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9" r:id="rId2"/>
    <p:sldId id="257" r:id="rId3"/>
    <p:sldId id="258" r:id="rId4"/>
    <p:sldId id="259" r:id="rId5"/>
    <p:sldId id="260" r:id="rId6"/>
    <p:sldId id="264" r:id="rId7"/>
    <p:sldId id="262" r:id="rId8"/>
    <p:sldId id="261" r:id="rId9"/>
    <p:sldId id="271" r:id="rId10"/>
    <p:sldId id="277" r:id="rId11"/>
    <p:sldId id="276" r:id="rId12"/>
    <p:sldId id="278" r:id="rId13"/>
    <p:sldId id="268" r:id="rId14"/>
    <p:sldId id="272" r:id="rId15"/>
    <p:sldId id="273" r:id="rId16"/>
    <p:sldId id="274" r:id="rId17"/>
    <p:sldId id="275" r:id="rId18"/>
    <p:sldId id="266" r:id="rId19"/>
    <p:sldId id="267"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0" autoAdjust="0"/>
    <p:restoredTop sz="94660"/>
  </p:normalViewPr>
  <p:slideViewPr>
    <p:cSldViewPr snapToGrid="0">
      <p:cViewPr>
        <p:scale>
          <a:sx n="80" d="100"/>
          <a:sy n="80" d="100"/>
        </p:scale>
        <p:origin x="276"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70BE2-7B71-414F-A082-A5BDE5136A60}"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AE88F-2DF6-419A-806B-013738233DFB}" type="slidenum">
              <a:rPr lang="en-US" smtClean="0"/>
              <a:t>‹#›</a:t>
            </a:fld>
            <a:endParaRPr lang="en-US"/>
          </a:p>
        </p:txBody>
      </p:sp>
    </p:spTree>
    <p:extLst>
      <p:ext uri="{BB962C8B-B14F-4D97-AF65-F5344CB8AC3E}">
        <p14:creationId xmlns:p14="http://schemas.microsoft.com/office/powerpoint/2010/main" val="376218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63999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2B3F9-BF98-4B11-9DE6-C86789C3E8D9}" type="slidenum">
              <a:rPr lang="en-US" smtClean="0"/>
              <a:t>8</a:t>
            </a:fld>
            <a:endParaRPr lang="en-US"/>
          </a:p>
        </p:txBody>
      </p:sp>
    </p:spTree>
    <p:extLst>
      <p:ext uri="{BB962C8B-B14F-4D97-AF65-F5344CB8AC3E}">
        <p14:creationId xmlns:p14="http://schemas.microsoft.com/office/powerpoint/2010/main" val="10139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7A48D6-1949-4EDD-B21A-D55746DA7A9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377473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A48D6-1949-4EDD-B21A-D55746DA7A9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186989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A48D6-1949-4EDD-B21A-D55746DA7A9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404229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4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A48D6-1949-4EDD-B21A-D55746DA7A9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214080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7A48D6-1949-4EDD-B21A-D55746DA7A9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125365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7A48D6-1949-4EDD-B21A-D55746DA7A97}"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1397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7A48D6-1949-4EDD-B21A-D55746DA7A97}"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244910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7A48D6-1949-4EDD-B21A-D55746DA7A97}"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284679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A48D6-1949-4EDD-B21A-D55746DA7A97}"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423189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7A48D6-1949-4EDD-B21A-D55746DA7A97}"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23409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7A48D6-1949-4EDD-B21A-D55746DA7A97}"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FCE47-258E-4790-88D8-90786A262B8D}" type="slidenum">
              <a:rPr lang="en-US" smtClean="0"/>
              <a:t>‹#›</a:t>
            </a:fld>
            <a:endParaRPr lang="en-US"/>
          </a:p>
        </p:txBody>
      </p:sp>
    </p:spTree>
    <p:extLst>
      <p:ext uri="{BB962C8B-B14F-4D97-AF65-F5344CB8AC3E}">
        <p14:creationId xmlns:p14="http://schemas.microsoft.com/office/powerpoint/2010/main" val="276466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A48D6-1949-4EDD-B21A-D55746DA7A97}" type="datetimeFigureOut">
              <a:rPr lang="en-US" smtClean="0"/>
              <a:t>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FCE47-258E-4790-88D8-90786A262B8D}" type="slidenum">
              <a:rPr lang="en-US" smtClean="0"/>
              <a:t>‹#›</a:t>
            </a:fld>
            <a:endParaRPr lang="en-US"/>
          </a:p>
        </p:txBody>
      </p:sp>
    </p:spTree>
    <p:extLst>
      <p:ext uri="{BB962C8B-B14F-4D97-AF65-F5344CB8AC3E}">
        <p14:creationId xmlns:p14="http://schemas.microsoft.com/office/powerpoint/2010/main" val="3097041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4.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openxmlformats.org/officeDocument/2006/relationships/slideLayout" Target="../slideLayouts/slideLayout7.xml"/><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1.mp3"/><Relationship Id="rId5" Type="http://schemas.openxmlformats.org/officeDocument/2006/relationships/tags" Target="../tags/tag5.xml"/><Relationship Id="rId15" Type="http://schemas.microsoft.com/office/2007/relationships/hdphoto" Target="../media/hdphoto1.wdp"/><Relationship Id="rId23" Type="http://schemas.openxmlformats.org/officeDocument/2006/relationships/image" Target="../media/image9.png"/><Relationship Id="rId10" Type="http://schemas.microsoft.com/office/2007/relationships/media" Target="../media/media1.mp3"/><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png"/><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30" name="PA_图片 29"/>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16" name="PA_图片 15"/>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6"/>
            </p:custDataLst>
          </p:nvPr>
        </p:nvPicPr>
        <p:blipFill rotWithShape="1">
          <a:blip r:embed="rId20"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sp>
        <p:nvSpPr>
          <p:cNvPr id="3" name="TextBox 2"/>
          <p:cNvSpPr txBox="1"/>
          <p:nvPr/>
        </p:nvSpPr>
        <p:spPr>
          <a:xfrm>
            <a:off x="1539701" y="600452"/>
            <a:ext cx="924820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512274"/>
                </a:solidFill>
                <a:effectLst/>
                <a:uLnTx/>
                <a:uFillTx/>
                <a:latin typeface="Times New Roman" panose="02020603050405020304" pitchFamily="18" charset="0"/>
                <a:ea typeface="+mn-ea"/>
                <a:cs typeface="Times New Roman" panose="02020603050405020304" pitchFamily="18" charset="0"/>
              </a:rPr>
              <a:t>CHÀO MỪNG CÁC THẦY CÔ TỚI DỰ TIẾT HỌC HÔM NAY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smtClean="0">
                <a:ln>
                  <a:noFill/>
                </a:ln>
                <a:solidFill>
                  <a:srgbClr val="512274"/>
                </a:solidFill>
                <a:effectLst/>
                <a:uLnTx/>
                <a:uFillTx/>
                <a:latin typeface="Times New Roman" panose="02020603050405020304" pitchFamily="18" charset="0"/>
                <a:ea typeface="+mn-ea"/>
                <a:cs typeface="Times New Roman" panose="02020603050405020304" pitchFamily="18" charset="0"/>
              </a:rPr>
              <a:t>Khoa học tự nhiên 6</a:t>
            </a:r>
            <a:endParaRPr kumimoji="0" lang="en-US" sz="4400" b="1" i="1" u="none" strike="noStrike" kern="1200" cap="none" spc="0" normalizeH="0" baseline="0" noProof="0">
              <a:ln>
                <a:noFill/>
              </a:ln>
              <a:solidFill>
                <a:srgbClr val="512274"/>
              </a:solidFill>
              <a:effectLst/>
              <a:uLnTx/>
              <a:uFillTx/>
              <a:latin typeface="Times New Roman" panose="02020603050405020304" pitchFamily="18" charset="0"/>
              <a:ea typeface="+mn-ea"/>
              <a:cs typeface="Times New Roman" panose="02020603050405020304" pitchFamily="18" charset="0"/>
            </a:endParaRPr>
          </a:p>
        </p:txBody>
      </p:sp>
      <p:pic>
        <p:nvPicPr>
          <p:cNvPr id="31" name="PA_图片 30"/>
          <p:cNvPicPr>
            <a:picLocks noChangeAspect="1"/>
          </p:cNvPicPr>
          <p:nvPr>
            <p:custDataLst>
              <p:tags r:id="rId7"/>
            </p:custDataLst>
          </p:nvPr>
        </p:nvPicPr>
        <p:blipFill rotWithShape="1">
          <a:blip r:embed="rId21"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7" name="PA_儿童歌舞 - 小兔采蘑菇(音乐)">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92075" y="-1476252"/>
            <a:ext cx="609600" cy="609600"/>
          </a:xfrm>
          <a:prstGeom prst="rect">
            <a:avLst/>
          </a:prstGeom>
        </p:spPr>
      </p:pic>
      <p:sp>
        <p:nvSpPr>
          <p:cNvPr id="13" name="Hộp Văn bản 8">
            <a:extLst>
              <a:ext uri="{FF2B5EF4-FFF2-40B4-BE49-F238E27FC236}">
                <a16:creationId xmlns:a16="http://schemas.microsoft.com/office/drawing/2014/main" id="{82C65C61-2204-4272-86BA-FD1EA30FD8E2}"/>
              </a:ext>
            </a:extLst>
          </p:cNvPr>
          <p:cNvSpPr txBox="1"/>
          <p:nvPr/>
        </p:nvSpPr>
        <p:spPr>
          <a:xfrm>
            <a:off x="5948948" y="3584677"/>
            <a:ext cx="5047459" cy="1241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smtClean="0">
                <a:ln>
                  <a:noFill/>
                </a:ln>
                <a:solidFill>
                  <a:srgbClr val="C00000"/>
                </a:solidFill>
                <a:effectLst/>
                <a:uLnTx/>
                <a:uFillTx/>
                <a:latin typeface="Times New Roman" panose="02020603050405020304" pitchFamily="18" charset="0"/>
                <a:ea typeface="Calibri" panose="020F0502020204030204" pitchFamily="34" charset="0"/>
                <a:cs typeface="+mn-cs"/>
              </a:rPr>
              <a:t>Giáo viên: Nguyễn Thị Nguyệt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smtClean="0">
                <a:ln>
                  <a:noFill/>
                </a:ln>
                <a:solidFill>
                  <a:srgbClr val="C00000"/>
                </a:solidFill>
                <a:effectLst/>
                <a:uLnTx/>
                <a:uFillTx/>
                <a:latin typeface="Times New Roman" panose="02020603050405020304" pitchFamily="18" charset="0"/>
                <a:ea typeface="Calibri" panose="020F0502020204030204" pitchFamily="34" charset="0"/>
                <a:cs typeface="+mn-cs"/>
              </a:rPr>
              <a:t>Tổ            : KHTN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smtClean="0">
                <a:ln>
                  <a:noFill/>
                </a:ln>
                <a:solidFill>
                  <a:srgbClr val="C00000"/>
                </a:solidFill>
                <a:effectLst/>
                <a:uLnTx/>
                <a:uFillTx/>
                <a:latin typeface="Times New Roman" panose="02020603050405020304" pitchFamily="18" charset="0"/>
                <a:ea typeface="Calibri" panose="020F0502020204030204" pitchFamily="34" charset="0"/>
                <a:cs typeface="+mn-cs"/>
              </a:rPr>
              <a:t>Trường    : THCS Nghĩa Hương </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3308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500"/>
                                        <p:tgtEl>
                                          <p:spTgt spid="30"/>
                                        </p:tgtEl>
                                      </p:cBhvr>
                                    </p:animEffect>
                                    <p:anim calcmode="lin" valueType="num">
                                      <p:cBhvr>
                                        <p:cTn id="13" dur="1500" fill="hold"/>
                                        <p:tgtEl>
                                          <p:spTgt spid="30"/>
                                        </p:tgtEl>
                                        <p:attrNameLst>
                                          <p:attrName>ppt_x</p:attrName>
                                        </p:attrNameLst>
                                      </p:cBhvr>
                                      <p:tavLst>
                                        <p:tav tm="0">
                                          <p:val>
                                            <p:strVal val="#ppt_x"/>
                                          </p:val>
                                        </p:tav>
                                        <p:tav tm="100000">
                                          <p:val>
                                            <p:strVal val="#ppt_x"/>
                                          </p:val>
                                        </p:tav>
                                      </p:tavLst>
                                    </p:anim>
                                    <p:anim calcmode="lin" valueType="num">
                                      <p:cBhvr>
                                        <p:cTn id="14" dur="1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anim calcmode="lin" valueType="num">
                                      <p:cBhvr>
                                        <p:cTn id="18" dur="1500" fill="hold"/>
                                        <p:tgtEl>
                                          <p:spTgt spid="16"/>
                                        </p:tgtEl>
                                        <p:attrNameLst>
                                          <p:attrName>ppt_x</p:attrName>
                                        </p:attrNameLst>
                                      </p:cBhvr>
                                      <p:tavLst>
                                        <p:tav tm="0">
                                          <p:val>
                                            <p:strVal val="#ppt_x"/>
                                          </p:val>
                                        </p:tav>
                                        <p:tav tm="100000">
                                          <p:val>
                                            <p:strVal val="#ppt_x"/>
                                          </p:val>
                                        </p:tav>
                                      </p:tavLst>
                                    </p:anim>
                                    <p:anim calcmode="lin" valueType="num">
                                      <p:cBhvr>
                                        <p:cTn id="19" dur="1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500"/>
                                        <p:tgtEl>
                                          <p:spTgt spid="28"/>
                                        </p:tgtEl>
                                      </p:cBhvr>
                                    </p:animEffect>
                                    <p:anim calcmode="lin" valueType="num">
                                      <p:cBhvr>
                                        <p:cTn id="23" dur="1500" fill="hold"/>
                                        <p:tgtEl>
                                          <p:spTgt spid="28"/>
                                        </p:tgtEl>
                                        <p:attrNameLst>
                                          <p:attrName>ppt_x</p:attrName>
                                        </p:attrNameLst>
                                      </p:cBhvr>
                                      <p:tavLst>
                                        <p:tav tm="0">
                                          <p:val>
                                            <p:strVal val="#ppt_x"/>
                                          </p:val>
                                        </p:tav>
                                        <p:tav tm="100000">
                                          <p:val>
                                            <p:strVal val="#ppt_x"/>
                                          </p:val>
                                        </p:tav>
                                      </p:tavLst>
                                    </p:anim>
                                    <p:anim calcmode="lin" valueType="num">
                                      <p:cBhvr>
                                        <p:cTn id="24" dur="15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17211"/>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500"/>
                                        <p:tgtEl>
                                          <p:spTgt spid="5"/>
                                        </p:tgtEl>
                                      </p:cBhvr>
                                    </p:animEffect>
                                    <p:anim calcmode="lin" valueType="num">
                                      <p:cBhvr>
                                        <p:cTn id="29" dur="1500" fill="hold"/>
                                        <p:tgtEl>
                                          <p:spTgt spid="5"/>
                                        </p:tgtEl>
                                        <p:attrNameLst>
                                          <p:attrName>ppt_x</p:attrName>
                                        </p:attrNameLst>
                                      </p:cBhvr>
                                      <p:tavLst>
                                        <p:tav tm="0">
                                          <p:val>
                                            <p:strVal val="#ppt_x"/>
                                          </p:val>
                                        </p:tav>
                                        <p:tav tm="100000">
                                          <p:val>
                                            <p:strVal val="#ppt_x"/>
                                          </p:val>
                                        </p:tav>
                                      </p:tavLst>
                                    </p:anim>
                                    <p:anim calcmode="lin" valueType="num">
                                      <p:cBhvr>
                                        <p:cTn id="30" dur="1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18711"/>
                            </p:stCondLst>
                            <p:childTnLst>
                              <p:par>
                                <p:cTn id="32" presetID="42"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500"/>
                                        <p:tgtEl>
                                          <p:spTgt spid="31"/>
                                        </p:tgtEl>
                                      </p:cBhvr>
                                    </p:animEffect>
                                    <p:anim calcmode="lin" valueType="num">
                                      <p:cBhvr>
                                        <p:cTn id="35" dur="1500" fill="hold"/>
                                        <p:tgtEl>
                                          <p:spTgt spid="31"/>
                                        </p:tgtEl>
                                        <p:attrNameLst>
                                          <p:attrName>ppt_x</p:attrName>
                                        </p:attrNameLst>
                                      </p:cBhvr>
                                      <p:tavLst>
                                        <p:tav tm="0">
                                          <p:val>
                                            <p:strVal val="#ppt_x"/>
                                          </p:val>
                                        </p:tav>
                                        <p:tav tm="100000">
                                          <p:val>
                                            <p:strVal val="#ppt_x"/>
                                          </p:val>
                                        </p:tav>
                                      </p:tavLst>
                                    </p:anim>
                                    <p:anim calcmode="lin" valueType="num">
                                      <p:cBhvr>
                                        <p:cTn id="36" dur="1500" fill="hold"/>
                                        <p:tgtEl>
                                          <p:spTgt spid="31"/>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Effect transition="in" filter="fade">
                                      <p:cBhvr>
                                        <p:cTn id="41" dur="1000"/>
                                        <p:tgtEl>
                                          <p:spTgt spid="7"/>
                                        </p:tgtEl>
                                      </p:cBhvr>
                                    </p:animEffect>
                                  </p:childTnLst>
                                </p:cTn>
                              </p:par>
                              <p:par>
                                <p:cTn id="42" presetID="53" presetClass="entr" presetSubtype="1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1000" fill="hold"/>
                                        <p:tgtEl>
                                          <p:spTgt spid="32"/>
                                        </p:tgtEl>
                                        <p:attrNameLst>
                                          <p:attrName>ppt_w</p:attrName>
                                        </p:attrNameLst>
                                      </p:cBhvr>
                                      <p:tavLst>
                                        <p:tav tm="0">
                                          <p:val>
                                            <p:fltVal val="0"/>
                                          </p:val>
                                        </p:tav>
                                        <p:tav tm="100000">
                                          <p:val>
                                            <p:strVal val="#ppt_w"/>
                                          </p:val>
                                        </p:tav>
                                      </p:tavLst>
                                    </p:anim>
                                    <p:anim calcmode="lin" valueType="num">
                                      <p:cBhvr>
                                        <p:cTn id="45" dur="1000" fill="hold"/>
                                        <p:tgtEl>
                                          <p:spTgt spid="32"/>
                                        </p:tgtEl>
                                        <p:attrNameLst>
                                          <p:attrName>ppt_h</p:attrName>
                                        </p:attrNameLst>
                                      </p:cBhvr>
                                      <p:tavLst>
                                        <p:tav tm="0">
                                          <p:val>
                                            <p:fltVal val="0"/>
                                          </p:val>
                                        </p:tav>
                                        <p:tav tm="100000">
                                          <p:val>
                                            <p:strVal val="#ppt_h"/>
                                          </p:val>
                                        </p:tav>
                                      </p:tavLst>
                                    </p:anim>
                                    <p:animEffect transition="in" filter="fade">
                                      <p:cBhvr>
                                        <p:cTn id="46" dur="1000"/>
                                        <p:tgtEl>
                                          <p:spTgt spid="32"/>
                                        </p:tgtEl>
                                      </p:cBhvr>
                                    </p:animEffect>
                                  </p:childTnLst>
                                </p:cTn>
                              </p:par>
                            </p:childTnLst>
                          </p:cTn>
                        </p:par>
                        <p:par>
                          <p:cTn id="47" fill="hold">
                            <p:stCondLst>
                              <p:cond delay="120211"/>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
                                        </p:tgtEl>
                                        <p:attrNameLst>
                                          <p:attrName>ppt_y</p:attrName>
                                        </p:attrNameLst>
                                      </p:cBhvr>
                                      <p:tavLst>
                                        <p:tav tm="0">
                                          <p:val>
                                            <p:strVal val="#ppt_y"/>
                                          </p:val>
                                        </p:tav>
                                        <p:tav tm="100000">
                                          <p:val>
                                            <p:strVal val="#ppt_y"/>
                                          </p:val>
                                        </p:tav>
                                      </p:tavLst>
                                    </p:anim>
                                    <p:anim calcmode="lin" valueType="num">
                                      <p:cBhvr>
                                        <p:cTn id="5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0" repeatCount="indefinite" fill="hold" display="0">
                  <p:stCondLst>
                    <p:cond delay="indefinite"/>
                  </p:stCondLst>
                  <p:endCondLst>
                    <p:cond evt="onStopAudio" delay="0">
                      <p:tgtEl>
                        <p:sldTgt/>
                      </p:tgtEl>
                    </p:cond>
                  </p:endCondLst>
                </p:cTn>
                <p:tgtEl>
                  <p:spTgt spid="37"/>
                </p:tgtEl>
              </p:cMediaNode>
            </p:audio>
          </p:childTnLst>
        </p:cTn>
      </p:par>
    </p:tnLst>
    <p:bldLst>
      <p:bldP spid="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546" y="1279564"/>
            <a:ext cx="3822603" cy="4266994"/>
          </a:xfrm>
          <a:prstGeom prst="rect">
            <a:avLst/>
          </a:prstGeom>
        </p:spPr>
      </p:pic>
      <p:sp>
        <p:nvSpPr>
          <p:cNvPr id="3" name="Thought Bubble: Cloud 7">
            <a:extLst>
              <a:ext uri="{FF2B5EF4-FFF2-40B4-BE49-F238E27FC236}">
                <a16:creationId xmlns:a16="http://schemas.microsoft.com/office/drawing/2014/main" id="{181E732D-470B-4223-B060-9A65797FE5A5}"/>
              </a:ext>
            </a:extLst>
          </p:cNvPr>
          <p:cNvSpPr/>
          <p:nvPr/>
        </p:nvSpPr>
        <p:spPr>
          <a:xfrm>
            <a:off x="7210926" y="365164"/>
            <a:ext cx="4435642" cy="2835236"/>
          </a:xfrm>
          <a:prstGeom prst="cloudCallout">
            <a:avLst>
              <a:gd name="adj1" fmla="val -29243"/>
              <a:gd name="adj2" fmla="val 76176"/>
            </a:avLst>
          </a:prstGeom>
          <a:noFill/>
          <a:ln>
            <a:solidFill>
              <a:srgbClr val="016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0000"/>
                </a:solidFill>
                <a:latin typeface="Times New Roman" pitchFamily="18" charset="0"/>
                <a:cs typeface="Times New Roman" pitchFamily="18" charset="0"/>
                <a:sym typeface="Wingdings"/>
              </a:rPr>
              <a:t>Quan sát hình 34.1 em hãy nêu con đường lây nhiễm bệnh dịch hạch cho con người?</a:t>
            </a:r>
            <a:endParaRPr lang="en-US" sz="2400" b="1" dirty="0">
              <a:solidFill>
                <a:srgbClr val="FF0000"/>
              </a:solidFill>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A440E2D3-E82B-4946-B960-D68A35A11992}"/>
              </a:ext>
            </a:extLst>
          </p:cNvPr>
          <p:cNvGrpSpPr/>
          <p:nvPr/>
        </p:nvGrpSpPr>
        <p:grpSpPr>
          <a:xfrm>
            <a:off x="5048731" y="4199021"/>
            <a:ext cx="3505721" cy="1820780"/>
            <a:chOff x="4403036" y="4114800"/>
            <a:chExt cx="4147929" cy="2362200"/>
          </a:xfrm>
        </p:grpSpPr>
        <p:pic>
          <p:nvPicPr>
            <p:cNvPr id="5" name="Picture 4">
              <a:extLst>
                <a:ext uri="{FF2B5EF4-FFF2-40B4-BE49-F238E27FC236}">
                  <a16:creationId xmlns:a16="http://schemas.microsoft.com/office/drawing/2014/main" id="{43252B0D-A95A-4415-B655-7FDA67D587BE}"/>
                </a:ext>
              </a:extLst>
            </p:cNvPr>
            <p:cNvPicPr>
              <a:picLocks noChangeAspect="1"/>
            </p:cNvPicPr>
            <p:nvPr/>
          </p:nvPicPr>
          <p:blipFill>
            <a:blip r:embed="rId3"/>
            <a:stretch>
              <a:fillRect/>
            </a:stretch>
          </p:blipFill>
          <p:spPr>
            <a:xfrm>
              <a:off x="4740965" y="4191000"/>
              <a:ext cx="3810000" cy="2286000"/>
            </a:xfrm>
            <a:prstGeom prst="rect">
              <a:avLst/>
            </a:prstGeom>
          </p:spPr>
        </p:pic>
        <p:sp>
          <p:nvSpPr>
            <p:cNvPr id="6" name="Rectangle 5">
              <a:extLst>
                <a:ext uri="{FF2B5EF4-FFF2-40B4-BE49-F238E27FC236}">
                  <a16:creationId xmlns:a16="http://schemas.microsoft.com/office/drawing/2014/main" id="{44EBAB0B-14AE-41DA-A474-82A0592921A0}"/>
                </a:ext>
              </a:extLst>
            </p:cNvPr>
            <p:cNvSpPr/>
            <p:nvPr/>
          </p:nvSpPr>
          <p:spPr>
            <a:xfrm>
              <a:off x="4403036" y="4114800"/>
              <a:ext cx="1295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916681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ình ảnh Dấu Kiểm Màu Xanh Lá Cây PNG , Dấu Kiểm Màu Xanh Lá Cây PNG , Dấu Tích  Xanh, Màu Xanh Lá PNG và Vector với nền trong suốt để">
            <a:extLst>
              <a:ext uri="{FF2B5EF4-FFF2-40B4-BE49-F238E27FC236}">
                <a16:creationId xmlns:a16="http://schemas.microsoft.com/office/drawing/2014/main" id="{777E25F9-A11E-456F-9517-E399042364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hought Bubble: Cloud 7">
            <a:extLst>
              <a:ext uri="{FF2B5EF4-FFF2-40B4-BE49-F238E27FC236}">
                <a16:creationId xmlns:a16="http://schemas.microsoft.com/office/drawing/2014/main" id="{181E732D-470B-4223-B060-9A65797FE5A5}"/>
              </a:ext>
            </a:extLst>
          </p:cNvPr>
          <p:cNvSpPr/>
          <p:nvPr/>
        </p:nvSpPr>
        <p:spPr>
          <a:xfrm>
            <a:off x="2057400" y="605051"/>
            <a:ext cx="5029200" cy="2895600"/>
          </a:xfrm>
          <a:prstGeom prst="cloudCallout">
            <a:avLst>
              <a:gd name="adj1" fmla="val 46361"/>
              <a:gd name="adj2" fmla="val 58724"/>
            </a:avLst>
          </a:prstGeom>
          <a:noFill/>
          <a:ln>
            <a:solidFill>
              <a:srgbClr val="016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itchFamily="18" charset="0"/>
                <a:cs typeface="Times New Roman" pitchFamily="18" charset="0"/>
                <a:sym typeface="Wingdings"/>
              </a:rPr>
              <a:t>Địa phương em đã sử dụng những biện pháp nào để phòng trừ động </a:t>
            </a:r>
            <a:r>
              <a:rPr lang="en-US" sz="2400" b="1">
                <a:solidFill>
                  <a:srgbClr val="FF0000"/>
                </a:solidFill>
                <a:latin typeface="Times New Roman" pitchFamily="18" charset="0"/>
                <a:cs typeface="Times New Roman" pitchFamily="18" charset="0"/>
                <a:sym typeface="Wingdings"/>
              </a:rPr>
              <a:t>vật </a:t>
            </a:r>
            <a:r>
              <a:rPr lang="en-US" sz="2400" b="1" smtClean="0">
                <a:solidFill>
                  <a:srgbClr val="FF0000"/>
                </a:solidFill>
                <a:latin typeface="Times New Roman" pitchFamily="18" charset="0"/>
                <a:cs typeface="Times New Roman" pitchFamily="18" charset="0"/>
                <a:sym typeface="Wingdings"/>
              </a:rPr>
              <a:t>gây </a:t>
            </a:r>
            <a:r>
              <a:rPr lang="en-US" sz="2400" b="1">
                <a:solidFill>
                  <a:srgbClr val="FF0000"/>
                </a:solidFill>
                <a:latin typeface="Times New Roman" pitchFamily="18" charset="0"/>
                <a:cs typeface="Times New Roman" pitchFamily="18" charset="0"/>
                <a:sym typeface="Wingdings"/>
              </a:rPr>
              <a:t>hại?</a:t>
            </a:r>
            <a:endParaRPr lang="en-US" sz="2400" b="1" dirty="0">
              <a:solidFill>
                <a:srgbClr val="FF0000"/>
              </a:solidFill>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A440E2D3-E82B-4946-B960-D68A35A11992}"/>
              </a:ext>
            </a:extLst>
          </p:cNvPr>
          <p:cNvGrpSpPr/>
          <p:nvPr/>
        </p:nvGrpSpPr>
        <p:grpSpPr>
          <a:xfrm>
            <a:off x="5927037" y="4114800"/>
            <a:ext cx="4147929" cy="2362200"/>
            <a:chOff x="4403036" y="4114800"/>
            <a:chExt cx="4147929" cy="2362200"/>
          </a:xfrm>
        </p:grpSpPr>
        <p:pic>
          <p:nvPicPr>
            <p:cNvPr id="2" name="Picture 1">
              <a:extLst>
                <a:ext uri="{FF2B5EF4-FFF2-40B4-BE49-F238E27FC236}">
                  <a16:creationId xmlns:a16="http://schemas.microsoft.com/office/drawing/2014/main" id="{43252B0D-A95A-4415-B655-7FDA67D587BE}"/>
                </a:ext>
              </a:extLst>
            </p:cNvPr>
            <p:cNvPicPr>
              <a:picLocks noChangeAspect="1"/>
            </p:cNvPicPr>
            <p:nvPr/>
          </p:nvPicPr>
          <p:blipFill>
            <a:blip r:embed="rId2"/>
            <a:stretch>
              <a:fillRect/>
            </a:stretch>
          </p:blipFill>
          <p:spPr>
            <a:xfrm>
              <a:off x="4740965" y="4191000"/>
              <a:ext cx="3810000" cy="2286000"/>
            </a:xfrm>
            <a:prstGeom prst="rect">
              <a:avLst/>
            </a:prstGeom>
          </p:spPr>
        </p:pic>
        <p:sp>
          <p:nvSpPr>
            <p:cNvPr id="3" name="Rectangle 2">
              <a:extLst>
                <a:ext uri="{FF2B5EF4-FFF2-40B4-BE49-F238E27FC236}">
                  <a16:creationId xmlns:a16="http://schemas.microsoft.com/office/drawing/2014/main" id="{44EBAB0B-14AE-41DA-A474-82A0592921A0}"/>
                </a:ext>
              </a:extLst>
            </p:cNvPr>
            <p:cNvSpPr/>
            <p:nvPr/>
          </p:nvSpPr>
          <p:spPr>
            <a:xfrm>
              <a:off x="4403036" y="4114800"/>
              <a:ext cx="1295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11221591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ài tuyên truyền phòng chống bệnh Sốt xuất huy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Bài tuyên truyền phòng chống bệnh Sốt xuất huy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453" y="395835"/>
            <a:ext cx="6923334" cy="558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79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srcRect/>
          <a:stretch>
            <a:fillRect/>
          </a:stretch>
        </p:blipFill>
        <p:spPr bwMode="auto">
          <a:xfrm>
            <a:off x="460375" y="1675079"/>
            <a:ext cx="4817684" cy="2301263"/>
          </a:xfrm>
          <a:prstGeom prst="rect">
            <a:avLst/>
          </a:prstGeom>
          <a:noFill/>
          <a:ln w="9525">
            <a:solidFill>
              <a:srgbClr val="FF33CC"/>
            </a:solidFill>
            <a:miter lim="800000"/>
            <a:headEnd/>
            <a:tailEnd/>
          </a:ln>
          <a:effectLst/>
        </p:spPr>
      </p:pic>
      <p:sp>
        <p:nvSpPr>
          <p:cNvPr id="8" name="Rectangle 7"/>
          <p:cNvSpPr/>
          <p:nvPr/>
        </p:nvSpPr>
        <p:spPr>
          <a:xfrm>
            <a:off x="1304853" y="571465"/>
            <a:ext cx="10134600" cy="523220"/>
          </a:xfrm>
          <a:prstGeom prst="rect">
            <a:avLst/>
          </a:prstGeom>
          <a:noFill/>
        </p:spPr>
        <p:txBody>
          <a:bodyPr wrap="square">
            <a:spAutoFit/>
          </a:bodyPr>
          <a:lstStyle/>
          <a:p>
            <a:pPr marL="112712" algn="just">
              <a:defRPr/>
            </a:pPr>
            <a:r>
              <a:rPr lang="en-US" sz="2800" b="1" smtClean="0">
                <a:latin typeface="Times New Roman" pitchFamily="18" charset="0"/>
                <a:cs typeface="Times New Roman" pitchFamily="18" charset="0"/>
              </a:rPr>
              <a:t> </a:t>
            </a:r>
            <a:r>
              <a:rPr lang="en-US" sz="2800" b="1" smtClean="0">
                <a:latin typeface="Times New Roman" pitchFamily="18" charset="0"/>
                <a:cs typeface="Times New Roman" pitchFamily="18" charset="0"/>
              </a:rPr>
              <a:t>Hãy nêu các biện pháp phòng chống giun kí sinh ở </a:t>
            </a:r>
            <a:r>
              <a:rPr lang="en-US" sz="2800" b="1" smtClean="0">
                <a:latin typeface="Times New Roman" pitchFamily="18" charset="0"/>
                <a:cs typeface="Times New Roman" pitchFamily="18" charset="0"/>
              </a:rPr>
              <a:t>người?</a:t>
            </a:r>
            <a:endParaRPr lang="en-US" sz="2800" b="1" dirty="0">
              <a:latin typeface="Times New Roman" pitchFamily="18" charset="0"/>
              <a:cs typeface="Times New Roman" pitchFamily="18" charset="0"/>
            </a:endParaRPr>
          </a:p>
        </p:txBody>
      </p:sp>
      <p:sp>
        <p:nvSpPr>
          <p:cNvPr id="2" name="AutoShape 2" descr="Tuyên truyền phòng chống giun s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097754" y="1401455"/>
            <a:ext cx="5198406" cy="3459303"/>
          </a:xfrm>
          <a:prstGeom prst="rect">
            <a:avLst/>
          </a:prstGeom>
        </p:spPr>
      </p:pic>
    </p:spTree>
    <p:extLst>
      <p:ext uri="{BB962C8B-B14F-4D97-AF65-F5344CB8AC3E}">
        <p14:creationId xmlns:p14="http://schemas.microsoft.com/office/powerpoint/2010/main" val="287268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p:cTn id="12" dur="500" fill="hold"/>
                                        <p:tgtEl>
                                          <p:spTgt spid="7171"/>
                                        </p:tgtEl>
                                        <p:attrNameLst>
                                          <p:attrName>ppt_w</p:attrName>
                                        </p:attrNameLst>
                                      </p:cBhvr>
                                      <p:tavLst>
                                        <p:tav tm="0">
                                          <p:val>
                                            <p:fltVal val="0"/>
                                          </p:val>
                                        </p:tav>
                                        <p:tav tm="100000">
                                          <p:val>
                                            <p:strVal val="#ppt_w"/>
                                          </p:val>
                                        </p:tav>
                                      </p:tavLst>
                                    </p:anim>
                                    <p:anim calcmode="lin" valueType="num">
                                      <p:cBhvr>
                                        <p:cTn id="13" dur="500" fill="hold"/>
                                        <p:tgtEl>
                                          <p:spTgt spid="7171"/>
                                        </p:tgtEl>
                                        <p:attrNameLst>
                                          <p:attrName>ppt_h</p:attrName>
                                        </p:attrNameLst>
                                      </p:cBhvr>
                                      <p:tavLst>
                                        <p:tav tm="0">
                                          <p:val>
                                            <p:fltVal val="0"/>
                                          </p:val>
                                        </p:tav>
                                        <p:tav tm="100000">
                                          <p:val>
                                            <p:strVal val="#ppt_h"/>
                                          </p:val>
                                        </p:tav>
                                      </p:tavLst>
                                    </p:anim>
                                    <p:animEffect transition="in" filter="fade">
                                      <p:cBhvr>
                                        <p:cTn id="14" dur="500"/>
                                        <p:tgtEl>
                                          <p:spTgt spid="717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7975" y="404220"/>
            <a:ext cx="10896600" cy="800219"/>
          </a:xfrm>
          <a:prstGeom prst="rect">
            <a:avLst/>
          </a:prstGeom>
          <a:noFill/>
        </p:spPr>
        <p:txBody>
          <a:bodyPr wrap="square" lIns="0" tIns="0" rIns="0" bIns="0" rtlCol="0">
            <a:spAutoFit/>
          </a:bodyPr>
          <a:lstStyle/>
          <a:p>
            <a:pPr algn="ctr"/>
            <a:r>
              <a:rPr lang="en-US" sz="2600" b="1" dirty="0" err="1" smtClean="0">
                <a:solidFill>
                  <a:srgbClr val="FF0000"/>
                </a:solidFill>
                <a:latin typeface="Times New Roman" pitchFamily="18" charset="0"/>
                <a:cs typeface="Times New Roman" pitchFamily="18" charset="0"/>
                <a:sym typeface="Wingdings"/>
              </a:rPr>
              <a:t>Địa</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phương</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em</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đã</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sử</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dụng</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những</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biện</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pháp</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nào</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để</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phòng</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trừ</a:t>
            </a:r>
            <a:r>
              <a:rPr lang="en-US" sz="2600" b="1" dirty="0" smtClean="0">
                <a:solidFill>
                  <a:srgbClr val="FF0000"/>
                </a:solidFill>
                <a:latin typeface="Times New Roman" pitchFamily="18" charset="0"/>
                <a:cs typeface="Times New Roman" pitchFamily="18" charset="0"/>
                <a:sym typeface="Wingdings"/>
              </a:rPr>
              <a:t> </a:t>
            </a:r>
            <a:r>
              <a:rPr lang="en-US" sz="2600" b="1" dirty="0" err="1" smtClean="0">
                <a:solidFill>
                  <a:srgbClr val="FF0000"/>
                </a:solidFill>
                <a:latin typeface="Times New Roman" pitchFamily="18" charset="0"/>
                <a:cs typeface="Times New Roman" pitchFamily="18" charset="0"/>
                <a:sym typeface="Wingdings"/>
              </a:rPr>
              <a:t>động</a:t>
            </a:r>
            <a:r>
              <a:rPr lang="en-US" sz="2600" b="1" dirty="0" smtClean="0">
                <a:solidFill>
                  <a:srgbClr val="FF0000"/>
                </a:solidFill>
                <a:latin typeface="Times New Roman" pitchFamily="18" charset="0"/>
                <a:cs typeface="Times New Roman" pitchFamily="18" charset="0"/>
                <a:sym typeface="Wingdings"/>
              </a:rPr>
              <a:t> </a:t>
            </a:r>
            <a:r>
              <a:rPr lang="en-US" sz="2600" b="1" err="1" smtClean="0">
                <a:solidFill>
                  <a:srgbClr val="FF0000"/>
                </a:solidFill>
                <a:latin typeface="Times New Roman" pitchFamily="18" charset="0"/>
                <a:cs typeface="Times New Roman" pitchFamily="18" charset="0"/>
                <a:sym typeface="Wingdings"/>
              </a:rPr>
              <a:t>vật</a:t>
            </a:r>
            <a:r>
              <a:rPr lang="en-US" sz="2600" b="1" smtClean="0">
                <a:solidFill>
                  <a:srgbClr val="FF0000"/>
                </a:solidFill>
                <a:latin typeface="Times New Roman" pitchFamily="18" charset="0"/>
                <a:cs typeface="Times New Roman" pitchFamily="18" charset="0"/>
                <a:sym typeface="Wingdings"/>
              </a:rPr>
              <a:t> </a:t>
            </a:r>
          </a:p>
          <a:p>
            <a:pPr algn="ctr"/>
            <a:r>
              <a:rPr lang="en-US" sz="2600" b="1" smtClean="0">
                <a:solidFill>
                  <a:srgbClr val="FF0000"/>
                </a:solidFill>
                <a:latin typeface="Times New Roman" pitchFamily="18" charset="0"/>
                <a:cs typeface="Times New Roman" pitchFamily="18" charset="0"/>
                <a:sym typeface="Wingdings"/>
              </a:rPr>
              <a:t>gây </a:t>
            </a:r>
            <a:r>
              <a:rPr lang="en-US" sz="2600" b="1" dirty="0" err="1" smtClean="0">
                <a:solidFill>
                  <a:srgbClr val="FF0000"/>
                </a:solidFill>
                <a:latin typeface="Times New Roman" pitchFamily="18" charset="0"/>
                <a:cs typeface="Times New Roman" pitchFamily="18" charset="0"/>
                <a:sym typeface="Wingdings"/>
              </a:rPr>
              <a:t>hại</a:t>
            </a:r>
            <a:r>
              <a:rPr lang="en-US" sz="2600" b="1" dirty="0" smtClean="0">
                <a:solidFill>
                  <a:srgbClr val="FF0000"/>
                </a:solidFill>
                <a:latin typeface="Times New Roman" pitchFamily="18" charset="0"/>
                <a:cs typeface="Times New Roman" pitchFamily="18" charset="0"/>
                <a:sym typeface="Wingdings"/>
              </a:rPr>
              <a:t>?</a:t>
            </a:r>
            <a:endParaRPr lang="en-US" sz="2600" b="1" dirty="0" smtClean="0">
              <a:solidFill>
                <a:srgbClr val="FF0000"/>
              </a:solidFill>
              <a:latin typeface="Times New Roman" pitchFamily="18" charset="0"/>
              <a:cs typeface="Times New Roman" pitchFamily="18" charset="0"/>
            </a:endParaRPr>
          </a:p>
        </p:txBody>
      </p:sp>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731179" y="1530535"/>
            <a:ext cx="10134600" cy="892552"/>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Tuyên truyền diệt muỗi và bọ gây: phun thuốc diệt muỗi, phát quang bụi rậm, dọn các vũng nước tù, úp bình chậu tránh đọng nước…</a:t>
            </a:r>
            <a:endParaRPr lang="en-US" sz="2600" dirty="0">
              <a:latin typeface="Times New Roman" pitchFamily="18" charset="0"/>
              <a:cs typeface="Times New Roman" pitchFamily="18" charset="0"/>
            </a:endParaRPr>
          </a:p>
        </p:txBody>
      </p:sp>
      <p:sp>
        <p:nvSpPr>
          <p:cNvPr id="8" name="Rectangle 7"/>
          <p:cNvSpPr/>
          <p:nvPr/>
        </p:nvSpPr>
        <p:spPr>
          <a:xfrm>
            <a:off x="688975" y="2525668"/>
            <a:ext cx="10134600"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Vệ sinh môi trường định kì</a:t>
            </a:r>
            <a:endParaRPr lang="en-US" sz="2600" dirty="0">
              <a:latin typeface="Times New Roman" pitchFamily="18" charset="0"/>
              <a:cs typeface="Times New Roman" pitchFamily="18" charset="0"/>
            </a:endParaRPr>
          </a:p>
        </p:txBody>
      </p:sp>
      <p:sp>
        <p:nvSpPr>
          <p:cNvPr id="9" name="Rectangle 8"/>
          <p:cNvSpPr/>
          <p:nvPr/>
        </p:nvSpPr>
        <p:spPr>
          <a:xfrm>
            <a:off x="688975" y="3173343"/>
            <a:ext cx="10134600"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Tiêm phòng cho vật nuôi: tiêm phòng dại cho chó…</a:t>
            </a:r>
            <a:endParaRPr lang="en-US" sz="2600" dirty="0">
              <a:latin typeface="Times New Roman" pitchFamily="18" charset="0"/>
              <a:cs typeface="Times New Roman" pitchFamily="18" charset="0"/>
            </a:endParaRPr>
          </a:p>
        </p:txBody>
      </p:sp>
      <p:sp>
        <p:nvSpPr>
          <p:cNvPr id="10" name="Rectangle 9"/>
          <p:cNvSpPr/>
          <p:nvPr/>
        </p:nvSpPr>
        <p:spPr>
          <a:xfrm>
            <a:off x="708905" y="3790483"/>
            <a:ext cx="10134600" cy="1292662"/>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Đối với cây trồng chọn các giống kháng sâu bệnh tốt, gieo trồng đúng thời vụ tránh sâu bệnh, nuôi các động vật thiên địch để tiêu diệt các động vật gây hại cho cây trồng.</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335835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ình ảnh Dấu Kiểm Màu Xanh Lá Cây PNG , Dấu Kiểm Màu Xanh Lá Cây PNG , Dấu Tích  Xanh, Màu Xanh Lá PNG và Vector với nền trong suốt để">
            <a:extLst>
              <a:ext uri="{FF2B5EF4-FFF2-40B4-BE49-F238E27FC236}">
                <a16:creationId xmlns:a16="http://schemas.microsoft.com/office/drawing/2014/main" id="{777E25F9-A11E-456F-9517-E399042364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hought Bubble: Cloud 7">
            <a:extLst>
              <a:ext uri="{FF2B5EF4-FFF2-40B4-BE49-F238E27FC236}">
                <a16:creationId xmlns:a16="http://schemas.microsoft.com/office/drawing/2014/main" id="{181E732D-470B-4223-B060-9A65797FE5A5}"/>
              </a:ext>
            </a:extLst>
          </p:cNvPr>
          <p:cNvSpPr/>
          <p:nvPr/>
        </p:nvSpPr>
        <p:spPr>
          <a:xfrm>
            <a:off x="2057400" y="605051"/>
            <a:ext cx="5029200" cy="2895600"/>
          </a:xfrm>
          <a:prstGeom prst="cloudCallout">
            <a:avLst>
              <a:gd name="adj1" fmla="val 46361"/>
              <a:gd name="adj2" fmla="val 58724"/>
            </a:avLst>
          </a:prstGeom>
          <a:noFill/>
          <a:ln>
            <a:solidFill>
              <a:srgbClr val="016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prstClr val="black"/>
                </a:solidFill>
                <a:latin typeface="Times New Roman" panose="02020603050405020304" pitchFamily="18" charset="0"/>
                <a:cs typeface="Times New Roman" panose="02020603050405020304" pitchFamily="18" charset="0"/>
              </a:rPr>
              <a:t>Hãy nêu vai trò của động vật trong tự nhiên và trong đời sống con người?</a:t>
            </a:r>
            <a:endParaRPr lang="en-US" sz="2400" b="1" dirty="0">
              <a:solidFill>
                <a:prstClr val="black"/>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440E2D3-E82B-4946-B960-D68A35A11992}"/>
              </a:ext>
            </a:extLst>
          </p:cNvPr>
          <p:cNvGrpSpPr/>
          <p:nvPr/>
        </p:nvGrpSpPr>
        <p:grpSpPr>
          <a:xfrm>
            <a:off x="5927037" y="4114800"/>
            <a:ext cx="4147929" cy="2362200"/>
            <a:chOff x="4403036" y="4114800"/>
            <a:chExt cx="4147929" cy="2362200"/>
          </a:xfrm>
        </p:grpSpPr>
        <p:pic>
          <p:nvPicPr>
            <p:cNvPr id="2" name="Picture 1">
              <a:extLst>
                <a:ext uri="{FF2B5EF4-FFF2-40B4-BE49-F238E27FC236}">
                  <a16:creationId xmlns:a16="http://schemas.microsoft.com/office/drawing/2014/main" id="{43252B0D-A95A-4415-B655-7FDA67D587BE}"/>
                </a:ext>
              </a:extLst>
            </p:cNvPr>
            <p:cNvPicPr>
              <a:picLocks noChangeAspect="1"/>
            </p:cNvPicPr>
            <p:nvPr/>
          </p:nvPicPr>
          <p:blipFill>
            <a:blip r:embed="rId2"/>
            <a:stretch>
              <a:fillRect/>
            </a:stretch>
          </p:blipFill>
          <p:spPr>
            <a:xfrm>
              <a:off x="4740965" y="4191000"/>
              <a:ext cx="3810000" cy="2286000"/>
            </a:xfrm>
            <a:prstGeom prst="rect">
              <a:avLst/>
            </a:prstGeom>
          </p:spPr>
        </p:pic>
        <p:sp>
          <p:nvSpPr>
            <p:cNvPr id="3" name="Rectangle 2">
              <a:extLst>
                <a:ext uri="{FF2B5EF4-FFF2-40B4-BE49-F238E27FC236}">
                  <a16:creationId xmlns:a16="http://schemas.microsoft.com/office/drawing/2014/main" id="{44EBAB0B-14AE-41DA-A474-82A0592921A0}"/>
                </a:ext>
              </a:extLst>
            </p:cNvPr>
            <p:cNvSpPr/>
            <p:nvPr/>
          </p:nvSpPr>
          <p:spPr>
            <a:xfrm>
              <a:off x="4403036" y="4114800"/>
              <a:ext cx="1295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74833867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25039" y="420111"/>
            <a:ext cx="3273425" cy="400110"/>
          </a:xfrm>
          <a:prstGeom prst="rect">
            <a:avLst/>
          </a:prstGeom>
          <a:noFill/>
        </p:spPr>
        <p:txBody>
          <a:bodyPr wrap="square" lIns="0" tIns="0" rIns="0" bIns="0" rtlCol="0">
            <a:spAutoFit/>
          </a:bodyPr>
          <a:lstStyle/>
          <a:p>
            <a:pPr algn="ctr"/>
            <a:r>
              <a:rPr lang="en-US" sz="2600" b="1" smtClean="0">
                <a:solidFill>
                  <a:srgbClr val="FF0000"/>
                </a:solidFill>
                <a:latin typeface="Times New Roman" pitchFamily="18" charset="0"/>
                <a:cs typeface="Times New Roman" pitchFamily="18" charset="0"/>
                <a:sym typeface="Wingdings"/>
              </a:rPr>
              <a:t>*Trong tự nhiên</a:t>
            </a:r>
            <a:endParaRPr lang="en-US" sz="2600" b="1" dirty="0" smtClean="0">
              <a:solidFill>
                <a:srgbClr val="FF0000"/>
              </a:solidFill>
              <a:latin typeface="Times New Roman" pitchFamily="18" charset="0"/>
              <a:cs typeface="Times New Roman" pitchFamily="18" charset="0"/>
            </a:endParaRPr>
          </a:p>
        </p:txBody>
      </p:sp>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719806" y="882646"/>
            <a:ext cx="8412821"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Động vật có vai trò là thức ăn cho các loài động vật khác</a:t>
            </a:r>
            <a:endParaRPr lang="en-US" sz="2600" dirty="0">
              <a:latin typeface="Times New Roman" pitchFamily="18" charset="0"/>
              <a:cs typeface="Times New Roman" pitchFamily="18" charset="0"/>
            </a:endParaRPr>
          </a:p>
        </p:txBody>
      </p:sp>
      <p:sp>
        <p:nvSpPr>
          <p:cNvPr id="10" name="Rectangle 9"/>
          <p:cNvSpPr/>
          <p:nvPr/>
        </p:nvSpPr>
        <p:spPr>
          <a:xfrm>
            <a:off x="719806" y="1951183"/>
            <a:ext cx="4367397"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Cung cấp nguồn thực phẩm </a:t>
            </a:r>
            <a:endParaRPr lang="en-US" sz="2600" dirty="0">
              <a:latin typeface="Times New Roman" pitchFamily="18" charset="0"/>
              <a:cs typeface="Times New Roman" pitchFamily="18" charset="0"/>
            </a:endParaRPr>
          </a:p>
        </p:txBody>
      </p:sp>
      <p:sp>
        <p:nvSpPr>
          <p:cNvPr id="11" name="TextBox 10"/>
          <p:cNvSpPr txBox="1"/>
          <p:nvPr/>
        </p:nvSpPr>
        <p:spPr>
          <a:xfrm>
            <a:off x="694785" y="1417523"/>
            <a:ext cx="4099115" cy="400110"/>
          </a:xfrm>
          <a:prstGeom prst="rect">
            <a:avLst/>
          </a:prstGeom>
          <a:noFill/>
        </p:spPr>
        <p:txBody>
          <a:bodyPr wrap="square" lIns="0" tIns="0" rIns="0" bIns="0" rtlCol="0">
            <a:spAutoFit/>
          </a:bodyPr>
          <a:lstStyle/>
          <a:p>
            <a:pPr algn="ctr"/>
            <a:r>
              <a:rPr lang="en-US" sz="2600" b="1" smtClean="0">
                <a:solidFill>
                  <a:srgbClr val="FF0000"/>
                </a:solidFill>
                <a:latin typeface="Times New Roman" pitchFamily="18" charset="0"/>
                <a:cs typeface="Times New Roman" pitchFamily="18" charset="0"/>
                <a:sym typeface="Wingdings"/>
              </a:rPr>
              <a:t>*Trong đời sống con người</a:t>
            </a:r>
            <a:endParaRPr lang="en-US" sz="2600" b="1" dirty="0" smtClean="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1257300" y="2504917"/>
            <a:ext cx="3009900" cy="1685544"/>
          </a:xfrm>
          <a:prstGeom prst="rect">
            <a:avLst/>
          </a:prstGeom>
        </p:spPr>
      </p:pic>
      <p:sp>
        <p:nvSpPr>
          <p:cNvPr id="12" name="Rectangle 11"/>
          <p:cNvSpPr/>
          <p:nvPr/>
        </p:nvSpPr>
        <p:spPr>
          <a:xfrm>
            <a:off x="5638800" y="1951183"/>
            <a:ext cx="5181600"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Hỗ trợ con người trong lao động</a:t>
            </a:r>
            <a:endParaRPr lang="en-US" sz="2600"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6248400" y="2406096"/>
            <a:ext cx="3352800" cy="1760220"/>
          </a:xfrm>
          <a:prstGeom prst="rect">
            <a:avLst/>
          </a:prstGeom>
        </p:spPr>
      </p:pic>
      <p:sp>
        <p:nvSpPr>
          <p:cNvPr id="14" name="Rectangle 13"/>
          <p:cNvSpPr/>
          <p:nvPr/>
        </p:nvSpPr>
        <p:spPr>
          <a:xfrm>
            <a:off x="694785" y="4340651"/>
            <a:ext cx="1529739"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Giải trí</a:t>
            </a:r>
            <a:endParaRPr lang="en-US" sz="26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4"/>
          <a:srcRect l="6000" t="30001" b="21199"/>
          <a:stretch/>
        </p:blipFill>
        <p:spPr>
          <a:xfrm>
            <a:off x="1257300" y="4882967"/>
            <a:ext cx="3558040" cy="1847152"/>
          </a:xfrm>
          <a:prstGeom prst="rect">
            <a:avLst/>
          </a:prstGeom>
        </p:spPr>
      </p:pic>
      <p:sp>
        <p:nvSpPr>
          <p:cNvPr id="17" name="Rectangle 16"/>
          <p:cNvSpPr/>
          <p:nvPr/>
        </p:nvSpPr>
        <p:spPr>
          <a:xfrm>
            <a:off x="5791200" y="4319354"/>
            <a:ext cx="3341427" cy="492443"/>
          </a:xfrm>
          <a:prstGeom prst="rect">
            <a:avLst/>
          </a:prstGeom>
          <a:noFill/>
        </p:spPr>
        <p:txBody>
          <a:bodyPr wrap="square">
            <a:spAutoFit/>
          </a:bodyPr>
          <a:lstStyle/>
          <a:p>
            <a:pPr marL="225425" indent="-112713" algn="just">
              <a:buFontTx/>
              <a:buChar char="-"/>
              <a:defRPr/>
            </a:pPr>
            <a:r>
              <a:rPr lang="en-US" sz="2600" smtClean="0">
                <a:latin typeface="Times New Roman" pitchFamily="18" charset="0"/>
                <a:cs typeface="Times New Roman" pitchFamily="18" charset="0"/>
              </a:rPr>
              <a:t> Bảo vệ, an ninh</a:t>
            </a:r>
            <a:endParaRPr lang="en-US" sz="2600" dirty="0">
              <a:latin typeface="Times New Roman" pitchFamily="18" charset="0"/>
              <a:cs typeface="Times New Roman" pitchFamily="18" charset="0"/>
            </a:endParaRPr>
          </a:p>
        </p:txBody>
      </p:sp>
      <p:pic>
        <p:nvPicPr>
          <p:cNvPr id="6" name="Picture 5"/>
          <p:cNvPicPr>
            <a:picLocks noChangeAspect="1"/>
          </p:cNvPicPr>
          <p:nvPr/>
        </p:nvPicPr>
        <p:blipFill>
          <a:blip r:embed="rId5"/>
          <a:stretch>
            <a:fillRect/>
          </a:stretch>
        </p:blipFill>
        <p:spPr>
          <a:xfrm>
            <a:off x="6319285" y="4833093"/>
            <a:ext cx="3311485" cy="1854431"/>
          </a:xfrm>
          <a:prstGeom prst="rect">
            <a:avLst/>
          </a:prstGeom>
        </p:spPr>
      </p:pic>
    </p:spTree>
    <p:extLst>
      <p:ext uri="{BB962C8B-B14F-4D97-AF65-F5344CB8AC3E}">
        <p14:creationId xmlns:p14="http://schemas.microsoft.com/office/powerpoint/2010/main" val="36927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edge">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par>
                                <p:cTn id="38" presetID="42"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0" grpId="0"/>
      <p:bldP spid="11" grpId="0"/>
      <p:bldP spid="12"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2819400" y="457200"/>
            <a:ext cx="6400800" cy="6113293"/>
          </a:xfrm>
          <a:prstGeom prst="rect">
            <a:avLst/>
          </a:prstGeom>
          <a:noFill/>
          <a:ln w="9525">
            <a:noFill/>
            <a:miter lim="800000"/>
            <a:headEnd/>
            <a:tailEnd/>
          </a:ln>
          <a:effectLst/>
        </p:spPr>
      </p:pic>
    </p:spTree>
    <p:extLst>
      <p:ext uri="{BB962C8B-B14F-4D97-AF65-F5344CB8AC3E}">
        <p14:creationId xmlns:p14="http://schemas.microsoft.com/office/powerpoint/2010/main" val="248832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118365" y="185517"/>
            <a:ext cx="11810546" cy="5998351"/>
          </a:xfrm>
          <a:prstGeom prst="rect">
            <a:avLst/>
          </a:prstGeom>
          <a:noFill/>
          <a:ln w="9525">
            <a:noFill/>
            <a:miter lim="800000"/>
            <a:headEnd/>
            <a:tailEnd/>
          </a:ln>
          <a:effectLst/>
        </p:spPr>
      </p:pic>
      <p:sp>
        <p:nvSpPr>
          <p:cNvPr id="8" name="TextBox 7"/>
          <p:cNvSpPr txBox="1"/>
          <p:nvPr/>
        </p:nvSpPr>
        <p:spPr>
          <a:xfrm>
            <a:off x="4913657" y="722997"/>
            <a:ext cx="2057400" cy="307777"/>
          </a:xfrm>
          <a:prstGeom prst="rect">
            <a:avLst/>
          </a:prstGeom>
          <a:noFill/>
        </p:spPr>
        <p:txBody>
          <a:bodyPr wrap="square" lIns="0" tIns="0" rIns="0" bIns="0" rtlCol="0">
            <a:spAutoFit/>
          </a:bodyPr>
          <a:lstStyle/>
          <a:p>
            <a:pPr algn="ctr"/>
            <a:r>
              <a:rPr lang="en-US" sz="2000" b="1" dirty="0" err="1" smtClean="0">
                <a:solidFill>
                  <a:srgbClr val="FF0000"/>
                </a:solidFill>
                <a:latin typeface="Times New Roman" pitchFamily="18" charset="0"/>
                <a:cs typeface="Times New Roman" pitchFamily="18" charset="0"/>
              </a:rPr>
              <a:t>Bướm</a:t>
            </a:r>
            <a:endParaRPr lang="en-US" sz="2000" b="1" dirty="0" smtClean="0">
              <a:solidFill>
                <a:srgbClr val="FF0000"/>
              </a:solidFill>
              <a:latin typeface="Times New Roman" pitchFamily="18" charset="0"/>
              <a:cs typeface="Times New Roman" pitchFamily="18" charset="0"/>
            </a:endParaRPr>
          </a:p>
        </p:txBody>
      </p:sp>
      <p:sp>
        <p:nvSpPr>
          <p:cNvPr id="9" name="Rectangle 8"/>
          <p:cNvSpPr/>
          <p:nvPr/>
        </p:nvSpPr>
        <p:spPr>
          <a:xfrm>
            <a:off x="7736114" y="692219"/>
            <a:ext cx="682172" cy="369332"/>
          </a:xfrm>
          <a:prstGeom prst="rect">
            <a:avLst/>
          </a:prstGeom>
        </p:spPr>
        <p:txBody>
          <a:bodyPr wrap="square">
            <a:spAutoFit/>
          </a:bodyPr>
          <a:lstStyle/>
          <a:p>
            <a:r>
              <a:rPr lang="en-US" b="1" dirty="0" err="1" smtClean="0">
                <a:solidFill>
                  <a:srgbClr val="FF0000"/>
                </a:solidFill>
                <a:latin typeface="Times New Roman" pitchFamily="18" charset="0"/>
                <a:cs typeface="Times New Roman" pitchFamily="18" charset="0"/>
              </a:rPr>
              <a:t>Voi</a:t>
            </a:r>
            <a:endParaRPr lang="en-US" dirty="0">
              <a:solidFill>
                <a:srgbClr val="FF0000"/>
              </a:solidFill>
            </a:endParaRPr>
          </a:p>
        </p:txBody>
      </p:sp>
      <p:sp>
        <p:nvSpPr>
          <p:cNvPr id="10" name="Rectangle 9"/>
          <p:cNvSpPr/>
          <p:nvPr/>
        </p:nvSpPr>
        <p:spPr>
          <a:xfrm>
            <a:off x="10155221" y="661442"/>
            <a:ext cx="720069" cy="369332"/>
          </a:xfrm>
          <a:prstGeom prst="rect">
            <a:avLst/>
          </a:prstGeom>
        </p:spPr>
        <p:txBody>
          <a:bodyPr wrap="none">
            <a:spAutoFit/>
          </a:bodyPr>
          <a:lstStyle/>
          <a:p>
            <a:r>
              <a:rPr lang="en-US" b="1" dirty="0" err="1" smtClean="0">
                <a:solidFill>
                  <a:srgbClr val="FF0000"/>
                </a:solidFill>
                <a:latin typeface="Times New Roman" pitchFamily="18" charset="0"/>
                <a:cs typeface="Times New Roman" pitchFamily="18" charset="0"/>
              </a:rPr>
              <a:t>Ngựa</a:t>
            </a:r>
            <a:endParaRPr lang="en-US" dirty="0">
              <a:solidFill>
                <a:srgbClr val="FF0000"/>
              </a:solidFill>
            </a:endParaRPr>
          </a:p>
        </p:txBody>
      </p:sp>
      <p:sp>
        <p:nvSpPr>
          <p:cNvPr id="12" name="Rectangle 11"/>
          <p:cNvSpPr/>
          <p:nvPr/>
        </p:nvSpPr>
        <p:spPr>
          <a:xfrm>
            <a:off x="5574307" y="4264927"/>
            <a:ext cx="736099" cy="369332"/>
          </a:xfrm>
          <a:prstGeom prst="rect">
            <a:avLst/>
          </a:prstGeom>
        </p:spPr>
        <p:txBody>
          <a:bodyPr wrap="none">
            <a:spAutoFit/>
          </a:bodyPr>
          <a:lstStyle/>
          <a:p>
            <a:r>
              <a:rPr lang="en-US" b="1" dirty="0" err="1" smtClean="0">
                <a:solidFill>
                  <a:srgbClr val="FF0000"/>
                </a:solidFill>
                <a:latin typeface="Times New Roman" pitchFamily="18" charset="0"/>
                <a:cs typeface="Times New Roman" pitchFamily="18" charset="0"/>
              </a:rPr>
              <a:t>Chim</a:t>
            </a:r>
            <a:endParaRPr lang="en-US" dirty="0">
              <a:solidFill>
                <a:srgbClr val="FF0000"/>
              </a:solidFill>
            </a:endParaRPr>
          </a:p>
        </p:txBody>
      </p:sp>
      <p:sp>
        <p:nvSpPr>
          <p:cNvPr id="13" name="Rectangle 12"/>
          <p:cNvSpPr/>
          <p:nvPr/>
        </p:nvSpPr>
        <p:spPr>
          <a:xfrm>
            <a:off x="8600361" y="4140419"/>
            <a:ext cx="556563" cy="369332"/>
          </a:xfrm>
          <a:prstGeom prst="rect">
            <a:avLst/>
          </a:prstGeom>
        </p:spPr>
        <p:txBody>
          <a:bodyPr wrap="none">
            <a:spAutoFit/>
          </a:bodyPr>
          <a:lstStyle/>
          <a:p>
            <a:r>
              <a:rPr lang="en-US" b="1" dirty="0" err="1" smtClean="0">
                <a:solidFill>
                  <a:srgbClr val="FF0000"/>
                </a:solidFill>
                <a:latin typeface="Times New Roman" pitchFamily="18" charset="0"/>
                <a:cs typeface="Times New Roman" pitchFamily="18" charset="0"/>
              </a:rPr>
              <a:t>Khỉ</a:t>
            </a:r>
            <a:endParaRPr lang="en-US" dirty="0">
              <a:solidFill>
                <a:srgbClr val="FF0000"/>
              </a:solidFill>
            </a:endParaRPr>
          </a:p>
        </p:txBody>
      </p:sp>
      <p:sp>
        <p:nvSpPr>
          <p:cNvPr id="14" name="Rectangle 13"/>
          <p:cNvSpPr/>
          <p:nvPr/>
        </p:nvSpPr>
        <p:spPr>
          <a:xfrm>
            <a:off x="10875290" y="4144621"/>
            <a:ext cx="845103" cy="369332"/>
          </a:xfrm>
          <a:prstGeom prst="rect">
            <a:avLst/>
          </a:prstGeom>
        </p:spPr>
        <p:txBody>
          <a:bodyPr wrap="none">
            <a:spAutoFit/>
          </a:bodyPr>
          <a:lstStyle/>
          <a:p>
            <a:r>
              <a:rPr lang="en-US" b="1" dirty="0" err="1" smtClean="0">
                <a:solidFill>
                  <a:srgbClr val="FF0000"/>
                </a:solidFill>
                <a:latin typeface="Times New Roman" pitchFamily="18" charset="0"/>
                <a:cs typeface="Times New Roman" pitchFamily="18" charset="0"/>
              </a:rPr>
              <a:t>Ốc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sên</a:t>
            </a:r>
            <a:endParaRPr lang="en-US" dirty="0">
              <a:solidFill>
                <a:srgbClr val="FF0000"/>
              </a:solidFill>
            </a:endParaRPr>
          </a:p>
        </p:txBody>
      </p:sp>
      <p:sp>
        <p:nvSpPr>
          <p:cNvPr id="15" name="Rectangle 14"/>
          <p:cNvSpPr/>
          <p:nvPr/>
        </p:nvSpPr>
        <p:spPr>
          <a:xfrm>
            <a:off x="5791200" y="6183868"/>
            <a:ext cx="530915" cy="369332"/>
          </a:xfrm>
          <a:prstGeom prst="rect">
            <a:avLst/>
          </a:prstGeom>
        </p:spPr>
        <p:txBody>
          <a:bodyPr wrap="none">
            <a:spAutoFit/>
          </a:bodyPr>
          <a:lstStyle/>
          <a:p>
            <a:r>
              <a:rPr lang="en-US" b="1" dirty="0" err="1" smtClean="0">
                <a:solidFill>
                  <a:srgbClr val="FF0000"/>
                </a:solidFill>
                <a:latin typeface="Times New Roman" pitchFamily="18" charset="0"/>
                <a:cs typeface="Times New Roman" pitchFamily="18" charset="0"/>
              </a:rPr>
              <a:t>Đỉa</a:t>
            </a:r>
            <a:endParaRPr lang="en-US" dirty="0">
              <a:solidFill>
                <a:srgbClr val="FF0000"/>
              </a:solidFill>
            </a:endParaRPr>
          </a:p>
        </p:txBody>
      </p:sp>
      <p:sp>
        <p:nvSpPr>
          <p:cNvPr id="16" name="Rectangle 15"/>
          <p:cNvSpPr/>
          <p:nvPr/>
        </p:nvSpPr>
        <p:spPr>
          <a:xfrm>
            <a:off x="8190635" y="6183868"/>
            <a:ext cx="600922" cy="369332"/>
          </a:xfrm>
          <a:prstGeom prst="rect">
            <a:avLst/>
          </a:prstGeom>
        </p:spPr>
        <p:txBody>
          <a:bodyPr wrap="square">
            <a:spAutoFit/>
          </a:bodyPr>
          <a:lstStyle/>
          <a:p>
            <a:r>
              <a:rPr lang="en-US" b="1" dirty="0" err="1" smtClean="0">
                <a:solidFill>
                  <a:srgbClr val="FF0000"/>
                </a:solidFill>
                <a:latin typeface="Times New Roman" pitchFamily="18" charset="0"/>
                <a:cs typeface="Times New Roman" pitchFamily="18" charset="0"/>
              </a:rPr>
              <a:t>Gà</a:t>
            </a:r>
            <a:endParaRPr lang="en-US" dirty="0">
              <a:solidFill>
                <a:srgbClr val="FF0000"/>
              </a:solidFill>
            </a:endParaRPr>
          </a:p>
        </p:txBody>
      </p:sp>
      <p:sp>
        <p:nvSpPr>
          <p:cNvPr id="17" name="Rectangle 16"/>
          <p:cNvSpPr/>
          <p:nvPr/>
        </p:nvSpPr>
        <p:spPr>
          <a:xfrm>
            <a:off x="10047237" y="6079867"/>
            <a:ext cx="1633781" cy="369332"/>
          </a:xfrm>
          <a:prstGeom prst="rect">
            <a:avLst/>
          </a:prstGeom>
        </p:spPr>
        <p:txBody>
          <a:bodyPr wrap="none">
            <a:spAutoFit/>
          </a:bodyPr>
          <a:lstStyle/>
          <a:p>
            <a:r>
              <a:rPr lang="en-US" b="1" dirty="0" err="1" smtClean="0">
                <a:solidFill>
                  <a:srgbClr val="FF0000"/>
                </a:solidFill>
                <a:latin typeface="Times New Roman" pitchFamily="18" charset="0"/>
                <a:cs typeface="Times New Roman" pitchFamily="18" charset="0"/>
              </a:rPr>
              <a:t>Chim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cụt</a:t>
            </a:r>
            <a:endParaRPr lang="en-US" dirty="0">
              <a:solidFill>
                <a:srgbClr val="FF0000"/>
              </a:solidFill>
            </a:endParaRPr>
          </a:p>
        </p:txBody>
      </p:sp>
      <p:sp>
        <p:nvSpPr>
          <p:cNvPr id="18" name="TextBox 17"/>
          <p:cNvSpPr txBox="1"/>
          <p:nvPr/>
        </p:nvSpPr>
        <p:spPr>
          <a:xfrm>
            <a:off x="0" y="5257800"/>
            <a:ext cx="533400" cy="307777"/>
          </a:xfrm>
          <a:prstGeom prst="rect">
            <a:avLst/>
          </a:prstGeom>
          <a:noFill/>
        </p:spPr>
        <p:txBody>
          <a:bodyPr wrap="square" lIns="0" tIns="0" rIns="0" bIns="0" rtlCol="0">
            <a:spAutoFit/>
          </a:bodyPr>
          <a:lstStyle/>
          <a:p>
            <a:pPr algn="ctr"/>
            <a:r>
              <a:rPr lang="en-US" sz="2000" b="1" dirty="0" smtClean="0">
                <a:solidFill>
                  <a:srgbClr val="FF0000"/>
                </a:solidFill>
                <a:latin typeface="Times New Roman" pitchFamily="18" charset="0"/>
                <a:cs typeface="Times New Roman" pitchFamily="18" charset="0"/>
              </a:rPr>
              <a:t>ĐV</a:t>
            </a:r>
          </a:p>
        </p:txBody>
      </p:sp>
      <p:sp>
        <p:nvSpPr>
          <p:cNvPr id="19" name="TextBox 18"/>
          <p:cNvSpPr txBox="1"/>
          <p:nvPr/>
        </p:nvSpPr>
        <p:spPr>
          <a:xfrm>
            <a:off x="990600" y="4800600"/>
            <a:ext cx="990600" cy="307777"/>
          </a:xfrm>
          <a:prstGeom prst="rect">
            <a:avLst/>
          </a:prstGeom>
          <a:noFill/>
        </p:spPr>
        <p:txBody>
          <a:bodyPr wrap="square" lIns="0" tIns="0" rIns="0" bIns="0" rtlCol="0">
            <a:spAutoFit/>
          </a:bodyPr>
          <a:lstStyle/>
          <a:p>
            <a:pPr algn="ctr"/>
            <a:r>
              <a:rPr lang="en-US" sz="2000" b="1" dirty="0" smtClean="0">
                <a:solidFill>
                  <a:srgbClr val="FF0000"/>
                </a:solidFill>
                <a:latin typeface="Times New Roman" pitchFamily="18" charset="0"/>
                <a:cs typeface="Times New Roman" pitchFamily="18" charset="0"/>
              </a:rPr>
              <a:t>ĐVKXS</a:t>
            </a:r>
          </a:p>
        </p:txBody>
      </p:sp>
      <p:sp>
        <p:nvSpPr>
          <p:cNvPr id="20" name="TextBox 19"/>
          <p:cNvSpPr txBox="1"/>
          <p:nvPr/>
        </p:nvSpPr>
        <p:spPr>
          <a:xfrm>
            <a:off x="990600" y="5940623"/>
            <a:ext cx="990600" cy="307777"/>
          </a:xfrm>
          <a:prstGeom prst="rect">
            <a:avLst/>
          </a:prstGeom>
          <a:noFill/>
        </p:spPr>
        <p:txBody>
          <a:bodyPr wrap="square" lIns="0" tIns="0" rIns="0" bIns="0" rtlCol="0">
            <a:spAutoFit/>
          </a:bodyPr>
          <a:lstStyle/>
          <a:p>
            <a:pPr algn="ctr"/>
            <a:r>
              <a:rPr lang="en-US" sz="2000" b="1" dirty="0" smtClean="0">
                <a:solidFill>
                  <a:srgbClr val="FF0000"/>
                </a:solidFill>
                <a:latin typeface="Times New Roman" pitchFamily="18" charset="0"/>
                <a:cs typeface="Times New Roman" pitchFamily="18" charset="0"/>
              </a:rPr>
              <a:t>ĐVCXS</a:t>
            </a:r>
          </a:p>
        </p:txBody>
      </p:sp>
      <p:sp>
        <p:nvSpPr>
          <p:cNvPr id="21" name="TextBox 20"/>
          <p:cNvSpPr txBox="1"/>
          <p:nvPr/>
        </p:nvSpPr>
        <p:spPr>
          <a:xfrm>
            <a:off x="2743200" y="4800600"/>
            <a:ext cx="2057400" cy="307777"/>
          </a:xfrm>
          <a:prstGeom prst="rect">
            <a:avLst/>
          </a:prstGeom>
          <a:noFill/>
        </p:spPr>
        <p:txBody>
          <a:bodyPr wrap="square" lIns="0" tIns="0" rIns="0" bIns="0" rtlCol="0">
            <a:spAutoFit/>
          </a:bodyPr>
          <a:lstStyle/>
          <a:p>
            <a:pPr algn="ctr"/>
            <a:r>
              <a:rPr lang="en-US" sz="2000" b="1" dirty="0" err="1" smtClean="0">
                <a:solidFill>
                  <a:srgbClr val="FF0000"/>
                </a:solidFill>
                <a:latin typeface="Times New Roman" pitchFamily="18" charset="0"/>
                <a:cs typeface="Times New Roman" pitchFamily="18" charset="0"/>
              </a:rPr>
              <a:t>Bướm</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ốc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sên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đỉa</a:t>
            </a:r>
            <a:endParaRPr lang="en-US" sz="2000" b="1" dirty="0" smtClean="0">
              <a:solidFill>
                <a:srgbClr val="FF0000"/>
              </a:solidFill>
              <a:latin typeface="Times New Roman" pitchFamily="18" charset="0"/>
              <a:cs typeface="Times New Roman" pitchFamily="18" charset="0"/>
            </a:endParaRPr>
          </a:p>
        </p:txBody>
      </p:sp>
      <p:sp>
        <p:nvSpPr>
          <p:cNvPr id="22" name="TextBox 21"/>
          <p:cNvSpPr txBox="1"/>
          <p:nvPr/>
        </p:nvSpPr>
        <p:spPr>
          <a:xfrm>
            <a:off x="2743200" y="5791200"/>
            <a:ext cx="2209800" cy="923330"/>
          </a:xfrm>
          <a:prstGeom prst="rect">
            <a:avLst/>
          </a:prstGeom>
          <a:noFill/>
        </p:spPr>
        <p:txBody>
          <a:bodyPr wrap="square" lIns="0" tIns="0" rIns="0" bIns="0" rtlCol="0">
            <a:spAutoFit/>
          </a:bodyPr>
          <a:lstStyle/>
          <a:p>
            <a:pPr algn="ctr"/>
            <a:r>
              <a:rPr lang="en-US" sz="2000" b="1" dirty="0" err="1" smtClean="0">
                <a:solidFill>
                  <a:srgbClr val="FF0000"/>
                </a:solidFill>
                <a:latin typeface="Times New Roman" pitchFamily="18" charset="0"/>
                <a:cs typeface="Times New Roman" pitchFamily="18" charset="0"/>
              </a:rPr>
              <a:t>Voi</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ngựa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chim</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khỉ</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gà</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chim</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cánh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cụt</a:t>
            </a:r>
            <a:endParaRPr lang="en-US" sz="2000" b="1" dirty="0" smtClean="0">
              <a:solidFill>
                <a:srgbClr val="FF0000"/>
              </a:solidFill>
              <a:latin typeface="Times New Roman" pitchFamily="18" charset="0"/>
              <a:cs typeface="Times New Roman" pitchFamily="18" charset="0"/>
            </a:endParaRPr>
          </a:p>
        </p:txBody>
      </p:sp>
      <p:cxnSp>
        <p:nvCxnSpPr>
          <p:cNvPr id="24" name="Straight Arrow Connector 23"/>
          <p:cNvCxnSpPr>
            <a:stCxn id="18" idx="3"/>
            <a:endCxn id="19" idx="1"/>
          </p:cNvCxnSpPr>
          <p:nvPr/>
        </p:nvCxnSpPr>
        <p:spPr>
          <a:xfrm flipV="1">
            <a:off x="533400" y="4954489"/>
            <a:ext cx="457200" cy="4572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0" idx="1"/>
          </p:cNvCxnSpPr>
          <p:nvPr/>
        </p:nvCxnSpPr>
        <p:spPr>
          <a:xfrm rot="16200000" flipH="1">
            <a:off x="419844" y="5523756"/>
            <a:ext cx="684312" cy="4572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3"/>
            <a:endCxn id="21" idx="1"/>
          </p:cNvCxnSpPr>
          <p:nvPr/>
        </p:nvCxnSpPr>
        <p:spPr>
          <a:xfrm>
            <a:off x="1981200" y="4954489"/>
            <a:ext cx="762000" cy="15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3"/>
          </p:cNvCxnSpPr>
          <p:nvPr/>
        </p:nvCxnSpPr>
        <p:spPr>
          <a:xfrm>
            <a:off x="1981200" y="6094512"/>
            <a:ext cx="838200" cy="14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96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0" fill="hold"/>
                                        <p:tgtEl>
                                          <p:spTgt spid="5122"/>
                                        </p:tgtEl>
                                        <p:attrNameLst>
                                          <p:attrName>ppt_w</p:attrName>
                                        </p:attrNameLst>
                                      </p:cBhvr>
                                      <p:tavLst>
                                        <p:tav tm="0" fmla="#ppt_w*sin(2.5*pi*$)">
                                          <p:val>
                                            <p:fltVal val="0"/>
                                          </p:val>
                                        </p:tav>
                                        <p:tav tm="100000">
                                          <p:val>
                                            <p:fltVal val="1"/>
                                          </p:val>
                                        </p:tav>
                                      </p:tavLst>
                                    </p:anim>
                                    <p:anim calcmode="lin" valueType="num">
                                      <p:cBhvr>
                                        <p:cTn id="8" dur="5000" fill="hold"/>
                                        <p:tgtEl>
                                          <p:spTgt spid="51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circle(in)">
                                      <p:cBhvr>
                                        <p:cTn id="13" dur="2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circle(in)">
                                      <p:cBhvr>
                                        <p:cTn id="58" dur="20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strips(downRight)">
                                      <p:cBhvr>
                                        <p:cTn id="63" dur="500"/>
                                        <p:tgtEl>
                                          <p:spTgt spid="24"/>
                                        </p:tgtEl>
                                      </p:cBhvr>
                                    </p:animEffect>
                                  </p:childTnLst>
                                </p:cTn>
                              </p:par>
                            </p:childTnLst>
                          </p:cTn>
                        </p:par>
                        <p:par>
                          <p:cTn id="64" fill="hold">
                            <p:stCondLst>
                              <p:cond delay="500"/>
                            </p:stCondLst>
                            <p:childTnLst>
                              <p:par>
                                <p:cTn id="65" presetID="6" presetClass="entr" presetSubtype="16" fill="hold" nodeType="after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circle(in)">
                                      <p:cBhvr>
                                        <p:cTn id="67" dur="2000"/>
                                        <p:tgtEl>
                                          <p:spTgt spid="1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strips(downLeft)">
                                      <p:cBhvr>
                                        <p:cTn id="72" dur="500"/>
                                        <p:tgtEl>
                                          <p:spTgt spid="26"/>
                                        </p:tgtEl>
                                      </p:cBhvr>
                                    </p:animEffect>
                                  </p:childTnLst>
                                </p:cTn>
                              </p:par>
                            </p:childTnLst>
                          </p:cTn>
                        </p:par>
                        <p:par>
                          <p:cTn id="73" fill="hold">
                            <p:stCondLst>
                              <p:cond delay="500"/>
                            </p:stCondLst>
                            <p:childTnLst>
                              <p:par>
                                <p:cTn id="74" presetID="6" presetClass="entr" presetSubtype="16" fill="hold" nodeType="afterEffect">
                                  <p:stCondLst>
                                    <p:cond delay="0"/>
                                  </p:stCondLst>
                                  <p:childTnLst>
                                    <p:set>
                                      <p:cBhvr>
                                        <p:cTn id="75" dur="1" fill="hold">
                                          <p:stCondLst>
                                            <p:cond delay="0"/>
                                          </p:stCondLst>
                                        </p:cTn>
                                        <p:tgtEl>
                                          <p:spTgt spid="20">
                                            <p:txEl>
                                              <p:pRg st="0" end="0"/>
                                            </p:txEl>
                                          </p:spTgt>
                                        </p:tgtEl>
                                        <p:attrNameLst>
                                          <p:attrName>style.visibility</p:attrName>
                                        </p:attrNameLst>
                                      </p:cBhvr>
                                      <p:to>
                                        <p:strVal val="visible"/>
                                      </p:to>
                                    </p:set>
                                    <p:animEffect transition="in" filter="circle(in)">
                                      <p:cBhvr>
                                        <p:cTn id="76" dur="2000"/>
                                        <p:tgtEl>
                                          <p:spTgt spid="20">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6"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strips(downRight)">
                                      <p:cBhvr>
                                        <p:cTn id="81" dur="500"/>
                                        <p:tgtEl>
                                          <p:spTgt spid="28"/>
                                        </p:tgtEl>
                                      </p:cBhvr>
                                    </p:animEffect>
                                  </p:childTnLst>
                                </p:cTn>
                              </p:par>
                            </p:childTnLst>
                          </p:cTn>
                        </p:par>
                        <p:par>
                          <p:cTn id="82" fill="hold">
                            <p:stCondLst>
                              <p:cond delay="500"/>
                            </p:stCondLst>
                            <p:childTnLst>
                              <p:par>
                                <p:cTn id="83" presetID="6" presetClass="entr" presetSubtype="16" fill="hold" nodeType="afterEffect">
                                  <p:stCondLst>
                                    <p:cond delay="0"/>
                                  </p:stCondLst>
                                  <p:childTnLst>
                                    <p:set>
                                      <p:cBhvr>
                                        <p:cTn id="84" dur="1" fill="hold">
                                          <p:stCondLst>
                                            <p:cond delay="0"/>
                                          </p:stCondLst>
                                        </p:cTn>
                                        <p:tgtEl>
                                          <p:spTgt spid="21">
                                            <p:txEl>
                                              <p:pRg st="0" end="0"/>
                                            </p:txEl>
                                          </p:spTgt>
                                        </p:tgtEl>
                                        <p:attrNameLst>
                                          <p:attrName>style.visibility</p:attrName>
                                        </p:attrNameLst>
                                      </p:cBhvr>
                                      <p:to>
                                        <p:strVal val="visible"/>
                                      </p:to>
                                    </p:set>
                                    <p:animEffect transition="in" filter="circle(in)">
                                      <p:cBhvr>
                                        <p:cTn id="85" dur="2000"/>
                                        <p:tgtEl>
                                          <p:spTgt spid="2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ntr" presetSubtype="6" fill="hold"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strips(downRight)">
                                      <p:cBhvr>
                                        <p:cTn id="90" dur="500"/>
                                        <p:tgtEl>
                                          <p:spTgt spid="30"/>
                                        </p:tgtEl>
                                      </p:cBhvr>
                                    </p:animEffect>
                                  </p:childTnLst>
                                </p:cTn>
                              </p:par>
                            </p:childTnLst>
                          </p:cTn>
                        </p:par>
                        <p:par>
                          <p:cTn id="91" fill="hold">
                            <p:stCondLst>
                              <p:cond delay="500"/>
                            </p:stCondLst>
                            <p:childTnLst>
                              <p:par>
                                <p:cTn id="92" presetID="6" presetClass="entr" presetSubtype="16" fill="hold" nodeType="afterEffect">
                                  <p:stCondLst>
                                    <p:cond delay="0"/>
                                  </p:stCondLst>
                                  <p:childTnLst>
                                    <p:set>
                                      <p:cBhvr>
                                        <p:cTn id="93" dur="1" fill="hold">
                                          <p:stCondLst>
                                            <p:cond delay="0"/>
                                          </p:stCondLst>
                                        </p:cTn>
                                        <p:tgtEl>
                                          <p:spTgt spid="22">
                                            <p:txEl>
                                              <p:pRg st="0" end="0"/>
                                            </p:txEl>
                                          </p:spTgt>
                                        </p:tgtEl>
                                        <p:attrNameLst>
                                          <p:attrName>style.visibility</p:attrName>
                                        </p:attrNameLst>
                                      </p:cBhvr>
                                      <p:to>
                                        <p:strVal val="visible"/>
                                      </p:to>
                                    </p:set>
                                    <p:animEffect transition="in" filter="circle(in)">
                                      <p:cBhvr>
                                        <p:cTn id="94"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2"/>
          <a:srcRect/>
          <a:stretch>
            <a:fillRect/>
          </a:stretch>
        </p:blipFill>
        <p:spPr bwMode="auto">
          <a:xfrm>
            <a:off x="2061029" y="1002506"/>
            <a:ext cx="8672282" cy="4090988"/>
          </a:xfrm>
          <a:prstGeom prst="rect">
            <a:avLst/>
          </a:prstGeom>
          <a:noFill/>
          <a:ln w="9525">
            <a:noFill/>
            <a:miter lim="800000"/>
            <a:headEnd/>
            <a:tailEnd/>
          </a:ln>
          <a:effectLst/>
        </p:spPr>
      </p:pic>
      <p:cxnSp>
        <p:nvCxnSpPr>
          <p:cNvPr id="24" name="Straight Arrow Connector 23"/>
          <p:cNvCxnSpPr/>
          <p:nvPr/>
        </p:nvCxnSpPr>
        <p:spPr>
          <a:xfrm>
            <a:off x="4408714" y="2426155"/>
            <a:ext cx="1219200" cy="113801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55886" y="3048000"/>
            <a:ext cx="1059542" cy="124006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408714" y="3048000"/>
            <a:ext cx="1143000" cy="6858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499429" y="2286000"/>
            <a:ext cx="1143000" cy="21336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2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800" decel="100000"/>
                                        <p:tgtEl>
                                          <p:spTgt spid="6146"/>
                                        </p:tgtEl>
                                      </p:cBhvr>
                                    </p:animEffect>
                                    <p:anim calcmode="lin" valueType="num">
                                      <p:cBhvr>
                                        <p:cTn id="8" dur="800" decel="100000" fill="hold"/>
                                        <p:tgtEl>
                                          <p:spTgt spid="6146"/>
                                        </p:tgtEl>
                                        <p:attrNameLst>
                                          <p:attrName>style.rotation</p:attrName>
                                        </p:attrNameLst>
                                      </p:cBhvr>
                                      <p:tavLst>
                                        <p:tav tm="0">
                                          <p:val>
                                            <p:fltVal val="-90"/>
                                          </p:val>
                                        </p:tav>
                                        <p:tav tm="100000">
                                          <p:val>
                                            <p:fltVal val="0"/>
                                          </p:val>
                                        </p:tav>
                                      </p:tavLst>
                                    </p:anim>
                                    <p:anim calcmode="lin" valueType="num">
                                      <p:cBhvr>
                                        <p:cTn id="9" dur="800" decel="100000" fill="hold"/>
                                        <p:tgtEl>
                                          <p:spTgt spid="6146"/>
                                        </p:tgtEl>
                                        <p:attrNameLst>
                                          <p:attrName>ppt_x</p:attrName>
                                        </p:attrNameLst>
                                      </p:cBhvr>
                                      <p:tavLst>
                                        <p:tav tm="0">
                                          <p:val>
                                            <p:strVal val="#ppt_x+0.4"/>
                                          </p:val>
                                        </p:tav>
                                        <p:tav tm="100000">
                                          <p:val>
                                            <p:strVal val="#ppt_x-0.05"/>
                                          </p:val>
                                        </p:tav>
                                      </p:tavLst>
                                    </p:anim>
                                    <p:anim calcmode="lin" valueType="num">
                                      <p:cBhvr>
                                        <p:cTn id="10" dur="800" decel="100000" fill="hold"/>
                                        <p:tgtEl>
                                          <p:spTgt spid="61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Righ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strips(down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up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strips(upRight)">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6CCE1B08-4A04-4C52-9AC8-E706CA9AF4AB}"/>
              </a:ext>
            </a:extLst>
          </p:cNvPr>
          <p:cNvGrpSpPr/>
          <p:nvPr/>
        </p:nvGrpSpPr>
        <p:grpSpPr>
          <a:xfrm>
            <a:off x="2030996" y="509031"/>
            <a:ext cx="1142482" cy="1576878"/>
            <a:chOff x="585903" y="488961"/>
            <a:chExt cx="1284889" cy="2730490"/>
          </a:xfrm>
        </p:grpSpPr>
        <p:pic>
          <p:nvPicPr>
            <p:cNvPr id="5" name="Picture 2">
              <a:extLst>
                <a:ext uri="{FF2B5EF4-FFF2-40B4-BE49-F238E27FC236}">
                  <a16:creationId xmlns:a16="http://schemas.microsoft.com/office/drawing/2014/main" id="{CD211570-616C-4A6B-9450-5E80C0AE0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 name="Picture 4">
              <a:extLst>
                <a:ext uri="{FF2B5EF4-FFF2-40B4-BE49-F238E27FC236}">
                  <a16:creationId xmlns:a16="http://schemas.microsoft.com/office/drawing/2014/main" id="{CE30AADD-AF23-4C38-9206-90F5ACBF3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 name="Group 6"/>
          <p:cNvGrpSpPr/>
          <p:nvPr/>
        </p:nvGrpSpPr>
        <p:grpSpPr>
          <a:xfrm>
            <a:off x="2663545" y="509030"/>
            <a:ext cx="6925685" cy="1581124"/>
            <a:chOff x="2663545" y="509030"/>
            <a:chExt cx="6925685" cy="1581124"/>
          </a:xfrm>
          <a:solidFill>
            <a:srgbClr val="FFC000"/>
          </a:solidFill>
        </p:grpSpPr>
        <p:sp>
          <p:nvSpPr>
            <p:cNvPr id="2" name="직사각형 23">
              <a:extLst>
                <a:ext uri="{FF2B5EF4-FFF2-40B4-BE49-F238E27FC236}">
                  <a16:creationId xmlns:a16="http://schemas.microsoft.com/office/drawing/2014/main" id="{8759A422-E939-4EA8-9FF8-18037A7D4259}"/>
                </a:ext>
              </a:extLst>
            </p:cNvPr>
            <p:cNvSpPr/>
            <p:nvPr/>
          </p:nvSpPr>
          <p:spPr>
            <a:xfrm>
              <a:off x="2663545" y="2013246"/>
              <a:ext cx="6912000" cy="769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90">
                <a:defRPr/>
              </a:pPr>
              <a:endParaRPr lang="ko-KR" altLang="en-US" sz="1600">
                <a:solidFill>
                  <a:prstClr val="white"/>
                </a:solidFill>
                <a:latin typeface="Arial"/>
              </a:endParaRPr>
            </a:p>
          </p:txBody>
        </p:sp>
        <p:sp>
          <p:nvSpPr>
            <p:cNvPr id="3" name="직사각형 8">
              <a:extLst>
                <a:ext uri="{FF2B5EF4-FFF2-40B4-BE49-F238E27FC236}">
                  <a16:creationId xmlns:a16="http://schemas.microsoft.com/office/drawing/2014/main" id="{1479C059-7833-4835-8F44-10DC92799864}"/>
                </a:ext>
              </a:extLst>
            </p:cNvPr>
            <p:cNvSpPr/>
            <p:nvPr/>
          </p:nvSpPr>
          <p:spPr>
            <a:xfrm>
              <a:off x="5710211" y="509031"/>
              <a:ext cx="3879019" cy="769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90">
                <a:defRPr/>
              </a:pPr>
              <a:endParaRPr lang="ko-KR" altLang="en-US" sz="1600">
                <a:solidFill>
                  <a:prstClr val="white"/>
                </a:solidFill>
                <a:latin typeface="Arial"/>
              </a:endParaRPr>
            </a:p>
          </p:txBody>
        </p:sp>
        <p:sp>
          <p:nvSpPr>
            <p:cNvPr id="12" name="직사각형 24">
              <a:extLst>
                <a:ext uri="{FF2B5EF4-FFF2-40B4-BE49-F238E27FC236}">
                  <a16:creationId xmlns:a16="http://schemas.microsoft.com/office/drawing/2014/main" id="{A36BF392-0973-466C-9668-C23A17324E35}"/>
                </a:ext>
              </a:extLst>
            </p:cNvPr>
            <p:cNvSpPr/>
            <p:nvPr/>
          </p:nvSpPr>
          <p:spPr>
            <a:xfrm>
              <a:off x="9493068" y="509030"/>
              <a:ext cx="96162" cy="1576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90">
                <a:defRPr/>
              </a:pPr>
              <a:endParaRPr lang="ko-KR" altLang="en-US" sz="1600">
                <a:solidFill>
                  <a:prstClr val="white"/>
                </a:solidFill>
                <a:latin typeface="Arial"/>
              </a:endParaRPr>
            </a:p>
          </p:txBody>
        </p:sp>
      </p:grpSp>
      <p:sp>
        <p:nvSpPr>
          <p:cNvPr id="14" name="Hộp Văn bản 13">
            <a:extLst>
              <a:ext uri="{FF2B5EF4-FFF2-40B4-BE49-F238E27FC236}">
                <a16:creationId xmlns:a16="http://schemas.microsoft.com/office/drawing/2014/main" id="{2F0DD08F-41B9-406B-B646-3BBD9A72D8CB}"/>
              </a:ext>
            </a:extLst>
          </p:cNvPr>
          <p:cNvSpPr txBox="1"/>
          <p:nvPr/>
        </p:nvSpPr>
        <p:spPr>
          <a:xfrm>
            <a:off x="2992170" y="982853"/>
            <a:ext cx="6207661" cy="639534"/>
          </a:xfrm>
          <a:prstGeom prst="rect">
            <a:avLst/>
          </a:prstGeom>
          <a:noFill/>
        </p:spPr>
        <p:txBody>
          <a:bodyPr wrap="none" rtlCol="0">
            <a:spAutoFit/>
          </a:bodyPr>
          <a:lstStyle/>
          <a:p>
            <a:pPr algn="ctr"/>
            <a:r>
              <a:rPr lang="en-US" sz="3556" b="1">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TRÒ CHƠI: </a:t>
            </a:r>
            <a:r>
              <a:rPr lang="en-US" sz="3556"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AI NHANH HƠN</a:t>
            </a:r>
          </a:p>
        </p:txBody>
      </p:sp>
      <p:sp>
        <p:nvSpPr>
          <p:cNvPr id="17" name="Hộp Văn bản 16">
            <a:extLst>
              <a:ext uri="{FF2B5EF4-FFF2-40B4-BE49-F238E27FC236}">
                <a16:creationId xmlns:a16="http://schemas.microsoft.com/office/drawing/2014/main" id="{B199F366-E251-4AC9-8DF9-26DB0FD63A7F}"/>
              </a:ext>
            </a:extLst>
          </p:cNvPr>
          <p:cNvSpPr txBox="1"/>
          <p:nvPr/>
        </p:nvSpPr>
        <p:spPr>
          <a:xfrm>
            <a:off x="3512740" y="3635676"/>
            <a:ext cx="7605360" cy="1240741"/>
          </a:xfrm>
          <a:prstGeom prst="roundRect">
            <a:avLst>
              <a:gd name="adj" fmla="val 10641"/>
            </a:avLst>
          </a:prstGeom>
          <a:solidFill>
            <a:srgbClr val="00B0F0"/>
          </a:solidFill>
          <a:effectLst>
            <a:outerShdw blurRad="63500" sx="102000" sy="102000" algn="ctr" rotWithShape="0">
              <a:prstClr val="black">
                <a:alpha val="40000"/>
              </a:prstClr>
            </a:outerShdw>
          </a:effectLst>
        </p:spPr>
        <p:txBody>
          <a:bodyPr wrap="square">
            <a:spAutoFit/>
          </a:bodyPr>
          <a:lstStyle/>
          <a:p>
            <a:pPr algn="just">
              <a:lnSpc>
                <a:spcPct val="150000"/>
              </a:lnSpc>
            </a:pPr>
            <a:r>
              <a:rPr lang="vi-VN" sz="2489" b="1">
                <a:latin typeface="Times New Roman" panose="02020603050405020304" pitchFamily="18" charset="0"/>
                <a:cs typeface="Times New Roman" panose="02020603050405020304" pitchFamily="18" charset="0"/>
              </a:rPr>
              <a:t>- Khi câu hỏi được đưa ra ai giơ tay nhanh nhất và trả lời đúng sẽ được nhận một phần </a:t>
            </a:r>
            <a:r>
              <a:rPr lang="en-US" sz="2489" b="1">
                <a:latin typeface="Times New Roman" panose="02020603050405020304" pitchFamily="18" charset="0"/>
                <a:cs typeface="Times New Roman" panose="02020603050405020304" pitchFamily="18" charset="0"/>
              </a:rPr>
              <a:t>thưởng.</a:t>
            </a:r>
            <a:endParaRPr lang="vi-VN" sz="2489" b="1" dirty="0">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BD967159-18DC-422C-B6C1-1656D4C1B030}"/>
              </a:ext>
            </a:extLst>
          </p:cNvPr>
          <p:cNvSpPr txBox="1"/>
          <p:nvPr/>
        </p:nvSpPr>
        <p:spPr>
          <a:xfrm>
            <a:off x="2371536" y="2746814"/>
            <a:ext cx="2282408" cy="586402"/>
          </a:xfrm>
          <a:prstGeom prst="roundRect">
            <a:avLst>
              <a:gd name="adj" fmla="val 16668"/>
            </a:avLst>
          </a:prstGeom>
          <a:solidFill>
            <a:srgbClr val="FFD302"/>
          </a:solidFill>
          <a:effectLst>
            <a:outerShdw blurRad="63500" sx="102000" sy="102000" algn="ctr" rotWithShape="0">
              <a:prstClr val="black">
                <a:alpha val="40000"/>
              </a:prstClr>
            </a:outerShdw>
          </a:effectLst>
        </p:spPr>
        <p:txBody>
          <a:bodyPr wrap="square">
            <a:spAutoFit/>
          </a:bodyPr>
          <a:lstStyle/>
          <a:p>
            <a:pPr algn="ctr"/>
            <a:r>
              <a:rPr lang="vi-VN" sz="2844" b="1">
                <a:latin typeface="Times New Roman" panose="02020603050405020304" pitchFamily="18" charset="0"/>
                <a:cs typeface="Times New Roman" panose="02020603050405020304" pitchFamily="18" charset="0"/>
              </a:rPr>
              <a:t>Luật chơi:</a:t>
            </a:r>
            <a:endParaRPr lang="en-US" sz="2844" b="1">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B8A554A-1B52-44D9-8224-6BB27DF81E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368608" y="4089803"/>
            <a:ext cx="2325189" cy="2411307"/>
          </a:xfrm>
          <a:prstGeom prst="rect">
            <a:avLst/>
          </a:prstGeom>
        </p:spPr>
      </p:pic>
      <p:pic>
        <p:nvPicPr>
          <p:cNvPr id="21" name="Hình ảnh 20">
            <a:extLst>
              <a:ext uri="{FF2B5EF4-FFF2-40B4-BE49-F238E27FC236}">
                <a16:creationId xmlns:a16="http://schemas.microsoft.com/office/drawing/2014/main" id="{072137D0-A29D-4084-A57D-461D5FA996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589230" y="-96232"/>
            <a:ext cx="2667036" cy="2370699"/>
          </a:xfrm>
          <a:prstGeom prst="rect">
            <a:avLst/>
          </a:prstGeom>
        </p:spPr>
      </p:pic>
    </p:spTree>
    <p:extLst>
      <p:ext uri="{BB962C8B-B14F-4D97-AF65-F5344CB8AC3E}">
        <p14:creationId xmlns:p14="http://schemas.microsoft.com/office/powerpoint/2010/main" val="8765940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8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8000">
                                          <p:cBhvr additive="base">
                                            <p:cTn id="15" dur="1000" fill="hold"/>
                                            <p:tgtEl>
                                              <p:spTgt spid="19"/>
                                            </p:tgtEl>
                                            <p:attrNameLst>
                                              <p:attrName>ppt_x</p:attrName>
                                            </p:attrNameLst>
                                          </p:cBhvr>
                                          <p:tavLst>
                                            <p:tav tm="0">
                                              <p:val>
                                                <p:strVal val="0-#ppt_w/2"/>
                                              </p:val>
                                            </p:tav>
                                            <p:tav tm="100000">
                                              <p:val>
                                                <p:strVal val="#ppt_x"/>
                                              </p:val>
                                            </p:tav>
                                          </p:tavLst>
                                        </p:anim>
                                        <p:anim calcmode="lin" valueType="num" p14:bounceEnd="58000">
                                          <p:cBhvr additive="base">
                                            <p:cTn id="16" dur="10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1"/>
                </p:par>
              </p:childTnLst>
            </p:cTn>
          </p:par>
        </p:tnLst>
        <p:bldLst>
          <p:bldP spid="14" grpId="0"/>
          <p:bldP spid="17"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1"/>
                </p:par>
              </p:childTnLst>
            </p:cTn>
          </p:par>
        </p:tnLst>
        <p:bldLst>
          <p:bldP spid="14" grpId="0"/>
          <p:bldP spid="17" grpId="0" animBg="1"/>
          <p:bldP spid="19"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2" name="Picture 4"/>
          <p:cNvPicPr>
            <a:picLocks noChangeAspect="1" noChangeArrowheads="1"/>
          </p:cNvPicPr>
          <p:nvPr/>
        </p:nvPicPr>
        <p:blipFill>
          <a:blip r:embed="rId2"/>
          <a:srcRect/>
          <a:stretch>
            <a:fillRect/>
          </a:stretch>
        </p:blipFill>
        <p:spPr bwMode="auto">
          <a:xfrm>
            <a:off x="307975" y="290652"/>
            <a:ext cx="11734800" cy="4585535"/>
          </a:xfrm>
          <a:prstGeom prst="rect">
            <a:avLst/>
          </a:prstGeom>
          <a:noFill/>
          <a:ln w="9525">
            <a:noFill/>
            <a:miter lim="800000"/>
            <a:headEnd/>
            <a:tailEnd/>
          </a:ln>
          <a:effectLst/>
        </p:spPr>
      </p:pic>
      <p:sp>
        <p:nvSpPr>
          <p:cNvPr id="14" name="TextBox 13"/>
          <p:cNvSpPr txBox="1"/>
          <p:nvPr/>
        </p:nvSpPr>
        <p:spPr>
          <a:xfrm>
            <a:off x="1148862" y="4786334"/>
            <a:ext cx="4343400" cy="430887"/>
          </a:xfrm>
          <a:prstGeom prst="rect">
            <a:avLst/>
          </a:prstGeom>
          <a:noFill/>
        </p:spPr>
        <p:txBody>
          <a:bodyPr wrap="square" lIns="0" tIns="0" rIns="0" bIns="0" rtlCol="0">
            <a:spAutoFit/>
          </a:bodyPr>
          <a:lstStyle/>
          <a:p>
            <a:r>
              <a:rPr lang="en-US" sz="2800" b="1" dirty="0" smtClean="0">
                <a:solidFill>
                  <a:srgbClr val="002060"/>
                </a:solidFill>
                <a:latin typeface="Times New Roman" pitchFamily="18" charset="0"/>
                <a:cs typeface="Times New Roman" pitchFamily="18" charset="0"/>
              </a:rPr>
              <a:t>a) </a:t>
            </a:r>
            <a:r>
              <a:rPr lang="en-US" sz="2800" b="1" dirty="0" err="1" smtClean="0">
                <a:solidFill>
                  <a:srgbClr val="002060"/>
                </a:solidFill>
                <a:latin typeface="Times New Roman" pitchFamily="18" charset="0"/>
                <a:cs typeface="Times New Roman" pitchFamily="18" charset="0"/>
              </a:rPr>
              <a:t>Giai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đoạn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sâu</a:t>
            </a:r>
            <a:endParaRPr lang="en-US" sz="2800" b="1" dirty="0" smtClean="0">
              <a:solidFill>
                <a:srgbClr val="002060"/>
              </a:solidFill>
              <a:latin typeface="Times New Roman" pitchFamily="18" charset="0"/>
              <a:cs typeface="Times New Roman" pitchFamily="18" charset="0"/>
            </a:endParaRPr>
          </a:p>
        </p:txBody>
      </p:sp>
      <p:sp>
        <p:nvSpPr>
          <p:cNvPr id="16" name="TextBox 15"/>
          <p:cNvSpPr txBox="1"/>
          <p:nvPr/>
        </p:nvSpPr>
        <p:spPr>
          <a:xfrm>
            <a:off x="1142999" y="5347535"/>
            <a:ext cx="10308771" cy="861774"/>
          </a:xfrm>
          <a:prstGeom prst="rect">
            <a:avLst/>
          </a:prstGeom>
          <a:noFill/>
        </p:spPr>
        <p:txBody>
          <a:bodyPr wrap="square" lIns="0" tIns="0" rIns="0" bIns="0" rtlCol="0">
            <a:spAutoFit/>
          </a:bodyPr>
          <a:lstStyle/>
          <a:p>
            <a:r>
              <a:rPr lang="en-US" sz="2800" b="1" dirty="0" smtClean="0">
                <a:solidFill>
                  <a:srgbClr val="002060"/>
                </a:solidFill>
                <a:latin typeface="Times New Roman" pitchFamily="18" charset="0"/>
                <a:cs typeface="Times New Roman" pitchFamily="18" charset="0"/>
              </a:rPr>
              <a:t>b) </a:t>
            </a:r>
            <a:r>
              <a:rPr lang="en-US" sz="2800" b="1" dirty="0" err="1" smtClean="0">
                <a:solidFill>
                  <a:srgbClr val="002060"/>
                </a:solidFill>
                <a:latin typeface="Times New Roman" pitchFamily="18" charset="0"/>
                <a:cs typeface="Times New Roman" pitchFamily="18" charset="0"/>
              </a:rPr>
              <a:t>Biện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pháp</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phòng</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trừ</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sinh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học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dụng</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các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loài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thiên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địch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để</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tiêu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diệt</a:t>
            </a:r>
            <a:r>
              <a:rPr lang="en-US" sz="2800" b="1" dirty="0" smtClean="0">
                <a:solidFill>
                  <a:srgbClr val="002060"/>
                </a:solidFill>
                <a:latin typeface="Times New Roman" pitchFamily="18" charset="0"/>
                <a:cs typeface="Times New Roman" pitchFamily="18" charset="0"/>
              </a:rPr>
              <a:t> </a:t>
            </a:r>
            <a:r>
              <a:rPr lang="en-US" sz="2800" b="1" err="1" smtClean="0">
                <a:solidFill>
                  <a:srgbClr val="002060"/>
                </a:solidFill>
                <a:latin typeface="Times New Roman" pitchFamily="18" charset="0"/>
                <a:cs typeface="Times New Roman" pitchFamily="18" charset="0"/>
              </a:rPr>
              <a:t>sâu</a:t>
            </a:r>
            <a:r>
              <a:rPr lang="en-US" sz="2800" b="1" smtClean="0">
                <a:solidFill>
                  <a:srgbClr val="002060"/>
                </a:solidFill>
                <a:latin typeface="Times New Roman" pitchFamily="18" charset="0"/>
                <a:cs typeface="Times New Roman" pitchFamily="18" charset="0"/>
              </a:rPr>
              <a:t> hại: ong, nhện, kiến lửa</a:t>
            </a:r>
            <a:endParaRPr lang="en-US" sz="2800" b="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252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animEffect transition="in" filter="fade">
                                      <p:cBhvr>
                                        <p:cTn id="9" dur="500"/>
                                        <p:tgtEl>
                                          <p:spTgt spid="717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circle(in)">
                                      <p:cBhvr>
                                        <p:cTn id="14" dur="20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circle(in)">
                                      <p:cBhvr>
                                        <p:cTn id="19"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05" y="586321"/>
            <a:ext cx="1004230" cy="1004230"/>
          </a:xfrm>
          <a:prstGeom prst="rect">
            <a:avLst/>
          </a:prstGeom>
        </p:spPr>
      </p:pic>
      <p:sp>
        <p:nvSpPr>
          <p:cNvPr id="6" name="Hộp Văn bản 8">
            <a:extLst>
              <a:ext uri="{FF2B5EF4-FFF2-40B4-BE49-F238E27FC236}">
                <a16:creationId xmlns:a16="http://schemas.microsoft.com/office/drawing/2014/main" id="{82C65C61-2204-4272-86BA-FD1EA30FD8E2}"/>
              </a:ext>
            </a:extLst>
          </p:cNvPr>
          <p:cNvSpPr txBox="1"/>
          <p:nvPr/>
        </p:nvSpPr>
        <p:spPr>
          <a:xfrm>
            <a:off x="1815737" y="1147995"/>
            <a:ext cx="8750664" cy="3108543"/>
          </a:xfrm>
          <a:prstGeom prst="rect">
            <a:avLst/>
          </a:prstGeom>
          <a:noFill/>
        </p:spPr>
        <p:txBody>
          <a:bodyPr wrap="square">
            <a:spAutoFit/>
          </a:bodyPr>
          <a:lstStyle/>
          <a:p>
            <a:r>
              <a:rPr lang="vi-VN" sz="2800" b="1">
                <a:latin typeface="+mj-lt"/>
              </a:rPr>
              <a:t>Câu </a:t>
            </a:r>
            <a:r>
              <a:rPr lang="vi-VN" sz="2800" b="1" smtClean="0">
                <a:latin typeface="+mj-lt"/>
              </a:rPr>
              <a:t>1</a:t>
            </a:r>
            <a:r>
              <a:rPr lang="vi-VN" sz="2800" b="1">
                <a:latin typeface="+mj-lt"/>
              </a:rPr>
              <a:t>.</a:t>
            </a:r>
            <a:r>
              <a:rPr lang="vi-VN" sz="2800">
                <a:latin typeface="+mj-lt"/>
              </a:rPr>
              <a:t> </a:t>
            </a:r>
            <a:r>
              <a:rPr lang="vi-VN" sz="2800" b="1">
                <a:latin typeface="+mj-lt"/>
              </a:rPr>
              <a:t>Có thể đựa vào đặc điểm nào sau đây để phân biệt nhóm Động vật không xương sống và Động vật có xương sống?</a:t>
            </a:r>
          </a:p>
          <a:p>
            <a:r>
              <a:rPr lang="vi-VN" sz="2800">
                <a:latin typeface="+mj-lt"/>
              </a:rPr>
              <a:t>A. Bộ xương ngoài.</a:t>
            </a:r>
          </a:p>
          <a:p>
            <a:r>
              <a:rPr lang="vi-VN" sz="2800">
                <a:latin typeface="+mj-lt"/>
              </a:rPr>
              <a:t>B. Lớp vỏ.</a:t>
            </a:r>
          </a:p>
          <a:p>
            <a:r>
              <a:rPr lang="vi-VN" sz="2800">
                <a:latin typeface="+mj-lt"/>
              </a:rPr>
              <a:t>C. Xương cột sống.</a:t>
            </a:r>
          </a:p>
          <a:p>
            <a:r>
              <a:rPr lang="vi-VN" sz="2800">
                <a:latin typeface="+mj-lt"/>
              </a:rPr>
              <a:t>D. Vỏ calium.</a:t>
            </a:r>
          </a:p>
        </p:txBody>
      </p:sp>
      <p:sp>
        <p:nvSpPr>
          <p:cNvPr id="4" name="Right Arrow 3"/>
          <p:cNvSpPr/>
          <p:nvPr/>
        </p:nvSpPr>
        <p:spPr>
          <a:xfrm>
            <a:off x="807586" y="3372892"/>
            <a:ext cx="715749" cy="33967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 name="Picture 1"/>
          <p:cNvPicPr>
            <a:picLocks noChangeAspect="1"/>
          </p:cNvPicPr>
          <p:nvPr/>
        </p:nvPicPr>
        <p:blipFill>
          <a:blip r:embed="rId3"/>
          <a:stretch>
            <a:fillRect/>
          </a:stretch>
        </p:blipFill>
        <p:spPr>
          <a:xfrm>
            <a:off x="9661013" y="4745080"/>
            <a:ext cx="3029975" cy="2548349"/>
          </a:xfrm>
          <a:prstGeom prst="rect">
            <a:avLst/>
          </a:prstGeom>
        </p:spPr>
      </p:pic>
      <p:pic>
        <p:nvPicPr>
          <p:cNvPr id="3" name="Picture 2"/>
          <p:cNvPicPr>
            <a:picLocks noChangeAspect="1"/>
          </p:cNvPicPr>
          <p:nvPr/>
        </p:nvPicPr>
        <p:blipFill>
          <a:blip r:embed="rId4"/>
          <a:stretch>
            <a:fillRect/>
          </a:stretch>
        </p:blipFill>
        <p:spPr>
          <a:xfrm rot="12422646">
            <a:off x="10694040" y="-101639"/>
            <a:ext cx="1468931" cy="1436798"/>
          </a:xfrm>
          <a:prstGeom prst="rect">
            <a:avLst/>
          </a:prstGeom>
        </p:spPr>
      </p:pic>
    </p:spTree>
    <p:extLst>
      <p:ext uri="{BB962C8B-B14F-4D97-AF65-F5344CB8AC3E}">
        <p14:creationId xmlns:p14="http://schemas.microsoft.com/office/powerpoint/2010/main" val="310279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05" y="586321"/>
            <a:ext cx="1004230" cy="1004230"/>
          </a:xfrm>
          <a:prstGeom prst="rect">
            <a:avLst/>
          </a:prstGeom>
        </p:spPr>
      </p:pic>
      <p:sp>
        <p:nvSpPr>
          <p:cNvPr id="6" name="Hộp Văn bản 8">
            <a:extLst>
              <a:ext uri="{FF2B5EF4-FFF2-40B4-BE49-F238E27FC236}">
                <a16:creationId xmlns:a16="http://schemas.microsoft.com/office/drawing/2014/main" id="{82C65C61-2204-4272-86BA-FD1EA30FD8E2}"/>
              </a:ext>
            </a:extLst>
          </p:cNvPr>
          <p:cNvSpPr txBox="1"/>
          <p:nvPr/>
        </p:nvSpPr>
        <p:spPr>
          <a:xfrm>
            <a:off x="2149565" y="2073131"/>
            <a:ext cx="8750664" cy="2677656"/>
          </a:xfrm>
          <a:prstGeom prst="rect">
            <a:avLst/>
          </a:prstGeom>
          <a:noFill/>
        </p:spPr>
        <p:txBody>
          <a:bodyPr wrap="square">
            <a:spAutoFit/>
          </a:bodyPr>
          <a:lstStyle/>
          <a:p>
            <a:r>
              <a:rPr lang="vi-VN" sz="2800" b="1" smtClean="0">
                <a:latin typeface="+mj-lt"/>
              </a:rPr>
              <a:t>Câu</a:t>
            </a:r>
            <a:r>
              <a:rPr lang="en-US" sz="2800" b="1" smtClean="0">
                <a:latin typeface="Times New Roman" panose="02020603050405020304" pitchFamily="18" charset="0"/>
                <a:cs typeface="Times New Roman" panose="02020603050405020304" pitchFamily="18" charset="0"/>
              </a:rPr>
              <a:t> 2</a:t>
            </a:r>
            <a:r>
              <a:rPr lang="vi-VN" sz="2800" b="1" smtClean="0">
                <a:latin typeface="+mj-lt"/>
                <a:cs typeface="Times New Roman" panose="02020603050405020304" pitchFamily="18" charset="0"/>
              </a:rPr>
              <a:t>. </a:t>
            </a:r>
            <a:r>
              <a:rPr lang="vi-VN" sz="2800">
                <a:latin typeface="+mj-lt"/>
              </a:rPr>
              <a:t> </a:t>
            </a:r>
            <a:r>
              <a:rPr lang="vi-VN" sz="2800" b="1">
                <a:latin typeface="+mj-lt"/>
              </a:rPr>
              <a:t>Nhóm động vật nào sau đây có số lượng loài lớn nhất?</a:t>
            </a:r>
          </a:p>
          <a:p>
            <a:r>
              <a:rPr lang="vi-VN" sz="2800">
                <a:latin typeface="+mj-lt"/>
              </a:rPr>
              <a:t>A. Nhóm Cá.</a:t>
            </a:r>
          </a:p>
          <a:p>
            <a:r>
              <a:rPr lang="vi-VN" sz="2800" smtClean="0">
                <a:latin typeface="+mj-lt"/>
              </a:rPr>
              <a:t>B</a:t>
            </a:r>
            <a:r>
              <a:rPr lang="en-US" sz="2800" smtClean="0">
                <a:latin typeface="+mj-lt"/>
              </a:rPr>
              <a:t>.</a:t>
            </a:r>
            <a:r>
              <a:rPr lang="vi-VN" sz="2800" smtClean="0">
                <a:latin typeface="+mj-lt"/>
              </a:rPr>
              <a:t> </a:t>
            </a:r>
            <a:r>
              <a:rPr lang="vi-VN" sz="2800">
                <a:latin typeface="+mj-lt"/>
              </a:rPr>
              <a:t>Nhóm Chân khớp.</a:t>
            </a:r>
          </a:p>
          <a:p>
            <a:r>
              <a:rPr lang="vi-VN" sz="2800">
                <a:latin typeface="+mj-lt"/>
              </a:rPr>
              <a:t>C. Nhóm Giun.</a:t>
            </a:r>
          </a:p>
          <a:p>
            <a:r>
              <a:rPr lang="vi-VN" sz="2800">
                <a:latin typeface="+mj-lt"/>
              </a:rPr>
              <a:t>D. Nhóm Ruột khoang.</a:t>
            </a:r>
          </a:p>
        </p:txBody>
      </p:sp>
      <p:sp>
        <p:nvSpPr>
          <p:cNvPr id="4" name="Right Arrow 3"/>
          <p:cNvSpPr/>
          <p:nvPr/>
        </p:nvSpPr>
        <p:spPr>
          <a:xfrm>
            <a:off x="1165460" y="3411959"/>
            <a:ext cx="715749" cy="33967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 name="Picture 1"/>
          <p:cNvPicPr>
            <a:picLocks noChangeAspect="1"/>
          </p:cNvPicPr>
          <p:nvPr/>
        </p:nvPicPr>
        <p:blipFill>
          <a:blip r:embed="rId3"/>
          <a:stretch>
            <a:fillRect/>
          </a:stretch>
        </p:blipFill>
        <p:spPr>
          <a:xfrm>
            <a:off x="9385242" y="4309651"/>
            <a:ext cx="3029975" cy="2548349"/>
          </a:xfrm>
          <a:prstGeom prst="rect">
            <a:avLst/>
          </a:prstGeom>
        </p:spPr>
      </p:pic>
      <p:pic>
        <p:nvPicPr>
          <p:cNvPr id="3" name="Picture 2"/>
          <p:cNvPicPr>
            <a:picLocks noChangeAspect="1"/>
          </p:cNvPicPr>
          <p:nvPr/>
        </p:nvPicPr>
        <p:blipFill>
          <a:blip r:embed="rId4"/>
          <a:stretch>
            <a:fillRect/>
          </a:stretch>
        </p:blipFill>
        <p:spPr>
          <a:xfrm rot="12422646">
            <a:off x="10592440" y="210380"/>
            <a:ext cx="1468931" cy="1436798"/>
          </a:xfrm>
          <a:prstGeom prst="rect">
            <a:avLst/>
          </a:prstGeom>
        </p:spPr>
      </p:pic>
    </p:spTree>
    <p:extLst>
      <p:ext uri="{BB962C8B-B14F-4D97-AF65-F5344CB8AC3E}">
        <p14:creationId xmlns:p14="http://schemas.microsoft.com/office/powerpoint/2010/main" val="391552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05" y="586321"/>
            <a:ext cx="1004230" cy="1004230"/>
          </a:xfrm>
          <a:prstGeom prst="rect">
            <a:avLst/>
          </a:prstGeom>
        </p:spPr>
      </p:pic>
      <p:sp>
        <p:nvSpPr>
          <p:cNvPr id="6" name="Hộp Văn bản 8">
            <a:extLst>
              <a:ext uri="{FF2B5EF4-FFF2-40B4-BE49-F238E27FC236}">
                <a16:creationId xmlns:a16="http://schemas.microsoft.com/office/drawing/2014/main" id="{82C65C61-2204-4272-86BA-FD1EA30FD8E2}"/>
              </a:ext>
            </a:extLst>
          </p:cNvPr>
          <p:cNvSpPr txBox="1"/>
          <p:nvPr/>
        </p:nvSpPr>
        <p:spPr>
          <a:xfrm>
            <a:off x="2106022" y="1245817"/>
            <a:ext cx="8750664" cy="2677656"/>
          </a:xfrm>
          <a:prstGeom prst="rect">
            <a:avLst/>
          </a:prstGeom>
          <a:noFill/>
        </p:spPr>
        <p:txBody>
          <a:bodyPr wrap="square">
            <a:spAutoFit/>
          </a:bodyPr>
          <a:lstStyle/>
          <a:p>
            <a:r>
              <a:rPr lang="nl-NL" sz="2800" b="1">
                <a:latin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cs typeface="Times New Roman" panose="02020603050405020304" pitchFamily="18" charset="0"/>
              </a:rPr>
              <a:t>3.</a:t>
            </a:r>
            <a:r>
              <a:rPr lang="nl-NL" sz="2800" smtClean="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Thuỷ tức là đại diện của nhóm động vật nào sau đây?</a:t>
            </a:r>
          </a:p>
          <a:p>
            <a:r>
              <a:rPr lang="en-US" sz="2800">
                <a:latin typeface="Times New Roman" panose="02020603050405020304" pitchFamily="18" charset="0"/>
                <a:cs typeface="Times New Roman" panose="02020603050405020304" pitchFamily="18" charset="0"/>
              </a:rPr>
              <a:t>A. Ruột khoang.</a:t>
            </a:r>
          </a:p>
          <a:p>
            <a:r>
              <a:rPr lang="en-US" sz="2800">
                <a:latin typeface="Times New Roman" panose="02020603050405020304" pitchFamily="18" charset="0"/>
                <a:cs typeface="Times New Roman" panose="02020603050405020304" pitchFamily="18" charset="0"/>
              </a:rPr>
              <a:t>B. Giun,</a:t>
            </a:r>
          </a:p>
          <a:p>
            <a:r>
              <a:rPr lang="en-US" sz="2800">
                <a:latin typeface="Times New Roman" panose="02020603050405020304" pitchFamily="18" charset="0"/>
                <a:cs typeface="Times New Roman" panose="02020603050405020304" pitchFamily="18" charset="0"/>
              </a:rPr>
              <a:t>C. Thân mềm,</a:t>
            </a:r>
          </a:p>
          <a:p>
            <a:r>
              <a:rPr lang="en-US" sz="2800">
                <a:latin typeface="Times New Roman" panose="02020603050405020304" pitchFamily="18" charset="0"/>
                <a:cs typeface="Times New Roman" panose="02020603050405020304" pitchFamily="18" charset="0"/>
              </a:rPr>
              <a:t>D. Chân khớp.</a:t>
            </a:r>
          </a:p>
        </p:txBody>
      </p:sp>
      <p:sp>
        <p:nvSpPr>
          <p:cNvPr id="4" name="Right Arrow 3"/>
          <p:cNvSpPr/>
          <p:nvPr/>
        </p:nvSpPr>
        <p:spPr>
          <a:xfrm>
            <a:off x="1165460" y="2244967"/>
            <a:ext cx="715749" cy="33967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p:cNvPicPr>
            <a:picLocks noChangeAspect="1"/>
          </p:cNvPicPr>
          <p:nvPr/>
        </p:nvPicPr>
        <p:blipFill>
          <a:blip r:embed="rId3"/>
          <a:stretch>
            <a:fillRect/>
          </a:stretch>
        </p:blipFill>
        <p:spPr>
          <a:xfrm rot="12422646">
            <a:off x="10635982" y="-14688"/>
            <a:ext cx="1468931" cy="1436798"/>
          </a:xfrm>
          <a:prstGeom prst="rect">
            <a:avLst/>
          </a:prstGeom>
        </p:spPr>
      </p:pic>
      <p:pic>
        <p:nvPicPr>
          <p:cNvPr id="7" name="Picture 6"/>
          <p:cNvPicPr>
            <a:picLocks noChangeAspect="1"/>
          </p:cNvPicPr>
          <p:nvPr/>
        </p:nvPicPr>
        <p:blipFill>
          <a:blip r:embed="rId4"/>
          <a:stretch>
            <a:fillRect/>
          </a:stretch>
        </p:blipFill>
        <p:spPr>
          <a:xfrm>
            <a:off x="9885346" y="4818744"/>
            <a:ext cx="2306654" cy="1785992"/>
          </a:xfrm>
          <a:prstGeom prst="rect">
            <a:avLst/>
          </a:prstGeom>
        </p:spPr>
      </p:pic>
    </p:spTree>
    <p:extLst>
      <p:ext uri="{BB962C8B-B14F-4D97-AF65-F5344CB8AC3E}">
        <p14:creationId xmlns:p14="http://schemas.microsoft.com/office/powerpoint/2010/main" val="2615419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05" y="586321"/>
            <a:ext cx="1004230" cy="1004230"/>
          </a:xfrm>
          <a:prstGeom prst="rect">
            <a:avLst/>
          </a:prstGeom>
        </p:spPr>
      </p:pic>
      <p:sp>
        <p:nvSpPr>
          <p:cNvPr id="6" name="Hộp Văn bản 8">
            <a:extLst>
              <a:ext uri="{FF2B5EF4-FFF2-40B4-BE49-F238E27FC236}">
                <a16:creationId xmlns:a16="http://schemas.microsoft.com/office/drawing/2014/main" id="{82C65C61-2204-4272-86BA-FD1EA30FD8E2}"/>
              </a:ext>
            </a:extLst>
          </p:cNvPr>
          <p:cNvSpPr txBox="1"/>
          <p:nvPr/>
        </p:nvSpPr>
        <p:spPr>
          <a:xfrm>
            <a:off x="2182449" y="1088436"/>
            <a:ext cx="8750664" cy="3539430"/>
          </a:xfrm>
          <a:prstGeom prst="rect">
            <a:avLst/>
          </a:prstGeom>
          <a:noFill/>
        </p:spPr>
        <p:txBody>
          <a:bodyPr wrap="square">
            <a:spAutoFit/>
          </a:bodyPr>
          <a:lstStyle/>
          <a:p>
            <a:r>
              <a:rPr lang="vi-VN" sz="2800" b="1" smtClean="0">
                <a:latin typeface="Times New Roman" panose="02020603050405020304" pitchFamily="18" charset="0"/>
                <a:cs typeface="Times New Roman" panose="02020603050405020304" pitchFamily="18" charset="0"/>
              </a:rPr>
              <a:t>Câu</a:t>
            </a:r>
            <a:r>
              <a:rPr lang="en-US" sz="2800" b="1" smtClean="0">
                <a:latin typeface="Times New Roman" panose="02020603050405020304" pitchFamily="18" charset="0"/>
                <a:cs typeface="Times New Roman" panose="02020603050405020304" pitchFamily="18" charset="0"/>
              </a:rPr>
              <a:t> 4</a:t>
            </a:r>
            <a:r>
              <a:rPr lang="vi-VN" sz="2800" b="1"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Động vật có xương sống bao gồm:</a:t>
            </a:r>
          </a:p>
          <a:p>
            <a:endParaRPr lang="en-US" sz="2800" smtClean="0">
              <a:latin typeface="Times New Roman" panose="02020603050405020304" pitchFamily="18" charset="0"/>
              <a:cs typeface="Times New Roman" panose="02020603050405020304" pitchFamily="18" charset="0"/>
            </a:endParaRPr>
          </a:p>
          <a:p>
            <a:pPr>
              <a:lnSpc>
                <a:spcPct val="150000"/>
              </a:lnSpc>
            </a:pPr>
            <a:r>
              <a:rPr lang="vi-VN" sz="2800" smtClean="0">
                <a:latin typeface="Times New Roman" panose="02020603050405020304" pitchFamily="18" charset="0"/>
                <a:cs typeface="Times New Roman" panose="02020603050405020304" pitchFamily="18" charset="0"/>
              </a:rPr>
              <a:t>A</a:t>
            </a:r>
            <a:r>
              <a:rPr lang="vi-VN" sz="2800">
                <a:latin typeface="Times New Roman" panose="02020603050405020304" pitchFamily="18" charset="0"/>
                <a:cs typeface="Times New Roman" panose="02020603050405020304" pitchFamily="18" charset="0"/>
              </a:rPr>
              <a:t>. Cá, Lưỡng cư, Bò sát, Chim, Thú.</a:t>
            </a:r>
          </a:p>
          <a:p>
            <a:pPr>
              <a:lnSpc>
                <a:spcPct val="150000"/>
              </a:lnSpc>
            </a:pPr>
            <a:r>
              <a:rPr lang="vi-VN" sz="2800">
                <a:latin typeface="Times New Roman" panose="02020603050405020304" pitchFamily="18" charset="0"/>
                <a:cs typeface="Times New Roman" panose="02020603050405020304" pitchFamily="18" charset="0"/>
              </a:rPr>
              <a:t>B. Cá, Chân khớp, Bò sát, Chim, Thú.</a:t>
            </a:r>
          </a:p>
          <a:p>
            <a:pPr>
              <a:lnSpc>
                <a:spcPct val="150000"/>
              </a:lnSpc>
            </a:pPr>
            <a:r>
              <a:rPr lang="vi-VN" sz="2800">
                <a:latin typeface="Times New Roman" panose="02020603050405020304" pitchFamily="18" charset="0"/>
                <a:cs typeface="Times New Roman" panose="02020603050405020304" pitchFamily="18" charset="0"/>
              </a:rPr>
              <a:t>C. Cả, Lưỡng cư, Bỏ sát, Ruột khoang, Thú.</a:t>
            </a:r>
          </a:p>
          <a:p>
            <a:pPr>
              <a:lnSpc>
                <a:spcPct val="150000"/>
              </a:lnSpc>
            </a:pPr>
            <a:r>
              <a:rPr lang="vi-VN" sz="2800">
                <a:latin typeface="Times New Roman" panose="02020603050405020304" pitchFamily="18" charset="0"/>
                <a:cs typeface="Times New Roman" panose="02020603050405020304" pitchFamily="18" charset="0"/>
              </a:rPr>
              <a:t>D. Thân mềm, Lưỡng cư, Bò sát, Chim, Thú.</a:t>
            </a:r>
          </a:p>
        </p:txBody>
      </p:sp>
      <p:sp>
        <p:nvSpPr>
          <p:cNvPr id="4" name="Right Arrow 3"/>
          <p:cNvSpPr/>
          <p:nvPr/>
        </p:nvSpPr>
        <p:spPr>
          <a:xfrm>
            <a:off x="1165460" y="2250815"/>
            <a:ext cx="715749" cy="33967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 name="Picture 1"/>
          <p:cNvPicPr>
            <a:picLocks noChangeAspect="1"/>
          </p:cNvPicPr>
          <p:nvPr/>
        </p:nvPicPr>
        <p:blipFill>
          <a:blip r:embed="rId3"/>
          <a:stretch>
            <a:fillRect/>
          </a:stretch>
        </p:blipFill>
        <p:spPr>
          <a:xfrm>
            <a:off x="9385242" y="4309651"/>
            <a:ext cx="3029975" cy="2548349"/>
          </a:xfrm>
          <a:prstGeom prst="rect">
            <a:avLst/>
          </a:prstGeom>
        </p:spPr>
      </p:pic>
      <p:pic>
        <p:nvPicPr>
          <p:cNvPr id="3" name="Picture 2"/>
          <p:cNvPicPr>
            <a:picLocks noChangeAspect="1"/>
          </p:cNvPicPr>
          <p:nvPr/>
        </p:nvPicPr>
        <p:blipFill>
          <a:blip r:embed="rId4"/>
          <a:stretch>
            <a:fillRect/>
          </a:stretch>
        </p:blipFill>
        <p:spPr>
          <a:xfrm rot="12422646">
            <a:off x="10592440" y="210380"/>
            <a:ext cx="1468931" cy="1436798"/>
          </a:xfrm>
          <a:prstGeom prst="rect">
            <a:avLst/>
          </a:prstGeom>
        </p:spPr>
      </p:pic>
    </p:spTree>
    <p:extLst>
      <p:ext uri="{BB962C8B-B14F-4D97-AF65-F5344CB8AC3E}">
        <p14:creationId xmlns:p14="http://schemas.microsoft.com/office/powerpoint/2010/main" val="2586426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05" y="586321"/>
            <a:ext cx="1004230" cy="1004230"/>
          </a:xfrm>
          <a:prstGeom prst="rect">
            <a:avLst/>
          </a:prstGeom>
        </p:spPr>
      </p:pic>
      <p:sp>
        <p:nvSpPr>
          <p:cNvPr id="6" name="Hộp Văn bản 8">
            <a:extLst>
              <a:ext uri="{FF2B5EF4-FFF2-40B4-BE49-F238E27FC236}">
                <a16:creationId xmlns:a16="http://schemas.microsoft.com/office/drawing/2014/main" id="{82C65C61-2204-4272-86BA-FD1EA30FD8E2}"/>
              </a:ext>
            </a:extLst>
          </p:cNvPr>
          <p:cNvSpPr txBox="1"/>
          <p:nvPr/>
        </p:nvSpPr>
        <p:spPr>
          <a:xfrm>
            <a:off x="1772193" y="1303874"/>
            <a:ext cx="9084492" cy="3108543"/>
          </a:xfrm>
          <a:prstGeom prst="rect">
            <a:avLst/>
          </a:prstGeom>
          <a:noFill/>
        </p:spPr>
        <p:txBody>
          <a:bodyPr wrap="square">
            <a:spAutoFit/>
          </a:bodyPr>
          <a:lstStyle/>
          <a:p>
            <a:r>
              <a:rPr lang="nl-NL" sz="2800" b="1">
                <a:latin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cs typeface="Times New Roman" panose="02020603050405020304" pitchFamily="18" charset="0"/>
              </a:rPr>
              <a:t>5.</a:t>
            </a:r>
            <a:r>
              <a:rPr lang="nl-NL" sz="2800" smtClean="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Cá cóc trong hình bên là đại điện của nhóm động vật nào sau đây?</a:t>
            </a:r>
          </a:p>
          <a:p>
            <a:endParaRPr lang="en-US" sz="2800" smtClean="0">
              <a:latin typeface="Times New Roman" panose="02020603050405020304" pitchFamily="18" charset="0"/>
              <a:cs typeface="Times New Roman" panose="02020603050405020304" pitchFamily="18" charset="0"/>
            </a:endParaRPr>
          </a:p>
          <a:p>
            <a:r>
              <a:rPr lang="vi-VN" sz="2800" smtClean="0">
                <a:latin typeface="Times New Roman" panose="02020603050405020304" pitchFamily="18" charset="0"/>
                <a:cs typeface="Times New Roman" panose="02020603050405020304" pitchFamily="18" charset="0"/>
              </a:rPr>
              <a:t>A.Cá</a:t>
            </a:r>
            <a:r>
              <a:rPr lang="vi-VN" sz="2800">
                <a:latin typeface="Times New Roman" panose="02020603050405020304" pitchFamily="18" charset="0"/>
                <a:cs typeface="Times New Roman" panose="02020603050405020304" pitchFamily="18" charset="0"/>
              </a:rPr>
              <a:t>.</a:t>
            </a:r>
          </a:p>
          <a:p>
            <a:r>
              <a:rPr lang="vi-VN" sz="2800">
                <a:latin typeface="Times New Roman" panose="02020603050405020304" pitchFamily="18" charset="0"/>
                <a:cs typeface="Times New Roman" panose="02020603050405020304" pitchFamily="18" charset="0"/>
              </a:rPr>
              <a:t>B. Lưỡng cư.</a:t>
            </a:r>
          </a:p>
          <a:p>
            <a:r>
              <a:rPr lang="vi-VN" sz="2800">
                <a:latin typeface="Times New Roman" panose="02020603050405020304" pitchFamily="18" charset="0"/>
                <a:cs typeface="Times New Roman" panose="02020603050405020304" pitchFamily="18" charset="0"/>
              </a:rPr>
              <a:t>C. Bò sát,</a:t>
            </a:r>
          </a:p>
          <a:p>
            <a:r>
              <a:rPr lang="vi-VN" sz="2800">
                <a:latin typeface="Times New Roman" panose="02020603050405020304" pitchFamily="18" charset="0"/>
                <a:cs typeface="Times New Roman" panose="02020603050405020304" pitchFamily="18" charset="0"/>
              </a:rPr>
              <a:t>D. Thú.</a:t>
            </a:r>
          </a:p>
        </p:txBody>
      </p:sp>
      <p:sp>
        <p:nvSpPr>
          <p:cNvPr id="4" name="Right Arrow 3"/>
          <p:cNvSpPr/>
          <p:nvPr/>
        </p:nvSpPr>
        <p:spPr>
          <a:xfrm>
            <a:off x="807586" y="3155176"/>
            <a:ext cx="715749" cy="33967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p:cNvPicPr>
            <a:picLocks noChangeAspect="1"/>
          </p:cNvPicPr>
          <p:nvPr/>
        </p:nvPicPr>
        <p:blipFill>
          <a:blip r:embed="rId3"/>
          <a:stretch>
            <a:fillRect/>
          </a:stretch>
        </p:blipFill>
        <p:spPr>
          <a:xfrm rot="12422646">
            <a:off x="10635982" y="-14688"/>
            <a:ext cx="1468931" cy="1436798"/>
          </a:xfrm>
          <a:prstGeom prst="rect">
            <a:avLst/>
          </a:prstGeom>
        </p:spPr>
      </p:pic>
      <p:pic>
        <p:nvPicPr>
          <p:cNvPr id="7" name="Picture 6"/>
          <p:cNvPicPr>
            <a:picLocks noChangeAspect="1"/>
          </p:cNvPicPr>
          <p:nvPr/>
        </p:nvPicPr>
        <p:blipFill>
          <a:blip r:embed="rId4"/>
          <a:stretch>
            <a:fillRect/>
          </a:stretch>
        </p:blipFill>
        <p:spPr>
          <a:xfrm>
            <a:off x="9885346" y="4818744"/>
            <a:ext cx="2306654" cy="1785992"/>
          </a:xfrm>
          <a:prstGeom prst="rect">
            <a:avLst/>
          </a:prstGeom>
        </p:spPr>
      </p:pic>
      <p:pic>
        <p:nvPicPr>
          <p:cNvPr id="2" name="Picture 1"/>
          <p:cNvPicPr>
            <a:picLocks noChangeAspect="1"/>
          </p:cNvPicPr>
          <p:nvPr/>
        </p:nvPicPr>
        <p:blipFill>
          <a:blip r:embed="rId5"/>
          <a:stretch>
            <a:fillRect/>
          </a:stretch>
        </p:blipFill>
        <p:spPr>
          <a:xfrm>
            <a:off x="5194753" y="2245178"/>
            <a:ext cx="3063876" cy="2729167"/>
          </a:xfrm>
          <a:prstGeom prst="rect">
            <a:avLst/>
          </a:prstGeom>
        </p:spPr>
      </p:pic>
    </p:spTree>
    <p:extLst>
      <p:ext uri="{BB962C8B-B14F-4D97-AF65-F5344CB8AC3E}">
        <p14:creationId xmlns:p14="http://schemas.microsoft.com/office/powerpoint/2010/main" val="54762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05" y="586321"/>
            <a:ext cx="1004230" cy="1004230"/>
          </a:xfrm>
          <a:prstGeom prst="rect">
            <a:avLst/>
          </a:prstGeom>
        </p:spPr>
      </p:pic>
      <p:sp>
        <p:nvSpPr>
          <p:cNvPr id="6" name="Hộp Văn bản 8">
            <a:extLst>
              <a:ext uri="{FF2B5EF4-FFF2-40B4-BE49-F238E27FC236}">
                <a16:creationId xmlns:a16="http://schemas.microsoft.com/office/drawing/2014/main" id="{82C65C61-2204-4272-86BA-FD1EA30FD8E2}"/>
              </a:ext>
            </a:extLst>
          </p:cNvPr>
          <p:cNvSpPr txBox="1"/>
          <p:nvPr/>
        </p:nvSpPr>
        <p:spPr>
          <a:xfrm>
            <a:off x="2061028" y="1279917"/>
            <a:ext cx="9472181" cy="3754874"/>
          </a:xfrm>
          <a:prstGeom prst="rect">
            <a:avLst/>
          </a:prstGeom>
          <a:noFill/>
        </p:spPr>
        <p:txBody>
          <a:bodyPr wrap="square">
            <a:spAutoFit/>
          </a:bodyPr>
          <a:lstStyle/>
          <a:p>
            <a:pPr>
              <a:lnSpc>
                <a:spcPct val="150000"/>
              </a:lnSpc>
            </a:pPr>
            <a:r>
              <a:rPr lang="vi-VN" sz="2800" b="1">
                <a:latin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cs typeface="Times New Roman" panose="02020603050405020304" pitchFamily="18" charset="0"/>
              </a:rPr>
              <a:t>6</a:t>
            </a:r>
            <a:r>
              <a:rPr lang="vi-VN" sz="2800" b="1" smtClean="0">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Cá heo trong hình bên là đại diện của nhóm động vật nào sau đây</a:t>
            </a:r>
            <a:r>
              <a:rPr lang="en-US" sz="2800" b="1" smtClean="0">
                <a:latin typeface="Times New Roman" panose="02020603050405020304" pitchFamily="18" charset="0"/>
                <a:cs typeface="Times New Roman" panose="02020603050405020304" pitchFamily="18" charset="0"/>
              </a:rPr>
              <a:t>?</a:t>
            </a:r>
          </a:p>
          <a:p>
            <a:r>
              <a:rPr lang="vi-VN" sz="2800">
                <a:latin typeface="Times New Roman" panose="02020603050405020304" pitchFamily="18" charset="0"/>
                <a:cs typeface="Times New Roman" panose="02020603050405020304" pitchFamily="18" charset="0"/>
              </a:rPr>
              <a:t>A.Cá. </a:t>
            </a:r>
          </a:p>
          <a:p>
            <a:r>
              <a:rPr lang="vi-VN" sz="2800">
                <a:latin typeface="Times New Roman" panose="02020603050405020304" pitchFamily="18" charset="0"/>
                <a:cs typeface="Times New Roman" panose="02020603050405020304" pitchFamily="18" charset="0"/>
              </a:rPr>
              <a:t>B. Thú. </a:t>
            </a:r>
          </a:p>
          <a:p>
            <a:r>
              <a:rPr lang="vi-VN" sz="2800">
                <a:latin typeface="Times New Roman" panose="02020603050405020304" pitchFamily="18" charset="0"/>
                <a:cs typeface="Times New Roman" panose="02020603050405020304" pitchFamily="18" charset="0"/>
              </a:rPr>
              <a:t>C. Lưỡng cư. </a:t>
            </a:r>
          </a:p>
          <a:p>
            <a:r>
              <a:rPr lang="vi-VN" sz="2800">
                <a:latin typeface="Times New Roman" panose="02020603050405020304" pitchFamily="18" charset="0"/>
                <a:cs typeface="Times New Roman" panose="02020603050405020304" pitchFamily="18" charset="0"/>
              </a:rPr>
              <a:t>D. Bò sát.</a:t>
            </a:r>
          </a:p>
          <a:p>
            <a:pPr>
              <a:lnSpc>
                <a:spcPct val="150000"/>
              </a:lnSpc>
            </a:pPr>
            <a:endParaRPr lang="en-US" sz="2800" b="1">
              <a:latin typeface="Times New Roman" panose="02020603050405020304" pitchFamily="18" charset="0"/>
              <a:cs typeface="Times New Roman" panose="02020603050405020304" pitchFamily="18" charset="0"/>
            </a:endParaRPr>
          </a:p>
        </p:txBody>
      </p:sp>
      <p:sp>
        <p:nvSpPr>
          <p:cNvPr id="4" name="Right Arrow 3"/>
          <p:cNvSpPr/>
          <p:nvPr/>
        </p:nvSpPr>
        <p:spPr>
          <a:xfrm>
            <a:off x="1165460" y="3157354"/>
            <a:ext cx="715749" cy="33967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 name="Picture 1"/>
          <p:cNvPicPr>
            <a:picLocks noChangeAspect="1"/>
          </p:cNvPicPr>
          <p:nvPr/>
        </p:nvPicPr>
        <p:blipFill>
          <a:blip r:embed="rId4"/>
          <a:stretch>
            <a:fillRect/>
          </a:stretch>
        </p:blipFill>
        <p:spPr>
          <a:xfrm>
            <a:off x="9656896" y="4725860"/>
            <a:ext cx="2535104" cy="2132140"/>
          </a:xfrm>
          <a:prstGeom prst="rect">
            <a:avLst/>
          </a:prstGeom>
        </p:spPr>
      </p:pic>
      <p:pic>
        <p:nvPicPr>
          <p:cNvPr id="7" name="Picture 6"/>
          <p:cNvPicPr>
            <a:picLocks noChangeAspect="1"/>
          </p:cNvPicPr>
          <p:nvPr/>
        </p:nvPicPr>
        <p:blipFill>
          <a:blip r:embed="rId5"/>
          <a:stretch>
            <a:fillRect/>
          </a:stretch>
        </p:blipFill>
        <p:spPr>
          <a:xfrm>
            <a:off x="5711630" y="2266190"/>
            <a:ext cx="3286475" cy="2461684"/>
          </a:xfrm>
          <a:prstGeom prst="rect">
            <a:avLst/>
          </a:prstGeom>
        </p:spPr>
      </p:pic>
    </p:spTree>
    <p:extLst>
      <p:ext uri="{BB962C8B-B14F-4D97-AF65-F5344CB8AC3E}">
        <p14:creationId xmlns:p14="http://schemas.microsoft.com/office/powerpoint/2010/main" val="3243877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348964"/>
            <a:ext cx="10210800" cy="861774"/>
          </a:xfrm>
          <a:prstGeom prst="rect">
            <a:avLst/>
          </a:prstGeom>
          <a:noFill/>
        </p:spPr>
        <p:txBody>
          <a:bodyPr wrap="square" lIns="0" tIns="0" rIns="0" bIns="0" rtlCol="0">
            <a:spAutoFit/>
          </a:bodyPr>
          <a:lstStyle/>
          <a:p>
            <a:pPr algn="ctr"/>
            <a:r>
              <a:rPr lang="en-US" sz="2800" b="1" dirty="0" err="1" smtClean="0">
                <a:solidFill>
                  <a:srgbClr val="FF0000"/>
                </a:solidFill>
                <a:latin typeface="Times New Roman" pitchFamily="18" charset="0"/>
                <a:cs typeface="Times New Roman" pitchFamily="18" charset="0"/>
                <a:sym typeface="Wingdings"/>
              </a:rPr>
              <a:t>Quan</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sát</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hình</a:t>
            </a:r>
            <a:r>
              <a:rPr lang="en-US" sz="2800" b="1" dirty="0" smtClean="0">
                <a:solidFill>
                  <a:srgbClr val="FF0000"/>
                </a:solidFill>
                <a:latin typeface="Times New Roman" pitchFamily="18" charset="0"/>
                <a:cs typeface="Times New Roman" pitchFamily="18" charset="0"/>
                <a:sym typeface="Wingdings"/>
              </a:rPr>
              <a:t> 31.4 </a:t>
            </a:r>
            <a:r>
              <a:rPr lang="en-US" sz="2800" b="1" dirty="0" err="1" smtClean="0">
                <a:solidFill>
                  <a:srgbClr val="FF0000"/>
                </a:solidFill>
                <a:latin typeface="Times New Roman" pitchFamily="18" charset="0"/>
                <a:cs typeface="Times New Roman" pitchFamily="18" charset="0"/>
                <a:sym typeface="Wingdings"/>
              </a:rPr>
              <a:t>nêu</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một</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số</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tác</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hại</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của</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động</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vật</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trong</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đời</a:t>
            </a:r>
            <a:r>
              <a:rPr lang="en-US" sz="2800" b="1" dirty="0" smtClean="0">
                <a:solidFill>
                  <a:srgbClr val="FF0000"/>
                </a:solidFill>
                <a:latin typeface="Times New Roman" pitchFamily="18" charset="0"/>
                <a:cs typeface="Times New Roman" pitchFamily="18" charset="0"/>
                <a:sym typeface="Wingdings"/>
              </a:rPr>
              <a:t> </a:t>
            </a:r>
            <a:r>
              <a:rPr lang="en-US" sz="2800" b="1" dirty="0" err="1" smtClean="0">
                <a:solidFill>
                  <a:srgbClr val="FF0000"/>
                </a:solidFill>
                <a:latin typeface="Times New Roman" pitchFamily="18" charset="0"/>
                <a:cs typeface="Times New Roman" pitchFamily="18" charset="0"/>
                <a:sym typeface="Wingdings"/>
              </a:rPr>
              <a:t>sống</a:t>
            </a:r>
            <a:r>
              <a:rPr lang="en-US" sz="2800" b="1" dirty="0" smtClean="0">
                <a:solidFill>
                  <a:srgbClr val="FF0000"/>
                </a:solidFill>
                <a:latin typeface="Times New Roman" pitchFamily="18" charset="0"/>
                <a:cs typeface="Times New Roman" pitchFamily="18" charset="0"/>
                <a:sym typeface="Wingdings"/>
              </a:rPr>
              <a:t> </a:t>
            </a:r>
            <a:r>
              <a:rPr lang="en-US" sz="2800" b="1" smtClean="0">
                <a:solidFill>
                  <a:srgbClr val="FF0000"/>
                </a:solidFill>
                <a:latin typeface="Times New Roman" pitchFamily="18" charset="0"/>
                <a:cs typeface="Times New Roman" pitchFamily="18" charset="0"/>
                <a:sym typeface="Wingdings"/>
              </a:rPr>
              <a:t>con người?</a:t>
            </a:r>
            <a:endParaRPr lang="en-US" sz="2800" b="1" dirty="0" smtClean="0">
              <a:solidFill>
                <a:srgbClr val="FF0000"/>
              </a:solidFill>
              <a:latin typeface="Times New Roman" pitchFamily="18" charset="0"/>
              <a:cs typeface="Times New Roman" pitchFamily="18" charset="0"/>
            </a:endParaRPr>
          </a:p>
        </p:txBody>
      </p:sp>
      <p:sp>
        <p:nvSpPr>
          <p:cNvPr id="3076" name="AutoShape 4"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Lý thuyết Ếch đồng sinh 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Welcome\Desktop\Capture.PNG"/>
          <p:cNvPicPr>
            <a:picLocks noChangeAspect="1" noChangeArrowheads="1"/>
          </p:cNvPicPr>
          <p:nvPr/>
        </p:nvPicPr>
        <p:blipFill>
          <a:blip r:embed="rId2"/>
          <a:srcRect/>
          <a:stretch>
            <a:fillRect/>
          </a:stretch>
        </p:blipFill>
        <p:spPr bwMode="auto">
          <a:xfrm>
            <a:off x="0" y="779851"/>
            <a:ext cx="4443412" cy="6078149"/>
          </a:xfrm>
          <a:prstGeom prst="rect">
            <a:avLst/>
          </a:prstGeom>
          <a:noFill/>
        </p:spPr>
      </p:pic>
      <p:sp>
        <p:nvSpPr>
          <p:cNvPr id="8" name="Rectangle 7"/>
          <p:cNvSpPr/>
          <p:nvPr/>
        </p:nvSpPr>
        <p:spPr>
          <a:xfrm>
            <a:off x="4572000" y="1210738"/>
            <a:ext cx="6802095" cy="1938992"/>
          </a:xfrm>
          <a:prstGeom prst="rect">
            <a:avLst/>
          </a:prstGeom>
          <a:noFill/>
        </p:spPr>
        <p:txBody>
          <a:bodyPr wrap="square">
            <a:spAutoFit/>
          </a:bodyPr>
          <a:lstStyle/>
          <a:p>
            <a:pPr marL="225425" indent="-112713" algn="just">
              <a:buFontTx/>
              <a:buChar char="-"/>
              <a:defRPr/>
            </a:pPr>
            <a:r>
              <a:rPr lang="en-US" sz="2400" smtClean="0">
                <a:latin typeface="Times New Roman" pitchFamily="18" charset="0"/>
                <a:cs typeface="Times New Roman" pitchFamily="18" charset="0"/>
              </a:rPr>
              <a:t> Một số động vật gây bệnh cho con người: giun, sán kí sinh;</a:t>
            </a:r>
          </a:p>
          <a:p>
            <a:pPr marL="225425" indent="-112713" algn="just">
              <a:buFontTx/>
              <a:buChar char="-"/>
              <a:defRPr/>
            </a:pPr>
            <a:r>
              <a:rPr lang="en-US" sz="2400" smtClean="0">
                <a:latin typeface="Times New Roman" pitchFamily="18" charset="0"/>
                <a:cs typeface="Times New Roman" pitchFamily="18" charset="0"/>
              </a:rPr>
              <a:t> Một số động vật là trung gia truyền bênh: muỗi anophen là trung gian truyền bệnh sốt rét, bọ chét là trung gian truyền bệnh dịch hạch</a:t>
            </a:r>
            <a:endParaRPr lang="en-US" sz="2400" dirty="0">
              <a:latin typeface="Times New Roman" pitchFamily="18" charset="0"/>
              <a:cs typeface="Times New Roman" pitchFamily="18" charset="0"/>
            </a:endParaRPr>
          </a:p>
        </p:txBody>
      </p:sp>
      <p:sp>
        <p:nvSpPr>
          <p:cNvPr id="9" name="Rectangle 8"/>
          <p:cNvSpPr/>
          <p:nvPr/>
        </p:nvSpPr>
        <p:spPr>
          <a:xfrm>
            <a:off x="4443412" y="3226674"/>
            <a:ext cx="7620000" cy="1569660"/>
          </a:xfrm>
          <a:prstGeom prst="rect">
            <a:avLst/>
          </a:prstGeom>
          <a:noFill/>
        </p:spPr>
        <p:txBody>
          <a:bodyPr wrap="square">
            <a:spAutoFit/>
          </a:bodyPr>
          <a:lstStyle/>
          <a:p>
            <a:pPr marL="225425" indent="-112713" algn="just">
              <a:buFontTx/>
              <a:buChar char="-"/>
              <a:defRPr/>
            </a:pPr>
            <a:r>
              <a:rPr lang="en-US" sz="2400" smtClean="0">
                <a:latin typeface="Times New Roman" pitchFamily="18" charset="0"/>
                <a:cs typeface="Times New Roman" pitchFamily="18" charset="0"/>
              </a:rPr>
              <a:t> Một số động vật gây ảnh hướng đến </a:t>
            </a:r>
            <a:r>
              <a:rPr lang="en-US" sz="2400" smtClean="0">
                <a:latin typeface="Times New Roman" pitchFamily="18" charset="0"/>
                <a:cs typeface="Times New Roman" pitchFamily="18" charset="0"/>
              </a:rPr>
              <a:t>sức </a:t>
            </a:r>
            <a:r>
              <a:rPr lang="en-US" sz="2400" smtClean="0">
                <a:latin typeface="Times New Roman" pitchFamily="18" charset="0"/>
                <a:cs typeface="Times New Roman" pitchFamily="18" charset="0"/>
              </a:rPr>
              <a:t>sống của các loài thực vật và động vật: ốc bươu vàng ăn lúa, sâu bướm ăn các loại rau, châu chấu, cào cào cào phá hoại cây trồng… Rận cá, sán lá gan ở gia súc…</a:t>
            </a:r>
          </a:p>
        </p:txBody>
      </p:sp>
      <p:sp>
        <p:nvSpPr>
          <p:cNvPr id="10" name="Rectangle 9"/>
          <p:cNvSpPr/>
          <p:nvPr/>
        </p:nvSpPr>
        <p:spPr>
          <a:xfrm>
            <a:off x="4443412" y="4977855"/>
            <a:ext cx="7620000" cy="1569660"/>
          </a:xfrm>
          <a:prstGeom prst="rect">
            <a:avLst/>
          </a:prstGeom>
          <a:noFill/>
        </p:spPr>
        <p:txBody>
          <a:bodyPr wrap="square">
            <a:spAutoFit/>
          </a:bodyPr>
          <a:lstStyle/>
          <a:p>
            <a:pPr marL="225425" indent="-112713" algn="just">
              <a:buFontTx/>
              <a:buChar char="-"/>
              <a:defRPr/>
            </a:pPr>
            <a:r>
              <a:rPr lang="en-US" sz="2400" smtClean="0">
                <a:latin typeface="Times New Roman" pitchFamily="18" charset="0"/>
                <a:cs typeface="Times New Roman" pitchFamily="18" charset="0"/>
              </a:rPr>
              <a:t> Một số động vật gây thiệt hại kinh tế: </a:t>
            </a:r>
          </a:p>
          <a:p>
            <a:pPr marL="112712" algn="just">
              <a:defRPr/>
            </a:pPr>
            <a:r>
              <a:rPr lang="en-US" sz="2400" smtClean="0">
                <a:latin typeface="Times New Roman" pitchFamily="18" charset="0"/>
                <a:cs typeface="Times New Roman" pitchFamily="18" charset="0"/>
              </a:rPr>
              <a:t>+ phá hoại mùa màng, giảm năng suốt cây trồng, vật nuôi.</a:t>
            </a:r>
          </a:p>
          <a:p>
            <a:pPr marL="112712" algn="just">
              <a:defRPr/>
            </a:pPr>
            <a:r>
              <a:rPr lang="en-US" sz="2400" smtClean="0">
                <a:latin typeface="Times New Roman" pitchFamily="18" charset="0"/>
                <a:cs typeface="Times New Roman" pitchFamily="18" charset="0"/>
              </a:rPr>
              <a:t>+ Mối phá hoại công trình xây dựng, đồ dùng bằng gỗ.</a:t>
            </a:r>
          </a:p>
          <a:p>
            <a:pPr marL="112712" algn="just">
              <a:defRPr/>
            </a:pPr>
            <a:r>
              <a:rPr lang="en-US" sz="2400" smtClean="0">
                <a:latin typeface="Times New Roman" pitchFamily="18" charset="0"/>
                <a:cs typeface="Times New Roman" pitchFamily="18" charset="0"/>
              </a:rPr>
              <a:t>+ Con hà bám dưới tàu thuyền gây hư hỏng tàu thuyền.</a:t>
            </a:r>
          </a:p>
        </p:txBody>
      </p:sp>
    </p:spTree>
    <p:extLst>
      <p:ext uri="{BB962C8B-B14F-4D97-AF65-F5344CB8AC3E}">
        <p14:creationId xmlns:p14="http://schemas.microsoft.com/office/powerpoint/2010/main" val="10041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609</Words>
  <Application>Microsoft Office PowerPoint</Application>
  <PresentationFormat>Widescreen</PresentationFormat>
  <Paragraphs>83</Paragraphs>
  <Slides>20</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맑은 고딕</vt:lpstr>
      <vt:lpstr>Arial</vt:lpstr>
      <vt:lpstr>Calibri</vt:lpstr>
      <vt:lpstr>Calibri Light</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23</cp:revision>
  <dcterms:created xsi:type="dcterms:W3CDTF">2024-02-19T15:05:22Z</dcterms:created>
  <dcterms:modified xsi:type="dcterms:W3CDTF">2024-02-20T02:46:58Z</dcterms:modified>
</cp:coreProperties>
</file>