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19" r:id="rId3"/>
    <p:sldId id="270" r:id="rId4"/>
    <p:sldId id="256" r:id="rId6"/>
    <p:sldId id="259" r:id="rId7"/>
    <p:sldId id="295" r:id="rId8"/>
    <p:sldId id="310" r:id="rId9"/>
    <p:sldId id="296" r:id="rId10"/>
    <p:sldId id="297" r:id="rId11"/>
    <p:sldId id="298" r:id="rId12"/>
    <p:sldId id="299" r:id="rId13"/>
    <p:sldId id="300" r:id="rId14"/>
    <p:sldId id="311" r:id="rId15"/>
    <p:sldId id="301" r:id="rId16"/>
    <p:sldId id="302" r:id="rId17"/>
    <p:sldId id="261" r:id="rId18"/>
    <p:sldId id="314" r:id="rId19"/>
    <p:sldId id="315" r:id="rId20"/>
    <p:sldId id="316" r:id="rId21"/>
    <p:sldId id="317" r:id="rId22"/>
    <p:sldId id="318" r:id="rId23"/>
    <p:sldId id="313" r:id="rId24"/>
    <p:sldId id="280" r:id="rId25"/>
    <p:sldId id="309" r:id="rId26"/>
  </p:sldIdLst>
  <p:sldSz cx="9144000" cy="5143500" type="screen16x9"/>
  <p:notesSz cx="6858000" cy="9144000"/>
  <p:embeddedFontLst>
    <p:embeddedFont>
      <p:font typeface="Roboto Condensed" panose="02000000000000000000"/>
      <p:regular r:id="rId30"/>
    </p:embeddedFont>
    <p:embeddedFont>
      <p:font typeface="Roboto Condensed Light" panose="0200000000000000000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 panose="02000000000000000000"/>
              <a:ea typeface="Arvo" panose="02000000000000000000"/>
              <a:cs typeface="Arvo" panose="02000000000000000000"/>
              <a:sym typeface="Arvo" panose="02000000000000000000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 panose="02000000000000000000"/>
              <a:ea typeface="Arvo" panose="02000000000000000000"/>
              <a:cs typeface="Arvo" panose="02000000000000000000"/>
              <a:sym typeface="Arvo" panose="02000000000000000000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 panose="02000000000000000000"/>
                  <a:ea typeface="Arvo" panose="02000000000000000000"/>
                  <a:cs typeface="Arvo" panose="02000000000000000000"/>
                  <a:sym typeface="Arvo" panose="02000000000000000000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 panose="02000000000000000000"/>
                  <a:ea typeface="Arvo" panose="02000000000000000000"/>
                  <a:cs typeface="Arvo" panose="02000000000000000000"/>
                  <a:sym typeface="Arvo" panose="02000000000000000000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 panose="02000000000000000000"/>
                  <a:ea typeface="Arvo" panose="02000000000000000000"/>
                  <a:cs typeface="Arvo" panose="02000000000000000000"/>
                  <a:sym typeface="Arvo" panose="02000000000000000000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 panose="02000000000000000000"/>
                  <a:ea typeface="Arvo" panose="02000000000000000000"/>
                  <a:cs typeface="Arvo" panose="02000000000000000000"/>
                  <a:sym typeface="Arvo" panose="02000000000000000000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 panose="02000000000000000000"/>
              <a:buNone/>
              <a:defRPr sz="20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▰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 panose="02000000000000000000"/>
              <a:buChar char="▻"/>
              <a:defRPr sz="2400">
                <a:solidFill>
                  <a:schemeClr val="dk1"/>
                </a:solidFill>
                <a:latin typeface="Roboto Condensed Light" panose="02000000000000000000"/>
                <a:ea typeface="Roboto Condensed Light" panose="02000000000000000000"/>
                <a:cs typeface="Roboto Condensed Light" panose="02000000000000000000"/>
                <a:sym typeface="Roboto Condensed Light" panose="02000000000000000000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58265" y="2415540"/>
            <a:ext cx="6325870" cy="1938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Chào mừng thầy cô và các bạn !!!</a:t>
            </a:r>
            <a:endParaRPr lang="en-US" sz="6000" cap="none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 New Roman" panose="02020603050405020304" charset="0"/>
                <a:cs typeface="Times New Roman" panose="02020603050405020304" charset="0"/>
              </a:rPr>
            </a:fld>
            <a:endParaRPr lang="en-GB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b="1" dirty="0" smtClean="0">
                <a:solidFill>
                  <a:srgbClr val="3F5378"/>
                </a:solidFill>
                <a:latin typeface="Times New Roman" panose="02020603050405020304" charset="0"/>
                <a:ea typeface="Roboto Condensed" panose="02000000000000000000"/>
                <a:cs typeface="Times New Roman" panose="02020603050405020304" charset="0"/>
                <a:sym typeface="Roboto Condensed" panose="02000000000000000000"/>
              </a:rPr>
              <a:t>II</a:t>
            </a:r>
            <a:endParaRPr lang="en-GB" sz="12000" b="1" dirty="0" smtClean="0">
              <a:solidFill>
                <a:srgbClr val="3F5378"/>
              </a:solidFill>
              <a:latin typeface="Times New Roman" panose="02020603050405020304" charset="0"/>
              <a:ea typeface="Roboto Condensed" panose="02000000000000000000"/>
              <a:cs typeface="Times New Roman" panose="02020603050405020304" charset="0"/>
              <a:sym typeface="Roboto Condensed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DẤU HIỆU CHIA HẾT CHO 5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51" y="802782"/>
            <a:ext cx="961318" cy="407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794" y="1352547"/>
            <a:ext cx="726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50 : 5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65 : 5</a:t>
            </a:r>
            <a:endParaRPr lang="vi-V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951" y="2563353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50, 65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 5.</a:t>
            </a:r>
            <a:endParaRPr lang="vi-V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94" y="3513968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c)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tận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: 50, 65.</a:t>
            </a:r>
            <a:endParaRPr lang="vi-V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7360" y="366255"/>
            <a:ext cx="1990276" cy="19516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5070" y="0"/>
            <a:ext cx="2062305" cy="1986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863" y="973149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sz="2400" b="1" i="1" u="sng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566" y="17918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50 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717" y="1791812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65 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5 = 13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181" y="1791812"/>
            <a:ext cx="60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a)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659" y="2597170"/>
            <a:ext cx="775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b) Các số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50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65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đều chia hết cho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715" y="3651465"/>
            <a:ext cx="84916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Chữ số tận cùng của các số 50; 65 lần lượt là 0; 5.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883"/>
            <a:ext cx="961318" cy="4078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4143" y="1461720"/>
            <a:ext cx="7828502" cy="2301387"/>
            <a:chOff x="1219719" y="819883"/>
            <a:chExt cx="7660510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1219719" y="819883"/>
              <a:ext cx="7660510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số có chữ số tận cùng là 0 hoặc 5 thì chia hết cho 5 và chỉ những số đó mới chia hết cho </a:t>
              </a:r>
              <a:r>
                <a:rPr lang="vi-VN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5</a:t>
              </a:r>
              <a:r>
                <a:rPr lang="vi-VN" sz="2800" b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01422" y="1054043"/>
              <a:ext cx="529004" cy="50116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709056" y="292608"/>
            <a:ext cx="7217011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3: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9937" y="2191379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sz="2400" b="1" i="1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513" y="2775864"/>
            <a:ext cx="871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- Một số chia 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ế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t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cho 2 thì có chữ số tận cùng là: 0, 2, 4, 6, 8.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513" y="3945665"/>
            <a:ext cx="853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=&gt; Một số </a:t>
            </a:r>
            <a:r>
              <a:rPr lang="vi-VN" sz="2400" b="1" dirty="0">
                <a:latin typeface="Times New Roman" panose="02020603050405020304" charset="0"/>
                <a:cs typeface="Times New Roman" panose="02020603050405020304" charset="0"/>
              </a:rPr>
              <a:t>chia hết cho cả 2 và 5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thì có chữ số tận cùng là </a:t>
            </a:r>
            <a:r>
              <a:rPr lang="vi-VN" sz="2400" b="1" dirty="0" smtClean="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45" y="3361180"/>
            <a:ext cx="871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- Một số chia 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ế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t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cho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thì có chữ số tận cùng là: 0,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 New Roman" panose="02020603050405020304" charset="0"/>
                <a:cs typeface="Times New Roman" panose="02020603050405020304" charset="0"/>
              </a:rPr>
            </a:fld>
            <a:endParaRPr lang="en-GB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2040" y="591185"/>
            <a:ext cx="4803775" cy="374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295" y="2052320"/>
            <a:ext cx="8903970" cy="1042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      TRÒ CHƠI MẬT MÃ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charset="0"/>
                <a:cs typeface="Times New Roman" panose="02020603050405020304" charset="0"/>
              </a:rPr>
              <a:t>“Đây là một ngày lễ trong tháng 10”</a:t>
            </a:r>
            <a:r>
              <a:rPr lang="en-US" sz="2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50000"/>
              </a:lnSpc>
            </a:pPr>
            <a:endParaRPr lang="vi-VN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1295" y="1490345"/>
            <a:ext cx="3850640" cy="3244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NHÓM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572" y="3332220"/>
            <a:ext cx="2329749" cy="1563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535" y="1158240"/>
            <a:ext cx="4990465" cy="3933190"/>
          </a:xfrm>
          <a:prstGeom prst="rect">
            <a:avLst/>
          </a:prstGeom>
        </p:spPr>
      </p:pic>
      <p:pic>
        <p:nvPicPr>
          <p:cNvPr id="7" name="tải xuống (1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9185" y="647700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445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PHIẾU BÀI TẬP 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1478280"/>
            <a:ext cx="6132830" cy="3254375"/>
          </a:xfrm>
        </p:spPr>
        <p:txBody>
          <a:bodyPr/>
          <a:p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</a:rPr>
              <a:t>Câu 1: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 Cho các số 82; 980; 5 975; 49 173; 756598. Số nào chia hết cho 2?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A.5975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B.82;980;756598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C.49173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D.82; 5975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76200" indent="0">
              <a:buNone/>
            </a:pP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</a:rPr>
              <a:t>Câu 2: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 Tìm chữ số thích hợp ở dấu * 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ể số (212∗) ̅chia hết cho 5?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A.* = {0; 2; 4; 6; 8}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B.* = {0; 5}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C.* = {0}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500">
                <a:latin typeface="Times New Roman" panose="02020603050405020304" charset="0"/>
                <a:cs typeface="Times New Roman" panose="02020603050405020304" charset="0"/>
              </a:rPr>
              <a:t>D.* = {2;3}</a:t>
            </a:r>
            <a:endParaRPr lang="en-US" altLang="en-US"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77975" y="2138045"/>
            <a:ext cx="194945" cy="33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2105" y="3928110"/>
            <a:ext cx="202565" cy="3073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PHIẾU HỌC TẬP 2 và 5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8205" y="1456055"/>
            <a:ext cx="6515100" cy="3320415"/>
          </a:xfrm>
        </p:spPr>
        <p:txBody>
          <a:bodyPr/>
          <a:p>
            <a:r>
              <a:rPr lang="en-US" altLang="en-US" sz="1200" b="1">
                <a:latin typeface="Times New Roman" panose="02020603050405020304" charset="0"/>
                <a:cs typeface="Times New Roman" panose="02020603050405020304" charset="0"/>
              </a:rPr>
              <a:t>Câu 1: </a:t>
            </a:r>
            <a:r>
              <a:rPr lang="en-US" altLang="en-US" sz="1200" b="1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Cho các số: 10 250; 768; 35 765; 426. Trong các số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ã cho, có bao nhiêu số chia hết cho 5?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B. 2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D.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 b="1">
                <a:latin typeface="Times New Roman" panose="02020603050405020304" charset="0"/>
                <a:cs typeface="Times New Roman" panose="02020603050405020304" charset="0"/>
              </a:rPr>
              <a:t>Câu 2: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Chọn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áp án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úng nhất. Số chia hết cho 2 là các số :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Có chữ số tận cùng là 0, 2, 4, 6, 8.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Có chữ số tận cùng là 0 và 5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Có chữ số tận cùng là 0, 2.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D.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Có chữ số tận cùng là 1, 3, 5, 7, 9.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381125" y="2188210"/>
            <a:ext cx="160020" cy="2311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88745" y="3641725"/>
            <a:ext cx="200025" cy="2781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PHIẾU HỌC TẬP 3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50" y="1399540"/>
            <a:ext cx="6132830" cy="3416935"/>
          </a:xfrm>
        </p:spPr>
        <p:txBody>
          <a:bodyPr/>
          <a:p>
            <a:r>
              <a:rPr lang="en-US" altLang="en-US" sz="1400" b="1">
                <a:latin typeface="Times New Roman" panose="02020603050405020304" charset="0"/>
                <a:cs typeface="Times New Roman" panose="02020603050405020304" charset="0"/>
              </a:rPr>
              <a:t>Câu 1: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Tìm chữ số thích hợp ở dấu *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ể số 314*  chia hết cho cả 2 và 5?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A. 5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B. 2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C. 9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D. 0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 b="1">
                <a:latin typeface="Times New Roman" panose="02020603050405020304" charset="0"/>
                <a:cs typeface="Times New Roman" panose="02020603050405020304" charset="0"/>
              </a:rPr>
              <a:t>Câu 2: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Cho các số: 2 022; 5 025; 7 027; 8 679. Số nào chia hết cho 2?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8 679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2 022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7 027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D.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5 025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89380" y="2651125"/>
            <a:ext cx="207645" cy="2476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57630" y="3761105"/>
            <a:ext cx="252095" cy="2851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PHIẾU HỌC TẬP SỐ 4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070" y="1327785"/>
            <a:ext cx="6132830" cy="3481070"/>
          </a:xfrm>
        </p:spPr>
        <p:txBody>
          <a:bodyPr/>
          <a:p>
            <a:r>
              <a:rPr lang="en-US" altLang="en-US" sz="1400" b="1">
                <a:latin typeface="Times New Roman" panose="02020603050405020304" charset="0"/>
                <a:cs typeface="Times New Roman" panose="02020603050405020304" charset="0"/>
              </a:rPr>
              <a:t>Câu 1.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Chọn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đáp án</a:t>
            </a:r>
            <a:r>
              <a:rPr lang="en-US" altLang="en-US" sz="1400" b="1">
                <a:latin typeface="Times New Roman" panose="02020603050405020304" charset="0"/>
                <a:cs typeface="Times New Roman" panose="02020603050405020304" charset="0"/>
              </a:rPr>
              <a:t> sai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trong các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đ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áp án sau: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Số có chữ số tận cùng là 2 thì chia hết cho 5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Số có chữ số tận cùng là 5 thì chia hết cho 5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Số có chữ số tận cùng là 0 hoặc 5 thì chia hết cho 5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D.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Số có chữ số tận cùng là 0 thì chia hết cho 5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 b="1">
                <a:latin typeface="Times New Roman" panose="02020603050405020304" charset="0"/>
                <a:cs typeface="Times New Roman" panose="02020603050405020304" charset="0"/>
              </a:rPr>
              <a:t>Câu 2.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  Tổng chia hết cho 5 là: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 = 10 + 25 + 34 + 2000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 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B.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A = 25 + 15 + 33 + 45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 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C.  A = 5 + 10 + 70 + 1995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D.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altLang="en-US" sz="1400">
                <a:latin typeface="Times New Roman" panose="02020603050405020304" charset="0"/>
                <a:cs typeface="Times New Roman" panose="02020603050405020304" charset="0"/>
              </a:rPr>
              <a:t> A = 12 + 25 + 2000 + 1997</a:t>
            </a:r>
            <a:endParaRPr lang="en-US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17625" y="1717040"/>
            <a:ext cx="223520" cy="3333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3495" y="4001135"/>
            <a:ext cx="255905" cy="3352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 New Roman" panose="02020603050405020304" charset="0"/>
                <a:cs typeface="Times New Roman" panose="02020603050405020304" charset="0"/>
              </a:rPr>
            </a:fld>
            <a:endParaRPr lang="en-GB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328" y="711693"/>
            <a:ext cx="4803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trung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sở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6A, 6B, 6C, 6D, 6E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lượt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40, 45, 39, 44, 42. </a:t>
            </a:r>
            <a:endParaRPr lang="vi-VN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3254" y="209575"/>
            <a:ext cx="3856252" cy="212564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667" y="2365343"/>
            <a:ext cx="8523742" cy="2726747"/>
            <a:chOff x="152667" y="2365343"/>
            <a:chExt cx="8523742" cy="2726747"/>
          </a:xfrm>
        </p:grpSpPr>
        <p:sp>
          <p:nvSpPr>
            <p:cNvPr id="7" name="Cloud Callout 6"/>
            <p:cNvSpPr/>
            <p:nvPr/>
          </p:nvSpPr>
          <p:spPr>
            <a:xfrm>
              <a:off x="1287887" y="2365343"/>
              <a:ext cx="7388522" cy="2241030"/>
            </a:xfrm>
            <a:prstGeom prst="cloudCallout">
              <a:avLst>
                <a:gd name="adj1" fmla="val -55563"/>
                <a:gd name="adj2" fmla="val 4477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000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667" y="3965843"/>
              <a:ext cx="890521" cy="112624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064809" y="2717987"/>
              <a:ext cx="6296891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20000"/>
                </a:lnSpc>
                <a:buAutoNum type="alphaLcParenR"/>
              </a:pPr>
              <a:r>
                <a:rPr lang="en-US" sz="2000" i="1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Lớp nào có thể xếp thành 2 hàng với số lượng học sinh ở mỗi hàng là như nhau?</a:t>
              </a:r>
              <a:endParaRPr lang="en-US" sz="2000" i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457200" indent="-457200" algn="just">
                <a:lnSpc>
                  <a:spcPct val="120000"/>
                </a:lnSpc>
                <a:buAutoNum type="alphaLcParenR"/>
              </a:pPr>
              <a:r>
                <a:rPr lang="en-US" sz="2000" i="1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Lớp nào có thể xếp thành 5 hàng với số lượng học sinh ở mỗi hàng là như nhau?</a:t>
              </a:r>
              <a:endParaRPr lang="vi-VN" sz="2000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400"/>
              <a:t>MẬT MÃ</a:t>
            </a:r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1566545"/>
            <a:ext cx="1494790" cy="2492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665605"/>
            <a:ext cx="1694180" cy="2393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0" y="1728470"/>
            <a:ext cx="1694180" cy="2330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10" y="1666240"/>
            <a:ext cx="1561465" cy="2392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1793240"/>
            <a:ext cx="1694180" cy="239331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0"/>
            <a:ext cx="9110345" cy="5143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65916" y="491803"/>
            <a:ext cx="4803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44" y="1478196"/>
            <a:ext cx="777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Ôn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</a:t>
            </a:r>
            <a:r>
              <a:rPr lang="en-US" sz="2400" dirty="0" err="1" smtClean="0"/>
              <a:t>kiến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.</a:t>
            </a:r>
            <a:endParaRPr lang="vi-VN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37760" y="2742344"/>
            <a:ext cx="8551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vi-VN" sz="2400"/>
              <a:t>thành </a:t>
            </a:r>
            <a:r>
              <a:rPr lang="en-GB" sz="2400" smtClean="0"/>
              <a:t>tiếp</a:t>
            </a:r>
            <a:r>
              <a:rPr lang="vi-VN" sz="2400" smtClean="0"/>
              <a:t> </a:t>
            </a:r>
            <a:r>
              <a:rPr lang="vi-VN" sz="2400" dirty="0"/>
              <a:t>các bài tập và làm thêm bài </a:t>
            </a:r>
            <a:r>
              <a:rPr lang="vi-VN" sz="2400"/>
              <a:t>tập </a:t>
            </a:r>
            <a:r>
              <a:rPr lang="vi-VN" sz="2400" smtClean="0"/>
              <a:t>4</a:t>
            </a:r>
            <a:r>
              <a:rPr lang="en-GB" sz="2400" smtClean="0"/>
              <a:t>,</a:t>
            </a:r>
            <a:r>
              <a:rPr lang="vi-VN" sz="2400" smtClean="0"/>
              <a:t> 5</a:t>
            </a:r>
            <a:r>
              <a:rPr lang="en-GB" sz="2400" smtClean="0"/>
              <a:t>, </a:t>
            </a:r>
            <a:r>
              <a:rPr lang="vi-VN" sz="2400" smtClean="0"/>
              <a:t>9 </a:t>
            </a:r>
            <a:r>
              <a:rPr lang="vi-VN" sz="2400" dirty="0" smtClean="0"/>
              <a:t>(SGK </a:t>
            </a:r>
            <a:r>
              <a:rPr lang="vi-VN" sz="2400" dirty="0"/>
              <a:t>– tr37).</a:t>
            </a: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vi-VN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6442" y="4081172"/>
            <a:ext cx="826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400" dirty="0"/>
              <a:t>Chuẩn bị và xem trước </a:t>
            </a:r>
            <a:r>
              <a:rPr lang="vi-VN" sz="2400"/>
              <a:t>bài </a:t>
            </a:r>
            <a:r>
              <a:rPr lang="vi-VN" sz="2400" smtClean="0"/>
              <a:t>“</a:t>
            </a:r>
            <a:r>
              <a:rPr lang="vi-VN" sz="2400" b="1" dirty="0"/>
              <a:t>Dấu hiệu chia hết cho 3 cho 9</a:t>
            </a:r>
            <a:r>
              <a:rPr lang="vi-VN" sz="2400" dirty="0"/>
              <a:t>”</a:t>
            </a:r>
            <a:endParaRPr lang="vi-VN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7760" y="2164906"/>
            <a:ext cx="826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Tự</a:t>
            </a:r>
            <a:r>
              <a:rPr lang="en-US" sz="2400" dirty="0" smtClean="0"/>
              <a:t> đ</a:t>
            </a:r>
            <a:r>
              <a:rPr lang="vi-VN" sz="2400" dirty="0" smtClean="0"/>
              <a:t>ọc</a:t>
            </a:r>
            <a:r>
              <a:rPr lang="vi-VN" sz="2400" i="1" dirty="0"/>
              <a:t>, </a:t>
            </a:r>
            <a:r>
              <a:rPr lang="vi-VN" sz="2400" dirty="0"/>
              <a:t>tìm </a:t>
            </a:r>
            <a:r>
              <a:rPr lang="vi-VN" sz="2400" dirty="0" smtClean="0"/>
              <a:t>hiểu</a:t>
            </a:r>
            <a:r>
              <a:rPr lang="en-US" sz="2400" dirty="0"/>
              <a:t> </a:t>
            </a:r>
            <a:r>
              <a:rPr lang="en-US" sz="2400" dirty="0" err="1" smtClean="0"/>
              <a:t>thêm</a:t>
            </a:r>
            <a:r>
              <a:rPr lang="en-US" sz="2400" dirty="0" smtClean="0"/>
              <a:t> </a:t>
            </a:r>
            <a:r>
              <a:rPr lang="vi-VN" sz="2400" dirty="0" smtClean="0"/>
              <a:t>mục </a:t>
            </a:r>
            <a:r>
              <a:rPr lang="vi-VN" sz="2400" i="1" dirty="0"/>
              <a:t>“</a:t>
            </a:r>
            <a:r>
              <a:rPr lang="vi-VN" sz="2400" b="1" i="1" dirty="0"/>
              <a:t>TÌM TÒI – MỞ </a:t>
            </a:r>
            <a:r>
              <a:rPr lang="vi-VN" sz="2400" b="1" i="1"/>
              <a:t>RỘNG</a:t>
            </a:r>
            <a:r>
              <a:rPr lang="vi-VN" sz="2400" i="1" smtClean="0"/>
              <a:t>”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100099" y="2702514"/>
            <a:ext cx="52732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 BYE !!!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" y="1189355"/>
            <a:ext cx="706120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17- BÀI 8: DẤU HIỆU CHIA HẾT CHO 2, CHO 5 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Times New Roman" panose="02020603050405020304" charset="0"/>
                <a:cs typeface="Times New Roman" panose="02020603050405020304" charset="0"/>
              </a:rPr>
            </a:fld>
            <a:endParaRPr lang="en-GB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b="1" dirty="0" smtClean="0">
                <a:solidFill>
                  <a:srgbClr val="3F5378"/>
                </a:solidFill>
                <a:latin typeface="Times New Roman" panose="02020603050405020304" charset="0"/>
                <a:ea typeface="Roboto Condensed" panose="02000000000000000000"/>
                <a:cs typeface="Times New Roman" panose="02020603050405020304" charset="0"/>
                <a:sym typeface="Roboto Condensed" panose="02000000000000000000"/>
              </a:rPr>
              <a:t>I</a:t>
            </a:r>
            <a:endParaRPr lang="en-GB" sz="12000" b="1" dirty="0" smtClean="0">
              <a:solidFill>
                <a:srgbClr val="3F5378"/>
              </a:solidFill>
              <a:latin typeface="Times New Roman" panose="02020603050405020304" charset="0"/>
              <a:ea typeface="Roboto Condensed" panose="02000000000000000000"/>
              <a:cs typeface="Times New Roman" panose="02020603050405020304" charset="0"/>
              <a:sym typeface="Roboto Condensed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3" y="3136200"/>
            <a:ext cx="499700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DẤU HIỆU CHIA HẾT CHO 2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193" y="665973"/>
            <a:ext cx="803723" cy="474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193" y="1494215"/>
            <a:ext cx="72636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10 </a:t>
            </a:r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: 2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22 </a:t>
            </a:r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: 2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54 </a:t>
            </a:r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: 2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76 </a:t>
            </a:r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: 2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98 : 2 </a:t>
            </a:r>
            <a:endParaRPr lang="vi-V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193" y="2728602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b)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10, 22, 54, 76, 98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 2.</a:t>
            </a:r>
            <a:endParaRPr lang="vi-V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192" y="3564464"/>
            <a:ext cx="87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c)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Nêu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tận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cùng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: 10, 22, 54, 76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, 98.</a:t>
            </a:r>
            <a:endParaRPr lang="vi-V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73" y="252708"/>
            <a:ext cx="2138104" cy="146644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5781" y="242404"/>
            <a:ext cx="2062305" cy="198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8" y="665973"/>
            <a:ext cx="803723" cy="474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21" y="679235"/>
            <a:ext cx="361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sz="2400" b="1" i="1" u="sng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524" y="1410365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10 : 2 = </a:t>
            </a:r>
            <a:r>
              <a:rPr lang="en-US" sz="2400" b="1" dirty="0" smtClean="0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675" y="1410364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22 : 2 = 11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3373" y="138653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54 : 2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sz="2400" b="1" smtClean="0">
                <a:latin typeface="Times New Roman" panose="02020603050405020304" charset="0"/>
                <a:cs typeface="Times New Roman" panose="02020603050405020304" charset="0"/>
              </a:rPr>
              <a:t>27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397" y="19892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76 : 2 = 38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1675" y="1989213"/>
            <a:ext cx="2547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98 : 2 = 49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617" y="1410364"/>
            <a:ext cx="60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a)</a:t>
            </a:r>
            <a:endParaRPr lang="en-US" sz="2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617" y="2505096"/>
            <a:ext cx="77546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b) Các số 1</a:t>
            </a:r>
            <a:r>
              <a:rPr lang="en-US" altLang="vi-VN" sz="2400" dirty="0">
                <a:latin typeface="Times New Roman" panose="02020603050405020304" charset="0"/>
                <a:cs typeface="Times New Roman" panose="02020603050405020304" charset="0"/>
              </a:rPr>
              <a:t>0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, 22, 54, 76, 98 đều chia hết cho 2.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617" y="3293799"/>
            <a:ext cx="8491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Các chữ số tận cùng của các số 10; 22; 54; 76; 98 lần lượt là 0; 2; 4; 6; 8.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0677" y="2321169"/>
            <a:ext cx="527539" cy="47478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1873" y="1494377"/>
            <a:ext cx="7692013" cy="2301387"/>
            <a:chOff x="861645" y="819883"/>
            <a:chExt cx="8018585" cy="2193680"/>
          </a:xfrm>
        </p:grpSpPr>
        <p:sp>
          <p:nvSpPr>
            <p:cNvPr id="5" name="Rounded Rectangle 4"/>
            <p:cNvSpPr/>
            <p:nvPr/>
          </p:nvSpPr>
          <p:spPr>
            <a:xfrm>
              <a:off x="861645" y="819883"/>
              <a:ext cx="8018585" cy="2193680"/>
            </a:xfrm>
            <a:prstGeom prst="roundRect">
              <a:avLst/>
            </a:prstGeom>
            <a:solidFill>
              <a:srgbClr val="BFFE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800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	</a:t>
              </a:r>
              <a:r>
                <a:rPr lang="vi-VN" sz="2800" b="1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số có chữ số tận cùng là 0, 2, 4, 6, 8 thì chia hết cho 2 và chỉ những số đó mới chia hết cho </a:t>
              </a:r>
              <a:r>
                <a:rPr lang="vi-VN" sz="2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vi-VN" sz="2800" b="1" smtClean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57557" y="978650"/>
              <a:ext cx="664294" cy="62933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05000" y="381987"/>
            <a:ext cx="6826876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bao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nhiêu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7210 </a:t>
            </a:r>
            <a:r>
              <a:rPr lang="en-US" sz="240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7220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2?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6754" y="2477198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sz="2400" b="1" i="1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665" y="3086273"/>
            <a:ext cx="807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Từ số 7 210 đến số 7 220 </a:t>
            </a:r>
            <a:r>
              <a:rPr lang="vi-VN" sz="2400">
                <a:latin typeface="Times New Roman" panose="02020603050405020304" charset="0"/>
                <a:cs typeface="Times New Roman" panose="02020603050405020304" charset="0"/>
              </a:rPr>
              <a:t>có </a:t>
            </a:r>
            <a:r>
              <a:rPr lang="en-GB" sz="2400" smtClean="0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vi-VN" sz="24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số chia hết cho 2 là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170" y="3870404"/>
            <a:ext cx="662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charset="0"/>
                <a:cs typeface="Times New Roman" panose="02020603050405020304" charset="0"/>
              </a:rPr>
              <a:t>7 210; 7 212; 7 214; 7 216; 7 218; 7 220.</a:t>
            </a:r>
            <a:endParaRPr lang="vi-V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170" y="4469869"/>
            <a:ext cx="662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=&gt; Có tất cả 6 số chia hết cho 2.</a:t>
            </a:r>
            <a:endParaRPr lang="en-GB" sz="2400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lide Number Placeholder 1"/>
          <p:cNvSpPr txBox="1"/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 sz="1200" b="1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fld id="{00000000-1234-1234-1234-123412341234}" type="slidenum">
              <a:rPr lang="en-GB" smtClean="0">
                <a:latin typeface="Times New Roman" panose="02020603050405020304" charset="0"/>
                <a:cs typeface="Times New Roman" panose="02020603050405020304" charset="0"/>
              </a:rPr>
            </a:fld>
            <a:endParaRPr lang="en-GB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71506" y="381987"/>
            <a:ext cx="8360370" cy="2040225"/>
          </a:xfrm>
          <a:prstGeom prst="horizontalScroll">
            <a:avLst>
              <a:gd name="adj" fmla="val 1460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2400" b="1" i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1, 4, 8,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chia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2.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6754" y="2477198"/>
            <a:ext cx="195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Trả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lời</a:t>
            </a:r>
            <a:r>
              <a:rPr lang="en-US" sz="2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vi-VN" sz="2400" b="1" i="1" u="sng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665" y="3086273"/>
            <a:ext cx="83441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Các số có 2 chữ số khác nhau và chia hết cho 2 được viết từ các chữ số 1, 4, 8 là</a:t>
            </a:r>
            <a:r>
              <a:rPr lang="vi-VN" sz="2400" dirty="0" smtClean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631" y="4282017"/>
            <a:ext cx="662172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Times New Roman" panose="02020603050405020304" charset="0"/>
                <a:cs typeface="Times New Roman" panose="02020603050405020304" charset="0"/>
              </a:rPr>
              <a:t>14; 18; 48; </a:t>
            </a:r>
            <a:r>
              <a:rPr lang="vi-VN" sz="2400" b="1" dirty="0" smtClean="0">
                <a:latin typeface="Times New Roman" panose="02020603050405020304" charset="0"/>
                <a:cs typeface="Times New Roman" panose="02020603050405020304" charset="0"/>
              </a:rPr>
              <a:t>84.</a:t>
            </a:r>
            <a:endParaRPr lang="vi-VN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3435</Words>
  <Application>WPS Presentation</Application>
  <PresentationFormat>On-screen Show (16:9)</PresentationFormat>
  <Paragraphs>218</Paragraphs>
  <Slides>23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Arial</vt:lpstr>
      <vt:lpstr>Roboto Condensed</vt:lpstr>
      <vt:lpstr>Roboto Condensed Light</vt:lpstr>
      <vt:lpstr>Arvo</vt:lpstr>
      <vt:lpstr>Times New Roman</vt:lpstr>
      <vt:lpstr>Microsoft YaHei</vt:lpstr>
      <vt:lpstr>Arial Unicode MS</vt:lpstr>
      <vt:lpstr>Wide Latin</vt:lpstr>
      <vt:lpstr>Salerio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PHIẾU BÀI TẬP 1</vt:lpstr>
      <vt:lpstr>PHIẾU HỌC TẬP 2 và 5</vt:lpstr>
      <vt:lpstr>PHIẾU HỌC TẬP 3</vt:lpstr>
      <vt:lpstr>PHIẾU HỌC TẬP SỐ 4</vt:lpstr>
      <vt:lpstr>MẬT MÃ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K47G - Khoa Toán Nguyễn Thu</cp:lastModifiedBy>
  <cp:revision>57</cp:revision>
  <dcterms:created xsi:type="dcterms:W3CDTF">2025-10-07T13:28:00Z</dcterms:created>
  <dcterms:modified xsi:type="dcterms:W3CDTF">2025-10-15T13:10:23Z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0AC4B80C4A3948ABAC7A2E0CD4D94DAE_12</vt:lpwstr>
  </property>
  <property fmtid="{D5CDD505-2E9C-101B-9397-08002B2CF9AE}" pid="3" name="KSOProductBuildVer">
    <vt:lpwstr>1033-12.2.0.23131</vt:lpwstr>
  </property>
</Properties>
</file>