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14" r:id="rId3"/>
  </p:sldMasterIdLst>
  <p:sldIdLst>
    <p:sldId id="256" r:id="rId4"/>
    <p:sldId id="259" r:id="rId5"/>
    <p:sldId id="258" r:id="rId6"/>
    <p:sldId id="260" r:id="rId7"/>
    <p:sldId id="280" r:id="rId8"/>
    <p:sldId id="296" r:id="rId9"/>
    <p:sldId id="285" r:id="rId10"/>
    <p:sldId id="263" r:id="rId11"/>
    <p:sldId id="292" r:id="rId12"/>
    <p:sldId id="261" r:id="rId13"/>
    <p:sldId id="291" r:id="rId14"/>
    <p:sldId id="282" r:id="rId15"/>
    <p:sldId id="270" r:id="rId16"/>
    <p:sldId id="283" r:id="rId17"/>
    <p:sldId id="290" r:id="rId18"/>
    <p:sldId id="284" r:id="rId19"/>
    <p:sldId id="287" r:id="rId20"/>
    <p:sldId id="297" r:id="rId21"/>
    <p:sldId id="277" r:id="rId22"/>
    <p:sldId id="276" r:id="rId23"/>
    <p:sldId id="288" r:id="rId24"/>
    <p:sldId id="286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56" y="60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23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93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90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86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99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066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88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60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11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98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2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85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95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08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37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1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61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2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6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19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5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05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62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1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77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73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751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5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5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9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9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2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6951E3-958F-4611-B170-D081BA0250F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DC8172C5-A5EE-EDFC-F493-1231DE8DC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79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9851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6D1A6A-0216-11C2-21BE-697DA22F3E36}"/>
              </a:ext>
            </a:extLst>
          </p:cNvPr>
          <p:cNvSpPr txBox="1"/>
          <p:nvPr/>
        </p:nvSpPr>
        <p:spPr>
          <a:xfrm>
            <a:off x="83127" y="368135"/>
            <a:ext cx="11910951" cy="276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028700" algn="l"/>
              </a:tabLst>
            </a:pPr>
            <a:r>
              <a:rPr lang="vi-VN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40 : </a:t>
            </a:r>
            <a:r>
              <a:rPr lang="en-US" sz="4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NGHE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VỀ MỘT VẤN ĐỀ TRONG ĐỜI SỐNG PHÙ HỢP VỚI LỨA TUỔI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THỨC, TRÁCH NHIỆM VỚI CỘNG ĐỒNG CỦA HỌC SINH)</a:t>
            </a:r>
            <a:endParaRPr lang="en-U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789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9899CB-218E-86F8-8FB6-24675D7817C5}"/>
              </a:ext>
            </a:extLst>
          </p:cNvPr>
          <p:cNvSpPr txBox="1"/>
          <p:nvPr/>
        </p:nvSpPr>
        <p:spPr>
          <a:xfrm>
            <a:off x="740103" y="853337"/>
            <a:ext cx="9737766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đích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tham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thái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viên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tham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tham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755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68130"/>
              </p:ext>
            </p:extLst>
          </p:nvPr>
        </p:nvGraphicFramePr>
        <p:xfrm>
          <a:off x="463137" y="96725"/>
          <a:ext cx="10497787" cy="5132111"/>
        </p:xfrm>
        <a:graphic>
          <a:graphicData uri="http://schemas.openxmlformats.org/drawingml/2006/table">
            <a:tbl>
              <a:tblPr firstRow="1" firstCol="1" bandRow="1"/>
              <a:tblGrid>
                <a:gridCol w="10497787">
                  <a:extLst>
                    <a:ext uri="{9D8B030D-6E8A-4147-A177-3AD203B41FA5}">
                      <a16:colId xmlns:a16="http://schemas.microsoft.com/office/drawing/2014/main" val="3888616197"/>
                    </a:ext>
                  </a:extLst>
                </a:gridCol>
              </a:tblGrid>
              <a:tr h="1074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Các nội dung nên có  cho từng đề tài.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9" marR="62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88679"/>
                  </a:ext>
                </a:extLst>
              </a:tr>
              <a:tr h="7879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vi-VN" sz="3200" i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i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9" marR="62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848851"/>
                  </a:ext>
                </a:extLst>
              </a:tr>
              <a:tr h="779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9" marR="62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132759"/>
                  </a:ext>
                </a:extLst>
              </a:tr>
              <a:tr h="651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9" marR="62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443724"/>
                  </a:ext>
                </a:extLst>
              </a:tr>
              <a:tr h="763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9" marR="62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7694"/>
                  </a:ext>
                </a:extLst>
              </a:tr>
              <a:tr h="1074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.)</a:t>
                      </a:r>
                      <a:endParaRPr lang="en-US" sz="3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9" marR="62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60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2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151" y="468873"/>
            <a:ext cx="10604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3</a:t>
            </a:r>
            <a:r>
              <a:rPr lang="vi-VN" sz="6000" dirty="0" smtClean="0"/>
              <a:t>.Cử người điều hành và thư kí </a:t>
            </a:r>
            <a:r>
              <a:rPr lang="vi-VN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18" y="1484536"/>
            <a:ext cx="2695699" cy="2873708"/>
          </a:xfrm>
          <a:prstGeom prst="rect">
            <a:avLst/>
          </a:prstGeom>
        </p:spPr>
      </p:pic>
      <p:pic>
        <p:nvPicPr>
          <p:cNvPr id="5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t="4074" r="13882" b="6451"/>
          <a:stretch>
            <a:fillRect/>
          </a:stretch>
        </p:blipFill>
        <p:spPr bwMode="auto">
          <a:xfrm flipH="1">
            <a:off x="4791685" y="1282536"/>
            <a:ext cx="2666017" cy="260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52" y="1615045"/>
            <a:ext cx="2090058" cy="239972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253839" y="2291938"/>
            <a:ext cx="997527" cy="831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3231" y="4690635"/>
            <a:ext cx="454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Nguyễn Tường Vy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6462" y="4536374"/>
            <a:ext cx="377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    </a:t>
            </a:r>
            <a:r>
              <a:rPr lang="vi-VN" sz="4000" dirty="0" smtClean="0">
                <a:solidFill>
                  <a:srgbClr val="FF0000"/>
                </a:solidFill>
              </a:rPr>
              <a:t>Đỗ Minh Hiếu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A0F7BF-5C9D-603D-0C76-E4F0AADBE290}"/>
              </a:ext>
            </a:extLst>
          </p:cNvPr>
          <p:cNvSpPr txBox="1"/>
          <p:nvPr/>
        </p:nvSpPr>
        <p:spPr>
          <a:xfrm>
            <a:off x="3669474" y="890649"/>
            <a:ext cx="459575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295447-9EFF-EFB8-E9A6-BFAF0F59FA0F}"/>
              </a:ext>
            </a:extLst>
          </p:cNvPr>
          <p:cNvGrpSpPr/>
          <p:nvPr/>
        </p:nvGrpSpPr>
        <p:grpSpPr>
          <a:xfrm>
            <a:off x="679534" y="1882625"/>
            <a:ext cx="10202216" cy="4251475"/>
            <a:chOff x="679534" y="1882626"/>
            <a:chExt cx="10202216" cy="4168440"/>
          </a:xfrm>
        </p:grpSpPr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53C64138-2C42-627A-4C1E-04A32CB952F4}"/>
                </a:ext>
              </a:extLst>
            </p:cNvPr>
            <p:cNvSpPr/>
            <p:nvPr/>
          </p:nvSpPr>
          <p:spPr>
            <a:xfrm>
              <a:off x="679534" y="1882626"/>
              <a:ext cx="4168440" cy="416844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artial Circle 21">
              <a:extLst>
                <a:ext uri="{FF2B5EF4-FFF2-40B4-BE49-F238E27FC236}">
                  <a16:creationId xmlns:a16="http://schemas.microsoft.com/office/drawing/2014/main" id="{B3D1FDE8-1344-4989-4C25-BB072D7AE557}"/>
                </a:ext>
              </a:extLst>
            </p:cNvPr>
            <p:cNvSpPr/>
            <p:nvPr/>
          </p:nvSpPr>
          <p:spPr>
            <a:xfrm>
              <a:off x="1117220" y="2549576"/>
              <a:ext cx="3293067" cy="3293067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0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530B26-3DD3-4D2B-A676-30A8D0576ED8}"/>
                </a:ext>
              </a:extLst>
            </p:cNvPr>
            <p:cNvSpPr/>
            <p:nvPr/>
          </p:nvSpPr>
          <p:spPr>
            <a:xfrm>
              <a:off x="2763754" y="2549576"/>
              <a:ext cx="6653378" cy="3293067"/>
            </a:xfrm>
            <a:custGeom>
              <a:avLst/>
              <a:gdLst>
                <a:gd name="connsiteX0" fmla="*/ 0 w 8117996"/>
                <a:gd name="connsiteY0" fmla="*/ 0 h 3293067"/>
                <a:gd name="connsiteX1" fmla="*/ 8117996 w 8117996"/>
                <a:gd name="connsiteY1" fmla="*/ 0 h 3293067"/>
                <a:gd name="connsiteX2" fmla="*/ 8117996 w 8117996"/>
                <a:gd name="connsiteY2" fmla="*/ 3293067 h 3293067"/>
                <a:gd name="connsiteX3" fmla="*/ 0 w 8117996"/>
                <a:gd name="connsiteY3" fmla="*/ 3293067 h 3293067"/>
                <a:gd name="connsiteX4" fmla="*/ 0 w 8117996"/>
                <a:gd name="connsiteY4" fmla="*/ 0 h 329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996" h="3293067">
                  <a:moveTo>
                    <a:pt x="0" y="0"/>
                  </a:moveTo>
                  <a:lnTo>
                    <a:pt x="8117996" y="0"/>
                  </a:lnTo>
                  <a:lnTo>
                    <a:pt x="8117996" y="3293067"/>
                  </a:lnTo>
                  <a:lnTo>
                    <a:pt x="0" y="3293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1170380"/>
                <a:satOff val="-1460"/>
                <a:lumOff val="3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717557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57AD4ECD-3B2D-1EC8-0DF8-542EA50DCA34}"/>
                </a:ext>
              </a:extLst>
            </p:cNvPr>
            <p:cNvSpPr/>
            <p:nvPr/>
          </p:nvSpPr>
          <p:spPr>
            <a:xfrm>
              <a:off x="1554906" y="3216526"/>
              <a:ext cx="2417695" cy="2417695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71D26C-B5FE-8DB0-F740-603CC9BB97C2}"/>
                </a:ext>
              </a:extLst>
            </p:cNvPr>
            <p:cNvSpPr/>
            <p:nvPr/>
          </p:nvSpPr>
          <p:spPr>
            <a:xfrm>
              <a:off x="2763754" y="3216526"/>
              <a:ext cx="8117996" cy="2417695"/>
            </a:xfrm>
            <a:custGeom>
              <a:avLst/>
              <a:gdLst>
                <a:gd name="connsiteX0" fmla="*/ 0 w 8117996"/>
                <a:gd name="connsiteY0" fmla="*/ 0 h 2417695"/>
                <a:gd name="connsiteX1" fmla="*/ 8117996 w 8117996"/>
                <a:gd name="connsiteY1" fmla="*/ 0 h 2417695"/>
                <a:gd name="connsiteX2" fmla="*/ 8117996 w 8117996"/>
                <a:gd name="connsiteY2" fmla="*/ 2417695 h 2417695"/>
                <a:gd name="connsiteX3" fmla="*/ 0 w 8117996"/>
                <a:gd name="connsiteY3" fmla="*/ 2417695 h 2417695"/>
                <a:gd name="connsiteX4" fmla="*/ 0 w 8117996"/>
                <a:gd name="connsiteY4" fmla="*/ 0 h 241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996" h="2417695">
                  <a:moveTo>
                    <a:pt x="0" y="0"/>
                  </a:moveTo>
                  <a:lnTo>
                    <a:pt x="8117996" y="0"/>
                  </a:lnTo>
                  <a:lnTo>
                    <a:pt x="8117996" y="2417695"/>
                  </a:lnTo>
                  <a:lnTo>
                    <a:pt x="0" y="2417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1842185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Partial Circle 25">
              <a:extLst>
                <a:ext uri="{FF2B5EF4-FFF2-40B4-BE49-F238E27FC236}">
                  <a16:creationId xmlns:a16="http://schemas.microsoft.com/office/drawing/2014/main" id="{5E3916E8-07AA-1307-F16C-C51CC013ADF0}"/>
                </a:ext>
              </a:extLst>
            </p:cNvPr>
            <p:cNvSpPr/>
            <p:nvPr/>
          </p:nvSpPr>
          <p:spPr>
            <a:xfrm>
              <a:off x="1992592" y="3883477"/>
              <a:ext cx="1542322" cy="154232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0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F9739B-78CB-0C82-324F-25F2803A7064}"/>
                </a:ext>
              </a:extLst>
            </p:cNvPr>
            <p:cNvSpPr/>
            <p:nvPr/>
          </p:nvSpPr>
          <p:spPr>
            <a:xfrm>
              <a:off x="2763754" y="3883477"/>
              <a:ext cx="8117996" cy="1542322"/>
            </a:xfrm>
            <a:custGeom>
              <a:avLst/>
              <a:gdLst>
                <a:gd name="connsiteX0" fmla="*/ 0 w 8117996"/>
                <a:gd name="connsiteY0" fmla="*/ 0 h 1542322"/>
                <a:gd name="connsiteX1" fmla="*/ 8117996 w 8117996"/>
                <a:gd name="connsiteY1" fmla="*/ 0 h 1542322"/>
                <a:gd name="connsiteX2" fmla="*/ 8117996 w 8117996"/>
                <a:gd name="connsiteY2" fmla="*/ 1542322 h 1542322"/>
                <a:gd name="connsiteX3" fmla="*/ 0 w 8117996"/>
                <a:gd name="connsiteY3" fmla="*/ 1542322 h 1542322"/>
                <a:gd name="connsiteX4" fmla="*/ 0 w 8117996"/>
                <a:gd name="connsiteY4" fmla="*/ 0 h 15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996" h="1542322">
                  <a:moveTo>
                    <a:pt x="0" y="0"/>
                  </a:moveTo>
                  <a:lnTo>
                    <a:pt x="8117996" y="0"/>
                  </a:lnTo>
                  <a:lnTo>
                    <a:pt x="8117996" y="1542322"/>
                  </a:lnTo>
                  <a:lnTo>
                    <a:pt x="0" y="15423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3511139"/>
                <a:satOff val="-4379"/>
                <a:lumOff val="10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66812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luận cần nắm được nội dung </a:t>
              </a:r>
              <a:r>
                <a:rPr lang="vi-VN" sz="2400" kern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</a:t>
              </a:r>
              <a:r>
                <a:rPr lang="en-US" sz="2400" kern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id="{FA62910C-D89A-6C50-3472-65367F359D36}"/>
                </a:ext>
              </a:extLst>
            </p:cNvPr>
            <p:cNvSpPr/>
            <p:nvPr/>
          </p:nvSpPr>
          <p:spPr>
            <a:xfrm>
              <a:off x="2430278" y="4550427"/>
              <a:ext cx="666950" cy="66695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A73955-77C5-37AB-4C6B-54B5F2EC09B0}"/>
                </a:ext>
              </a:extLst>
            </p:cNvPr>
            <p:cNvSpPr/>
            <p:nvPr/>
          </p:nvSpPr>
          <p:spPr>
            <a:xfrm>
              <a:off x="2763754" y="4550427"/>
              <a:ext cx="8117996" cy="666950"/>
            </a:xfrm>
            <a:custGeom>
              <a:avLst/>
              <a:gdLst>
                <a:gd name="connsiteX0" fmla="*/ 0 w 8117996"/>
                <a:gd name="connsiteY0" fmla="*/ 0 h 666950"/>
                <a:gd name="connsiteX1" fmla="*/ 8117996 w 8117996"/>
                <a:gd name="connsiteY1" fmla="*/ 0 h 666950"/>
                <a:gd name="connsiteX2" fmla="*/ 8117996 w 8117996"/>
                <a:gd name="connsiteY2" fmla="*/ 666950 h 666950"/>
                <a:gd name="connsiteX3" fmla="*/ 0 w 8117996"/>
                <a:gd name="connsiteY3" fmla="*/ 666950 h 666950"/>
                <a:gd name="connsiteX4" fmla="*/ 0 w 8117996"/>
                <a:gd name="connsiteY4" fmla="*/ 0 h 6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996" h="666950">
                  <a:moveTo>
                    <a:pt x="0" y="0"/>
                  </a:moveTo>
                  <a:lnTo>
                    <a:pt x="8117996" y="0"/>
                  </a:lnTo>
                  <a:lnTo>
                    <a:pt x="8117996" y="666950"/>
                  </a:lnTo>
                  <a:lnTo>
                    <a:pt x="0" y="666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ký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3975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" y="484990"/>
            <a:ext cx="10319658" cy="576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6378" y="3455719"/>
            <a:ext cx="660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/>
              <a:t>II. THẢO LUẬN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8" y="1282534"/>
            <a:ext cx="2648197" cy="38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0030" y="629393"/>
            <a:ext cx="5498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06" y="629393"/>
            <a:ext cx="4108863" cy="1203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5157" y="1959429"/>
            <a:ext cx="5593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 Bước 2</a:t>
            </a:r>
            <a:r>
              <a:rPr lang="vi-VN" sz="2800" b="1" dirty="0" smtClean="0"/>
              <a:t>:</a:t>
            </a:r>
            <a:r>
              <a:rPr lang="vi-VN" sz="2800" dirty="0" smtClean="0"/>
              <a:t> Đại diện các nhóm trình bày - Thời gian 5 phút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0032" y="3391924"/>
            <a:ext cx="44651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 smtClean="0"/>
          </a:p>
          <a:p>
            <a:r>
              <a:rPr lang="vi-VN" sz="2800" dirty="0" smtClean="0">
                <a:solidFill>
                  <a:srgbClr val="FF0000"/>
                </a:solidFill>
              </a:rPr>
              <a:t>Bước 3</a:t>
            </a:r>
            <a:r>
              <a:rPr lang="vi-VN" sz="2800" dirty="0" smtClean="0"/>
              <a:t>: -Phỏng vấn- trao đổi của các  thành viên  nhóm khác </a:t>
            </a:r>
          </a:p>
          <a:p>
            <a:r>
              <a:rPr lang="vi-VN" sz="2800" dirty="0" smtClean="0"/>
              <a:t>- Giải đáp, cảm ơn của nhóm trình bày</a:t>
            </a:r>
            <a:r>
              <a:rPr lang="vi-VN" sz="32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7664" y="3040084"/>
            <a:ext cx="5260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Bước 4</a:t>
            </a:r>
            <a:r>
              <a:rPr lang="vi-VN" sz="3200" dirty="0" smtClean="0"/>
              <a:t>: Thư kí tổng hợp =&gt; Người điều hành khái quát nội dung  tiết thảo luận.  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1832880"/>
            <a:ext cx="4132614" cy="17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4" y="890649"/>
            <a:ext cx="738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 ĐÁNH GIÁ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53" y="597703"/>
            <a:ext cx="10132110" cy="5666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3164" y="3325091"/>
            <a:ext cx="953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 smtClean="0">
                <a:solidFill>
                  <a:srgbClr val="FF0000"/>
                </a:solidFill>
              </a:rPr>
              <a:t>ĐÁNH GIÁ SAU THẢO LUẬN</a:t>
            </a:r>
            <a:r>
              <a:rPr lang="en-US" sz="4800" dirty="0" smtClean="0">
                <a:solidFill>
                  <a:srgbClr val="FF0000"/>
                </a:solidFill>
              </a:rPr>
              <a:t>. </a:t>
            </a:r>
            <a:r>
              <a:rPr lang="vi-VN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7B1571-6E80-4496-5CCB-10F8E9E54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03477"/>
              </p:ext>
            </p:extLst>
          </p:nvPr>
        </p:nvGraphicFramePr>
        <p:xfrm>
          <a:off x="878774" y="676895"/>
          <a:ext cx="10117777" cy="4774394"/>
        </p:xfrm>
        <a:graphic>
          <a:graphicData uri="http://schemas.openxmlformats.org/drawingml/2006/table">
            <a:tbl>
              <a:tblPr firstRow="1" firstCol="1" bandRow="1"/>
              <a:tblGrid>
                <a:gridCol w="7205823">
                  <a:extLst>
                    <a:ext uri="{9D8B030D-6E8A-4147-A177-3AD203B41FA5}">
                      <a16:colId xmlns:a16="http://schemas.microsoft.com/office/drawing/2014/main" val="1616702452"/>
                    </a:ext>
                  </a:extLst>
                </a:gridCol>
                <a:gridCol w="2911954">
                  <a:extLst>
                    <a:ext uri="{9D8B030D-6E8A-4147-A177-3AD203B41FA5}">
                      <a16:colId xmlns:a16="http://schemas.microsoft.com/office/drawing/2014/main" val="814052063"/>
                    </a:ext>
                  </a:extLst>
                </a:gridCol>
              </a:tblGrid>
              <a:tr h="954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500854"/>
                  </a:ext>
                </a:extLst>
              </a:tr>
              <a:tr h="1432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Có ý kiến phát biểu đã tập trung vào trọng tâm của vấn đề chưa có tác dụng làm sáng tỏ vấn đề như thế nào?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01821"/>
                  </a:ext>
                </a:extLst>
              </a:tr>
              <a:tr h="1432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Các thành viên tương tác với nhau ở mức độ nào có thể hiện thái độ tôn trọng học hỏi nhau trong thảo luận không?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32529"/>
                  </a:ext>
                </a:extLst>
              </a:tr>
              <a:tr h="954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Người điều hành và thư ký đã thể hiện đúng vai trò của mình chưa?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8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6765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17219"/>
              </p:ext>
            </p:extLst>
          </p:nvPr>
        </p:nvGraphicFramePr>
        <p:xfrm>
          <a:off x="142504" y="-106879"/>
          <a:ext cx="11744695" cy="68123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9942">
                  <a:extLst>
                    <a:ext uri="{9D8B030D-6E8A-4147-A177-3AD203B41FA5}">
                      <a16:colId xmlns:a16="http://schemas.microsoft.com/office/drawing/2014/main" val="319020921"/>
                    </a:ext>
                  </a:extLst>
                </a:gridCol>
                <a:gridCol w="2482584">
                  <a:extLst>
                    <a:ext uri="{9D8B030D-6E8A-4147-A177-3AD203B41FA5}">
                      <a16:colId xmlns:a16="http://schemas.microsoft.com/office/drawing/2014/main" val="3836499579"/>
                    </a:ext>
                  </a:extLst>
                </a:gridCol>
                <a:gridCol w="3638911">
                  <a:extLst>
                    <a:ext uri="{9D8B030D-6E8A-4147-A177-3AD203B41FA5}">
                      <a16:colId xmlns:a16="http://schemas.microsoft.com/office/drawing/2014/main" val="3992853343"/>
                    </a:ext>
                  </a:extLst>
                </a:gridCol>
                <a:gridCol w="3073258">
                  <a:extLst>
                    <a:ext uri="{9D8B030D-6E8A-4147-A177-3AD203B41FA5}">
                      <a16:colId xmlns:a16="http://schemas.microsoft.com/office/drawing/2014/main" val="1215611458"/>
                    </a:ext>
                  </a:extLst>
                </a:gridCol>
              </a:tblGrid>
              <a:tr h="27607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04974"/>
                  </a:ext>
                </a:extLst>
              </a:tr>
              <a:tr h="27607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Nhóm.....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081105"/>
                  </a:ext>
                </a:extLst>
              </a:tr>
              <a:tr h="27607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77570"/>
                  </a:ext>
                </a:extLst>
              </a:tr>
              <a:tr h="362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Chưa đạt (0 điểm)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Đạt (1 điểm)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Tốt (2 điểm)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40227"/>
                  </a:ext>
                </a:extLst>
              </a:tr>
              <a:tr h="1104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1. Thể hiện ý kiến của người nói về một vấn đề trong đời sống phù hợp lứa tuổi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Chưa thể hiện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được ý kiến của người nói về một vấn đề đời sốngphù hợp lứa tuổi.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Thể hiện được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ý kiến của người nói về một vấn đề đời sống phù hợp lứa tuổi.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Thể hiện được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ý kiến của người nói về một vấn đề đời sống phù hợp lứa tuổi một cách </a:t>
                      </a: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rõ ràng, ấn tượng.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260628"/>
                  </a:ext>
                </a:extLst>
              </a:tr>
              <a:tr h="907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2. Đưa ra được các lí lẽ và bằng chứng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Chưa đưa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ra được các </a:t>
                      </a: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lí lẽ và bằng chứng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phù hợp với vấn đề bàn luận.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Đưa ra được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các </a:t>
                      </a: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lí lẽ và bằng chứng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phù hợp với vấn đề bàn luận.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Đưa ra được các lí lẽ và bằng chứng thuyết phục, sâu sắc,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tiêu biểu, phù hợp với vấn đề bàn luận.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225133"/>
                  </a:ext>
                </a:extLst>
              </a:tr>
              <a:tr h="725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3. Nói to, rõ ràng, truyền cảm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Nói nhỏ,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khó nghe, nói lặp lại, ngập ngừng nhiều lần.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Nói rõ,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nhưng </a:t>
                      </a: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đôi chỗ lặp lại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hoặc ngập ngừng một vài câu.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Nói rõ, truyền cảm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; hầu như không lặp lại hay ngập ngừng.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698613"/>
                  </a:ext>
                </a:extLst>
              </a:tr>
              <a:tr h="1656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4. Sử dụng ngôn ngữ cơ thể (điệu bộ, cử chỉ, nét mặt, ánh mắt,..) phù hợp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tin,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,…)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dung.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Điệu bộ tự tin, có sự tương tác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(ánh mắt, cử chỉ,…) với người nghe; nét mặt biểu cảm khá phù hợp với nội dung.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Điệu bộ rất tự tin, có sự tương tác tích cực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(ánh mắt, cử chỉ,…) với người nghe; nét mặt biểu cảm rất phù hợp với nội dung.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855079"/>
                  </a:ext>
                </a:extLst>
              </a:tr>
              <a:tr h="907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5. Trao đổi với người nghe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Chưa trao đổi được với người nghe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về một vấn đề đời sốngphù hợp lứa tuổi.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Trao đổi được với người nghe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một số nội dung cơ bản của về một vấn đề đời sốngphù hợp lứa tuổi..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Trao đổi thuyết phục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về các nội dung mà người nghe đặt ra.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297998"/>
                  </a:ext>
                </a:extLst>
              </a:tr>
              <a:tr h="276071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: ......./10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4" marR="25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5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8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1DF14-5AF1-1DDF-574C-B41CE95A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65271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8916C-0495-56CC-9BF4-C8B2A4AC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F31A8A-AE6F-0B35-C2EC-9E1C4EB4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3" y="227559"/>
            <a:ext cx="6395951" cy="3737172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8D408411-23CD-FAD3-3EA8-C12E859985C9}"/>
              </a:ext>
            </a:extLst>
          </p:cNvPr>
          <p:cNvSpPr txBox="1"/>
          <p:nvPr/>
        </p:nvSpPr>
        <p:spPr>
          <a:xfrm>
            <a:off x="1028218" y="1419036"/>
            <a:ext cx="537209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dirty="0" smtClean="0">
                <a:solidFill>
                  <a:srgbClr val="FF0000"/>
                </a:solidFill>
                <a:latin typeface="MTD Acryle Script Personal Use" pitchFamily="50" charset="0"/>
              </a:rPr>
              <a:t>Luyện tập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TD Acryle Script Personal Us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4731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1DF14-5AF1-1DDF-574C-B41CE95A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65271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8916C-0495-56CC-9BF4-C8B2A4AC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F31A8A-AE6F-0B35-C2EC-9E1C4EB4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3" y="227559"/>
            <a:ext cx="7986439" cy="3737172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8D408411-23CD-FAD3-3EA8-C12E859985C9}"/>
              </a:ext>
            </a:extLst>
          </p:cNvPr>
          <p:cNvSpPr txBox="1"/>
          <p:nvPr/>
        </p:nvSpPr>
        <p:spPr>
          <a:xfrm>
            <a:off x="723901" y="1211287"/>
            <a:ext cx="837259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08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612986-A880-5CE2-D7BB-8F6830D88C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4704" y="1130300"/>
            <a:ext cx="8844899" cy="425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181AF-A9DC-E486-96D6-6D8C4857D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18" y="817630"/>
            <a:ext cx="3158002" cy="54259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CA927C-7CDE-3068-A512-D081E0089D52}"/>
              </a:ext>
            </a:extLst>
          </p:cNvPr>
          <p:cNvSpPr txBox="1"/>
          <p:nvPr/>
        </p:nvSpPr>
        <p:spPr>
          <a:xfrm>
            <a:off x="4383333" y="1996629"/>
            <a:ext cx="6152826" cy="187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TẬP: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chi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 và các hoạt động tập thể.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72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1DF14-5AF1-1DDF-574C-B41CE95A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65271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8916C-0495-56CC-9BF4-C8B2A4AC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F31A8A-AE6F-0B35-C2EC-9E1C4EB4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3" y="227559"/>
            <a:ext cx="6395951" cy="3737172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8D408411-23CD-FAD3-3EA8-C12E859985C9}"/>
              </a:ext>
            </a:extLst>
          </p:cNvPr>
          <p:cNvSpPr txBox="1"/>
          <p:nvPr/>
        </p:nvSpPr>
        <p:spPr>
          <a:xfrm>
            <a:off x="973778" y="570016"/>
            <a:ext cx="542654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dirty="0" smtClean="0">
                <a:solidFill>
                  <a:srgbClr val="FF0000"/>
                </a:solidFill>
                <a:latin typeface="MTD Acryle Script Personal Use" pitchFamily="50" charset="0"/>
              </a:rPr>
              <a:t>Vận dụng</a:t>
            </a:r>
            <a:r>
              <a:rPr kumimoji="0" lang="vi-VN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TD Acryle Script Personal Use" pitchFamily="50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896" y="2773253"/>
            <a:ext cx="10723417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dirty="0" smtClean="0"/>
              <a:t>	Hãy  làm những việc hữu ích bảo vệ và giữ gìn tài sản công cộng bắt đầu từ trường học của mình các bạn nhé!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2153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709" y="985652"/>
            <a:ext cx="6685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1</a:t>
            </a:r>
            <a:r>
              <a:rPr lang="vi-VN" sz="2400" b="1" dirty="0"/>
              <a:t>.</a:t>
            </a:r>
            <a:r>
              <a:rPr lang="vi-VN" sz="2400" dirty="0"/>
              <a:t> </a:t>
            </a:r>
            <a:r>
              <a:rPr lang="vi-VN" sz="2800" dirty="0" smtClean="0"/>
              <a:t>Trường xưa êm ả giữa hàng cây,</a:t>
            </a:r>
            <a:br>
              <a:rPr lang="vi-VN" sz="2800" dirty="0" smtClean="0"/>
            </a:br>
            <a:r>
              <a:rPr lang="vi-VN" sz="2800" dirty="0" smtClean="0"/>
              <a:t> Tiếng ve ngân hát những chiều đầy gió.</a:t>
            </a:r>
            <a:br>
              <a:rPr lang="vi-VN" sz="2800" dirty="0" smtClean="0"/>
            </a:br>
            <a:r>
              <a:rPr lang="vi-VN" sz="2800" dirty="0" smtClean="0"/>
              <a:t> Bàn ghế xưa, in bao kỷ niệm,</a:t>
            </a:r>
            <a:br>
              <a:rPr lang="vi-VN" sz="2800" dirty="0" smtClean="0"/>
            </a:br>
            <a:r>
              <a:rPr lang="vi-VN" sz="2800" dirty="0" smtClean="0"/>
              <a:t> Em nhẹ tay lau, giữ phút tinh khôi...</a:t>
            </a:r>
          </a:p>
          <a:p>
            <a:r>
              <a:rPr lang="vi-VN" sz="2800" dirty="0" smtClean="0"/>
              <a:t>Của công – là tình bao người,</a:t>
            </a:r>
            <a:br>
              <a:rPr lang="vi-VN" sz="2800" dirty="0" smtClean="0"/>
            </a:br>
            <a:r>
              <a:rPr lang="vi-VN" sz="2800" dirty="0" smtClean="0"/>
              <a:t> Là bao công sức vun trồng cho mai.</a:t>
            </a:r>
            <a:br>
              <a:rPr lang="vi-VN" sz="2800" dirty="0" smtClean="0"/>
            </a:br>
            <a:r>
              <a:rPr lang="vi-VN" sz="2800" dirty="0" smtClean="0"/>
              <a:t>Giữ hôm nay, cho ngày xanh mãi,</a:t>
            </a:r>
            <a:br>
              <a:rPr lang="vi-VN" sz="2800" dirty="0" smtClean="0"/>
            </a:br>
            <a:r>
              <a:rPr lang="vi-VN" sz="2800" dirty="0" smtClean="0"/>
              <a:t>Để yêu thương đơm nở tương lai.</a:t>
            </a:r>
          </a:p>
          <a:p>
            <a:r>
              <a:rPr lang="vi-VN" sz="2800" dirty="0" smtClean="0"/>
              <a:t> Dẫu chỉ là việc nhỏ thôi,</a:t>
            </a:r>
            <a:br>
              <a:rPr lang="vi-VN" sz="2800" dirty="0" smtClean="0"/>
            </a:br>
            <a:r>
              <a:rPr lang="vi-VN" sz="2800" dirty="0" smtClean="0"/>
              <a:t> Nhưng lòng em thấy ấm niềm vui! </a:t>
            </a:r>
            <a:r>
              <a:rPr lang="en-US" sz="2800" dirty="0" smtClean="0"/>
              <a:t>💖🎶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22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174" y="1258784"/>
            <a:ext cx="8241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Chuẩn bị:</a:t>
            </a:r>
          </a:p>
          <a:p>
            <a:pPr marL="342900" indent="-342900">
              <a:buAutoNum type="arabicPeriod"/>
            </a:pPr>
            <a:r>
              <a:rPr lang="vi-VN" dirty="0" smtClean="0"/>
              <a:t>Kịch bản.</a:t>
            </a:r>
          </a:p>
          <a:p>
            <a:r>
              <a:rPr lang="vi-VN" dirty="0" smtClean="0"/>
              <a:t>2. 4 tờ giấy to ky cho HS các nhóm trình bày định hướng thảo luận theo các  hình thức: Sơ đồ cây, sơ đồ tư duy, dàn ý đại cương hoặc hình vẽ </a:t>
            </a:r>
          </a:p>
          <a:p>
            <a:r>
              <a:rPr lang="vi-VN" dirty="0" smtClean="0"/>
              <a:t>3. Phiếu đánh giá cuối buổi : Phiếu HT.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1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82D45C-D1CC-CEE6-7BE8-8E30D991C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299" y="0"/>
            <a:ext cx="7640017" cy="6480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204E93-FC2A-4AEB-9F97-D5E344C82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708190"/>
            <a:ext cx="3158002" cy="54259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427A32-A5FE-CDFB-6155-995A62E92228}"/>
              </a:ext>
            </a:extLst>
          </p:cNvPr>
          <p:cNvSpPr txBox="1"/>
          <p:nvPr/>
        </p:nvSpPr>
        <p:spPr>
          <a:xfrm>
            <a:off x="4334494" y="322957"/>
            <a:ext cx="6911438" cy="342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Các bức ảnh 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 ánh những vấn  đề nào</a:t>
            </a:r>
            <a:r>
              <a:rPr lang="vi-VN" sz="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đời sống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quan tâm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hay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 </a:t>
            </a:r>
            <a:r>
              <a:rPr lang="vi-VN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đời sống mà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em quan tâm .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F0CF94-03A4-AAAC-7C67-E73CC98EA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92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4C7F2-FCBC-DEC3-B823-4109196AD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70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75870C-F5E1-B95B-E55C-33B2B07FD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444" r="3" b="483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19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900" y="855023"/>
            <a:ext cx="10782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/>
              <a:t>1.</a:t>
            </a:r>
            <a:r>
              <a:rPr lang="vi-VN" sz="3600" dirty="0"/>
              <a:t> </a:t>
            </a:r>
            <a:r>
              <a:rPr lang="vi-VN" sz="3600" dirty="0" smtClean="0"/>
              <a:t>H1:  </a:t>
            </a:r>
            <a:r>
              <a:rPr lang="en-US" sz="3600" dirty="0"/>
              <a:t>H</a:t>
            </a:r>
            <a:r>
              <a:rPr lang="vi-VN" sz="3600" dirty="0" smtClean="0"/>
              <a:t>ọc sinh với việc bảo vệ môi trường.</a:t>
            </a:r>
          </a:p>
          <a:p>
            <a:pPr algn="just"/>
            <a:r>
              <a:rPr lang="vi-VN" sz="3600" dirty="0" smtClean="0"/>
              <a:t> </a:t>
            </a:r>
            <a:r>
              <a:rPr lang="en-US" sz="3600" dirty="0" smtClean="0"/>
              <a:t>   </a:t>
            </a:r>
            <a:r>
              <a:rPr lang="vi-VN" sz="3600" dirty="0" smtClean="0"/>
              <a:t>H2:  Trách nhiệm khi tham gia giao thông </a:t>
            </a:r>
          </a:p>
          <a:p>
            <a:pPr algn="just"/>
            <a:r>
              <a:rPr lang="vi-VN" sz="3600" dirty="0" smtClean="0"/>
              <a:t>    H3: Văn hóa xếp hàng .  </a:t>
            </a:r>
          </a:p>
          <a:p>
            <a:pPr algn="just"/>
            <a:r>
              <a:rPr lang="en-US" sz="3600" dirty="0"/>
              <a:t>2</a:t>
            </a:r>
            <a:r>
              <a:rPr lang="vi-VN" sz="3600" dirty="0" smtClean="0"/>
              <a:t>. - Tuổi trẻ và trách nhiệm với quê hương đất nước.</a:t>
            </a:r>
          </a:p>
          <a:p>
            <a:pPr lvl="0" algn="just"/>
            <a:r>
              <a:rPr lang="vi-VN" sz="3600" dirty="0" smtClean="0"/>
              <a:t>   - </a:t>
            </a:r>
            <a:r>
              <a:rPr lang="vi-VN" sz="3600" dirty="0" smtClean="0">
                <a:solidFill>
                  <a:prstClr val="black"/>
                </a:solidFill>
              </a:rPr>
              <a:t>Trách </a:t>
            </a:r>
            <a:r>
              <a:rPr lang="vi-VN" sz="3600" dirty="0">
                <a:solidFill>
                  <a:prstClr val="black"/>
                </a:solidFill>
              </a:rPr>
              <a:t>nhiệm của HS với các công trình công cộng</a:t>
            </a:r>
            <a:r>
              <a:rPr lang="vi-VN" sz="3600" dirty="0" smtClean="0">
                <a:solidFill>
                  <a:prstClr val="black"/>
                </a:solidFill>
              </a:rPr>
              <a:t>.</a:t>
            </a:r>
            <a:endParaRPr lang="vi-VN" sz="3600" dirty="0" smtClean="0"/>
          </a:p>
          <a:p>
            <a:pPr algn="just"/>
            <a:r>
              <a:rPr lang="vi-VN" sz="3600" dirty="0" smtClean="0"/>
              <a:t>   -  HS và việc giữ gìn sự trong sáng của tiếng Việt; .....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08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787" y="1976856"/>
            <a:ext cx="534389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 smtClean="0"/>
              <a:t>HOẠT ĐỘNG HÌNH THÀNH KIẾN THỨC </a:t>
            </a:r>
            <a:endParaRPr lang="en-US" sz="36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732B7F5-418F-E68F-464C-54E47FF9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5022" y="527087"/>
            <a:ext cx="2755075" cy="135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6" y="632577"/>
            <a:ext cx="4381994" cy="53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688" y="653144"/>
            <a:ext cx="68876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 smtClean="0"/>
              <a:t>TIẾN TRÌNH TIẾT THẢO LUẬN: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94411" y="1237919"/>
            <a:ext cx="9880270" cy="4585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 smtClean="0"/>
              <a:t>I.</a:t>
            </a:r>
            <a:r>
              <a:rPr lang="en-US" sz="2400" b="1" dirty="0"/>
              <a:t> </a:t>
            </a:r>
            <a:r>
              <a:rPr lang="en-US" sz="2400" b="1" dirty="0" err="1" smtClean="0"/>
              <a:t>CHUẨN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BỊ</a:t>
            </a:r>
            <a:r>
              <a:rPr lang="en-US" sz="2400" b="1" dirty="0" smtClean="0"/>
              <a:t> </a:t>
            </a:r>
            <a:r>
              <a:rPr lang="vi-VN" sz="2400" b="1" dirty="0" smtClean="0"/>
              <a:t>TRƯỚC KHI THẢO LUẬN </a:t>
            </a:r>
          </a:p>
          <a:p>
            <a:pPr algn="just"/>
            <a:r>
              <a:rPr lang="vi-VN" sz="2400" dirty="0" smtClean="0"/>
              <a:t>1.Xác định mục đích thảo luận và người  nghe.  </a:t>
            </a:r>
          </a:p>
          <a:p>
            <a:pPr lvl="0" algn="just"/>
            <a:r>
              <a:rPr lang="vi-VN" sz="2400" dirty="0" smtClean="0"/>
              <a:t>2. Lựa chọn đề tài thảo luận :</a:t>
            </a:r>
            <a:r>
              <a:rPr lang="vi-VN" sz="2400" dirty="0">
                <a:solidFill>
                  <a:prstClr val="black"/>
                </a:solidFill>
              </a:rPr>
              <a:t> cá nhân -&gt; </a:t>
            </a:r>
            <a:r>
              <a:rPr lang="vi-VN" sz="2400" b="1" dirty="0">
                <a:solidFill>
                  <a:prstClr val="black"/>
                </a:solidFill>
              </a:rPr>
              <a:t>thống nhất 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/>
              <a:t>3. Cử người điều hành và thư kí .</a:t>
            </a:r>
          </a:p>
          <a:p>
            <a:pPr algn="just"/>
            <a:r>
              <a:rPr lang="vi-VN" sz="2400" b="1" dirty="0" smtClean="0"/>
              <a:t>II. THẢO LUẬN</a:t>
            </a:r>
            <a:r>
              <a:rPr lang="vi-VN" sz="2400" dirty="0" smtClean="0"/>
              <a:t>: </a:t>
            </a:r>
          </a:p>
          <a:p>
            <a:pPr algn="just"/>
            <a:r>
              <a:rPr lang="vi-VN" sz="2400" dirty="0" smtClean="0"/>
              <a:t>1.  Người điều hành thực hiện  điều hành cuộc thảo luận</a:t>
            </a:r>
          </a:p>
          <a:p>
            <a:pPr algn="just"/>
            <a:r>
              <a:rPr lang="vi-VN" sz="2400" dirty="0"/>
              <a:t>2</a:t>
            </a:r>
            <a:r>
              <a:rPr lang="vi-VN" sz="2400" dirty="0" smtClean="0"/>
              <a:t>.</a:t>
            </a:r>
            <a:r>
              <a:rPr lang="vi-VN" sz="2400" dirty="0" smtClean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T</a:t>
            </a:r>
            <a:r>
              <a:rPr lang="vi-VN" sz="2400" dirty="0" smtClean="0">
                <a:solidFill>
                  <a:prstClr val="black"/>
                </a:solidFill>
              </a:rPr>
              <a:t>hư </a:t>
            </a:r>
            <a:r>
              <a:rPr lang="vi-VN" sz="2400" dirty="0">
                <a:solidFill>
                  <a:prstClr val="black"/>
                </a:solidFill>
              </a:rPr>
              <a:t>kí ghi chép  các ý kiến trong cuộc thảo </a:t>
            </a:r>
            <a:r>
              <a:rPr lang="vi-VN" sz="2400" dirty="0" smtClean="0">
                <a:solidFill>
                  <a:prstClr val="black"/>
                </a:solidFill>
              </a:rPr>
              <a:t>luận. </a:t>
            </a:r>
          </a:p>
          <a:p>
            <a:pPr algn="just"/>
            <a:r>
              <a:rPr lang="vi-VN" sz="2400" dirty="0">
                <a:solidFill>
                  <a:prstClr val="black"/>
                </a:solidFill>
              </a:rPr>
              <a:t>3</a:t>
            </a:r>
            <a:r>
              <a:rPr lang="vi-VN" sz="2400" dirty="0" smtClean="0">
                <a:solidFill>
                  <a:prstClr val="black"/>
                </a:solidFill>
              </a:rPr>
              <a:t>. Người điều hành tổng hợp</a:t>
            </a:r>
            <a:r>
              <a:rPr lang="vi-VN" sz="2400" dirty="0">
                <a:solidFill>
                  <a:prstClr val="black"/>
                </a:solidFill>
              </a:rPr>
              <a:t> n</a:t>
            </a:r>
            <a:r>
              <a:rPr lang="vi-VN" sz="2400" dirty="0" smtClean="0">
                <a:solidFill>
                  <a:prstClr val="black"/>
                </a:solidFill>
              </a:rPr>
              <a:t>ội </a:t>
            </a:r>
            <a:r>
              <a:rPr lang="vi-VN" sz="2400" dirty="0">
                <a:solidFill>
                  <a:prstClr val="black"/>
                </a:solidFill>
              </a:rPr>
              <a:t>dung thảo </a:t>
            </a:r>
            <a:r>
              <a:rPr lang="vi-VN" sz="2400" dirty="0" smtClean="0">
                <a:solidFill>
                  <a:prstClr val="black"/>
                </a:solidFill>
              </a:rPr>
              <a:t>luận</a:t>
            </a:r>
          </a:p>
          <a:p>
            <a:pPr algn="just"/>
            <a:r>
              <a:rPr lang="vi-VN" sz="2400" b="1" dirty="0" smtClean="0">
                <a:solidFill>
                  <a:prstClr val="black"/>
                </a:solidFill>
              </a:rPr>
              <a:t>III. ĐÁNH GIÁ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vi-VN" sz="2400" dirty="0" smtClean="0">
                <a:solidFill>
                  <a:prstClr val="black"/>
                </a:solidFill>
              </a:rPr>
              <a:t>6. Người điều hành tổ chức lớp  đánh giá.( bảng kiểm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và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SGK- tr76) </a:t>
            </a:r>
          </a:p>
          <a:p>
            <a:pPr algn="just"/>
            <a:r>
              <a:rPr lang="vi-VN" sz="2400" dirty="0" smtClean="0">
                <a:solidFill>
                  <a:prstClr val="black"/>
                </a:solidFill>
              </a:rPr>
              <a:t>7. Giáo viên đánh giá giờ học.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299" y="817449"/>
            <a:ext cx="1617382" cy="23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2183" y="5295944"/>
            <a:ext cx="2845023" cy="1520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C030A1-94C3-DAFD-8E66-B9A9F572A95F}"/>
              </a:ext>
            </a:extLst>
          </p:cNvPr>
          <p:cNvSpPr txBox="1"/>
          <p:nvPr/>
        </p:nvSpPr>
        <p:spPr>
          <a:xfrm>
            <a:off x="961902" y="323148"/>
            <a:ext cx="9678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648F5-18B3-264D-90A8-B5F264F8FCC7}"/>
              </a:ext>
            </a:extLst>
          </p:cNvPr>
          <p:cNvSpPr txBox="1"/>
          <p:nvPr/>
        </p:nvSpPr>
        <p:spPr>
          <a:xfrm>
            <a:off x="451262" y="1130299"/>
            <a:ext cx="1091185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92760" algn="l"/>
              </a:tabLst>
            </a:pP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145" y="2099778"/>
            <a:ext cx="1061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Hs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42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413" y="1436914"/>
            <a:ext cx="58664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2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nội dung nên có khi  thảo luận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từng đề tài.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743479"/>
            <a:ext cx="3099458" cy="5371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69" y="641267"/>
            <a:ext cx="8404792" cy="7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ult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1316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Garamond</vt:lpstr>
      <vt:lpstr>Georgia Pro Light</vt:lpstr>
      <vt:lpstr>MS Mincho</vt:lpstr>
      <vt:lpstr>MTD Acryle Script Personal Use</vt:lpstr>
      <vt:lpstr>Times New Roman</vt:lpstr>
      <vt:lpstr>Wingdings</vt:lpstr>
      <vt:lpstr>VaultVTI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136</cp:revision>
  <dcterms:created xsi:type="dcterms:W3CDTF">2023-06-29T07:30:37Z</dcterms:created>
  <dcterms:modified xsi:type="dcterms:W3CDTF">2025-11-13T00:28:42Z</dcterms:modified>
</cp:coreProperties>
</file>