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4" r:id="rId7"/>
    <p:sldId id="263" r:id="rId8"/>
    <p:sldId id="262" r:id="rId9"/>
    <p:sldId id="261" r:id="rId10"/>
    <p:sldId id="260"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EE6D84-0A9F-4BFC-AAA1-DC08BA2AAC0A}"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37320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E6D84-0A9F-4BFC-AAA1-DC08BA2AAC0A}"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322980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E6D84-0A9F-4BFC-AAA1-DC08BA2AAC0A}"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3319380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EE6D84-0A9F-4BFC-AAA1-DC08BA2AAC0A}"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297683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EE6D84-0A9F-4BFC-AAA1-DC08BA2AAC0A}" type="datetimeFigureOut">
              <a:rPr lang="en-US" smtClean="0"/>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270163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EE6D84-0A9F-4BFC-AAA1-DC08BA2AAC0A}"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2634445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EE6D84-0A9F-4BFC-AAA1-DC08BA2AAC0A}" type="datetimeFigureOut">
              <a:rPr lang="en-US" smtClean="0"/>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84617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EE6D84-0A9F-4BFC-AAA1-DC08BA2AAC0A}" type="datetimeFigureOut">
              <a:rPr lang="en-US" smtClean="0"/>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272587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E6D84-0A9F-4BFC-AAA1-DC08BA2AAC0A}" type="datetimeFigureOut">
              <a:rPr lang="en-US" smtClean="0"/>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223371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EE6D84-0A9F-4BFC-AAA1-DC08BA2AAC0A}"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807157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EE6D84-0A9F-4BFC-AAA1-DC08BA2AAC0A}" type="datetimeFigureOut">
              <a:rPr lang="en-US" smtClean="0"/>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075FE8-8054-443C-9A26-C5B0DCC0CB4B}" type="slidenum">
              <a:rPr lang="en-US" smtClean="0"/>
              <a:t>‹#›</a:t>
            </a:fld>
            <a:endParaRPr lang="en-US"/>
          </a:p>
        </p:txBody>
      </p:sp>
    </p:spTree>
    <p:extLst>
      <p:ext uri="{BB962C8B-B14F-4D97-AF65-F5344CB8AC3E}">
        <p14:creationId xmlns:p14="http://schemas.microsoft.com/office/powerpoint/2010/main" val="231199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E6D84-0A9F-4BFC-AAA1-DC08BA2AAC0A}" type="datetimeFigureOut">
              <a:rPr lang="en-US" smtClean="0"/>
              <a:t>1/19/2025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075FE8-8054-443C-9A26-C5B0DCC0CB4B}" type="slidenum">
              <a:rPr lang="en-US" smtClean="0"/>
              <a:t>‹#›</a:t>
            </a:fld>
            <a:endParaRPr lang="en-US"/>
          </a:p>
        </p:txBody>
      </p:sp>
    </p:spTree>
    <p:extLst>
      <p:ext uri="{BB962C8B-B14F-4D97-AF65-F5344CB8AC3E}">
        <p14:creationId xmlns:p14="http://schemas.microsoft.com/office/powerpoint/2010/main" val="615889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342899"/>
            <a:ext cx="9829800" cy="461665"/>
          </a:xfrm>
          <a:prstGeom prst="rect">
            <a:avLst/>
          </a:prstGeom>
        </p:spPr>
        <p:txBody>
          <a:bodyPr wrap="square">
            <a:spAutoFit/>
          </a:bodyPr>
          <a:lstStyle/>
          <a:p>
            <a:pPr algn="ctr">
              <a:spcAft>
                <a:spcPts val="0"/>
              </a:spcAft>
            </a:pPr>
            <a:r>
              <a:rPr lang="en-US" sz="2400" b="1" dirty="0">
                <a:solidFill>
                  <a:srgbClr val="FF0000"/>
                </a:solidFill>
                <a:latin typeface="Times New Roman" panose="02020603050405020304" pitchFamily="18" charset="0"/>
                <a:ea typeface="Times New Roman" panose="02020603050405020304" pitchFamily="18" charset="0"/>
              </a:rPr>
              <a:t>CHUYÊN ĐỀ : TÍCH HỢP LIÊN MÔN TRONG DẠY HỌC NGỮ VĂN</a:t>
            </a:r>
            <a:endParaRPr lang="en-US" sz="2400" dirty="0">
              <a:solidFill>
                <a:srgbClr val="FF0000"/>
              </a:solidFill>
              <a:effectLst/>
              <a:latin typeface="Times New Roman" panose="02020603050405020304" pitchFamily="18" charset="0"/>
              <a:ea typeface="Times New Roman" panose="02020603050405020304" pitchFamily="18" charset="0"/>
            </a:endParaRPr>
          </a:p>
        </p:txBody>
      </p:sp>
      <p:sp>
        <p:nvSpPr>
          <p:cNvPr id="5" name="Rectangle 4"/>
          <p:cNvSpPr/>
          <p:nvPr/>
        </p:nvSpPr>
        <p:spPr>
          <a:xfrm>
            <a:off x="102654" y="1027965"/>
            <a:ext cx="3909275" cy="461665"/>
          </a:xfrm>
          <a:prstGeom prst="rect">
            <a:avLst/>
          </a:prstGeom>
        </p:spPr>
        <p:txBody>
          <a:bodyPr wrap="none">
            <a:spAutoFit/>
          </a:bodyPr>
          <a:lstStyle/>
          <a:p>
            <a:pPr indent="457200" algn="just">
              <a:spcAft>
                <a:spcPts val="0"/>
              </a:spcAft>
            </a:pPr>
            <a:r>
              <a:rPr lang="pt-BR" sz="2400" b="1" dirty="0">
                <a:solidFill>
                  <a:srgbClr val="0070C0"/>
                </a:solidFill>
                <a:latin typeface="Times New Roman" panose="02020603050405020304" pitchFamily="18" charset="0"/>
                <a:ea typeface="Times New Roman" panose="02020603050405020304" pitchFamily="18" charset="0"/>
              </a:rPr>
              <a:t>I. </a:t>
            </a:r>
            <a:r>
              <a:rPr lang="pt-BR" sz="2400" b="1" dirty="0" smtClean="0">
                <a:solidFill>
                  <a:srgbClr val="0070C0"/>
                </a:solidFill>
                <a:latin typeface="Times New Roman" panose="02020603050405020304" pitchFamily="18" charset="0"/>
                <a:ea typeface="Times New Roman" panose="02020603050405020304" pitchFamily="18" charset="0"/>
              </a:rPr>
              <a:t>LÍ DO CHỌN ĐỀ TÀI</a:t>
            </a:r>
            <a:endParaRPr lang="en-US" sz="2400" dirty="0">
              <a:solidFill>
                <a:srgbClr val="0070C0"/>
              </a:solidFill>
              <a:effectLst/>
              <a:latin typeface="Times New Roman" panose="02020603050405020304" pitchFamily="18" charset="0"/>
              <a:ea typeface="Times New Roman" panose="02020603050405020304" pitchFamily="18" charset="0"/>
            </a:endParaRPr>
          </a:p>
        </p:txBody>
      </p:sp>
      <p:sp>
        <p:nvSpPr>
          <p:cNvPr id="7" name="Rectangle 6"/>
          <p:cNvSpPr/>
          <p:nvPr/>
        </p:nvSpPr>
        <p:spPr>
          <a:xfrm>
            <a:off x="522761" y="1616968"/>
            <a:ext cx="11417648" cy="3785652"/>
          </a:xfrm>
          <a:prstGeom prst="rect">
            <a:avLst/>
          </a:prstGeom>
        </p:spPr>
        <p:txBody>
          <a:bodyPr wrap="square">
            <a:spAutoFit/>
          </a:bodyPr>
          <a:lstStyle/>
          <a:p>
            <a:pPr indent="457200" algn="just">
              <a:spcAft>
                <a:spcPts val="0"/>
              </a:spcAft>
            </a:pPr>
            <a:r>
              <a:rPr lang="pt-BR" sz="2400" dirty="0">
                <a:latin typeface="Times New Roman" panose="02020603050405020304" pitchFamily="18" charset="0"/>
                <a:ea typeface="Times New Roman" panose="02020603050405020304" pitchFamily="18" charset="0"/>
              </a:rPr>
              <a:t>Dạy học tích hợp liên môn là một trong những vấn đề được ngành giáo dục quan tâm. Trong những năm gần đây Bộ giáo dục và Đào tạo đã tổ chức các cuộc thi: Vận dụng kiến thức liên môn trong dạy học và dạy học theo chủ đề tích hợp liên môn dành cho giáo viên Trung học cơ sở. Vào đầu năm học thì Sở, Phòng đã có những văn bản hướng dẫn, chỉ đạo về vấn đề dạy học tích hợp liên môn tới các trường. Tại các trường qua sinh hoạt tổ nhóm chuyên môn đầu năm, các nội dung trên cũng đã được triển khai đến từng giáo viên. </a:t>
            </a:r>
            <a:r>
              <a:rPr lang="en-US" sz="2400" dirty="0" err="1">
                <a:latin typeface="Times New Roman" panose="02020603050405020304" pitchFamily="18" charset="0"/>
                <a:ea typeface="Times New Roman" panose="02020603050405020304" pitchFamily="18" charset="0"/>
              </a:rPr>
              <a:t>Bên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nhóm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hóa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ghép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giỏi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đợt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huyện</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8157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291306"/>
            <a:ext cx="11106150" cy="3826689"/>
          </a:xfrm>
          <a:prstGeom prst="rect">
            <a:avLst/>
          </a:prstGeom>
        </p:spPr>
        <p:txBody>
          <a:bodyPr wrap="square">
            <a:spAutoFit/>
          </a:bodyPr>
          <a:lstStyle/>
          <a:p>
            <a:pPr marR="19050" indent="457200" algn="just">
              <a:spcAft>
                <a:spcPts val="75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lượng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vấn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chính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hoăc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ngắn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ảnh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vi-VN" sz="2400" dirty="0">
                <a:latin typeface="Times New Roman" panose="02020603050405020304" pitchFamily="18" charset="0"/>
                <a:ea typeface="Times New Roman" panose="02020603050405020304" pitchFamily="18" charset="0"/>
              </a:rPr>
              <a:t>- Sưu tầm tài liệu, tranh ảnh...có liên quan đến nội dung baì học và nội dung tích hợp.</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750"/>
              </a:spcAft>
            </a:pPr>
            <a:r>
              <a:rPr lang="en-US" sz="2400" b="1" dirty="0">
                <a:solidFill>
                  <a:srgbClr val="00B0F0"/>
                </a:solidFill>
                <a:latin typeface="Times New Roman" panose="02020603050405020304" pitchFamily="18" charset="0"/>
                <a:ea typeface="Times New Roman" panose="02020603050405020304" pitchFamily="18" charset="0"/>
              </a:rPr>
              <a:t>b. </a:t>
            </a:r>
            <a:r>
              <a:rPr lang="en-US" sz="2400" b="1" dirty="0" err="1">
                <a:solidFill>
                  <a:srgbClr val="00B0F0"/>
                </a:solidFill>
                <a:latin typeface="Times New Roman" panose="02020603050405020304" pitchFamily="18" charset="0"/>
                <a:ea typeface="Times New Roman" panose="02020603050405020304" pitchFamily="18" charset="0"/>
              </a:rPr>
              <a:t>Học</a:t>
            </a:r>
            <a:r>
              <a:rPr lang="en-US" sz="2400" b="1" dirty="0">
                <a:solidFill>
                  <a:srgbClr val="00B0F0"/>
                </a:solidFill>
                <a:latin typeface="Times New Roman" panose="02020603050405020304" pitchFamily="18" charset="0"/>
                <a:ea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rPr>
              <a:t>sinh</a:t>
            </a:r>
            <a:endParaRPr lang="en-US" sz="2400" dirty="0" smtClean="0">
              <a:solidFill>
                <a:srgbClr val="00B0F0"/>
              </a:solidFill>
              <a:effectLst/>
              <a:latin typeface="Times New Roman" panose="02020603050405020304" pitchFamily="18" charset="0"/>
              <a:ea typeface="Times New Roman" panose="02020603050405020304" pitchFamily="18" charset="0"/>
            </a:endParaRPr>
          </a:p>
          <a:p>
            <a:pPr indent="457200" algn="just">
              <a:spcAft>
                <a:spcPts val="75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Soạn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hướng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cầu</a:t>
            </a:r>
            <a:r>
              <a:rPr lang="en-US" sz="2400" dirty="0">
                <a:latin typeface="Times New Roman" panose="02020603050405020304" pitchFamily="18" charset="0"/>
                <a:ea typeface="Times New Roman" panose="02020603050405020304" pitchFamily="18" charset="0"/>
              </a:rPr>
              <a:t> SGK).</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75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tầm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đức</a:t>
            </a:r>
            <a:r>
              <a:rPr lang="en-US" sz="2400" dirty="0">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408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300" y="288526"/>
            <a:ext cx="11391900" cy="5972404"/>
          </a:xfrm>
          <a:prstGeom prst="rect">
            <a:avLst/>
          </a:prstGeom>
        </p:spPr>
        <p:txBody>
          <a:bodyPr wrap="square">
            <a:spAutoFit/>
          </a:bodyPr>
          <a:lstStyle/>
          <a:p>
            <a:pPr algn="just">
              <a:lnSpc>
                <a:spcPct val="107000"/>
              </a:lnSpc>
              <a:spcBef>
                <a:spcPts val="600"/>
              </a:spcBef>
              <a:spcAft>
                <a:spcPts val="600"/>
              </a:spcAft>
            </a:pPr>
            <a:r>
              <a:rPr lang="en-US" sz="2400" b="1"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hợp</a:t>
            </a:r>
            <a:endParaRPr lang="en-US" sz="2400" dirty="0" smtClean="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sử</a:t>
            </a:r>
            <a:endParaRPr lang="en-US" sz="2400" b="1" i="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mật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bối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Lí</a:t>
            </a:r>
            <a:endParaRPr lang="en-US" sz="2400" b="1" i="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huy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quê</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cập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vùng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miền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9879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barn(inVertical)">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450" y="319677"/>
            <a:ext cx="11201400" cy="4900893"/>
          </a:xfrm>
          <a:prstGeom prst="rect">
            <a:avLst/>
          </a:prstGeom>
        </p:spPr>
        <p:txBody>
          <a:bodyPr wrap="square">
            <a:spAutoFit/>
          </a:bodyPr>
          <a:lstStyle/>
          <a:p>
            <a:pPr algn="just">
              <a:lnSpc>
                <a:spcPct val="107000"/>
              </a:lnSpc>
              <a:spcBef>
                <a:spcPts val="600"/>
              </a:spcBef>
              <a:spcAft>
                <a:spcPts val="600"/>
              </a:spcAft>
            </a:pP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dân</a:t>
            </a:r>
            <a:endParaRPr lang="en-US" sz="2400" b="1" i="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bồi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dưỡng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lối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400" b="1"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Mĩ</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thuật</a:t>
            </a:r>
            <a:endParaRPr lang="en-US" sz="2400" b="1" i="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Dế</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Mèn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miêu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Tô</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Hoài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cố</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nắm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chắc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930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4850" y="462343"/>
            <a:ext cx="10668000" cy="2744534"/>
          </a:xfrm>
          <a:prstGeom prst="rect">
            <a:avLst/>
          </a:prstGeom>
        </p:spPr>
        <p:txBody>
          <a:bodyPr wrap="square">
            <a:spAutoFit/>
          </a:bodyPr>
          <a:lstStyle/>
          <a:p>
            <a:pPr algn="just">
              <a:lnSpc>
                <a:spcPct val="107000"/>
              </a:lnSpc>
              <a:spcBef>
                <a:spcPts val="600"/>
              </a:spcBef>
              <a:spcAft>
                <a:spcPts val="600"/>
              </a:spcAft>
            </a:pP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Âm</a:t>
            </a:r>
            <a:r>
              <a:rPr lang="en-US" sz="2400" b="1"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nhạc</a:t>
            </a:r>
            <a:endParaRPr lang="en-US" sz="2400" b="1" i="1" dirty="0" smtClean="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Vận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điệu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tẻ</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sôi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nổi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hứng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thú</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nhàm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nhớ</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Toán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Tin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745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450" y="354438"/>
            <a:ext cx="11220450" cy="6587957"/>
          </a:xfrm>
          <a:prstGeom prst="rect">
            <a:avLst/>
          </a:prstGeom>
        </p:spPr>
        <p:txBody>
          <a:bodyPr wrap="square">
            <a:spAutoFit/>
          </a:bodyPr>
          <a:lstStyle/>
          <a:p>
            <a:pPr algn="just">
              <a:lnSpc>
                <a:spcPct val="107000"/>
              </a:lnSpc>
              <a:spcBef>
                <a:spcPts val="600"/>
              </a:spcBef>
              <a:spcAft>
                <a:spcPts val="600"/>
              </a:spcAft>
            </a:pPr>
            <a:r>
              <a:rPr lang="en-US" sz="2400" b="1" dirty="0">
                <a:solidFill>
                  <a:srgbClr val="00B0F0"/>
                </a:solidFill>
                <a:latin typeface="Times New Roman" panose="02020603050405020304" pitchFamily="18" charset="0"/>
                <a:ea typeface="Calibri" panose="020F0502020204030204" pitchFamily="34" charset="0"/>
                <a:cs typeface="Times New Roman" panose="02020603050405020304" pitchFamily="18" charset="0"/>
              </a:rPr>
              <a:t>d.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đưa</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bài</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dạy</a:t>
            </a:r>
            <a:endParaRPr lang="en-US" sz="2400" dirty="0" smtClean="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lưa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tùy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thiệu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Khởi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Bef>
                <a:spcPts val="600"/>
              </a:spcBef>
              <a:spcAft>
                <a:spcPts val="600"/>
              </a:spcAft>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Tích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hỏi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bài</a:t>
            </a:r>
            <a:endParaRPr lang="en-US" sz="2400" dirty="0" smtClean="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Tích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tin</a:t>
            </a:r>
          </a:p>
          <a:p>
            <a:pPr algn="just">
              <a:lnSpc>
                <a:spcPct val="107000"/>
              </a:lnSpc>
              <a:spcBef>
                <a:spcPts val="600"/>
              </a:spcBef>
              <a:spcAft>
                <a:spcPts val="600"/>
              </a:spcAft>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Tích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từng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tổng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endParaRPr lang="en-US"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Tích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a:t>
            </a:r>
          </a:p>
          <a:p>
            <a:pPr algn="just">
              <a:lnSpc>
                <a:spcPct val="107000"/>
              </a:lnSpc>
              <a:spcBef>
                <a:spcPts val="600"/>
              </a:spcBef>
              <a:spcAft>
                <a:spcPts val="600"/>
              </a:spcAft>
            </a:pP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Tích</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endParaRPr lang="en-US"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en-US"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85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barn(inVertical)">
                                      <p:cBhvr>
                                        <p:cTn id="23" dur="500"/>
                                        <p:tgtEl>
                                          <p:spTgt spid="2">
                                            <p:txEl>
                                              <p:pRg st="4" end="4"/>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barn(inVertical)">
                                      <p:cBhvr>
                                        <p:cTn id="26" dur="500"/>
                                        <p:tgtEl>
                                          <p:spTgt spid="2">
                                            <p:txEl>
                                              <p:pRg st="5" end="5"/>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Effect transition="in" filter="barn(inVertical)">
                                      <p:cBhvr>
                                        <p:cTn id="29" dur="500"/>
                                        <p:tgtEl>
                                          <p:spTgt spid="2">
                                            <p:txEl>
                                              <p:pRg st="6" end="6"/>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barn(inVertical)">
                                      <p:cBhvr>
                                        <p:cTn id="3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517" y="356654"/>
            <a:ext cx="11014842" cy="4648196"/>
          </a:xfrm>
          <a:prstGeom prst="rect">
            <a:avLst/>
          </a:prstGeom>
        </p:spPr>
        <p:txBody>
          <a:bodyPr wrap="square">
            <a:spAutoFit/>
          </a:bodyPr>
          <a:lstStyle/>
          <a:p>
            <a:pPr algn="just">
              <a:lnSpc>
                <a:spcPct val="107000"/>
              </a:lnSpc>
              <a:spcAft>
                <a:spcPts val="750"/>
              </a:spcAft>
            </a:pPr>
            <a:r>
              <a:rPr lang="en-US" sz="2400" b="1" dirty="0" smtClean="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III. </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KẾT LUẬN</a:t>
            </a:r>
            <a:endParaRPr lang="en-US" sz="2400" dirty="0" smtClean="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chung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nói</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riêng</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Tuy</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hiệu</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quả</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đòi</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nỗ</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cả</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thầy</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trò</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75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minh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tôi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áp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cụ</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73, 74, 75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Thánh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Gióng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6.</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3931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150" y="335846"/>
            <a:ext cx="11430000" cy="6001643"/>
          </a:xfrm>
          <a:prstGeom prst="rect">
            <a:avLst/>
          </a:prstGeom>
        </p:spPr>
        <p:txBody>
          <a:bodyPr wrap="square">
            <a:spAutoFit/>
          </a:bodyPr>
          <a:lstStyle/>
          <a:p>
            <a:pPr indent="457200" algn="just">
              <a:spcAft>
                <a:spcPts val="0"/>
              </a:spcAft>
            </a:pP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nói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nói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riêng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lĩnh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nhằm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nâng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lĩnh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algn="just">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thoa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lý</a:t>
            </a:r>
            <a:r>
              <a:rPr lang="en-US" sz="2400" dirty="0">
                <a:latin typeface="Times New Roman" panose="02020603050405020304" pitchFamily="18" charset="0"/>
                <a:ea typeface="Times New Roman" panose="02020603050405020304" pitchFamily="18" charset="0"/>
              </a:rPr>
              <a:t>, GDCD…  </a:t>
            </a:r>
            <a:r>
              <a:rPr lang="en-US" sz="2400" dirty="0" err="1">
                <a:latin typeface="Times New Roman" panose="02020603050405020304" pitchFamily="18" charset="0"/>
                <a:ea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đúng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vốn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lĩnh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rPr>
              <a:t>, GDCD)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rèn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luyện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triển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thấy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qúa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ý </a:t>
            </a:r>
            <a:r>
              <a:rPr lang="en-US" sz="2400" dirty="0" err="1">
                <a:latin typeface="Times New Roman" panose="02020603050405020304" pitchFamily="18" charset="0"/>
                <a:ea typeface="Times New Roman" panose="02020603050405020304" pitchFamily="18" charset="0"/>
              </a:rPr>
              <a:t>nghĩa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rõ</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vai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trò</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hướng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ngoài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gắn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liền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thú</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nhớ</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móc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chán</a:t>
            </a:r>
            <a:r>
              <a:rPr lang="en-US" sz="2400" dirty="0">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2959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00" y="266343"/>
            <a:ext cx="11106150" cy="4524315"/>
          </a:xfrm>
          <a:prstGeom prst="rect">
            <a:avLst/>
          </a:prstGeom>
        </p:spPr>
        <p:txBody>
          <a:bodyPr wrap="square">
            <a:spAutoFit/>
          </a:bodyPr>
          <a:lstStyle/>
          <a:p>
            <a:pPr algn="just">
              <a:spcAft>
                <a:spcPts val="0"/>
              </a:spcAft>
            </a:pPr>
            <a:r>
              <a:rPr lang="en-US"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mặc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vẫn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a:t>
            </a:r>
            <a:r>
              <a:rPr lang="en-US" sz="2400" dirty="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c</a:t>
            </a:r>
            <a:r>
              <a:rPr lang="en-US" sz="2400" dirty="0" err="1">
                <a:latin typeface="Times New Roman" panose="02020603050405020304" pitchFamily="18" charset="0"/>
                <a:ea typeface="Times New Roman" panose="02020603050405020304" pitchFamily="18" charset="0"/>
              </a:rPr>
              <a:t>hưa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hướng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dẫn</a:t>
            </a:r>
            <a:r>
              <a:rPr lang="en-US" sz="2400" dirty="0">
                <a:latin typeface="Times New Roman" panose="02020603050405020304" pitchFamily="18" charset="0"/>
                <a:ea typeface="Times New Roman" panose="02020603050405020304" pitchFamily="18" charset="0"/>
              </a:rPr>
              <a:t> chi </a:t>
            </a:r>
            <a:r>
              <a:rPr lang="en-US" sz="2400" dirty="0" err="1">
                <a:latin typeface="Times New Roman" panose="02020603050405020304" pitchFamily="18" charset="0"/>
                <a:ea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mò</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mẫm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chưa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chức</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chúng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tôi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b="1" i="1" dirty="0">
                <a:latin typeface="Times New Roman" panose="02020603050405020304" pitchFamily="18" charset="0"/>
                <a:ea typeface="Times New Roman" panose="02020603050405020304" pitchFamily="18" charset="0"/>
              </a:rPr>
              <a:t>“</a:t>
            </a:r>
            <a:r>
              <a:rPr lang="en-US" sz="2400" b="1" i="1" dirty="0" err="1">
                <a:latin typeface="Times New Roman" panose="02020603050405020304" pitchFamily="18" charset="0"/>
                <a:ea typeface="Times New Roman" panose="02020603050405020304" pitchFamily="18" charset="0"/>
              </a:rPr>
              <a:t>Tích</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hợp</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liên</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môn</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trong</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dạy</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học</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Ngữ</a:t>
            </a:r>
            <a:r>
              <a:rPr lang="en-US" sz="2400" b="1" i="1" dirty="0">
                <a:latin typeface="Times New Roman" panose="02020603050405020304" pitchFamily="18" charset="0"/>
                <a:ea typeface="Times New Roman" panose="02020603050405020304" pitchFamily="18" charset="0"/>
              </a:rPr>
              <a:t> </a:t>
            </a:r>
            <a:r>
              <a:rPr lang="en-US" sz="2400" b="1" i="1" dirty="0" err="1">
                <a:latin typeface="Times New Roman" panose="02020603050405020304" pitchFamily="18" charset="0"/>
                <a:ea typeface="Times New Roman" panose="02020603050405020304" pitchFamily="18" charset="0"/>
              </a:rPr>
              <a:t>Văn</a:t>
            </a:r>
            <a:r>
              <a:rPr lang="en-US" sz="2400" b="1" i="1" dirty="0">
                <a:latin typeface="Times New Roman" panose="02020603050405020304" pitchFamily="18" charset="0"/>
                <a:ea typeface="Times New Roman" panose="02020603050405020304" pitchFamily="18" charset="0"/>
              </a:rPr>
              <a: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giờ</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đổi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hút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Tôi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xin</a:t>
            </a:r>
            <a:r>
              <a:rPr lang="en-US" sz="2400" dirty="0">
                <a:latin typeface="Times New Roman" panose="02020603050405020304" pitchFamily="18" charset="0"/>
                <a:ea typeface="Times New Roman" panose="02020603050405020304" pitchFamily="18" charset="0"/>
              </a:rPr>
              <a:t> chia </a:t>
            </a:r>
            <a:r>
              <a:rPr lang="en-US" sz="2400" dirty="0" err="1">
                <a:latin typeface="Times New Roman" panose="02020603050405020304" pitchFamily="18" charset="0"/>
                <a:ea typeface="Times New Roman" panose="02020603050405020304" pitchFamily="18" charset="0"/>
              </a:rPr>
              <a:t>sẻ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chia </a:t>
            </a:r>
            <a:r>
              <a:rPr lang="en-US" sz="2400" dirty="0" err="1">
                <a:latin typeface="Times New Roman" panose="02020603050405020304" pitchFamily="18" charset="0"/>
                <a:ea typeface="Times New Roman" panose="02020603050405020304" pitchFamily="18" charset="0"/>
              </a:rPr>
              <a:t>sẻ</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nâng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chất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THCS.</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09480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50" y="133350"/>
            <a:ext cx="11639550" cy="7109639"/>
          </a:xfrm>
          <a:prstGeom prst="rect">
            <a:avLst/>
          </a:prstGeom>
        </p:spPr>
        <p:txBody>
          <a:bodyPr wrap="square">
            <a:spAutoFit/>
          </a:bodyPr>
          <a:lstStyle/>
          <a:p>
            <a:pPr indent="457200" algn="just">
              <a:spcAft>
                <a:spcPts val="0"/>
              </a:spcAft>
            </a:pPr>
            <a:r>
              <a:rPr lang="en-US" sz="2400" b="1" dirty="0">
                <a:solidFill>
                  <a:srgbClr val="0070C0"/>
                </a:solidFill>
                <a:latin typeface="Times New Roman" panose="02020603050405020304" pitchFamily="18" charset="0"/>
                <a:ea typeface="Times New Roman" panose="02020603050405020304" pitchFamily="18" charset="0"/>
              </a:rPr>
              <a:t>II. </a:t>
            </a:r>
            <a:r>
              <a:rPr lang="vi-VN" sz="2400" b="1" dirty="0">
                <a:solidFill>
                  <a:srgbClr val="0070C0"/>
                </a:solidFill>
                <a:latin typeface="Times New Roman" panose="02020603050405020304" pitchFamily="18" charset="0"/>
                <a:ea typeface="Times New Roman" panose="02020603050405020304" pitchFamily="18" charset="0"/>
              </a:rPr>
              <a:t>NỘI DUNG</a:t>
            </a:r>
            <a:endParaRPr lang="en-US" sz="2400" dirty="0" smtClean="0">
              <a:solidFill>
                <a:srgbClr val="0070C0"/>
              </a:solidFill>
              <a:effectLst/>
              <a:latin typeface="Times New Roman" panose="02020603050405020304" pitchFamily="18" charset="0"/>
              <a:ea typeface="Times New Roman" panose="02020603050405020304" pitchFamily="18" charset="0"/>
            </a:endParaRPr>
          </a:p>
          <a:p>
            <a:pPr indent="457200" algn="just">
              <a:spcAft>
                <a:spcPts val="0"/>
              </a:spcAft>
            </a:pPr>
            <a:r>
              <a:rPr lang="en-US" sz="2400" b="1" dirty="0">
                <a:solidFill>
                  <a:srgbClr val="FF0000"/>
                </a:solidFill>
                <a:latin typeface="Times New Roman" panose="02020603050405020304" pitchFamily="18" charset="0"/>
                <a:ea typeface="Times New Roman" panose="02020603050405020304" pitchFamily="18" charset="0"/>
              </a:rPr>
              <a:t>1. </a:t>
            </a:r>
            <a:r>
              <a:rPr lang="en-US" sz="2400" b="1" dirty="0" err="1">
                <a:solidFill>
                  <a:srgbClr val="FF0000"/>
                </a:solidFill>
                <a:latin typeface="Times New Roman" panose="02020603050405020304" pitchFamily="18" charset="0"/>
                <a:ea typeface="Times New Roman" panose="02020603050405020304" pitchFamily="18" charset="0"/>
              </a:rPr>
              <a:t>Khái</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niệm</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về</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dạy</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học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tích</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hợp</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liên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môn</a:t>
            </a:r>
            <a:endParaRPr lang="en-US" sz="2400" dirty="0" smtClean="0">
              <a:solidFill>
                <a:srgbClr val="FF0000"/>
              </a:solidFill>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hai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gọi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Phân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cụm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này</a:t>
            </a:r>
            <a:r>
              <a:rPr lang="en-US" sz="2400" dirty="0">
                <a:latin typeface="Times New Roman" panose="02020603050405020304" pitchFamily="18" charset="0"/>
                <a:ea typeface="Times New Roman" panose="02020603050405020304" pitchFamily="18" charset="0"/>
              </a:rPr>
              <a:t> ta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hướng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tham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thầy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lớp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chắc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chắn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hai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niệm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Muốn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Xét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cấp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ghép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lồng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ghép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luật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kiệm</a:t>
            </a:r>
            <a:r>
              <a:rPr lang="en-US" sz="2400" dirty="0">
                <a:latin typeface="Times New Roman" panose="02020603050405020304" pitchFamily="18" charset="0"/>
                <a:ea typeface="Times New Roman" panose="02020603050405020304" pitchFamily="18" charset="0"/>
              </a:rPr>
              <a:t>, an </a:t>
            </a:r>
            <a:r>
              <a:rPr lang="en-US" sz="2400" dirty="0" err="1">
                <a:latin typeface="Times New Roman" panose="02020603050405020304" pitchFamily="18" charset="0"/>
                <a:ea typeface="Times New Roman" panose="02020603050405020304" pitchFamily="18" charset="0"/>
              </a:rPr>
              <a:t>toàn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quyền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quốc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đảo</a:t>
            </a:r>
            <a:r>
              <a:rPr lang="en-US" sz="2400" dirty="0" smtClean="0">
                <a:latin typeface="Times New Roman" panose="02020603050405020304" pitchFamily="18" charset="0"/>
                <a:ea typeface="Times New Roman" panose="02020603050405020304" pitchFamily="18" charset="0"/>
              </a:rPr>
              <a:t>.</a:t>
            </a:r>
          </a:p>
          <a:p>
            <a:pPr indent="457200" algn="just"/>
            <a:r>
              <a:rPr lang="en-US" sz="2400" dirty="0" err="1">
                <a:latin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ta </a:t>
            </a:r>
            <a:r>
              <a:rPr lang="en-US" sz="2400" dirty="0" err="1">
                <a:latin typeface="Times New Roman" panose="02020603050405020304" pitchFamily="18" charset="0"/>
                <a:cs typeface="Times New Roman" panose="02020603050405020304" pitchFamily="18" charset="0"/>
              </a:rPr>
              <a:t>xử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tổng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bớt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nhau</a:t>
            </a:r>
            <a:r>
              <a:rPr lang="en-US" sz="2400" dirty="0">
                <a:latin typeface="Times New Roman" panose="02020603050405020304" pitchFamily="18" charset="0"/>
                <a:cs typeface="Times New Roman" panose="02020603050405020304" pitchFamily="18" charset="0"/>
              </a:rPr>
              <a:t>.</a:t>
            </a:r>
          </a:p>
          <a:p>
            <a:pPr indent="457200" algn="just">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101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117693"/>
            <a:ext cx="11544300" cy="6740307"/>
          </a:xfrm>
          <a:prstGeom prst="rect">
            <a:avLst/>
          </a:prstGeom>
        </p:spPr>
        <p:txBody>
          <a:bodyPr wrap="square">
            <a:spAutoFit/>
          </a:bodyPr>
          <a:lstStyle/>
          <a:p>
            <a:pPr indent="457200" algn="just">
              <a:spcAft>
                <a:spcPts val="0"/>
              </a:spcAft>
            </a:pPr>
            <a:r>
              <a:rPr lang="vi-VN" sz="2400" b="1" dirty="0">
                <a:solidFill>
                  <a:srgbClr val="FF0000"/>
                </a:solidFill>
                <a:latin typeface="Times New Roman" panose="02020603050405020304" pitchFamily="18" charset="0"/>
                <a:ea typeface="Times New Roman" panose="02020603050405020304" pitchFamily="18" charset="0"/>
              </a:rPr>
              <a:t>2</a:t>
            </a:r>
            <a:r>
              <a:rPr lang="en-US" sz="2400" b="1" dirty="0">
                <a:solidFill>
                  <a:srgbClr val="FF0000"/>
                </a:solidFill>
                <a:latin typeface="Times New Roman" panose="02020603050405020304" pitchFamily="18" charset="0"/>
                <a:ea typeface="Times New Roman" panose="02020603050405020304" pitchFamily="18" charset="0"/>
              </a:rPr>
              <a:t>. </a:t>
            </a:r>
            <a:r>
              <a:rPr lang="vi-VN" sz="2400" b="1" dirty="0">
                <a:solidFill>
                  <a:srgbClr val="FF0000"/>
                </a:solidFill>
                <a:latin typeface="Times New Roman" panose="02020603050405020304" pitchFamily="18" charset="0"/>
                <a:ea typeface="Times New Roman" panose="02020603050405020304" pitchFamily="18" charset="0"/>
              </a:rPr>
              <a:t>Ưu điểm của dạy học</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tích</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hợp</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liên</a:t>
            </a:r>
            <a:r>
              <a:rPr lang="en-US" sz="2400" b="1" dirty="0">
                <a:solidFill>
                  <a:srgbClr val="FF0000"/>
                </a:solidFill>
                <a:latin typeface="Times New Roman" panose="02020603050405020304" pitchFamily="18" charset="0"/>
                <a:ea typeface="Times New Roman" panose="02020603050405020304" pitchFamily="18" charset="0"/>
              </a:rPr>
              <a:t> </a:t>
            </a:r>
            <a:r>
              <a:rPr lang="en-US" sz="2400" b="1" dirty="0" err="1">
                <a:solidFill>
                  <a:srgbClr val="FF0000"/>
                </a:solidFill>
                <a:latin typeface="Times New Roman" panose="02020603050405020304" pitchFamily="18" charset="0"/>
                <a:ea typeface="Times New Roman" panose="02020603050405020304" pitchFamily="18" charset="0"/>
              </a:rPr>
              <a:t>môn</a:t>
            </a:r>
            <a:endParaRPr lang="en-US" sz="2400" dirty="0" smtClean="0">
              <a:solidFill>
                <a:srgbClr val="FF0000"/>
              </a:solidFill>
              <a:effectLst/>
              <a:latin typeface="Times New Roman" panose="02020603050405020304" pitchFamily="18" charset="0"/>
              <a:ea typeface="Times New Roman" panose="02020603050405020304" pitchFamily="18" charset="0"/>
            </a:endParaRPr>
          </a:p>
          <a:p>
            <a:pPr indent="457200" algn="just">
              <a:spcAft>
                <a:spcPts val="0"/>
              </a:spcAft>
            </a:pPr>
            <a:r>
              <a:rPr lang="en-US" sz="2400" b="1" dirty="0" smtClean="0">
                <a:solidFill>
                  <a:srgbClr val="00B0F0"/>
                </a:solidFill>
                <a:latin typeface="Times New Roman" panose="02020603050405020304" pitchFamily="18" charset="0"/>
                <a:ea typeface="Times New Roman" panose="02020603050405020304" pitchFamily="18" charset="0"/>
              </a:rPr>
              <a:t>*</a:t>
            </a:r>
            <a:r>
              <a:rPr lang="vi-VN" sz="2400" b="1" dirty="0" smtClean="0">
                <a:solidFill>
                  <a:srgbClr val="00B0F0"/>
                </a:solidFill>
                <a:latin typeface="Times New Roman" panose="02020603050405020304" pitchFamily="18" charset="0"/>
                <a:ea typeface="Times New Roman" panose="02020603050405020304" pitchFamily="18" charset="0"/>
              </a:rPr>
              <a:t> </a:t>
            </a:r>
            <a:r>
              <a:rPr lang="vi-VN" sz="2400" b="1" dirty="0">
                <a:solidFill>
                  <a:srgbClr val="00B0F0"/>
                </a:solidFill>
                <a:latin typeface="Times New Roman" panose="02020603050405020304" pitchFamily="18" charset="0"/>
                <a:ea typeface="Times New Roman" panose="02020603050405020304" pitchFamily="18" charset="0"/>
              </a:rPr>
              <a:t>Học sinh</a:t>
            </a:r>
            <a:endParaRPr lang="en-US" sz="2400" dirty="0" smtClean="0">
              <a:solidFill>
                <a:srgbClr val="00B0F0"/>
              </a:solidFill>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Nếu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điệu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thuyết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hành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khuôn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móc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bị</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chế</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óc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tưởng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thú</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giờ</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sắc</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khía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Thêm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em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cuộc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tổng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cứu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riêng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phương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móc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nhớ</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tốt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huống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cuộc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sống</a:t>
            </a:r>
            <a:r>
              <a:rPr lang="en-US" sz="2400" dirty="0">
                <a:latin typeface="Times New Roman" panose="02020603050405020304" pitchFamily="18" charset="0"/>
                <a:ea typeface="Times New Roman" panose="02020603050405020304" pitchFamily="18" charset="0"/>
              </a:rPr>
              <a:t>. Do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thú</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yêu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nhìn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vấn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góc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bớt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gây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tiễn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lẻ</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5180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arn(inVertic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barn(inVertical)">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0050" y="165944"/>
            <a:ext cx="11315700" cy="4893647"/>
          </a:xfrm>
          <a:prstGeom prst="rect">
            <a:avLst/>
          </a:prstGeom>
        </p:spPr>
        <p:txBody>
          <a:bodyPr wrap="square">
            <a:spAutoFit/>
          </a:bodyPr>
          <a:lstStyle/>
          <a:p>
            <a:pPr indent="457200" algn="just">
              <a:spcAft>
                <a:spcPts val="0"/>
              </a:spcAft>
            </a:pPr>
            <a:r>
              <a:rPr lang="en-US" sz="2400" b="1" dirty="0" smtClean="0">
                <a:solidFill>
                  <a:srgbClr val="00B0F0"/>
                </a:solidFill>
                <a:latin typeface="Times New Roman" panose="02020603050405020304" pitchFamily="18" charset="0"/>
                <a:ea typeface="Times New Roman" panose="02020603050405020304" pitchFamily="18" charset="0"/>
              </a:rPr>
              <a:t>*</a:t>
            </a:r>
            <a:r>
              <a:rPr lang="vi-VN" sz="2400" b="1" dirty="0" smtClean="0">
                <a:solidFill>
                  <a:srgbClr val="00B0F0"/>
                </a:solidFill>
                <a:latin typeface="Times New Roman" panose="02020603050405020304" pitchFamily="18" charset="0"/>
                <a:ea typeface="Times New Roman" panose="02020603050405020304" pitchFamily="18" charset="0"/>
              </a:rPr>
              <a:t> </a:t>
            </a:r>
            <a:r>
              <a:rPr lang="vi-VN" sz="2400" b="1" dirty="0">
                <a:solidFill>
                  <a:srgbClr val="00B0F0"/>
                </a:solidFill>
                <a:latin typeface="Times New Roman" panose="02020603050405020304" pitchFamily="18" charset="0"/>
                <a:ea typeface="Times New Roman" panose="02020603050405020304" pitchFamily="18" charset="0"/>
              </a:rPr>
              <a:t>Giáo viên</a:t>
            </a:r>
            <a:endParaRPr lang="en-US" sz="2400" dirty="0" smtClean="0">
              <a:solidFill>
                <a:srgbClr val="00B0F0"/>
              </a:solidFill>
              <a:effectLst/>
              <a:latin typeface="Times New Roman" panose="02020603050405020304" pitchFamily="18" charset="0"/>
              <a:ea typeface="Times New Roman" panose="02020603050405020304" pitchFamily="18" charset="0"/>
            </a:endParaRPr>
          </a:p>
          <a:p>
            <a:pPr indent="142875" algn="just">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dù</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chăng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nữa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thêm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rPr>
              <a:t>bên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ngoài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bổ</a:t>
            </a:r>
            <a:r>
              <a:rPr lang="en-US" sz="2400" dirty="0">
                <a:latin typeface="Times New Roman" panose="02020603050405020304" pitchFamily="18" charset="0"/>
                <a:ea typeface="Times New Roman" panose="02020603050405020304" pitchFamily="18" charset="0"/>
              </a:rPr>
              <a:t> sung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mỗi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am </a:t>
            </a:r>
            <a:r>
              <a:rPr lang="en-US" sz="2400" dirty="0" err="1">
                <a:latin typeface="Times New Roman" panose="02020603050405020304" pitchFamily="18" charset="0"/>
                <a:ea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riêng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lũy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thân</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457200" algn="just">
              <a:spcAft>
                <a:spcPts val="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những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thuận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cùng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hỗ</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nhau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indent="142875" algn="just">
              <a:spcAft>
                <a:spcPts val="0"/>
              </a:spcAft>
            </a:pP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vậy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giảm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còn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cả</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Theo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nhiều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bồi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dưỡng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nâng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nghiệp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vụ</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phạm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giúp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ngũ</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sâu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chỉ</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mình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trách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013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barn(inVertical)">
                                      <p:cBhvr>
                                        <p:cTn id="20"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1641" y="238542"/>
            <a:ext cx="11035862" cy="4524315"/>
          </a:xfrm>
          <a:prstGeom prst="rect">
            <a:avLst/>
          </a:prstGeom>
        </p:spPr>
        <p:txBody>
          <a:bodyPr wrap="square">
            <a:spAutoFit/>
          </a:bodyPr>
          <a:lstStyle/>
          <a:p>
            <a:pPr indent="457200" algn="just">
              <a:spcAft>
                <a:spcPts val="0"/>
              </a:spcAft>
            </a:pPr>
            <a:r>
              <a:rPr lang="vi-VN" sz="2400" b="1" dirty="0">
                <a:solidFill>
                  <a:srgbClr val="FF0000"/>
                </a:solidFill>
                <a:latin typeface="Times New Roman" panose="02020603050405020304" pitchFamily="18" charset="0"/>
                <a:ea typeface="Times New Roman" panose="02020603050405020304" pitchFamily="18" charset="0"/>
              </a:rPr>
              <a:t>3. Dạy học tích hợp liên môn trong môn Ngữ văn</a:t>
            </a:r>
            <a:endParaRPr lang="en-US" sz="2400" dirty="0" smtClean="0">
              <a:solidFill>
                <a:srgbClr val="FF0000"/>
              </a:solidFill>
              <a:effectLst/>
              <a:latin typeface="Times New Roman" panose="02020603050405020304" pitchFamily="18" charset="0"/>
              <a:ea typeface="Times New Roman" panose="02020603050405020304" pitchFamily="18" charset="0"/>
            </a:endParaRPr>
          </a:p>
          <a:p>
            <a:pPr indent="457200" algn="just">
              <a:spcAft>
                <a:spcPts val="0"/>
              </a:spcAft>
            </a:pPr>
            <a:r>
              <a:rPr lang="vi-VN" sz="2400" dirty="0">
                <a:latin typeface="Times New Roman" panose="02020603050405020304" pitchFamily="18" charset="0"/>
                <a:ea typeface="Times New Roman" panose="02020603050405020304" pitchFamily="18" charset="0"/>
              </a:rPr>
              <a:t>Thiết kế bài dạy Ngữ văn </a:t>
            </a:r>
            <a:r>
              <a:rPr lang="vi-VN" sz="2400" dirty="0" smtClean="0">
                <a:latin typeface="Times New Roman" panose="02020603050405020304" pitchFamily="18" charset="0"/>
                <a:ea typeface="Times New Roman" panose="02020603050405020304" pitchFamily="18" charset="0"/>
              </a:rPr>
              <a:t>t</a:t>
            </a:r>
            <a:r>
              <a:rPr lang="en-US" sz="2400" dirty="0" smtClean="0">
                <a:latin typeface="Times New Roman" panose="02020603050405020304" pitchFamily="18" charset="0"/>
                <a:ea typeface="Times New Roman" panose="02020603050405020304" pitchFamily="18" charset="0"/>
              </a:rPr>
              <a:t>h</a:t>
            </a:r>
            <a:r>
              <a:rPr lang="vi-VN" sz="2400" dirty="0" smtClean="0">
                <a:latin typeface="Times New Roman" panose="02020603050405020304" pitchFamily="18" charset="0"/>
                <a:ea typeface="Times New Roman" panose="02020603050405020304" pitchFamily="18" charset="0"/>
              </a:rPr>
              <a:t>eo </a:t>
            </a:r>
            <a:r>
              <a:rPr lang="vi-VN" sz="2400" dirty="0">
                <a:latin typeface="Times New Roman" panose="02020603050405020304" pitchFamily="18" charset="0"/>
                <a:ea typeface="Times New Roman" panose="02020603050405020304" pitchFamily="18" charset="0"/>
              </a:rPr>
              <a:t>quan điểm tích hợp không chỉ chú trọng nội dung kiến thức tích hợp mà còn phải xây dựng một hệ thống việc làm, thao tác tương ứng nhằm tổ chức, dẫn dắt HS từng bước chiếm lĩnh tri thức, đồng thời hình thành và phát triển năng lực, kĩ năng tích hợp, tránh áp đặt một cách duy nhất. Giờ học Ngữ văn theo quan điểm tích hợp phải là giờ học hoạt động phức hợp đòi hỏi sự tích hợp các kĩ năng, năng lực liên môn để giải quyết nội dung tích hợp.</a:t>
            </a:r>
            <a:endParaRPr lang="en-US" sz="2400" dirty="0" smtClean="0">
              <a:effectLst/>
              <a:latin typeface="Times New Roman" panose="02020603050405020304" pitchFamily="18" charset="0"/>
              <a:ea typeface="Times New Roman" panose="02020603050405020304" pitchFamily="18" charset="0"/>
            </a:endParaRPr>
          </a:p>
          <a:p>
            <a:pPr indent="142875" algn="just">
              <a:spcAft>
                <a:spcPts val="0"/>
              </a:spcAft>
            </a:pPr>
            <a:r>
              <a:rPr lang="vi-VN" sz="2400" dirty="0">
                <a:latin typeface="Times New Roman" panose="02020603050405020304" pitchFamily="18" charset="0"/>
                <a:ea typeface="Times New Roman" panose="02020603050405020304" pitchFamily="18" charset="0"/>
              </a:rPr>
              <a:t>   </a:t>
            </a:r>
            <a:r>
              <a:rPr lang="vi-VN" sz="2400" dirty="0" smtClean="0">
                <a:latin typeface="Times New Roman" panose="02020603050405020304" pitchFamily="18" charset="0"/>
                <a:ea typeface="Times New Roman" panose="02020603050405020304" pitchFamily="18" charset="0"/>
              </a:rPr>
              <a:t>Quan </a:t>
            </a:r>
            <a:r>
              <a:rPr lang="vi-VN" sz="2400" dirty="0">
                <a:latin typeface="Times New Roman" panose="02020603050405020304" pitchFamily="18" charset="0"/>
                <a:ea typeface="Times New Roman" panose="02020603050405020304" pitchFamily="18" charset="0"/>
              </a:rPr>
              <a:t>điểm tích hợp cần được hiểu toàn diện và phải được quán triệt trong toàn bộ môn học: từ đọc văn bản đến </a:t>
            </a:r>
            <a:r>
              <a:rPr lang="en-US" sz="2400" dirty="0" err="1" smtClean="0">
                <a:latin typeface="Times New Roman" panose="02020603050405020304" pitchFamily="18" charset="0"/>
                <a:ea typeface="Times New Roman" panose="02020603050405020304" pitchFamily="18" charset="0"/>
              </a:rPr>
              <a:t>thực</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hành</a:t>
            </a:r>
            <a:r>
              <a:rPr lang="en-US" sz="2400" dirty="0" smtClean="0">
                <a:latin typeface="Times New Roman" panose="02020603050405020304" pitchFamily="18" charset="0"/>
                <a:ea typeface="Times New Roman" panose="02020603050405020304" pitchFamily="18" charset="0"/>
              </a:rPr>
              <a:t> </a:t>
            </a:r>
            <a:r>
              <a:rPr lang="vi-VN" sz="2400" dirty="0" smtClean="0">
                <a:latin typeface="Times New Roman" panose="02020603050405020304" pitchFamily="18" charset="0"/>
                <a:ea typeface="Times New Roman" panose="02020603050405020304" pitchFamily="18" charset="0"/>
              </a:rPr>
              <a:t>tiếng </a:t>
            </a:r>
            <a:r>
              <a:rPr lang="en-US" sz="2400" dirty="0" smtClean="0">
                <a:latin typeface="Times New Roman" panose="02020603050405020304" pitchFamily="18" charset="0"/>
                <a:ea typeface="Times New Roman" panose="02020603050405020304" pitchFamily="18" charset="0"/>
              </a:rPr>
              <a:t>V</a:t>
            </a:r>
            <a:r>
              <a:rPr lang="vi-VN" sz="2400" dirty="0" smtClean="0">
                <a:latin typeface="Times New Roman" panose="02020603050405020304" pitchFamily="18" charset="0"/>
                <a:ea typeface="Times New Roman" panose="02020603050405020304" pitchFamily="18" charset="0"/>
              </a:rPr>
              <a:t>iệt </a:t>
            </a:r>
            <a:r>
              <a:rPr lang="en-US" sz="2400" dirty="0" err="1" smtClean="0">
                <a:latin typeface="Times New Roman" panose="02020603050405020304" pitchFamily="18" charset="0"/>
                <a:ea typeface="Times New Roman" panose="02020603050405020304" pitchFamily="18" charset="0"/>
              </a:rPr>
              <a:t>và</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viết</a:t>
            </a:r>
            <a:r>
              <a:rPr lang="vi-VN" sz="2400" dirty="0" smtClean="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quán triệt trong mọi khâu của quá trình dạy học; quán triệt trong mọi yếu tố của hoạt động học tập; tích hợp trong chương trình, tích hợp trong phương pháp dạy học của giáo viên và trong hoạt động học của học sinh,..</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0110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7700" y="288123"/>
            <a:ext cx="11106150" cy="5596597"/>
          </a:xfrm>
          <a:prstGeom prst="rect">
            <a:avLst/>
          </a:prstGeom>
        </p:spPr>
        <p:txBody>
          <a:bodyPr wrap="square">
            <a:spAutoFit/>
          </a:bodyPr>
          <a:lstStyle/>
          <a:p>
            <a:pPr>
              <a:lnSpc>
                <a:spcPct val="107000"/>
              </a:lnSpc>
              <a:spcAft>
                <a:spcPts val="0"/>
              </a:spcAft>
            </a:pPr>
            <a:r>
              <a:rPr lang="en-US" sz="24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4</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Giải</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pháp</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thực</a:t>
            </a:r>
            <a:r>
              <a:rPr lang="en-US" sz="24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hiện</a:t>
            </a:r>
            <a:endParaRPr lang="en-US" sz="24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R="19050" indent="457200" algn="just">
              <a:spcAft>
                <a:spcPts val="750"/>
              </a:spcAft>
            </a:pP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b="1"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rPr>
              <a:t>viên</a:t>
            </a:r>
            <a:endParaRPr lang="en-US" sz="2400" dirty="0" smtClean="0">
              <a:solidFill>
                <a:srgbClr val="00B0F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R="19050" indent="457200" algn="just">
              <a:spcAft>
                <a:spcPts val="75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nghiên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cứu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tắc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thù</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bám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kĩ</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R="19050" indent="457200" algn="just">
              <a:spcAft>
                <a:spcPts val="750"/>
              </a:spcAft>
            </a:pP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ea typeface="Times New Roman" panose="02020603050405020304" pitchFamily="18" charset="0"/>
                <a:cs typeface="Times New Roman" panose="02020603050405020304" pitchFamily="18" charset="0"/>
              </a:rPr>
              <a:t>Thiết </a:t>
            </a:r>
            <a:r>
              <a:rPr lang="vi-VN" sz="2400" dirty="0">
                <a:latin typeface="Times New Roman" panose="02020603050405020304" pitchFamily="18" charset="0"/>
                <a:ea typeface="Times New Roman" panose="02020603050405020304" pitchFamily="18" charset="0"/>
                <a:cs typeface="Times New Roman" panose="02020603050405020304" pitchFamily="18" charset="0"/>
              </a:rPr>
              <a:t>kế kế hoạch bài dạy tích hợp liên môn phải đảm bảo đúng cấu trúc và nội dung đặc thù của môn học. Tăng cường bám sát vào mục tiêu gồm kiến thức, kĩ năng, thái độ. Từ đó xác định vấn đề cơ bản để tích hợp liên môn phù hợp với nội dung bài học và đối tượng học sinh.</a:t>
            </a:r>
            <a:endParaRPr lang="en-US" sz="2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spcAft>
                <a:spcPts val="75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chắp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nối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duyên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rời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rạc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Do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căn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cứ</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xem</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kỹ</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lưỡng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phù</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ép</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buộc</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khiên</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cs typeface="Times New Roman" panose="02020603050405020304" pitchFamily="18" charset="0"/>
              </a:rPr>
              <a:t>cưỡng</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922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9100" y="253772"/>
            <a:ext cx="11506200" cy="6247864"/>
          </a:xfrm>
          <a:prstGeom prst="rect">
            <a:avLst/>
          </a:prstGeom>
        </p:spPr>
        <p:txBody>
          <a:bodyPr wrap="square">
            <a:spAutoFit/>
          </a:bodyPr>
          <a:lstStyle/>
          <a:p>
            <a:pPr marR="19050" indent="457200" algn="just">
              <a:spcAft>
                <a:spcPts val="750"/>
              </a:spcAft>
            </a:pP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Bởi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vì</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kiến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thức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công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dân</a:t>
            </a:r>
            <a:r>
              <a:rPr lang="en-US" sz="2400" dirty="0">
                <a:latin typeface="Times New Roman" panose="02020603050405020304" pitchFamily="18" charset="0"/>
                <a:ea typeface="Times New Roman" panose="02020603050405020304" pitchFamily="18" charset="0"/>
              </a:rPr>
              <a:t>,…</a:t>
            </a:r>
            <a:r>
              <a:rPr lang="en-US" sz="2400" dirty="0" err="1">
                <a:latin typeface="Times New Roman" panose="02020603050405020304" pitchFamily="18" charset="0"/>
                <a:ea typeface="Times New Roman" panose="02020603050405020304" pitchFamily="18" charset="0"/>
              </a:rPr>
              <a:t>luôn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đang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xen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từng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khía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viên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khéo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léo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lựa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chọn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chổ</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hứng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thú</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chủ</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tập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en-US" sz="2400" dirty="0" err="1" smtClean="0">
                <a:latin typeface="Times New Roman" panose="02020603050405020304" pitchFamily="18" charset="0"/>
                <a:ea typeface="Times New Roman" panose="02020603050405020304" pitchFamily="18" charset="0"/>
              </a:rPr>
              <a:t>Ví</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dụ</a:t>
            </a:r>
            <a:r>
              <a:rPr lang="en-US" sz="2400" dirty="0" smtClean="0">
                <a:latin typeface="Times New Roman" panose="02020603050405020304" pitchFamily="18" charset="0"/>
                <a:ea typeface="Times New Roman" panose="02020603050405020304" pitchFamily="18" charset="0"/>
              </a:rPr>
              <a:t>:</a:t>
            </a:r>
            <a:r>
              <a:rPr lang="en-US" sz="2400" i="1" dirty="0" smtClean="0">
                <a:latin typeface="Times New Roman" panose="02020603050405020304" pitchFamily="18" charset="0"/>
                <a:ea typeface="Times New Roman" panose="02020603050405020304" pitchFamily="18" charset="0"/>
              </a:rPr>
              <a:t>+</a:t>
            </a:r>
            <a:r>
              <a:rPr lang="en-US" sz="2400" i="1" dirty="0" err="1">
                <a:latin typeface="Times New Roman" panose="02020603050405020304" pitchFamily="18" charset="0"/>
                <a:ea typeface="Times New Roman" panose="02020603050405020304" pitchFamily="18" charset="0"/>
              </a:rPr>
              <a:t>Tích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hợp</a:t>
            </a:r>
            <a:r>
              <a:rPr lang="en-US" sz="2400" i="1" dirty="0">
                <a:latin typeface="Times New Roman" panose="02020603050405020304" pitchFamily="18" charset="0"/>
                <a:ea typeface="Times New Roman" panose="02020603050405020304" pitchFamily="18" charset="0"/>
              </a:rPr>
              <a:t> ở </a:t>
            </a:r>
            <a:r>
              <a:rPr lang="vi-VN" sz="2400" i="1" dirty="0">
                <a:latin typeface="Times New Roman" panose="02020603050405020304" pitchFamily="18" charset="0"/>
                <a:ea typeface="Times New Roman" panose="02020603050405020304" pitchFamily="18" charset="0"/>
              </a:rPr>
              <a:t>phần</a:t>
            </a:r>
            <a:r>
              <a:rPr lang="en-US" sz="2400" i="1" dirty="0">
                <a:latin typeface="Times New Roman" panose="02020603050405020304" pitchFamily="18" charset="0"/>
                <a:ea typeface="Times New Roman" panose="02020603050405020304" pitchFamily="18" charset="0"/>
              </a:rPr>
              <a:t> </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khởi</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động</a:t>
            </a:r>
            <a:r>
              <a:rPr lang="en-US" sz="2400" i="1" dirty="0" smtClean="0">
                <a:latin typeface="Times New Roman" panose="02020603050405020304" pitchFamily="18" charset="0"/>
                <a:ea typeface="Times New Roman" panose="02020603050405020304" pitchFamily="18" charset="0"/>
              </a:rPr>
              <a:t>) </a:t>
            </a:r>
            <a:r>
              <a:rPr lang="en-US" sz="2400" i="1" dirty="0" err="1" smtClean="0">
                <a:latin typeface="Times New Roman" panose="02020603050405020304" pitchFamily="18" charset="0"/>
                <a:ea typeface="Times New Roman" panose="02020603050405020304" pitchFamily="18" charset="0"/>
              </a:rPr>
              <a:t>giới</a:t>
            </a:r>
            <a:r>
              <a:rPr lang="en-US" sz="2400" i="1" dirty="0" smtClean="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thiệu</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bài</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mới</a:t>
            </a:r>
            <a:r>
              <a:rPr lang="en-US" sz="2400" i="1" dirty="0">
                <a:latin typeface="Times New Roman" panose="02020603050405020304" pitchFamily="18" charset="0"/>
                <a:ea typeface="Times New Roman" panose="02020603050405020304" pitchFamily="18" charset="0"/>
              </a:rPr>
              <a:t>.</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en-US" sz="2400" i="1"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“Đồng chí”- Ngữ văn 8 (tập 2) có thể tích hợp môn Nhạc (bài hát đồng chí) để </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khởi</a:t>
            </a:r>
            <a:r>
              <a:rPr lang="en-US" sz="2400" dirty="0" smtClean="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động</a:t>
            </a:r>
            <a:r>
              <a:rPr lang="en-US" sz="2400" dirty="0" smtClean="0">
                <a:latin typeface="Times New Roman" panose="02020603050405020304" pitchFamily="18" charset="0"/>
                <a:ea typeface="Times New Roman" panose="02020603050405020304" pitchFamily="18" charset="0"/>
              </a:rPr>
              <a:t>) </a:t>
            </a:r>
            <a:r>
              <a:rPr lang="vi-VN" sz="2400" dirty="0" smtClean="0">
                <a:latin typeface="Times New Roman" panose="02020603050405020304" pitchFamily="18" charset="0"/>
                <a:ea typeface="Times New Roman" panose="02020603050405020304" pitchFamily="18" charset="0"/>
              </a:rPr>
              <a:t>giới thiệu </a:t>
            </a:r>
            <a:r>
              <a:rPr lang="vi-VN" sz="2400" dirty="0">
                <a:latin typeface="Times New Roman" panose="02020603050405020304" pitchFamily="18" charset="0"/>
                <a:ea typeface="Times New Roman" panose="02020603050405020304" pitchFamily="18" charset="0"/>
              </a:rPr>
              <a:t>bài mới.</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en-US" sz="2400" i="1" dirty="0">
                <a:latin typeface="Times New Roman" panose="02020603050405020304" pitchFamily="18" charset="0"/>
                <a:ea typeface="Times New Roman" panose="02020603050405020304" pitchFamily="18" charset="0"/>
              </a:rPr>
              <a:t>+</a:t>
            </a:r>
            <a:r>
              <a:rPr lang="en-US" sz="2400" i="1" dirty="0" err="1">
                <a:latin typeface="Times New Roman" panose="02020603050405020304" pitchFamily="18" charset="0"/>
                <a:ea typeface="Times New Roman" panose="02020603050405020304" pitchFamily="18" charset="0"/>
              </a:rPr>
              <a:t>Tích</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hợp</a:t>
            </a:r>
            <a:r>
              <a:rPr lang="en-US" sz="2400" i="1" dirty="0">
                <a:latin typeface="Times New Roman" panose="02020603050405020304" pitchFamily="18" charset="0"/>
                <a:ea typeface="Times New Roman" panose="02020603050405020304" pitchFamily="18" charset="0"/>
              </a:rPr>
              <a:t> ở </a:t>
            </a:r>
            <a:r>
              <a:rPr lang="en-US" sz="2400" i="1" dirty="0" err="1">
                <a:latin typeface="Times New Roman" panose="02020603050405020304" pitchFamily="18" charset="0"/>
                <a:ea typeface="Times New Roman" panose="02020603050405020304" pitchFamily="18" charset="0"/>
              </a:rPr>
              <a:t>nội</a:t>
            </a:r>
            <a:r>
              <a:rPr lang="en-US" sz="2400" i="1" dirty="0">
                <a:latin typeface="Times New Roman" panose="02020603050405020304" pitchFamily="18" charset="0"/>
                <a:ea typeface="Times New Roman" panose="02020603050405020304" pitchFamily="18" charset="0"/>
              </a:rPr>
              <a:t> dung </a:t>
            </a:r>
            <a:r>
              <a:rPr lang="en-US" sz="2400" i="1" dirty="0" err="1">
                <a:latin typeface="Times New Roman" panose="02020603050405020304" pitchFamily="18" charset="0"/>
                <a:ea typeface="Times New Roman" panose="02020603050405020304" pitchFamily="18" charset="0"/>
              </a:rPr>
              <a:t>từng</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phần</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của</a:t>
            </a:r>
            <a:r>
              <a:rPr lang="en-US" sz="2400" i="1" dirty="0">
                <a:latin typeface="Times New Roman" panose="02020603050405020304" pitchFamily="18" charset="0"/>
                <a:ea typeface="Times New Roman" panose="02020603050405020304" pitchFamily="18" charset="0"/>
              </a:rPr>
              <a:t> </a:t>
            </a:r>
            <a:r>
              <a:rPr lang="en-US" sz="2400" i="1" dirty="0" err="1">
                <a:latin typeface="Times New Roman" panose="02020603050405020304" pitchFamily="18" charset="0"/>
                <a:ea typeface="Times New Roman" panose="02020603050405020304" pitchFamily="18" charset="0"/>
              </a:rPr>
              <a:t>bài</a:t>
            </a:r>
            <a:r>
              <a:rPr lang="en-US" sz="2400" i="1" dirty="0">
                <a:latin typeface="Times New Roman" panose="02020603050405020304" pitchFamily="18"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vi-VN" sz="2400" dirty="0">
                <a:latin typeface="Times New Roman" panose="02020603050405020304" pitchFamily="18" charset="0"/>
                <a:ea typeface="Times New Roman" panose="02020603050405020304" pitchFamily="18" charset="0"/>
              </a:rPr>
              <a:t>“Những ngôi sao xa xôi” Ngữ văn 8 (tập 2), tích hợp môn Lịch sử để khắc sâu kiến thức về cuộc chiến đang diễn ra ác liệt.</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Sơn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Thủy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nắm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smtClean="0">
                <a:latin typeface="Times New Roman" panose="02020603050405020304" pitchFamily="18" charset="0"/>
                <a:ea typeface="Times New Roman" panose="02020603050405020304" pitchFamily="18" charset="0"/>
              </a:rPr>
              <a:t>câu</a:t>
            </a:r>
            <a:r>
              <a:rPr lang="en-US" sz="2400" dirty="0" smtClean="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chuyện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xảy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ra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gian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nào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nghệ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thuật</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Họa</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GDCD..</a:t>
            </a:r>
            <a:endParaRPr lang="en-US" sz="2400" dirty="0" smtClean="0">
              <a:effectLst/>
              <a:latin typeface="Times New Roman" panose="02020603050405020304" pitchFamily="18" charset="0"/>
              <a:ea typeface="Times New Roman" panose="02020603050405020304" pitchFamily="18" charset="0"/>
            </a:endParaRPr>
          </a:p>
          <a:p>
            <a:pPr marR="19050" indent="457200" algn="just">
              <a:spcAft>
                <a:spcPts val="750"/>
              </a:spcAft>
            </a:pPr>
            <a:r>
              <a:rPr lang="en-US" sz="2400" dirty="0" err="1">
                <a:latin typeface="Times New Roman" panose="02020603050405020304" pitchFamily="18" charset="0"/>
                <a:ea typeface="Times New Roman" panose="02020603050405020304" pitchFamily="18" charset="0"/>
              </a:rPr>
              <a:t>Khi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dạy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văn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 </a:t>
            </a:r>
            <a:r>
              <a:rPr lang="en-US" sz="2400" dirty="0" err="1">
                <a:latin typeface="Times New Roman" panose="02020603050405020304" pitchFamily="18" charset="0"/>
                <a:ea typeface="Times New Roman" panose="02020603050405020304" pitchFamily="18" charset="0"/>
              </a:rPr>
              <a:t>Thánh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Gióng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tích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Lịch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môn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lí</a:t>
            </a:r>
            <a:r>
              <a:rPr lang="en-US" sz="2400" dirty="0">
                <a:latin typeface="Times New Roman" panose="02020603050405020304" pitchFamily="18" charset="0"/>
                <a:ea typeface="Times New Roman" panose="02020603050405020304" pitchFamily="18" charset="0"/>
              </a:rPr>
              <a:t>, GDCD </a:t>
            </a:r>
            <a:r>
              <a:rPr lang="en-US" sz="2400" dirty="0" err="1">
                <a:latin typeface="Times New Roman" panose="02020603050405020304" pitchFamily="18" charset="0"/>
                <a:ea typeface="Times New Roman" panose="02020603050405020304" pitchFamily="18" charset="0"/>
              </a:rPr>
              <a:t>để</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giáo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dục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lòng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biết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học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04640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barn(inVertical)">
                                      <p:cBhvr>
                                        <p:cTn id="18" dur="500"/>
                                        <p:tgtEl>
                                          <p:spTgt spid="2">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barn(inVertical)">
                                      <p:cBhvr>
                                        <p:cTn id="21" dur="500"/>
                                        <p:tgtEl>
                                          <p:spTgt spid="2">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barn(inVertical)">
                                      <p:cBhvr>
                                        <p:cTn id="24" dur="500"/>
                                        <p:tgtEl>
                                          <p:spTgt spid="2">
                                            <p:txEl>
                                              <p:pRg st="5" end="5"/>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barn(inVertical)">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507</Words>
  <Application>Microsoft Office PowerPoint</Application>
  <PresentationFormat>Widescreen</PresentationFormat>
  <Paragraphs>67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10</cp:revision>
  <dcterms:created xsi:type="dcterms:W3CDTF">2025-01-19T13:50:03Z</dcterms:created>
  <dcterms:modified xsi:type="dcterms:W3CDTF">2025-01-19T15:35:14Z</dcterms:modified>
</cp:coreProperties>
</file>