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1" r:id="rId3"/>
    <p:sldMasterId id="2147483695" r:id="rId4"/>
    <p:sldMasterId id="2147483707" r:id="rId5"/>
    <p:sldMasterId id="2147483719" r:id="rId6"/>
    <p:sldMasterId id="2147483731" r:id="rId7"/>
    <p:sldMasterId id="2147483743" r:id="rId8"/>
    <p:sldMasterId id="2147483755" r:id="rId9"/>
    <p:sldMasterId id="2147483767" r:id="rId10"/>
    <p:sldMasterId id="2147483779" r:id="rId11"/>
    <p:sldMasterId id="2147483791" r:id="rId12"/>
    <p:sldMasterId id="2147483803" r:id="rId13"/>
    <p:sldMasterId id="2147483815" r:id="rId14"/>
    <p:sldMasterId id="2147483827" r:id="rId15"/>
    <p:sldMasterId id="2147483839" r:id="rId16"/>
    <p:sldMasterId id="2147483851" r:id="rId17"/>
    <p:sldMasterId id="2147483863" r:id="rId18"/>
    <p:sldMasterId id="2147483875" r:id="rId19"/>
    <p:sldMasterId id="2147483887" r:id="rId20"/>
    <p:sldMasterId id="2147483899" r:id="rId21"/>
    <p:sldMasterId id="2147483911" r:id="rId22"/>
    <p:sldMasterId id="2147483923" r:id="rId23"/>
    <p:sldMasterId id="2147483935" r:id="rId24"/>
    <p:sldMasterId id="2147483947" r:id="rId25"/>
    <p:sldMasterId id="2147483959" r:id="rId26"/>
  </p:sldMasterIdLst>
  <p:notesMasterIdLst>
    <p:notesMasterId r:id="rId92"/>
  </p:notesMasterIdLst>
  <p:sldIdLst>
    <p:sldId id="505" r:id="rId27"/>
    <p:sldId id="259" r:id="rId28"/>
    <p:sldId id="392" r:id="rId29"/>
    <p:sldId id="393" r:id="rId30"/>
    <p:sldId id="504" r:id="rId31"/>
    <p:sldId id="394" r:id="rId32"/>
    <p:sldId id="395" r:id="rId33"/>
    <p:sldId id="397" r:id="rId34"/>
    <p:sldId id="257" r:id="rId35"/>
    <p:sldId id="399" r:id="rId36"/>
    <p:sldId id="391" r:id="rId37"/>
    <p:sldId id="388" r:id="rId38"/>
    <p:sldId id="400" r:id="rId39"/>
    <p:sldId id="506" r:id="rId40"/>
    <p:sldId id="507" r:id="rId41"/>
    <p:sldId id="508" r:id="rId42"/>
    <p:sldId id="509" r:id="rId43"/>
    <p:sldId id="510" r:id="rId44"/>
    <p:sldId id="405" r:id="rId45"/>
    <p:sldId id="406" r:id="rId46"/>
    <p:sldId id="511" r:id="rId47"/>
    <p:sldId id="512" r:id="rId48"/>
    <p:sldId id="513" r:id="rId49"/>
    <p:sldId id="517" r:id="rId50"/>
    <p:sldId id="519" r:id="rId51"/>
    <p:sldId id="518" r:id="rId52"/>
    <p:sldId id="520" r:id="rId53"/>
    <p:sldId id="495" r:id="rId54"/>
    <p:sldId id="496" r:id="rId55"/>
    <p:sldId id="488" r:id="rId56"/>
    <p:sldId id="521" r:id="rId57"/>
    <p:sldId id="428" r:id="rId58"/>
    <p:sldId id="497" r:id="rId59"/>
    <p:sldId id="499" r:id="rId60"/>
    <p:sldId id="429" r:id="rId61"/>
    <p:sldId id="433" r:id="rId62"/>
    <p:sldId id="434" r:id="rId63"/>
    <p:sldId id="435" r:id="rId64"/>
    <p:sldId id="436" r:id="rId65"/>
    <p:sldId id="437" r:id="rId66"/>
    <p:sldId id="438" r:id="rId67"/>
    <p:sldId id="439" r:id="rId68"/>
    <p:sldId id="440" r:id="rId69"/>
    <p:sldId id="441" r:id="rId70"/>
    <p:sldId id="442" r:id="rId71"/>
    <p:sldId id="443" r:id="rId72"/>
    <p:sldId id="444" r:id="rId73"/>
    <p:sldId id="445" r:id="rId74"/>
    <p:sldId id="446" r:id="rId75"/>
    <p:sldId id="447" r:id="rId76"/>
    <p:sldId id="448" r:id="rId77"/>
    <p:sldId id="449" r:id="rId78"/>
    <p:sldId id="450" r:id="rId79"/>
    <p:sldId id="451" r:id="rId80"/>
    <p:sldId id="452" r:id="rId81"/>
    <p:sldId id="453" r:id="rId82"/>
    <p:sldId id="454" r:id="rId83"/>
    <p:sldId id="455" r:id="rId84"/>
    <p:sldId id="457" r:id="rId85"/>
    <p:sldId id="458" r:id="rId86"/>
    <p:sldId id="459" r:id="rId87"/>
    <p:sldId id="460" r:id="rId88"/>
    <p:sldId id="461" r:id="rId89"/>
    <p:sldId id="462" r:id="rId90"/>
    <p:sldId id="463" r:id="rId91"/>
  </p:sldIdLst>
  <p:sldSz cx="12192000" cy="6858000"/>
  <p:notesSz cx="6858000" cy="9144000"/>
  <p:custDataLst>
    <p:tags r:id="rId9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04" autoAdjust="0"/>
  </p:normalViewPr>
  <p:slideViewPr>
    <p:cSldViewPr snapToGrid="0">
      <p:cViewPr varScale="1">
        <p:scale>
          <a:sx n="91" d="100"/>
          <a:sy n="91" d="100"/>
        </p:scale>
        <p:origin x="534" y="9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80" Type="http://schemas.openxmlformats.org/officeDocument/2006/relationships/slide" Target="slides/slide54.xml"/><Relationship Id="rId85" Type="http://schemas.openxmlformats.org/officeDocument/2006/relationships/slide" Target="slides/slide5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2025/2/10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08281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9E055E-0CC5-4FA5-B7F2-AAFBA373BC6C}" type="slidenum">
              <a:rPr lang="en-US" smtClean="0"/>
              <a:pPr/>
              <a:t>1</a:t>
            </a:fld>
            <a:endParaRPr lang="en-US"/>
          </a:p>
        </p:txBody>
      </p:sp>
    </p:spTree>
    <p:extLst>
      <p:ext uri="{BB962C8B-B14F-4D97-AF65-F5344CB8AC3E}">
        <p14:creationId xmlns:p14="http://schemas.microsoft.com/office/powerpoint/2010/main" val="18742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175685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4070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83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0586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7858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766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44253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75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155721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85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3887052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9219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2126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61699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59737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94844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4377"/>
      </p:ext>
    </p:extLst>
  </p:cSld>
  <p:clrMapOvr>
    <a:masterClrMapping/>
  </p:clrMapOvr>
  <p:transition spd="slow" advClick="0" advTm="3000">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562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601677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2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57637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6081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61736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4289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4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6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78803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344803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25020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91954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0654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536428-9675-40A2-9E62-49CA5D011053}" type="slidenum">
              <a:rPr lang="en-US"/>
              <a:pPr>
                <a:defRPr/>
              </a:pPr>
              <a:t>‹#›</a:t>
            </a:fld>
            <a:endParaRPr lang="en-US"/>
          </a:p>
        </p:txBody>
      </p:sp>
    </p:spTree>
    <p:extLst>
      <p:ext uri="{BB962C8B-B14F-4D97-AF65-F5344CB8AC3E}">
        <p14:creationId xmlns:p14="http://schemas.microsoft.com/office/powerpoint/2010/main" val="2506716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99788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9773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1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113192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80208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0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0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02435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19682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4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4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5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5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832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711673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114856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7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5145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37D9C5-15BD-4DAE-819E-D31E399C6C8B}" type="slidenum">
              <a:rPr lang="en-US"/>
              <a:pPr>
                <a:defRPr/>
              </a:pPr>
              <a:t>‹#›</a:t>
            </a:fld>
            <a:endParaRPr lang="en-US"/>
          </a:p>
        </p:txBody>
      </p:sp>
    </p:spTree>
    <p:extLst>
      <p:ext uri="{BB962C8B-B14F-4D97-AF65-F5344CB8AC3E}">
        <p14:creationId xmlns:p14="http://schemas.microsoft.com/office/powerpoint/2010/main" val="3656277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7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76826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47850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185242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0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8315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696054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9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9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148580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855042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3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3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3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4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4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49965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21453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98193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988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6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258459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6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872184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570256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24231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9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276167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830561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8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8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786708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500130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1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1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1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3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3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679897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5011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6124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86018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5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41535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5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07495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695166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791219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82"/>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48187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7240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69"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6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14729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824567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0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0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1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19"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3931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421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804614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040368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4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53485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4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758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06814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681376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6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4459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72267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5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5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817018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37373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1054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0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0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602141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180350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418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3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110661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3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47873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582079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68468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5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97274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41091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4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4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2656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7560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437429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8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8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8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9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9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8564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9953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6302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1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286013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1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124805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9364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389314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4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258572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36919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51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2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2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67617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28538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6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6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6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7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7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357643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481718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479795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0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37692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0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4110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327174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490669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2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600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472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79701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1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624359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785548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4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4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6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69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453804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173442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615019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84270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57361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32744"/>
      </p:ext>
    </p:extLst>
  </p:cSld>
  <p:clrMapOvr>
    <a:masterClrMapping/>
  </p:clrMapOvr>
  <p:transition spd="slow" advClick="0" advTm="3000">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124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07"/>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933410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96889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94"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560027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786240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2"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3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44"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28216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22828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4117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909586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60724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4351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1929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65877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8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6642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90455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7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7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496240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8241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1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1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1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2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2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58061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526633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7873433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5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832008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5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39595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619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974128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84798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7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809733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794959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5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5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444205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4230477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9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40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4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20772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12360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955345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3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8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566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3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140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63279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379681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5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071780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727325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3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06283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29459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7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7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8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774580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28223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8906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477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6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155124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6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997684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154035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18131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2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4891924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081002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1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01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68401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69962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5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5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6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6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55636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619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5792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931605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59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042740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59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508016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748561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6469401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07"/>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913559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265824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94"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19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456831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232535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32"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3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44"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10181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0048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633910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76730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5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836609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5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814055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783417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37273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48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0536215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208472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7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197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875534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387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0852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0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0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0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32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32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17413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12694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76028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54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981502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54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9426825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86251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64434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9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07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2061751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62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0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94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70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65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7"/>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5224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95714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4"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4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0470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36600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82"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8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8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9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94"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382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chemeClr val="accent4"/>
                </a:solidFill>
                <a:latin typeface="Bodoni MT" panose="02070803080606020203" pitchFamily="18" charset="0"/>
                <a:ea typeface="方正正中黑简体" panose="02000000000000000000" pitchFamily="2" charset="-122"/>
              </a:rPr>
              <a:t>@</a:t>
            </a:r>
            <a:r>
              <a:rPr lang="zh-CN" altLang="en-US" dirty="0" smtClean="0">
                <a:solidFill>
                  <a:schemeClr val="accent4"/>
                </a:solidFill>
                <a:latin typeface="方正行楷简体" panose="03000509000000000000" pitchFamily="65" charset="-122"/>
                <a:ea typeface="方正行楷简体" panose="03000509000000000000" pitchFamily="65" charset="-122"/>
              </a:rPr>
              <a:t>雪原</a:t>
            </a:r>
            <a:r>
              <a:rPr lang="en-US" altLang="zh-CN" dirty="0" smtClean="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2025/2/10</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4337731"/>
      </p:ext>
    </p:extLst>
  </p:cSld>
  <p:clrMapOvr>
    <a:masterClrMapping/>
  </p:clrMapOvr>
  <p:transition spd="slow" advClick="0" advTm="3000">
    <p:random/>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3391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02519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1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7864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1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824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4098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01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4"/>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30708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19326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1"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4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0172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6634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87789"/>
      </p:ext>
    </p:extLst>
  </p:cSld>
  <p:clrMapOvr>
    <a:masterClrMapping/>
  </p:clrMapOvr>
  <p:transition spd="slow" advClick="0" advTm="3000">
    <p:random/>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7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7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9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9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29416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59693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3077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1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547772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1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56293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19827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22449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0"/>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96501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24073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7"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5537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10995"/>
      </p:ext>
    </p:extLst>
  </p:cSld>
  <p:clrMapOvr>
    <a:masterClrMapping/>
  </p:clrMapOvr>
  <p:transition spd="slow" advClick="0" advTm="3000">
    <p:random/>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9801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5"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7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8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9056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77961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53046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04992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625635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790967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0125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45"/>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4498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5432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48043"/>
      </p:ext>
    </p:extLst>
  </p:cSld>
  <p:clrMapOvr>
    <a:masterClrMapping/>
  </p:clrMapOvr>
  <p:transition spd="slow" advClick="0" advTm="3000">
    <p:random/>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2"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3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6883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5084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7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7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8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8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039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603668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1822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0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348644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0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4687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5753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803596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9"/>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4901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2096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909834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26"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2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9500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4480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64"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6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7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76"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16328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5772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83968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80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0049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80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891994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644634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068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2/10/2025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295533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2"/>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33780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7498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9" y="1709738"/>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221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18566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51489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5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15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15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56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569"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0708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40495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702492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79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6792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79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109118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36191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theme" Target="../theme/theme1.xml"/><Relationship Id="rId9" Type="http://schemas.openxmlformats.org/officeDocument/2006/relationships/image" Target="../media/image4.gi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1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microsoft.com/office/2007/relationships/hdphoto" Target="../media/hdphoto1.wdp"/><Relationship Id="rId17" Type="http://schemas.microsoft.com/office/2007/relationships/hdphoto" Target="../media/hdphoto2.wdp"/><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7.png"/><Relationship Id="rId5" Type="http://schemas.openxmlformats.org/officeDocument/2006/relationships/slideLayout" Target="../slideLayouts/slideLayout8.xml"/><Relationship Id="rId15" Type="http://schemas.openxmlformats.org/officeDocument/2006/relationships/image" Target="../media/image4.gif"/><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1825825485"/>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971" r:id="rId3"/>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9"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69"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6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704701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6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93830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5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5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5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52563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4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4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4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21597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3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3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3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629683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19"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19"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1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9681511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0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0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0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9659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9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9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9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838992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7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7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7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160707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6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6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5371769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6" cstate="print">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76270087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972" r:id="rId5"/>
    <p:sldLayoutId id="2147483973" r:id="rId6"/>
    <p:sldLayoutId id="2147483974" r:id="rId7"/>
    <p:sldLayoutId id="2147483975" r:id="rId8"/>
    <p:sldLayoutId id="2147483976" r:id="rId9"/>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4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4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799651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2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2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2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30389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0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0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0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91989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8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8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2008488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6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6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164099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4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4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23218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2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2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2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4948360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D211-8338-4D66-BDE9-C1CF608343AF}"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47779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4518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9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9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60443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9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9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231765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7"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87"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459825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2"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8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8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106291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76"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76"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57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48815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21" Type="http://schemas.openxmlformats.org/officeDocument/2006/relationships/image" Target="../media/image2.svg"/><Relationship Id="rId2" Type="http://schemas.openxmlformats.org/officeDocument/2006/relationships/image" Target="../media/image38.png"/><Relationship Id="rId1" Type="http://schemas.openxmlformats.org/officeDocument/2006/relationships/slideLayout" Target="../slideLayouts/slideLayout9.xml"/><Relationship Id="rId23" Type="http://schemas.openxmlformats.org/officeDocument/2006/relationships/image" Target="../media/image40.png"/><Relationship Id="rId22"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slide" Target="slide9.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1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7.xml"/><Relationship Id="rId7" Type="http://schemas.openxmlformats.org/officeDocument/2006/relationships/slide" Target="slide6.xml"/><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15.pn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35.xml"/><Relationship Id="rId6" Type="http://schemas.openxmlformats.org/officeDocument/2006/relationships/image" Target="../media/image58.png"/><Relationship Id="rId5" Type="http://schemas.microsoft.com/office/2007/relationships/hdphoto" Target="../media/hdphoto4.wdp"/><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13" Type="http://schemas.openxmlformats.org/officeDocument/2006/relationships/slide" Target="slide40.xml"/><Relationship Id="rId18" Type="http://schemas.openxmlformats.org/officeDocument/2006/relationships/slide" Target="slide45.xml"/><Relationship Id="rId26" Type="http://schemas.openxmlformats.org/officeDocument/2006/relationships/slide" Target="slide53.xml"/><Relationship Id="rId3" Type="http://schemas.openxmlformats.org/officeDocument/2006/relationships/image" Target="../media/image56.png"/><Relationship Id="rId21" Type="http://schemas.openxmlformats.org/officeDocument/2006/relationships/slide" Target="slide48.xml"/><Relationship Id="rId7" Type="http://schemas.openxmlformats.org/officeDocument/2006/relationships/image" Target="../media/image58.png"/><Relationship Id="rId12" Type="http://schemas.openxmlformats.org/officeDocument/2006/relationships/slide" Target="slide39.xml"/><Relationship Id="rId17" Type="http://schemas.openxmlformats.org/officeDocument/2006/relationships/slide" Target="slide44.xml"/><Relationship Id="rId25" Type="http://schemas.openxmlformats.org/officeDocument/2006/relationships/slide" Target="slide52.xml"/><Relationship Id="rId33" Type="http://schemas.openxmlformats.org/officeDocument/2006/relationships/image" Target="../media/image62.png"/><Relationship Id="rId2" Type="http://schemas.openxmlformats.org/officeDocument/2006/relationships/audio" Target="../media/audio1.wav"/><Relationship Id="rId16" Type="http://schemas.openxmlformats.org/officeDocument/2006/relationships/slide" Target="slide43.xml"/><Relationship Id="rId20" Type="http://schemas.openxmlformats.org/officeDocument/2006/relationships/slide" Target="slide47.xml"/><Relationship Id="rId29" Type="http://schemas.openxmlformats.org/officeDocument/2006/relationships/slide" Target="slide56.xml"/><Relationship Id="rId1" Type="http://schemas.openxmlformats.org/officeDocument/2006/relationships/slideLayout" Target="../slideLayouts/slideLayout46.xml"/><Relationship Id="rId6" Type="http://schemas.microsoft.com/office/2007/relationships/hdphoto" Target="../media/hdphoto4.wdp"/><Relationship Id="rId11" Type="http://schemas.openxmlformats.org/officeDocument/2006/relationships/image" Target="../media/image61.png"/><Relationship Id="rId24" Type="http://schemas.openxmlformats.org/officeDocument/2006/relationships/slide" Target="slide51.xml"/><Relationship Id="rId32" Type="http://schemas.openxmlformats.org/officeDocument/2006/relationships/slide" Target="slide59.xml"/><Relationship Id="rId5" Type="http://schemas.openxmlformats.org/officeDocument/2006/relationships/image" Target="../media/image57.png"/><Relationship Id="rId15" Type="http://schemas.openxmlformats.org/officeDocument/2006/relationships/slide" Target="slide42.xml"/><Relationship Id="rId23" Type="http://schemas.openxmlformats.org/officeDocument/2006/relationships/slide" Target="slide50.xml"/><Relationship Id="rId28" Type="http://schemas.openxmlformats.org/officeDocument/2006/relationships/slide" Target="slide55.xml"/><Relationship Id="rId10" Type="http://schemas.openxmlformats.org/officeDocument/2006/relationships/image" Target="../media/image60.png"/><Relationship Id="rId19" Type="http://schemas.openxmlformats.org/officeDocument/2006/relationships/slide" Target="slide46.xml"/><Relationship Id="rId31" Type="http://schemas.openxmlformats.org/officeDocument/2006/relationships/slide" Target="slide58.xml"/><Relationship Id="rId4" Type="http://schemas.microsoft.com/office/2007/relationships/hdphoto" Target="../media/hdphoto3.wdp"/><Relationship Id="rId9" Type="http://schemas.openxmlformats.org/officeDocument/2006/relationships/image" Target="../media/image59.png"/><Relationship Id="rId14" Type="http://schemas.openxmlformats.org/officeDocument/2006/relationships/slide" Target="slide41.xml"/><Relationship Id="rId22" Type="http://schemas.openxmlformats.org/officeDocument/2006/relationships/slide" Target="slide49.xml"/><Relationship Id="rId27" Type="http://schemas.openxmlformats.org/officeDocument/2006/relationships/slide" Target="slide54.xml"/><Relationship Id="rId30" Type="http://schemas.openxmlformats.org/officeDocument/2006/relationships/slide" Target="slide57.xml"/><Relationship Id="rId8" Type="http://schemas.microsoft.com/office/2007/relationships/hdphoto" Target="../media/hdphoto5.wdp"/></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57.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68.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79.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101.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112.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123.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134.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156.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167.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178.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189.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200.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211.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222.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233.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244.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255.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slide" Target="slide38.xml"/><Relationship Id="rId2" Type="http://schemas.openxmlformats.org/officeDocument/2006/relationships/audio" Target="../media/audio2.wav"/><Relationship Id="rId1" Type="http://schemas.openxmlformats.org/officeDocument/2006/relationships/slideLayout" Target="../slideLayouts/slideLayout266.xml"/><Relationship Id="rId6" Type="http://schemas.openxmlformats.org/officeDocument/2006/relationships/image" Target="../media/image57.png"/><Relationship Id="rId11"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5.wdp"/></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3" Type="http://schemas.openxmlformats.org/officeDocument/2006/relationships/tags" Target="../tags/tag33.xml"/><Relationship Id="rId18" Type="http://schemas.openxmlformats.org/officeDocument/2006/relationships/tags" Target="../tags/tag38.xml"/><Relationship Id="rId26" Type="http://schemas.openxmlformats.org/officeDocument/2006/relationships/image" Target="../media/image17.png"/><Relationship Id="rId39" Type="http://schemas.openxmlformats.org/officeDocument/2006/relationships/image" Target="../media/image5.png"/><Relationship Id="rId21" Type="http://schemas.openxmlformats.org/officeDocument/2006/relationships/notesSlide" Target="../notesSlides/notesSlide17.xml"/><Relationship Id="rId34" Type="http://schemas.openxmlformats.org/officeDocument/2006/relationships/image" Target="../media/image65.png"/><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5" Type="http://schemas.openxmlformats.org/officeDocument/2006/relationships/image" Target="../media/image16.png"/><Relationship Id="rId33" Type="http://schemas.openxmlformats.org/officeDocument/2006/relationships/image" Target="../media/image24.png"/><Relationship Id="rId38" Type="http://schemas.openxmlformats.org/officeDocument/2006/relationships/image" Target="../media/image4.gif"/><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slideLayout" Target="../slideLayouts/slideLayout1.xml"/><Relationship Id="rId29" Type="http://schemas.openxmlformats.org/officeDocument/2006/relationships/image" Target="../media/image20.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image" Target="../media/image8.png"/><Relationship Id="rId32" Type="http://schemas.openxmlformats.org/officeDocument/2006/relationships/image" Target="../media/image23.png"/><Relationship Id="rId37" Type="http://schemas.openxmlformats.org/officeDocument/2006/relationships/image" Target="../media/image27.png"/><Relationship Id="rId40" Type="http://schemas.microsoft.com/office/2007/relationships/hdphoto" Target="../media/hdphoto2.wdp"/><Relationship Id="rId5" Type="http://schemas.openxmlformats.org/officeDocument/2006/relationships/tags" Target="../tags/tag25.xml"/><Relationship Id="rId15" Type="http://schemas.openxmlformats.org/officeDocument/2006/relationships/tags" Target="../tags/tag35.xml"/><Relationship Id="rId23" Type="http://schemas.microsoft.com/office/2007/relationships/hdphoto" Target="../media/hdphoto1.wdp"/><Relationship Id="rId28" Type="http://schemas.openxmlformats.org/officeDocument/2006/relationships/image" Target="../media/image19.png"/><Relationship Id="rId36" Type="http://schemas.openxmlformats.org/officeDocument/2006/relationships/image" Target="../media/image26.png"/><Relationship Id="rId10" Type="http://schemas.openxmlformats.org/officeDocument/2006/relationships/tags" Target="../tags/tag30.xml"/><Relationship Id="rId19" Type="http://schemas.openxmlformats.org/officeDocument/2006/relationships/tags" Target="../tags/tag39.xml"/><Relationship Id="rId31" Type="http://schemas.openxmlformats.org/officeDocument/2006/relationships/image" Target="../media/image22.pn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1.png"/><Relationship Id="rId27" Type="http://schemas.openxmlformats.org/officeDocument/2006/relationships/image" Target="../media/image18.png"/><Relationship Id="rId30" Type="http://schemas.openxmlformats.org/officeDocument/2006/relationships/image" Target="../media/image21.png"/><Relationship Id="rId35" Type="http://schemas.openxmlformats.org/officeDocument/2006/relationships/image" Target="../media/image25.png"/><Relationship Id="rId8" Type="http://schemas.openxmlformats.org/officeDocument/2006/relationships/tags" Target="../tags/tag28.xml"/><Relationship Id="rId3" Type="http://schemas.openxmlformats.org/officeDocument/2006/relationships/tags" Target="../tags/tag23.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17.png"/><Relationship Id="rId39" Type="http://schemas.microsoft.com/office/2007/relationships/hdphoto" Target="../media/hdphoto2.wdp"/><Relationship Id="rId21" Type="http://schemas.openxmlformats.org/officeDocument/2006/relationships/notesSlide" Target="../notesSlides/notesSlide4.xml"/><Relationship Id="rId34" Type="http://schemas.openxmlformats.org/officeDocument/2006/relationships/image" Target="../media/image25.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16.png"/><Relationship Id="rId33" Type="http://schemas.openxmlformats.org/officeDocument/2006/relationships/image" Target="../media/image24.png"/><Relationship Id="rId38" Type="http://schemas.openxmlformats.org/officeDocument/2006/relationships/image" Target="../media/image5.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slideLayout" Target="../slideLayouts/slideLayout1.xml"/><Relationship Id="rId29" Type="http://schemas.openxmlformats.org/officeDocument/2006/relationships/image" Target="../media/image20.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8.png"/><Relationship Id="rId32" Type="http://schemas.openxmlformats.org/officeDocument/2006/relationships/image" Target="../media/image23.png"/><Relationship Id="rId37" Type="http://schemas.openxmlformats.org/officeDocument/2006/relationships/image" Target="../media/image4.gif"/><Relationship Id="rId5" Type="http://schemas.openxmlformats.org/officeDocument/2006/relationships/tags" Target="../tags/tag6.xml"/><Relationship Id="rId15" Type="http://schemas.openxmlformats.org/officeDocument/2006/relationships/tags" Target="../tags/tag16.xml"/><Relationship Id="rId23" Type="http://schemas.microsoft.com/office/2007/relationships/hdphoto" Target="../media/hdphoto1.wdp"/><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22.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1.png"/><Relationship Id="rId27" Type="http://schemas.openxmlformats.org/officeDocument/2006/relationships/image" Target="../media/image18.png"/><Relationship Id="rId30" Type="http://schemas.openxmlformats.org/officeDocument/2006/relationships/image" Target="../media/image21.png"/><Relationship Id="rId35" Type="http://schemas.openxmlformats.org/officeDocument/2006/relationships/image" Target="../media/image26.png"/><Relationship Id="rId8" Type="http://schemas.openxmlformats.org/officeDocument/2006/relationships/tags" Target="../tags/tag9.xml"/><Relationship Id="rId3"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4" y="0"/>
            <a:ext cx="12143107" cy="6858000"/>
          </a:xfrm>
          <a:prstGeom prst="rect">
            <a:avLst/>
          </a:prstGeom>
        </p:spPr>
      </p:pic>
      <p:sp>
        <p:nvSpPr>
          <p:cNvPr id="3" name="Rectangle 2"/>
          <p:cNvSpPr/>
          <p:nvPr/>
        </p:nvSpPr>
        <p:spPr>
          <a:xfrm>
            <a:off x="458477" y="2267712"/>
            <a:ext cx="10391210" cy="830756"/>
          </a:xfrm>
          <a:prstGeom prst="rect">
            <a:avLst/>
          </a:prstGeom>
        </p:spPr>
        <p:txBody>
          <a:bodyPr lIns="91201" tIns="45601" rIns="91201" bIns="45601">
            <a:spAutoFit/>
          </a:bodyPr>
          <a:lstStyle/>
          <a:p>
            <a:pPr algn="ctr">
              <a:defRPr/>
            </a:pPr>
            <a:r>
              <a:rPr lang="en-US" sz="4800" b="1" kern="0" dirty="0" smtClean="0">
                <a:solidFill>
                  <a:srgbClr val="B8088A"/>
                </a:solidFill>
                <a:latin typeface="Times New Roman" pitchFamily="18" charset="0"/>
                <a:cs typeface="Times New Roman" pitchFamily="18" charset="0"/>
              </a:rPr>
              <a:t>CHÀO MỪNG QUÝ THẦY CÔ</a:t>
            </a:r>
          </a:p>
        </p:txBody>
      </p:sp>
      <p:sp>
        <p:nvSpPr>
          <p:cNvPr id="4" name="Rectangle 3"/>
          <p:cNvSpPr/>
          <p:nvPr/>
        </p:nvSpPr>
        <p:spPr>
          <a:xfrm>
            <a:off x="2572086" y="3429000"/>
            <a:ext cx="6535764" cy="646331"/>
          </a:xfrm>
          <a:prstGeom prst="rect">
            <a:avLst/>
          </a:prstGeom>
        </p:spPr>
        <p:txBody>
          <a:bodyPr wrap="none">
            <a:spAutoFit/>
          </a:bodyPr>
          <a:lstStyle/>
          <a:p>
            <a:pPr algn="ctr">
              <a:defRPr/>
            </a:pPr>
            <a:r>
              <a:rPr lang="en-US" sz="3600" b="1" kern="0" dirty="0">
                <a:solidFill>
                  <a:srgbClr val="FF0000"/>
                </a:solidFill>
                <a:latin typeface="Times New Roman" pitchFamily="18" charset="0"/>
                <a:cs typeface="Times New Roman" pitchFamily="18" charset="0"/>
              </a:rPr>
              <a:t>VỀ DỰ GIỜ MÔN NGỮ VĂN 6</a:t>
            </a:r>
            <a:endParaRPr lang="en-US" sz="3600" b="1" kern="0" dirty="0">
              <a:solidFill>
                <a:srgbClr val="FF0000"/>
              </a:solidFill>
              <a:cs typeface="Times New Roman" pitchFamily="18" charset="0"/>
            </a:endParaRPr>
          </a:p>
        </p:txBody>
      </p:sp>
    </p:spTree>
    <p:extLst>
      <p:ext uri="{BB962C8B-B14F-4D97-AF65-F5344CB8AC3E}">
        <p14:creationId xmlns:p14="http://schemas.microsoft.com/office/powerpoint/2010/main" val="626015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378565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HÌNH</a:t>
            </a:r>
            <a:r>
              <a:rPr kumimoji="0" lang="en-US" altLang="zh-CN" sz="6000" b="0" i="0" u="none" strike="noStrike" kern="1200" cap="none" spc="0" normalizeH="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3530305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8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3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19491" y="2832244"/>
            <a:ext cx="5160387" cy="923330"/>
          </a:xfrm>
          <a:prstGeom prst="rect">
            <a:avLst/>
          </a:prstGeom>
          <a:noFill/>
        </p:spPr>
        <p:txBody>
          <a:bodyPr wrap="none" rtlCol="0">
            <a:spAutoFit/>
          </a:bodyPr>
          <a:lstStyle/>
          <a:p>
            <a:pPr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I. </a:t>
            </a:r>
            <a:r>
              <a:rPr lang="en-US" sz="3600" b="1" kern="100" dirty="0" err="1">
                <a:solidFill>
                  <a:srgbClr val="000000"/>
                </a:solidFill>
                <a:latin typeface="Times New Roman" panose="02020603050405020304" pitchFamily="18" charset="0"/>
                <a:ea typeface="SimSun" panose="02010600030101010101" pitchFamily="2" charset="-122"/>
              </a:rPr>
              <a:t>Đọc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và</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tìm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hiểu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smtClean="0">
                <a:solidFill>
                  <a:srgbClr val="000000"/>
                </a:solidFill>
                <a:latin typeface="Times New Roman" panose="02020603050405020304" pitchFamily="18" charset="0"/>
                <a:ea typeface="SimSun" panose="02010600030101010101" pitchFamily="2" charset="-122"/>
              </a:rPr>
              <a:t>chung</a:t>
            </a:r>
            <a:endParaRPr lang="en-US" sz="3200" kern="100" dirty="0">
              <a:effectLst/>
              <a:latin typeface="Times New Roman" panose="02020603050405020304" pitchFamily="18" charset="0"/>
              <a:ea typeface="SimSun" panose="02010600030101010101" pitchFamily="2" charset="-122"/>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159215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2" name="Rectangle 1"/>
          <p:cNvSpPr/>
          <p:nvPr/>
        </p:nvSpPr>
        <p:spPr>
          <a:xfrm>
            <a:off x="4840651" y="1043171"/>
            <a:ext cx="6096000" cy="1015663"/>
          </a:xfrm>
          <a:prstGeom prst="rect">
            <a:avLst/>
          </a:prstGeom>
        </p:spPr>
        <p:txBody>
          <a:bodyPr>
            <a:spAutoFit/>
          </a:bodyPr>
          <a:lstStyle/>
          <a:p>
            <a:pPr algn="just">
              <a:lnSpc>
                <a:spcPct val="150000"/>
              </a:lnSpc>
            </a:pPr>
            <a:r>
              <a:rPr lang="en-US" sz="4000" b="1" kern="100" dirty="0">
                <a:solidFill>
                  <a:srgbClr val="000000"/>
                </a:solidFill>
                <a:latin typeface="Times New Roman" panose="02020603050405020304" pitchFamily="18" charset="0"/>
                <a:ea typeface="SimSun" panose="02010600030101010101" pitchFamily="2" charset="-122"/>
              </a:rPr>
              <a:t>1. </a:t>
            </a:r>
            <a:r>
              <a:rPr lang="en-US" sz="4000" b="1" kern="100" dirty="0" err="1" smtClean="0">
                <a:solidFill>
                  <a:srgbClr val="000000"/>
                </a:solidFill>
                <a:latin typeface="Times New Roman" panose="02020603050405020304" pitchFamily="18" charset="0"/>
                <a:ea typeface="SimSun" panose="02010600030101010101" pitchFamily="2" charset="-122"/>
              </a:rPr>
              <a:t>Đọc</a:t>
            </a:r>
            <a:r>
              <a:rPr lang="en-US" sz="4000" b="1" kern="100" dirty="0" smtClean="0">
                <a:solidFill>
                  <a:srgbClr val="000000"/>
                </a:solidFill>
                <a:latin typeface="Times New Roman" panose="02020603050405020304" pitchFamily="18" charset="0"/>
                <a:ea typeface="SimSun" panose="02010600030101010101" pitchFamily="2" charset="-122"/>
              </a:rPr>
              <a:t> –</a:t>
            </a:r>
            <a:r>
              <a:rPr lang="en-US" sz="4000" b="1" kern="100" dirty="0" err="1" smtClean="0">
                <a:solidFill>
                  <a:srgbClr val="000000"/>
                </a:solidFill>
                <a:latin typeface="Times New Roman" panose="02020603050405020304" pitchFamily="18" charset="0"/>
                <a:ea typeface="SimSun" panose="02010600030101010101" pitchFamily="2" charset="-122"/>
              </a:rPr>
              <a:t>chú</a:t>
            </a:r>
            <a:r>
              <a:rPr lang="en-US" sz="4000" b="1" kern="100" dirty="0" smtClean="0">
                <a:solidFill>
                  <a:srgbClr val="000000"/>
                </a:solidFill>
                <a:latin typeface="Times New Roman" panose="02020603050405020304" pitchFamily="18" charset="0"/>
                <a:ea typeface="SimSun" panose="02010600030101010101" pitchFamily="2" charset="-122"/>
              </a:rPr>
              <a:t> </a:t>
            </a:r>
            <a:r>
              <a:rPr lang="en-US" sz="4000" b="1" kern="100" dirty="0" err="1" smtClean="0">
                <a:solidFill>
                  <a:srgbClr val="000000"/>
                </a:solidFill>
                <a:latin typeface="Times New Roman" panose="02020603050405020304" pitchFamily="18" charset="0"/>
                <a:ea typeface="SimSun" panose="02010600030101010101" pitchFamily="2" charset="-122"/>
              </a:rPr>
              <a:t>thích</a:t>
            </a:r>
            <a:endParaRPr lang="en-US" sz="4000" kern="100" dirty="0">
              <a:latin typeface="Times New Roman" panose="02020603050405020304" pitchFamily="18" charset="0"/>
              <a:ea typeface="SimSun" panose="02010600030101010101" pitchFamily="2" charset="-122"/>
            </a:endParaRPr>
          </a:p>
        </p:txBody>
      </p:sp>
      <p:sp>
        <p:nvSpPr>
          <p:cNvPr id="3" name="Rectangle 2"/>
          <p:cNvSpPr/>
          <p:nvPr/>
        </p:nvSpPr>
        <p:spPr>
          <a:xfrm>
            <a:off x="4840651" y="1802230"/>
            <a:ext cx="6096000" cy="742511"/>
          </a:xfrm>
          <a:prstGeom prst="rect">
            <a:avLst/>
          </a:prstGeom>
        </p:spPr>
        <p:txBody>
          <a:bodyPr>
            <a:spAutoFit/>
          </a:bodyPr>
          <a:lstStyle/>
          <a:p>
            <a:pPr lvl="0" algn="just">
              <a:lnSpc>
                <a:spcPct val="150000"/>
              </a:lnSpc>
            </a:pPr>
            <a:r>
              <a:rPr lang="en-US" sz="3200" b="1" i="1" kern="100" dirty="0" smtClean="0">
                <a:solidFill>
                  <a:srgbClr val="000000"/>
                </a:solidFill>
                <a:latin typeface="Times New Roman" panose="02020603050405020304" pitchFamily="18" charset="0"/>
                <a:ea typeface="SimSun" panose="02010600030101010101" pitchFamily="2" charset="-122"/>
              </a:rPr>
              <a:t>a. </a:t>
            </a:r>
            <a:r>
              <a:rPr lang="en-US" sz="3200" b="1" i="1" kern="100" dirty="0" err="1" smtClean="0">
                <a:solidFill>
                  <a:srgbClr val="000000"/>
                </a:solidFill>
                <a:latin typeface="Times New Roman" panose="02020603050405020304" pitchFamily="18" charset="0"/>
                <a:ea typeface="SimSun" panose="02010600030101010101" pitchFamily="2" charset="-122"/>
              </a:rPr>
              <a:t>Đọc</a:t>
            </a:r>
            <a:endParaRPr lang="en-US" sz="3200" b="1" i="1" kern="100" dirty="0">
              <a:solidFill>
                <a:prstClr val="black"/>
              </a:solidFill>
              <a:latin typeface="Times New Roman" panose="02020603050405020304" pitchFamily="18" charset="0"/>
              <a:ea typeface="SimSun" panose="02010600030101010101" pitchFamily="2" charset="-122"/>
            </a:endParaRPr>
          </a:p>
        </p:txBody>
      </p:sp>
      <p:sp>
        <p:nvSpPr>
          <p:cNvPr id="23" name="Rectangle 22"/>
          <p:cNvSpPr/>
          <p:nvPr/>
        </p:nvSpPr>
        <p:spPr>
          <a:xfrm>
            <a:off x="4845612" y="2475911"/>
            <a:ext cx="6096000" cy="2219838"/>
          </a:xfrm>
          <a:prstGeom prst="rect">
            <a:avLst/>
          </a:prstGeom>
        </p:spPr>
        <p:txBody>
          <a:bodyPr>
            <a:spAutoFit/>
          </a:bodyPr>
          <a:lstStyle/>
          <a:p>
            <a:pPr marL="457200" lvl="0" indent="-457200" algn="just">
              <a:lnSpc>
                <a:spcPct val="150000"/>
              </a:lnSpc>
              <a:buFontTx/>
              <a:buChar char="-"/>
            </a:pPr>
            <a:r>
              <a:rPr lang="en-US" sz="3200" kern="100" dirty="0" err="1" smtClean="0">
                <a:solidFill>
                  <a:srgbClr val="000000"/>
                </a:solidFill>
                <a:latin typeface="Times New Roman" panose="02020603050405020304" pitchFamily="18" charset="0"/>
                <a:ea typeface="SimSun" panose="02010600030101010101" pitchFamily="2" charset="-122"/>
              </a:rPr>
              <a:t>Đọc</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rõ</a:t>
            </a:r>
            <a:r>
              <a:rPr lang="en-US" sz="3200" kern="100" dirty="0" smtClean="0">
                <a:solidFill>
                  <a:srgbClr val="000000"/>
                </a:solidFill>
                <a:latin typeface="Times New Roman" panose="02020603050405020304" pitchFamily="18" charset="0"/>
                <a:ea typeface="SimSun" panose="02010600030101010101" pitchFamily="2" charset="-122"/>
              </a:rPr>
              <a:t> rang, </a:t>
            </a:r>
            <a:r>
              <a:rPr lang="en-US" sz="3200" kern="100" dirty="0" err="1" smtClean="0">
                <a:solidFill>
                  <a:srgbClr val="000000"/>
                </a:solidFill>
                <a:latin typeface="Times New Roman" panose="02020603050405020304" pitchFamily="18" charset="0"/>
                <a:ea typeface="SimSun" panose="02010600030101010101" pitchFamily="2" charset="-122"/>
              </a:rPr>
              <a:t>rành</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mạch</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nhấn</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giọng</a:t>
            </a:r>
            <a:r>
              <a:rPr lang="en-US" sz="3200" kern="100" dirty="0" smtClean="0">
                <a:solidFill>
                  <a:srgbClr val="000000"/>
                </a:solidFill>
                <a:latin typeface="Times New Roman" panose="02020603050405020304" pitchFamily="18" charset="0"/>
                <a:ea typeface="SimSun" panose="02010600030101010101" pitchFamily="2" charset="-122"/>
              </a:rPr>
              <a:t> ở </a:t>
            </a:r>
            <a:r>
              <a:rPr lang="en-US" sz="3200" kern="100" dirty="0" err="1" smtClean="0">
                <a:solidFill>
                  <a:srgbClr val="000000"/>
                </a:solidFill>
                <a:latin typeface="Times New Roman" panose="02020603050405020304" pitchFamily="18" charset="0"/>
                <a:ea typeface="SimSun" panose="02010600030101010101" pitchFamily="2" charset="-122"/>
              </a:rPr>
              <a:t>những</a:t>
            </a:r>
            <a:r>
              <a:rPr lang="en-US" sz="3200" kern="100" dirty="0" smtClean="0">
                <a:solidFill>
                  <a:srgbClr val="000000"/>
                </a:solidFill>
                <a:latin typeface="Times New Roman" panose="02020603050405020304" pitchFamily="18" charset="0"/>
                <a:ea typeface="SimSun" panose="02010600030101010101" pitchFamily="2" charset="-122"/>
              </a:rPr>
              <a:t> chi </a:t>
            </a:r>
            <a:r>
              <a:rPr lang="en-US" sz="3200" kern="100" dirty="0" err="1" smtClean="0">
                <a:solidFill>
                  <a:srgbClr val="000000"/>
                </a:solidFill>
                <a:latin typeface="Times New Roman" panose="02020603050405020304" pitchFamily="18" charset="0"/>
                <a:ea typeface="SimSun" panose="02010600030101010101" pitchFamily="2" charset="-122"/>
              </a:rPr>
              <a:t>tiết</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kì</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lạ</a:t>
            </a:r>
            <a:r>
              <a:rPr lang="en-US" sz="3200" kern="100" dirty="0" smtClean="0">
                <a:solidFill>
                  <a:srgbClr val="000000"/>
                </a:solidFill>
                <a:latin typeface="Times New Roman" panose="02020603050405020304" pitchFamily="18" charset="0"/>
                <a:ea typeface="SimSun" panose="02010600030101010101" pitchFamily="2" charset="-122"/>
              </a:rPr>
              <a:t>.</a:t>
            </a:r>
          </a:p>
          <a:p>
            <a:pPr marL="457200" lvl="0" indent="-457200" algn="just">
              <a:lnSpc>
                <a:spcPct val="150000"/>
              </a:lnSpc>
              <a:buFontTx/>
              <a:buChar char="-"/>
            </a:pPr>
            <a:r>
              <a:rPr lang="en-US" sz="3200" kern="100" dirty="0" err="1" smtClean="0">
                <a:solidFill>
                  <a:srgbClr val="000000"/>
                </a:solidFill>
                <a:latin typeface="Times New Roman" panose="02020603050405020304" pitchFamily="18" charset="0"/>
                <a:ea typeface="SimSun" panose="02010600030101010101" pitchFamily="2" charset="-122"/>
              </a:rPr>
              <a:t>Chú</a:t>
            </a:r>
            <a:r>
              <a:rPr lang="en-US" sz="3200" kern="100" dirty="0" smtClean="0">
                <a:solidFill>
                  <a:srgbClr val="000000"/>
                </a:solidFill>
                <a:latin typeface="Times New Roman" panose="02020603050405020304" pitchFamily="18" charset="0"/>
                <a:ea typeface="SimSun" panose="02010600030101010101" pitchFamily="2" charset="-122"/>
              </a:rPr>
              <a:t> ý </a:t>
            </a:r>
            <a:r>
              <a:rPr lang="en-US" sz="3200" kern="100" dirty="0" err="1" smtClean="0">
                <a:solidFill>
                  <a:srgbClr val="000000"/>
                </a:solidFill>
                <a:latin typeface="Times New Roman" panose="02020603050405020304" pitchFamily="18" charset="0"/>
                <a:ea typeface="SimSun" panose="02010600030101010101" pitchFamily="2" charset="-122"/>
              </a:rPr>
              <a:t>lời</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nói</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của</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các</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nhân</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vật</a:t>
            </a:r>
            <a:r>
              <a:rPr lang="en-US" sz="3200" kern="100" dirty="0" smtClean="0">
                <a:solidFill>
                  <a:srgbClr val="000000"/>
                </a:solidFill>
                <a:latin typeface="Times New Roman" panose="02020603050405020304" pitchFamily="18" charset="0"/>
                <a:ea typeface="SimSun" panose="02010600030101010101" pitchFamily="2" charset="-122"/>
              </a:rPr>
              <a:t>.</a:t>
            </a:r>
            <a:endParaRPr lang="en-US" sz="3200" kern="100" dirty="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9643659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par>
                                <p:cTn id="72" presetID="16" presetClass="entr" presetSubtype="21"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barn(inVertical)">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arn(inVertical)">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898" y="-191911"/>
            <a:ext cx="4544101" cy="1015663"/>
          </a:xfrm>
          <a:prstGeom prst="rect">
            <a:avLst/>
          </a:prstGeom>
        </p:spPr>
        <p:txBody>
          <a:bodyPr wrap="square">
            <a:spAutoFit/>
          </a:bodyPr>
          <a:lstStyle/>
          <a:p>
            <a:pPr algn="just">
              <a:lnSpc>
                <a:spcPct val="150000"/>
              </a:lnSpc>
            </a:pPr>
            <a:r>
              <a:rPr lang="en-US" sz="4000" b="1" kern="100" dirty="0">
                <a:solidFill>
                  <a:srgbClr val="000000"/>
                </a:solidFill>
                <a:latin typeface="Times New Roman" panose="02020603050405020304" pitchFamily="18" charset="0"/>
                <a:ea typeface="SimSun" panose="02010600030101010101" pitchFamily="2" charset="-122"/>
              </a:rPr>
              <a:t>b</a:t>
            </a:r>
            <a:r>
              <a:rPr lang="en-US" sz="4000" b="1" kern="100" dirty="0" smtClean="0">
                <a:solidFill>
                  <a:srgbClr val="000000"/>
                </a:solidFill>
                <a:latin typeface="Times New Roman" panose="02020603050405020304" pitchFamily="18" charset="0"/>
                <a:ea typeface="SimSun" panose="02010600030101010101" pitchFamily="2" charset="-122"/>
              </a:rPr>
              <a:t>. </a:t>
            </a:r>
            <a:r>
              <a:rPr lang="en-US" sz="4000" b="1" kern="100" dirty="0" err="1">
                <a:solidFill>
                  <a:srgbClr val="000000"/>
                </a:solidFill>
                <a:latin typeface="Times New Roman" panose="02020603050405020304" pitchFamily="18" charset="0"/>
                <a:ea typeface="SimSun" panose="02010600030101010101" pitchFamily="2" charset="-122"/>
              </a:rPr>
              <a:t>Chú</a:t>
            </a:r>
            <a:r>
              <a:rPr lang="en-US" sz="4000" b="1" kern="100" dirty="0">
                <a:solidFill>
                  <a:srgbClr val="000000"/>
                </a:solidFill>
                <a:latin typeface="Times New Roman" panose="02020603050405020304" pitchFamily="18" charset="0"/>
                <a:ea typeface="SimSun" panose="02010600030101010101" pitchFamily="2" charset="-122"/>
              </a:rPr>
              <a:t> </a:t>
            </a:r>
            <a:r>
              <a:rPr lang="en-US" sz="4000" b="1" kern="100" dirty="0" err="1" smtClean="0">
                <a:solidFill>
                  <a:srgbClr val="000000"/>
                </a:solidFill>
                <a:latin typeface="Times New Roman" panose="02020603050405020304" pitchFamily="18" charset="0"/>
                <a:ea typeface="SimSun" panose="02010600030101010101" pitchFamily="2" charset="-122"/>
              </a:rPr>
              <a:t>thích</a:t>
            </a:r>
            <a:r>
              <a:rPr lang="en-US" sz="4000" b="1" kern="100" dirty="0" smtClean="0">
                <a:solidFill>
                  <a:srgbClr val="000000"/>
                </a:solidFill>
                <a:latin typeface="Times New Roman" panose="02020603050405020304" pitchFamily="18" charset="0"/>
                <a:ea typeface="SimSun" panose="02010600030101010101" pitchFamily="2" charset="-122"/>
              </a:rPr>
              <a:t>:</a:t>
            </a:r>
            <a:endParaRPr lang="en-US" sz="4000" kern="100" dirty="0">
              <a:effectLst/>
              <a:latin typeface="Times New Roman" panose="02020603050405020304" pitchFamily="18" charset="0"/>
              <a:ea typeface="SimSun" panose="02010600030101010101" pitchFamily="2" charset="-122"/>
            </a:endParaRPr>
          </a:p>
        </p:txBody>
      </p:sp>
      <p:sp>
        <p:nvSpPr>
          <p:cNvPr id="3" name="Rectangle 2"/>
          <p:cNvSpPr/>
          <p:nvPr/>
        </p:nvSpPr>
        <p:spPr>
          <a:xfrm>
            <a:off x="4566049" y="-55336"/>
            <a:ext cx="4143635" cy="830997"/>
          </a:xfrm>
          <a:prstGeom prst="rect">
            <a:avLst/>
          </a:prstGeom>
        </p:spPr>
        <p:txBody>
          <a:bodyPr wrap="none">
            <a:spAutoFit/>
          </a:bodyP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"Ghép cột A với cột B". </a:t>
            </a:r>
            <a:endParaRPr lang="en-US" sz="3200" kern="100">
              <a:effectLst/>
              <a:latin typeface="Times New Roman" panose="02020603050405020304" pitchFamily="18" charset="0"/>
              <a:ea typeface="SimSun" panose="02010600030101010101" pitchFamily="2" charset="-122"/>
            </a:endParaRPr>
          </a:p>
        </p:txBody>
      </p:sp>
      <p:sp>
        <p:nvSpPr>
          <p:cNvPr id="6" name="Rectangle 1"/>
          <p:cNvSpPr>
            <a:spLocks noChangeArrowheads="1"/>
          </p:cNvSpPr>
          <p:nvPr/>
        </p:nvSpPr>
        <p:spPr bwMode="auto">
          <a:xfrm>
            <a:off x="2609850" y="263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17906987"/>
              </p:ext>
            </p:extLst>
          </p:nvPr>
        </p:nvGraphicFramePr>
        <p:xfrm>
          <a:off x="131181" y="598404"/>
          <a:ext cx="12060819" cy="6259596"/>
        </p:xfrm>
        <a:graphic>
          <a:graphicData uri="http://schemas.openxmlformats.org/drawingml/2006/table">
            <a:tbl>
              <a:tblPr firstRow="1" firstCol="1" bandRow="1"/>
              <a:tblGrid>
                <a:gridCol w="2797214">
                  <a:extLst>
                    <a:ext uri="{9D8B030D-6E8A-4147-A177-3AD203B41FA5}">
                      <a16:colId xmlns:a16="http://schemas.microsoft.com/office/drawing/2014/main" val="1396282000"/>
                    </a:ext>
                  </a:extLst>
                </a:gridCol>
                <a:gridCol w="1412111">
                  <a:extLst>
                    <a:ext uri="{9D8B030D-6E8A-4147-A177-3AD203B41FA5}">
                      <a16:colId xmlns:a16="http://schemas.microsoft.com/office/drawing/2014/main" val="3806047672"/>
                    </a:ext>
                  </a:extLst>
                </a:gridCol>
                <a:gridCol w="7851494">
                  <a:extLst>
                    <a:ext uri="{9D8B030D-6E8A-4147-A177-3AD203B41FA5}">
                      <a16:colId xmlns:a16="http://schemas.microsoft.com/office/drawing/2014/main" val="356586824"/>
                    </a:ext>
                  </a:extLst>
                </a:gridCol>
              </a:tblGrid>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Cột A</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8">
                  <a:txBody>
                    <a:bodyPr/>
                    <a:lstStyle/>
                    <a:p>
                      <a:pPr marL="0" marR="0" algn="just">
                        <a:lnSpc>
                          <a:spcPct val="150000"/>
                        </a:lnSpc>
                        <a:spcBef>
                          <a:spcPts val="0"/>
                        </a:spcBef>
                        <a:spcAft>
                          <a:spcPts val="0"/>
                        </a:spcAft>
                      </a:pPr>
                      <a:r>
                        <a:rPr lang="en-US" sz="2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Cột B</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94366357"/>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Thánh Gióng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(ở đây là quân giặc) đổ xuống hang loạt như người ta cắn thân cây lúa.</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41281278"/>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 Phù Đổng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một triều đại trong lịch sử Trung Quốc (còn gọi là Thương, Ân Thương). Ở đây, giặc Ân chỉ giặc Phương Bắc.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88348946"/>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Phúc đức</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thánh làng Gióng (Gióng còn có cách viết là “Dóng”). Thánh: nhân vật có tài năng, đức độ, trí tuệ vượt lên trên người thường đến mức siêu phàm, ở đây chỉ bậc thần thánh theo tín ngưỡng của đạo giáo.</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63651091"/>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Ân</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(dáng</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vẻ) hung dung, làm cho người ta phải kính phục, khiếp sợ.</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58807642"/>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Sứ giả</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thuộc huyện Tiên Du, tỉnh Bắc Ninh; nay thuộc xã Phù Đổng, huyện Gia Lâm, Hà Nội</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64413820"/>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Oai phong lẫm liệt</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baseline="0" smtClean="0">
                          <a:effectLst/>
                          <a:latin typeface="Times New Roman" panose="02020603050405020304" pitchFamily="18" charset="0"/>
                          <a:ea typeface="Calibri" panose="020F0502020204030204" pitchFamily="34" charset="0"/>
                          <a:cs typeface="Times New Roman" panose="02020603050405020304" pitchFamily="18" charset="0"/>
                        </a:rPr>
                        <a:t> được vua phái đi giao thiệp với nước ngoài hoặc thực hiện một nhiệm vụ quan trọng.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12536217"/>
                  </a:ext>
                </a:extLst>
              </a:tr>
              <a:tr h="671332">
                <a:tc>
                  <a:txBody>
                    <a:bodyPr/>
                    <a:lstStyle/>
                    <a:p>
                      <a:pPr marL="0" marR="0" algn="ctr">
                        <a:lnSpc>
                          <a:spcPct val="107000"/>
                        </a:lnSpc>
                        <a:spcBef>
                          <a:spcPts val="0"/>
                        </a:spcBef>
                        <a:spcAft>
                          <a:spcPts val="0"/>
                        </a:spcAft>
                      </a:pP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ngả</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rạ</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ưa</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tốt</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lành</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200" baseline="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5103252"/>
                  </a:ext>
                </a:extLst>
              </a:tr>
            </a:tbl>
          </a:graphicData>
        </a:graphic>
      </p:graphicFrame>
      <p:cxnSp>
        <p:nvCxnSpPr>
          <p:cNvPr id="9" name="Straight Arrow Connector 8"/>
          <p:cNvCxnSpPr/>
          <p:nvPr/>
        </p:nvCxnSpPr>
        <p:spPr>
          <a:xfrm>
            <a:off x="3009418" y="1574157"/>
            <a:ext cx="1203767" cy="186352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16821" y="2402674"/>
            <a:ext cx="1296364" cy="255546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05247" y="3333503"/>
            <a:ext cx="1215340" cy="300699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12649" y="4227996"/>
            <a:ext cx="1400536" cy="15284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64735" y="1493354"/>
            <a:ext cx="1400536" cy="512347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64735" y="5173697"/>
            <a:ext cx="1510737" cy="58269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05247" y="2116898"/>
            <a:ext cx="1458651" cy="237042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0696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7393" y="172721"/>
            <a:ext cx="3921857" cy="658642"/>
          </a:xfrm>
          <a:prstGeom prst="rect">
            <a:avLst/>
          </a:prstGeom>
        </p:spPr>
        <p:txBody>
          <a:bodyPr wrap="square">
            <a:spAutoFit/>
          </a:bodyPr>
          <a:lstStyle/>
          <a:p>
            <a:pPr marR="30480" algn="just">
              <a:lnSpc>
                <a:spcPct val="115000"/>
              </a:lnSpc>
              <a:spcAft>
                <a:spcPts val="1200"/>
              </a:spcAft>
            </a:pPr>
            <a:r>
              <a:rPr lang="en-US" sz="3200" b="1" dirty="0">
                <a:solidFill>
                  <a:srgbClr val="0000FF"/>
                </a:solidFill>
                <a:latin typeface="Times New Roman" panose="02020603050405020304" pitchFamily="18" charset="0"/>
                <a:ea typeface="Calibri" panose="020F0502020204030204" pitchFamily="34" charset="0"/>
              </a:rPr>
              <a:t>2. </a:t>
            </a:r>
            <a:r>
              <a:rPr lang="en-US" sz="3200" b="1" dirty="0" err="1">
                <a:solidFill>
                  <a:srgbClr val="0000FF"/>
                </a:solidFill>
                <a:latin typeface="Times New Roman" panose="02020603050405020304" pitchFamily="18" charset="0"/>
                <a:ea typeface="Calibri" panose="020F0502020204030204" pitchFamily="34" charset="0"/>
              </a:rPr>
              <a:t>Tìm</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hiểu</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chung</a:t>
            </a:r>
            <a:endParaRPr lang="en-US" sz="3200" dirty="0">
              <a:effectLst/>
              <a:latin typeface="Times New Roman" panose="02020603050405020304" pitchFamily="18" charset="0"/>
              <a:ea typeface="Calibri" panose="020F0502020204030204" pitchFamily="34" charset="0"/>
            </a:endParaRPr>
          </a:p>
        </p:txBody>
      </p:sp>
      <p:sp>
        <p:nvSpPr>
          <p:cNvPr id="4" name="TextBox 3"/>
          <p:cNvSpPr txBox="1"/>
          <p:nvPr/>
        </p:nvSpPr>
        <p:spPr>
          <a:xfrm>
            <a:off x="3845501" y="831362"/>
            <a:ext cx="2483372" cy="584775"/>
          </a:xfrm>
          <a:prstGeom prst="rect">
            <a:avLst/>
          </a:prstGeom>
          <a:noFill/>
        </p:spPr>
        <p:txBody>
          <a:bodyPr wrap="none" rtlCol="0">
            <a:spAutoFit/>
          </a:bodyPr>
          <a:lstStyle/>
          <a:p>
            <a:r>
              <a:rPr lang="en-US" sz="3200" dirty="0" err="1" smtClean="0">
                <a:latin typeface="Times New Roman" panose="02020603050405020304" pitchFamily="18" charset="0"/>
                <a:cs typeface="Times New Roman" panose="02020603050405020304" pitchFamily="18" charset="0"/>
              </a:rPr>
              <a:t>Truyền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thuyết</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601986" y="811385"/>
            <a:ext cx="2148922" cy="584775"/>
          </a:xfrm>
          <a:prstGeom prst="rect">
            <a:avLst/>
          </a:prstGeom>
          <a:noFill/>
        </p:spPr>
        <p:txBody>
          <a:bodyPr wrap="none" rtlCol="0">
            <a:spAutoFit/>
          </a:bodyPr>
          <a:lstStyle/>
          <a:p>
            <a:r>
              <a:rPr lang="en-US" sz="3200" b="1" i="1" dirty="0" smtClean="0">
                <a:latin typeface="Times New Roman" panose="02020603050405020304" pitchFamily="18" charset="0"/>
                <a:cs typeface="Times New Roman" panose="02020603050405020304" pitchFamily="18" charset="0"/>
              </a:rPr>
              <a:t>a. </a:t>
            </a:r>
            <a:r>
              <a:rPr lang="en-US" sz="3200" b="1" i="1" dirty="0" err="1" smtClean="0">
                <a:latin typeface="Times New Roman" panose="02020603050405020304" pitchFamily="18" charset="0"/>
                <a:cs typeface="Times New Roman" panose="02020603050405020304" pitchFamily="18" charset="0"/>
              </a:rPr>
              <a:t>Thể</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loại</a:t>
            </a:r>
            <a:r>
              <a:rPr lang="en-US" sz="3200" b="1" i="1" dirty="0" smtClean="0">
                <a:latin typeface="Times New Roman" panose="02020603050405020304" pitchFamily="18" charset="0"/>
                <a:cs typeface="Times New Roman" panose="02020603050405020304" pitchFamily="18" charset="0"/>
              </a:rPr>
              <a:t>:</a:t>
            </a:r>
            <a:endParaRPr lang="en-US" sz="3200" b="1" i="1" dirty="0">
              <a:latin typeface="Times New Roman" panose="02020603050405020304" pitchFamily="18" charset="0"/>
              <a:cs typeface="Times New Roman" panose="02020603050405020304" pitchFamily="18" charset="0"/>
            </a:endParaRPr>
          </a:p>
        </p:txBody>
      </p:sp>
      <p:sp>
        <p:nvSpPr>
          <p:cNvPr id="6" name="Rectangle 5"/>
          <p:cNvSpPr/>
          <p:nvPr/>
        </p:nvSpPr>
        <p:spPr>
          <a:xfrm>
            <a:off x="1601986" y="1541854"/>
            <a:ext cx="3842399" cy="584775"/>
          </a:xfrm>
          <a:prstGeom prst="rect">
            <a:avLst/>
          </a:prstGeom>
        </p:spPr>
        <p:txBody>
          <a:bodyPr wrap="none">
            <a:spAutoFit/>
          </a:bodyPr>
          <a:lstStyle/>
          <a:p>
            <a:pPr marR="30480" algn="just">
              <a:spcAft>
                <a:spcPts val="120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a:t>
            </a:r>
            <a:r>
              <a:rPr lang="en-US" sz="3200" spc="-3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a:t>
            </a:r>
            <a:endParaRPr lang="en-US" sz="3200" dirty="0">
              <a:latin typeface="Times New Roman" panose="02020603050405020304" pitchFamily="18" charset="0"/>
              <a:ea typeface="Times New Roman" panose="02020603050405020304" pitchFamily="18" charset="0"/>
            </a:endParaRPr>
          </a:p>
        </p:txBody>
      </p:sp>
      <p:sp>
        <p:nvSpPr>
          <p:cNvPr id="7" name="Rectangle 6"/>
          <p:cNvSpPr/>
          <p:nvPr/>
        </p:nvSpPr>
        <p:spPr>
          <a:xfrm>
            <a:off x="1601986" y="2274412"/>
            <a:ext cx="2509341" cy="584775"/>
          </a:xfrm>
          <a:prstGeom prst="rect">
            <a:avLst/>
          </a:prstGeom>
        </p:spPr>
        <p:txBody>
          <a:bodyPr wrap="none">
            <a:spAutoFit/>
          </a:bodyPr>
          <a:lstStyle/>
          <a:p>
            <a:pPr lvl="0" algn="just">
              <a:spcAft>
                <a:spcPts val="0"/>
              </a:spcAft>
              <a:buSzPts val="1400"/>
            </a:pPr>
            <a:r>
              <a:rPr lang="en-US" sz="3200" dirty="0">
                <a:latin typeface="Times New Roman" panose="02020603050405020304" pitchFamily="18" charset="0"/>
                <a:ea typeface="Times New Roman" panose="02020603050405020304" pitchFamily="18" charset="0"/>
              </a:rPr>
              <a:t>- PTBĐ: </a:t>
            </a:r>
            <a:r>
              <a:rPr lang="en-US" sz="3200" dirty="0" err="1">
                <a:latin typeface="Times New Roman" panose="02020603050405020304" pitchFamily="18" charset="0"/>
                <a:ea typeface="Times New Roman" panose="02020603050405020304" pitchFamily="18" charset="0"/>
              </a:rPr>
              <a:t>tự</a:t>
            </a:r>
            <a:r>
              <a:rPr lang="en-US" sz="3200" spc="-1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endParaRPr lang="en-US" sz="3200" dirty="0">
              <a:latin typeface="Times New Roman" panose="02020603050405020304" pitchFamily="18" charset="0"/>
              <a:ea typeface="Times New Roman" panose="02020603050405020304" pitchFamily="18" charset="0"/>
            </a:endParaRPr>
          </a:p>
        </p:txBody>
      </p:sp>
      <p:sp>
        <p:nvSpPr>
          <p:cNvPr id="8" name="TextBox 7"/>
          <p:cNvSpPr txBox="1"/>
          <p:nvPr/>
        </p:nvSpPr>
        <p:spPr>
          <a:xfrm flipH="1">
            <a:off x="1601986" y="2986961"/>
            <a:ext cx="5135881" cy="584775"/>
          </a:xfrm>
          <a:prstGeom prst="rect">
            <a:avLst/>
          </a:prstGeom>
          <a:noFill/>
        </p:spPr>
        <p:txBody>
          <a:bodyPr wrap="square" rtlCol="0">
            <a:spAutoFit/>
          </a:bodyPr>
          <a:lstStyle/>
          <a:p>
            <a:r>
              <a:rPr lang="en-US" sz="3200" b="1" i="1" dirty="0" smtClean="0">
                <a:latin typeface="Times New Roman" panose="02020603050405020304" pitchFamily="18" charset="0"/>
                <a:cs typeface="Times New Roman" panose="02020603050405020304" pitchFamily="18" charset="0"/>
              </a:rPr>
              <a:t>b. </a:t>
            </a:r>
            <a:r>
              <a:rPr lang="en-US" sz="3200" b="1" i="1" dirty="0" err="1" smtClean="0">
                <a:latin typeface="Times New Roman" panose="02020603050405020304" pitchFamily="18" charset="0"/>
                <a:cs typeface="Times New Roman" panose="02020603050405020304" pitchFamily="18" charset="0"/>
              </a:rPr>
              <a:t>Cốt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truyện</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989027"/>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4"/>
          <p:cNvGrpSpPr>
            <a:grpSpLocks/>
          </p:cNvGrpSpPr>
          <p:nvPr/>
        </p:nvGrpSpPr>
        <p:grpSpPr bwMode="auto">
          <a:xfrm>
            <a:off x="4691207" y="4510349"/>
            <a:ext cx="5938186" cy="2585323"/>
            <a:chOff x="4946994" y="1235657"/>
            <a:chExt cx="3019081" cy="2580508"/>
          </a:xfrm>
        </p:grpSpPr>
        <p:pic>
          <p:nvPicPr>
            <p:cNvPr id="10" name="Picture 25" descr="D:\VĂN 6( 18-19)\Thánh Gióng\Thánh Gióng\Truyện tranh thánh gióng\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3716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6"/>
            <p:cNvSpPr txBox="1">
              <a:spLocks noChangeArrowheads="1"/>
            </p:cNvSpPr>
            <p:nvPr/>
          </p:nvSpPr>
          <p:spPr bwMode="auto">
            <a:xfrm>
              <a:off x="4946994" y="1235657"/>
              <a:ext cx="1303137" cy="2580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nvGrpSpPr>
          <p:cNvPr id="12" name="Group 21"/>
          <p:cNvGrpSpPr>
            <a:grpSpLocks/>
          </p:cNvGrpSpPr>
          <p:nvPr/>
        </p:nvGrpSpPr>
        <p:grpSpPr bwMode="auto">
          <a:xfrm>
            <a:off x="2695303" y="2133600"/>
            <a:ext cx="5562600" cy="2585323"/>
            <a:chOff x="609600" y="1072277"/>
            <a:chExt cx="2971800" cy="2436532"/>
          </a:xfrm>
        </p:grpSpPr>
        <p:pic>
          <p:nvPicPr>
            <p:cNvPr id="13" name="Picture 2" descr="D:\VĂN 6( 18-19)\Thánh Gióng\Thánh Gióng\Truyện tranh thánh gióng\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3"/>
            <p:cNvSpPr txBox="1">
              <a:spLocks noChangeArrowheads="1"/>
            </p:cNvSpPr>
            <p:nvPr/>
          </p:nvSpPr>
          <p:spPr bwMode="auto">
            <a:xfrm>
              <a:off x="2057400" y="1072277"/>
              <a:ext cx="1524000" cy="2436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5703" y="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91303" y="2286000"/>
            <a:ext cx="2895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3303" y="228600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D:\VĂN 6( 18-19)\Thánh Gióng\Thánh Gióng\Truyện tranh thánh gióng\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5022" y="4773142"/>
            <a:ext cx="338480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943703" y="28575"/>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2903" y="0"/>
            <a:ext cx="30480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4981303" y="155733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1</a:t>
            </a:r>
          </a:p>
        </p:txBody>
      </p:sp>
      <p:sp>
        <p:nvSpPr>
          <p:cNvPr id="22" name="Rounded Rectangle 21"/>
          <p:cNvSpPr/>
          <p:nvPr/>
        </p:nvSpPr>
        <p:spPr>
          <a:xfrm>
            <a:off x="7953103" y="16002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2</a:t>
            </a:r>
          </a:p>
        </p:txBody>
      </p:sp>
      <p:sp>
        <p:nvSpPr>
          <p:cNvPr id="23" name="Rounded Rectangle 22"/>
          <p:cNvSpPr/>
          <p:nvPr/>
        </p:nvSpPr>
        <p:spPr>
          <a:xfrm>
            <a:off x="11077303" y="16002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3</a:t>
            </a:r>
          </a:p>
        </p:txBody>
      </p:sp>
      <p:sp>
        <p:nvSpPr>
          <p:cNvPr id="24" name="Rounded Rectangle 23"/>
          <p:cNvSpPr/>
          <p:nvPr/>
        </p:nvSpPr>
        <p:spPr>
          <a:xfrm>
            <a:off x="4786041" y="414337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4</a:t>
            </a:r>
          </a:p>
        </p:txBody>
      </p:sp>
      <p:sp>
        <p:nvSpPr>
          <p:cNvPr id="25" name="Rounded Rectangle 24"/>
          <p:cNvSpPr/>
          <p:nvPr/>
        </p:nvSpPr>
        <p:spPr>
          <a:xfrm>
            <a:off x="7953103" y="40862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5</a:t>
            </a:r>
          </a:p>
        </p:txBody>
      </p:sp>
      <p:sp>
        <p:nvSpPr>
          <p:cNvPr id="26" name="Rounded Rectangle 25"/>
          <p:cNvSpPr/>
          <p:nvPr/>
        </p:nvSpPr>
        <p:spPr>
          <a:xfrm>
            <a:off x="11077303" y="40862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6</a:t>
            </a:r>
          </a:p>
        </p:txBody>
      </p:sp>
      <p:sp>
        <p:nvSpPr>
          <p:cNvPr id="27" name="Rounded Rectangle 26"/>
          <p:cNvSpPr/>
          <p:nvPr/>
        </p:nvSpPr>
        <p:spPr>
          <a:xfrm>
            <a:off x="5667103" y="635793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7</a:t>
            </a:r>
          </a:p>
        </p:txBody>
      </p:sp>
      <p:sp>
        <p:nvSpPr>
          <p:cNvPr id="28" name="Rounded Rectangle 27"/>
          <p:cNvSpPr/>
          <p:nvPr/>
        </p:nvSpPr>
        <p:spPr>
          <a:xfrm>
            <a:off x="9858103" y="635793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8</a:t>
            </a:r>
          </a:p>
        </p:txBody>
      </p:sp>
      <p:sp>
        <p:nvSpPr>
          <p:cNvPr id="29" name="TextBox 28"/>
          <p:cNvSpPr txBox="1"/>
          <p:nvPr/>
        </p:nvSpPr>
        <p:spPr>
          <a:xfrm>
            <a:off x="402774" y="305007"/>
            <a:ext cx="1852997" cy="6186309"/>
          </a:xfrm>
          <a:prstGeom prst="rect">
            <a:avLst/>
          </a:prstGeom>
          <a:ln>
            <a:solidFill>
              <a:srgbClr val="BFBC4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3600" i="1" dirty="0" smtClean="0">
                <a:solidFill>
                  <a:srgbClr val="FF0000"/>
                </a:solidFill>
                <a:latin typeface="Times New Roman" panose="02020603050405020304" pitchFamily="18" charset="0"/>
                <a:cs typeface="Times New Roman" panose="02020603050405020304" pitchFamily="18" charset="0"/>
              </a:rPr>
              <a:t>Sắp xếp các hình ảnh sau theo thứ tự của cốt truyện và nêu nội dung của từng bức ảnh</a:t>
            </a:r>
            <a:endParaRPr lang="vi-VN" sz="3200" i="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654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582709" y="4509248"/>
            <a:ext cx="6096000" cy="2586037"/>
            <a:chOff x="4191000" y="1295400"/>
            <a:chExt cx="3304476" cy="2585323"/>
          </a:xfrm>
        </p:grpSpPr>
        <p:pic>
          <p:nvPicPr>
            <p:cNvPr id="3" name="Picture 33" descr="D:\VĂN 6( 18-19)\Thánh Gióng\Thánh Gióng\Truyện tranh thánh gióng\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488" y="1752600"/>
              <a:ext cx="26139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4"/>
            <p:cNvSpPr txBox="1">
              <a:spLocks noChangeArrowheads="1"/>
            </p:cNvSpPr>
            <p:nvPr/>
          </p:nvSpPr>
          <p:spPr bwMode="auto">
            <a:xfrm>
              <a:off x="4191000" y="1295400"/>
              <a:ext cx="1981200" cy="25853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nvGrpSpPr>
          <p:cNvPr id="5" name="Group 29"/>
          <p:cNvGrpSpPr>
            <a:grpSpLocks/>
          </p:cNvGrpSpPr>
          <p:nvPr/>
        </p:nvGrpSpPr>
        <p:grpSpPr bwMode="auto">
          <a:xfrm>
            <a:off x="8499379" y="2324272"/>
            <a:ext cx="6286500" cy="2308324"/>
            <a:chOff x="609600" y="1072277"/>
            <a:chExt cx="3429000" cy="2526358"/>
          </a:xfrm>
        </p:grpSpPr>
        <p:pic>
          <p:nvPicPr>
            <p:cNvPr id="6" name="Picture 2" descr="D:\VĂN 6( 18-19)\Thánh Gióng\Thánh Gióng\Truyện tranh thánh gióng\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1491" y="4966447"/>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9091" y="2362372"/>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8991" y="2400472"/>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VĂN 6( 18-19)\Thánh Gióng\Thánh Gióng\Truyện tranh thánh gióng\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255" y="13447"/>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13291" y="13447"/>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36691" y="13447"/>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7937404" y="6185647"/>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2</a:t>
            </a:r>
          </a:p>
        </p:txBody>
      </p:sp>
      <p:sp>
        <p:nvSpPr>
          <p:cNvPr id="15" name="Rounded Rectangle 14"/>
          <p:cNvSpPr/>
          <p:nvPr/>
        </p:nvSpPr>
        <p:spPr>
          <a:xfrm>
            <a:off x="10771091" y="1461247"/>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7</a:t>
            </a:r>
          </a:p>
        </p:txBody>
      </p:sp>
      <p:sp>
        <p:nvSpPr>
          <p:cNvPr id="16" name="Rounded Rectangle 15"/>
          <p:cNvSpPr/>
          <p:nvPr/>
        </p:nvSpPr>
        <p:spPr>
          <a:xfrm>
            <a:off x="7570691" y="3924472"/>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5</a:t>
            </a:r>
          </a:p>
        </p:txBody>
      </p:sp>
      <p:sp>
        <p:nvSpPr>
          <p:cNvPr id="17" name="Rounded Rectangle 16"/>
          <p:cNvSpPr/>
          <p:nvPr/>
        </p:nvSpPr>
        <p:spPr>
          <a:xfrm>
            <a:off x="10509154" y="3848272"/>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4</a:t>
            </a:r>
          </a:p>
        </p:txBody>
      </p:sp>
      <p:sp>
        <p:nvSpPr>
          <p:cNvPr id="18" name="Rounded Rectangle 17"/>
          <p:cNvSpPr/>
          <p:nvPr/>
        </p:nvSpPr>
        <p:spPr>
          <a:xfrm>
            <a:off x="7646891" y="1461247"/>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3</a:t>
            </a:r>
          </a:p>
        </p:txBody>
      </p:sp>
      <p:sp>
        <p:nvSpPr>
          <p:cNvPr id="19" name="Rounded Rectangle 18"/>
          <p:cNvSpPr/>
          <p:nvPr/>
        </p:nvSpPr>
        <p:spPr>
          <a:xfrm>
            <a:off x="4675091" y="1461247"/>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1</a:t>
            </a:r>
          </a:p>
        </p:txBody>
      </p:sp>
      <p:sp>
        <p:nvSpPr>
          <p:cNvPr id="20" name="Rounded Rectangle 19"/>
          <p:cNvSpPr/>
          <p:nvPr/>
        </p:nvSpPr>
        <p:spPr>
          <a:xfrm>
            <a:off x="4522691" y="3924472"/>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6</a:t>
            </a:r>
          </a:p>
        </p:txBody>
      </p:sp>
      <p:sp>
        <p:nvSpPr>
          <p:cNvPr id="21" name="Rectangle 15"/>
          <p:cNvSpPr>
            <a:spLocks noChangeArrowheads="1"/>
          </p:cNvSpPr>
          <p:nvPr/>
        </p:nvSpPr>
        <p:spPr bwMode="auto">
          <a:xfrm>
            <a:off x="2490691" y="1859710"/>
            <a:ext cx="2169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đời</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Gióng</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2" name="Rectangle 16"/>
          <p:cNvSpPr>
            <a:spLocks noChangeArrowheads="1"/>
          </p:cNvSpPr>
          <p:nvPr/>
        </p:nvSpPr>
        <p:spPr bwMode="auto">
          <a:xfrm>
            <a:off x="5437091" y="1842248"/>
            <a:ext cx="2932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Gióng</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biết</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đòi đi đánh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giặc</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3" name="Rectangle 23"/>
          <p:cNvSpPr>
            <a:spLocks noChangeArrowheads="1"/>
          </p:cNvSpPr>
          <p:nvPr/>
        </p:nvSpPr>
        <p:spPr bwMode="auto">
          <a:xfrm>
            <a:off x="8499379" y="1897810"/>
            <a:ext cx="2910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Gióng</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nhanh</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thổi</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4" name="Rectangle 26"/>
          <p:cNvSpPr>
            <a:spLocks noChangeArrowheads="1"/>
          </p:cNvSpPr>
          <p:nvPr/>
        </p:nvSpPr>
        <p:spPr bwMode="auto">
          <a:xfrm>
            <a:off x="5343744" y="4381673"/>
            <a:ext cx="26223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Gióng nhổ bụi tre, đánh tan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quân giặc.</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 name="Rectangle 25"/>
          <p:cNvSpPr>
            <a:spLocks noChangeArrowheads="1"/>
          </p:cNvSpPr>
          <p:nvPr/>
        </p:nvSpPr>
        <p:spPr bwMode="auto">
          <a:xfrm>
            <a:off x="2236691" y="4381673"/>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Gióng vươn vai thành tráng sĩ  và đi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đánh</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giặc</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6" name="Rectangle 27"/>
          <p:cNvSpPr>
            <a:spLocks noChangeArrowheads="1"/>
          </p:cNvSpPr>
          <p:nvPr/>
        </p:nvSpPr>
        <p:spPr bwMode="auto">
          <a:xfrm>
            <a:off x="8789891" y="4457873"/>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Gióng đánh thắng giặc, bay về trời.</a:t>
            </a: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7" name="Rectangle 28"/>
          <p:cNvSpPr>
            <a:spLocks noChangeArrowheads="1"/>
          </p:cNvSpPr>
          <p:nvPr/>
        </p:nvSpPr>
        <p:spPr bwMode="auto">
          <a:xfrm>
            <a:off x="6398749" y="6473570"/>
            <a:ext cx="22300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dấu</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8" name="Rectangle 35"/>
          <p:cNvSpPr>
            <a:spLocks noChangeArrowheads="1"/>
          </p:cNvSpPr>
          <p:nvPr/>
        </p:nvSpPr>
        <p:spPr bwMode="auto">
          <a:xfrm>
            <a:off x="2204942" y="6456693"/>
            <a:ext cx="34022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phong</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danh</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hiệu</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lập</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đền</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9" name="Rounded Rectangle 28"/>
          <p:cNvSpPr/>
          <p:nvPr/>
        </p:nvSpPr>
        <p:spPr>
          <a:xfrm>
            <a:off x="4141691" y="5957047"/>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rPr>
              <a:t>8</a:t>
            </a:r>
          </a:p>
        </p:txBody>
      </p:sp>
      <p:sp>
        <p:nvSpPr>
          <p:cNvPr id="30" name="TextBox 29"/>
          <p:cNvSpPr txBox="1"/>
          <p:nvPr/>
        </p:nvSpPr>
        <p:spPr>
          <a:xfrm>
            <a:off x="562962" y="1536680"/>
            <a:ext cx="1187181" cy="3416320"/>
          </a:xfrm>
          <a:prstGeom prst="rect">
            <a:avLst/>
          </a:prstGeom>
          <a:ln>
            <a:solidFill>
              <a:srgbClr val="BFBC4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3600" i="1" dirty="0" smtClean="0">
                <a:solidFill>
                  <a:srgbClr val="FF0000"/>
                </a:solidFill>
                <a:latin typeface="Times New Roman" panose="02020603050405020304" pitchFamily="18" charset="0"/>
                <a:cs typeface="Times New Roman" panose="02020603050405020304" pitchFamily="18" charset="0"/>
              </a:rPr>
              <a:t>Thứ tự sắp xếp hợp lí</a:t>
            </a:r>
            <a:endParaRPr lang="vi-VN" sz="3200" i="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45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arn(inVertic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barn(inVertical)">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50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barn(inVertical)">
                                      <p:cBhvr>
                                        <p:cTn id="10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508" y="5732523"/>
            <a:ext cx="2405576" cy="878462"/>
          </a:xfrm>
          <a:prstGeom prst="rect">
            <a:avLst/>
          </a:prstGeom>
          <a:solidFill>
            <a:srgbClr val="BFBC44"/>
          </a:solidFill>
          <a:ln>
            <a:solidFill>
              <a:srgbClr val="BFB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46186" y="956896"/>
            <a:ext cx="11408898" cy="5822657"/>
          </a:xfrm>
          <a:prstGeom prst="rect">
            <a:avLst/>
          </a:prstGeom>
        </p:spPr>
      </p:pic>
      <p:pic>
        <p:nvPicPr>
          <p:cNvPr id="4" name="Picture 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90487" y="117472"/>
            <a:ext cx="1417308" cy="1417308"/>
          </a:xfrm>
          <a:prstGeom prst="rect">
            <a:avLst/>
          </a:prstGeom>
        </p:spPr>
      </p:pic>
      <p:pic>
        <p:nvPicPr>
          <p:cNvPr id="6" name="Picture 5"/>
          <p:cNvPicPr>
            <a:picLocks noChangeAspect="1"/>
          </p:cNvPicPr>
          <p:nvPr/>
        </p:nvPicPr>
        <p:blipFill>
          <a:blip r:embed="rId23"/>
          <a:stretch>
            <a:fillRect/>
          </a:stretch>
        </p:blipFill>
        <p:spPr>
          <a:xfrm>
            <a:off x="4199141" y="405006"/>
            <a:ext cx="3502987" cy="1780186"/>
          </a:xfrm>
          <a:prstGeom prst="rect">
            <a:avLst/>
          </a:prstGeom>
        </p:spPr>
      </p:pic>
      <p:sp>
        <p:nvSpPr>
          <p:cNvPr id="7" name="Rectangle 6"/>
          <p:cNvSpPr/>
          <p:nvPr/>
        </p:nvSpPr>
        <p:spPr>
          <a:xfrm>
            <a:off x="717453" y="1534780"/>
            <a:ext cx="10466364" cy="4524315"/>
          </a:xfrm>
          <a:prstGeom prst="rect">
            <a:avLst/>
          </a:prstGeom>
        </p:spPr>
        <p:txBody>
          <a:bodyPr wrap="square">
            <a:spAutoFit/>
          </a:bodyPr>
          <a:lstStyle/>
          <a:p>
            <a:pPr algn="just"/>
            <a:r>
              <a:rPr lang="en-US" sz="2400" dirty="0" smtClean="0">
                <a:solidFill>
                  <a:srgbClr val="001A33"/>
                </a:solidFill>
                <a:latin typeface="+mj-lt"/>
              </a:rPr>
              <a:t>         </a:t>
            </a:r>
            <a:r>
              <a:rPr lang="vi-VN" sz="2400" dirty="0" smtClean="0">
                <a:solidFill>
                  <a:srgbClr val="001A33"/>
                </a:solidFill>
                <a:latin typeface="+mj-lt"/>
              </a:rPr>
              <a:t>Đời </a:t>
            </a:r>
            <a:r>
              <a:rPr lang="vi-VN" sz="2400" dirty="0">
                <a:solidFill>
                  <a:srgbClr val="001A33"/>
                </a:solidFill>
                <a:latin typeface="+mj-lt"/>
              </a:rPr>
              <a:t>Hùng Vương thứ sáu, ở làng Gióng có hai vợ chồng nọ. Tuy làm ăn chăm chỉ, lại có tiếng là phúc đức nhưng mãi không có con. Một hôm, bà vợ ra đồng ướm chân vào một vết chân lạ, về nhà bà thụ thai. Bà mang thai mười hai tháng mới sinh ra một cậu bé. Nhưng kì lạ thay, cậu bé lên ba mà vẫn không biết nói biết cười. Bấy giờ, giặc Ân tràn vào bờ cõi nước ta. Thế giặc rất mạnh. Vua Hùng bèn sai người đi tìm người tài giúp nước. Khi nghe tiếng của sứ giả, cậu bé bỗng cất tiếng nói xin được đánh giặc. Từ đấy cậu bé lớn nhanh như thổi, cơm ăn mấy cũng chẳng no. Cậu bé vươn vai thành tráng sĩ, rồi mặc áo giáp sắt, cưỡi ngựa sắt và cầm roi sắt xông ra diệt giặc. Roi sắt gãy, Gióng bèn nhổ cả những bụi tre bên đường để quét sạch giặc thù. Khi giặc tan, Gióng một mình một ngựa lên đỉnh núi Sóc Sơn rồi bay thẳng về trời. Nhân dân lập đền thờ để tưởng nhớ công ơn. Ngày nay vẫn còn lại những dấu tích xưa</a:t>
            </a:r>
            <a:endParaRPr lang="en-US" sz="2400" dirty="0">
              <a:latin typeface="+mj-lt"/>
            </a:endParaRPr>
          </a:p>
        </p:txBody>
      </p:sp>
    </p:spTree>
    <p:extLst>
      <p:ext uri="{BB962C8B-B14F-4D97-AF65-F5344CB8AC3E}">
        <p14:creationId xmlns:p14="http://schemas.microsoft.com/office/powerpoint/2010/main" val="374483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110033">
            <a:off x="732785" y="-166194"/>
            <a:ext cx="10987802" cy="8374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3"/>
          <a:stretch>
            <a:fillRect/>
          </a:stretch>
        </p:blipFill>
        <p:spPr>
          <a:xfrm>
            <a:off x="2731294" y="208685"/>
            <a:ext cx="5511261" cy="2145977"/>
          </a:xfrm>
          <a:prstGeom prst="rect">
            <a:avLst/>
          </a:prstGeom>
        </p:spPr>
      </p:pic>
      <p:sp>
        <p:nvSpPr>
          <p:cNvPr id="4" name="TextBox 3">
            <a:extLst>
              <a:ext uri="{FF2B5EF4-FFF2-40B4-BE49-F238E27FC236}">
                <a16:creationId xmlns:a16="http://schemas.microsoft.com/office/drawing/2014/main" id="{FCB1BEAB-2FB6-44B6-BED8-868C2ADD894B}"/>
              </a:ext>
            </a:extLst>
          </p:cNvPr>
          <p:cNvSpPr txBox="1"/>
          <p:nvPr/>
        </p:nvSpPr>
        <p:spPr>
          <a:xfrm>
            <a:off x="1744906" y="2093052"/>
            <a:ext cx="9399344" cy="523220"/>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P1. </a:t>
            </a:r>
            <a:r>
              <a:rPr kumimoji="0" lang="en-US" sz="2800" b="1" i="1" u="none" strike="noStrike" kern="1200" cap="none" spc="0" normalizeH="0" baseline="0" noProof="0" dirty="0" err="1"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Từ</a:t>
            </a:r>
            <a:r>
              <a:rPr kumimoji="0" lang="en-US" sz="2800" b="1"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đặt</a:t>
            </a:r>
            <a:r>
              <a:rPr kumimoji="0" lang="en-US" sz="2800" b="0"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đâu</a:t>
            </a:r>
            <a:r>
              <a:rPr kumimoji="0" lang="en-US" sz="2800" b="0"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nằm</a:t>
            </a:r>
            <a:r>
              <a:rPr kumimoji="0" lang="en-US" sz="2800" b="0"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đấy</a:t>
            </a:r>
            <a:r>
              <a:rPr kumimoji="0" lang="vi-VN" sz="2800" b="0"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lang="vi-VN" sz="2800" dirty="0" smtClean="0">
                <a:solidFill>
                  <a:srgbClr val="E7E6E6">
                    <a:lumMod val="25000"/>
                  </a:srgbClr>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280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đời</a:t>
            </a:r>
            <a:r>
              <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Thánh</a:t>
            </a:r>
            <a:r>
              <a:rPr kumimoji="0" lang="en-US" sz="280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Gióng</a:t>
            </a:r>
            <a:endPar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993B533-C173-4E78-81E9-AB632970B288}"/>
              </a:ext>
            </a:extLst>
          </p:cNvPr>
          <p:cNvSpPr txBox="1"/>
          <p:nvPr/>
        </p:nvSpPr>
        <p:spPr>
          <a:xfrm>
            <a:off x="1744904" y="4239029"/>
            <a:ext cx="8266325" cy="954107"/>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P3. </a:t>
            </a:r>
            <a:r>
              <a:rPr kumimoji="0" lang="en-US" sz="2800" b="1" i="1" u="none" strike="noStrike" kern="1200" cap="none" spc="0" normalizeH="0" baseline="0" noProof="0" dirty="0" err="1"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Tiếp</a:t>
            </a:r>
            <a:r>
              <a:rPr kumimoji="0" lang="en-US" sz="2800" b="1"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theo</a:t>
            </a:r>
            <a:r>
              <a:rPr kumimoji="0" lang="en-US" sz="2800" b="1"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...bay </a:t>
            </a:r>
            <a:r>
              <a:rPr kumimoji="0" lang="en-US" sz="2800" b="0"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lên</a:t>
            </a:r>
            <a:r>
              <a:rPr kumimoji="0" lang="en-US" sz="2800" b="0"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trời</a:t>
            </a:r>
            <a:r>
              <a:rPr lang="vi-VN" sz="2800" i="1" dirty="0" smtClean="0">
                <a:solidFill>
                  <a:srgbClr val="E7E6E6">
                    <a:lumMod val="25000"/>
                  </a:srgb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280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Thánh</a:t>
            </a:r>
            <a:r>
              <a:rPr kumimoji="0" lang="en-US" sz="280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Gióng</a:t>
            </a:r>
            <a:r>
              <a:rPr kumimoji="0" lang="en-US" sz="280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tan </a:t>
            </a:r>
            <a:r>
              <a:rPr kumimoji="0" lang="en-US" sz="280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 </a:t>
            </a:r>
            <a:r>
              <a:rPr kumimoji="0" lang="en-US" sz="280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trời</a:t>
            </a:r>
            <a:r>
              <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E993B533-C173-4E78-81E9-AB632970B288}"/>
              </a:ext>
            </a:extLst>
          </p:cNvPr>
          <p:cNvSpPr txBox="1"/>
          <p:nvPr/>
        </p:nvSpPr>
        <p:spPr>
          <a:xfrm>
            <a:off x="1688087" y="5600328"/>
            <a:ext cx="8266326" cy="523220"/>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P4. </a:t>
            </a:r>
            <a:r>
              <a:rPr kumimoji="0" lang="en-US" sz="2800" b="1" i="1" u="none" strike="noStrike" kern="1200" cap="none" spc="0" normalizeH="0" baseline="0" noProof="0" dirty="0" err="1"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Phần</a:t>
            </a:r>
            <a:r>
              <a:rPr kumimoji="0" lang="en-US" sz="2800" b="1"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còn</a:t>
            </a:r>
            <a:r>
              <a:rPr kumimoji="0" lang="en-US" sz="2800" b="1"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Các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dấu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tích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còn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lại</a:t>
            </a:r>
            <a:r>
              <a:rPr lang="en-US" sz="2800" i="1" dirty="0" smtClean="0">
                <a:solidFill>
                  <a:srgbClr val="FF0000"/>
                </a:solidFill>
                <a:latin typeface="Times New Roman" panose="02020603050405020304" pitchFamily="18" charset="0"/>
                <a:cs typeface="Times New Roman" panose="02020603050405020304" pitchFamily="18" charset="0"/>
              </a:rPr>
              <a:t>.</a:t>
            </a:r>
            <a:r>
              <a:rPr kumimoji="0" lang="vi-VN" sz="280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i="0" u="none" strike="noStrike" kern="120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2615B9-171C-451D-A80B-1FDE30105D1C}"/>
              </a:ext>
            </a:extLst>
          </p:cNvPr>
          <p:cNvSpPr txBox="1"/>
          <p:nvPr/>
        </p:nvSpPr>
        <p:spPr>
          <a:xfrm>
            <a:off x="1744905" y="3031203"/>
            <a:ext cx="8266325" cy="954107"/>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P2. </a:t>
            </a:r>
            <a:r>
              <a:rPr kumimoji="0" lang="en-US" sz="2800" b="1" i="1" u="none" strike="noStrike" kern="1200" cap="none" spc="0" normalizeH="0" baseline="0" noProof="0" dirty="0" err="1"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Tiếp</a:t>
            </a:r>
            <a:r>
              <a:rPr kumimoji="0" lang="en-US" sz="2800" b="1" i="1"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theo</a:t>
            </a:r>
            <a:r>
              <a:rPr kumimoji="0" lang="en-US" sz="2800" b="1"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giết</a:t>
            </a:r>
            <a:r>
              <a:rPr kumimoji="0" lang="en-US" sz="2800" b="0"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giặc</a:t>
            </a:r>
            <a:r>
              <a:rPr kumimoji="0" lang="en-US" sz="2800" b="0"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cứu</a:t>
            </a:r>
            <a:r>
              <a:rPr kumimoji="0" lang="en-US" sz="2800" b="0" i="1"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nước</a:t>
            </a:r>
            <a:r>
              <a:rPr lang="vi-VN" sz="2800" i="1" dirty="0">
                <a:solidFill>
                  <a:srgbClr val="E7E6E6">
                    <a:lumMod val="25000"/>
                  </a:srgbClr>
                </a:solidFill>
                <a:latin typeface="Times New Roman" panose="02020603050405020304" pitchFamily="18" charset="0"/>
                <a:cs typeface="Times New Roman" panose="02020603050405020304" pitchFamily="18" charset="0"/>
              </a:rPr>
              <a:t> </a:t>
            </a:r>
            <a:r>
              <a:rPr lang="vi-VN" sz="2800" i="1" dirty="0" smtClean="0">
                <a:solidFill>
                  <a:srgbClr val="E7E6E6">
                    <a:lumMod val="25000"/>
                  </a:srgb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2800" b="0" i="0" u="none" strike="noStrike" kern="1200" cap="none" spc="0" normalizeH="0" baseline="0" noProof="0" dirty="0" smtClean="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lớn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lên</a:t>
            </a:r>
            <a:r>
              <a:rPr kumimoji="0" lang="en-US" sz="280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Thánh</a:t>
            </a:r>
            <a:r>
              <a:rPr kumimoji="0" lang="en-US" sz="280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Gióng</a:t>
            </a:r>
            <a:endParaRPr kumimoji="0" lang="en-US" sz="28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Connector 7"/>
          <p:cNvCxnSpPr/>
          <p:nvPr/>
        </p:nvCxnSpPr>
        <p:spPr>
          <a:xfrm>
            <a:off x="1324432" y="1976225"/>
            <a:ext cx="0" cy="4450977"/>
          </a:xfrm>
          <a:prstGeom prst="line">
            <a:avLst/>
          </a:prstGeom>
          <a:ln>
            <a:solidFill>
              <a:srgbClr val="BFBC44"/>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197820" y="2271536"/>
            <a:ext cx="255495" cy="264054"/>
          </a:xfrm>
          <a:prstGeom prst="ellipse">
            <a:avLst/>
          </a:prstGeom>
          <a:solidFill>
            <a:srgbClr val="BFBC44"/>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02303" y="3244203"/>
            <a:ext cx="255495" cy="264054"/>
          </a:xfrm>
          <a:prstGeom prst="ellipse">
            <a:avLst/>
          </a:prstGeom>
          <a:solidFill>
            <a:srgbClr val="BFBC44"/>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96684" y="4447423"/>
            <a:ext cx="255495" cy="264054"/>
          </a:xfrm>
          <a:prstGeom prst="ellipse">
            <a:avLst/>
          </a:prstGeom>
          <a:solidFill>
            <a:srgbClr val="BFBC44"/>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96683" y="5717555"/>
            <a:ext cx="255495" cy="264054"/>
          </a:xfrm>
          <a:prstGeom prst="ellipse">
            <a:avLst/>
          </a:prstGeom>
          <a:solidFill>
            <a:srgbClr val="BFBC44"/>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464511" y="2832244"/>
            <a:ext cx="4070345" cy="742511"/>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00" cap="none" spc="0" normalizeH="0" baseline="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II. </a:t>
            </a:r>
            <a:r>
              <a:rPr kumimoji="0" lang="en-US" sz="3200" b="1" i="0" u="none" strike="noStrike" kern="100" cap="none" spc="0" normalizeH="0" baseline="0" noProof="0" dirty="0" err="1" smtClean="0">
                <a:ln>
                  <a:noFill/>
                </a:ln>
                <a:solidFill>
                  <a:prstClr val="black"/>
                </a:solidFill>
                <a:effectLst/>
                <a:uLnTx/>
                <a:uFillTx/>
                <a:latin typeface="Times New Roman" panose="02020603050405020304" pitchFamily="18" charset="0"/>
                <a:ea typeface="SimSun" panose="02010600030101010101" pitchFamily="2" charset="-122"/>
                <a:cs typeface="+mn-cs"/>
              </a:rPr>
              <a:t>Khám</a:t>
            </a:r>
            <a:r>
              <a:rPr kumimoji="0" lang="en-US" sz="3200" b="1" i="0" u="none" strike="noStrike" kern="100" cap="none" spc="0" normalizeH="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noProof="0" dirty="0" err="1" smtClean="0">
                <a:ln>
                  <a:noFill/>
                </a:ln>
                <a:solidFill>
                  <a:prstClr val="black"/>
                </a:solidFill>
                <a:effectLst/>
                <a:uLnTx/>
                <a:uFillTx/>
                <a:latin typeface="Times New Roman" panose="02020603050405020304" pitchFamily="18" charset="0"/>
                <a:ea typeface="SimSun" panose="02010600030101010101" pitchFamily="2" charset="-122"/>
                <a:cs typeface="+mn-cs"/>
              </a:rPr>
              <a:t>phá</a:t>
            </a:r>
            <a:r>
              <a:rPr kumimoji="0" lang="en-US" sz="3200" b="1" i="0" u="none" strike="noStrike" kern="100" cap="none" spc="0" normalizeH="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noProof="0" dirty="0" err="1" smtClean="0">
                <a:ln>
                  <a:noFill/>
                </a:ln>
                <a:solidFill>
                  <a:prstClr val="black"/>
                </a:solidFill>
                <a:effectLst/>
                <a:uLnTx/>
                <a:uFillTx/>
                <a:latin typeface="Times New Roman" panose="02020603050405020304" pitchFamily="18" charset="0"/>
                <a:ea typeface="SimSun" panose="02010600030101010101" pitchFamily="2" charset="-122"/>
                <a:cs typeface="+mn-cs"/>
              </a:rPr>
              <a:t>văn</a:t>
            </a:r>
            <a:r>
              <a:rPr kumimoji="0" lang="en-US" sz="3200" b="1" i="0" u="none" strike="noStrike" kern="100" cap="none" spc="0" normalizeH="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noProof="0" dirty="0" err="1" smtClean="0">
                <a:ln>
                  <a:noFill/>
                </a:ln>
                <a:solidFill>
                  <a:prstClr val="black"/>
                </a:solidFill>
                <a:effectLst/>
                <a:uLnTx/>
                <a:uFillTx/>
                <a:latin typeface="Times New Roman" panose="02020603050405020304" pitchFamily="18" charset="0"/>
                <a:ea typeface="SimSun" panose="02010600030101010101" pitchFamily="2" charset="-122"/>
                <a:cs typeface="+mn-cs"/>
              </a:rPr>
              <a:t>bản</a:t>
            </a:r>
            <a:endParaRPr kumimoji="0" lang="en-US" sz="3200" b="1"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16715126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9"/>
            <a:ext cx="4735633" cy="3381722"/>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3368479"/>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algn="ctr">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KHỞI</a:t>
            </a:r>
            <a:r>
              <a:rPr lang="en-US" altLang="zh-CN" sz="600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6000" smtClean="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ĐỘNG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5150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30375"/>
            <a:ext cx="4979394" cy="742511"/>
          </a:xfrm>
          <a:prstGeom prst="rect">
            <a:avLst/>
          </a:prstGeom>
          <a:noFill/>
        </p:spPr>
        <p:txBody>
          <a:bodyPr wrap="square" rtlCol="0">
            <a:spAutoFit/>
          </a:bodyPr>
          <a:lstStyle/>
          <a:p>
            <a:pPr lvl="0" algn="just">
              <a:lnSpc>
                <a:spcPct val="150000"/>
              </a:lnSpc>
            </a:pPr>
            <a:r>
              <a:rPr lang="en-US" sz="3200" b="1" kern="100" dirty="0">
                <a:solidFill>
                  <a:srgbClr val="000000"/>
                </a:solidFill>
                <a:latin typeface="Times New Roman" panose="02020603050405020304" pitchFamily="18" charset="0"/>
                <a:ea typeface="SimSun" panose="02010600030101010101" pitchFamily="2" charset="-122"/>
              </a:rPr>
              <a:t>1. </a:t>
            </a:r>
            <a:r>
              <a:rPr lang="en-US" sz="3200" b="1" kern="100" dirty="0" err="1" smtClean="0">
                <a:solidFill>
                  <a:srgbClr val="000000"/>
                </a:solidFill>
                <a:latin typeface="Times New Roman" panose="02020603050405020304" pitchFamily="18" charset="0"/>
                <a:ea typeface="SimSun" panose="02010600030101010101" pitchFamily="2" charset="-122"/>
              </a:rPr>
              <a:t>Nhân</a:t>
            </a:r>
            <a:r>
              <a:rPr lang="en-US" sz="3200" b="1" kern="100" dirty="0" smtClean="0">
                <a:solidFill>
                  <a:srgbClr val="000000"/>
                </a:solidFill>
                <a:latin typeface="Times New Roman" panose="02020603050405020304" pitchFamily="18" charset="0"/>
                <a:ea typeface="SimSun" panose="02010600030101010101" pitchFamily="2" charset="-122"/>
              </a:rPr>
              <a:t> </a:t>
            </a:r>
            <a:r>
              <a:rPr lang="en-US" sz="3200" b="1" kern="100" dirty="0" err="1" smtClean="0">
                <a:solidFill>
                  <a:srgbClr val="000000"/>
                </a:solidFill>
                <a:latin typeface="Times New Roman" panose="02020603050405020304" pitchFamily="18" charset="0"/>
                <a:ea typeface="SimSun" panose="02010600030101010101" pitchFamily="2" charset="-122"/>
              </a:rPr>
              <a:t>vật</a:t>
            </a:r>
            <a:r>
              <a:rPr lang="en-US" sz="3200" b="1" kern="100" dirty="0" smtClean="0">
                <a:solidFill>
                  <a:srgbClr val="000000"/>
                </a:solidFill>
                <a:latin typeface="Times New Roman" panose="02020603050405020304" pitchFamily="18" charset="0"/>
                <a:ea typeface="SimSun" panose="02010600030101010101" pitchFamily="2" charset="-122"/>
              </a:rPr>
              <a:t> </a:t>
            </a:r>
            <a:r>
              <a:rPr lang="en-US" sz="3200" b="1" kern="100" dirty="0" err="1" smtClean="0">
                <a:solidFill>
                  <a:srgbClr val="000000"/>
                </a:solidFill>
                <a:latin typeface="Times New Roman" panose="02020603050405020304" pitchFamily="18" charset="0"/>
                <a:ea typeface="SimSun" panose="02010600030101010101" pitchFamily="2" charset="-122"/>
              </a:rPr>
              <a:t>Thánh</a:t>
            </a:r>
            <a:r>
              <a:rPr lang="en-US" sz="3200" b="1" kern="100" dirty="0" smtClean="0">
                <a:solidFill>
                  <a:srgbClr val="000000"/>
                </a:solidFill>
                <a:latin typeface="Times New Roman" panose="02020603050405020304" pitchFamily="18" charset="0"/>
                <a:ea typeface="SimSun" panose="02010600030101010101" pitchFamily="2" charset="-122"/>
              </a:rPr>
              <a:t> </a:t>
            </a:r>
            <a:r>
              <a:rPr lang="en-US" sz="3200" b="1" kern="100" dirty="0" err="1" smtClean="0">
                <a:solidFill>
                  <a:srgbClr val="000000"/>
                </a:solidFill>
                <a:latin typeface="Times New Roman" panose="02020603050405020304" pitchFamily="18" charset="0"/>
                <a:ea typeface="SimSun" panose="02010600030101010101" pitchFamily="2" charset="-122"/>
              </a:rPr>
              <a:t>Gióng</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827086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233795700"/>
              </p:ext>
            </p:extLst>
          </p:nvPr>
        </p:nvGraphicFramePr>
        <p:xfrm>
          <a:off x="609600" y="1092200"/>
          <a:ext cx="11137900" cy="5486400"/>
        </p:xfrm>
        <a:graphic>
          <a:graphicData uri="http://schemas.openxmlformats.org/drawingml/2006/table">
            <a:tbl>
              <a:tblPr firstRow="1" firstCol="1" bandRow="1"/>
              <a:tblGrid>
                <a:gridCol w="5568287">
                  <a:extLst>
                    <a:ext uri="{9D8B030D-6E8A-4147-A177-3AD203B41FA5}">
                      <a16:colId xmlns:a16="http://schemas.microsoft.com/office/drawing/2014/main" val="840813948"/>
                    </a:ext>
                  </a:extLst>
                </a:gridCol>
                <a:gridCol w="5569613">
                  <a:extLst>
                    <a:ext uri="{9D8B030D-6E8A-4147-A177-3AD203B41FA5}">
                      <a16:colId xmlns:a16="http://schemas.microsoft.com/office/drawing/2014/main" val="671539093"/>
                    </a:ext>
                  </a:extLst>
                </a:gridCol>
              </a:tblGrid>
              <a:tr h="5486400">
                <a:tc>
                  <a:txBody>
                    <a:bodyPr/>
                    <a:lstStyle/>
                    <a:p>
                      <a:pPr algn="just">
                        <a:lnSpc>
                          <a:spcPct val="115000"/>
                        </a:lnSpc>
                        <a:spcAft>
                          <a:spcPts val="0"/>
                        </a:spcAft>
                      </a:pPr>
                      <a:r>
                        <a:rPr lang="en-US" sz="13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i="1" dirty="0">
                          <a:effectLst/>
                          <a:latin typeface="Times New Roman" panose="02020603050405020304" pitchFamily="18" charset="0"/>
                          <a:ea typeface="Times New Roman" panose="02020603050405020304" pitchFamily="18" charset="0"/>
                          <a:cs typeface="Times New Roman" panose="02020603050405020304" pitchFamily="18" charset="0"/>
                        </a:rPr>
                        <a:t>Tìm những chi tiết kể về sự ra đời của Gióng </a:t>
                      </a:r>
                      <a:r>
                        <a:rPr lang="pt-BR"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ì(bnh </a:t>
                      </a:r>
                      <a:r>
                        <a:rPr lang="pt-BR" sz="2800" b="1" i="1" dirty="0">
                          <a:effectLst/>
                          <a:latin typeface="Times New Roman" panose="02020603050405020304" pitchFamily="18" charset="0"/>
                          <a:ea typeface="Times New Roman" panose="02020603050405020304" pitchFamily="18" charset="0"/>
                          <a:cs typeface="Times New Roman" panose="02020603050405020304" pitchFamily="18" charset="0"/>
                        </a:rPr>
                        <a:t>thường/ khác thường)? </a:t>
                      </a:r>
                      <a:endPar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i="1" dirty="0">
                          <a:effectLst/>
                          <a:latin typeface="Times New Roman" panose="02020603050405020304" pitchFamily="18" charset="0"/>
                          <a:ea typeface="Times New Roman" panose="02020603050405020304" pitchFamily="18" charset="0"/>
                          <a:cs typeface="Times New Roman" panose="02020603050405020304" pitchFamily="18" charset="0"/>
                        </a:rPr>
                        <a:t>Nhận xét về những chi tiết ấy? Suy nghĩ gì về nguồn gốc của Gióng?</a:t>
                      </a:r>
                      <a:endPar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3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13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endParaRPr lang="en-US" sz="13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578032"/>
                  </a:ext>
                </a:extLst>
              </a:tr>
            </a:tbl>
          </a:graphicData>
        </a:graphic>
      </p:graphicFrame>
      <p:pic>
        <p:nvPicPr>
          <p:cNvPr id="9" name="Picture 8"/>
          <p:cNvPicPr>
            <a:picLocks noChangeAspect="1"/>
          </p:cNvPicPr>
          <p:nvPr/>
        </p:nvPicPr>
        <p:blipFill>
          <a:blip r:embed="rId2"/>
          <a:stretch>
            <a:fillRect/>
          </a:stretch>
        </p:blipFill>
        <p:spPr>
          <a:xfrm>
            <a:off x="977900" y="3937001"/>
            <a:ext cx="4483100" cy="2425700"/>
          </a:xfrm>
          <a:prstGeom prst="rect">
            <a:avLst/>
          </a:prstGeom>
        </p:spPr>
      </p:pic>
      <p:sp>
        <p:nvSpPr>
          <p:cNvPr id="10" name="Rectangle 9"/>
          <p:cNvSpPr/>
          <p:nvPr/>
        </p:nvSpPr>
        <p:spPr>
          <a:xfrm>
            <a:off x="2256199" y="328202"/>
            <a:ext cx="7679602"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PHIẾU HỌC TẬP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Gióng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32595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52" y="3276600"/>
            <a:ext cx="4443249" cy="2895600"/>
          </a:xfrm>
          <a:prstGeom prst="rect">
            <a:avLst/>
          </a:prstGeom>
        </p:spPr>
      </p:pic>
      <p:sp>
        <p:nvSpPr>
          <p:cNvPr id="8" name="Rectangle 7"/>
          <p:cNvSpPr/>
          <p:nvPr/>
        </p:nvSpPr>
        <p:spPr>
          <a:xfrm>
            <a:off x="6096000" y="2971800"/>
            <a:ext cx="4572000" cy="523220"/>
          </a:xfrm>
          <a:prstGeom prst="rect">
            <a:avLst/>
          </a:prstGeom>
          <a:ln w="28575">
            <a:solidFill>
              <a:schemeClr val="tx1"/>
            </a:solidFill>
          </a:ln>
        </p:spPr>
        <p:txBody>
          <a:bodyPr wrap="square">
            <a:spAutoFit/>
          </a:bodyPr>
          <a:lstStyle/>
          <a:p>
            <a:pPr algn="ctr"/>
            <a:r>
              <a:rPr lang="en-US" sz="2700" dirty="0" err="1">
                <a:latin typeface="Times New Roman" panose="02020603050405020304" pitchFamily="18" charset="0"/>
                <a:cs typeface="Times New Roman" panose="02020603050405020304" pitchFamily="18" charset="0"/>
              </a:rPr>
              <a:t>Mang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thai</a:t>
            </a:r>
            <a:r>
              <a:rPr lang="en-US" sz="2700" dirty="0">
                <a:latin typeface="Times New Roman" panose="02020603050405020304" pitchFamily="18" charset="0"/>
                <a:cs typeface="Times New Roman" panose="02020603050405020304" pitchFamily="18" charset="0"/>
              </a:rPr>
              <a:t> 12 </a:t>
            </a:r>
            <a:r>
              <a:rPr lang="en-US" sz="2700" dirty="0" err="1">
                <a:latin typeface="Times New Roman" panose="02020603050405020304" pitchFamily="18" charset="0"/>
                <a:cs typeface="Times New Roman" panose="02020603050405020304" pitchFamily="18" charset="0"/>
              </a:rPr>
              <a:t>tháng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sinh</a:t>
            </a:r>
            <a:endParaRPr lang="en-US" sz="2700" dirty="0">
              <a:latin typeface="Times New Roman" panose="02020603050405020304" pitchFamily="18" charset="0"/>
              <a:cs typeface="Times New Roman" panose="02020603050405020304" pitchFamily="18" charset="0"/>
            </a:endParaRPr>
          </a:p>
        </p:txBody>
      </p:sp>
      <p:sp>
        <p:nvSpPr>
          <p:cNvPr id="4" name="Rectangle 3"/>
          <p:cNvSpPr/>
          <p:nvPr/>
        </p:nvSpPr>
        <p:spPr>
          <a:xfrm>
            <a:off x="1587319" y="2971800"/>
            <a:ext cx="4330033" cy="523220"/>
          </a:xfrm>
          <a:prstGeom prst="rect">
            <a:avLst/>
          </a:prstGeom>
          <a:solidFill>
            <a:schemeClr val="bg1"/>
          </a:solidFill>
          <a:ln w="28575">
            <a:solidFill>
              <a:schemeClr val="tx1"/>
            </a:solidFill>
          </a:ln>
        </p:spPr>
        <p:txBody>
          <a:bodyPr wrap="none">
            <a:spAutoFit/>
          </a:bodyPr>
          <a:lstStyle/>
          <a:p>
            <a:pPr algn="ct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thai</a:t>
            </a:r>
            <a:r>
              <a:rPr lang="en-US" sz="2800" dirty="0">
                <a:latin typeface="Times New Roman" panose="02020603050405020304" pitchFamily="18" charset="0"/>
                <a:cs typeface="Times New Roman" panose="02020603050405020304" pitchFamily="18" charset="0"/>
              </a:rPr>
              <a:t> </a:t>
            </a:r>
          </a:p>
        </p:txBody>
      </p:sp>
      <p:sp>
        <p:nvSpPr>
          <p:cNvPr id="2" name="TextBox 1"/>
          <p:cNvSpPr txBox="1"/>
          <p:nvPr/>
        </p:nvSpPr>
        <p:spPr>
          <a:xfrm>
            <a:off x="1524000" y="-76200"/>
            <a:ext cx="9144000" cy="584775"/>
          </a:xfrm>
          <a:prstGeom prst="rect">
            <a:avLst/>
          </a:prstGeom>
          <a:solidFill>
            <a:srgbClr val="C00000"/>
          </a:solidFill>
        </p:spPr>
        <p:txBody>
          <a:bodyPr wrap="square" rtlCol="0">
            <a:spAutoFit/>
          </a:bodyPr>
          <a:lstStyle/>
          <a:p>
            <a:pPr algn="ctr"/>
            <a:r>
              <a:rPr lang="en-US" sz="3100" dirty="0" err="1">
                <a:solidFill>
                  <a:srgbClr val="FFFF00"/>
                </a:solidFill>
              </a:rPr>
              <a:t>Sự</a:t>
            </a:r>
            <a:r>
              <a:rPr lang="en-US" sz="3100" dirty="0">
                <a:solidFill>
                  <a:srgbClr val="FFFF00"/>
                </a:solidFill>
              </a:rPr>
              <a:t> </a:t>
            </a:r>
            <a:r>
              <a:rPr lang="en-US" sz="3100" dirty="0" err="1">
                <a:solidFill>
                  <a:srgbClr val="FFFF00"/>
                </a:solidFill>
              </a:rPr>
              <a:t>ra</a:t>
            </a:r>
            <a:r>
              <a:rPr lang="en-US" sz="3100" dirty="0">
                <a:solidFill>
                  <a:srgbClr val="FFFF00"/>
                </a:solidFill>
              </a:rPr>
              <a:t> </a:t>
            </a:r>
            <a:r>
              <a:rPr lang="en-US" sz="3100" dirty="0" err="1">
                <a:solidFill>
                  <a:srgbClr val="FFFF00"/>
                </a:solidFill>
              </a:rPr>
              <a:t>đời</a:t>
            </a:r>
            <a:r>
              <a:rPr lang="en-US" sz="3100" dirty="0">
                <a:solidFill>
                  <a:srgbClr val="FFFF00"/>
                </a:solidFill>
              </a:rPr>
              <a:t> </a:t>
            </a:r>
            <a:r>
              <a:rPr lang="en-US" sz="3100" dirty="0" err="1">
                <a:solidFill>
                  <a:srgbClr val="FFFF00"/>
                </a:solidFill>
              </a:rPr>
              <a:t>của</a:t>
            </a:r>
            <a:r>
              <a:rPr lang="en-US" sz="3100" dirty="0">
                <a:solidFill>
                  <a:srgbClr val="FFFF00"/>
                </a:solidFill>
              </a:rPr>
              <a:t> </a:t>
            </a:r>
            <a:r>
              <a:rPr lang="en-US" sz="3100" dirty="0" err="1">
                <a:solidFill>
                  <a:srgbClr val="FFFF00"/>
                </a:solidFill>
              </a:rPr>
              <a:t>Gióng</a:t>
            </a:r>
            <a:endParaRPr lang="en-US" sz="3100" dirty="0">
              <a:solidFill>
                <a:srgbClr val="FFFF00"/>
              </a:solidFill>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08576"/>
            <a:ext cx="4572000" cy="2539425"/>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08576"/>
            <a:ext cx="4419601" cy="2539425"/>
          </a:xfrm>
          <a:prstGeom prst="rect">
            <a:avLst/>
          </a:prstGeom>
        </p:spPr>
      </p:pic>
      <p:sp>
        <p:nvSpPr>
          <p:cNvPr id="10" name="Rectangle 9"/>
          <p:cNvSpPr/>
          <p:nvPr/>
        </p:nvSpPr>
        <p:spPr>
          <a:xfrm>
            <a:off x="1523999" y="6019800"/>
            <a:ext cx="4456670" cy="892552"/>
          </a:xfrm>
          <a:prstGeom prst="rect">
            <a:avLst/>
          </a:prstGeom>
          <a:solidFill>
            <a:schemeClr val="bg1"/>
          </a:solidFill>
          <a:ln w="28575">
            <a:solidFill>
              <a:schemeClr val="tx1"/>
            </a:solidFill>
          </a:ln>
        </p:spPr>
        <p:txBody>
          <a:bodyPr wrap="square">
            <a:spAutoFit/>
          </a:bodyPr>
          <a:lstStyle/>
          <a:p>
            <a:pPr algn="ctr"/>
            <a:r>
              <a:rPr lang="en-US" sz="2500" dirty="0" err="1">
                <a:latin typeface="Times New Roman" panose="02020603050405020304" pitchFamily="18" charset="0"/>
                <a:cs typeface="Times New Roman" panose="02020603050405020304" pitchFamily="18" charset="0"/>
              </a:rPr>
              <a:t>Lên</a:t>
            </a:r>
            <a:r>
              <a:rPr lang="en-US" sz="2500" dirty="0">
                <a:latin typeface="Times New Roman" panose="02020603050405020304" pitchFamily="18" charset="0"/>
                <a:cs typeface="Times New Roman" panose="02020603050405020304" pitchFamily="18" charset="0"/>
              </a:rPr>
              <a:t> 3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nói,cười</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lạ</a:t>
            </a:r>
            <a:r>
              <a:rPr lang="en-US" sz="2500" dirty="0" smtClean="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nằm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đó</a:t>
            </a:r>
            <a:endParaRPr lang="en-US" sz="2500" dirty="0">
              <a:latin typeface="Times New Roman" panose="02020603050405020304" pitchFamily="18" charset="0"/>
              <a:cs typeface="Times New Roman" panose="02020603050405020304" pitchFamily="18" charset="0"/>
            </a:endParaRPr>
          </a:p>
        </p:txBody>
      </p:sp>
      <p:sp>
        <p:nvSpPr>
          <p:cNvPr id="14" name="Oval Callout 13">
            <a:hlinkClick r:id="rId5" action="ppaction://hlinksldjump"/>
          </p:cNvPr>
          <p:cNvSpPr/>
          <p:nvPr/>
        </p:nvSpPr>
        <p:spPr>
          <a:xfrm>
            <a:off x="6248400" y="4099034"/>
            <a:ext cx="4419600" cy="1066800"/>
          </a:xfrm>
          <a:prstGeom prst="wedgeEllipseCallout">
            <a:avLst>
              <a:gd name="adj1" fmla="val -54115"/>
              <a:gd name="adj2" fmla="val -9858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=&gt;Ra </a:t>
            </a:r>
            <a:r>
              <a:rPr lang="en-US" sz="2800" b="1" dirty="0" err="1">
                <a:solidFill>
                  <a:schemeClr val="bg1"/>
                </a:solidFill>
                <a:latin typeface="Times New Roman" panose="02020603050405020304" pitchFamily="18" charset="0"/>
                <a:cs typeface="Times New Roman" panose="02020603050405020304" pitchFamily="18" charset="0"/>
              </a:rPr>
              <a:t>đời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kì</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thường</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010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0"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438" y="234352"/>
            <a:ext cx="6879872" cy="1112838"/>
          </a:xfrm>
        </p:spPr>
        <p:txBody>
          <a:bodyPr/>
          <a:lstStyle/>
          <a:p>
            <a:pPr algn="ctr"/>
            <a:r>
              <a:rPr lang="en-US" b="1" dirty="0" smtClean="0">
                <a:solidFill>
                  <a:schemeClr val="accent6"/>
                </a:solidFill>
                <a:latin typeface="Times New Roman" panose="02020603050405020304" pitchFamily="18" charset="0"/>
                <a:cs typeface="Times New Roman" panose="02020603050405020304" pitchFamily="18" charset="0"/>
              </a:rPr>
              <a:t>Hoạt động nhóm (7 </a:t>
            </a:r>
            <a:r>
              <a:rPr lang="en-US" b="1" dirty="0" err="1" smtClean="0">
                <a:solidFill>
                  <a:schemeClr val="accent6"/>
                </a:solidFill>
                <a:latin typeface="Times New Roman" panose="02020603050405020304" pitchFamily="18" charset="0"/>
                <a:cs typeface="Times New Roman" panose="02020603050405020304" pitchFamily="18" charset="0"/>
              </a:rPr>
              <a:t>phút</a:t>
            </a:r>
            <a:r>
              <a:rPr lang="en-US" b="1" dirty="0" smtClean="0">
                <a:solidFill>
                  <a:schemeClr val="accent6"/>
                </a:solidFill>
                <a:latin typeface="Times New Roman" panose="02020603050405020304" pitchFamily="18" charset="0"/>
                <a:cs typeface="Times New Roman" panose="02020603050405020304" pitchFamily="18" charset="0"/>
              </a:rPr>
              <a:t>) </a:t>
            </a:r>
            <a:r>
              <a:rPr lang="en-US" b="1" dirty="0" err="1" smtClean="0">
                <a:solidFill>
                  <a:schemeClr val="accent6"/>
                </a:solidFill>
                <a:latin typeface="Times New Roman" panose="02020603050405020304" pitchFamily="18" charset="0"/>
                <a:cs typeface="Times New Roman" panose="02020603050405020304" pitchFamily="18" charset="0"/>
              </a:rPr>
              <a:t>Phiếu</a:t>
            </a:r>
            <a:r>
              <a:rPr lang="en-US" b="1" dirty="0" smtClean="0">
                <a:solidFill>
                  <a:schemeClr val="accent6"/>
                </a:solidFill>
                <a:latin typeface="Times New Roman" panose="02020603050405020304" pitchFamily="18" charset="0"/>
                <a:cs typeface="Times New Roman" panose="02020603050405020304" pitchFamily="18" charset="0"/>
              </a:rPr>
              <a:t> </a:t>
            </a:r>
            <a:r>
              <a:rPr lang="en-US" b="1" dirty="0" err="1" smtClean="0">
                <a:solidFill>
                  <a:schemeClr val="accent6"/>
                </a:solidFill>
                <a:latin typeface="Times New Roman" panose="02020603050405020304" pitchFamily="18" charset="0"/>
                <a:cs typeface="Times New Roman" panose="02020603050405020304" pitchFamily="18" charset="0"/>
              </a:rPr>
              <a:t>học</a:t>
            </a:r>
            <a:r>
              <a:rPr lang="en-US" b="1" dirty="0" smtClean="0">
                <a:solidFill>
                  <a:schemeClr val="accent6"/>
                </a:solidFill>
                <a:latin typeface="Times New Roman" panose="02020603050405020304" pitchFamily="18" charset="0"/>
                <a:cs typeface="Times New Roman" panose="02020603050405020304" pitchFamily="18" charset="0"/>
              </a:rPr>
              <a:t> </a:t>
            </a:r>
            <a:r>
              <a:rPr lang="en-US" b="1" dirty="0" err="1" smtClean="0">
                <a:solidFill>
                  <a:schemeClr val="accent6"/>
                </a:solidFill>
                <a:latin typeface="Times New Roman" panose="02020603050405020304" pitchFamily="18" charset="0"/>
                <a:cs typeface="Times New Roman" panose="02020603050405020304" pitchFamily="18" charset="0"/>
              </a:rPr>
              <a:t>tập</a:t>
            </a:r>
            <a:endParaRPr lang="en-US" b="1" dirty="0">
              <a:solidFill>
                <a:schemeClr val="accent6"/>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lgn="just">
              <a:buNone/>
            </a:pPr>
            <a:r>
              <a:rPr lang="en-US" dirty="0" smtClean="0">
                <a:latin typeface="Times New Roman" panose="02020603050405020304" pitchFamily="18" charset="0"/>
                <a:cs typeface="Times New Roman" panose="02020603050405020304" pitchFamily="18" charset="0"/>
              </a:rPr>
              <a:t>    </a:t>
            </a:r>
            <a:endParaRPr lang="en-US" dirty="0"/>
          </a:p>
        </p:txBody>
      </p:sp>
      <p:sp>
        <p:nvSpPr>
          <p:cNvPr id="4" name="Title 1"/>
          <p:cNvSpPr txBox="1">
            <a:spLocks/>
          </p:cNvSpPr>
          <p:nvPr/>
        </p:nvSpPr>
        <p:spPr bwMode="auto">
          <a:xfrm>
            <a:off x="4006867" y="124936"/>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b="1" kern="0"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21727971"/>
              </p:ext>
            </p:extLst>
          </p:nvPr>
        </p:nvGraphicFramePr>
        <p:xfrm>
          <a:off x="22793" y="10157"/>
          <a:ext cx="6151581" cy="6847842"/>
        </p:xfrm>
        <a:graphic>
          <a:graphicData uri="http://schemas.openxmlformats.org/drawingml/2006/table">
            <a:tbl>
              <a:tblPr firstRow="1" firstCol="1" bandRow="1" bandCol="1">
                <a:tableStyleId>{21E4AEA4-8DFA-4A89-87EB-49C32662AFE0}</a:tableStyleId>
              </a:tblPr>
              <a:tblGrid>
                <a:gridCol w="2352178">
                  <a:extLst>
                    <a:ext uri="{9D8B030D-6E8A-4147-A177-3AD203B41FA5}">
                      <a16:colId xmlns:a16="http://schemas.microsoft.com/office/drawing/2014/main" val="192704155"/>
                    </a:ext>
                  </a:extLst>
                </a:gridCol>
                <a:gridCol w="2413006">
                  <a:extLst>
                    <a:ext uri="{9D8B030D-6E8A-4147-A177-3AD203B41FA5}">
                      <a16:colId xmlns:a16="http://schemas.microsoft.com/office/drawing/2014/main" val="2916010061"/>
                    </a:ext>
                  </a:extLst>
                </a:gridCol>
                <a:gridCol w="1386397">
                  <a:extLst>
                    <a:ext uri="{9D8B030D-6E8A-4147-A177-3AD203B41FA5}">
                      <a16:colId xmlns:a16="http://schemas.microsoft.com/office/drawing/2014/main" val="721505844"/>
                    </a:ext>
                  </a:extLst>
                </a:gridCol>
              </a:tblGrid>
              <a:tr h="1805387">
                <a:tc>
                  <a:txBody>
                    <a:bodyPr/>
                    <a:lstStyle/>
                    <a:p>
                      <a:pPr marL="0" marR="0" indent="36195" algn="ctr">
                        <a:lnSpc>
                          <a:spcPct val="115000"/>
                        </a:lnSpc>
                        <a:spcBef>
                          <a:spcPts val="0"/>
                        </a:spcBef>
                        <a:spcAft>
                          <a:spcPts val="0"/>
                        </a:spcAft>
                      </a:pPr>
                      <a:r>
                        <a:rPr lang="en-US" sz="2800" dirty="0">
                          <a:latin typeface="Times New Roman" panose="02020603050405020304" pitchFamily="18" charset="0"/>
                          <a:cs typeface="Times New Roman" panose="02020603050405020304" pitchFamily="18" charset="0"/>
                        </a:rPr>
                        <a:t>Chi tiết</a:t>
                      </a:r>
                      <a:endParaRPr lang="en-US" sz="2800" dirty="0">
                        <a:solidFill>
                          <a:srgbClr val="7030A0"/>
                        </a:solidFill>
                        <a:latin typeface="Times New Roman" panose="02020603050405020304" pitchFamily="18" charset="0"/>
                        <a:cs typeface="Times New Roman" panose="02020603050405020304" pitchFamily="18" charset="0"/>
                      </a:endParaRPr>
                    </a:p>
                  </a:txBody>
                  <a:tcPr marL="45121" marR="45121" marT="45121" marB="45121"/>
                </a:tc>
                <a:tc>
                  <a:txBody>
                    <a:bodyPr/>
                    <a:lstStyle/>
                    <a:p>
                      <a:pPr marL="0" marR="0" indent="36195" algn="ctr">
                        <a:lnSpc>
                          <a:spcPct val="115000"/>
                        </a:lnSpc>
                        <a:spcBef>
                          <a:spcPts val="0"/>
                        </a:spcBef>
                        <a:spcAft>
                          <a:spcPts val="0"/>
                        </a:spcAft>
                      </a:pPr>
                      <a:r>
                        <a:rPr lang="vi-VN" sz="2800" dirty="0">
                          <a:latin typeface="Times New Roman" panose="02020603050405020304" pitchFamily="18" charset="0"/>
                          <a:cs typeface="Times New Roman" panose="02020603050405020304" pitchFamily="18" charset="0"/>
                        </a:rPr>
                        <a:t>Cảm nhận về ý nghĩa chi tiết</a:t>
                      </a:r>
                      <a:endParaRPr lang="en-US" sz="2800" dirty="0">
                        <a:solidFill>
                          <a:srgbClr val="7030A0"/>
                        </a:solidFill>
                        <a:latin typeface="Times New Roman" panose="02020603050405020304" pitchFamily="18" charset="0"/>
                        <a:cs typeface="Times New Roman" panose="02020603050405020304" pitchFamily="18" charset="0"/>
                      </a:endParaRPr>
                    </a:p>
                  </a:txBody>
                  <a:tcPr marL="45121" marR="45121" marT="45121" marB="45121"/>
                </a:tc>
                <a:tc>
                  <a:txBody>
                    <a:bodyPr/>
                    <a:lstStyle/>
                    <a:p>
                      <a:pPr marL="0" marR="0" algn="ctr">
                        <a:spcBef>
                          <a:spcPts val="0"/>
                        </a:spcBef>
                        <a:spcAft>
                          <a:spcPts val="0"/>
                        </a:spcAft>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Nghệ</a:t>
                      </a:r>
                      <a:r>
                        <a:rPr lang="en-US" sz="2800" baseline="0" dirty="0" smtClean="0">
                          <a:latin typeface="Times New Roman" panose="02020603050405020304" pitchFamily="18" charset="0"/>
                          <a:cs typeface="Times New Roman" panose="02020603050405020304" pitchFamily="18" charset="0"/>
                        </a:rPr>
                        <a:t>  thuật xây dựng</a:t>
                      </a:r>
                      <a:endParaRPr lang="en-US" sz="2800" dirty="0">
                        <a:solidFill>
                          <a:srgbClr val="7030A0"/>
                        </a:solidFill>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80854905"/>
                  </a:ext>
                </a:extLst>
              </a:tr>
              <a:tr h="546797">
                <a:tc rowSpan="3">
                  <a:txBody>
                    <a:bodyPr/>
                    <a:lstStyle/>
                    <a:p>
                      <a:pPr marL="0" marR="0" algn="just">
                        <a:spcBef>
                          <a:spcPts val="0"/>
                        </a:spcBef>
                        <a:spcAft>
                          <a:spcPts val="0"/>
                        </a:spcAft>
                      </a:pPr>
                      <a:r>
                        <a:rPr lang="en-US" sz="2800" b="0" dirty="0">
                          <a:latin typeface="Times New Roman" panose="02020603050405020304" pitchFamily="18" charset="0"/>
                          <a:cs typeface="Times New Roman" panose="02020603050405020304" pitchFamily="18" charset="0"/>
                        </a:rPr>
                        <a:t> </a:t>
                      </a:r>
                    </a:p>
                    <a:p>
                      <a:pPr marL="0" marR="0" algn="just">
                        <a:spcBef>
                          <a:spcPts val="0"/>
                        </a:spcBef>
                        <a:spcAft>
                          <a:spcPts val="0"/>
                        </a:spcAft>
                      </a:pPr>
                      <a:r>
                        <a:rPr lang="en-US" sz="2800" b="0" dirty="0">
                          <a:latin typeface="Times New Roman" panose="02020603050405020304" pitchFamily="18" charset="0"/>
                          <a:cs typeface="Times New Roman" panose="02020603050405020304" pitchFamily="18" charset="0"/>
                        </a:rPr>
                        <a:t>Tiếng nói đầu tiên  xin đi đánh giặc</a:t>
                      </a:r>
                      <a:endParaRPr lang="en-US" sz="2800" b="0" dirty="0">
                        <a:solidFill>
                          <a:srgbClr val="FF0000"/>
                        </a:solidFill>
                        <a:latin typeface="Times New Roman" panose="02020603050405020304" pitchFamily="18" charset="0"/>
                        <a:cs typeface="Times New Roman" panose="02020603050405020304" pitchFamily="18" charset="0"/>
                      </a:endParaRPr>
                    </a:p>
                  </a:txBody>
                  <a:tcPr marL="45121" marR="45121" marT="45121" marB="45121"/>
                </a:tc>
                <a:tc>
                  <a:txBody>
                    <a:bodyPr/>
                    <a:lstStyle/>
                    <a:p>
                      <a:endParaRPr lang="en-US" sz="2800" dirty="0">
                        <a:latin typeface="Times New Roman" panose="02020603050405020304" pitchFamily="18" charset="0"/>
                        <a:cs typeface="Times New Roman" panose="02020603050405020304" pitchFamily="18" charset="0"/>
                      </a:endParaRPr>
                    </a:p>
                  </a:txBody>
                  <a:tcPr marL="45121" marR="45121" marT="45121" marB="45121"/>
                </a:tc>
                <a:tc rowSpan="9">
                  <a:txBody>
                    <a:bodyPr/>
                    <a:lstStyle/>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indent="36195" algn="ctr">
                        <a:lnSpc>
                          <a:spcPct val="115000"/>
                        </a:lnSpc>
                        <a:spcBef>
                          <a:spcPts val="0"/>
                        </a:spcBef>
                        <a:spcAft>
                          <a:spcPts val="0"/>
                        </a:spcAft>
                      </a:pPr>
                      <a:r>
                        <a:rPr lang="vi-VN" sz="2800" dirty="0">
                          <a:latin typeface="Times New Roman" panose="02020603050405020304" pitchFamily="18" charset="0"/>
                          <a:cs typeface="Times New Roman" panose="02020603050405020304" pitchFamily="18" charset="0"/>
                        </a:rPr>
                        <a:t> </a:t>
                      </a:r>
                      <a:endParaRPr lang="en-US" sz="2800" dirty="0">
                        <a:solidFill>
                          <a:srgbClr val="7030A0"/>
                        </a:solidFill>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95777789"/>
                  </a:ext>
                </a:extLst>
              </a:tr>
              <a:tr h="546797">
                <a:tc vMerge="1">
                  <a:txBody>
                    <a:bodyPr/>
                    <a:lstStyle/>
                    <a:p>
                      <a:endParaRPr lang="en-US"/>
                    </a:p>
                  </a:txBody>
                  <a:tcPr/>
                </a:tc>
                <a:tc>
                  <a:txBody>
                    <a:bodyPr/>
                    <a:lstStyle/>
                    <a:p>
                      <a:endParaRPr lang="en-US" sz="2800" dirty="0">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3729255052"/>
                  </a:ext>
                </a:extLst>
              </a:tr>
              <a:tr h="807244">
                <a:tc vMerge="1">
                  <a:txBody>
                    <a:bodyPr/>
                    <a:lstStyle/>
                    <a:p>
                      <a:endParaRPr lang="en-US"/>
                    </a:p>
                  </a:txBody>
                  <a:tcPr/>
                </a:tc>
                <a:tc>
                  <a:txBody>
                    <a:bodyPr/>
                    <a:lstStyle/>
                    <a:p>
                      <a:endParaRPr lang="en-US" sz="2800" dirty="0">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4187609779"/>
                  </a:ext>
                </a:extLst>
              </a:tr>
              <a:tr h="546797">
                <a:tc rowSpan="3">
                  <a:txBody>
                    <a:bodyPr/>
                    <a:lstStyle/>
                    <a:p>
                      <a:pPr marL="0" marR="0" indent="36195" algn="just">
                        <a:spcBef>
                          <a:spcPts val="0"/>
                        </a:spcBef>
                        <a:spcAft>
                          <a:spcPts val="0"/>
                        </a:spcAft>
                      </a:pPr>
                      <a:r>
                        <a:rPr lang="en-US" sz="2800" b="0" dirty="0">
                          <a:latin typeface="Times New Roman" panose="02020603050405020304" pitchFamily="18" charset="0"/>
                          <a:cs typeface="Times New Roman" panose="02020603050405020304" pitchFamily="18" charset="0"/>
                        </a:rPr>
                        <a:t>Gióng đòi roi sắt, ngựa sắt, giáp sắt</a:t>
                      </a:r>
                      <a:endParaRPr lang="en-US" sz="2800" b="0" dirty="0">
                        <a:solidFill>
                          <a:srgbClr val="FF0000"/>
                        </a:solidFill>
                        <a:latin typeface="Times New Roman" panose="02020603050405020304" pitchFamily="18" charset="0"/>
                        <a:cs typeface="Times New Roman" panose="02020603050405020304" pitchFamily="18" charset="0"/>
                      </a:endParaRPr>
                    </a:p>
                  </a:txBody>
                  <a:tcPr marL="45121" marR="45121" marT="45121" marB="45121"/>
                </a:tc>
                <a:tc>
                  <a:txBody>
                    <a:bodyPr/>
                    <a:lstStyle/>
                    <a:p>
                      <a:endParaRPr lang="en-US" sz="2800" dirty="0">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3909090926"/>
                  </a:ext>
                </a:extLst>
              </a:tr>
              <a:tr h="546797">
                <a:tc vMerge="1">
                  <a:txBody>
                    <a:bodyPr/>
                    <a:lstStyle/>
                    <a:p>
                      <a:endParaRPr lang="en-US"/>
                    </a:p>
                  </a:txBody>
                  <a:tcPr/>
                </a:tc>
                <a:tc>
                  <a:txBody>
                    <a:bodyPr/>
                    <a:lstStyle/>
                    <a:p>
                      <a:endParaRPr lang="en-US" sz="2800" dirty="0">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322827141"/>
                  </a:ext>
                </a:extLst>
              </a:tr>
              <a:tr h="546797">
                <a:tc vMerge="1">
                  <a:txBody>
                    <a:bodyPr/>
                    <a:lstStyle/>
                    <a:p>
                      <a:endParaRPr lang="en-US"/>
                    </a:p>
                  </a:txBody>
                  <a:tcPr/>
                </a:tc>
                <a:tc>
                  <a:txBody>
                    <a:bodyPr/>
                    <a:lstStyle/>
                    <a:p>
                      <a:endParaRPr lang="en-US" sz="2800" dirty="0">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1904845674"/>
                  </a:ext>
                </a:extLst>
              </a:tr>
              <a:tr h="546797">
                <a:tc rowSpan="3">
                  <a:txBody>
                    <a:bodyPr/>
                    <a:lstStyle/>
                    <a:p>
                      <a:pPr marL="0" marR="0" indent="36195" algn="just">
                        <a:spcBef>
                          <a:spcPts val="0"/>
                        </a:spcBef>
                        <a:spcAft>
                          <a:spcPts val="0"/>
                        </a:spcAft>
                      </a:pPr>
                      <a:r>
                        <a:rPr lang="en-US" sz="2800" b="0" dirty="0">
                          <a:latin typeface="Times New Roman" panose="02020603050405020304" pitchFamily="18" charset="0"/>
                          <a:cs typeface="Times New Roman" panose="02020603050405020304" pitchFamily="18" charset="0"/>
                        </a:rPr>
                        <a:t>Bà con góp gạo nuôi Gióng</a:t>
                      </a:r>
                      <a:endParaRPr lang="en-US" sz="2800" b="0" dirty="0">
                        <a:solidFill>
                          <a:srgbClr val="FF0000"/>
                        </a:solidFill>
                        <a:latin typeface="Times New Roman" panose="02020603050405020304" pitchFamily="18" charset="0"/>
                        <a:cs typeface="Times New Roman" panose="02020603050405020304" pitchFamily="18" charset="0"/>
                      </a:endParaRPr>
                    </a:p>
                  </a:txBody>
                  <a:tcPr marL="45121" marR="45121" marT="45121" marB="45121"/>
                </a:tc>
                <a:tc>
                  <a:txBody>
                    <a:bodyPr/>
                    <a:lstStyle/>
                    <a:p>
                      <a:endParaRPr lang="en-US" sz="2800" dirty="0">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4085775276"/>
                  </a:ext>
                </a:extLst>
              </a:tr>
              <a:tr h="546797">
                <a:tc vMerge="1">
                  <a:txBody>
                    <a:bodyPr/>
                    <a:lstStyle/>
                    <a:p>
                      <a:endParaRPr lang="en-US"/>
                    </a:p>
                  </a:txBody>
                  <a:tcPr/>
                </a:tc>
                <a:tc>
                  <a:txBody>
                    <a:bodyPr/>
                    <a:lstStyle/>
                    <a:p>
                      <a:pPr marL="0" marR="0" algn="just">
                        <a:spcBef>
                          <a:spcPts val="0"/>
                        </a:spcBef>
                        <a:spcAft>
                          <a:spcPts val="0"/>
                        </a:spcAft>
                      </a:pPr>
                      <a:r>
                        <a:rPr lang="vi-VN" sz="2800" dirty="0"/>
                        <a:t> </a:t>
                      </a:r>
                      <a:endParaRPr lang="en-US" sz="2800" dirty="0">
                        <a:solidFill>
                          <a:srgbClr val="7030A0"/>
                        </a:solidFill>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1753114138"/>
                  </a:ext>
                </a:extLst>
              </a:tr>
              <a:tr h="407632">
                <a:tc vMerge="1">
                  <a:txBody>
                    <a:bodyPr/>
                    <a:lstStyle/>
                    <a:p>
                      <a:endParaRPr lang="en-US"/>
                    </a:p>
                  </a:txBody>
                  <a:tcPr/>
                </a:tc>
                <a:tc>
                  <a:txBody>
                    <a:bodyPr/>
                    <a:lstStyle/>
                    <a:p>
                      <a:pPr marL="0" marR="0">
                        <a:lnSpc>
                          <a:spcPct val="115000"/>
                        </a:lnSpc>
                        <a:spcBef>
                          <a:spcPts val="0"/>
                        </a:spcBef>
                        <a:spcAft>
                          <a:spcPts val="0"/>
                        </a:spcAft>
                      </a:pPr>
                      <a:r>
                        <a:rPr lang="vi-VN" dirty="0"/>
                        <a:t> </a:t>
                      </a:r>
                      <a:endParaRPr lang="en-US" dirty="0">
                        <a:solidFill>
                          <a:srgbClr val="7030A0"/>
                        </a:solidFill>
                      </a:endParaRPr>
                    </a:p>
                  </a:txBody>
                  <a:tcPr marL="45121" marR="45121" marT="45121" marB="45121"/>
                </a:tc>
                <a:tc vMerge="1">
                  <a:txBody>
                    <a:bodyPr/>
                    <a:lstStyle/>
                    <a:p>
                      <a:pPr marL="0" marR="0" indent="36195" algn="ctr">
                        <a:lnSpc>
                          <a:spcPct val="115000"/>
                        </a:lnSpc>
                        <a:spcBef>
                          <a:spcPts val="0"/>
                        </a:spcBef>
                        <a:spcAft>
                          <a:spcPts val="0"/>
                        </a:spcAft>
                      </a:pPr>
                      <a:endParaRPr lang="en-US" dirty="0">
                        <a:solidFill>
                          <a:srgbClr val="7030A0"/>
                        </a:solidFill>
                      </a:endParaRPr>
                    </a:p>
                  </a:txBody>
                  <a:tcPr marL="45121" marR="45121" marT="45121" marB="45121"/>
                </a:tc>
                <a:extLst>
                  <a:ext uri="{0D108BD9-81ED-4DB2-BD59-A6C34878D82A}">
                    <a16:rowId xmlns:a16="http://schemas.microsoft.com/office/drawing/2014/main" val="2463879694"/>
                  </a:ext>
                </a:extLst>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1525965530"/>
              </p:ext>
            </p:extLst>
          </p:nvPr>
        </p:nvGraphicFramePr>
        <p:xfrm>
          <a:off x="6224956" y="0"/>
          <a:ext cx="5967044" cy="6857999"/>
        </p:xfrm>
        <a:graphic>
          <a:graphicData uri="http://schemas.openxmlformats.org/drawingml/2006/table">
            <a:tbl>
              <a:tblPr firstRow="1" firstCol="1" bandRow="1" bandCol="1">
                <a:tableStyleId>{93296810-A885-4BE3-A3E7-6D5BEEA58F35}</a:tableStyleId>
              </a:tblPr>
              <a:tblGrid>
                <a:gridCol w="2213582">
                  <a:extLst>
                    <a:ext uri="{9D8B030D-6E8A-4147-A177-3AD203B41FA5}">
                      <a16:colId xmlns:a16="http://schemas.microsoft.com/office/drawing/2014/main" val="257451875"/>
                    </a:ext>
                  </a:extLst>
                </a:gridCol>
                <a:gridCol w="2213582">
                  <a:extLst>
                    <a:ext uri="{9D8B030D-6E8A-4147-A177-3AD203B41FA5}">
                      <a16:colId xmlns:a16="http://schemas.microsoft.com/office/drawing/2014/main" val="3321100041"/>
                    </a:ext>
                  </a:extLst>
                </a:gridCol>
                <a:gridCol w="1539880">
                  <a:extLst>
                    <a:ext uri="{9D8B030D-6E8A-4147-A177-3AD203B41FA5}">
                      <a16:colId xmlns:a16="http://schemas.microsoft.com/office/drawing/2014/main" val="1440061511"/>
                    </a:ext>
                  </a:extLst>
                </a:gridCol>
              </a:tblGrid>
              <a:tr h="1532560">
                <a:tc>
                  <a:txBody>
                    <a:bodyPr/>
                    <a:lstStyle/>
                    <a:p>
                      <a:pPr marL="0" marR="0" indent="36195" algn="ctr">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Chi tiết</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Cảm nhận về ý nghĩa chi tiết</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effectLst/>
                          <a:latin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Nghệ</a:t>
                      </a:r>
                      <a:r>
                        <a:rPr lang="en-US" sz="2400" baseline="0" dirty="0" smtClean="0">
                          <a:latin typeface="Times New Roman" panose="02020603050405020304" pitchFamily="18" charset="0"/>
                          <a:cs typeface="Times New Roman" panose="02020603050405020304" pitchFamily="18" charset="0"/>
                        </a:rPr>
                        <a:t>  thuật xây dựng</a:t>
                      </a:r>
                      <a:endParaRPr lang="en-US" sz="2400" dirty="0" smtClean="0">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68392815"/>
                  </a:ext>
                </a:extLst>
              </a:tr>
              <a:tr h="488328">
                <a:tc rowSpan="2">
                  <a:txBody>
                    <a:bodyPr/>
                    <a:lstStyle/>
                    <a:p>
                      <a:pPr marL="0" marR="0"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Gióng vươn vai trở thành tráng sĩ</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indent="36195" algn="just">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60823589"/>
                  </a:ext>
                </a:extLst>
              </a:tr>
              <a:tr h="881222">
                <a:tc vMerge="1">
                  <a:txBody>
                    <a:bodyPr/>
                    <a:lstStyle/>
                    <a:p>
                      <a:endParaRPr lang="en-US"/>
                    </a:p>
                  </a:txBody>
                  <a:tcPr/>
                </a:tc>
                <a:tc>
                  <a:txBody>
                    <a:bodyPr/>
                    <a:lstStyle/>
                    <a:p>
                      <a:endParaRPr lang="en-US" sz="2400" dirty="0">
                        <a:solidFill>
                          <a:schemeClr val="bg1"/>
                        </a:solidFill>
                        <a:latin typeface="Times New Roman" panose="02020603050405020304" pitchFamily="18" charset="0"/>
                        <a:cs typeface="Times New Roman" panose="02020603050405020304" pitchFamily="18" charset="0"/>
                      </a:endParaRPr>
                    </a:p>
                  </a:txBody>
                  <a:tcPr marL="39635" marR="39635" marT="39635" marB="39635"/>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44908993"/>
                  </a:ext>
                </a:extLst>
              </a:tr>
              <a:tr h="517764">
                <a:tc rowSpan="2">
                  <a:txBody>
                    <a:bodyPr/>
                    <a:lstStyle/>
                    <a:p>
                      <a:pPr marL="0" marR="0" indent="36195" algn="just">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Gióng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nhổ</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giặc</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endParaRPr lang="en-US" sz="2400" dirty="0">
                        <a:solidFill>
                          <a:schemeClr val="bg1"/>
                        </a:solidFill>
                        <a:latin typeface="Times New Roman" panose="02020603050405020304" pitchFamily="18" charset="0"/>
                        <a:cs typeface="Times New Roman" panose="02020603050405020304" pitchFamily="18" charset="0"/>
                      </a:endParaRPr>
                    </a:p>
                  </a:txBody>
                  <a:tcPr marL="39635" marR="39635" marT="39635" marB="39635"/>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29285476"/>
                  </a:ext>
                </a:extLst>
              </a:tr>
              <a:tr h="1128723">
                <a:tc vMerge="1">
                  <a:txBody>
                    <a:bodyPr/>
                    <a:lstStyle/>
                    <a:p>
                      <a:endParaRPr lang="en-US"/>
                    </a:p>
                  </a:txBody>
                  <a:tcPr/>
                </a:tc>
                <a:tc>
                  <a:txBody>
                    <a:bodyPr/>
                    <a:lstStyle/>
                    <a:p>
                      <a:endParaRPr lang="en-US" sz="2400" dirty="0">
                        <a:solidFill>
                          <a:schemeClr val="bg1"/>
                        </a:solidFill>
                        <a:latin typeface="Times New Roman" panose="02020603050405020304" pitchFamily="18" charset="0"/>
                        <a:cs typeface="Times New Roman" panose="02020603050405020304" pitchFamily="18" charset="0"/>
                      </a:endParaRPr>
                    </a:p>
                  </a:txBody>
                  <a:tcPr marL="39635" marR="39635" marT="39635" marB="39635"/>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36221677"/>
                  </a:ext>
                </a:extLst>
              </a:tr>
              <a:tr h="1332746">
                <a:tc rowSpan="3">
                  <a:txBody>
                    <a:bodyPr/>
                    <a:lstStyle/>
                    <a:p>
                      <a:pPr marL="0" marR="0" indent="36195"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Giặc tan, Gióng cởi bỏ giáp sắt rồi bay về trời</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endParaRPr lang="en-US" sz="2400" dirty="0">
                        <a:solidFill>
                          <a:schemeClr val="bg1"/>
                        </a:solidFill>
                        <a:latin typeface="Times New Roman" panose="02020603050405020304" pitchFamily="18" charset="0"/>
                        <a:cs typeface="Times New Roman" panose="02020603050405020304" pitchFamily="18" charset="0"/>
                      </a:endParaRPr>
                    </a:p>
                  </a:txBody>
                  <a:tcPr marL="39635" marR="39635" marT="39635" marB="39635"/>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96557739"/>
                  </a:ext>
                </a:extLst>
              </a:tr>
              <a:tr h="488328">
                <a:tc vMerge="1">
                  <a:txBody>
                    <a:bodyPr/>
                    <a:lstStyle/>
                    <a:p>
                      <a:endParaRPr lang="en-US"/>
                    </a:p>
                  </a:txBody>
                  <a:tcPr/>
                </a:tc>
                <a:tc>
                  <a:txBody>
                    <a:bodyPr/>
                    <a:lstStyle/>
                    <a:p>
                      <a:pPr marL="0" marR="0">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extLst>
                  <a:ext uri="{0D108BD9-81ED-4DB2-BD59-A6C34878D82A}">
                    <a16:rowId xmlns:a16="http://schemas.microsoft.com/office/drawing/2014/main" val="1212711431"/>
                  </a:ext>
                </a:extLst>
              </a:tr>
              <a:tr h="488328">
                <a:tc vMerge="1">
                  <a:txBody>
                    <a:bodyPr/>
                    <a:lstStyle/>
                    <a:p>
                      <a:endParaRPr lang="en-US"/>
                    </a:p>
                  </a:txBody>
                  <a:tcPr/>
                </a:tc>
                <a:tc>
                  <a:txBody>
                    <a:bodyPr/>
                    <a:lstStyle/>
                    <a:p>
                      <a:pPr marL="0" marR="0">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extLst>
                  <a:ext uri="{0D108BD9-81ED-4DB2-BD59-A6C34878D82A}">
                    <a16:rowId xmlns:a16="http://schemas.microsoft.com/office/drawing/2014/main" val="152145472"/>
                  </a:ext>
                </a:extLst>
              </a:tr>
            </a:tbl>
          </a:graphicData>
        </a:graphic>
      </p:graphicFrame>
    </p:spTree>
    <p:extLst>
      <p:ext uri="{BB962C8B-B14F-4D97-AF65-F5344CB8AC3E}">
        <p14:creationId xmlns:p14="http://schemas.microsoft.com/office/powerpoint/2010/main" val="3320079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just">
              <a:buNone/>
            </a:pPr>
            <a:r>
              <a:rPr lang="en-US" dirty="0" smtClean="0">
                <a:latin typeface="Times New Roman" panose="02020603050405020304" pitchFamily="18" charset="0"/>
                <a:cs typeface="Times New Roman" panose="02020603050405020304" pitchFamily="18" charset="0"/>
              </a:rPr>
              <a:t>    </a:t>
            </a:r>
            <a:endParaRPr lang="en-US" dirty="0"/>
          </a:p>
        </p:txBody>
      </p:sp>
      <p:sp>
        <p:nvSpPr>
          <p:cNvPr id="4" name="Title 1"/>
          <p:cNvSpPr txBox="1">
            <a:spLocks/>
          </p:cNvSpPr>
          <p:nvPr/>
        </p:nvSpPr>
        <p:spPr bwMode="auto">
          <a:xfrm>
            <a:off x="762000" y="15240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b="1" kern="0"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96853787"/>
              </p:ext>
            </p:extLst>
          </p:nvPr>
        </p:nvGraphicFramePr>
        <p:xfrm>
          <a:off x="0" y="-1"/>
          <a:ext cx="12192000" cy="8097107"/>
        </p:xfrm>
        <a:graphic>
          <a:graphicData uri="http://schemas.openxmlformats.org/drawingml/2006/table">
            <a:tbl>
              <a:tblPr firstRow="1" firstCol="1" bandRow="1" bandCol="1">
                <a:tableStyleId>{16D9F66E-5EB9-4882-86FB-DCBF35E3C3E4}</a:tableStyleId>
              </a:tblPr>
              <a:tblGrid>
                <a:gridCol w="3912685">
                  <a:extLst>
                    <a:ext uri="{9D8B030D-6E8A-4147-A177-3AD203B41FA5}">
                      <a16:colId xmlns:a16="http://schemas.microsoft.com/office/drawing/2014/main" val="192704155"/>
                    </a:ext>
                  </a:extLst>
                </a:gridCol>
                <a:gridCol w="4882672">
                  <a:extLst>
                    <a:ext uri="{9D8B030D-6E8A-4147-A177-3AD203B41FA5}">
                      <a16:colId xmlns:a16="http://schemas.microsoft.com/office/drawing/2014/main" val="2916010061"/>
                    </a:ext>
                  </a:extLst>
                </a:gridCol>
                <a:gridCol w="3396643">
                  <a:extLst>
                    <a:ext uri="{9D8B030D-6E8A-4147-A177-3AD203B41FA5}">
                      <a16:colId xmlns:a16="http://schemas.microsoft.com/office/drawing/2014/main" val="721505844"/>
                    </a:ext>
                  </a:extLst>
                </a:gridCol>
              </a:tblGrid>
              <a:tr h="903891">
                <a:tc>
                  <a:txBody>
                    <a:bodyPr/>
                    <a:lstStyle/>
                    <a:p>
                      <a:pPr marL="0" marR="0" indent="36195" algn="ctr">
                        <a:lnSpc>
                          <a:spcPct val="115000"/>
                        </a:lnSpc>
                        <a:spcBef>
                          <a:spcPts val="0"/>
                        </a:spcBef>
                        <a:spcAft>
                          <a:spcPts val="0"/>
                        </a:spcAft>
                      </a:pPr>
                      <a:r>
                        <a:rPr lang="en-US" sz="2800" dirty="0">
                          <a:latin typeface="Times New Roman" panose="02020603050405020304" pitchFamily="18" charset="0"/>
                          <a:cs typeface="Times New Roman" panose="02020603050405020304" pitchFamily="18" charset="0"/>
                        </a:rPr>
                        <a:t>Chi tiết</a:t>
                      </a:r>
                      <a:endParaRPr lang="en-US" sz="2800" dirty="0">
                        <a:solidFill>
                          <a:srgbClr val="7030A0"/>
                        </a:solidFill>
                        <a:latin typeface="Times New Roman" panose="02020603050405020304" pitchFamily="18" charset="0"/>
                        <a:cs typeface="Times New Roman" panose="02020603050405020304" pitchFamily="18" charset="0"/>
                      </a:endParaRPr>
                    </a:p>
                  </a:txBody>
                  <a:tcPr marL="45121" marR="45121" marT="45121" marB="45121"/>
                </a:tc>
                <a:tc>
                  <a:txBody>
                    <a:bodyPr/>
                    <a:lstStyle/>
                    <a:p>
                      <a:pPr marL="0" marR="0" indent="36195" algn="ctr">
                        <a:lnSpc>
                          <a:spcPct val="115000"/>
                        </a:lnSpc>
                        <a:spcBef>
                          <a:spcPts val="0"/>
                        </a:spcBef>
                        <a:spcAft>
                          <a:spcPts val="0"/>
                        </a:spcAft>
                      </a:pPr>
                      <a:r>
                        <a:rPr lang="vi-VN" sz="2800" dirty="0">
                          <a:latin typeface="Times New Roman" panose="02020603050405020304" pitchFamily="18" charset="0"/>
                          <a:cs typeface="Times New Roman" panose="02020603050405020304" pitchFamily="18" charset="0"/>
                        </a:rPr>
                        <a:t>Cảm nhận về ý nghĩa chi tiết</a:t>
                      </a:r>
                      <a:endParaRPr lang="en-US" sz="2800" dirty="0">
                        <a:solidFill>
                          <a:srgbClr val="7030A0"/>
                        </a:solidFill>
                        <a:latin typeface="Times New Roman" panose="02020603050405020304" pitchFamily="18" charset="0"/>
                        <a:cs typeface="Times New Roman" panose="02020603050405020304" pitchFamily="18" charset="0"/>
                      </a:endParaRPr>
                    </a:p>
                  </a:txBody>
                  <a:tcPr marL="45121" marR="45121" marT="45121" marB="45121"/>
                </a:tc>
                <a:tc>
                  <a:txBody>
                    <a:bodyPr/>
                    <a:lstStyle/>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Nghệ</a:t>
                      </a:r>
                      <a:r>
                        <a:rPr lang="en-US" sz="2800" baseline="0" dirty="0" smtClean="0">
                          <a:latin typeface="Times New Roman" panose="02020603050405020304" pitchFamily="18" charset="0"/>
                          <a:cs typeface="Times New Roman" panose="02020603050405020304" pitchFamily="18" charset="0"/>
                        </a:rPr>
                        <a:t>  thuật xây dựng</a:t>
                      </a:r>
                      <a:endParaRPr lang="en-US" sz="2800" dirty="0">
                        <a:solidFill>
                          <a:srgbClr val="7030A0"/>
                        </a:solidFill>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80854905"/>
                  </a:ext>
                </a:extLst>
              </a:tr>
              <a:tr h="721218">
                <a:tc rowSpan="3">
                  <a:txBody>
                    <a:bodyPr/>
                    <a:lstStyle/>
                    <a:p>
                      <a:pPr marL="0" marR="0" algn="just">
                        <a:spcBef>
                          <a:spcPts val="0"/>
                        </a:spcBef>
                        <a:spcAft>
                          <a:spcPts val="0"/>
                        </a:spcAft>
                      </a:pPr>
                      <a:r>
                        <a:rPr lang="en-US" sz="2800" dirty="0">
                          <a:solidFill>
                            <a:schemeClr val="tx1"/>
                          </a:solidFill>
                          <a:latin typeface="Times New Roman" panose="02020603050405020304" pitchFamily="18" charset="0"/>
                          <a:cs typeface="Times New Roman" panose="02020603050405020304" pitchFamily="18" charset="0"/>
                        </a:rPr>
                        <a:t> </a:t>
                      </a:r>
                    </a:p>
                    <a:p>
                      <a:pPr marL="0" marR="0" algn="just">
                        <a:spcBef>
                          <a:spcPts val="0"/>
                        </a:spcBef>
                        <a:spcAft>
                          <a:spcPts val="0"/>
                        </a:spcAft>
                      </a:pPr>
                      <a:r>
                        <a:rPr lang="en-US" sz="2800" dirty="0">
                          <a:solidFill>
                            <a:schemeClr val="tx1"/>
                          </a:solidFill>
                          <a:latin typeface="Times New Roman" panose="02020603050405020304" pitchFamily="18" charset="0"/>
                          <a:cs typeface="Times New Roman" panose="02020603050405020304" pitchFamily="18" charset="0"/>
                        </a:rPr>
                        <a:t>Tiếng nói đầu tiên  xin đi đánh giặc</a:t>
                      </a:r>
                    </a:p>
                  </a:txBody>
                  <a:tcPr marL="45121" marR="45121" marT="45121" marB="45121"/>
                </a:tc>
                <a:tc>
                  <a:txBody>
                    <a:bodyPr/>
                    <a:lstStyle/>
                    <a:p>
                      <a:pPr marL="0" marR="0" indent="36195" algn="just">
                        <a:spcBef>
                          <a:spcPts val="0"/>
                        </a:spcBef>
                        <a:spcAft>
                          <a:spcPts val="0"/>
                        </a:spcAft>
                      </a:pPr>
                      <a:r>
                        <a:rPr lang="en-US" sz="2800" dirty="0">
                          <a:solidFill>
                            <a:srgbClr val="0070C0"/>
                          </a:solidFill>
                          <a:latin typeface="Times New Roman" panose="02020603050405020304" pitchFamily="18" charset="0"/>
                          <a:cs typeface="Times New Roman" panose="02020603050405020304" pitchFamily="18" charset="0"/>
                        </a:rPr>
                        <a:t>-&gt; Ca ngợi  lòng yêu nước tiềm ẩn...</a:t>
                      </a:r>
                    </a:p>
                  </a:txBody>
                  <a:tcPr marL="45121" marR="45121" marT="45121" marB="45121"/>
                </a:tc>
                <a:tc rowSpan="9">
                  <a:txBody>
                    <a:bodyPr/>
                    <a:lstStyle/>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-&gt; </a:t>
                      </a:r>
                      <a:r>
                        <a:rPr lang="en-US" sz="2800" dirty="0" smtClean="0">
                          <a:solidFill>
                            <a:srgbClr val="C00000"/>
                          </a:solidFill>
                          <a:latin typeface="Times New Roman" panose="02020603050405020304" pitchFamily="18" charset="0"/>
                          <a:cs typeface="Times New Roman" panose="02020603050405020304" pitchFamily="18" charset="0"/>
                        </a:rPr>
                        <a:t>Tưởng</a:t>
                      </a:r>
                      <a:r>
                        <a:rPr lang="en-US" sz="2800" baseline="0" dirty="0" smtClean="0">
                          <a:solidFill>
                            <a:srgbClr val="C00000"/>
                          </a:solidFill>
                          <a:latin typeface="Times New Roman" panose="02020603050405020304" pitchFamily="18" charset="0"/>
                          <a:cs typeface="Times New Roman" panose="02020603050405020304" pitchFamily="18" charset="0"/>
                        </a:rPr>
                        <a:t> tưởng, kì ảo đan xen chi tiết đời thường.</a:t>
                      </a:r>
                      <a:endParaRPr lang="en-US" sz="2800" dirty="0">
                        <a:solidFill>
                          <a:srgbClr val="C00000"/>
                        </a:solidFill>
                        <a:latin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cs typeface="Times New Roman" panose="02020603050405020304" pitchFamily="18" charset="0"/>
                        </a:rPr>
                        <a:t> </a:t>
                      </a:r>
                    </a:p>
                    <a:p>
                      <a:pPr marL="0" marR="0" indent="36195" algn="ctr">
                        <a:lnSpc>
                          <a:spcPct val="115000"/>
                        </a:lnSpc>
                        <a:spcBef>
                          <a:spcPts val="0"/>
                        </a:spcBef>
                        <a:spcAft>
                          <a:spcPts val="0"/>
                        </a:spcAft>
                      </a:pPr>
                      <a:r>
                        <a:rPr lang="vi-VN" sz="2800" dirty="0">
                          <a:latin typeface="Times New Roman" panose="02020603050405020304" pitchFamily="18" charset="0"/>
                          <a:cs typeface="Times New Roman" panose="02020603050405020304" pitchFamily="18" charset="0"/>
                        </a:rPr>
                        <a:t> </a:t>
                      </a:r>
                      <a:endParaRPr lang="en-US" sz="2800" dirty="0">
                        <a:solidFill>
                          <a:srgbClr val="7030A0"/>
                        </a:solidFill>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95777789"/>
                  </a:ext>
                </a:extLst>
              </a:tr>
              <a:tr h="1319071">
                <a:tc vMerge="1">
                  <a:txBody>
                    <a:bodyPr/>
                    <a:lstStyle/>
                    <a:p>
                      <a:endParaRPr lang="en-US"/>
                    </a:p>
                  </a:txBody>
                  <a:tcPr/>
                </a:tc>
                <a:tc>
                  <a:txBody>
                    <a:bodyPr/>
                    <a:lstStyle/>
                    <a:p>
                      <a:pPr marL="0" marR="0" algn="just">
                        <a:spcBef>
                          <a:spcPts val="0"/>
                        </a:spcBef>
                        <a:spcAft>
                          <a:spcPts val="0"/>
                        </a:spcAft>
                      </a:pPr>
                      <a:r>
                        <a:rPr lang="en-US" sz="2800" dirty="0">
                          <a:solidFill>
                            <a:srgbClr val="0070C0"/>
                          </a:solidFill>
                          <a:latin typeface="Times New Roman" panose="02020603050405020304" pitchFamily="18" charset="0"/>
                          <a:cs typeface="Times New Roman" panose="02020603050405020304" pitchFamily="18" charset="0"/>
                        </a:rPr>
                        <a:t>+  Nguyện vọng, ý thức tự nguyện đánh giặc cứu nước, yêu nước tạo khả năng kì lạ.</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3729255052"/>
                  </a:ext>
                </a:extLst>
              </a:tr>
              <a:tr h="775125">
                <a:tc vMerge="1">
                  <a:txBody>
                    <a:bodyPr/>
                    <a:lstStyle/>
                    <a:p>
                      <a:endParaRPr lang="en-US"/>
                    </a:p>
                  </a:txBody>
                  <a:tcPr/>
                </a:tc>
                <a:tc>
                  <a:txBody>
                    <a:bodyPr/>
                    <a:lstStyle/>
                    <a:p>
                      <a:pPr marL="0" marR="0" algn="just">
                        <a:spcBef>
                          <a:spcPts val="0"/>
                        </a:spcBef>
                        <a:spcAft>
                          <a:spcPts val="0"/>
                        </a:spcAft>
                      </a:pPr>
                      <a:r>
                        <a:rPr lang="en-US" sz="2800" dirty="0">
                          <a:solidFill>
                            <a:srgbClr val="0070C0"/>
                          </a:solidFill>
                          <a:latin typeface="Times New Roman" panose="02020603050405020304" pitchFamily="18" charset="0"/>
                          <a:cs typeface="Times New Roman" panose="02020603050405020304" pitchFamily="18" charset="0"/>
                        </a:rPr>
                        <a:t>+ S</a:t>
                      </a:r>
                      <a:r>
                        <a:rPr lang="vi-VN" sz="2800" dirty="0">
                          <a:solidFill>
                            <a:srgbClr val="0070C0"/>
                          </a:solidFill>
                          <a:latin typeface="Times New Roman" panose="02020603050405020304" pitchFamily="18" charset="0"/>
                          <a:cs typeface="Times New Roman" panose="02020603050405020304" pitchFamily="18" charset="0"/>
                        </a:rPr>
                        <a:t>ức mạnh tự cường </a:t>
                      </a:r>
                      <a:r>
                        <a:rPr lang="en-US" sz="2800" dirty="0">
                          <a:solidFill>
                            <a:srgbClr val="0070C0"/>
                          </a:solidFill>
                          <a:latin typeface="Times New Roman" panose="02020603050405020304" pitchFamily="18" charset="0"/>
                          <a:cs typeface="Times New Roman" panose="02020603050405020304" pitchFamily="18" charset="0"/>
                        </a:rPr>
                        <a:t>và niềm</a:t>
                      </a:r>
                      <a:r>
                        <a:rPr lang="vi-VN" sz="2800" dirty="0">
                          <a:solidFill>
                            <a:srgbClr val="0070C0"/>
                          </a:solidFill>
                          <a:latin typeface="Times New Roman" panose="02020603050405020304" pitchFamily="18" charset="0"/>
                          <a:cs typeface="Times New Roman" panose="02020603050405020304" pitchFamily="18" charset="0"/>
                        </a:rPr>
                        <a:t> tin chiến thắng</a:t>
                      </a:r>
                      <a:r>
                        <a:rPr lang="en-US" sz="2800" dirty="0">
                          <a:solidFill>
                            <a:srgbClr val="0070C0"/>
                          </a:solidFill>
                          <a:latin typeface="Times New Roman" panose="02020603050405020304" pitchFamily="18" charset="0"/>
                          <a:cs typeface="Times New Roman" panose="02020603050405020304" pitchFamily="18" charset="0"/>
                        </a:rPr>
                        <a:t>.</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4187609779"/>
                  </a:ext>
                </a:extLst>
              </a:tr>
              <a:tr h="521934">
                <a:tc rowSpan="3">
                  <a:txBody>
                    <a:bodyPr/>
                    <a:lstStyle/>
                    <a:p>
                      <a:pPr marL="0" marR="0" indent="36195" algn="just">
                        <a:spcBef>
                          <a:spcPts val="0"/>
                        </a:spcBef>
                        <a:spcAft>
                          <a:spcPts val="0"/>
                        </a:spcAft>
                      </a:pPr>
                      <a:r>
                        <a:rPr lang="en-US" sz="2800" dirty="0">
                          <a:solidFill>
                            <a:schemeClr val="tx1"/>
                          </a:solidFill>
                          <a:latin typeface="Times New Roman" panose="02020603050405020304" pitchFamily="18" charset="0"/>
                          <a:cs typeface="Times New Roman" panose="02020603050405020304" pitchFamily="18" charset="0"/>
                        </a:rPr>
                        <a:t>Gióng đòi roi sắt, ngựa sắt, giáp sắt</a:t>
                      </a:r>
                    </a:p>
                  </a:txBody>
                  <a:tcPr marL="45121" marR="45121" marT="45121" marB="45121"/>
                </a:tc>
                <a:tc>
                  <a:txBody>
                    <a:bodyPr/>
                    <a:lstStyle/>
                    <a:p>
                      <a:pPr marL="0" marR="0" algn="just">
                        <a:spcBef>
                          <a:spcPts val="0"/>
                        </a:spcBef>
                        <a:spcAft>
                          <a:spcPts val="0"/>
                        </a:spcAft>
                      </a:pPr>
                      <a:r>
                        <a:rPr lang="en-US" sz="2800" dirty="0">
                          <a:solidFill>
                            <a:srgbClr val="0070C0"/>
                          </a:solidFill>
                          <a:latin typeface="Times New Roman" panose="02020603050405020304" pitchFamily="18" charset="0"/>
                          <a:cs typeface="Times New Roman" panose="02020603050405020304" pitchFamily="18" charset="0"/>
                        </a:rPr>
                        <a:t>-&gt; Vũ khí hiện đại. </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3909090926"/>
                  </a:ext>
                </a:extLst>
              </a:tr>
              <a:tr h="442306">
                <a:tc vMerge="1">
                  <a:txBody>
                    <a:bodyPr/>
                    <a:lstStyle/>
                    <a:p>
                      <a:endParaRPr lang="en-US"/>
                    </a:p>
                  </a:txBody>
                  <a:tcPr/>
                </a:tc>
                <a:tc>
                  <a:txBody>
                    <a:bodyPr/>
                    <a:lstStyle/>
                    <a:p>
                      <a:pPr marL="0" marR="0" algn="just">
                        <a:spcBef>
                          <a:spcPts val="0"/>
                        </a:spcBef>
                        <a:spcAft>
                          <a:spcPts val="0"/>
                        </a:spcAft>
                      </a:pPr>
                      <a:r>
                        <a:rPr lang="en-US" sz="2800" dirty="0">
                          <a:solidFill>
                            <a:srgbClr val="0070C0"/>
                          </a:solidFill>
                          <a:latin typeface="Times New Roman" panose="02020603050405020304" pitchFamily="18" charset="0"/>
                          <a:cs typeface="Times New Roman" panose="02020603050405020304" pitchFamily="18" charset="0"/>
                        </a:rPr>
                        <a:t> </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322827141"/>
                  </a:ext>
                </a:extLst>
              </a:tr>
              <a:tr h="442306">
                <a:tc vMerge="1">
                  <a:txBody>
                    <a:bodyPr/>
                    <a:lstStyle/>
                    <a:p>
                      <a:endParaRPr lang="en-US"/>
                    </a:p>
                  </a:txBody>
                  <a:tcPr/>
                </a:tc>
                <a:tc>
                  <a:txBody>
                    <a:bodyPr/>
                    <a:lstStyle/>
                    <a:p>
                      <a:pPr marL="0" marR="0" algn="just">
                        <a:spcBef>
                          <a:spcPts val="0"/>
                        </a:spcBef>
                        <a:spcAft>
                          <a:spcPts val="0"/>
                        </a:spcAft>
                      </a:pPr>
                      <a:r>
                        <a:rPr lang="vi-VN" sz="2800" dirty="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1904845674"/>
                  </a:ext>
                </a:extLst>
              </a:tr>
              <a:tr h="1119786">
                <a:tc rowSpan="3">
                  <a:txBody>
                    <a:bodyPr/>
                    <a:lstStyle/>
                    <a:p>
                      <a:pPr marL="0" marR="0" indent="36195" algn="just">
                        <a:spcBef>
                          <a:spcPts val="0"/>
                        </a:spcBef>
                        <a:spcAft>
                          <a:spcPts val="0"/>
                        </a:spcAft>
                      </a:pPr>
                      <a:r>
                        <a:rPr lang="en-US" sz="2800" dirty="0">
                          <a:solidFill>
                            <a:schemeClr val="tx1"/>
                          </a:solidFill>
                          <a:latin typeface="Times New Roman" panose="02020603050405020304" pitchFamily="18" charset="0"/>
                          <a:cs typeface="Times New Roman" panose="02020603050405020304" pitchFamily="18" charset="0"/>
                        </a:rPr>
                        <a:t>Bà con góp gạo nuôi Gióng</a:t>
                      </a:r>
                    </a:p>
                  </a:txBody>
                  <a:tcPr marL="45121" marR="45121" marT="45121" marB="45121"/>
                </a:tc>
                <a:tc>
                  <a:txBody>
                    <a:bodyPr/>
                    <a:lstStyle/>
                    <a:p>
                      <a:pPr marL="0" marR="0" algn="just">
                        <a:spcBef>
                          <a:spcPts val="0"/>
                        </a:spcBef>
                        <a:spcAft>
                          <a:spcPts val="0"/>
                        </a:spcAft>
                      </a:pPr>
                      <a:r>
                        <a:rPr lang="en-US" sz="2800" dirty="0" smtClean="0">
                          <a:solidFill>
                            <a:srgbClr val="0070C0"/>
                          </a:solidFill>
                          <a:latin typeface="Times New Roman" panose="02020603050405020304" pitchFamily="18" charset="0"/>
                          <a:cs typeface="Times New Roman" panose="02020603050405020304" pitchFamily="18" charset="0"/>
                        </a:rPr>
                        <a:t>-&gt; Tinh </a:t>
                      </a:r>
                      <a:r>
                        <a:rPr lang="en-US" sz="2800" dirty="0">
                          <a:solidFill>
                            <a:srgbClr val="0070C0"/>
                          </a:solidFill>
                          <a:latin typeface="Times New Roman" panose="02020603050405020304" pitchFamily="18" charset="0"/>
                          <a:cs typeface="Times New Roman" panose="02020603050405020304" pitchFamily="18" charset="0"/>
                        </a:rPr>
                        <a:t>thần đoàn kết cộng đồng. Đánh giặc cứu nước là ý chí, sức mạnh toàn dân.</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4085775276"/>
                  </a:ext>
                </a:extLst>
              </a:tr>
              <a:tr h="442306">
                <a:tc vMerge="1">
                  <a:txBody>
                    <a:bodyPr/>
                    <a:lstStyle/>
                    <a:p>
                      <a:endParaRPr lang="en-US"/>
                    </a:p>
                  </a:txBody>
                  <a:tcPr/>
                </a:tc>
                <a:tc>
                  <a:txBody>
                    <a:bodyPr/>
                    <a:lstStyle/>
                    <a:p>
                      <a:pPr marL="0" marR="0" algn="just">
                        <a:spcBef>
                          <a:spcPts val="0"/>
                        </a:spcBef>
                        <a:spcAft>
                          <a:spcPts val="0"/>
                        </a:spcAft>
                      </a:pPr>
                      <a:r>
                        <a:rPr lang="vi-VN" sz="2800" dirty="0">
                          <a:latin typeface="Times New Roman" panose="02020603050405020304" pitchFamily="18" charset="0"/>
                          <a:cs typeface="Times New Roman" panose="02020603050405020304" pitchFamily="18" charset="0"/>
                        </a:rPr>
                        <a:t> </a:t>
                      </a:r>
                      <a:endParaRPr lang="en-US" sz="2800" dirty="0">
                        <a:solidFill>
                          <a:srgbClr val="7030A0"/>
                        </a:solidFill>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val="1753114138"/>
                  </a:ext>
                </a:extLst>
              </a:tr>
              <a:tr h="492228">
                <a:tc vMerge="1">
                  <a:txBody>
                    <a:bodyPr/>
                    <a:lstStyle/>
                    <a:p>
                      <a:endParaRPr lang="en-US"/>
                    </a:p>
                  </a:txBody>
                  <a:tcPr/>
                </a:tc>
                <a:tc>
                  <a:txBody>
                    <a:bodyPr/>
                    <a:lstStyle/>
                    <a:p>
                      <a:pPr marL="0" marR="0">
                        <a:lnSpc>
                          <a:spcPct val="115000"/>
                        </a:lnSpc>
                        <a:spcBef>
                          <a:spcPts val="0"/>
                        </a:spcBef>
                        <a:spcAft>
                          <a:spcPts val="0"/>
                        </a:spcAft>
                      </a:pPr>
                      <a:r>
                        <a:rPr lang="vi-VN" dirty="0"/>
                        <a:t> </a:t>
                      </a:r>
                      <a:endParaRPr lang="en-US" dirty="0">
                        <a:solidFill>
                          <a:srgbClr val="7030A0"/>
                        </a:solidFill>
                      </a:endParaRPr>
                    </a:p>
                  </a:txBody>
                  <a:tcPr marL="45121" marR="45121" marT="45121" marB="45121"/>
                </a:tc>
                <a:tc vMerge="1">
                  <a:txBody>
                    <a:bodyPr/>
                    <a:lstStyle/>
                    <a:p>
                      <a:pPr marL="0" marR="0" indent="36195" algn="ctr">
                        <a:lnSpc>
                          <a:spcPct val="115000"/>
                        </a:lnSpc>
                        <a:spcBef>
                          <a:spcPts val="0"/>
                        </a:spcBef>
                        <a:spcAft>
                          <a:spcPts val="0"/>
                        </a:spcAft>
                      </a:pPr>
                      <a:endParaRPr lang="en-US" dirty="0">
                        <a:solidFill>
                          <a:srgbClr val="7030A0"/>
                        </a:solidFill>
                      </a:endParaRPr>
                    </a:p>
                  </a:txBody>
                  <a:tcPr marL="45121" marR="45121" marT="45121" marB="45121"/>
                </a:tc>
                <a:extLst>
                  <a:ext uri="{0D108BD9-81ED-4DB2-BD59-A6C34878D82A}">
                    <a16:rowId xmlns:a16="http://schemas.microsoft.com/office/drawing/2014/main" val="2463879694"/>
                  </a:ext>
                </a:extLst>
              </a:tr>
            </a:tbl>
          </a:graphicData>
        </a:graphic>
      </p:graphicFrame>
    </p:spTree>
    <p:extLst>
      <p:ext uri="{BB962C8B-B14F-4D97-AF65-F5344CB8AC3E}">
        <p14:creationId xmlns:p14="http://schemas.microsoft.com/office/powerpoint/2010/main" val="3638774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62100" y="-95890"/>
            <a:ext cx="9144000" cy="553998"/>
          </a:xfrm>
          <a:prstGeom prst="rect">
            <a:avLst/>
          </a:prstGeom>
          <a:solidFill>
            <a:srgbClr val="C00000"/>
          </a:solidFill>
        </p:spPr>
        <p:txBody>
          <a:bodyPr wrap="square" rtlCol="0">
            <a:spAutoFit/>
          </a:bodyPr>
          <a:lstStyle/>
          <a:p>
            <a:pPr algn="ctr"/>
            <a:r>
              <a:rPr lang="en-US" sz="3000" dirty="0" err="1">
                <a:solidFill>
                  <a:srgbClr val="FFFF00"/>
                </a:solidFill>
                <a:latin typeface="Times New Roman" panose="02020603050405020304" pitchFamily="18" charset="0"/>
                <a:cs typeface="Times New Roman" panose="02020603050405020304" pitchFamily="18" charset="0"/>
              </a:rPr>
              <a:t>Bức</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tranh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miêu</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tả</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sự</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việc</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gì</a:t>
            </a:r>
            <a:r>
              <a:rPr lang="en-US" sz="3000" dirty="0">
                <a:solidFill>
                  <a:srgbClr val="FFFF00"/>
                </a:solidFill>
                <a:latin typeface="Times New Roman" panose="02020603050405020304" pitchFamily="18" charset="0"/>
                <a:cs typeface="Times New Roman" panose="02020603050405020304" pitchFamily="18" charset="0"/>
              </a:rPr>
              <a:t>?</a:t>
            </a:r>
          </a:p>
        </p:txBody>
      </p:sp>
      <p:sp>
        <p:nvSpPr>
          <p:cNvPr id="8" name="Cloud Callout 7"/>
          <p:cNvSpPr/>
          <p:nvPr/>
        </p:nvSpPr>
        <p:spPr>
          <a:xfrm>
            <a:off x="6629400" y="838200"/>
            <a:ext cx="3932242" cy="2133600"/>
          </a:xfrm>
          <a:prstGeom prst="cloudCallout">
            <a:avLst>
              <a:gd name="adj1" fmla="val -90353"/>
              <a:gd name="adj2" fmla="val 580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Gióng</a:t>
            </a:r>
            <a:r>
              <a:rPr lang="en-US" sz="2800" dirty="0">
                <a:solidFill>
                  <a:schemeClr val="tx1"/>
                </a:solidFill>
                <a:latin typeface="Times New Roman" panose="02020603050405020304" pitchFamily="18" charset="0"/>
                <a:cs typeface="Times New Roman" panose="02020603050405020304" pitchFamily="18" charset="0"/>
              </a:rPr>
              <a:t> bay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trời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Chevron 9">
            <a:hlinkClick r:id="rId2" action="ppaction://hlinksldjump"/>
          </p:cNvPr>
          <p:cNvSpPr/>
          <p:nvPr/>
        </p:nvSpPr>
        <p:spPr>
          <a:xfrm>
            <a:off x="914400" y="4419600"/>
            <a:ext cx="10439400" cy="205740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FFFF00"/>
                </a:solidFill>
              </a:rPr>
              <a:t> </a:t>
            </a:r>
            <a:r>
              <a:rPr lang="en-US" sz="3200" dirty="0" err="1" smtClean="0">
                <a:solidFill>
                  <a:srgbClr val="FFFF00"/>
                </a:solidFill>
                <a:latin typeface="Times New Roman" panose="02020603050405020304" pitchFamily="18" charset="0"/>
                <a:cs typeface="Times New Roman" panose="02020603050405020304" pitchFamily="18" charset="0"/>
              </a:rPr>
              <a:t>Gióng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hoàn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thành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nhiệm</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vụ</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cao</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cả</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không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đòi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hỏi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công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danh</a:t>
            </a:r>
            <a:r>
              <a:rPr lang="en-US" sz="3200" dirty="0" smtClean="0">
                <a:solidFill>
                  <a:srgbClr val="FFFF00"/>
                </a:solidFill>
                <a:latin typeface="Times New Roman" panose="02020603050405020304" pitchFamily="18" charset="0"/>
                <a:cs typeface="Times New Roman" panose="02020603050405020304" pitchFamily="18" charset="0"/>
              </a:rPr>
              <a:t>. </a:t>
            </a:r>
          </a:p>
          <a:p>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Đánh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giặc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vì</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trách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nhiệm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tự</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nguyện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không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màn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danh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lợi</a:t>
            </a:r>
            <a:r>
              <a:rPr lang="en-US" sz="3200" dirty="0">
                <a:solidFill>
                  <a:srgbClr val="FFFF00"/>
                </a:solidFill>
                <a:latin typeface="Times New Roman" panose="02020603050405020304" pitchFamily="18" charset="0"/>
                <a:cs typeface="Times New Roman" panose="02020603050405020304" pitchFamily="18" charset="0"/>
              </a:rPr>
              <a:t> </a:t>
            </a:r>
          </a:p>
        </p:txBody>
      </p:sp>
      <p:pic>
        <p:nvPicPr>
          <p:cNvPr id="9" name="Picture 8" descr="Mẫu bài phân tích truyện thánh gióng chi tiết và hay nhất"/>
          <p:cNvPicPr/>
          <p:nvPr/>
        </p:nvPicPr>
        <p:blipFill>
          <a:blip r:embed="rId3">
            <a:extLst>
              <a:ext uri="{28A0092B-C50C-407E-A947-70E740481C1C}">
                <a14:useLocalDpi xmlns:a14="http://schemas.microsoft.com/office/drawing/2010/main" val="0"/>
              </a:ext>
            </a:extLst>
          </a:blip>
          <a:srcRect/>
          <a:stretch>
            <a:fillRect/>
          </a:stretch>
        </p:blipFill>
        <p:spPr bwMode="auto">
          <a:xfrm>
            <a:off x="914400" y="820271"/>
            <a:ext cx="4800600" cy="3429000"/>
          </a:xfrm>
          <a:prstGeom prst="rect">
            <a:avLst/>
          </a:prstGeom>
          <a:noFill/>
          <a:ln>
            <a:noFill/>
          </a:ln>
        </p:spPr>
      </p:pic>
    </p:spTree>
    <p:extLst>
      <p:ext uri="{BB962C8B-B14F-4D97-AF65-F5344CB8AC3E}">
        <p14:creationId xmlns:p14="http://schemas.microsoft.com/office/powerpoint/2010/main" val="1589511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31996119"/>
              </p:ext>
            </p:extLst>
          </p:nvPr>
        </p:nvGraphicFramePr>
        <p:xfrm>
          <a:off x="0" y="0"/>
          <a:ext cx="12192000" cy="7683609"/>
        </p:xfrm>
        <a:graphic>
          <a:graphicData uri="http://schemas.openxmlformats.org/drawingml/2006/table">
            <a:tbl>
              <a:tblPr firstRow="1" firstCol="1" bandRow="1" bandCol="1">
                <a:tableStyleId>{22838BEF-8BB2-4498-84A7-C5851F593DF1}</a:tableStyleId>
              </a:tblPr>
              <a:tblGrid>
                <a:gridCol w="3235622">
                  <a:extLst>
                    <a:ext uri="{9D8B030D-6E8A-4147-A177-3AD203B41FA5}">
                      <a16:colId xmlns:a16="http://schemas.microsoft.com/office/drawing/2014/main" val="257451875"/>
                    </a:ext>
                  </a:extLst>
                </a:gridCol>
                <a:gridCol w="6389024">
                  <a:extLst>
                    <a:ext uri="{9D8B030D-6E8A-4147-A177-3AD203B41FA5}">
                      <a16:colId xmlns:a16="http://schemas.microsoft.com/office/drawing/2014/main" val="3321100041"/>
                    </a:ext>
                  </a:extLst>
                </a:gridCol>
                <a:gridCol w="2567354">
                  <a:extLst>
                    <a:ext uri="{9D8B030D-6E8A-4147-A177-3AD203B41FA5}">
                      <a16:colId xmlns:a16="http://schemas.microsoft.com/office/drawing/2014/main" val="1440061511"/>
                    </a:ext>
                  </a:extLst>
                </a:gridCol>
              </a:tblGrid>
              <a:tr h="1014784">
                <a:tc>
                  <a:txBody>
                    <a:bodyPr/>
                    <a:lstStyle/>
                    <a:p>
                      <a:pPr marL="0" marR="0" indent="36195" algn="ctr">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Chi tiết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Cảm nhận về ý nghĩa chi tiết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effectLst/>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Nghệ</a:t>
                      </a:r>
                      <a:r>
                        <a:rPr lang="en-US" sz="2400" baseline="0" dirty="0" smtClean="0">
                          <a:latin typeface="Times New Roman" panose="02020603050405020304" pitchFamily="18" charset="0"/>
                          <a:cs typeface="Times New Roman" panose="02020603050405020304" pitchFamily="18" charset="0"/>
                        </a:rPr>
                        <a:t>  thuật xây dựng</a:t>
                      </a:r>
                      <a:endParaRPr lang="en-US" sz="2400" dirty="0" smtClean="0">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68392815"/>
                  </a:ext>
                </a:extLst>
              </a:tr>
              <a:tr h="431128">
                <a:tc rowSpan="2">
                  <a:txBody>
                    <a:bodyPr/>
                    <a:lstStyle/>
                    <a:p>
                      <a:pPr marL="0" marR="0"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Gióng vươn vai trở thành tráng sĩ</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indent="36195" algn="just">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60823589"/>
                  </a:ext>
                </a:extLst>
              </a:tr>
              <a:tr h="820128">
                <a:tc vMerge="1">
                  <a:txBody>
                    <a:bodyPr/>
                    <a:lstStyle/>
                    <a:p>
                      <a:endParaRPr lang="en-US"/>
                    </a:p>
                  </a:txBody>
                  <a:tcPr/>
                </a:tc>
                <a:tc>
                  <a:txBody>
                    <a:bodyPr/>
                    <a:lstStyle/>
                    <a:p>
                      <a:pPr marL="0" marR="0"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-&gt; sự lớn dậy phi thường về thể lực của Gióng để đáp ứng yêu cầu cứu nước.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rowSpan="5">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-&gt; Tưởng</a:t>
                      </a:r>
                      <a:r>
                        <a:rPr lang="en-US" sz="2400" baseline="0" dirty="0" smtClean="0">
                          <a:latin typeface="Times New Roman" panose="02020603050405020304" pitchFamily="18" charset="0"/>
                          <a:cs typeface="Times New Roman" panose="02020603050405020304" pitchFamily="18" charset="0"/>
                        </a:rPr>
                        <a:t> tưởng, kì ảo đan xen chi tiết đời thường.</a:t>
                      </a:r>
                      <a:endParaRPr lang="en-US" sz="2400" dirty="0" smtClean="0">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smtClean="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400" dirty="0" smtClean="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400" dirty="0" smtClean="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400" dirty="0" smtClean="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400" dirty="0" smtClean="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400" dirty="0" smtClean="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400" dirty="0" smtClean="0">
                          <a:latin typeface="Times New Roman" panose="02020603050405020304" pitchFamily="18" charset="0"/>
                          <a:cs typeface="Times New Roman" panose="02020603050405020304" pitchFamily="18" charset="0"/>
                        </a:rPr>
                        <a:t> </a:t>
                      </a:r>
                    </a:p>
                    <a:p>
                      <a:pPr marL="0" marR="0" indent="36195" algn="ctr">
                        <a:lnSpc>
                          <a:spcPct val="115000"/>
                        </a:lnSpc>
                        <a:spcBef>
                          <a:spcPts val="0"/>
                        </a:spcBef>
                        <a:spcAft>
                          <a:spcPts val="0"/>
                        </a:spcAft>
                      </a:pPr>
                      <a:r>
                        <a:rPr lang="vi-VN"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p>
                    <a:p>
                      <a:pPr marL="0" marR="0" indent="36195"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44908993"/>
                  </a:ext>
                </a:extLst>
              </a:tr>
              <a:tr h="431128">
                <a:tc rowSpan="2">
                  <a:txBody>
                    <a:bodyPr/>
                    <a:lstStyle/>
                    <a:p>
                      <a:pPr marL="0" marR="0" indent="36195" algn="just">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Gióng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nhổ</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giặc</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indent="36195" algn="just">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vMerge="1">
                  <a:txBody>
                    <a:bodyPr/>
                    <a:lstStyle/>
                    <a:p>
                      <a:pPr marL="0" marR="0">
                        <a:spcBef>
                          <a:spcPts val="0"/>
                        </a:spcBef>
                        <a:spcAft>
                          <a:spcPts val="0"/>
                        </a:spcAft>
                      </a:pPr>
                      <a:endParaRPr lang="en-US" sz="7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729285476"/>
                  </a:ext>
                </a:extLst>
              </a:tr>
              <a:tr h="1209129">
                <a:tc vMerge="1">
                  <a:txBody>
                    <a:bodyPr/>
                    <a:lstStyle/>
                    <a:p>
                      <a:endParaRPr lang="en-US"/>
                    </a:p>
                  </a:txBody>
                  <a:tcPr/>
                </a:tc>
                <a:tc>
                  <a:txBody>
                    <a:bodyPr/>
                    <a:lstStyle/>
                    <a:p>
                      <a:pPr marL="0" marR="0" algn="just">
                        <a:lnSpc>
                          <a:spcPct val="115000"/>
                        </a:lnSpc>
                        <a:spcBef>
                          <a:spcPts val="0"/>
                        </a:spcBef>
                        <a:spcAft>
                          <a:spcPts val="0"/>
                        </a:spcAft>
                      </a:pPr>
                      <a:r>
                        <a:rPr lang="pt-BR" sz="2400" dirty="0">
                          <a:effectLst/>
                          <a:latin typeface="Times New Roman" panose="02020603050405020304" pitchFamily="18" charset="0"/>
                          <a:cs typeface="Times New Roman" panose="02020603050405020304" pitchFamily="18" charset="0"/>
                        </a:rPr>
                        <a:t>-&gt;</a:t>
                      </a:r>
                      <a:r>
                        <a:rPr lang="en-US" sz="2400" dirty="0" err="1">
                          <a:effectLst/>
                          <a:latin typeface="Times New Roman" panose="02020603050405020304" pitchFamily="18" charset="0"/>
                          <a:cs typeface="Times New Roman" panose="02020603050405020304" pitchFamily="18" charset="0"/>
                        </a:rPr>
                        <a:t>Gióng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cỏ</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vMerge="1">
                  <a:txBody>
                    <a:bodyPr/>
                    <a:lstStyle/>
                    <a:p>
                      <a:pPr marL="0" marR="0">
                        <a:spcBef>
                          <a:spcPts val="0"/>
                        </a:spcBef>
                        <a:spcAft>
                          <a:spcPts val="0"/>
                        </a:spcAft>
                      </a:pPr>
                      <a:endParaRPr lang="en-US" sz="7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1536221677"/>
                  </a:ext>
                </a:extLst>
              </a:tr>
              <a:tr h="1598130">
                <a:tc rowSpan="3">
                  <a:txBody>
                    <a:bodyPr/>
                    <a:lstStyle/>
                    <a:p>
                      <a:pPr marL="0" marR="0" indent="36195" algn="just">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Giặc tan, Gióng cởi bỏ giáp sắt rồi bay về trời</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a:txBody>
                    <a:bodyPr/>
                    <a:lstStyle/>
                    <a:p>
                      <a:pPr marL="0" marR="0" algn="just">
                        <a:lnSpc>
                          <a:spcPct val="115000"/>
                        </a:lnSpc>
                        <a:spcBef>
                          <a:spcPts val="0"/>
                        </a:spcBef>
                        <a:spcAft>
                          <a:spcPts val="0"/>
                        </a:spcAft>
                      </a:pPr>
                      <a:r>
                        <a:rPr lang="pt-BR" sz="2400" dirty="0">
                          <a:effectLst/>
                          <a:latin typeface="Times New Roman" panose="02020603050405020304" pitchFamily="18" charset="0"/>
                          <a:cs typeface="Times New Roman" panose="02020603050405020304" pitchFamily="18" charset="0"/>
                        </a:rPr>
                        <a:t>-&gt; Người anh hùng vô tư, trong sáng, không màng địa vị, công danh.</a:t>
                      </a:r>
                      <a:endParaRPr lang="en-US" sz="2400" dirty="0">
                        <a:effectLst/>
                        <a:latin typeface="Times New Roman" panose="02020603050405020304" pitchFamily="18" charset="0"/>
                        <a:cs typeface="Times New Roman" panose="02020603050405020304" pitchFamily="18" charset="0"/>
                      </a:endParaRPr>
                    </a:p>
                    <a:p>
                      <a:pPr marL="0" marR="0" indent="36195" algn="just">
                        <a:lnSpc>
                          <a:spcPct val="115000"/>
                        </a:lnSpc>
                        <a:spcBef>
                          <a:spcPts val="0"/>
                        </a:spcBef>
                        <a:spcAft>
                          <a:spcPts val="0"/>
                        </a:spcAft>
                      </a:pPr>
                      <a:r>
                        <a:rPr lang="pt-BR" sz="2400" dirty="0">
                          <a:effectLst/>
                          <a:latin typeface="Times New Roman" panose="02020603050405020304" pitchFamily="18" charset="0"/>
                          <a:cs typeface="Times New Roman" panose="02020603050405020304" pitchFamily="18" charset="0"/>
                        </a:rPr>
                        <a:t>- Sự ra đi phi thường là ước muốn b</a:t>
                      </a:r>
                      <a:r>
                        <a:rPr lang="vi-VN" sz="2400" dirty="0">
                          <a:effectLst/>
                          <a:latin typeface="Times New Roman" panose="02020603050405020304" pitchFamily="18" charset="0"/>
                          <a:cs typeface="Times New Roman" panose="02020603050405020304" pitchFamily="18" charset="0"/>
                        </a:rPr>
                        <a:t>ất</a:t>
                      </a:r>
                      <a:r>
                        <a:rPr lang="pt-BR" sz="2400" dirty="0">
                          <a:effectLst/>
                          <a:latin typeface="Times New Roman" panose="02020603050405020304" pitchFamily="18" charset="0"/>
                          <a:cs typeface="Times New Roman" panose="02020603050405020304" pitchFamily="18" charset="0"/>
                        </a:rPr>
                        <a:t> tử ho</a:t>
                      </a:r>
                      <a:r>
                        <a:rPr lang="vi-VN" sz="2400" dirty="0">
                          <a:effectLst/>
                          <a:latin typeface="Times New Roman" panose="02020603050405020304" pitchFamily="18" charset="0"/>
                          <a:cs typeface="Times New Roman" panose="02020603050405020304" pitchFamily="18" charset="0"/>
                        </a:rPr>
                        <a:t>á</a:t>
                      </a:r>
                      <a:r>
                        <a:rPr lang="pt-BR" sz="2400" dirty="0">
                          <a:effectLst/>
                          <a:latin typeface="Times New Roman" panose="02020603050405020304" pitchFamily="18" charset="0"/>
                          <a:cs typeface="Times New Roman" panose="02020603050405020304" pitchFamily="18" charset="0"/>
                        </a:rPr>
                        <a:t> Th</a:t>
                      </a:r>
                      <a:r>
                        <a:rPr lang="vi-VN" sz="2400" dirty="0">
                          <a:effectLst/>
                          <a:latin typeface="Times New Roman" panose="02020603050405020304" pitchFamily="18" charset="0"/>
                          <a:cs typeface="Times New Roman" panose="02020603050405020304" pitchFamily="18" charset="0"/>
                        </a:rPr>
                        <a:t>ánh</a:t>
                      </a:r>
                      <a:r>
                        <a:rPr lang="pt-BR" sz="2400" dirty="0">
                          <a:effectLst/>
                          <a:latin typeface="Times New Roman" panose="02020603050405020304" pitchFamily="18" charset="0"/>
                          <a:cs typeface="Times New Roman" panose="02020603050405020304" pitchFamily="18" charset="0"/>
                        </a:rPr>
                        <a:t> Gi</a:t>
                      </a:r>
                      <a:r>
                        <a:rPr lang="vi-VN" sz="2400" dirty="0">
                          <a:effectLst/>
                          <a:latin typeface="Times New Roman" panose="02020603050405020304" pitchFamily="18" charset="0"/>
                          <a:cs typeface="Times New Roman" panose="02020603050405020304" pitchFamily="18" charset="0"/>
                        </a:rPr>
                        <a:t>óng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vMerge="1">
                  <a:txBody>
                    <a:bodyPr/>
                    <a:lstStyle/>
                    <a:p>
                      <a:pPr marL="0" marR="0">
                        <a:spcBef>
                          <a:spcPts val="0"/>
                        </a:spcBef>
                        <a:spcAft>
                          <a:spcPts val="0"/>
                        </a:spcAft>
                      </a:pPr>
                      <a:endParaRPr lang="en-US" sz="7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4196557739"/>
                  </a:ext>
                </a:extLst>
              </a:tr>
              <a:tr h="1423962">
                <a:tc vMerge="1">
                  <a:txBody>
                    <a:bodyPr/>
                    <a:lstStyle/>
                    <a:p>
                      <a:endParaRPr lang="en-US"/>
                    </a:p>
                  </a:txBody>
                  <a:tcPr/>
                </a:tc>
                <a:tc>
                  <a:txBody>
                    <a:bodyPr/>
                    <a:lstStyle/>
                    <a:p>
                      <a:pPr marL="0" marR="0">
                        <a:lnSpc>
                          <a:spcPct val="115000"/>
                        </a:lnSpc>
                        <a:spcBef>
                          <a:spcPts val="0"/>
                        </a:spcBef>
                        <a:spcAft>
                          <a:spcPts val="0"/>
                        </a:spcAft>
                      </a:pPr>
                      <a:r>
                        <a:rPr lang="en-US" sz="700" dirty="0">
                          <a:effectLst/>
                        </a:rPr>
                        <a:t> </a:t>
                      </a:r>
                      <a:endParaRPr lang="en-US" sz="700" dirty="0">
                        <a:effectLst/>
                        <a:latin typeface="Times New Roman" panose="02020603050405020304" pitchFamily="18" charset="0"/>
                        <a:ea typeface="Times New Roman" panose="02020603050405020304" pitchFamily="18" charset="0"/>
                      </a:endParaRPr>
                    </a:p>
                  </a:txBody>
                  <a:tcPr marL="39635" marR="39635" marT="39635" marB="39635"/>
                </a:tc>
                <a:tc vMerge="1">
                  <a:txBody>
                    <a:bodyPr/>
                    <a:lstStyle/>
                    <a:p>
                      <a:pPr marL="0" marR="0" indent="36195" algn="ctr">
                        <a:lnSpc>
                          <a:spcPct val="115000"/>
                        </a:lnSpc>
                        <a:spcBef>
                          <a:spcPts val="0"/>
                        </a:spcBef>
                        <a:spcAft>
                          <a:spcPts val="0"/>
                        </a:spcAft>
                      </a:pPr>
                      <a:endParaRPr lang="en-US" sz="700" dirty="0">
                        <a:effectLst/>
                        <a:latin typeface="Times New Roman" panose="02020603050405020304" pitchFamily="18" charset="0"/>
                        <a:ea typeface="Times New Roman" panose="02020603050405020304" pitchFamily="18" charset="0"/>
                      </a:endParaRPr>
                    </a:p>
                  </a:txBody>
                  <a:tcPr marL="39635" marR="39635" marT="39635" marB="39635"/>
                </a:tc>
                <a:extLst>
                  <a:ext uri="{0D108BD9-81ED-4DB2-BD59-A6C34878D82A}">
                    <a16:rowId xmlns:a16="http://schemas.microsoft.com/office/drawing/2014/main" val="1212711431"/>
                  </a:ext>
                </a:extLst>
              </a:tr>
              <a:tr h="177549">
                <a:tc vMerge="1">
                  <a:txBody>
                    <a:bodyPr/>
                    <a:lstStyle/>
                    <a:p>
                      <a:endParaRPr lang="en-US"/>
                    </a:p>
                  </a:txBody>
                  <a:tcPr/>
                </a:tc>
                <a:tc>
                  <a:txBody>
                    <a:bodyPr/>
                    <a:lstStyle/>
                    <a:p>
                      <a:pPr marL="0" marR="0">
                        <a:lnSpc>
                          <a:spcPct val="115000"/>
                        </a:lnSpc>
                        <a:spcBef>
                          <a:spcPts val="0"/>
                        </a:spcBef>
                        <a:spcAft>
                          <a:spcPts val="0"/>
                        </a:spcAft>
                      </a:pPr>
                      <a:r>
                        <a:rPr lang="vi-VN" sz="700">
                          <a:effectLst/>
                        </a:rPr>
                        <a:t> </a:t>
                      </a:r>
                      <a:endParaRPr lang="en-US" sz="700">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700" dirty="0">
                          <a:effectLst/>
                        </a:rPr>
                        <a:t> </a:t>
                      </a:r>
                      <a:endParaRPr lang="en-US" sz="700" dirty="0">
                        <a:effectLst/>
                        <a:latin typeface="Times New Roman" panose="02020603050405020304" pitchFamily="18" charset="0"/>
                        <a:ea typeface="Times New Roman" panose="02020603050405020304" pitchFamily="18" charset="0"/>
                      </a:endParaRPr>
                    </a:p>
                  </a:txBody>
                  <a:tcPr marL="39635" marR="39635" marT="39635" marB="39635"/>
                </a:tc>
                <a:extLst>
                  <a:ext uri="{0D108BD9-81ED-4DB2-BD59-A6C34878D82A}">
                    <a16:rowId xmlns:a16="http://schemas.microsoft.com/office/drawing/2014/main" val="152145472"/>
                  </a:ext>
                </a:extLst>
              </a:tr>
            </a:tbl>
          </a:graphicData>
        </a:graphic>
      </p:graphicFrame>
    </p:spTree>
    <p:extLst>
      <p:ext uri="{BB962C8B-B14F-4D97-AF65-F5344CB8AC3E}">
        <p14:creationId xmlns:p14="http://schemas.microsoft.com/office/powerpoint/2010/main" val="2712809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0" y="-98746"/>
            <a:ext cx="9144000" cy="553998"/>
          </a:xfrm>
          <a:prstGeom prst="rect">
            <a:avLst/>
          </a:prstGeom>
          <a:solidFill>
            <a:srgbClr val="C00000"/>
          </a:solidFill>
        </p:spPr>
        <p:txBody>
          <a:bodyPr wrap="square" rtlCol="0">
            <a:spAutoFit/>
          </a:bodyPr>
          <a:lstStyle/>
          <a:p>
            <a:pPr algn="ctr"/>
            <a:r>
              <a:rPr lang="en-US" sz="3000" dirty="0" err="1">
                <a:solidFill>
                  <a:srgbClr val="FFFF00"/>
                </a:solidFill>
              </a:rPr>
              <a:t>Thánh</a:t>
            </a:r>
            <a:r>
              <a:rPr lang="en-US" sz="3000" dirty="0">
                <a:solidFill>
                  <a:srgbClr val="FFFF00"/>
                </a:solidFill>
              </a:rPr>
              <a:t> </a:t>
            </a:r>
            <a:r>
              <a:rPr lang="en-US" sz="3000" dirty="0" err="1">
                <a:solidFill>
                  <a:srgbClr val="FFFF00"/>
                </a:solidFill>
              </a:rPr>
              <a:t>Gióng</a:t>
            </a:r>
            <a:endParaRPr lang="en-US" sz="3000" dirty="0">
              <a:solidFill>
                <a:srgbClr val="FFFF00"/>
              </a:solidFill>
            </a:endParaRPr>
          </a:p>
        </p:txBody>
      </p:sp>
      <p:sp>
        <p:nvSpPr>
          <p:cNvPr id="2" name="Rectangle 1"/>
          <p:cNvSpPr/>
          <p:nvPr/>
        </p:nvSpPr>
        <p:spPr>
          <a:xfrm>
            <a:off x="457201" y="6044625"/>
            <a:ext cx="11506199"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3200" dirty="0">
                <a:latin typeface="Times New Roman" panose="02020603050405020304" pitchFamily="18" charset="0"/>
                <a:cs typeface="Times New Roman" panose="02020603050405020304" pitchFamily="18" charset="0"/>
              </a:rPr>
              <a:t>Tượng Thánh Gióng trên đỉnh núi Sóc, Sóc Sơn,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pic>
        <p:nvPicPr>
          <p:cNvPr id="6148" name="Picture 4" descr="Káº¿t quáº£ hÃ¬nh áº£nh cho vá» trÃ­ Äá»a lÃ­ lÃ ng chÃ¡y á» thanh hÃ³a trong truyen thÃ¡nh giÃ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492443"/>
            <a:ext cx="11506200" cy="55273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03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317" y="49378"/>
            <a:ext cx="7629288" cy="646331"/>
          </a:xfrm>
          <a:prstGeom prst="rect">
            <a:avLst/>
          </a:prstGeom>
        </p:spPr>
        <p:txBody>
          <a:bodyPr wrap="square">
            <a:spAutoFit/>
          </a:bodyPr>
          <a:lstStyle/>
          <a:p>
            <a:pPr algn="just"/>
            <a:r>
              <a:rPr lang="vi-VN" sz="3600" b="1" dirty="0" smtClean="0">
                <a:solidFill>
                  <a:srgbClr val="313131"/>
                </a:solidFill>
                <a:latin typeface="Times New Roman" panose="02020603050405020304" pitchFamily="18" charset="0"/>
                <a:cs typeface="Times New Roman" panose="02020603050405020304" pitchFamily="18" charset="0"/>
              </a:rPr>
              <a:t> </a:t>
            </a:r>
            <a:r>
              <a:rPr lang="vi-VN" sz="3600" b="1" dirty="0">
                <a:solidFill>
                  <a:srgbClr val="313131"/>
                </a:solidFill>
                <a:latin typeface="Times New Roman" panose="02020603050405020304" pitchFamily="18" charset="0"/>
                <a:cs typeface="Times New Roman" panose="02020603050405020304" pitchFamily="18" charset="0"/>
              </a:rPr>
              <a:t>Ý nghĩa hình tượng Thánh </a:t>
            </a:r>
            <a:r>
              <a:rPr lang="vi-VN" sz="3600" b="1" dirty="0" smtClean="0">
                <a:solidFill>
                  <a:srgbClr val="313131"/>
                </a:solidFill>
                <a:latin typeface="Times New Roman" panose="02020603050405020304" pitchFamily="18" charset="0"/>
                <a:cs typeface="Times New Roman" panose="02020603050405020304" pitchFamily="18" charset="0"/>
              </a:rPr>
              <a:t>Gióng</a:t>
            </a:r>
            <a:endParaRPr lang="en-US" sz="3600" dirty="0" smtClean="0">
              <a:solidFill>
                <a:srgbClr val="31313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918856" y="862148"/>
            <a:ext cx="6648995" cy="1175657"/>
          </a:xfrm>
          <a:prstGeom prst="roundRect">
            <a:avLst>
              <a:gd name="adj" fmla="val 2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en-US" sz="3200" kern="0" smtClean="0">
                <a:solidFill>
                  <a:prstClr val="black"/>
                </a:solidFill>
                <a:latin typeface="Times New Roman" panose="02020603050405020304" pitchFamily="18" charset="0"/>
                <a:ea typeface="Times New Roman" panose="02020603050405020304" pitchFamily="18" charset="0"/>
              </a:rPr>
              <a:t>Chiến </a:t>
            </a:r>
            <a:r>
              <a:rPr lang="en-US" sz="3200" kern="0">
                <a:solidFill>
                  <a:prstClr val="black"/>
                </a:solidFill>
                <a:latin typeface="Times New Roman" panose="02020603050405020304" pitchFamily="18" charset="0"/>
                <a:ea typeface="Times New Roman" panose="02020603050405020304" pitchFamily="18" charset="0"/>
              </a:rPr>
              <a:t>công phi thường của Gióng là đánh tan giặc Ân xâm lược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ounded Rectangle 5"/>
          <p:cNvSpPr/>
          <p:nvPr/>
        </p:nvSpPr>
        <p:spPr>
          <a:xfrm>
            <a:off x="3918856" y="2453826"/>
            <a:ext cx="6648995" cy="1175657"/>
          </a:xfrm>
          <a:prstGeom prst="roundRect">
            <a:avLst>
              <a:gd name="adj" fmla="val 26667"/>
            </a:avLst>
          </a:prstGeom>
          <a:solidFill>
            <a:srgbClr val="00B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dirty="0">
                <a:solidFill>
                  <a:schemeClr val="bg1"/>
                </a:solidFill>
                <a:latin typeface="Times New Roman" panose="02020603050405020304" pitchFamily="18" charset="0"/>
                <a:ea typeface="Times New Roman" panose="02020603050405020304" pitchFamily="18" charset="0"/>
              </a:rPr>
              <a:t>Hình tượng tiêu biểu, rực rỡ của người anh hùng đánh giặc giữ nước. </a:t>
            </a:r>
          </a:p>
        </p:txBody>
      </p:sp>
      <p:sp>
        <p:nvSpPr>
          <p:cNvPr id="7" name="Rounded Rectangle 6"/>
          <p:cNvSpPr/>
          <p:nvPr/>
        </p:nvSpPr>
        <p:spPr>
          <a:xfrm>
            <a:off x="3918856" y="3948962"/>
            <a:ext cx="6648995" cy="1175657"/>
          </a:xfrm>
          <a:prstGeom prst="roundRect">
            <a:avLst>
              <a:gd name="adj" fmla="val 26667"/>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dirty="0">
                <a:solidFill>
                  <a:schemeClr val="bg1"/>
                </a:solidFill>
                <a:latin typeface="Times New Roman" panose="02020603050405020304" pitchFamily="18" charset="0"/>
                <a:ea typeface="Times New Roman" panose="02020603050405020304" pitchFamily="18" charset="0"/>
              </a:rPr>
              <a:t>Mang trong mình sức mạnh của cả cộng đồng ở buổi đầu dựng nước.</a:t>
            </a:r>
          </a:p>
        </p:txBody>
      </p:sp>
      <p:sp>
        <p:nvSpPr>
          <p:cNvPr id="8" name="Rounded Rectangle 7"/>
          <p:cNvSpPr/>
          <p:nvPr/>
        </p:nvSpPr>
        <p:spPr>
          <a:xfrm>
            <a:off x="3918855" y="5444098"/>
            <a:ext cx="6648995" cy="1175657"/>
          </a:xfrm>
          <a:prstGeom prst="roundRect">
            <a:avLst>
              <a:gd name="adj" fmla="val 2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Thánh Gióng là ước mơ của nhân dân về sức mạnh tự cường của dân tộc.</a:t>
            </a:r>
          </a:p>
        </p:txBody>
      </p:sp>
      <p:cxnSp>
        <p:nvCxnSpPr>
          <p:cNvPr id="10" name="Curved Connector 9"/>
          <p:cNvCxnSpPr/>
          <p:nvPr/>
        </p:nvCxnSpPr>
        <p:spPr>
          <a:xfrm flipV="1">
            <a:off x="2599509" y="1865135"/>
            <a:ext cx="1319346" cy="12943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Curved Connector 12"/>
          <p:cNvCxnSpPr>
            <a:endCxn id="6" idx="1"/>
          </p:cNvCxnSpPr>
          <p:nvPr/>
        </p:nvCxnSpPr>
        <p:spPr>
          <a:xfrm flipV="1">
            <a:off x="2671558" y="3041655"/>
            <a:ext cx="1247298" cy="13633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a:off x="2599508" y="3204543"/>
            <a:ext cx="1319347" cy="121382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8" idx="1"/>
          </p:cNvCxnSpPr>
          <p:nvPr/>
        </p:nvCxnSpPr>
        <p:spPr>
          <a:xfrm rot="16200000" flipH="1">
            <a:off x="1854739" y="3967810"/>
            <a:ext cx="2808885" cy="1319347"/>
          </a:xfrm>
          <a:prstGeom prst="curvedConnector2">
            <a:avLst/>
          </a:prstGeom>
          <a:ln w="381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a:stretch>
            <a:fillRect/>
          </a:stretch>
        </p:blipFill>
        <p:spPr>
          <a:xfrm>
            <a:off x="0" y="2092646"/>
            <a:ext cx="2694666" cy="2293603"/>
          </a:xfrm>
          <a:prstGeom prst="rect">
            <a:avLst/>
          </a:prstGeom>
        </p:spPr>
      </p:pic>
    </p:spTree>
    <p:extLst>
      <p:ext uri="{BB962C8B-B14F-4D97-AF65-F5344CB8AC3E}">
        <p14:creationId xmlns:p14="http://schemas.microsoft.com/office/powerpoint/2010/main" val="21039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3200400"/>
            <a:ext cx="2024743" cy="1358537"/>
          </a:xfrm>
          <a:prstGeom prst="roundRect">
            <a:avLst>
              <a:gd name="adj" fmla="val 291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kern="100">
                <a:solidFill>
                  <a:srgbClr val="000000"/>
                </a:solidFill>
                <a:latin typeface="Times New Roman" panose="02020603050405020304" pitchFamily="18" charset="0"/>
                <a:ea typeface="SimSun" panose="02010600030101010101" pitchFamily="2" charset="-122"/>
              </a:rPr>
              <a:t>Lời </a:t>
            </a:r>
            <a:r>
              <a:rPr lang="en-US" sz="3600" kern="100" smtClean="0">
                <a:solidFill>
                  <a:srgbClr val="000000"/>
                </a:solidFill>
                <a:latin typeface="Times New Roman" panose="02020603050405020304" pitchFamily="18" charset="0"/>
                <a:ea typeface="SimSun" panose="02010600030101010101" pitchFamily="2" charset="-122"/>
              </a:rPr>
              <a:t>kể</a:t>
            </a:r>
            <a:endParaRPr lang="en-US" sz="3600" kern="100">
              <a:solidFill>
                <a:srgbClr val="000000"/>
              </a:solidFill>
              <a:latin typeface="Times New Roman" panose="02020603050405020304" pitchFamily="18" charset="0"/>
              <a:ea typeface="SimSun" panose="02010600030101010101" pitchFamily="2" charset="-122"/>
            </a:endParaRPr>
          </a:p>
        </p:txBody>
      </p:sp>
      <p:sp>
        <p:nvSpPr>
          <p:cNvPr id="3" name="Rounded Rectangle 2"/>
          <p:cNvSpPr/>
          <p:nvPr/>
        </p:nvSpPr>
        <p:spPr>
          <a:xfrm>
            <a:off x="3592285" y="195945"/>
            <a:ext cx="6583680" cy="1149530"/>
          </a:xfrm>
          <a:prstGeom prst="roundRect">
            <a:avLst>
              <a:gd name="adj" fmla="val 291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smtClean="0">
                <a:solidFill>
                  <a:srgbClr val="000000"/>
                </a:solidFill>
                <a:latin typeface="Times New Roman" panose="02020603050405020304" pitchFamily="18" charset="0"/>
                <a:ea typeface="SimSun" panose="02010600030101010101" pitchFamily="2" charset="-122"/>
              </a:rPr>
              <a:t>D</a:t>
            </a:r>
            <a:r>
              <a:rPr lang="vi-VN" sz="2800" kern="100" smtClean="0">
                <a:solidFill>
                  <a:srgbClr val="000000"/>
                </a:solidFill>
                <a:latin typeface="Times New Roman" panose="02020603050405020304" pitchFamily="18" charset="0"/>
                <a:ea typeface="SimSun" panose="02010600030101010101" pitchFamily="2" charset="-122"/>
              </a:rPr>
              <a:t>ấu </a:t>
            </a:r>
            <a:r>
              <a:rPr lang="vi-VN" sz="2800" kern="100">
                <a:solidFill>
                  <a:srgbClr val="000000"/>
                </a:solidFill>
                <a:latin typeface="Times New Roman" panose="02020603050405020304" pitchFamily="18" charset="0"/>
                <a:ea typeface="SimSun" panose="02010600030101010101" pitchFamily="2" charset="-122"/>
              </a:rPr>
              <a:t>tích còn lại của người anh hùng làng Gióng trong quá trình đánh giặc. </a:t>
            </a:r>
          </a:p>
        </p:txBody>
      </p:sp>
      <p:sp>
        <p:nvSpPr>
          <p:cNvPr id="4" name="Rounded Rectangle 3"/>
          <p:cNvSpPr/>
          <p:nvPr/>
        </p:nvSpPr>
        <p:spPr>
          <a:xfrm>
            <a:off x="3592285" y="2704012"/>
            <a:ext cx="6583680" cy="992776"/>
          </a:xfrm>
          <a:prstGeom prst="roundRect">
            <a:avLst>
              <a:gd name="adj" fmla="val 29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Niềm tin  của nhân dân.</a:t>
            </a:r>
          </a:p>
        </p:txBody>
      </p:sp>
      <p:sp>
        <p:nvSpPr>
          <p:cNvPr id="5" name="Rounded Rectangle 4"/>
          <p:cNvSpPr/>
          <p:nvPr/>
        </p:nvSpPr>
        <p:spPr>
          <a:xfrm>
            <a:off x="3696788" y="5055325"/>
            <a:ext cx="6479177" cy="914399"/>
          </a:xfrm>
          <a:prstGeom prst="roundRect">
            <a:avLst>
              <a:gd name="adj" fmla="val 291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dirty="0">
                <a:solidFill>
                  <a:srgbClr val="000000"/>
                </a:solidFill>
                <a:latin typeface="Times New Roman" panose="02020603050405020304" pitchFamily="18" charset="0"/>
                <a:ea typeface="SimSun" panose="02010600030101010101" pitchFamily="2" charset="-122"/>
              </a:rPr>
              <a:t>Trí tưởng tượng phong phú của tác giả dân gian</a:t>
            </a:r>
            <a:endParaRPr lang="en-US" sz="2800" kern="100" dirty="0">
              <a:solidFill>
                <a:srgbClr val="000000"/>
              </a:solidFill>
              <a:latin typeface="Times New Roman" panose="02020603050405020304" pitchFamily="18" charset="0"/>
              <a:ea typeface="SimSun" panose="02010600030101010101" pitchFamily="2" charset="-122"/>
            </a:endParaRPr>
          </a:p>
        </p:txBody>
      </p:sp>
      <p:cxnSp>
        <p:nvCxnSpPr>
          <p:cNvPr id="8" name="Curved Connector 7"/>
          <p:cNvCxnSpPr/>
          <p:nvPr/>
        </p:nvCxnSpPr>
        <p:spPr>
          <a:xfrm rot="5400000" flipH="1" flipV="1">
            <a:off x="1881054" y="1489169"/>
            <a:ext cx="2704009" cy="24166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2083525" y="3448594"/>
            <a:ext cx="1600201" cy="6008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a:endCxn id="5" idx="1"/>
          </p:cNvCxnSpPr>
          <p:nvPr/>
        </p:nvCxnSpPr>
        <p:spPr>
          <a:xfrm>
            <a:off x="2014945" y="4049486"/>
            <a:ext cx="1681843" cy="146303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1012371" y="770710"/>
            <a:ext cx="3265713" cy="1685108"/>
          </a:xfrm>
          <a:prstGeom prst="wedgeRoundRectCallout">
            <a:avLst>
              <a:gd name="adj1" fmla="val -42833"/>
              <a:gd name="adj2" fmla="val 94284"/>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“Hiện nay, vẫn còn đền thờ làng Phù Đổng, tục gọi là làng Gióng…”</a:t>
            </a:r>
          </a:p>
        </p:txBody>
      </p:sp>
      <p:sp>
        <p:nvSpPr>
          <p:cNvPr id="19" name="Cloud Callout 18"/>
          <p:cNvSpPr/>
          <p:nvPr/>
        </p:nvSpPr>
        <p:spPr>
          <a:xfrm>
            <a:off x="1907177" y="486178"/>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kern="100" dirty="0">
                <a:latin typeface="Times New Roman" panose="02020603050405020304" pitchFamily="18" charset="0"/>
                <a:ea typeface="SimSun" panose="02010600030101010101" pitchFamily="2" charset="-122"/>
              </a:rPr>
              <a:t>Lời kể nào trong truyện Thánh Gióng hàm ý rằng câu chuyện đã thực sự xảy ra trong quá khứ? Nhận xét về ý nghĩa của lời kể đó?</a:t>
            </a:r>
            <a:endParaRPr lang="en-US" sz="28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266346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8" grpId="1" animBg="1"/>
      <p:bldP spid="19"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916" y="1065032"/>
            <a:ext cx="4753356" cy="4739366"/>
          </a:xfrm>
          <a:prstGeom prst="rect">
            <a:avLst/>
          </a:prstGeom>
        </p:spPr>
      </p:pic>
      <p:sp>
        <p:nvSpPr>
          <p:cNvPr id="5" name="Rectangle 4">
            <a:hlinkClick r:id="rId5" action="ppaction://hlinksldjump"/>
          </p:cNvPr>
          <p:cNvSpPr/>
          <p:nvPr/>
        </p:nvSpPr>
        <p:spPr>
          <a:xfrm>
            <a:off x="3499104" y="1072896"/>
            <a:ext cx="2389632" cy="23896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1</a:t>
            </a:r>
          </a:p>
        </p:txBody>
      </p:sp>
      <p:sp>
        <p:nvSpPr>
          <p:cNvPr id="6" name="Heart 5"/>
          <p:cNvSpPr/>
          <p:nvPr/>
        </p:nvSpPr>
        <p:spPr>
          <a:xfrm>
            <a:off x="3608832"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6">
            <a:hlinkClick r:id="rId6" action="ppaction://hlinksldjump"/>
          </p:cNvPr>
          <p:cNvSpPr/>
          <p:nvPr/>
        </p:nvSpPr>
        <p:spPr>
          <a:xfrm>
            <a:off x="5882640" y="1065032"/>
            <a:ext cx="2389632" cy="23896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2</a:t>
            </a:r>
          </a:p>
        </p:txBody>
      </p:sp>
      <p:sp>
        <p:nvSpPr>
          <p:cNvPr id="8" name="Heart 7"/>
          <p:cNvSpPr/>
          <p:nvPr/>
        </p:nvSpPr>
        <p:spPr>
          <a:xfrm>
            <a:off x="7376160"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8">
            <a:hlinkClick r:id="rId7" action="ppaction://hlinksldjump"/>
          </p:cNvPr>
          <p:cNvSpPr/>
          <p:nvPr/>
        </p:nvSpPr>
        <p:spPr>
          <a:xfrm>
            <a:off x="3499104" y="3444240"/>
            <a:ext cx="2389632" cy="2389632"/>
          </a:xfrm>
          <a:prstGeom prst="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3</a:t>
            </a:r>
          </a:p>
        </p:txBody>
      </p:sp>
      <p:sp>
        <p:nvSpPr>
          <p:cNvPr id="10" name="Heart 9"/>
          <p:cNvSpPr/>
          <p:nvPr/>
        </p:nvSpPr>
        <p:spPr>
          <a:xfrm>
            <a:off x="3621024"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hlinkClick r:id="rId3" action="ppaction://hlinksldjump"/>
          </p:cNvPr>
          <p:cNvSpPr/>
          <p:nvPr/>
        </p:nvSpPr>
        <p:spPr>
          <a:xfrm>
            <a:off x="5882640" y="3444240"/>
            <a:ext cx="2389632" cy="238963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4</a:t>
            </a:r>
          </a:p>
        </p:txBody>
      </p:sp>
      <p:sp>
        <p:nvSpPr>
          <p:cNvPr id="12" name="Heart 11"/>
          <p:cNvSpPr/>
          <p:nvPr/>
        </p:nvSpPr>
        <p:spPr>
          <a:xfrm>
            <a:off x="7357872"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p:nvPr/>
        </p:nvSpPr>
        <p:spPr>
          <a:xfrm>
            <a:off x="4919472" y="2523744"/>
            <a:ext cx="1938528" cy="193852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prstClr val="white"/>
              </a:solidFill>
              <a:latin typeface="Times New Roman" panose="02020603050405020304" pitchFamily="18" charset="0"/>
              <a:cs typeface="Times New Roman" panose="02020603050405020304" pitchFamily="18" charset="0"/>
            </a:endParaRPr>
          </a:p>
        </p:txBody>
      </p:sp>
      <p:sp>
        <p:nvSpPr>
          <p:cNvPr id="14" name="Heart 13"/>
          <p:cNvSpPr/>
          <p:nvPr/>
        </p:nvSpPr>
        <p:spPr>
          <a:xfrm>
            <a:off x="5007864" y="258775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Snip Diagonal Corner Rectangle 14"/>
          <p:cNvSpPr/>
          <p:nvPr/>
        </p:nvSpPr>
        <p:spPr>
          <a:xfrm>
            <a:off x="1767840" y="5943600"/>
            <a:ext cx="8619744" cy="86563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2060"/>
                </a:solidFill>
                <a:latin typeface="Times New Roman" panose="02020603050405020304" pitchFamily="18" charset="0"/>
                <a:cs typeface="Times New Roman" panose="02020603050405020304" pitchFamily="18" charset="0"/>
              </a:rPr>
              <a:t>TỨ BẤT TỬ</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908326" y="130516"/>
            <a:ext cx="4284699" cy="923330"/>
          </a:xfrm>
          <a:prstGeom prst="rect">
            <a:avLst/>
          </a:prstGeom>
          <a:noFill/>
        </p:spPr>
        <p:txBody>
          <a:bodyPr wrap="none" lIns="91440" tIns="45720" rIns="91440" bIns="45720">
            <a:spAutoFit/>
          </a:bodyPr>
          <a:lstStyle/>
          <a:p>
            <a:pPr algn="ctr"/>
            <a:r>
              <a:rPr lang="en-US" sz="5400" b="1">
                <a:ln w="22225">
                  <a:solidFill>
                    <a:srgbClr val="FF0000"/>
                  </a:solidFill>
                  <a:prstDash val="solid"/>
                </a:ln>
                <a:solidFill>
                  <a:srgbClr val="FFFF00"/>
                </a:solidFill>
                <a:latin typeface="Calibri" panose="020F0502020204030204"/>
              </a:rPr>
              <a:t>Ô CỬA BÍ MẬT</a:t>
            </a:r>
          </a:p>
        </p:txBody>
      </p:sp>
      <p:sp>
        <p:nvSpPr>
          <p:cNvPr id="18" name="Pentagon 17">
            <a:hlinkClick r:id="rId8" action="ppaction://hlinksldjump"/>
          </p:cNvPr>
          <p:cNvSpPr/>
          <p:nvPr/>
        </p:nvSpPr>
        <p:spPr>
          <a:xfrm>
            <a:off x="9860844" y="0"/>
            <a:ext cx="2331156"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prstClr val="white"/>
                </a:solidFill>
                <a:latin typeface="Times New Roman" panose="02020603050405020304" pitchFamily="18" charset="0"/>
                <a:cs typeface="Times New Roman" panose="02020603050405020304" pitchFamily="18" charset="0"/>
              </a:rPr>
              <a:t>BÀI HỌC</a:t>
            </a:r>
            <a:endParaRPr lang="en-US" sz="36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0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17"/>
                                        </p:tgtEl>
                                        <p:attrNameLst>
                                          <p:attrName>style.color</p:attrName>
                                        </p:attrNameLst>
                                      </p:cBhvr>
                                      <p:by>
                                        <p:hsl h="7200000" s="0" l="0"/>
                                      </p:by>
                                    </p:animClr>
                                    <p:animClr clrSpc="hsl" dir="cw">
                                      <p:cBhvr>
                                        <p:cTn id="7" dur="500" fill="hold"/>
                                        <p:tgtEl>
                                          <p:spTgt spid="17"/>
                                        </p:tgtEl>
                                        <p:attrNameLst>
                                          <p:attrName>fillcolor</p:attrName>
                                        </p:attrNameLst>
                                      </p:cBhvr>
                                      <p:by>
                                        <p:hsl h="7200000" s="0" l="0"/>
                                      </p:by>
                                    </p:animClr>
                                    <p:animClr clrSpc="hsl" dir="cw">
                                      <p:cBhvr>
                                        <p:cTn id="8" dur="500" fill="hold"/>
                                        <p:tgtEl>
                                          <p:spTgt spid="17"/>
                                        </p:tgtEl>
                                        <p:attrNameLst>
                                          <p:attrName>stroke.color</p:attrName>
                                        </p:attrNameLst>
                                      </p:cBhvr>
                                      <p:by>
                                        <p:hsl h="7200000" s="0" l="0"/>
                                      </p:by>
                                    </p:animClr>
                                    <p:set>
                                      <p:cBhvr>
                                        <p:cTn id="9"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1000" fill="hold"/>
                                        <p:tgtEl>
                                          <p:spTgt spid="5"/>
                                        </p:tgtEl>
                                        <p:attrNameLst>
                                          <p:attrName>fillcolor</p:attrName>
                                        </p:attrNameLst>
                                      </p:cBhvr>
                                      <p:to>
                                        <a:srgbClr val="000000"/>
                                      </p:to>
                                    </p:animClr>
                                    <p:set>
                                      <p:cBhvr>
                                        <p:cTn id="15" dur="1000" fill="hold"/>
                                        <p:tgtEl>
                                          <p:spTgt spid="5"/>
                                        </p:tgtEl>
                                        <p:attrNameLst>
                                          <p:attrName>fill.type</p:attrName>
                                        </p:attrNameLst>
                                      </p:cBhvr>
                                      <p:to>
                                        <p:strVal val="solid"/>
                                      </p:to>
                                    </p:set>
                                    <p:set>
                                      <p:cBhvr>
                                        <p:cTn id="16" dur="1000" fill="hold"/>
                                        <p:tgtEl>
                                          <p:spTgt spid="5"/>
                                        </p:tgtEl>
                                        <p:attrNameLst>
                                          <p:attrName>fill.on</p:attrName>
                                        </p:attrNameLst>
                                      </p:cBhvr>
                                      <p:to>
                                        <p:strVal val="true"/>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5"/>
                                        </p:tgtEl>
                                        <p:attrNameLst>
                                          <p:attrName>ppt_w</p:attrName>
                                        </p:attrNameLst>
                                      </p:cBhvr>
                                      <p:tavLst>
                                        <p:tav tm="0">
                                          <p:val>
                                            <p:strVal val="ppt_w"/>
                                          </p:val>
                                        </p:tav>
                                        <p:tav tm="100000">
                                          <p:val>
                                            <p:fltVal val="0"/>
                                          </p:val>
                                        </p:tav>
                                      </p:tavLst>
                                    </p:anim>
                                    <p:anim calcmode="lin" valueType="num">
                                      <p:cBhvr>
                                        <p:cTn id="28" dur="1000"/>
                                        <p:tgtEl>
                                          <p:spTgt spid="5"/>
                                        </p:tgtEl>
                                        <p:attrNameLst>
                                          <p:attrName>ppt_h</p:attrName>
                                        </p:attrNameLst>
                                      </p:cBhvr>
                                      <p:tavLst>
                                        <p:tav tm="0">
                                          <p:val>
                                            <p:strVal val="ppt_h"/>
                                          </p:val>
                                        </p:tav>
                                        <p:tav tm="100000">
                                          <p:val>
                                            <p:fltVal val="0"/>
                                          </p:val>
                                        </p:tav>
                                      </p:tavLst>
                                    </p:anim>
                                    <p:anim calcmode="lin" valueType="num">
                                      <p:cBhvr>
                                        <p:cTn id="29" dur="1000"/>
                                        <p:tgtEl>
                                          <p:spTgt spid="5"/>
                                        </p:tgtEl>
                                        <p:attrNameLst>
                                          <p:attrName>style.rotation</p:attrName>
                                        </p:attrNameLst>
                                      </p:cBhvr>
                                      <p:tavLst>
                                        <p:tav tm="0">
                                          <p:val>
                                            <p:fltVal val="0"/>
                                          </p:val>
                                        </p:tav>
                                        <p:tav tm="100000">
                                          <p:val>
                                            <p:fltVal val="90"/>
                                          </p:val>
                                        </p:tav>
                                      </p:tavLst>
                                    </p:anim>
                                    <p:animEffect transition="out" filter="fade">
                                      <p:cBhvr>
                                        <p:cTn id="30" dur="1000"/>
                                        <p:tgtEl>
                                          <p:spTgt spid="5"/>
                                        </p:tgtEl>
                                      </p:cBhvr>
                                    </p:animEffect>
                                    <p:set>
                                      <p:cBhvr>
                                        <p:cTn id="3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1000" fill="hold"/>
                                        <p:tgtEl>
                                          <p:spTgt spid="7"/>
                                        </p:tgtEl>
                                        <p:attrNameLst>
                                          <p:attrName>fillcolor</p:attrName>
                                        </p:attrNameLst>
                                      </p:cBhvr>
                                      <p:to>
                                        <a:srgbClr val="000000"/>
                                      </p:to>
                                    </p:animClr>
                                    <p:set>
                                      <p:cBhvr>
                                        <p:cTn id="37" dur="1000" fill="hold"/>
                                        <p:tgtEl>
                                          <p:spTgt spid="7"/>
                                        </p:tgtEl>
                                        <p:attrNameLst>
                                          <p:attrName>fill.type</p:attrName>
                                        </p:attrNameLst>
                                      </p:cBhvr>
                                      <p:to>
                                        <p:strVal val="solid"/>
                                      </p:to>
                                    </p:set>
                                    <p:set>
                                      <p:cBhvr>
                                        <p:cTn id="38" dur="1000" fill="hold"/>
                                        <p:tgtEl>
                                          <p:spTgt spid="7"/>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31" presetClass="exit" presetSubtype="0" fill="hold" grpId="0" nodeType="withEffect">
                                  <p:stCondLst>
                                    <p:cond delay="0"/>
                                  </p:stCondLst>
                                  <p:childTnLst>
                                    <p:anim calcmode="lin" valueType="num">
                                      <p:cBhvr>
                                        <p:cTn id="49" dur="1000"/>
                                        <p:tgtEl>
                                          <p:spTgt spid="7"/>
                                        </p:tgtEl>
                                        <p:attrNameLst>
                                          <p:attrName>ppt_w</p:attrName>
                                        </p:attrNameLst>
                                      </p:cBhvr>
                                      <p:tavLst>
                                        <p:tav tm="0">
                                          <p:val>
                                            <p:strVal val="ppt_w"/>
                                          </p:val>
                                        </p:tav>
                                        <p:tav tm="100000">
                                          <p:val>
                                            <p:fltVal val="0"/>
                                          </p:val>
                                        </p:tav>
                                      </p:tavLst>
                                    </p:anim>
                                    <p:anim calcmode="lin" valueType="num">
                                      <p:cBhvr>
                                        <p:cTn id="50" dur="1000"/>
                                        <p:tgtEl>
                                          <p:spTgt spid="7"/>
                                        </p:tgtEl>
                                        <p:attrNameLst>
                                          <p:attrName>ppt_h</p:attrName>
                                        </p:attrNameLst>
                                      </p:cBhvr>
                                      <p:tavLst>
                                        <p:tav tm="0">
                                          <p:val>
                                            <p:strVal val="ppt_h"/>
                                          </p:val>
                                        </p:tav>
                                        <p:tav tm="100000">
                                          <p:val>
                                            <p:fltVal val="0"/>
                                          </p:val>
                                        </p:tav>
                                      </p:tavLst>
                                    </p:anim>
                                    <p:anim calcmode="lin" valueType="num">
                                      <p:cBhvr>
                                        <p:cTn id="51" dur="1000"/>
                                        <p:tgtEl>
                                          <p:spTgt spid="7"/>
                                        </p:tgtEl>
                                        <p:attrNameLst>
                                          <p:attrName>style.rotation</p:attrName>
                                        </p:attrNameLst>
                                      </p:cBhvr>
                                      <p:tavLst>
                                        <p:tav tm="0">
                                          <p:val>
                                            <p:fltVal val="0"/>
                                          </p:val>
                                        </p:tav>
                                        <p:tav tm="100000">
                                          <p:val>
                                            <p:fltVal val="90"/>
                                          </p:val>
                                        </p:tav>
                                      </p:tavLst>
                                    </p:anim>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9"/>
                                        </p:tgtEl>
                                        <p:attrNameLst>
                                          <p:attrName>fillcolor</p:attrName>
                                        </p:attrNameLst>
                                      </p:cBhvr>
                                      <p:to>
                                        <a:srgbClr val="000000"/>
                                      </p:to>
                                    </p:animClr>
                                    <p:set>
                                      <p:cBhvr>
                                        <p:cTn id="59" dur="1000" fill="hold"/>
                                        <p:tgtEl>
                                          <p:spTgt spid="9"/>
                                        </p:tgtEl>
                                        <p:attrNameLst>
                                          <p:attrName>fill.type</p:attrName>
                                        </p:attrNameLst>
                                      </p:cBhvr>
                                      <p:to>
                                        <p:strVal val="solid"/>
                                      </p:to>
                                    </p:set>
                                    <p:set>
                                      <p:cBhvr>
                                        <p:cTn id="60" dur="1000" fill="hold"/>
                                        <p:tgtEl>
                                          <p:spTgt spid="9"/>
                                        </p:tgtEl>
                                        <p:attrNameLst>
                                          <p:attrName>fill.on</p:attrName>
                                        </p:attrNameLst>
                                      </p:cBhvr>
                                      <p:to>
                                        <p:strVal val="true"/>
                                      </p:to>
                                    </p:se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31" presetClass="exit" presetSubtype="0" fill="hold" grpId="0" nodeType="withEffect">
                                  <p:stCondLst>
                                    <p:cond delay="0"/>
                                  </p:stCondLst>
                                  <p:childTnLst>
                                    <p:anim calcmode="lin" valueType="num">
                                      <p:cBhvr>
                                        <p:cTn id="71" dur="1000"/>
                                        <p:tgtEl>
                                          <p:spTgt spid="9"/>
                                        </p:tgtEl>
                                        <p:attrNameLst>
                                          <p:attrName>ppt_w</p:attrName>
                                        </p:attrNameLst>
                                      </p:cBhvr>
                                      <p:tavLst>
                                        <p:tav tm="0">
                                          <p:val>
                                            <p:strVal val="ppt_w"/>
                                          </p:val>
                                        </p:tav>
                                        <p:tav tm="100000">
                                          <p:val>
                                            <p:fltVal val="0"/>
                                          </p:val>
                                        </p:tav>
                                      </p:tavLst>
                                    </p:anim>
                                    <p:anim calcmode="lin" valueType="num">
                                      <p:cBhvr>
                                        <p:cTn id="72" dur="1000"/>
                                        <p:tgtEl>
                                          <p:spTgt spid="9"/>
                                        </p:tgtEl>
                                        <p:attrNameLst>
                                          <p:attrName>ppt_h</p:attrName>
                                        </p:attrNameLst>
                                      </p:cBhvr>
                                      <p:tavLst>
                                        <p:tav tm="0">
                                          <p:val>
                                            <p:strVal val="ppt_h"/>
                                          </p:val>
                                        </p:tav>
                                        <p:tav tm="100000">
                                          <p:val>
                                            <p:fltVal val="0"/>
                                          </p:val>
                                        </p:tav>
                                      </p:tavLst>
                                    </p:anim>
                                    <p:anim calcmode="lin" valueType="num">
                                      <p:cBhvr>
                                        <p:cTn id="73" dur="1000"/>
                                        <p:tgtEl>
                                          <p:spTgt spid="9"/>
                                        </p:tgtEl>
                                        <p:attrNameLst>
                                          <p:attrName>style.rotation</p:attrName>
                                        </p:attrNameLst>
                                      </p:cBhvr>
                                      <p:tavLst>
                                        <p:tav tm="0">
                                          <p:val>
                                            <p:fltVal val="0"/>
                                          </p:val>
                                        </p:tav>
                                        <p:tav tm="100000">
                                          <p:val>
                                            <p:fltVal val="90"/>
                                          </p:val>
                                        </p:tav>
                                      </p:tavLst>
                                    </p:anim>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1"/>
                                        </p:tgtEl>
                                        <p:attrNameLst>
                                          <p:attrName>fillcolor</p:attrName>
                                        </p:attrNameLst>
                                      </p:cBhvr>
                                      <p:to>
                                        <a:srgbClr val="000000"/>
                                      </p:to>
                                    </p:animClr>
                                    <p:set>
                                      <p:cBhvr>
                                        <p:cTn id="81" dur="1000" fill="hold"/>
                                        <p:tgtEl>
                                          <p:spTgt spid="11"/>
                                        </p:tgtEl>
                                        <p:attrNameLst>
                                          <p:attrName>fill.type</p:attrName>
                                        </p:attrNameLst>
                                      </p:cBhvr>
                                      <p:to>
                                        <p:strVal val="solid"/>
                                      </p:to>
                                    </p:set>
                                    <p:set>
                                      <p:cBhvr>
                                        <p:cTn id="82" dur="1000" fill="hold"/>
                                        <p:tgtEl>
                                          <p:spTgt spid="11"/>
                                        </p:tgtEl>
                                        <p:attrNameLst>
                                          <p:attrName>fill.on</p:attrName>
                                        </p:attrNameLst>
                                      </p:cBhvr>
                                      <p:to>
                                        <p:strVal val="true"/>
                                      </p:to>
                                    </p:set>
                                  </p:childTnLst>
                                </p:cTn>
                              </p:par>
                              <p:par>
                                <p:cTn id="83" presetID="10"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childTnLst>
                          </p:cTn>
                        </p:par>
                      </p:childTnLst>
                    </p:cTn>
                  </p:par>
                </p:childTnLst>
              </p:cTn>
              <p:nextCondLst>
                <p:cond evt="onClick" delay="0">
                  <p:tgtEl>
                    <p:spTgt spid="11"/>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31" presetClass="exit" presetSubtype="0" fill="hold" grpId="0" nodeType="with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1000" fill="hold"/>
                                        <p:tgtEl>
                                          <p:spTgt spid="13"/>
                                        </p:tgtEl>
                                        <p:attrNameLst>
                                          <p:attrName>fillcolor</p:attrName>
                                        </p:attrNameLst>
                                      </p:cBhvr>
                                      <p:to>
                                        <a:srgbClr val="000000"/>
                                      </p:to>
                                    </p:animClr>
                                    <p:set>
                                      <p:cBhvr>
                                        <p:cTn id="103" dur="1000" fill="hold"/>
                                        <p:tgtEl>
                                          <p:spTgt spid="13"/>
                                        </p:tgtEl>
                                        <p:attrNameLst>
                                          <p:attrName>fill.type</p:attrName>
                                        </p:attrNameLst>
                                      </p:cBhvr>
                                      <p:to>
                                        <p:strVal val="solid"/>
                                      </p:to>
                                    </p:set>
                                    <p:set>
                                      <p:cBhvr>
                                        <p:cTn id="104" dur="1000" fill="hold"/>
                                        <p:tgtEl>
                                          <p:spTgt spid="13"/>
                                        </p:tgtEl>
                                        <p:attrNameLst>
                                          <p:attrName>fill.on</p:attrName>
                                        </p:attrNameLst>
                                      </p:cBhvr>
                                      <p:to>
                                        <p:strVal val="true"/>
                                      </p:to>
                                    </p:set>
                                  </p:childTnLst>
                                </p:cTn>
                              </p:par>
                              <p:par>
                                <p:cTn id="105" presetID="42"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1000"/>
                                        <p:tgtEl>
                                          <p:spTgt spid="15"/>
                                        </p:tgtEl>
                                      </p:cBhvr>
                                    </p:animEffect>
                                    <p:anim calcmode="lin" valueType="num">
                                      <p:cBhvr>
                                        <p:cTn id="108" dur="1000" fill="hold"/>
                                        <p:tgtEl>
                                          <p:spTgt spid="15"/>
                                        </p:tgtEl>
                                        <p:attrNameLst>
                                          <p:attrName>ppt_x</p:attrName>
                                        </p:attrNameLst>
                                      </p:cBhvr>
                                      <p:tavLst>
                                        <p:tav tm="0">
                                          <p:val>
                                            <p:strVal val="#ppt_x"/>
                                          </p:val>
                                        </p:tav>
                                        <p:tav tm="100000">
                                          <p:val>
                                            <p:strVal val="#ppt_x"/>
                                          </p:val>
                                        </p:tav>
                                      </p:tavLst>
                                    </p:anim>
                                    <p:anim calcmode="lin" valueType="num">
                                      <p:cBhvr>
                                        <p:cTn id="109" dur="1000" fill="hold"/>
                                        <p:tgtEl>
                                          <p:spTgt spid="15"/>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31" presetClass="exit" presetSubtype="0" fill="hold" grpId="0" nodeType="withEffect">
                                  <p:stCondLst>
                                    <p:cond delay="0"/>
                                  </p:stCondLst>
                                  <p:childTnLst>
                                    <p:anim calcmode="lin" valueType="num">
                                      <p:cBhvr>
                                        <p:cTn id="120" dur="1000"/>
                                        <p:tgtEl>
                                          <p:spTgt spid="13"/>
                                        </p:tgtEl>
                                        <p:attrNameLst>
                                          <p:attrName>ppt_w</p:attrName>
                                        </p:attrNameLst>
                                      </p:cBhvr>
                                      <p:tavLst>
                                        <p:tav tm="0">
                                          <p:val>
                                            <p:strVal val="ppt_w"/>
                                          </p:val>
                                        </p:tav>
                                        <p:tav tm="100000">
                                          <p:val>
                                            <p:fltVal val="0"/>
                                          </p:val>
                                        </p:tav>
                                      </p:tavLst>
                                    </p:anim>
                                    <p:anim calcmode="lin" valueType="num">
                                      <p:cBhvr>
                                        <p:cTn id="121" dur="1000"/>
                                        <p:tgtEl>
                                          <p:spTgt spid="13"/>
                                        </p:tgtEl>
                                        <p:attrNameLst>
                                          <p:attrName>ppt_h</p:attrName>
                                        </p:attrNameLst>
                                      </p:cBhvr>
                                      <p:tavLst>
                                        <p:tav tm="0">
                                          <p:val>
                                            <p:strVal val="ppt_h"/>
                                          </p:val>
                                        </p:tav>
                                        <p:tav tm="100000">
                                          <p:val>
                                            <p:fltVal val="0"/>
                                          </p:val>
                                        </p:tav>
                                      </p:tavLst>
                                    </p:anim>
                                    <p:anim calcmode="lin" valueType="num">
                                      <p:cBhvr>
                                        <p:cTn id="122" dur="1000"/>
                                        <p:tgtEl>
                                          <p:spTgt spid="13"/>
                                        </p:tgtEl>
                                        <p:attrNameLst>
                                          <p:attrName>style.rotation</p:attrName>
                                        </p:attrNameLst>
                                      </p:cBhvr>
                                      <p:tavLst>
                                        <p:tav tm="0">
                                          <p:val>
                                            <p:fltVal val="0"/>
                                          </p:val>
                                        </p:tav>
                                        <p:tav tm="100000">
                                          <p:val>
                                            <p:fltVal val="90"/>
                                          </p:val>
                                        </p:tav>
                                      </p:tavLst>
                                    </p:anim>
                                    <p:animEffect transition="out" filter="fade">
                                      <p:cBhvr>
                                        <p:cTn id="123" dur="1000"/>
                                        <p:tgtEl>
                                          <p:spTgt spid="13"/>
                                        </p:tgtEl>
                                      </p:cBhvr>
                                    </p:animEffect>
                                    <p:set>
                                      <p:cBhvr>
                                        <p:cTn id="12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0" grpId="1" animBg="1"/>
      <p:bldP spid="11" grpId="0" animBg="1"/>
      <p:bldP spid="12" grpId="0" animBg="1"/>
      <p:bldP spid="12" grpId="1" animBg="1"/>
      <p:bldP spid="13" grpId="0" animBg="1"/>
      <p:bldP spid="14" grpId="0" animBg="1"/>
      <p:bldP spid="14" grpId="1" animBg="1"/>
      <p:bldP spid="15"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8" y="1292702"/>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0" name="Picture 2" descr="C:\Users\Administrator\Downloads\nhung-le-hoi-doc-dao-khong-nen-bo-lo-dip-dau-nam-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4849" y="3122554"/>
            <a:ext cx="6140801" cy="37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Administrator\Downloads\Den-Thanh-Giong-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4" y="3175874"/>
            <a:ext cx="5870929" cy="372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Users\Administrator\Downloads\49d6bf5a_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824" y="47627"/>
            <a:ext cx="6160825" cy="312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2" y="-11548"/>
            <a:ext cx="5876542" cy="3256678"/>
          </a:xfrm>
          <a:prstGeom prst="rect">
            <a:avLst/>
          </a:prstGeom>
        </p:spPr>
      </p:pic>
      <p:sp>
        <p:nvSpPr>
          <p:cNvPr id="26" name="Cloud Callout 25"/>
          <p:cNvSpPr/>
          <p:nvPr/>
        </p:nvSpPr>
        <p:spPr>
          <a:xfrm>
            <a:off x="979676" y="821881"/>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Dấu tích còn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Đền thờ Phù Đổng Thiên Vương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Bụi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tre đằng ngà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Ao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hồ liên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Làng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Cháy</a:t>
            </a:r>
          </a:p>
        </p:txBody>
      </p:sp>
    </p:spTree>
    <p:extLst>
      <p:ext uri="{BB962C8B-B14F-4D97-AF65-F5344CB8AC3E}">
        <p14:creationId xmlns:p14="http://schemas.microsoft.com/office/powerpoint/2010/main" val="1546019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barn(inVertical)">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Lễ hội đền Gióng- Lễ hội kì thú vùng đồng bằng sông Hồng - Dân tộc Tôn giá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6503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923330"/>
          </a:xfrm>
          <a:prstGeom prst="rect">
            <a:avLst/>
          </a:prstGeom>
          <a:noFill/>
        </p:spPr>
        <p:txBody>
          <a:bodyPr wrap="square" rtlCol="0">
            <a:spAutoFit/>
          </a:bodyPr>
          <a:lstStyle/>
          <a:p>
            <a:pPr lvl="0"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III. Tổng </a:t>
            </a:r>
            <a:r>
              <a:rPr lang="en-US" sz="3600" b="1" kern="100" smtClean="0">
                <a:solidFill>
                  <a:srgbClr val="000000"/>
                </a:solidFill>
                <a:latin typeface="Times New Roman" panose="02020603050405020304" pitchFamily="18" charset="0"/>
                <a:ea typeface="SimSun" panose="02010600030101010101" pitchFamily="2" charset="-122"/>
              </a:rPr>
              <a:t>kết</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469335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055325" y="117567"/>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Times New Roman" panose="02020603050405020304" pitchFamily="18" charset="0"/>
                <a:ea typeface="Times New Roman" panose="02020603050405020304" pitchFamily="18" charset="0"/>
              </a:rPr>
              <a:t>Chi tiết tưởng tượng kì ảo</a:t>
            </a:r>
            <a:endParaRPr lang="en-US" dirty="0">
              <a:solidFill>
                <a:schemeClr val="bg1"/>
              </a:solidFill>
            </a:endParaRPr>
          </a:p>
        </p:txBody>
      </p:sp>
      <p:sp>
        <p:nvSpPr>
          <p:cNvPr id="4" name="Rounded Rectangle 3"/>
          <p:cNvSpPr/>
          <p:nvPr/>
        </p:nvSpPr>
        <p:spPr>
          <a:xfrm>
            <a:off x="4820194" y="2654406"/>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ea typeface="Times New Roman" panose="02020603050405020304" pitchFamily="18" charset="0"/>
              </a:rPr>
              <a:t>K</a:t>
            </a:r>
            <a:r>
              <a:rPr lang="vi-VN" sz="2800" dirty="0" smtClean="0">
                <a:solidFill>
                  <a:schemeClr val="bg1"/>
                </a:solidFill>
                <a:latin typeface="Times New Roman" panose="02020603050405020304" pitchFamily="18" charset="0"/>
                <a:ea typeface="Times New Roman" panose="02020603050405020304" pitchFamily="18" charset="0"/>
              </a:rPr>
              <a:t>héo </a:t>
            </a:r>
            <a:r>
              <a:rPr lang="vi-VN" sz="2800" dirty="0">
                <a:solidFill>
                  <a:schemeClr val="bg1"/>
                </a:solidFill>
                <a:latin typeface="Times New Roman" panose="02020603050405020304" pitchFamily="18" charset="0"/>
                <a:ea typeface="Times New Roman" panose="02020603050405020304" pitchFamily="18" charset="0"/>
              </a:rPr>
              <a:t>kết hợp huyền thoại và thực tế </a:t>
            </a:r>
            <a:endParaRPr lang="en-US" dirty="0">
              <a:solidFill>
                <a:schemeClr val="bg1"/>
              </a:solidFill>
            </a:endParaRPr>
          </a:p>
        </p:txBody>
      </p:sp>
      <p:sp>
        <p:nvSpPr>
          <p:cNvPr id="5" name="Rounded Rectangle 4"/>
          <p:cNvSpPr/>
          <p:nvPr/>
        </p:nvSpPr>
        <p:spPr>
          <a:xfrm>
            <a:off x="4898570" y="5308811"/>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Times New Roman" panose="02020603050405020304" pitchFamily="18" charset="0"/>
                <a:ea typeface="Times New Roman" panose="02020603050405020304" pitchFamily="18" charset="0"/>
              </a:rPr>
              <a:t>cốt lõi sự thực lịch sử với những yếu tố hoang đường</a:t>
            </a:r>
            <a:endParaRPr lang="en-US" dirty="0">
              <a:solidFill>
                <a:schemeClr val="bg1"/>
              </a:solidFill>
            </a:endParaRPr>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prstClr val="black"/>
                </a:solidFill>
                <a:latin typeface="Times New Roman" panose="02020603050405020304" pitchFamily="18" charset="0"/>
                <a:ea typeface="Times New Roman" panose="02020603050405020304" pitchFamily="18" charset="0"/>
              </a:rPr>
              <a:t>1. Nghệ thuật: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410788" cy="2581236"/>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a:endCxn id="4" idx="1"/>
          </p:cNvCxnSpPr>
          <p:nvPr/>
        </p:nvCxnSpPr>
        <p:spPr>
          <a:xfrm flipV="1">
            <a:off x="3513909" y="3111606"/>
            <a:ext cx="1306285" cy="117566"/>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8112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509662" y="465463"/>
            <a:ext cx="5443948" cy="2048759"/>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ea typeface="Times New Roman" panose="02020603050405020304" pitchFamily="18" charset="0"/>
              </a:rPr>
              <a:t>Truyện</a:t>
            </a:r>
            <a:r>
              <a:rPr lang="en-US" sz="2800" dirty="0" smtClean="0">
                <a:solidFill>
                  <a:schemeClr val="bg1"/>
                </a:solidFill>
                <a:latin typeface="Times New Roman" panose="02020603050405020304" pitchFamily="18" charset="0"/>
                <a:ea typeface="Times New Roman" panose="02020603050405020304" pitchFamily="18" charset="0"/>
              </a:rPr>
              <a:t> ca </a:t>
            </a:r>
            <a:r>
              <a:rPr lang="en-US" sz="2800" dirty="0" err="1" smtClean="0">
                <a:solidFill>
                  <a:schemeClr val="bg1"/>
                </a:solidFill>
                <a:latin typeface="Times New Roman" panose="02020603050405020304" pitchFamily="18" charset="0"/>
                <a:ea typeface="Times New Roman" panose="02020603050405020304" pitchFamily="18" charset="0"/>
              </a:rPr>
              <a:t>ngợi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công</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lao</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đánh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giặc</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ngoại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xâm</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của</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người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anh</a:t>
            </a:r>
            <a:r>
              <a:rPr lang="en-US" sz="2800" dirty="0" smtClean="0">
                <a:solidFill>
                  <a:schemeClr val="bg1"/>
                </a:solidFill>
                <a:latin typeface="Times New Roman" panose="02020603050405020304" pitchFamily="18" charset="0"/>
                <a:ea typeface="Times New Roman" panose="02020603050405020304" pitchFamily="18" charset="0"/>
              </a:rPr>
              <a:t> hung </a:t>
            </a:r>
            <a:r>
              <a:rPr lang="en-US" sz="2800" dirty="0" err="1" smtClean="0">
                <a:solidFill>
                  <a:schemeClr val="bg1"/>
                </a:solidFill>
                <a:latin typeface="Times New Roman" panose="02020603050405020304" pitchFamily="18" charset="0"/>
                <a:ea typeface="Times New Roman" panose="02020603050405020304" pitchFamily="18" charset="0"/>
              </a:rPr>
              <a:t>Thánh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Gióng</a:t>
            </a:r>
            <a:r>
              <a:rPr lang="en-US" sz="2800" dirty="0" smtClean="0">
                <a:solidFill>
                  <a:schemeClr val="bg1"/>
                </a:solidFill>
                <a:latin typeface="Times New Roman" panose="02020603050405020304" pitchFamily="18" charset="0"/>
                <a:ea typeface="Times New Roman" panose="02020603050405020304" pitchFamily="18" charset="0"/>
              </a:rPr>
              <a:t>, qua </a:t>
            </a:r>
            <a:r>
              <a:rPr lang="en-US" sz="2800" dirty="0" err="1" smtClean="0">
                <a:solidFill>
                  <a:schemeClr val="bg1"/>
                </a:solidFill>
                <a:latin typeface="Times New Roman" panose="02020603050405020304" pitchFamily="18" charset="0"/>
                <a:ea typeface="Times New Roman" panose="02020603050405020304" pitchFamily="18" charset="0"/>
              </a:rPr>
              <a:t>đó</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thể</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hiện</a:t>
            </a:r>
            <a:r>
              <a:rPr lang="en-US" sz="2800" dirty="0" smtClean="0">
                <a:solidFill>
                  <a:schemeClr val="bg1"/>
                </a:solidFill>
                <a:latin typeface="Times New Roman" panose="02020603050405020304" pitchFamily="18" charset="0"/>
                <a:ea typeface="Times New Roman" panose="02020603050405020304" pitchFamily="18" charset="0"/>
              </a:rPr>
              <a:t> ý </a:t>
            </a:r>
            <a:r>
              <a:rPr lang="en-US" sz="2800" dirty="0" err="1" smtClean="0">
                <a:solidFill>
                  <a:schemeClr val="bg1"/>
                </a:solidFill>
                <a:latin typeface="Times New Roman" panose="02020603050405020304" pitchFamily="18" charset="0"/>
                <a:ea typeface="Times New Roman" panose="02020603050405020304" pitchFamily="18" charset="0"/>
              </a:rPr>
              <a:t>thức</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tự</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cường</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của</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dân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tộc</a:t>
            </a:r>
            <a:r>
              <a:rPr lang="en-US" sz="2800" dirty="0" smtClean="0">
                <a:solidFill>
                  <a:schemeClr val="bg1"/>
                </a:solidFill>
                <a:latin typeface="Times New Roman" panose="02020603050405020304" pitchFamily="18" charset="0"/>
                <a:ea typeface="Times New Roman" panose="02020603050405020304" pitchFamily="18" charset="0"/>
              </a:rPr>
              <a:t>.</a:t>
            </a:r>
            <a:endParaRPr lang="en-US" dirty="0">
              <a:solidFill>
                <a:schemeClr val="bg1"/>
              </a:solidFill>
            </a:endParaRPr>
          </a:p>
        </p:txBody>
      </p:sp>
      <p:sp>
        <p:nvSpPr>
          <p:cNvPr id="5" name="Rounded Rectangle 4"/>
          <p:cNvSpPr/>
          <p:nvPr/>
        </p:nvSpPr>
        <p:spPr>
          <a:xfrm>
            <a:off x="5240786" y="3526091"/>
            <a:ext cx="5712824" cy="280796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latin typeface="Times New Roman" panose="02020603050405020304" pitchFamily="18" charset="0"/>
                <a:cs typeface="Times New Roman" panose="02020603050405020304" pitchFamily="18" charset="0"/>
              </a:rPr>
              <a:t>Hình tượng </a:t>
            </a:r>
            <a:r>
              <a:rPr lang="nl-NL" sz="2800" i="1" dirty="0">
                <a:latin typeface="Times New Roman" panose="02020603050405020304" pitchFamily="18" charset="0"/>
                <a:cs typeface="Times New Roman" panose="02020603050405020304" pitchFamily="18" charset="0"/>
              </a:rPr>
              <a:t>Thánh Gióng</a:t>
            </a:r>
            <a:r>
              <a:rPr lang="nl-NL" sz="2800" dirty="0">
                <a:latin typeface="Times New Roman" panose="02020603050405020304" pitchFamily="18" charset="0"/>
                <a:cs typeface="Times New Roman" panose="02020603050405020304" pitchFamily="18" charset="0"/>
              </a:rPr>
              <a:t> là biểu tượng rực rỡ của lòng yêu nước, sức mạnh phi thường, quyết tâm, tinh thần đoàn của dân tộc. Truyền thuyết thể hiện ước mơ của nhân dân về người anh hùng đánh giặc.</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 y="2771972"/>
            <a:ext cx="4185637" cy="1247578"/>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Times New Roman" panose="02020603050405020304" pitchFamily="18" charset="0"/>
                <a:ea typeface="Times New Roman" panose="02020603050405020304" pitchFamily="18" charset="0"/>
              </a:rPr>
              <a:t>2</a:t>
            </a:r>
            <a:r>
              <a:rPr lang="vi-VN" sz="3200" b="1" dirty="0" smtClean="0">
                <a:solidFill>
                  <a:schemeClr val="bg1"/>
                </a:solidFill>
                <a:latin typeface="Times New Roman" panose="02020603050405020304" pitchFamily="18" charset="0"/>
                <a:ea typeface="Times New Roman" panose="02020603050405020304" pitchFamily="18" charset="0"/>
              </a:rPr>
              <a:t>. </a:t>
            </a:r>
            <a:r>
              <a:rPr lang="en-US" sz="3200" b="1" dirty="0" err="1" smtClean="0">
                <a:solidFill>
                  <a:schemeClr val="bg1"/>
                </a:solidFill>
                <a:latin typeface="Times New Roman" panose="02020603050405020304" pitchFamily="18" charset="0"/>
                <a:ea typeface="Times New Roman" panose="02020603050405020304" pitchFamily="18" charset="0"/>
              </a:rPr>
              <a:t>Nội</a:t>
            </a:r>
            <a:r>
              <a:rPr lang="en-US" sz="3200" b="1" dirty="0" smtClean="0">
                <a:solidFill>
                  <a:schemeClr val="bg1"/>
                </a:solidFill>
                <a:latin typeface="Times New Roman" panose="02020603050405020304" pitchFamily="18" charset="0"/>
                <a:ea typeface="Times New Roman" panose="02020603050405020304" pitchFamily="18" charset="0"/>
              </a:rPr>
              <a:t> dung, ý </a:t>
            </a:r>
            <a:r>
              <a:rPr lang="en-US" sz="3200" b="1" dirty="0" err="1" smtClean="0">
                <a:solidFill>
                  <a:schemeClr val="bg1"/>
                </a:solidFill>
                <a:latin typeface="Times New Roman" panose="02020603050405020304" pitchFamily="18" charset="0"/>
                <a:ea typeface="Times New Roman" panose="02020603050405020304" pitchFamily="18" charset="0"/>
              </a:rPr>
              <a:t>nghĩa</a:t>
            </a:r>
            <a:r>
              <a:rPr lang="vi-VN" sz="3200" b="1" dirty="0" smtClean="0">
                <a:solidFill>
                  <a:schemeClr val="bg1"/>
                </a:solidFill>
                <a:latin typeface="Times New Roman" panose="02020603050405020304" pitchFamily="18" charset="0"/>
                <a:ea typeface="Times New Roman" panose="02020603050405020304" pitchFamily="18" charset="0"/>
              </a:rPr>
              <a:t>:</a:t>
            </a:r>
            <a:endParaRPr lang="vi-VN" sz="3200" b="1" dirty="0">
              <a:solidFill>
                <a:schemeClr val="bg1"/>
              </a:solidFill>
              <a:latin typeface="Times New Roman" panose="02020603050405020304" pitchFamily="18" charset="0"/>
              <a:ea typeface="Times New Roman" panose="02020603050405020304" pitchFamily="18" charset="0"/>
            </a:endParaRPr>
          </a:p>
        </p:txBody>
      </p:sp>
      <p:cxnSp>
        <p:nvCxnSpPr>
          <p:cNvPr id="8" name="Curved Connector 7"/>
          <p:cNvCxnSpPr/>
          <p:nvPr/>
        </p:nvCxnSpPr>
        <p:spPr>
          <a:xfrm flipV="1">
            <a:off x="4230464" y="1594814"/>
            <a:ext cx="1278526" cy="1628972"/>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6200000" flipH="1">
            <a:off x="4148536" y="3261559"/>
            <a:ext cx="1129351" cy="1053805"/>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a:stretch>
            <a:fillRect/>
          </a:stretch>
        </p:blipFill>
        <p:spPr>
          <a:xfrm>
            <a:off x="429641" y="4218393"/>
            <a:ext cx="2920237" cy="2365453"/>
          </a:xfrm>
          <a:prstGeom prst="rect">
            <a:avLst/>
          </a:prstGeom>
        </p:spPr>
      </p:pic>
      <p:pic>
        <p:nvPicPr>
          <p:cNvPr id="22" name="Picture 21"/>
          <p:cNvPicPr>
            <a:picLocks noChangeAspect="1"/>
          </p:cNvPicPr>
          <p:nvPr/>
        </p:nvPicPr>
        <p:blipFill>
          <a:blip r:embed="rId2"/>
          <a:stretch>
            <a:fillRect/>
          </a:stretch>
        </p:blipFill>
        <p:spPr>
          <a:xfrm>
            <a:off x="371604" y="140508"/>
            <a:ext cx="2920237" cy="2365453"/>
          </a:xfrm>
          <a:prstGeom prst="rect">
            <a:avLst/>
          </a:prstGeom>
        </p:spPr>
      </p:pic>
    </p:spTree>
    <p:extLst>
      <p:ext uri="{BB962C8B-B14F-4D97-AF65-F5344CB8AC3E}">
        <p14:creationId xmlns:p14="http://schemas.microsoft.com/office/powerpoint/2010/main" val="24209711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LUYỆN TẬP</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42378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109534" y="1840012"/>
            <a:ext cx="10602070" cy="1015663"/>
          </a:xfrm>
          <a:prstGeom prst="rect">
            <a:avLst/>
          </a:prstGeom>
        </p:spPr>
        <p:txBody>
          <a:bodyPr wrap="none">
            <a:spAutoFit/>
          </a:bodyPr>
          <a:lstStyle/>
          <a:p>
            <a:r>
              <a:rPr lang="en-US" sz="1400" kern="100" dirty="0">
                <a:solidFill>
                  <a:srgbClr val="000000"/>
                </a:solidFill>
                <a:latin typeface="Times New Roman" panose="02020603050405020304" pitchFamily="18" charset="0"/>
                <a:ea typeface="SimSun" panose="02010600030101010101" pitchFamily="2" charset="-122"/>
              </a:rPr>
              <a:t>“</a:t>
            </a:r>
            <a:r>
              <a:rPr lang="en-US" sz="6000" b="1" kern="100" dirty="0" err="1">
                <a:solidFill>
                  <a:srgbClr val="FF0000"/>
                </a:solidFill>
                <a:latin typeface="Times New Roman" panose="02020603050405020304" pitchFamily="18" charset="0"/>
                <a:ea typeface="SimSun" panose="02010600030101010101" pitchFamily="2" charset="-122"/>
              </a:rPr>
              <a:t>Trồng</a:t>
            </a:r>
            <a:r>
              <a:rPr lang="en-US" sz="6000" b="1" kern="100" dirty="0">
                <a:solidFill>
                  <a:srgbClr val="FF0000"/>
                </a:solidFill>
                <a:latin typeface="Times New Roman" panose="02020603050405020304" pitchFamily="18" charset="0"/>
                <a:ea typeface="SimSun" panose="02010600030101010101" pitchFamily="2" charset="-122"/>
              </a:rPr>
              <a:t> </a:t>
            </a:r>
            <a:r>
              <a:rPr lang="en-US" sz="6000" b="1" kern="100" dirty="0" err="1">
                <a:solidFill>
                  <a:srgbClr val="FF0000"/>
                </a:solidFill>
                <a:latin typeface="Times New Roman" panose="02020603050405020304" pitchFamily="18" charset="0"/>
                <a:ea typeface="SimSun" panose="02010600030101010101" pitchFamily="2" charset="-122"/>
              </a:rPr>
              <a:t>tre</a:t>
            </a:r>
            <a:r>
              <a:rPr lang="en-US" sz="6000" b="1" kern="100" dirty="0">
                <a:solidFill>
                  <a:srgbClr val="FF0000"/>
                </a:solidFill>
                <a:latin typeface="Times New Roman" panose="02020603050405020304" pitchFamily="18" charset="0"/>
                <a:ea typeface="SimSun" panose="02010600030101010101" pitchFamily="2" charset="-122"/>
              </a:rPr>
              <a:t> </a:t>
            </a:r>
            <a:r>
              <a:rPr lang="en-US" sz="6000" b="1" kern="100" dirty="0" err="1">
                <a:solidFill>
                  <a:srgbClr val="FF0000"/>
                </a:solidFill>
                <a:latin typeface="Times New Roman" panose="02020603050405020304" pitchFamily="18" charset="0"/>
                <a:ea typeface="SimSun" panose="02010600030101010101" pitchFamily="2" charset="-122"/>
              </a:rPr>
              <a:t>giúp</a:t>
            </a:r>
            <a:r>
              <a:rPr lang="en-US" sz="6000" b="1" kern="100" dirty="0">
                <a:solidFill>
                  <a:srgbClr val="FF0000"/>
                </a:solidFill>
                <a:latin typeface="Times New Roman" panose="02020603050405020304" pitchFamily="18" charset="0"/>
                <a:ea typeface="SimSun" panose="02010600030101010101" pitchFamily="2" charset="-122"/>
              </a:rPr>
              <a:t> </a:t>
            </a:r>
            <a:r>
              <a:rPr lang="en-US" sz="6000" b="1" kern="100" dirty="0" err="1">
                <a:solidFill>
                  <a:srgbClr val="FF0000"/>
                </a:solidFill>
                <a:latin typeface="Times New Roman" panose="02020603050405020304" pitchFamily="18" charset="0"/>
                <a:ea typeface="SimSun" panose="02010600030101010101" pitchFamily="2" charset="-122"/>
              </a:rPr>
              <a:t>Gióng</a:t>
            </a:r>
            <a:r>
              <a:rPr lang="en-US" sz="6000" b="1" kern="100" dirty="0">
                <a:solidFill>
                  <a:srgbClr val="FF0000"/>
                </a:solidFill>
                <a:latin typeface="Times New Roman" panose="02020603050405020304" pitchFamily="18" charset="0"/>
                <a:ea typeface="SimSun" panose="02010600030101010101" pitchFamily="2" charset="-122"/>
              </a:rPr>
              <a:t> </a:t>
            </a:r>
            <a:r>
              <a:rPr lang="en-US" sz="6000" b="1" kern="100" dirty="0" err="1">
                <a:solidFill>
                  <a:srgbClr val="FF0000"/>
                </a:solidFill>
                <a:latin typeface="Times New Roman" panose="02020603050405020304" pitchFamily="18" charset="0"/>
                <a:ea typeface="SimSun" panose="02010600030101010101" pitchFamily="2" charset="-122"/>
              </a:rPr>
              <a:t>đánh</a:t>
            </a:r>
            <a:r>
              <a:rPr lang="en-US" sz="6000" b="1" kern="100" dirty="0">
                <a:solidFill>
                  <a:srgbClr val="FF0000"/>
                </a:solidFill>
                <a:latin typeface="Times New Roman" panose="02020603050405020304" pitchFamily="18" charset="0"/>
                <a:ea typeface="SimSun" panose="02010600030101010101" pitchFamily="2" charset="-122"/>
              </a:rPr>
              <a:t> </a:t>
            </a:r>
            <a:r>
              <a:rPr lang="en-US" sz="6000" b="1" kern="100" dirty="0" err="1" smtClean="0">
                <a:solidFill>
                  <a:srgbClr val="FF0000"/>
                </a:solidFill>
                <a:latin typeface="Times New Roman" panose="02020603050405020304" pitchFamily="18" charset="0"/>
                <a:ea typeface="SimSun" panose="02010600030101010101" pitchFamily="2" charset="-122"/>
              </a:rPr>
              <a:t>giặc</a:t>
            </a:r>
            <a:endParaRPr lang="en-US" sz="6000" b="1" dirty="0">
              <a:solidFill>
                <a:srgbClr val="FF0000"/>
              </a:solidFill>
            </a:endParaRPr>
          </a:p>
        </p:txBody>
      </p:sp>
      <p:sp>
        <p:nvSpPr>
          <p:cNvPr id="3" name="Rectangle 2"/>
          <p:cNvSpPr/>
          <p:nvPr/>
        </p:nvSpPr>
        <p:spPr>
          <a:xfrm>
            <a:off x="4208197" y="468749"/>
            <a:ext cx="4176143" cy="1015663"/>
          </a:xfrm>
          <a:prstGeom prst="rect">
            <a:avLst/>
          </a:prstGeom>
        </p:spPr>
        <p:txBody>
          <a:bodyPr wrap="none">
            <a:spAutoFit/>
          </a:bodyPr>
          <a:lstStyle/>
          <a:p>
            <a:r>
              <a:rPr lang="en-US" sz="1400" kern="100" dirty="0" smtClean="0">
                <a:solidFill>
                  <a:srgbClr val="000000"/>
                </a:solidFill>
                <a:latin typeface="Times New Roman" panose="02020603050405020304" pitchFamily="18" charset="0"/>
                <a:ea typeface="SimSun" panose="02010600030101010101" pitchFamily="2" charset="-122"/>
              </a:rPr>
              <a:t>“</a:t>
            </a:r>
            <a:r>
              <a:rPr lang="en-US" sz="6000" b="1" kern="100" dirty="0" smtClean="0">
                <a:solidFill>
                  <a:srgbClr val="FF0000"/>
                </a:solidFill>
                <a:latin typeface="Times New Roman" panose="02020603050405020304" pitchFamily="18" charset="0"/>
                <a:ea typeface="SimSun" panose="02010600030101010101" pitchFamily="2" charset="-122"/>
              </a:rPr>
              <a:t>TRÒ CHƠI</a:t>
            </a:r>
            <a:endParaRPr lang="en-US" sz="6000" b="1" dirty="0">
              <a:solidFill>
                <a:srgbClr val="FF0000"/>
              </a:solidFill>
            </a:endParaRPr>
          </a:p>
        </p:txBody>
      </p:sp>
    </p:spTree>
    <p:extLst>
      <p:ext uri="{BB962C8B-B14F-4D97-AF65-F5344CB8AC3E}">
        <p14:creationId xmlns:p14="http://schemas.microsoft.com/office/powerpoint/2010/main" val="1067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11111E-6 L -1.2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gtEl>
                                        <p:attrNameLst>
                                          <p:attrName>ppt_x</p:attrName>
                                          <p:attrName>ppt_y</p:attrName>
                                        </p:attrNameLst>
                                      </p:cBhvr>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9"/>
            <a:ext cx="12276467" cy="6890056"/>
            <a:chOff x="-38706" y="6044"/>
            <a:chExt cx="12280908" cy="6890056"/>
          </a:xfrm>
        </p:grpSpPr>
        <p:pic>
          <p:nvPicPr>
            <p:cNvPr id="54" name="Picture 5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204" y="4922610"/>
            <a:ext cx="1109167" cy="114005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4224110"/>
            <a:ext cx="1095819" cy="11400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3525609"/>
            <a:ext cx="1084790" cy="114005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2827109"/>
            <a:ext cx="1095819" cy="114005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6702" y="2095896"/>
            <a:ext cx="1109167" cy="1140051"/>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1397396"/>
            <a:ext cx="1095819" cy="114005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096" y="698895"/>
            <a:ext cx="1084790" cy="114005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395"/>
            <a:ext cx="1095819" cy="114005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7973" y="4927146"/>
            <a:ext cx="1109167" cy="114005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4228646"/>
            <a:ext cx="1095819" cy="114005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3530145"/>
            <a:ext cx="1084790" cy="1140051"/>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2831645"/>
            <a:ext cx="1095819" cy="114005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469" y="2100432"/>
            <a:ext cx="1109167" cy="114005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1401932"/>
            <a:ext cx="1095819" cy="1140051"/>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6865" y="703430"/>
            <a:ext cx="1084790" cy="1140051"/>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4931"/>
            <a:ext cx="1095819" cy="1140051"/>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4739" y="4960569"/>
            <a:ext cx="1109167" cy="1140051"/>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4262069"/>
            <a:ext cx="1095819" cy="11400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40" y="3563568"/>
            <a:ext cx="1084790" cy="1140051"/>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2865068"/>
            <a:ext cx="1095819" cy="1140051"/>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3237" y="2133855"/>
            <a:ext cx="1109167" cy="1140051"/>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1435355"/>
            <a:ext cx="1095819" cy="1140051"/>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3631" y="736854"/>
            <a:ext cx="1084790" cy="1140051"/>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38353"/>
            <a:ext cx="1095819" cy="1140051"/>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0970" y="4927146"/>
            <a:ext cx="1109167" cy="1140051"/>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4228646"/>
            <a:ext cx="1095819" cy="1140051"/>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1" y="3530145"/>
            <a:ext cx="1084790" cy="11400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2831645"/>
            <a:ext cx="1095819" cy="1140051"/>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9468" y="2100432"/>
            <a:ext cx="1109167" cy="1140051"/>
          </a:xfrm>
          <a:prstGeom prst="rect">
            <a:avLst/>
          </a:prstGeom>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1401932"/>
            <a:ext cx="1095819" cy="1140051"/>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9862" y="703430"/>
            <a:ext cx="1084790" cy="1140051"/>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4931"/>
            <a:ext cx="1095819" cy="1140051"/>
          </a:xfrm>
          <a:prstGeom prst="rect">
            <a:avLst/>
          </a:prstGeom>
        </p:spPr>
      </p:pic>
      <p:sp>
        <p:nvSpPr>
          <p:cNvPr id="71" name="Rectangle 70"/>
          <p:cNvSpPr/>
          <p:nvPr/>
        </p:nvSpPr>
        <p:spPr>
          <a:xfrm>
            <a:off x="286316" y="2005692"/>
            <a:ext cx="11589220" cy="1015512"/>
          </a:xfrm>
          <a:prstGeom prst="rect">
            <a:avLst/>
          </a:prstGeom>
          <a:noFill/>
        </p:spPr>
        <p:txBody>
          <a:bodyPr wrap="none" lIns="91419" tIns="45709" rIns="91419" bIns="4570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217"/>
            <a:r>
              <a:rPr lang="en-US" sz="5999"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Trồng tre giúp Gióng đánh giặc</a:t>
            </a:r>
          </a:p>
        </p:txBody>
      </p:sp>
    </p:spTree>
    <p:extLst>
      <p:ext uri="{BB962C8B-B14F-4D97-AF65-F5344CB8AC3E}">
        <p14:creationId xmlns:p14="http://schemas.microsoft.com/office/powerpoint/2010/main" val="1149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8890" y="-30588"/>
            <a:ext cx="12276467" cy="6890056"/>
            <a:chOff x="-38706" y="6044"/>
            <a:chExt cx="12280908" cy="6890056"/>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4375313"/>
            <a:ext cx="1109167" cy="168695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81795" y="3311206"/>
            <a:ext cx="1095819" cy="1686954"/>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4569" y="2247490"/>
            <a:ext cx="1084790" cy="168695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7145" y="1173328"/>
            <a:ext cx="1095819" cy="1686954"/>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0074" y="109588"/>
            <a:ext cx="1109167" cy="1686954"/>
          </a:xfrm>
          <a:prstGeom prst="rect">
            <a:avLst/>
          </a:prstGeom>
        </p:spPr>
      </p:pic>
      <p:sp>
        <p:nvSpPr>
          <p:cNvPr id="24" name="Rectangle 23"/>
          <p:cNvSpPr/>
          <p:nvPr/>
        </p:nvSpPr>
        <p:spPr>
          <a:xfrm>
            <a:off x="872359" y="6062267"/>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4379849"/>
            <a:ext cx="1109167" cy="168695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74919" y="3326677"/>
            <a:ext cx="1095819" cy="1686954"/>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6730" y="2274464"/>
            <a:ext cx="1084790" cy="1686954"/>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61063" y="1217841"/>
            <a:ext cx="1095819" cy="1686954"/>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910" y="159900"/>
            <a:ext cx="1109167" cy="1686954"/>
          </a:xfrm>
          <a:prstGeom prst="rect">
            <a:avLst/>
          </a:prstGeom>
        </p:spPr>
      </p:pic>
      <p:sp>
        <p:nvSpPr>
          <p:cNvPr id="33" name="Rectangle 32"/>
          <p:cNvSpPr/>
          <p:nvPr/>
        </p:nvSpPr>
        <p:spPr>
          <a:xfrm>
            <a:off x="3862128"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39" y="4413272"/>
            <a:ext cx="1109167" cy="168695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51559" y="3368374"/>
            <a:ext cx="1095819" cy="168695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5174" y="2300507"/>
            <a:ext cx="1084790" cy="1686954"/>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42847" y="1246869"/>
            <a:ext cx="1095819" cy="1686954"/>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9113" y="193516"/>
            <a:ext cx="1109167" cy="1686954"/>
          </a:xfrm>
          <a:prstGeom prst="rect">
            <a:avLst/>
          </a:prstGeom>
        </p:spPr>
      </p:pic>
      <p:sp>
        <p:nvSpPr>
          <p:cNvPr id="42" name="Rectangle 41"/>
          <p:cNvSpPr/>
          <p:nvPr/>
        </p:nvSpPr>
        <p:spPr>
          <a:xfrm>
            <a:off x="7038895" y="6100225"/>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0" y="4379849"/>
            <a:ext cx="1109167" cy="1686954"/>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23638" y="3324011"/>
            <a:ext cx="1095819" cy="1686954"/>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360" y="2279947"/>
            <a:ext cx="1084790" cy="1686954"/>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05517" y="1215097"/>
            <a:ext cx="1095819" cy="1686954"/>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8535" y="193219"/>
            <a:ext cx="1109167" cy="1686954"/>
          </a:xfrm>
          <a:prstGeom prst="rect">
            <a:avLst/>
          </a:prstGeom>
        </p:spPr>
      </p:pic>
      <p:sp>
        <p:nvSpPr>
          <p:cNvPr id="51" name="Rectangle 50"/>
          <p:cNvSpPr/>
          <p:nvPr/>
        </p:nvSpPr>
        <p:spPr>
          <a:xfrm>
            <a:off x="10305126"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sp>
        <p:nvSpPr>
          <p:cNvPr id="66" name="Oval 65">
            <a:hlinkClick r:id="rId12" action="ppaction://hlinksldjump"/>
          </p:cNvPr>
          <p:cNvSpPr/>
          <p:nvPr/>
        </p:nvSpPr>
        <p:spPr>
          <a:xfrm>
            <a:off x="172221" y="1570246"/>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67" name="Oval 66">
            <a:hlinkClick r:id="rId13" action="ppaction://hlinksldjump"/>
          </p:cNvPr>
          <p:cNvSpPr/>
          <p:nvPr/>
        </p:nvSpPr>
        <p:spPr>
          <a:xfrm>
            <a:off x="156910" y="21987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68" name="Oval 67">
            <a:hlinkClick r:id="rId14" action="ppaction://hlinksldjump"/>
          </p:cNvPr>
          <p:cNvSpPr/>
          <p:nvPr/>
        </p:nvSpPr>
        <p:spPr>
          <a:xfrm>
            <a:off x="129172" y="286064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69" name="Oval 68">
            <a:hlinkClick r:id="rId15" action="ppaction://hlinksldjump"/>
          </p:cNvPr>
          <p:cNvSpPr/>
          <p:nvPr/>
        </p:nvSpPr>
        <p:spPr>
          <a:xfrm>
            <a:off x="129172" y="35225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70" name="Oval 69">
            <a:hlinkClick r:id="rId16" action="ppaction://hlinksldjump"/>
          </p:cNvPr>
          <p:cNvSpPr/>
          <p:nvPr/>
        </p:nvSpPr>
        <p:spPr>
          <a:xfrm>
            <a:off x="125306" y="42412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74" name="Oval 73">
            <a:hlinkClick r:id="rId17" action="ppaction://hlinksldjump"/>
          </p:cNvPr>
          <p:cNvSpPr/>
          <p:nvPr/>
        </p:nvSpPr>
        <p:spPr>
          <a:xfrm>
            <a:off x="3080653" y="1548991"/>
            <a:ext cx="551153" cy="600109"/>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75" name="Oval 74">
            <a:hlinkClick r:id="rId18" action="ppaction://hlinksldjump"/>
          </p:cNvPr>
          <p:cNvSpPr/>
          <p:nvPr/>
        </p:nvSpPr>
        <p:spPr>
          <a:xfrm>
            <a:off x="3065341"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2</a:t>
            </a:r>
          </a:p>
        </p:txBody>
      </p:sp>
      <p:sp>
        <p:nvSpPr>
          <p:cNvPr id="76" name="Oval 75">
            <a:hlinkClick r:id="rId19" action="ppaction://hlinksldjump"/>
          </p:cNvPr>
          <p:cNvSpPr/>
          <p:nvPr/>
        </p:nvSpPr>
        <p:spPr>
          <a:xfrm>
            <a:off x="3037604"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3</a:t>
            </a:r>
          </a:p>
        </p:txBody>
      </p:sp>
      <p:sp>
        <p:nvSpPr>
          <p:cNvPr id="77" name="Oval 76">
            <a:hlinkClick r:id="rId20" action="ppaction://hlinksldjump"/>
          </p:cNvPr>
          <p:cNvSpPr/>
          <p:nvPr/>
        </p:nvSpPr>
        <p:spPr>
          <a:xfrm>
            <a:off x="3037604"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endParaRPr lang="en-US" sz="4399" dirty="0">
              <a:solidFill>
                <a:srgbClr val="FF0000"/>
              </a:solidFill>
              <a:latin typeface="Calibri"/>
            </a:endParaRPr>
          </a:p>
        </p:txBody>
      </p:sp>
      <p:sp>
        <p:nvSpPr>
          <p:cNvPr id="78" name="Oval 77">
            <a:hlinkClick r:id="rId21" action="ppaction://hlinksldjump"/>
          </p:cNvPr>
          <p:cNvSpPr/>
          <p:nvPr/>
        </p:nvSpPr>
        <p:spPr>
          <a:xfrm>
            <a:off x="3033738"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82" name="Oval 81">
            <a:hlinkClick r:id="rId22" action="ppaction://hlinksldjump"/>
          </p:cNvPr>
          <p:cNvSpPr/>
          <p:nvPr/>
        </p:nvSpPr>
        <p:spPr>
          <a:xfrm>
            <a:off x="6176259" y="160366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83" name="Oval 82">
            <a:hlinkClick r:id="rId23" action="ppaction://hlinksldjump"/>
          </p:cNvPr>
          <p:cNvSpPr/>
          <p:nvPr/>
        </p:nvSpPr>
        <p:spPr>
          <a:xfrm>
            <a:off x="6160948" y="22321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84" name="Oval 83">
            <a:hlinkClick r:id="rId24" action="ppaction://hlinksldjump"/>
          </p:cNvPr>
          <p:cNvSpPr/>
          <p:nvPr/>
        </p:nvSpPr>
        <p:spPr>
          <a:xfrm>
            <a:off x="6133210" y="2894072"/>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85" name="Oval 84">
            <a:hlinkClick r:id="rId25" action="ppaction://hlinksldjump"/>
          </p:cNvPr>
          <p:cNvSpPr/>
          <p:nvPr/>
        </p:nvSpPr>
        <p:spPr>
          <a:xfrm>
            <a:off x="6133210" y="3555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86" name="Oval 85">
            <a:hlinkClick r:id="rId26" action="ppaction://hlinksldjump"/>
          </p:cNvPr>
          <p:cNvSpPr/>
          <p:nvPr/>
        </p:nvSpPr>
        <p:spPr>
          <a:xfrm>
            <a:off x="6129344" y="427466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sp>
        <p:nvSpPr>
          <p:cNvPr id="90" name="Oval 89">
            <a:hlinkClick r:id="rId27" action="ppaction://hlinksldjump"/>
          </p:cNvPr>
          <p:cNvSpPr/>
          <p:nvPr/>
        </p:nvSpPr>
        <p:spPr>
          <a:xfrm>
            <a:off x="9273145" y="154899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91" name="Oval 90">
            <a:hlinkClick r:id="rId28" action="ppaction://hlinksldjump"/>
          </p:cNvPr>
          <p:cNvSpPr/>
          <p:nvPr/>
        </p:nvSpPr>
        <p:spPr>
          <a:xfrm>
            <a:off x="9257834"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92" name="Oval 91">
            <a:hlinkClick r:id="rId29" action="ppaction://hlinksldjump"/>
          </p:cNvPr>
          <p:cNvSpPr/>
          <p:nvPr/>
        </p:nvSpPr>
        <p:spPr>
          <a:xfrm>
            <a:off x="9230096"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93" name="Oval 92">
            <a:hlinkClick r:id="rId30" action="ppaction://hlinksldjump"/>
          </p:cNvPr>
          <p:cNvSpPr/>
          <p:nvPr/>
        </p:nvSpPr>
        <p:spPr>
          <a:xfrm>
            <a:off x="9230096"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94" name="Oval 93">
            <a:hlinkClick r:id="rId31" action="ppaction://hlinksldjump"/>
          </p:cNvPr>
          <p:cNvSpPr/>
          <p:nvPr/>
        </p:nvSpPr>
        <p:spPr>
          <a:xfrm>
            <a:off x="9226230"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pic>
        <p:nvPicPr>
          <p:cNvPr id="71" name="Picture 11" descr="C:\Users\ADMIN\Desktop\Tai nguyen thiet ke tro choi\Bảng gỗ\Picture1 (2).png">
            <a:hlinkClick r:id="rId32" action="ppaction://hlinksldjump"/>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6998" t="-3713"/>
          <a:stretch/>
        </p:blipFill>
        <p:spPr bwMode="auto">
          <a:xfrm>
            <a:off x="11198736" y="-43842"/>
            <a:ext cx="991446" cy="599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211821" y="59672"/>
            <a:ext cx="990430" cy="3139321"/>
          </a:xfrm>
          <a:prstGeom prst="rect">
            <a:avLst/>
          </a:prstGeom>
        </p:spPr>
        <p:txBody>
          <a:bodyPr wrap="square">
            <a:spAutoFit/>
          </a:bodyPr>
          <a:lstStyle/>
          <a:p>
            <a:pPr algn="ctr" defTabSz="914217"/>
            <a:r>
              <a:rPr lang="en-US">
                <a:solidFill>
                  <a:srgbClr val="FF0000"/>
                </a:solidFill>
                <a:latin typeface="Calibri"/>
              </a:rPr>
              <a:t>Bấm vào mũi tên để chuyển đến slide cuối cùng (thoát khỏi trò chơi)</a:t>
            </a:r>
          </a:p>
        </p:txBody>
      </p:sp>
    </p:spTree>
    <p:extLst>
      <p:ext uri="{BB962C8B-B14F-4D97-AF65-F5344CB8AC3E}">
        <p14:creationId xmlns:p14="http://schemas.microsoft.com/office/powerpoint/2010/main" val="192124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1000"/>
                                        <p:tgtEl>
                                          <p:spTgt spid="34"/>
                                        </p:tgtEl>
                                      </p:cBhvr>
                                    </p:animEffect>
                                    <p:anim calcmode="lin" valueType="num">
                                      <p:cBhvr>
                                        <p:cTn id="80" dur="1000" fill="hold"/>
                                        <p:tgtEl>
                                          <p:spTgt spid="34"/>
                                        </p:tgtEl>
                                        <p:attrNameLst>
                                          <p:attrName>ppt_x</p:attrName>
                                        </p:attrNameLst>
                                      </p:cBhvr>
                                      <p:tavLst>
                                        <p:tav tm="0">
                                          <p:val>
                                            <p:strVal val="#ppt_x"/>
                                          </p:val>
                                        </p:tav>
                                        <p:tav tm="100000">
                                          <p:val>
                                            <p:strVal val="#ppt_x"/>
                                          </p:val>
                                        </p:tav>
                                      </p:tavLst>
                                    </p:anim>
                                    <p:anim calcmode="lin" valueType="num">
                                      <p:cBhvr>
                                        <p:cTn id="81"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1000"/>
                                        <p:tgtEl>
                                          <p:spTgt spid="35"/>
                                        </p:tgtEl>
                                      </p:cBhvr>
                                    </p:animEffect>
                                    <p:anim calcmode="lin" valueType="num">
                                      <p:cBhvr>
                                        <p:cTn id="87" dur="1000" fill="hold"/>
                                        <p:tgtEl>
                                          <p:spTgt spid="35"/>
                                        </p:tgtEl>
                                        <p:attrNameLst>
                                          <p:attrName>ppt_x</p:attrName>
                                        </p:attrNameLst>
                                      </p:cBhvr>
                                      <p:tavLst>
                                        <p:tav tm="0">
                                          <p:val>
                                            <p:strVal val="#ppt_x"/>
                                          </p:val>
                                        </p:tav>
                                        <p:tav tm="100000">
                                          <p:val>
                                            <p:strVal val="#ppt_x"/>
                                          </p:val>
                                        </p:tav>
                                      </p:tavLst>
                                    </p:anim>
                                    <p:anim calcmode="lin" valueType="num">
                                      <p:cBhvr>
                                        <p:cTn id="88"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himes.wav"/>
                                        </p:tgtEl>
                                      </p:cMediaNode>
                                    </p:audio>
                                  </p:subTnLst>
                                </p:cTn>
                              </p:par>
                            </p:childTnLst>
                          </p:cTn>
                        </p:par>
                      </p:childTnLst>
                    </p:cTn>
                  </p:par>
                  <p:par>
                    <p:cTn id="96" fill="hold">
                      <p:stCondLst>
                        <p:cond delay="indefinite"/>
                      </p:stCondLst>
                      <p:childTnLst>
                        <p:par>
                          <p:cTn id="97" fill="hold">
                            <p:stCondLst>
                              <p:cond delay="0"/>
                            </p:stCondLst>
                            <p:childTnLst>
                              <p:par>
                                <p:cTn id="98" presetID="47" presetClass="entr" presetSubtype="0"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51"/>
                    </p:tgtEl>
                  </p:cond>
                </p:stCondLst>
                <p:endSync evt="end" delay="0">
                  <p:rtn val="all"/>
                </p:endSync>
                <p:childTnLst>
                  <p:par>
                    <p:cTn id="111" fill="hold">
                      <p:stCondLst>
                        <p:cond delay="0"/>
                      </p:stCondLst>
                      <p:childTnLst>
                        <p:par>
                          <p:cTn id="112" fill="hold">
                            <p:stCondLst>
                              <p:cond delay="0"/>
                            </p:stCondLst>
                            <p:childTnLst>
                              <p:par>
                                <p:cTn id="113" presetID="47"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nodeType="click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1000"/>
                                        <p:tgtEl>
                                          <p:spTgt spid="44"/>
                                        </p:tgtEl>
                                      </p:cBhvr>
                                    </p:animEffect>
                                    <p:anim calcmode="lin" valueType="num">
                                      <p:cBhvr>
                                        <p:cTn id="123" dur="1000" fill="hold"/>
                                        <p:tgtEl>
                                          <p:spTgt spid="44"/>
                                        </p:tgtEl>
                                        <p:attrNameLst>
                                          <p:attrName>ppt_x</p:attrName>
                                        </p:attrNameLst>
                                      </p:cBhvr>
                                      <p:tavLst>
                                        <p:tav tm="0">
                                          <p:val>
                                            <p:strVal val="#ppt_x"/>
                                          </p:val>
                                        </p:tav>
                                        <p:tav tm="100000">
                                          <p:val>
                                            <p:strVal val="#ppt_x"/>
                                          </p:val>
                                        </p:tav>
                                      </p:tavLst>
                                    </p:anim>
                                    <p:anim calcmode="lin" valueType="num">
                                      <p:cBhvr>
                                        <p:cTn id="124"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2" name="chimes.wav"/>
                                        </p:tgtEl>
                                      </p:cMediaNode>
                                    </p:audio>
                                  </p:sub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2" name="chimes.wav"/>
                                        </p:tgtEl>
                                      </p:cMediaNode>
                                    </p:audio>
                                  </p:sub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nodeType="click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1000"/>
                                        <p:tgtEl>
                                          <p:spTgt spid="46"/>
                                        </p:tgtEl>
                                      </p:cBhvr>
                                    </p:animEffect>
                                    <p:anim calcmode="lin" valueType="num">
                                      <p:cBhvr>
                                        <p:cTn id="137" dur="1000" fill="hold"/>
                                        <p:tgtEl>
                                          <p:spTgt spid="46"/>
                                        </p:tgtEl>
                                        <p:attrNameLst>
                                          <p:attrName>ppt_x</p:attrName>
                                        </p:attrNameLst>
                                      </p:cBhvr>
                                      <p:tavLst>
                                        <p:tav tm="0">
                                          <p:val>
                                            <p:strVal val="#ppt_x"/>
                                          </p:val>
                                        </p:tav>
                                        <p:tav tm="100000">
                                          <p:val>
                                            <p:strVal val="#ppt_x"/>
                                          </p:val>
                                        </p:tav>
                                      </p:tavLst>
                                    </p:anim>
                                    <p:anim calcmode="lin" valueType="num">
                                      <p:cBhvr>
                                        <p:cTn id="138"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chimes.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nodeType="click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1000"/>
                                        <p:tgtEl>
                                          <p:spTgt spid="47"/>
                                        </p:tgtEl>
                                      </p:cBhvr>
                                    </p:animEffect>
                                    <p:anim calcmode="lin" valueType="num">
                                      <p:cBhvr>
                                        <p:cTn id="144" dur="1000" fill="hold"/>
                                        <p:tgtEl>
                                          <p:spTgt spid="47"/>
                                        </p:tgtEl>
                                        <p:attrNameLst>
                                          <p:attrName>ppt_x</p:attrName>
                                        </p:attrNameLst>
                                      </p:cBhvr>
                                      <p:tavLst>
                                        <p:tav tm="0">
                                          <p:val>
                                            <p:strVal val="#ppt_x"/>
                                          </p:val>
                                        </p:tav>
                                        <p:tav tm="100000">
                                          <p:val>
                                            <p:strVal val="#ppt_x"/>
                                          </p:val>
                                        </p:tav>
                                      </p:tavLst>
                                    </p:anim>
                                    <p:anim calcmode="lin" valueType="num">
                                      <p:cBhvr>
                                        <p:cTn id="14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1"/>
                  </p:tgtEl>
                </p:cond>
              </p:nextCondLst>
            </p:seq>
            <p:seq concurrent="1" nextAc="seek">
              <p:cTn id="146" restart="whenNotActive" fill="hold" evtFilter="cancelBubble" nodeType="interactiveSeq">
                <p:stCondLst>
                  <p:cond evt="onClick" delay="0">
                    <p:tgtEl>
                      <p:spTgt spid="66"/>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6" restart="whenNotActive" fill="hold" evtFilter="cancelBubble" nodeType="interactiveSeq">
                <p:stCondLst>
                  <p:cond evt="onClick" delay="0">
                    <p:tgtEl>
                      <p:spTgt spid="68"/>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1" restart="whenNotActive" fill="hold" evtFilter="cancelBubble" nodeType="interactiveSeq">
                <p:stCondLst>
                  <p:cond evt="onClick" delay="0">
                    <p:tgtEl>
                      <p:spTgt spid="69"/>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66" restart="whenNotActive" fill="hold" evtFilter="cancelBubble" nodeType="interactiveSeq">
                <p:stCondLst>
                  <p:cond evt="onClick" delay="0">
                    <p:tgtEl>
                      <p:spTgt spid="70"/>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1" restart="whenNotActive" fill="hold" evtFilter="cancelBubble" nodeType="interactiveSeq">
                <p:stCondLst>
                  <p:cond evt="onClick" delay="0">
                    <p:tgtEl>
                      <p:spTgt spid="74"/>
                    </p:tgtEl>
                  </p:cond>
                </p:stCondLst>
                <p:endSync evt="end" delay="0">
                  <p:rtn val="all"/>
                </p:endSync>
                <p:childTnLst>
                  <p:par>
                    <p:cTn id="172" fill="hold">
                      <p:stCondLst>
                        <p:cond delay="0"/>
                      </p:stCondLst>
                      <p:childTnLst>
                        <p:par>
                          <p:cTn id="173" fill="hold">
                            <p:stCondLst>
                              <p:cond delay="0"/>
                            </p:stCondLst>
                            <p:childTnLst>
                              <p:par>
                                <p:cTn id="174" presetID="1" presetClass="exit" presetSubtype="0" fill="hold" grpId="0" nodeType="clickEffect">
                                  <p:stCondLst>
                                    <p:cond delay="0"/>
                                  </p:stCondLst>
                                  <p:childTnLst>
                                    <p:set>
                                      <p:cBhvr>
                                        <p:cTn id="17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76" restart="whenNotActive" fill="hold" evtFilter="cancelBubble" nodeType="interactiveSeq">
                <p:stCondLst>
                  <p:cond evt="onClick" delay="0">
                    <p:tgtEl>
                      <p:spTgt spid="75"/>
                    </p:tgtEl>
                  </p:cond>
                </p:stCondLst>
                <p:endSync evt="end" delay="0">
                  <p:rtn val="all"/>
                </p:endSync>
                <p:childTnLst>
                  <p:par>
                    <p:cTn id="177" fill="hold">
                      <p:stCondLst>
                        <p:cond delay="0"/>
                      </p:stCondLst>
                      <p:childTnLst>
                        <p:par>
                          <p:cTn id="178" fill="hold">
                            <p:stCondLst>
                              <p:cond delay="0"/>
                            </p:stCondLst>
                            <p:childTnLst>
                              <p:par>
                                <p:cTn id="179" presetID="1" presetClass="exit" presetSubtype="0" fill="hold" grpId="0" nodeType="clickEffect">
                                  <p:stCondLst>
                                    <p:cond delay="0"/>
                                  </p:stCondLst>
                                  <p:childTnLst>
                                    <p:set>
                                      <p:cBhvr>
                                        <p:cTn id="18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1" restart="whenNotActive" fill="hold" evtFilter="cancelBubble" nodeType="interactiveSeq">
                <p:stCondLst>
                  <p:cond evt="onClick" delay="0">
                    <p:tgtEl>
                      <p:spTgt spid="76"/>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grpId="0" nodeType="clickEffect">
                                  <p:stCondLst>
                                    <p:cond delay="0"/>
                                  </p:stCondLst>
                                  <p:childTnLst>
                                    <p:set>
                                      <p:cBhvr>
                                        <p:cTn id="185"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86" restart="whenNotActive" fill="hold" evtFilter="cancelBubble" nodeType="interactiveSeq">
                <p:stCondLst>
                  <p:cond evt="onClick" delay="0">
                    <p:tgtEl>
                      <p:spTgt spid="77"/>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8"/>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0" nodeType="clickEffect">
                                  <p:stCondLst>
                                    <p:cond delay="0"/>
                                  </p:stCondLst>
                                  <p:childTnLst>
                                    <p:set>
                                      <p:cBhvr>
                                        <p:cTn id="195"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96" restart="whenNotActive" fill="hold" evtFilter="cancelBubble" nodeType="interactiveSeq">
                <p:stCondLst>
                  <p:cond evt="onClick" delay="0">
                    <p:tgtEl>
                      <p:spTgt spid="82"/>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1" restart="whenNotActive" fill="hold" evtFilter="cancelBubble" nodeType="interactiveSeq">
                <p:stCondLst>
                  <p:cond evt="onClick" delay="0">
                    <p:tgtEl>
                      <p:spTgt spid="83"/>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grpId="0" nodeType="clickEffect">
                                  <p:stCondLst>
                                    <p:cond delay="0"/>
                                  </p:stCondLst>
                                  <p:childTnLst>
                                    <p:set>
                                      <p:cBhvr>
                                        <p:cTn id="205"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06" restart="whenNotActive" fill="hold" evtFilter="cancelBubble" nodeType="interactiveSeq">
                <p:stCondLst>
                  <p:cond evt="onClick" delay="0">
                    <p:tgtEl>
                      <p:spTgt spid="84"/>
                    </p:tgtEl>
                  </p:cond>
                </p:stCondLst>
                <p:endSync evt="end" delay="0">
                  <p:rtn val="all"/>
                </p:endSync>
                <p:childTnLst>
                  <p:par>
                    <p:cTn id="207" fill="hold">
                      <p:stCondLst>
                        <p:cond delay="0"/>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11" restart="whenNotActive" fill="hold" evtFilter="cancelBubble" nodeType="interactiveSeq">
                <p:stCondLst>
                  <p:cond evt="onClick" delay="0">
                    <p:tgtEl>
                      <p:spTgt spid="85"/>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childTnLst>
                                    <p:set>
                                      <p:cBhvr>
                                        <p:cTn id="215"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16" restart="whenNotActive" fill="hold" evtFilter="cancelBubble" nodeType="interactiveSeq">
                <p:stCondLst>
                  <p:cond evt="onClick" delay="0">
                    <p:tgtEl>
                      <p:spTgt spid="86"/>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childTnLst>
                                    <p:set>
                                      <p:cBhvr>
                                        <p:cTn id="220"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21" restart="whenNotActive" fill="hold" evtFilter="cancelBubble" nodeType="interactiveSeq">
                <p:stCondLst>
                  <p:cond evt="onClick" delay="0">
                    <p:tgtEl>
                      <p:spTgt spid="90"/>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26" restart="whenNotActive" fill="hold" evtFilter="cancelBubble" nodeType="interactiveSeq">
                <p:stCondLst>
                  <p:cond evt="onClick" delay="0">
                    <p:tgtEl>
                      <p:spTgt spid="91"/>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31" restart="whenNotActive" fill="hold" evtFilter="cancelBubble" nodeType="interactiveSeq">
                <p:stCondLst>
                  <p:cond evt="onClick" delay="0">
                    <p:tgtEl>
                      <p:spTgt spid="92"/>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36" restart="whenNotActive" fill="hold" evtFilter="cancelBubble" nodeType="interactiveSeq">
                <p:stCondLst>
                  <p:cond evt="onClick" delay="0">
                    <p:tgtEl>
                      <p:spTgt spid="93"/>
                    </p:tgtEl>
                  </p:cond>
                </p:stCondLst>
                <p:endSync evt="end" delay="0">
                  <p:rtn val="all"/>
                </p:endSync>
                <p:childTnLst>
                  <p:par>
                    <p:cTn id="237" fill="hold">
                      <p:stCondLst>
                        <p:cond delay="0"/>
                      </p:stCondLst>
                      <p:childTnLst>
                        <p:par>
                          <p:cTn id="238" fill="hold">
                            <p:stCondLst>
                              <p:cond delay="0"/>
                            </p:stCondLst>
                            <p:childTnLst>
                              <p:par>
                                <p:cTn id="239" presetID="1" presetClass="exit" presetSubtype="0" fill="hold" grpId="0" nodeType="clickEffect">
                                  <p:stCondLst>
                                    <p:cond delay="0"/>
                                  </p:stCondLst>
                                  <p:childTnLst>
                                    <p:set>
                                      <p:cBhvr>
                                        <p:cTn id="240"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41" restart="whenNotActive" fill="hold" evtFilter="cancelBubble" nodeType="interactiveSeq">
                <p:stCondLst>
                  <p:cond evt="onClick" delay="0">
                    <p:tgtEl>
                      <p:spTgt spid="94"/>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grpId="0" nodeType="clickEffect">
                                  <p:stCondLst>
                                    <p:cond delay="0"/>
                                  </p:stCondLst>
                                  <p:childTnLst>
                                    <p:set>
                                      <p:cBhvr>
                                        <p:cTn id="245"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66" grpId="0" animBg="1"/>
      <p:bldP spid="67" grpId="0" animBg="1"/>
      <p:bldP spid="68" grpId="0" animBg="1"/>
      <p:bldP spid="69" grpId="0" animBg="1"/>
      <p:bldP spid="70" grpId="0" animBg="1"/>
      <p:bldP spid="74" grpId="0" animBg="1"/>
      <p:bldP spid="75" grpId="0" animBg="1"/>
      <p:bldP spid="76" grpId="0" animBg="1"/>
      <p:bldP spid="77" grpId="0" animBg="1"/>
      <p:bldP spid="78" grpId="0" animBg="1"/>
      <p:bldP spid="82" grpId="0" animBg="1"/>
      <p:bldP spid="83" grpId="0" animBg="1"/>
      <p:bldP spid="84" grpId="0" animBg="1"/>
      <p:bldP spid="85" grpId="0" animBg="1"/>
      <p:bldP spid="86" grpId="0" animBg="1"/>
      <p:bldP spid="90" grpId="0" animBg="1"/>
      <p:bldP spid="91" grpId="0" animBg="1"/>
      <p:bldP spid="92" grpId="0" animBg="1"/>
      <p:bldP spid="93" grpId="0" animBg="1"/>
      <p:bldP spid="9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3" y="-268342"/>
            <a:ext cx="13442403" cy="4191001"/>
          </a:xfrm>
          <a:prstGeom prst="rect">
            <a:avLst/>
          </a:prstGeom>
        </p:spPr>
      </p:pic>
      <p:sp>
        <p:nvSpPr>
          <p:cNvPr id="99" name="TextBox 98"/>
          <p:cNvSpPr txBox="1"/>
          <p:nvPr/>
        </p:nvSpPr>
        <p:spPr>
          <a:xfrm>
            <a:off x="1841500" y="673264"/>
            <a:ext cx="7913238" cy="175394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rPr>
              <a:t>Câu 1. Nhân vật Thánh Gióng trong truyện Thánh Gióng theo tương truyền xuất hiện vào đời Hùng Vương thứ mấy?</a:t>
            </a:r>
            <a:endParaRPr lang="vi-VN" sz="3599" dirty="0">
              <a:solidFill>
                <a:srgbClr val="0000FF"/>
              </a:solidFill>
              <a:latin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7" y="59737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321"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a:t>
            </a:r>
            <a:r>
              <a:rPr lang="vi-VN" sz="3599" smtClean="0">
                <a:solidFill>
                  <a:srgbClr val="008000"/>
                </a:solidFill>
                <a:latin typeface="Times New Roman" pitchFamily="18" charset="0"/>
                <a:cs typeface="Times New Roman" pitchFamily="18" charset="0"/>
              </a:rPr>
              <a:t>tám</a:t>
            </a:r>
            <a:r>
              <a:rPr lang="en-US"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smtClean="0">
                <a:solidFill>
                  <a:srgbClr val="008000"/>
                </a:solidFill>
                <a:latin typeface="Times New Roman" pitchFamily="18" charset="0"/>
                <a:cs typeface="Times New Roman" pitchFamily="18" charset="0"/>
              </a:rPr>
              <a:t>Đời </a:t>
            </a:r>
            <a:r>
              <a:rPr lang="vi-VN" sz="3599">
                <a:solidFill>
                  <a:srgbClr val="008000"/>
                </a:solidFill>
                <a:latin typeface="Times New Roman" pitchFamily="18" charset="0"/>
                <a:cs typeface="Times New Roman" pitchFamily="18" charset="0"/>
              </a:rPr>
              <a:t>Hùng Vương thứ sáu</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2" name="Rounded Rectangle 21"/>
          <p:cNvSpPr/>
          <p:nvPr/>
        </p:nvSpPr>
        <p:spPr>
          <a:xfrm>
            <a:off x="979934" y="5126324"/>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sáu.</a:t>
            </a:r>
            <a:endParaRPr lang="en-US" sz="3599" dirty="0">
              <a:solidFill>
                <a:srgbClr val="008000"/>
              </a:solidFill>
              <a:latin typeface="Times New Roman" pitchFamily="18" charset="0"/>
              <a:cs typeface="Times New Roman" pitchFamily="18" charset="0"/>
            </a:endParaRPr>
          </a:p>
        </p:txBody>
      </p:sp>
      <p:sp>
        <p:nvSpPr>
          <p:cNvPr id="23" name="Rounded Rectangle 22"/>
          <p:cNvSpPr/>
          <p:nvPr/>
        </p:nvSpPr>
        <p:spPr>
          <a:xfrm>
            <a:off x="6359276" y="5118048"/>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tám.</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600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smtClean="0">
                <a:solidFill>
                  <a:srgbClr val="002060"/>
                </a:solidFill>
                <a:latin typeface="Times New Roman" panose="02020603050405020304" pitchFamily="18" charset="0"/>
                <a:cs typeface="Times New Roman" panose="02020603050405020304" pitchFamily="18" charset="0"/>
              </a:rPr>
              <a:t>Câu</a:t>
            </a:r>
            <a:r>
              <a:rPr lang="en-US" sz="3200" dirty="0" smtClean="0">
                <a:solidFill>
                  <a:srgbClr val="002060"/>
                </a:solidFill>
                <a:latin typeface="Times New Roman" panose="02020603050405020304" pitchFamily="18" charset="0"/>
                <a:cs typeface="Times New Roman" panose="02020603050405020304" pitchFamily="18" charset="0"/>
              </a:rPr>
              <a:t> 1. </a:t>
            </a:r>
            <a:r>
              <a:rPr lang="vi-VN" sz="3200" dirty="0" smtClean="0">
                <a:solidFill>
                  <a:srgbClr val="002060"/>
                </a:solidFill>
                <a:latin typeface="Times New Roman" panose="02020603050405020304" pitchFamily="18" charset="0"/>
                <a:cs typeface="Times New Roman" panose="02020603050405020304" pitchFamily="18" charset="0"/>
              </a:rPr>
              <a:t>Đây </a:t>
            </a:r>
            <a:r>
              <a:rPr lang="vi-VN" sz="3200" dirty="0">
                <a:solidFill>
                  <a:srgbClr val="002060"/>
                </a:solidFill>
                <a:latin typeface="Times New Roman" panose="02020603050405020304" pitchFamily="18" charset="0"/>
                <a:cs typeface="Times New Roman" panose="02020603050405020304" pitchFamily="18" charset="0"/>
              </a:rPr>
              <a:t>là vị thánh biểu </a:t>
            </a:r>
            <a:r>
              <a:rPr lang="en-US" sz="3200" dirty="0" err="1" smtClean="0">
                <a:solidFill>
                  <a:srgbClr val="002060"/>
                </a:solidFill>
                <a:latin typeface="Times New Roman" panose="02020603050405020304" pitchFamily="18" charset="0"/>
                <a:cs typeface="Times New Roman" panose="02020603050405020304" pitchFamily="18" charset="0"/>
              </a:rPr>
              <a:t>trưng</a:t>
            </a:r>
            <a:r>
              <a:rPr lang="vi-VN" sz="3200" dirty="0" smtClean="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cho những ước mơ, khát vọng của người dân lao động xưa về một cuộc sống ấm no, có thể chế ngự hoàn toàn thiên tai lũ </a:t>
            </a:r>
            <a:r>
              <a:rPr lang="vi-VN" sz="3200" dirty="0" smtClean="0">
                <a:solidFill>
                  <a:srgbClr val="002060"/>
                </a:solidFill>
                <a:latin typeface="Times New Roman" panose="02020603050405020304" pitchFamily="18" charset="0"/>
                <a:cs typeface="Times New Roman" panose="02020603050405020304" pitchFamily="18" charset="0"/>
              </a:rPr>
              <a:t>lụt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ấy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gì</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920240" y="3307080"/>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white"/>
                </a:solidFill>
                <a:latin typeface="Times New Roman" panose="02020603050405020304" pitchFamily="18" charset="0"/>
                <a:cs typeface="Times New Roman" panose="02020603050405020304" pitchFamily="18" charset="0"/>
              </a:rPr>
              <a:t>Thánh Tản Viên</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6" name="Pentagon 5">
            <a:hlinkClick r:id="rId3" action="ppaction://hlinksldjump"/>
          </p:cNvPr>
          <p:cNvSpPr/>
          <p:nvPr/>
        </p:nvSpPr>
        <p:spPr>
          <a:xfrm flipH="1">
            <a:off x="10210800"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7774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8" y="-268347"/>
            <a:ext cx="13442403" cy="4191001"/>
          </a:xfrm>
          <a:prstGeom prst="rect">
            <a:avLst/>
          </a:prstGeom>
        </p:spPr>
      </p:pic>
      <p:sp>
        <p:nvSpPr>
          <p:cNvPr id="99" name="TextBox 98"/>
          <p:cNvSpPr txBox="1"/>
          <p:nvPr/>
        </p:nvSpPr>
        <p:spPr>
          <a:xfrm>
            <a:off x="1714501" y="897811"/>
            <a:ext cx="8915637" cy="1200072"/>
          </a:xfrm>
          <a:prstGeom prst="rect">
            <a:avLst/>
          </a:prstGeom>
          <a:noFill/>
        </p:spPr>
        <p:txBody>
          <a:bodyPr wrap="square" rtlCol="0">
            <a:spAutoFit/>
          </a:bodyPr>
          <a:lstStyle/>
          <a:p>
            <a:pPr defTabSz="914217"/>
            <a:r>
              <a:rPr lang="vi-VN" sz="3599">
                <a:solidFill>
                  <a:srgbClr val="0000FF"/>
                </a:solidFill>
              </a:rPr>
              <a:t>Câu 2. Trong truyện </a:t>
            </a:r>
            <a:r>
              <a:rPr lang="vi-VN" sz="3599" smtClean="0">
                <a:solidFill>
                  <a:srgbClr val="0000FF"/>
                </a:solidFill>
              </a:rPr>
              <a:t>Th</a:t>
            </a:r>
            <a:r>
              <a:rPr lang="en-US" sz="3599">
                <a:solidFill>
                  <a:srgbClr val="0000FF"/>
                </a:solidFill>
              </a:rPr>
              <a:t>á</a:t>
            </a:r>
            <a:r>
              <a:rPr lang="vi-VN" sz="3599" smtClean="0">
                <a:solidFill>
                  <a:srgbClr val="0000FF"/>
                </a:solidFill>
              </a:rPr>
              <a:t>nh </a:t>
            </a:r>
            <a:r>
              <a:rPr lang="vi-VN" sz="3599">
                <a:solidFill>
                  <a:srgbClr val="0000FF"/>
                </a:solidFill>
              </a:rPr>
              <a:t>Gióng, cha mẹ Thánh Gióng là người thế nào?</a:t>
            </a:r>
            <a:endParaRPr lang="vi-VN" sz="3599" dirty="0">
              <a:solidFill>
                <a:srgbClr val="0000FF"/>
              </a:solidFill>
              <a:latin typeface="Arial" panose="020B0604020202020204" pitchFamily="34" charset="0"/>
            </a:endParaRPr>
          </a:p>
        </p:txBody>
      </p:sp>
      <p:sp>
        <p:nvSpPr>
          <p:cNvPr id="102" name="Rounded Rectangle 101"/>
          <p:cNvSpPr/>
          <p:nvPr/>
        </p:nvSpPr>
        <p:spPr>
          <a:xfrm>
            <a:off x="6280329" y="5044266"/>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P</a:t>
            </a:r>
            <a:r>
              <a:rPr lang="vi-VN" sz="3599" smtClean="0">
                <a:solidFill>
                  <a:srgbClr val="008000"/>
                </a:solidFill>
                <a:latin typeface="Times New Roman" pitchFamily="18" charset="0"/>
                <a:cs typeface="Times New Roman" pitchFamily="18" charset="0"/>
              </a:rPr>
              <a:t>húc </a:t>
            </a:r>
            <a:r>
              <a:rPr lang="vi-VN" sz="3599">
                <a:solidFill>
                  <a:srgbClr val="008000"/>
                </a:solidFill>
                <a:latin typeface="Times New Roman" pitchFamily="18" charset="0"/>
                <a:cs typeface="Times New Roman" pitchFamily="18" charset="0"/>
              </a:rPr>
              <a:t>đức, nhân hậu và có nhiều con.</a:t>
            </a:r>
            <a:endParaRPr lang="en-US" sz="3599" dirty="0">
              <a:solidFill>
                <a:srgbClr val="008000"/>
              </a:solidFill>
              <a:latin typeface="Times New Roman" pitchFamily="18" charset="0"/>
              <a:cs typeface="Times New Roman" pitchFamily="18" charset="0"/>
            </a:endParaRPr>
          </a:p>
        </p:txBody>
      </p:sp>
      <p:sp>
        <p:nvSpPr>
          <p:cNvPr id="103" name="Rounded Rectangle 102"/>
          <p:cNvSpPr/>
          <p:nvPr/>
        </p:nvSpPr>
        <p:spPr>
          <a:xfrm>
            <a:off x="999296" y="3831052"/>
            <a:ext cx="498929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Phúc đức, </a:t>
            </a:r>
            <a:r>
              <a:rPr lang="en-US" sz="3599" smtClean="0">
                <a:solidFill>
                  <a:srgbClr val="008000"/>
                </a:solidFill>
                <a:latin typeface="Times New Roman" pitchFamily="18" charset="0"/>
                <a:cs typeface="Times New Roman" pitchFamily="18" charset="0"/>
              </a:rPr>
              <a:t>chăm chỉ </a:t>
            </a:r>
            <a:r>
              <a:rPr lang="vi-VN" sz="3599" smtClean="0">
                <a:solidFill>
                  <a:srgbClr val="008000"/>
                </a:solidFill>
                <a:latin typeface="Times New Roman" pitchFamily="18" charset="0"/>
                <a:cs typeface="Times New Roman" pitchFamily="18" charset="0"/>
              </a:rPr>
              <a:t>nhưng </a:t>
            </a:r>
            <a:r>
              <a:rPr lang="en-US" sz="3599" smtClean="0">
                <a:solidFill>
                  <a:srgbClr val="008000"/>
                </a:solidFill>
                <a:latin typeface="Times New Roman" pitchFamily="18" charset="0"/>
                <a:cs typeface="Times New Roman" pitchFamily="18" charset="0"/>
              </a:rPr>
              <a:t>hiếm muộn</a:t>
            </a:r>
            <a:r>
              <a:rPr lang="vi-VN" sz="3599" smtClean="0">
                <a:solidFill>
                  <a:srgbClr val="008000"/>
                </a:solidFill>
                <a:latin typeface="Times New Roman" pitchFamily="18" charset="0"/>
                <a:cs typeface="Times New Roman" pitchFamily="18" charset="0"/>
              </a:rPr>
              <a:t>.</a:t>
            </a:r>
            <a:endParaRPr lang="vi-VN" sz="3599" dirty="0" err="1">
              <a:solidFill>
                <a:srgbClr val="008000"/>
              </a:solidFill>
              <a:latin typeface="Times New Roman" pitchFamily="18" charset="0"/>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Là người hiếm muộn nhưng rất độc ác.</a:t>
            </a:r>
            <a:endParaRPr lang="en-US" sz="3599" dirty="0">
              <a:solidFill>
                <a:srgbClr val="008000"/>
              </a:solidFill>
              <a:latin typeface="Times New Roman" pitchFamily="18" charset="0"/>
              <a:cs typeface="Times New Roman" pitchFamily="18" charset="0"/>
            </a:endParaRPr>
          </a:p>
        </p:txBody>
      </p:sp>
      <p:sp>
        <p:nvSpPr>
          <p:cNvPr id="105" name="Rounded Rectangle 104"/>
          <p:cNvSpPr/>
          <p:nvPr/>
        </p:nvSpPr>
        <p:spPr>
          <a:xfrm>
            <a:off x="6274623" y="3829070"/>
            <a:ext cx="497298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P</a:t>
            </a:r>
            <a:r>
              <a:rPr lang="vi-VN" sz="3599" smtClean="0">
                <a:solidFill>
                  <a:srgbClr val="008000"/>
                </a:solidFill>
                <a:latin typeface="Times New Roman" pitchFamily="18" charset="0"/>
                <a:cs typeface="Times New Roman" pitchFamily="18" charset="0"/>
              </a:rPr>
              <a:t>húc </a:t>
            </a:r>
            <a:r>
              <a:rPr lang="vi-VN" sz="3599">
                <a:solidFill>
                  <a:srgbClr val="008000"/>
                </a:solidFill>
                <a:latin typeface="Times New Roman" pitchFamily="18" charset="0"/>
                <a:cs typeface="Times New Roman" pitchFamily="18" charset="0"/>
              </a:rPr>
              <a:t>đức, giàu có nhưng không có con trai.</a:t>
            </a:r>
            <a:endParaRPr lang="en-US" sz="3599" dirty="0">
              <a:solidFill>
                <a:srgbClr val="008000"/>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2" y="5973753"/>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14" y="-268353"/>
            <a:ext cx="13442403" cy="4191001"/>
          </a:xfrm>
          <a:prstGeom prst="rect">
            <a:avLst/>
          </a:prstGeom>
        </p:spPr>
      </p:pic>
      <p:sp>
        <p:nvSpPr>
          <p:cNvPr id="99" name="TextBox 98"/>
          <p:cNvSpPr txBox="1"/>
          <p:nvPr/>
        </p:nvSpPr>
        <p:spPr>
          <a:xfrm>
            <a:off x="2095529" y="950090"/>
            <a:ext cx="7970198" cy="1753920"/>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3. Câu nào dưới đây không nói về sự mang thai của bà mẹ và quá trình lớn lên của Thánh Gióng?</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46" y="597374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51"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Người mẹ thụ thai 12 tháng</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7"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Uống nước trong sọ dừa và thụ thai</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Ướm chân lên vết chân to</a:t>
            </a:r>
            <a:r>
              <a:rPr lang="vi-VN" sz="3599" smtClean="0">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7"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Đi làm đồng thấy vết chân to.</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155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1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2" y="-336711"/>
            <a:ext cx="13442403" cy="4191001"/>
          </a:xfrm>
          <a:prstGeom prst="rect">
            <a:avLst/>
          </a:prstGeom>
        </p:spPr>
      </p:pic>
      <p:sp>
        <p:nvSpPr>
          <p:cNvPr id="99" name="TextBox 98"/>
          <p:cNvSpPr txBox="1"/>
          <p:nvPr/>
        </p:nvSpPr>
        <p:spPr>
          <a:xfrm>
            <a:off x="1545503" y="994360"/>
            <a:ext cx="9084635" cy="120007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4. Trong truyện Thánh Gióng, cậu bé Gióng cất tiếng nói đầu tiên </a:t>
            </a:r>
            <a:r>
              <a:rPr lang="vi-VN" sz="3599" smtClean="0">
                <a:solidFill>
                  <a:srgbClr val="0000FF"/>
                </a:solidFill>
                <a:latin typeface="Times New Roman" pitchFamily="18" charset="0"/>
                <a:cs typeface="Times New Roman" pitchFamily="18" charset="0"/>
              </a:rPr>
              <a:t>khi</a:t>
            </a:r>
            <a:endParaRPr lang="en-US" sz="3599" dirty="0">
              <a:solidFill>
                <a:srgbClr val="0000FF"/>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9" y="597374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44"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Gióng được sáu tuổi và đòi đi chăn trâu.</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0"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D</a:t>
            </a:r>
            <a:r>
              <a:rPr lang="vi-VN" sz="3599">
                <a:solidFill>
                  <a:srgbClr val="008000"/>
                </a:solidFill>
                <a:latin typeface="Times New Roman" panose="02020603050405020304" pitchFamily="18" charset="0"/>
              </a:rPr>
              <a:t>. </a:t>
            </a:r>
            <a:r>
              <a:rPr lang="vi-VN" sz="3599" smtClean="0">
                <a:solidFill>
                  <a:srgbClr val="008000"/>
                </a:solidFill>
                <a:latin typeface="Times New Roman" panose="02020603050405020304" pitchFamily="18" charset="0"/>
              </a:rPr>
              <a:t>nghe </a:t>
            </a:r>
            <a:r>
              <a:rPr lang="vi-VN" sz="3599">
                <a:solidFill>
                  <a:srgbClr val="008000"/>
                </a:solidFill>
                <a:latin typeface="Times New Roman" panose="02020603050405020304" pitchFamily="18" charset="0"/>
              </a:rPr>
              <a:t>sứ giả của nhà vua đi loan </a:t>
            </a:r>
            <a:r>
              <a:rPr lang="vi-VN" sz="3599" smtClean="0">
                <a:solidFill>
                  <a:srgbClr val="008000"/>
                </a:solidFill>
                <a:latin typeface="Times New Roman" panose="02020603050405020304" pitchFamily="18" charset="0"/>
              </a:rPr>
              <a:t>truyền</a:t>
            </a:r>
            <a:r>
              <a:rPr lang="en-US" sz="3599" smtClean="0">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n</a:t>
            </a:r>
            <a:r>
              <a:rPr lang="en-US" sz="3599" smtClean="0">
                <a:solidFill>
                  <a:srgbClr val="008000"/>
                </a:solidFill>
                <a:latin typeface="Times New Roman" pitchFamily="18" charset="0"/>
                <a:cs typeface="Times New Roman" pitchFamily="18" charset="0"/>
              </a:rPr>
              <a:t>hà </a:t>
            </a:r>
            <a:r>
              <a:rPr lang="en-US" sz="3599">
                <a:solidFill>
                  <a:srgbClr val="008000"/>
                </a:solidFill>
                <a:latin typeface="Times New Roman" pitchFamily="18" charset="0"/>
                <a:cs typeface="Times New Roman" pitchFamily="18" charset="0"/>
              </a:rPr>
              <a:t>vua thông báo công chúa kén phò </a:t>
            </a:r>
            <a:r>
              <a:rPr lang="en-US" sz="3599" smtClean="0">
                <a:solidFill>
                  <a:srgbClr val="008000"/>
                </a:solidFill>
                <a:latin typeface="Times New Roman" pitchFamily="18" charset="0"/>
                <a:cs typeface="Times New Roman" pitchFamily="18" charset="0"/>
              </a:rPr>
              <a:t>mã.</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0" y="3818139"/>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smtClean="0">
                <a:solidFill>
                  <a:srgbClr val="008000"/>
                </a:solidFill>
                <a:latin typeface="Times New Roman" pitchFamily="18" charset="0"/>
                <a:cs typeface="Times New Roman" pitchFamily="18" charset="0"/>
              </a:rPr>
              <a:t>B. </a:t>
            </a:r>
            <a:r>
              <a:rPr lang="en-US" sz="3599">
                <a:solidFill>
                  <a:srgbClr val="008000"/>
                </a:solidFill>
                <a:latin typeface="Times New Roman" pitchFamily="18" charset="0"/>
                <a:cs typeface="Times New Roman" pitchFamily="18" charset="0"/>
              </a:rPr>
              <a:t>mẹ Gióng bị bệnh và qua </a:t>
            </a:r>
            <a:r>
              <a:rPr lang="en-US" sz="3599" smtClean="0">
                <a:solidFill>
                  <a:srgbClr val="008000"/>
                </a:solidFill>
                <a:latin typeface="Times New Roman" pitchFamily="18" charset="0"/>
                <a:cs typeface="Times New Roman" pitchFamily="18" charset="0"/>
              </a:rPr>
              <a:t>đời.</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628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9" y="-268368"/>
            <a:ext cx="13442403" cy="4191001"/>
          </a:xfrm>
          <a:prstGeom prst="rect">
            <a:avLst/>
          </a:prstGeom>
        </p:spPr>
      </p:pic>
      <p:sp>
        <p:nvSpPr>
          <p:cNvPr id="99" name="TextBox 98"/>
          <p:cNvSpPr txBox="1"/>
          <p:nvPr/>
        </p:nvSpPr>
        <p:spPr>
          <a:xfrm>
            <a:off x="2359605" y="724988"/>
            <a:ext cx="7555051" cy="175394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5. Thánh Gióng đòi nhà vua phải sắm cho mình những vật dụng gì để đi đánh giặc?</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1" y="59737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0" y="3901491"/>
            <a:ext cx="59695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a:solidFill>
                  <a:srgbClr val="70AD47"/>
                </a:solidFill>
                <a:latin typeface="+mj-lt"/>
              </a:rPr>
              <a:t>A. Một đội quân bằng sắt, một cái roi sắt và một áo giáp sắt.</a:t>
            </a:r>
            <a:endParaRPr lang="en-US" sz="3200" dirty="0">
              <a:solidFill>
                <a:srgbClr val="70AD47"/>
              </a:solidFill>
              <a:latin typeface="+mj-lt"/>
            </a:endParaRPr>
          </a:p>
        </p:txBody>
      </p:sp>
      <p:sp>
        <p:nvSpPr>
          <p:cNvPr id="21" name="Rounded Rectangle 20"/>
          <p:cNvSpPr/>
          <p:nvPr/>
        </p:nvSpPr>
        <p:spPr>
          <a:xfrm>
            <a:off x="6340232" y="3915086"/>
            <a:ext cx="58128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rPr>
              <a:t>B</a:t>
            </a:r>
            <a:r>
              <a:rPr lang="vi-VN" sz="3200">
                <a:solidFill>
                  <a:srgbClr val="008000"/>
                </a:solidFill>
                <a:latin typeface="Times New Roman" panose="02020603050405020304" pitchFamily="18" charset="0"/>
              </a:rPr>
              <a:t>. Một con ngựa sắt, một cái roi sắt và một áo giáp sắt.</a:t>
            </a:r>
            <a:endParaRPr lang="en-US" sz="3200" dirty="0">
              <a:solidFill>
                <a:srgbClr val="008000"/>
              </a:solidFill>
              <a:latin typeface="Calibri"/>
            </a:endParaRPr>
          </a:p>
        </p:txBody>
      </p:sp>
      <p:sp>
        <p:nvSpPr>
          <p:cNvPr id="22" name="Rounded Rectangle 21"/>
          <p:cNvSpPr/>
          <p:nvPr/>
        </p:nvSpPr>
        <p:spPr>
          <a:xfrm>
            <a:off x="0" y="5126298"/>
            <a:ext cx="596922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200" dirty="0">
                <a:solidFill>
                  <a:srgbClr val="008000"/>
                </a:solidFill>
                <a:latin typeface="Times New Roman" pitchFamily="18" charset="0"/>
                <a:cs typeface="Times New Roman" pitchFamily="18" charset="0"/>
              </a:rPr>
              <a:t>C</a:t>
            </a:r>
            <a:r>
              <a:rPr lang="en-US" sz="3200">
                <a:solidFill>
                  <a:srgbClr val="008000"/>
                </a:solidFill>
                <a:latin typeface="Times New Roman" pitchFamily="18" charset="0"/>
                <a:cs typeface="Times New Roman" pitchFamily="18" charset="0"/>
              </a:rPr>
              <a:t>. Một đội quân bằng sắt, một áo giáp sắt và một cái nón sắt.</a:t>
            </a:r>
            <a:endParaRPr lang="en-US" sz="3200" dirty="0">
              <a:solidFill>
                <a:srgbClr val="008000"/>
              </a:solidFill>
              <a:latin typeface="Times New Roman" pitchFamily="18" charset="0"/>
              <a:cs typeface="Times New Roman" pitchFamily="18" charset="0"/>
            </a:endParaRPr>
          </a:p>
        </p:txBody>
      </p:sp>
      <p:sp>
        <p:nvSpPr>
          <p:cNvPr id="23" name="Rounded Rectangle 22"/>
          <p:cNvSpPr/>
          <p:nvPr/>
        </p:nvSpPr>
        <p:spPr>
          <a:xfrm>
            <a:off x="6359275" y="5118022"/>
            <a:ext cx="579380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cs typeface="Times New Roman" panose="02020603050405020304" pitchFamily="18" charset="0"/>
              </a:rPr>
              <a:t>D</a:t>
            </a:r>
            <a:r>
              <a:rPr lang="vi-VN" sz="3200">
                <a:solidFill>
                  <a:srgbClr val="008000"/>
                </a:solidFill>
                <a:latin typeface="Times New Roman" panose="02020603050405020304" pitchFamily="18" charset="0"/>
                <a:cs typeface="Times New Roman" panose="02020603050405020304" pitchFamily="18" charset="0"/>
              </a:rPr>
              <a:t>. Một con ngựa sắt, một đội quân bằng sắt và một áo giáp sắt.</a:t>
            </a:r>
            <a:endParaRPr lang="en-US" sz="32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1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9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38" y="-268377"/>
            <a:ext cx="13442403" cy="4191001"/>
          </a:xfrm>
          <a:prstGeom prst="rect">
            <a:avLst/>
          </a:prstGeom>
        </p:spPr>
      </p:pic>
      <p:sp>
        <p:nvSpPr>
          <p:cNvPr id="99" name="TextBox 98"/>
          <p:cNvSpPr txBox="1"/>
          <p:nvPr/>
        </p:nvSpPr>
        <p:spPr>
          <a:xfrm>
            <a:off x="2448742" y="816752"/>
            <a:ext cx="7455533" cy="1200051"/>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6. Khi Thánh Gióng gặp sứ giả, điều kì lạ nào đã xảy ra?</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22" y="597372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D</a:t>
            </a:r>
            <a:r>
              <a:rPr lang="vi-VN" sz="2400">
                <a:solidFill>
                  <a:srgbClr val="008000"/>
                </a:solidFill>
                <a:latin typeface="Times New Roman" pitchFamily="18" charset="0"/>
                <a:cs typeface="Times New Roman" pitchFamily="18" charset="0"/>
              </a:rPr>
              <a:t>. Gióng không ăn uống gì nhưng vẫn lớn nhanh như thổi.</a:t>
            </a:r>
            <a:endParaRPr lang="en-US" sz="2400" dirty="0">
              <a:solidFill>
                <a:srgbClr val="008000"/>
              </a:solidFill>
              <a:latin typeface="Times New Roman" pitchFamily="18" charset="0"/>
              <a:cs typeface="Times New Roman" pitchFamily="18" charset="0"/>
            </a:endParaRPr>
          </a:p>
        </p:txBody>
      </p:sp>
      <p:sp>
        <p:nvSpPr>
          <p:cNvPr id="17" name="Rounded Rectangle 16"/>
          <p:cNvSpPr/>
          <p:nvPr/>
        </p:nvSpPr>
        <p:spPr>
          <a:xfrm>
            <a:off x="-28733" y="5131686"/>
            <a:ext cx="60677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Gióng lớn nhanh như thổi, cơm ăn mấy cũng không no, áo vừa mặc xong đã đứt chỉ.</a:t>
            </a:r>
            <a:endParaRPr lang="en-US" sz="2400" dirty="0">
              <a:solidFill>
                <a:srgbClr val="008000"/>
              </a:solidFill>
              <a:latin typeface="Calibri"/>
            </a:endParaRPr>
          </a:p>
        </p:txBody>
      </p:sp>
      <p:sp>
        <p:nvSpPr>
          <p:cNvPr id="18" name="Rounded Rectangle 17"/>
          <p:cNvSpPr/>
          <p:nvPr/>
        </p:nvSpPr>
        <p:spPr>
          <a:xfrm>
            <a:off x="1" y="392319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A. Gióng không cần ăn uống, lớn nhanh như thổi, trở thành một chàng trai khôi ngô tuấn tú.</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smtClean="0">
                <a:solidFill>
                  <a:srgbClr val="008000"/>
                </a:solidFill>
                <a:latin typeface="Times New Roman" pitchFamily="18" charset="0"/>
                <a:cs typeface="Times New Roman" pitchFamily="18" charset="0"/>
              </a:rPr>
              <a:t>B.</a:t>
            </a:r>
            <a:r>
              <a:rPr lang="en-US" sz="2400" smtClean="0">
                <a:solidFill>
                  <a:srgbClr val="008000"/>
                </a:solidFill>
                <a:latin typeface="Times New Roman" pitchFamily="18" charset="0"/>
                <a:cs typeface="Times New Roman" pitchFamily="18" charset="0"/>
              </a:rPr>
              <a:t> </a:t>
            </a:r>
            <a:r>
              <a:rPr lang="vi-VN" sz="2400" smtClean="0">
                <a:solidFill>
                  <a:srgbClr val="008000"/>
                </a:solidFill>
                <a:latin typeface="Times New Roman" pitchFamily="18" charset="0"/>
                <a:cs typeface="Times New Roman" pitchFamily="18" charset="0"/>
              </a:rPr>
              <a:t>Gióng </a:t>
            </a:r>
            <a:r>
              <a:rPr lang="vi-VN" sz="2400">
                <a:solidFill>
                  <a:srgbClr val="008000"/>
                </a:solidFill>
                <a:latin typeface="Times New Roman" pitchFamily="18" charset="0"/>
                <a:cs typeface="Times New Roman" pitchFamily="18" charset="0"/>
              </a:rPr>
              <a:t>không nói năng gì, cứ lo âu suốt ngày.</a:t>
            </a:r>
            <a:endParaRPr lang="en-US" sz="24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5786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8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48" y="-268387"/>
            <a:ext cx="13442403" cy="4191001"/>
          </a:xfrm>
          <a:prstGeom prst="rect">
            <a:avLst/>
          </a:prstGeom>
        </p:spPr>
      </p:pic>
      <p:sp>
        <p:nvSpPr>
          <p:cNvPr id="99" name="TextBox 98"/>
          <p:cNvSpPr txBox="1"/>
          <p:nvPr/>
        </p:nvSpPr>
        <p:spPr>
          <a:xfrm>
            <a:off x="2346326" y="926123"/>
            <a:ext cx="8054432"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7. Chi tiết nào sau đây trong truyện Thánh Gióng không mang yếu tố tưởng tượng kì ảo?</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12" y="597371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0938" y="3854193"/>
            <a:ext cx="58933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anose="02020603050405020304" pitchFamily="18" charset="0"/>
              </a:rPr>
              <a:t>A</a:t>
            </a:r>
            <a:r>
              <a:rPr lang="vi-VN" sz="2400">
                <a:solidFill>
                  <a:srgbClr val="008000"/>
                </a:solidFill>
                <a:latin typeface="Times New Roman" panose="02020603050405020304" pitchFamily="18" charset="0"/>
              </a:rPr>
              <a:t>. Người mẹ mang thai sau khi ướm chân vào một bàn chân to, sau đó mười hai tháng thì sinh ra Gióng.</a:t>
            </a:r>
            <a:endParaRPr lang="en-US" sz="2400" dirty="0">
              <a:solidFill>
                <a:srgbClr val="008000"/>
              </a:solidFill>
              <a:latin typeface="Calibri Light"/>
            </a:endParaRPr>
          </a:p>
        </p:txBody>
      </p:sp>
      <p:sp>
        <p:nvSpPr>
          <p:cNvPr id="17" name="Rounded Rectangle 16"/>
          <p:cNvSpPr/>
          <p:nvPr/>
        </p:nvSpPr>
        <p:spPr>
          <a:xfrm>
            <a:off x="6285453" y="5040812"/>
            <a:ext cx="59065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D</a:t>
            </a:r>
            <a:r>
              <a:rPr lang="vi-VN" sz="2400">
                <a:solidFill>
                  <a:srgbClr val="008000"/>
                </a:solidFill>
                <a:latin typeface="Times New Roman" panose="02020603050405020304" pitchFamily="18" charset="0"/>
              </a:rPr>
              <a:t>. </a:t>
            </a:r>
            <a:r>
              <a:rPr lang="vi-VN" sz="2400" smtClean="0">
                <a:solidFill>
                  <a:srgbClr val="008000"/>
                </a:solidFill>
                <a:latin typeface="Times New Roman" panose="02020603050405020304" pitchFamily="18" charset="0"/>
              </a:rPr>
              <a:t>Vua </a:t>
            </a:r>
            <a:r>
              <a:rPr lang="vi-VN" sz="2400">
                <a:solidFill>
                  <a:srgbClr val="008000"/>
                </a:solidFill>
                <a:latin typeface="Times New Roman" panose="02020603050405020304" pitchFamily="18" charset="0"/>
              </a:rPr>
              <a:t>Hùng cho sứ giả đi khắp nơi tìm người tài ra đánh giặc cứu nước.</a:t>
            </a:r>
            <a:endParaRPr lang="en-US" sz="2400" dirty="0">
              <a:solidFill>
                <a:srgbClr val="008000"/>
              </a:solidFill>
              <a:latin typeface="Calibri Light"/>
            </a:endParaRPr>
          </a:p>
        </p:txBody>
      </p:sp>
      <p:sp>
        <p:nvSpPr>
          <p:cNvPr id="18" name="Rounded Rectangle 17"/>
          <p:cNvSpPr/>
          <p:nvPr/>
        </p:nvSpPr>
        <p:spPr>
          <a:xfrm>
            <a:off x="-30938" y="5040812"/>
            <a:ext cx="5892964" cy="103682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Sau khi thắng giặc, Thánh Gióng cởi áo giáp sắt bỏ lại rồi cưỡi ngựa phi lên trời.</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285453" y="3854193"/>
            <a:ext cx="588231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B</a:t>
            </a:r>
            <a:r>
              <a:rPr lang="vi-VN" sz="2400">
                <a:solidFill>
                  <a:srgbClr val="008000"/>
                </a:solidFill>
                <a:latin typeface="Times New Roman" panose="02020603050405020304" pitchFamily="18" charset="0"/>
              </a:rPr>
              <a:t>. Gióng lớn nhanh như thổi, ăn bao nhiêu cũng không thấy no.</a:t>
            </a:r>
            <a:endParaRPr lang="en-US" sz="2400" dirty="0">
              <a:solidFill>
                <a:srgbClr val="008000"/>
              </a:solidFill>
              <a:latin typeface="Calibri Light"/>
            </a:endParaRPr>
          </a:p>
        </p:txBody>
      </p:sp>
    </p:spTree>
    <p:extLst>
      <p:ext uri="{BB962C8B-B14F-4D97-AF65-F5344CB8AC3E}">
        <p14:creationId xmlns:p14="http://schemas.microsoft.com/office/powerpoint/2010/main" val="14061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7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59" y="-268398"/>
            <a:ext cx="13442403" cy="4191001"/>
          </a:xfrm>
          <a:prstGeom prst="rect">
            <a:avLst/>
          </a:prstGeom>
        </p:spPr>
      </p:pic>
      <p:sp>
        <p:nvSpPr>
          <p:cNvPr id="99" name="TextBox 98"/>
          <p:cNvSpPr txBox="1"/>
          <p:nvPr/>
        </p:nvSpPr>
        <p:spPr>
          <a:xfrm>
            <a:off x="1898678" y="728684"/>
            <a:ext cx="873146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8. Trong truyện Thánh Gióng, sau khi roi sắt bị gãy, Thánh Gióng đã dùng vật gì để tiếp tục đánh giặc?</a:t>
            </a:r>
            <a:endParaRPr lang="en-US" sz="3599" dirty="0">
              <a:solidFill>
                <a:srgbClr val="0000FF"/>
              </a:solidFill>
              <a:latin typeface="Calibri Light"/>
            </a:endParaRPr>
          </a:p>
        </p:txBody>
      </p:sp>
      <p:sp>
        <p:nvSpPr>
          <p:cNvPr id="102" name="Rounded Rectangle 101"/>
          <p:cNvSpPr/>
          <p:nvPr/>
        </p:nvSpPr>
        <p:spPr>
          <a:xfrm>
            <a:off x="6280329" y="5044215"/>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D</a:t>
            </a:r>
            <a:r>
              <a:rPr lang="vi-VN" sz="2799">
                <a:solidFill>
                  <a:srgbClr val="008000"/>
                </a:solidFill>
                <a:latin typeface="Times New Roman" panose="02020603050405020304" pitchFamily="18" charset="0"/>
              </a:rPr>
              <a:t>. Cho ngựa phun lửa vào quân giặc.</a:t>
            </a:r>
            <a:endParaRPr lang="en-US" sz="2799" dirty="0">
              <a:solidFill>
                <a:srgbClr val="008000"/>
              </a:solidFill>
              <a:latin typeface="Calibri Light"/>
            </a:endParaRPr>
          </a:p>
        </p:txBody>
      </p:sp>
      <p:sp>
        <p:nvSpPr>
          <p:cNvPr id="103" name="Rounded Rectangle 102"/>
          <p:cNvSpPr/>
          <p:nvPr/>
        </p:nvSpPr>
        <p:spPr>
          <a:xfrm>
            <a:off x="999296" y="3656754"/>
            <a:ext cx="4989297" cy="112665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cs typeface="Times New Roman" pitchFamily="18" charset="0"/>
              </a:rPr>
              <a:t>A</a:t>
            </a:r>
            <a:r>
              <a:rPr lang="vi-VN" sz="2799">
                <a:solidFill>
                  <a:srgbClr val="008000"/>
                </a:solidFill>
                <a:latin typeface="Times New Roman" panose="02020603050405020304" pitchFamily="18" charset="0"/>
                <a:cs typeface="Times New Roman" pitchFamily="18" charset="0"/>
              </a:rPr>
              <a:t>. Nhổ những cụm tre ven đường để quật vào quân giặc.</a:t>
            </a:r>
            <a:endParaRPr lang="en-US" sz="2799" dirty="0">
              <a:solidFill>
                <a:srgbClr val="008000"/>
              </a:solidFill>
              <a:latin typeface="Calibri Light"/>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a:solidFill>
                  <a:srgbClr val="008000"/>
                </a:solidFill>
                <a:latin typeface="Times New Roman" pitchFamily="18" charset="0"/>
                <a:cs typeface="Times New Roman" pitchFamily="18" charset="0"/>
              </a:rPr>
              <a:t>C. Dùng tay không.</a:t>
            </a:r>
            <a:endParaRPr lang="en-US" sz="2799" dirty="0">
              <a:solidFill>
                <a:srgbClr val="008000"/>
              </a:solidFill>
              <a:latin typeface="Times New Roman" pitchFamily="18" charset="0"/>
              <a:cs typeface="Times New Roman" pitchFamily="18" charset="0"/>
            </a:endParaRPr>
          </a:p>
        </p:txBody>
      </p:sp>
      <p:sp>
        <p:nvSpPr>
          <p:cNvPr id="105" name="Rounded Rectangle 104"/>
          <p:cNvSpPr/>
          <p:nvPr/>
        </p:nvSpPr>
        <p:spPr>
          <a:xfrm>
            <a:off x="6274572" y="3656755"/>
            <a:ext cx="4972980" cy="1124816"/>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Gươm, giáo cướp được của quân giặc.</a:t>
            </a:r>
            <a:endParaRPr lang="en-US" sz="3599" dirty="0">
              <a:solidFill>
                <a:srgbClr val="008000"/>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01" y="5973702"/>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6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71" y="-268410"/>
            <a:ext cx="13442403" cy="4191001"/>
          </a:xfrm>
          <a:prstGeom prst="rect">
            <a:avLst/>
          </a:prstGeom>
        </p:spPr>
      </p:pic>
      <p:sp>
        <p:nvSpPr>
          <p:cNvPr id="99" name="TextBox 98"/>
          <p:cNvSpPr txBox="1"/>
          <p:nvPr/>
        </p:nvSpPr>
        <p:spPr>
          <a:xfrm>
            <a:off x="2575802" y="950130"/>
            <a:ext cx="7534317"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9. Để ghi nhớ công ơn của Thánh Gióng, vua Hùng đã phong cho Thánh Gióng danh hiệu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89" y="597369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253"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A</a:t>
            </a:r>
            <a:r>
              <a:rPr lang="vi-VN" sz="3599">
                <a:solidFill>
                  <a:srgbClr val="008000"/>
                </a:solidFill>
                <a:latin typeface="Times New Roman" panose="02020603050405020304" pitchFamily="18" charset="0"/>
              </a:rPr>
              <a:t>. Đức Thánh Tản Viên.</a:t>
            </a:r>
            <a:endParaRPr lang="en-US" sz="3599" dirty="0">
              <a:solidFill>
                <a:srgbClr val="008000"/>
              </a:solidFill>
              <a:latin typeface="Calibri Light"/>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B</a:t>
            </a:r>
            <a:r>
              <a:rPr lang="vi-VN" sz="3599">
                <a:solidFill>
                  <a:srgbClr val="008000"/>
                </a:solidFill>
                <a:latin typeface="Times New Roman" panose="02020603050405020304" pitchFamily="18" charset="0"/>
              </a:rPr>
              <a:t>. Phù Đổng Thiên Vương.</a:t>
            </a:r>
            <a:endParaRPr lang="en-US" sz="3599" dirty="0">
              <a:solidFill>
                <a:srgbClr val="008000"/>
              </a:solidFill>
              <a:latin typeface="Calibri Light"/>
            </a:endParaRPr>
          </a:p>
        </p:txBody>
      </p:sp>
      <p:sp>
        <p:nvSpPr>
          <p:cNvPr id="22" name="Rounded Rectangle 21"/>
          <p:cNvSpPr/>
          <p:nvPr/>
        </p:nvSpPr>
        <p:spPr>
          <a:xfrm>
            <a:off x="979934" y="5126256"/>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Lưỡng quốc Trạng nguyên.</a:t>
            </a:r>
            <a:endParaRPr lang="en-US" sz="3599" dirty="0">
              <a:solidFill>
                <a:srgbClr val="008000"/>
              </a:solidFill>
              <a:latin typeface="Calibri Light"/>
            </a:endParaRPr>
          </a:p>
        </p:txBody>
      </p:sp>
      <p:sp>
        <p:nvSpPr>
          <p:cNvPr id="23" name="Rounded Rectangle 22"/>
          <p:cNvSpPr/>
          <p:nvPr/>
        </p:nvSpPr>
        <p:spPr>
          <a:xfrm>
            <a:off x="6359276" y="5117980"/>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Bố Cái Đại Vương.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82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5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84" y="-268423"/>
            <a:ext cx="13442403" cy="4191001"/>
          </a:xfrm>
          <a:prstGeom prst="rect">
            <a:avLst/>
          </a:prstGeom>
        </p:spPr>
      </p:pic>
      <p:sp>
        <p:nvSpPr>
          <p:cNvPr id="99" name="TextBox 98"/>
          <p:cNvSpPr txBox="1"/>
          <p:nvPr/>
        </p:nvSpPr>
        <p:spPr>
          <a:xfrm>
            <a:off x="2972050" y="950117"/>
            <a:ext cx="6551512" cy="1938992"/>
          </a:xfrm>
          <a:prstGeom prst="rect">
            <a:avLst/>
          </a:prstGeom>
          <a:noFill/>
        </p:spPr>
        <p:txBody>
          <a:bodyPr wrap="square" rtlCol="0">
            <a:spAutoFit/>
          </a:bodyPr>
          <a:lstStyle/>
          <a:p>
            <a:pPr defTabSz="914217"/>
            <a:r>
              <a:rPr lang="vi-VN" sz="4000">
                <a:solidFill>
                  <a:srgbClr val="0000FF"/>
                </a:solidFill>
                <a:latin typeface="Times New Roman" panose="02020603050405020304" pitchFamily="18" charset="0"/>
                <a:cs typeface="Times New Roman" panose="02020603050405020304" pitchFamily="18" charset="0"/>
              </a:rPr>
              <a:t>Câu 10. Câu nào dưới đây nói đúng nhất về nhân vật Thánh Gióng?</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76" y="597367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D</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một cậu bé kì lạ mà chỉ có ở thời xa xưa.</a:t>
            </a:r>
            <a:endParaRPr lang="en-US" sz="2000" dirty="0">
              <a:solidFill>
                <a:srgbClr val="008000"/>
              </a:solidFill>
              <a:latin typeface="Times New Roman" pitchFamily="18" charset="0"/>
              <a:cs typeface="Times New Roman" pitchFamily="18" charset="0"/>
            </a:endParaRPr>
          </a:p>
        </p:txBody>
      </p:sp>
      <p:sp>
        <p:nvSpPr>
          <p:cNvPr id="17" name="Rounded Rectangle 16"/>
          <p:cNvSpPr/>
          <p:nvPr/>
        </p:nvSpPr>
        <p:spPr>
          <a:xfrm>
            <a:off x="1" y="513168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itchFamily="18" charset="0"/>
                <a:cs typeface="Times New Roman" pitchFamily="18" charset="0"/>
              </a:rPr>
              <a:t>C</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vừa được xây dựng dựa trên thực tế anh hùng trẻ tuổi trong lịch sử, vừa từ trí tưởng tượng bắt nguồn từ tinh thần yêu nước của nhân dân ta.</a:t>
            </a:r>
            <a:endParaRPr lang="en-US" sz="2000" dirty="0">
              <a:solidFill>
                <a:srgbClr val="008000"/>
              </a:solidFill>
              <a:latin typeface="Times New Roman" pitchFamily="18" charset="0"/>
              <a:cs typeface="Times New Roman" pitchFamily="18" charset="0"/>
            </a:endParaRPr>
          </a:p>
        </p:txBody>
      </p:sp>
      <p:sp>
        <p:nvSpPr>
          <p:cNvPr id="18" name="Rounded Rectangle 17"/>
          <p:cNvSpPr/>
          <p:nvPr/>
        </p:nvSpPr>
        <p:spPr>
          <a:xfrm>
            <a:off x="1" y="3923196"/>
            <a:ext cx="603903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A</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hoàn toàn không có thực, do nhân dân tưởng tượng ra.</a:t>
            </a:r>
            <a:endParaRPr lang="en-US" sz="20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B</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dược xây dựng từ hình ảnh những anh hùng có thật thời xưa.</a:t>
            </a:r>
            <a:endParaRPr lang="en-US" sz="20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880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3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98" y="-268437"/>
            <a:ext cx="13442403" cy="4191001"/>
          </a:xfrm>
          <a:prstGeom prst="rect">
            <a:avLst/>
          </a:prstGeom>
        </p:spPr>
      </p:pic>
      <p:sp>
        <p:nvSpPr>
          <p:cNvPr id="99" name="TextBox 98"/>
          <p:cNvSpPr txBox="1"/>
          <p:nvPr/>
        </p:nvSpPr>
        <p:spPr>
          <a:xfrm>
            <a:off x="2575706" y="714998"/>
            <a:ext cx="7328568" cy="1323183"/>
          </a:xfrm>
          <a:prstGeom prst="rect">
            <a:avLst/>
          </a:prstGeom>
          <a:noFill/>
        </p:spPr>
        <p:txBody>
          <a:bodyPr wrap="square" rtlCol="0">
            <a:spAutoFit/>
          </a:bodyPr>
          <a:lstStyle/>
          <a:p>
            <a:pPr defTabSz="914217"/>
            <a:r>
              <a:rPr lang="vi-VN" sz="3999">
                <a:solidFill>
                  <a:srgbClr val="0000FF"/>
                </a:solidFill>
                <a:latin typeface="Times New Roman" pitchFamily="18" charset="0"/>
                <a:cs typeface="Times New Roman" pitchFamily="18" charset="0"/>
              </a:rPr>
              <a:t>Câu 11. Tại sao xếp truyện Thánh Gióng vào thể loại truyền thuyết?</a:t>
            </a:r>
            <a:endParaRPr lang="en-US" sz="39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62" y="597366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3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được kể, lưu truyền từ đời này qua đời khác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404" y="5040812"/>
            <a:ext cx="59595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tưởng tượng, có nhiều yếu tố hoang đường, kì ảo liên quan tới sự thật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0" y="5040812"/>
            <a:ext cx="586202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Đó là câu chuyện dân gian về các anh hùng thời xa xưa</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404" y="3854193"/>
            <a:ext cx="597923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B</a:t>
            </a:r>
            <a:r>
              <a:rPr lang="en-US" sz="2400">
                <a:solidFill>
                  <a:srgbClr val="008000"/>
                </a:solidFill>
                <a:latin typeface="Times New Roman" panose="02020603050405020304" pitchFamily="18" charset="0"/>
                <a:cs typeface="Times New Roman" panose="02020603050405020304" pitchFamily="18" charset="0"/>
              </a:rPr>
              <a:t>. Đó là câu chuyện liên quan tới nhân vật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thánh</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gắn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liền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Sóc</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Sơn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Đổng</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chức</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UNESCO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di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phi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Snip Diagonal Corner Rectangle 4"/>
          <p:cNvSpPr/>
          <p:nvPr/>
        </p:nvSpPr>
        <p:spPr>
          <a:xfrm>
            <a:off x="2084832" y="2933079"/>
            <a:ext cx="8290560" cy="1505712"/>
          </a:xfrm>
          <a:prstGeom prst="snip2DiagRect">
            <a:avLst/>
          </a:prstGeom>
          <a:solidFill>
            <a:srgbClr val="00B0F0">
              <a:alpha val="7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Thánh Gióng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2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13" y="-268452"/>
            <a:ext cx="13442403" cy="4191001"/>
          </a:xfrm>
          <a:prstGeom prst="rect">
            <a:avLst/>
          </a:prstGeom>
        </p:spPr>
      </p:pic>
      <p:sp>
        <p:nvSpPr>
          <p:cNvPr id="99" name="TextBox 98"/>
          <p:cNvSpPr txBox="1"/>
          <p:nvPr/>
        </p:nvSpPr>
        <p:spPr>
          <a:xfrm>
            <a:off x="2575706" y="950088"/>
            <a:ext cx="681598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12. Chi tiết tưởng tượng kì ảo thể hiện trí tưởng tượng chất phác của tác giả dân gian, đúng hay sai?</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47" y="597364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339173" y="395197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199" smtClean="0">
                <a:solidFill>
                  <a:srgbClr val="008000"/>
                </a:solidFill>
                <a:latin typeface="Times New Roman" pitchFamily="18" charset="0"/>
                <a:cs typeface="Times New Roman" pitchFamily="18" charset="0"/>
              </a:rPr>
              <a:t>B</a:t>
            </a:r>
            <a:r>
              <a:rPr lang="vi-VN" sz="3199" smtClean="0">
                <a:solidFill>
                  <a:srgbClr val="008000"/>
                </a:solidFill>
                <a:latin typeface="Times New Roman" pitchFamily="18" charset="0"/>
                <a:cs typeface="Times New Roman" pitchFamily="18" charset="0"/>
              </a:rPr>
              <a:t>. </a:t>
            </a:r>
            <a:r>
              <a:rPr lang="en-US" sz="3199" smtClean="0">
                <a:solidFill>
                  <a:srgbClr val="008000"/>
                </a:solidFill>
                <a:latin typeface="Times New Roman" pitchFamily="18" charset="0"/>
                <a:cs typeface="Times New Roman" pitchFamily="18" charset="0"/>
              </a:rPr>
              <a:t>sai.</a:t>
            </a:r>
            <a:endParaRPr lang="en-US" sz="3199" dirty="0">
              <a:solidFill>
                <a:srgbClr val="008000"/>
              </a:solidFill>
              <a:latin typeface="Times New Roman" pitchFamily="18" charset="0"/>
              <a:cs typeface="Times New Roman" pitchFamily="18" charset="0"/>
            </a:endParaRPr>
          </a:p>
        </p:txBody>
      </p:sp>
      <p:sp>
        <p:nvSpPr>
          <p:cNvPr id="21" name="Rounded Rectangle 20"/>
          <p:cNvSpPr/>
          <p:nvPr/>
        </p:nvSpPr>
        <p:spPr>
          <a:xfrm>
            <a:off x="966763" y="3901772"/>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smtClean="0">
                <a:solidFill>
                  <a:srgbClr val="008000"/>
                </a:solidFill>
                <a:latin typeface="Times New Roman" pitchFamily="18" charset="0"/>
                <a:cs typeface="Times New Roman" pitchFamily="18" charset="0"/>
              </a:rPr>
              <a:t>A</a:t>
            </a:r>
            <a:r>
              <a:rPr lang="vi-VN" sz="3599" smtClean="0">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đúng.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22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21"/>
                                        </p:tgtEl>
                                        <p:attrNameLst>
                                          <p:attrName>style.color</p:attrName>
                                        </p:attrNameLst>
                                      </p:cBhvr>
                                      <p:by>
                                        <p:hsl h="7200000" s="0" l="0"/>
                                      </p:by>
                                    </p:animClr>
                                    <p:animClr clrSpc="hsl" dir="cw">
                                      <p:cBhvr>
                                        <p:cTn id="32" dur="500" fill="hold"/>
                                        <p:tgtEl>
                                          <p:spTgt spid="21"/>
                                        </p:tgtEl>
                                        <p:attrNameLst>
                                          <p:attrName>fillcolor</p:attrName>
                                        </p:attrNameLst>
                                      </p:cBhvr>
                                      <p:by>
                                        <p:hsl h="7200000" s="0" l="0"/>
                                      </p:by>
                                    </p:animClr>
                                    <p:animClr clrSpc="hsl" dir="cw">
                                      <p:cBhvr>
                                        <p:cTn id="33" dur="500" fill="hold"/>
                                        <p:tgtEl>
                                          <p:spTgt spid="21"/>
                                        </p:tgtEl>
                                        <p:attrNameLst>
                                          <p:attrName>stroke.color</p:attrName>
                                        </p:attrNameLst>
                                      </p:cBhvr>
                                      <p:by>
                                        <p:hsl h="7200000" s="0" l="0"/>
                                      </p:by>
                                    </p:animClr>
                                    <p:set>
                                      <p:cBhvr>
                                        <p:cTn id="34" dur="500" fill="hold"/>
                                        <p:tgtEl>
                                          <p:spTgt spid="2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99" grpId="0"/>
      <p:bldP spid="20" grpId="0" animBg="1"/>
      <p:bldP spid="20" grpId="1" animBg="1"/>
      <p:bldP spid="21" grpId="0" animBg="1"/>
      <p:bldP spid="2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80318" y="-174462"/>
            <a:ext cx="13442403" cy="4191001"/>
          </a:xfrm>
          <a:prstGeom prst="rect">
            <a:avLst/>
          </a:prstGeom>
        </p:spPr>
      </p:pic>
      <p:sp>
        <p:nvSpPr>
          <p:cNvPr id="99" name="TextBox 98"/>
          <p:cNvSpPr txBox="1"/>
          <p:nvPr/>
        </p:nvSpPr>
        <p:spPr>
          <a:xfrm>
            <a:off x="2376427" y="1101023"/>
            <a:ext cx="7408207" cy="120007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13. Truyền thuyết Thánh Gióng, không có sự thật lịch sử nào dưới đây?</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31" y="59736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0" y="3854193"/>
            <a:ext cx="586228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A</a:t>
            </a:r>
            <a:r>
              <a:rPr lang="vi-VN" sz="2800">
                <a:solidFill>
                  <a:srgbClr val="008000"/>
                </a:solidFill>
                <a:latin typeface="Times New Roman" pitchFamily="18" charset="0"/>
                <a:cs typeface="Times New Roman" pitchFamily="18" charset="0"/>
              </a:rPr>
              <a:t>. Ở làng Gióng, đời Hùng Vương thứ sáu</a:t>
            </a:r>
            <a:endParaRPr lang="en-US" sz="2800" dirty="0">
              <a:solidFill>
                <a:srgbClr val="008000"/>
              </a:solidFill>
              <a:latin typeface="Times New Roman" pitchFamily="18" charset="0"/>
              <a:cs typeface="Times New Roman" pitchFamily="18" charset="0"/>
            </a:endParaRPr>
          </a:p>
        </p:txBody>
      </p:sp>
      <p:sp>
        <p:nvSpPr>
          <p:cNvPr id="17" name="Rounded Rectangle 16"/>
          <p:cNvSpPr/>
          <p:nvPr/>
        </p:nvSpPr>
        <p:spPr>
          <a:xfrm>
            <a:off x="6251394" y="5040800"/>
            <a:ext cx="59406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800" dirty="0">
                <a:solidFill>
                  <a:srgbClr val="008000"/>
                </a:solidFill>
                <a:latin typeface="Times New Roman" pitchFamily="18" charset="0"/>
                <a:cs typeface="Times New Roman" pitchFamily="18" charset="0"/>
              </a:rPr>
              <a:t>D</a:t>
            </a:r>
            <a:r>
              <a:rPr lang="pt-BR" sz="2800">
                <a:solidFill>
                  <a:srgbClr val="008000"/>
                </a:solidFill>
                <a:latin typeface="Times New Roman" pitchFamily="18" charset="0"/>
                <a:cs typeface="Times New Roman" pitchFamily="18" charset="0"/>
              </a:rPr>
              <a:t>. </a:t>
            </a:r>
            <a:r>
              <a:rPr lang="vi-VN" sz="2800">
                <a:solidFill>
                  <a:srgbClr val="008000"/>
                </a:solidFill>
                <a:latin typeface="Times New Roman" pitchFamily="18" charset="0"/>
                <a:cs typeface="Times New Roman" pitchFamily="18" charset="0"/>
              </a:rPr>
              <a:t>Từ sau hôm gặp sứ giả, chú bé lớn nhanh như </a:t>
            </a:r>
            <a:r>
              <a:rPr lang="vi-VN" sz="2800" smtClean="0">
                <a:solidFill>
                  <a:srgbClr val="008000"/>
                </a:solidFill>
                <a:latin typeface="Times New Roman" pitchFamily="18" charset="0"/>
                <a:cs typeface="Times New Roman" pitchFamily="18" charset="0"/>
              </a:rPr>
              <a:t>thổi</a:t>
            </a:r>
            <a:r>
              <a:rPr lang="en-US" sz="2800" smtClean="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8" name="Rounded Rectangle 17"/>
          <p:cNvSpPr/>
          <p:nvPr/>
        </p:nvSpPr>
        <p:spPr>
          <a:xfrm>
            <a:off x="0" y="5021035"/>
            <a:ext cx="590668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C</a:t>
            </a:r>
            <a:r>
              <a:rPr lang="vi-VN" sz="2800">
                <a:solidFill>
                  <a:srgbClr val="008000"/>
                </a:solidFill>
                <a:latin typeface="Times New Roman" pitchFamily="18" charset="0"/>
                <a:cs typeface="Times New Roman" pitchFamily="18" charset="0"/>
              </a:rPr>
              <a:t>. Lúc bấy giờ, giặc Ân tới xâm phạm tới bờ cõi nước </a:t>
            </a:r>
            <a:r>
              <a:rPr lang="vi-VN" sz="2800" smtClean="0">
                <a:solidFill>
                  <a:srgbClr val="008000"/>
                </a:solidFill>
                <a:latin typeface="Times New Roman" pitchFamily="18" charset="0"/>
                <a:cs typeface="Times New Roman" pitchFamily="18" charset="0"/>
              </a:rPr>
              <a:t>ta</a:t>
            </a:r>
            <a:r>
              <a:rPr lang="en-US" sz="2800" smtClean="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9" name="Rounded Rectangle 18"/>
          <p:cNvSpPr/>
          <p:nvPr/>
        </p:nvSpPr>
        <p:spPr>
          <a:xfrm>
            <a:off x="6285373" y="3854193"/>
            <a:ext cx="590442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Hiện nay vẫn còn đền thờ làng Phù Đổng, tục gọi là làng Gióng</a:t>
            </a:r>
            <a:endParaRPr lang="en-US" sz="2799" dirty="0">
              <a:solidFill>
                <a:srgbClr val="008000"/>
              </a:solidFill>
              <a:latin typeface="Calibri Light"/>
            </a:endParaRPr>
          </a:p>
        </p:txBody>
      </p:sp>
    </p:spTree>
    <p:extLst>
      <p:ext uri="{BB962C8B-B14F-4D97-AF65-F5344CB8AC3E}">
        <p14:creationId xmlns:p14="http://schemas.microsoft.com/office/powerpoint/2010/main" val="428237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46" y="-268485"/>
            <a:ext cx="13442403" cy="4191001"/>
          </a:xfrm>
          <a:prstGeom prst="rect">
            <a:avLst/>
          </a:prstGeom>
        </p:spPr>
      </p:pic>
      <p:sp>
        <p:nvSpPr>
          <p:cNvPr id="99" name="TextBox 98"/>
          <p:cNvSpPr txBox="1"/>
          <p:nvPr/>
        </p:nvSpPr>
        <p:spPr>
          <a:xfrm>
            <a:off x="2811672" y="749443"/>
            <a:ext cx="6580014" cy="1753920"/>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14. Sự thật lịch sử nào được phản ánh trong truyện Thánh Gióng?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14" y="5973615"/>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8733" y="3854193"/>
            <a:ext cx="589100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Đứa trẻ lên ba không biết nói, không biết cười, cũng chẳng biết đi bỗng trở thành tráng sĩ diệt giặc </a:t>
            </a:r>
            <a:r>
              <a:rPr lang="vi-VN" sz="2400" smtClean="0">
                <a:solidFill>
                  <a:srgbClr val="008000"/>
                </a:solidFill>
                <a:latin typeface="Times New Roman" panose="02020603050405020304" pitchFamily="18" charset="0"/>
                <a:cs typeface="Times New Roman" panose="02020603050405020304" pitchFamily="18" charset="0"/>
              </a:rPr>
              <a:t>Ân</a:t>
            </a:r>
            <a:r>
              <a:rPr lang="en-US" sz="2400" smtClean="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356" y="504078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Ngay từ buổi đầu dựng nước, cha ông ta liên tiếp chống giặc ngoại xâm để bảo vệ non sông đất nước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3861" y="5021114"/>
            <a:ext cx="592956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Roi sắt gãy, Gióng nhổ tre ngà giết </a:t>
            </a:r>
            <a:r>
              <a:rPr lang="en-US" sz="2400" smtClean="0">
                <a:solidFill>
                  <a:srgbClr val="008000"/>
                </a:solidFill>
                <a:latin typeface="Times New Roman" panose="02020603050405020304" pitchFamily="18" charset="0"/>
                <a:cs typeface="Times New Roman" panose="02020603050405020304" pitchFamily="18" charset="0"/>
              </a:rPr>
              <a:t>giặc.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356" y="385419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cs typeface="Times New Roman" panose="02020603050405020304" pitchFamily="18" charset="0"/>
              </a:rPr>
              <a:t>B</a:t>
            </a:r>
            <a:r>
              <a:rPr lang="vi-VN" sz="2400">
                <a:solidFill>
                  <a:srgbClr val="008000"/>
                </a:solidFill>
                <a:latin typeface="Times New Roman" panose="02020603050405020304" pitchFamily="18" charset="0"/>
                <a:cs typeface="Times New Roman" panose="02020603050405020304" pitchFamily="18" charset="0"/>
              </a:rPr>
              <a:t>. Tráng sĩ Gióng hi sinh sau khi đánh tan quân giặc </a:t>
            </a:r>
            <a:r>
              <a:rPr lang="vi-VN" sz="2400" smtClean="0">
                <a:solidFill>
                  <a:srgbClr val="008000"/>
                </a:solidFill>
                <a:latin typeface="Times New Roman" panose="02020603050405020304" pitchFamily="18" charset="0"/>
                <a:cs typeface="Times New Roman" panose="02020603050405020304" pitchFamily="18" charset="0"/>
              </a:rPr>
              <a:t>Ân</a:t>
            </a:r>
            <a:r>
              <a:rPr lang="en-US" sz="2400" smtClean="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3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7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64" y="-268503"/>
            <a:ext cx="13442403" cy="4191001"/>
          </a:xfrm>
          <a:prstGeom prst="rect">
            <a:avLst/>
          </a:prstGeom>
        </p:spPr>
      </p:pic>
      <p:sp>
        <p:nvSpPr>
          <p:cNvPr id="99" name="TextBox 98"/>
          <p:cNvSpPr txBox="1"/>
          <p:nvPr/>
        </p:nvSpPr>
        <p:spPr>
          <a:xfrm>
            <a:off x="2091308" y="888905"/>
            <a:ext cx="8091646" cy="120007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cs typeface="Times New Roman" panose="02020603050405020304" pitchFamily="18" charset="0"/>
              </a:rPr>
              <a:t>Câu 15. Nhân dân ta gửi gắm ước mơ nào trong truyện Thánh Gióng?</a:t>
            </a:r>
            <a:endParaRPr lang="en-US" sz="3599"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73149" y="6000749"/>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25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Trong chiến tranh, tình làng nghĩa xóm được phát huy</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338" y="5040765"/>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3599" dirty="0">
                <a:solidFill>
                  <a:srgbClr val="008000"/>
                </a:solidFill>
                <a:latin typeface="Times New Roman" pitchFamily="18" charset="0"/>
                <a:cs typeface="Times New Roman" pitchFamily="18" charset="0"/>
              </a:rPr>
              <a:t>D</a:t>
            </a:r>
            <a:r>
              <a:rPr lang="pt-BR"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Người anh hùng giúp nhân dân diệt giặc</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 y="5040765"/>
            <a:ext cx="586202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C</a:t>
            </a:r>
            <a:r>
              <a:rPr lang="vi-VN" sz="3599">
                <a:solidFill>
                  <a:srgbClr val="008000"/>
                </a:solidFill>
                <a:latin typeface="Times New Roman" pitchFamily="18" charset="0"/>
                <a:cs typeface="Times New Roman" pitchFamily="18" charset="0"/>
              </a:rPr>
              <a:t>. Tinh thần đoàn kết chống xâm lăng là yếu tố cốt lõi</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338" y="3854193"/>
            <a:ext cx="590666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Vũ khí hiện đại mới có thể tiêu diệt được giặc</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78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5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83" y="-268522"/>
            <a:ext cx="13442403" cy="4191001"/>
          </a:xfrm>
          <a:prstGeom prst="rect">
            <a:avLst/>
          </a:prstGeom>
        </p:spPr>
      </p:pic>
      <p:sp>
        <p:nvSpPr>
          <p:cNvPr id="99" name="TextBox 98"/>
          <p:cNvSpPr txBox="1"/>
          <p:nvPr/>
        </p:nvSpPr>
        <p:spPr>
          <a:xfrm>
            <a:off x="1616895" y="1090797"/>
            <a:ext cx="9373262" cy="1200051"/>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16: Khi roi sắt gãy, Thánh Gióng đã sử dụng vũ khí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77" y="597357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Cung tên.</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Những cụm </a:t>
            </a:r>
            <a:r>
              <a:rPr lang="vi-VN" sz="3599" smtClean="0">
                <a:solidFill>
                  <a:srgbClr val="008000"/>
                </a:solidFill>
                <a:latin typeface="Times New Roman" panose="02020603050405020304" pitchFamily="18" charset="0"/>
              </a:rPr>
              <a:t>tre</a:t>
            </a:r>
            <a:r>
              <a:rPr lang="en-US" sz="3599" smtClean="0">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Tay không đánh giặc.</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en-US" sz="3599" smtClean="0">
                <a:solidFill>
                  <a:srgbClr val="008000"/>
                </a:solidFill>
                <a:latin typeface="Times New Roman" pitchFamily="18" charset="0"/>
                <a:cs typeface="Times New Roman" pitchFamily="18" charset="0"/>
              </a:rPr>
              <a:t>Nỏ thần.</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7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03" y="-268542"/>
            <a:ext cx="13442403" cy="4191001"/>
          </a:xfrm>
          <a:prstGeom prst="rect">
            <a:avLst/>
          </a:prstGeom>
        </p:spPr>
      </p:pic>
      <p:sp>
        <p:nvSpPr>
          <p:cNvPr id="99" name="TextBox 98"/>
          <p:cNvSpPr txBox="1"/>
          <p:nvPr/>
        </p:nvSpPr>
        <p:spPr>
          <a:xfrm>
            <a:off x="2972147" y="829849"/>
            <a:ext cx="5537472" cy="646203"/>
          </a:xfrm>
          <a:prstGeom prst="rect">
            <a:avLst/>
          </a:prstGeom>
          <a:noFill/>
        </p:spPr>
        <p:txBody>
          <a:bodyPr wrap="square" rtlCol="0">
            <a:spAutoFit/>
          </a:bodyPr>
          <a:lstStyle/>
          <a:p>
            <a:pPr defTabSz="914217"/>
            <a:r>
              <a:rPr lang="en-US" sz="3599" dirty="0" err="1">
                <a:solidFill>
                  <a:srgbClr val="0000FF"/>
                </a:solidFill>
                <a:latin typeface="Times New Roman" pitchFamily="18" charset="0"/>
                <a:cs typeface="Times New Roman" pitchFamily="18" charset="0"/>
              </a:rPr>
              <a:t>Câu</a:t>
            </a:r>
            <a:r>
              <a:rPr lang="en-US" sz="3599" dirty="0">
                <a:solidFill>
                  <a:srgbClr val="0000FF"/>
                </a:solidFill>
                <a:latin typeface="Times New Roman" pitchFamily="18" charset="0"/>
                <a:cs typeface="Times New Roman" pitchFamily="18" charset="0"/>
              </a:rPr>
              <a:t> 17</a:t>
            </a:r>
            <a:r>
              <a:rPr lang="en-US" sz="3599">
                <a:solidFill>
                  <a:srgbClr val="0000FF"/>
                </a:solidFill>
                <a:latin typeface="Times New Roman" pitchFamily="18" charset="0"/>
                <a:cs typeface="Times New Roman" pitchFamily="18" charset="0"/>
              </a:rPr>
              <a:t>. </a:t>
            </a:r>
            <a:r>
              <a:rPr lang="en-US" sz="3599" smtClean="0">
                <a:solidFill>
                  <a:srgbClr val="0000FF"/>
                </a:solidFill>
                <a:latin typeface="Times New Roman" pitchFamily="18" charset="0"/>
                <a:cs typeface="Times New Roman" pitchFamily="18" charset="0"/>
              </a:rPr>
              <a:t>Gióng lớn lên bằng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57" y="59735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262"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A</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Phép thần kì.</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299" y="5040726"/>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D</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Công sức của cha mẹ và sự giúp đỡ của dân làng.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025076" y="5040726"/>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Gạo thần.</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299"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B</a:t>
            </a:r>
            <a:r>
              <a:rPr lang="en-US" sz="280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Bàn chân to.</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1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24" y="-268563"/>
            <a:ext cx="13442403" cy="4191001"/>
          </a:xfrm>
          <a:prstGeom prst="rect">
            <a:avLst/>
          </a:prstGeom>
        </p:spPr>
      </p:pic>
      <p:sp>
        <p:nvSpPr>
          <p:cNvPr id="99" name="TextBox 98"/>
          <p:cNvSpPr txBox="1"/>
          <p:nvPr/>
        </p:nvSpPr>
        <p:spPr>
          <a:xfrm>
            <a:off x="2972147" y="949977"/>
            <a:ext cx="6782568" cy="1753942"/>
          </a:xfrm>
          <a:prstGeom prst="rect">
            <a:avLst/>
          </a:prstGeom>
          <a:noFill/>
        </p:spPr>
        <p:txBody>
          <a:bodyPr wrap="square" rtlCol="0">
            <a:spAutoFit/>
          </a:bodyPr>
          <a:lstStyle/>
          <a:p>
            <a:pPr algn="just" defTabSz="914217"/>
            <a:r>
              <a:rPr lang="vi-VN" sz="3599" dirty="0">
                <a:solidFill>
                  <a:srgbClr val="0000FF"/>
                </a:solidFill>
                <a:latin typeface="Times New Roman" pitchFamily="18" charset="0"/>
                <a:cs typeface="Times New Roman" pitchFamily="18" charset="0"/>
              </a:rPr>
              <a:t>Câu 18</a:t>
            </a:r>
            <a:r>
              <a:rPr lang="vi-VN" sz="3599">
                <a:solidFill>
                  <a:srgbClr val="0000FF"/>
                </a:solidFill>
                <a:latin typeface="Times New Roman" pitchFamily="18" charset="0"/>
                <a:cs typeface="Times New Roman" pitchFamily="18" charset="0"/>
              </a:rPr>
              <a:t>: Tại sao hội thi thể thao trong nhà trường phổ thông lại mang tên Hội khỏe Phù Đổng? </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36" y="597353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fi-FI" sz="2799" dirty="0">
                <a:solidFill>
                  <a:srgbClr val="008000"/>
                </a:solidFill>
                <a:latin typeface="Times New Roman" pitchFamily="18" charset="0"/>
                <a:cs typeface="Times New Roman" pitchFamily="18" charset="0"/>
              </a:rPr>
              <a:t>D. Cả ba ý đều sai</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Vì hội thi dành cho lứa tuổi thiếu niên.</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799" dirty="0">
                <a:solidFill>
                  <a:srgbClr val="008000"/>
                </a:solidFill>
                <a:latin typeface="Times New Roman" pitchFamily="18" charset="0"/>
                <a:cs typeface="Times New Roman" pitchFamily="18" charset="0"/>
              </a:rPr>
              <a:t>A</a:t>
            </a:r>
            <a:r>
              <a:rPr lang="en-US"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Nhớ về lịch sử.</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it-IT" sz="2799" dirty="0">
                <a:solidFill>
                  <a:srgbClr val="008000"/>
                </a:solidFill>
                <a:latin typeface="Times New Roman" pitchFamily="18" charset="0"/>
                <a:cs typeface="Times New Roman" pitchFamily="18" charset="0"/>
              </a:rPr>
              <a:t>B</a:t>
            </a:r>
            <a:r>
              <a:rPr lang="it-IT" sz="2799">
                <a:solidFill>
                  <a:srgbClr val="008000"/>
                </a:solidFill>
                <a:latin typeface="Times New Roman" pitchFamily="18" charset="0"/>
                <a:cs typeface="Times New Roman" pitchFamily="18" charset="0"/>
              </a:rPr>
              <a:t>. </a:t>
            </a:r>
            <a:r>
              <a:rPr lang="it-IT" sz="2799" smtClean="0">
                <a:solidFill>
                  <a:srgbClr val="008000"/>
                </a:solidFill>
                <a:latin typeface="Times New Roman" pitchFamily="18" charset="0"/>
                <a:cs typeface="Times New Roman" pitchFamily="18" charset="0"/>
              </a:rPr>
              <a:t>Cho dễ nhớ.</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231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46" y="-268585"/>
            <a:ext cx="13442403" cy="4191001"/>
          </a:xfrm>
          <a:prstGeom prst="rect">
            <a:avLst/>
          </a:prstGeom>
        </p:spPr>
      </p:pic>
      <p:sp>
        <p:nvSpPr>
          <p:cNvPr id="99" name="TextBox 98"/>
          <p:cNvSpPr txBox="1"/>
          <p:nvPr/>
        </p:nvSpPr>
        <p:spPr>
          <a:xfrm>
            <a:off x="2532779" y="1226889"/>
            <a:ext cx="8499028"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19</a:t>
            </a:r>
            <a:r>
              <a:rPr lang="vi-VN" sz="3599">
                <a:solidFill>
                  <a:srgbClr val="0000FF"/>
                </a:solidFill>
                <a:latin typeface="Times New Roman" pitchFamily="18" charset="0"/>
                <a:cs typeface="Times New Roman" pitchFamily="18" charset="0"/>
              </a:rPr>
              <a:t>: </a:t>
            </a:r>
            <a:r>
              <a:rPr lang="en-US" sz="3599" smtClean="0">
                <a:solidFill>
                  <a:srgbClr val="0000FF"/>
                </a:solidFill>
                <a:latin typeface="Times New Roman" pitchFamily="18" charset="0"/>
                <a:cs typeface="Times New Roman" pitchFamily="18" charset="0"/>
              </a:rPr>
              <a:t>Vết tích còn lại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45792" y="611629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03837" y="4433103"/>
            <a:ext cx="4958334" cy="91553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A</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Ngựa gỗ.</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6373543" y="5643360"/>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799" dirty="0">
                <a:solidFill>
                  <a:srgbClr val="008000"/>
                </a:solidFill>
                <a:latin typeface="Times New Roman" pitchFamily="18" charset="0"/>
                <a:cs typeface="Times New Roman" pitchFamily="18" charset="0"/>
              </a:rPr>
              <a:t>D</a:t>
            </a:r>
            <a:r>
              <a:rPr lang="pt-BR" sz="2799">
                <a:solidFill>
                  <a:srgbClr val="008000"/>
                </a:solidFill>
                <a:latin typeface="Times New Roman" pitchFamily="18" charset="0"/>
                <a:cs typeface="Times New Roman" pitchFamily="18" charset="0"/>
              </a:rPr>
              <a:t>. </a:t>
            </a:r>
            <a:r>
              <a:rPr lang="pt-BR" sz="2799" smtClean="0">
                <a:solidFill>
                  <a:srgbClr val="008000"/>
                </a:solidFill>
                <a:latin typeface="Times New Roman" pitchFamily="18" charset="0"/>
                <a:cs typeface="Times New Roman" pitchFamily="18" charset="0"/>
              </a:rPr>
              <a:t>Làng cháy.</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903836" y="5680551"/>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Thanh gươm.</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287695" y="4422086"/>
            <a:ext cx="4813771" cy="88010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B</a:t>
            </a:r>
            <a:r>
              <a:rPr lang="vi-VN" sz="2799">
                <a:solidFill>
                  <a:srgbClr val="008000"/>
                </a:solidFill>
                <a:latin typeface="Times New Roman" pitchFamily="18" charset="0"/>
                <a:cs typeface="Times New Roman" pitchFamily="18" charset="0"/>
              </a:rPr>
              <a:t>. </a:t>
            </a:r>
            <a:r>
              <a:rPr lang="en-US" sz="2799" smtClean="0">
                <a:solidFill>
                  <a:srgbClr val="008000"/>
                </a:solidFill>
                <a:latin typeface="Times New Roman" pitchFamily="18" charset="0"/>
                <a:cs typeface="Times New Roman" pitchFamily="18" charset="0"/>
              </a:rPr>
              <a:t>Nỏ thần.</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21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6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827452" y="-336689"/>
            <a:ext cx="13442403" cy="4191001"/>
          </a:xfrm>
          <a:prstGeom prst="rect">
            <a:avLst/>
          </a:prstGeom>
        </p:spPr>
      </p:pic>
      <p:sp>
        <p:nvSpPr>
          <p:cNvPr id="99" name="TextBox 98"/>
          <p:cNvSpPr txBox="1"/>
          <p:nvPr/>
        </p:nvSpPr>
        <p:spPr>
          <a:xfrm>
            <a:off x="1591337" y="927758"/>
            <a:ext cx="8747103"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20</a:t>
            </a:r>
            <a:r>
              <a:rPr lang="vi-VN" sz="3599">
                <a:solidFill>
                  <a:srgbClr val="0000FF"/>
                </a:solidFill>
                <a:latin typeface="Times New Roman" pitchFamily="18" charset="0"/>
                <a:cs typeface="Times New Roman" pitchFamily="18" charset="0"/>
              </a:rPr>
              <a:t>: </a:t>
            </a:r>
            <a:r>
              <a:rPr lang="en-US" sz="3599" smtClean="0">
                <a:solidFill>
                  <a:srgbClr val="0000FF"/>
                </a:solidFill>
                <a:latin typeface="Times New Roman" pitchFamily="18" charset="0"/>
                <a:cs typeface="Times New Roman" pitchFamily="18" charset="0"/>
              </a:rPr>
              <a:t>Chủ đề của truyện Thánh Gióng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691" y="597349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D</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đánh giặc cứu nước.</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C</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bảo vệ tự nhiên.</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A</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bảo vệ môi trường.</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B</a:t>
            </a:r>
            <a:r>
              <a:rPr lang="en-US" sz="3599">
                <a:solidFill>
                  <a:srgbClr val="008000"/>
                </a:solidFill>
                <a:latin typeface="Times New Roman" panose="02020603050405020304" pitchFamily="18" charset="0"/>
                <a:cs typeface="Times New Roman" panose="02020603050405020304" pitchFamily="18" charset="0"/>
              </a:rPr>
              <a:t>. </a:t>
            </a:r>
            <a:r>
              <a:rPr lang="en-US" sz="3599" smtClean="0">
                <a:solidFill>
                  <a:srgbClr val="008000"/>
                </a:solidFill>
                <a:latin typeface="Times New Roman" panose="02020603050405020304" pitchFamily="18" charset="0"/>
                <a:cs typeface="Times New Roman" panose="02020603050405020304" pitchFamily="18" charset="0"/>
              </a:rPr>
              <a:t>yêu thiên nhiên.</a:t>
            </a:r>
            <a:endParaRPr lang="en-US" sz="3599"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1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6990610" y="1642303"/>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VẬN DỤNG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796819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smtClean="0">
                <a:solidFill>
                  <a:srgbClr val="002060"/>
                </a:solidFill>
                <a:latin typeface="Times New Roman" panose="02020603050405020304" pitchFamily="18" charset="0"/>
                <a:cs typeface="Times New Roman" panose="02020603050405020304" pitchFamily="18" charset="0"/>
              </a:rPr>
              <a:t>Câu</a:t>
            </a:r>
            <a:r>
              <a:rPr lang="en-US" sz="3200" smtClean="0">
                <a:solidFill>
                  <a:srgbClr val="002060"/>
                </a:solidFill>
                <a:latin typeface="Times New Roman" panose="02020603050405020304" pitchFamily="18" charset="0"/>
                <a:cs typeface="Times New Roman" panose="02020603050405020304" pitchFamily="18" charset="0"/>
              </a:rPr>
              <a:t> 3. </a:t>
            </a:r>
            <a:r>
              <a:rPr lang="en-US" sz="3200" dirty="0" err="1" smtClean="0">
                <a:solidFill>
                  <a:srgbClr val="002060"/>
                </a:solidFill>
                <a:latin typeface="Times New Roman" panose="02020603050405020304" pitchFamily="18" charset="0"/>
                <a:cs typeface="Times New Roman" panose="02020603050405020304" pitchFamily="18" charset="0"/>
              </a:rPr>
              <a:t>Một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được </a:t>
            </a:r>
            <a:r>
              <a:rPr lang="vi-VN" sz="3200" dirty="0">
                <a:solidFill>
                  <a:srgbClr val="002060"/>
                </a:solidFill>
                <a:latin typeface="Times New Roman" panose="02020603050405020304" pitchFamily="18" charset="0"/>
                <a:cs typeface="Times New Roman" panose="02020603050405020304" pitchFamily="18" charset="0"/>
              </a:rPr>
              <a:t>thờ ở cả hai đền Dạ Trạch và Đa Hòa, nằm ở huyện Khoái Châu, tỉnh Hưng </a:t>
            </a:r>
            <a:r>
              <a:rPr lang="vi-VN" sz="3200" dirty="0" smtClean="0">
                <a:solidFill>
                  <a:srgbClr val="002060"/>
                </a:solidFill>
                <a:latin typeface="Times New Roman" panose="02020603050405020304" pitchFamily="18" charset="0"/>
                <a:cs typeface="Times New Roman" panose="02020603050405020304" pitchFamily="18" charset="0"/>
              </a:rPr>
              <a:t>Yên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Đó</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nào</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920240" y="3301435"/>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smtClean="0">
                <a:solidFill>
                  <a:prstClr val="white"/>
                </a:solidFill>
                <a:latin typeface="Times New Roman" panose="02020603050405020304" pitchFamily="18" charset="0"/>
                <a:cs typeface="Times New Roman" panose="02020603050405020304" pitchFamily="18" charset="0"/>
              </a:rPr>
              <a:t>Chử Đồng Tử</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573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1783644" y="864640"/>
            <a:ext cx="6739467" cy="3808959"/>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kern="100">
                <a:solidFill>
                  <a:srgbClr val="000000"/>
                </a:solidFill>
                <a:latin typeface="Times New Roman" panose="02020603050405020304" pitchFamily="18" charset="0"/>
                <a:ea typeface="SimSun" panose="02010600030101010101" pitchFamily="2" charset="-122"/>
              </a:rPr>
              <a:t>Viết đoạn văn (khoảng 5-7 câu) về một hình ảnh hay hành động của Thánh Gióng đã để lại cho em ấn tượng sâu sắc.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7726293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823752"/>
          </a:xfrm>
          <a:prstGeom prst="rect">
            <a:avLst/>
          </a:prstGeom>
        </p:spPr>
        <p:txBody>
          <a:bodyPr wrap="square">
            <a:spAutoFit/>
          </a:bodyPr>
          <a:lstStyle/>
          <a:p>
            <a:pPr algn="just">
              <a:lnSpc>
                <a:spcPct val="150000"/>
              </a:lnSpc>
            </a:pPr>
            <a:r>
              <a:rPr lang="en-US" sz="3600" b="1" kern="100" smtClean="0">
                <a:latin typeface="Times New Roman" panose="02020603050405020304" pitchFamily="18" charset="0"/>
                <a:ea typeface="SimSun" panose="02010600030101010101" pitchFamily="2" charset="-122"/>
              </a:rPr>
              <a:t>* Về hình thức:</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61243" y="834704"/>
            <a:ext cx="6333068" cy="923330"/>
          </a:xfrm>
          <a:prstGeom prst="rect">
            <a:avLst/>
          </a:prstGeom>
        </p:spPr>
        <p:txBody>
          <a:bodyPr wrap="square">
            <a:spAutoFit/>
          </a:bodyPr>
          <a:lstStyle/>
          <a:p>
            <a:pPr algn="just">
              <a:lnSpc>
                <a:spcPct val="150000"/>
              </a:lnSpc>
            </a:pPr>
            <a:r>
              <a:rPr lang="en-US" sz="3600" kern="100" smtClean="0">
                <a:latin typeface="Times New Roman" panose="02020603050405020304" pitchFamily="18" charset="0"/>
                <a:ea typeface="SimSun" panose="02010600030101010101" pitchFamily="2" charset="-122"/>
              </a:rPr>
              <a:t>- Đảm bảo số câu theo yêu cầu.  </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61243" y="1768986"/>
            <a:ext cx="7755468" cy="1754326"/>
          </a:xfrm>
          <a:prstGeom prst="rect">
            <a:avLst/>
          </a:prstGeom>
        </p:spPr>
        <p:txBody>
          <a:bodyPr wrap="square">
            <a:spAutoFit/>
          </a:bodyPr>
          <a:lstStyle/>
          <a:p>
            <a:pPr algn="just">
              <a:lnSpc>
                <a:spcPct val="150000"/>
              </a:lnSpc>
            </a:pPr>
            <a:r>
              <a:rPr lang="en-US" sz="3600" kern="100" smtClean="0">
                <a:latin typeface="Times New Roman" panose="02020603050405020304" pitchFamily="18" charset="0"/>
                <a:ea typeface="SimSun" panose="02010600030101010101" pitchFamily="2" charset="-122"/>
              </a:rPr>
              <a:t>- Đảm bảo quy tắc chính tả, đặt câu đúng cấu trúc ngữ pháp.  </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1243" y="3531231"/>
            <a:ext cx="7755468" cy="1754326"/>
          </a:xfrm>
          <a:prstGeom prst="rect">
            <a:avLst/>
          </a:prstGeom>
        </p:spPr>
        <p:txBody>
          <a:bodyPr wrap="square">
            <a:spAutoFit/>
          </a:bodyPr>
          <a:lstStyle/>
          <a:p>
            <a:pPr algn="just">
              <a:lnSpc>
                <a:spcPct val="150000"/>
              </a:lnSpc>
            </a:pPr>
            <a:r>
              <a:rPr lang="en-US" sz="3600" kern="100" smtClean="0">
                <a:latin typeface="Times New Roman" panose="02020603050405020304" pitchFamily="18" charset="0"/>
                <a:ea typeface="SimSun" panose="02010600030101010101" pitchFamily="2" charset="-122"/>
              </a:rPr>
              <a:t>- Diễn đạt trong sáng, sử dụng các phép tu từ cho bài viết sinh động hơn.  </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411168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923330"/>
          </a:xfrm>
          <a:prstGeom prst="rect">
            <a:avLst/>
          </a:prstGeom>
        </p:spPr>
        <p:txBody>
          <a:bodyPr wrap="square">
            <a:spAutoFit/>
          </a:bodyPr>
          <a:lstStyle/>
          <a:p>
            <a:pPr algn="just">
              <a:lnSpc>
                <a:spcPct val="150000"/>
              </a:lnSpc>
            </a:pPr>
            <a:r>
              <a:rPr lang="en-US" sz="3600" b="1" kern="100" smtClean="0">
                <a:latin typeface="Times New Roman" panose="02020603050405020304" pitchFamily="18" charset="0"/>
                <a:ea typeface="SimSun" panose="02010600030101010101" pitchFamily="2" charset="-122"/>
              </a:rPr>
              <a:t>* Về nội dung:</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194756" y="23505"/>
            <a:ext cx="7710312" cy="1200329"/>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Một </a:t>
            </a:r>
            <a:r>
              <a:rPr lang="vi-VN" sz="3600" kern="100" smtClean="0">
                <a:latin typeface="Times New Roman" panose="02020603050405020304" pitchFamily="18" charset="0"/>
                <a:ea typeface="SimSun" panose="02010600030101010101" pitchFamily="2" charset="-122"/>
              </a:rPr>
              <a:t>hình </a:t>
            </a:r>
            <a:r>
              <a:rPr lang="vi-VN" sz="3600" kern="100">
                <a:latin typeface="Times New Roman" panose="02020603050405020304" pitchFamily="18" charset="0"/>
                <a:ea typeface="SimSun" panose="02010600030101010101" pitchFamily="2" charset="-122"/>
              </a:rPr>
              <a:t>ảnh hay hành động của Thánh Gióng đã để lại cho em ấn tượng sâu </a:t>
            </a:r>
            <a:r>
              <a:rPr lang="vi-VN" sz="3600" kern="100" smtClean="0">
                <a:latin typeface="Times New Roman" panose="02020603050405020304" pitchFamily="18" charset="0"/>
                <a:ea typeface="SimSun" panose="02010600030101010101" pitchFamily="2" charset="-122"/>
              </a:rPr>
              <a:t>sắc</a:t>
            </a:r>
            <a:r>
              <a:rPr lang="en-US" sz="3600" kern="100" smtClean="0">
                <a:latin typeface="Times New Roman" panose="02020603050405020304" pitchFamily="18" charset="0"/>
                <a:ea typeface="SimSun" panose="02010600030101010101" pitchFamily="2" charset="-122"/>
              </a:rPr>
              <a:t>.</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28975" y="1674674"/>
            <a:ext cx="8094135" cy="1754326"/>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 Giới thiệu về hình ảnh hay hành động của Thánh Gióng đã để lại cho em ấn tượng sâu sắc.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259642" y="3614961"/>
            <a:ext cx="7755468" cy="646331"/>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 Diễn tả cụ thể hình ảnh/ hành động ấy.</a:t>
            </a:r>
            <a:endParaRPr lang="en-US" sz="36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28975" y="4961280"/>
            <a:ext cx="7755468" cy="646331"/>
          </a:xfrm>
          <a:prstGeom prst="rect">
            <a:avLst/>
          </a:prstGeom>
        </p:spPr>
        <p:txBody>
          <a:bodyPr wrap="square">
            <a:spAutoFit/>
          </a:bodyPr>
          <a:lstStyle/>
          <a:p>
            <a:pPr algn="just"/>
            <a:r>
              <a:rPr lang="en-US" sz="3600" kern="100" smtClean="0">
                <a:latin typeface="Times New Roman" panose="02020603050405020304" pitchFamily="18" charset="0"/>
                <a:ea typeface="SimSun" panose="02010600030101010101" pitchFamily="2" charset="-122"/>
              </a:rPr>
              <a:t>- Khẳng định tình cảm của bản thân.</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68613211"/>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0" y="163907"/>
            <a:ext cx="12192000" cy="618630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600" kern="100" smtClean="0">
                <a:latin typeface="Times New Roman" panose="02020603050405020304" pitchFamily="18" charset="0"/>
                <a:ea typeface="SimSun" panose="02010600030101010101" pitchFamily="2" charset="-122"/>
              </a:rPr>
              <a:t>	</a:t>
            </a:r>
            <a:r>
              <a:rPr lang="vi-VN" sz="3600" kern="100" smtClean="0">
                <a:latin typeface="Times New Roman" panose="02020603050405020304" pitchFamily="18" charset="0"/>
                <a:ea typeface="SimSun" panose="02010600030101010101" pitchFamily="2" charset="-122"/>
              </a:rPr>
              <a:t>Thánh </a:t>
            </a:r>
            <a:r>
              <a:rPr lang="vi-VN" sz="3600" kern="100">
                <a:latin typeface="Times New Roman" panose="02020603050405020304" pitchFamily="18" charset="0"/>
                <a:ea typeface="SimSun" panose="02010600030101010101" pitchFamily="2" charset="-122"/>
              </a:rPr>
              <a:t>Gióng là một truyền thuyết giàu ý nghĩa. Truyện có nhiều hình ảnh, hành động, tuy nhiên em ấn tượng nhất là hình ảnh khi roi sắt gãy, Thánh Gióng đã nhổ những bụi tre cạnh đường để đánh giặc. Hình ảnh ấy vừa toát lên sức mạnh phi thường của Thánh Gióng, vừa gợi ra hiệp sức của thiên nhiên, cây cỏ trong cuộc chiến chống giặc ngoại xâm. Có lẽ tình yêu nước không chỉ nằm trong trái tim của mỗi con người mà còn ẩn chứa cả trong những rặng tre ngà để rồi rặng tre ấy kẽo kẹt trong câu thơ của hậu thế:</a:t>
            </a:r>
          </a:p>
          <a:p>
            <a:pPr algn="ctr"/>
            <a:r>
              <a:rPr lang="en-US" sz="3600" i="1" kern="100" smtClean="0">
                <a:latin typeface="Times New Roman" panose="02020603050405020304" pitchFamily="18" charset="0"/>
                <a:ea typeface="SimSun" panose="02010600030101010101" pitchFamily="2" charset="-122"/>
              </a:rPr>
              <a:t>“</a:t>
            </a:r>
            <a:r>
              <a:rPr lang="vi-VN" sz="3600" i="1" kern="100" smtClean="0">
                <a:latin typeface="Times New Roman" panose="02020603050405020304" pitchFamily="18" charset="0"/>
                <a:ea typeface="SimSun" panose="02010600030101010101" pitchFamily="2" charset="-122"/>
              </a:rPr>
              <a:t>Tre </a:t>
            </a:r>
            <a:r>
              <a:rPr lang="vi-VN" sz="3600" i="1" kern="100">
                <a:latin typeface="Times New Roman" panose="02020603050405020304" pitchFamily="18" charset="0"/>
                <a:ea typeface="SimSun" panose="02010600030101010101" pitchFamily="2" charset="-122"/>
              </a:rPr>
              <a:t>xanh xanh tự bao giờ</a:t>
            </a:r>
          </a:p>
          <a:p>
            <a:pPr algn="ctr"/>
            <a:r>
              <a:rPr lang="vi-VN" sz="3600" i="1" kern="100">
                <a:latin typeface="Times New Roman" panose="02020603050405020304" pitchFamily="18" charset="0"/>
                <a:ea typeface="SimSun" panose="02010600030101010101" pitchFamily="2" charset="-122"/>
              </a:rPr>
              <a:t>Mà sao nên lũy nên thành tre </a:t>
            </a:r>
            <a:r>
              <a:rPr lang="vi-VN" sz="3600" i="1" kern="100" smtClean="0">
                <a:latin typeface="Times New Roman" panose="02020603050405020304" pitchFamily="18" charset="0"/>
                <a:ea typeface="SimSun" panose="02010600030101010101" pitchFamily="2" charset="-122"/>
              </a:rPr>
              <a:t>ơi</a:t>
            </a:r>
            <a:r>
              <a:rPr lang="en-US" sz="3600" i="1" kern="100" smtClean="0">
                <a:latin typeface="Times New Roman" panose="02020603050405020304" pitchFamily="18" charset="0"/>
                <a:ea typeface="SimSun" panose="02010600030101010101" pitchFamily="2" charset="-122"/>
              </a:rPr>
              <a:t>”</a:t>
            </a:r>
            <a:endParaRPr lang="vi-VN" sz="3600"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4604924"/>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ounded Rectangle 3"/>
          <p:cNvSpPr/>
          <p:nvPr/>
        </p:nvSpPr>
        <p:spPr>
          <a:xfrm>
            <a:off x="2901244" y="225778"/>
            <a:ext cx="6163734"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HƯỚNG DẪN TỰ HỌC</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564443" y="2020711"/>
            <a:ext cx="6729735"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Khái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quát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bài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sơ</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đồ</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tư</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duy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885244" y="3570111"/>
            <a:ext cx="518160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Sưu tầm: các thể loại khác viết về Tháng Gióng.</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510397"/>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0"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2"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7"/>
            </p:custDataLst>
          </p:nvPr>
        </p:nvSpPr>
        <p:spPr>
          <a:xfrm>
            <a:off x="2646191" y="1340688"/>
            <a:ext cx="6838302" cy="209288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500" b="0" i="0" u="none" strike="noStrike" kern="1200" cap="none" spc="0" normalizeH="0" baseline="0" noProof="0" smtClean="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CHÚC</a:t>
            </a:r>
            <a:r>
              <a:rPr kumimoji="0" lang="en-US" altLang="zh-CN" sz="6500" b="0" i="0" u="none" strike="noStrike" kern="1200" cap="none" spc="0" normalizeH="0" noProof="0" smtClean="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 CÁC EM HỌC TỐT!</a:t>
            </a:r>
            <a:endParaRPr kumimoji="0" lang="zh-CN" altLang="en-US" sz="6500" b="0" i="0" u="none" strike="noStrike" kern="1200" cap="none" spc="0" normalizeH="0" baseline="0" noProof="0" dirty="0">
              <a:ln>
                <a:noFill/>
              </a:ln>
              <a:solidFill>
                <a:srgbClr val="FF0066"/>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Tree>
    <p:extLst>
      <p:ext uri="{BB962C8B-B14F-4D97-AF65-F5344CB8AC3E}">
        <p14:creationId xmlns:p14="http://schemas.microsoft.com/office/powerpoint/2010/main" val="2326469090"/>
      </p:ext>
    </p:extLst>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58044" y="207264"/>
            <a:ext cx="11887200"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smtClean="0">
                <a:solidFill>
                  <a:srgbClr val="002060"/>
                </a:solidFill>
                <a:latin typeface="Times New Roman" panose="02020603050405020304" pitchFamily="18" charset="0"/>
                <a:cs typeface="Times New Roman" panose="02020603050405020304" pitchFamily="18" charset="0"/>
              </a:rPr>
              <a:t>Câu</a:t>
            </a:r>
            <a:r>
              <a:rPr lang="en-US" sz="3200" smtClean="0">
                <a:solidFill>
                  <a:srgbClr val="002060"/>
                </a:solidFill>
                <a:latin typeface="Times New Roman" panose="02020603050405020304" pitchFamily="18" charset="0"/>
                <a:cs typeface="Times New Roman" panose="02020603050405020304" pitchFamily="18" charset="0"/>
              </a:rPr>
              <a:t> 4. </a:t>
            </a:r>
            <a:r>
              <a:rPr lang="en-US" sz="3200" dirty="0" err="1" smtClean="0">
                <a:solidFill>
                  <a:srgbClr val="002060"/>
                </a:solidFill>
                <a:latin typeface="Times New Roman" panose="02020603050405020304" pitchFamily="18" charset="0"/>
                <a:cs typeface="Times New Roman" panose="02020603050405020304" pitchFamily="18" charset="0"/>
              </a:rPr>
              <a:t>Đây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nữ</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tương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truyền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công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chúa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Quỳnh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Hoa</a:t>
            </a:r>
            <a:r>
              <a:rPr lang="en-US" sz="3200" dirty="0" smtClean="0">
                <a:solidFill>
                  <a:srgbClr val="002060"/>
                </a:solidFill>
                <a:latin typeface="Times New Roman" panose="02020603050405020304" pitchFamily="18" charset="0"/>
                <a:cs typeface="Times New Roman" panose="02020603050405020304" pitchFamily="18" charset="0"/>
              </a:rPr>
              <a:t>, con </a:t>
            </a:r>
            <a:r>
              <a:rPr lang="en-US" sz="3200" dirty="0" err="1" smtClean="0">
                <a:solidFill>
                  <a:srgbClr val="002060"/>
                </a:solidFill>
                <a:latin typeface="Times New Roman" panose="02020603050405020304" pitchFamily="18" charset="0"/>
                <a:cs typeface="Times New Roman" panose="02020603050405020304" pitchFamily="18" charset="0"/>
              </a:rPr>
              <a:t>gái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của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Ngọc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Hoàng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thượng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đế</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vì</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đánh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vỡ</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chén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ngọc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bị</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vua</a:t>
            </a:r>
            <a:r>
              <a:rPr lang="en-US" sz="3200" dirty="0" smtClean="0">
                <a:solidFill>
                  <a:srgbClr val="002060"/>
                </a:solidFill>
                <a:latin typeface="Times New Roman" panose="02020603050405020304" pitchFamily="18" charset="0"/>
                <a:cs typeface="Times New Roman" panose="02020603050405020304" pitchFamily="18" charset="0"/>
              </a:rPr>
              <a:t> cha </a:t>
            </a:r>
            <a:r>
              <a:rPr lang="en-US" sz="3200" dirty="0" err="1" smtClean="0">
                <a:solidFill>
                  <a:srgbClr val="002060"/>
                </a:solidFill>
                <a:latin typeface="Times New Roman" panose="02020603050405020304" pitchFamily="18" charset="0"/>
                <a:cs typeface="Times New Roman" panose="02020603050405020304" pitchFamily="18" charset="0"/>
              </a:rPr>
              <a:t>giáng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xuống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trần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gian</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956364" y="3610413"/>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smtClean="0">
                <a:solidFill>
                  <a:prstClr val="white"/>
                </a:solidFill>
                <a:latin typeface="Times New Roman" panose="02020603050405020304" pitchFamily="18" charset="0"/>
                <a:cs typeface="Times New Roman" panose="02020603050405020304" pitchFamily="18" charset="0"/>
              </a:rPr>
              <a:t>Thánh mẫu Liễu Hạnh.</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6762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3" name="Cloud Callout 2"/>
          <p:cNvSpPr/>
          <p:nvPr/>
        </p:nvSpPr>
        <p:spPr>
          <a:xfrm>
            <a:off x="4605170" y="1242426"/>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i="1" kern="100">
                <a:solidFill>
                  <a:srgbClr val="000000"/>
                </a:solidFill>
                <a:latin typeface="Times New Roman" panose="02020603050405020304" pitchFamily="18" charset="0"/>
                <a:ea typeface="SimSun" panose="02010600030101010101" pitchFamily="2" charset="-122"/>
              </a:rPr>
              <a:t>Trong văn hóa dân gian Việt Nam, có 4 vị Thánh vừa rồi được tôn là "Tứ bất tử". Em biết gì về 4 vị Thánh này?</a:t>
            </a:r>
            <a:endParaRPr lang="en-US" sz="320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0" y="606135"/>
            <a:ext cx="9618132" cy="5789941"/>
          </a:xfrm>
          <a:prstGeom prst="rect">
            <a:avLst/>
          </a:prstGeom>
          <a:ln w="228600" cap="sq" cmpd="thickThin">
            <a:solidFill>
              <a:srgbClr val="000000"/>
            </a:solidFill>
            <a:prstDash val="solid"/>
            <a:miter lim="800000"/>
          </a:ln>
          <a:effectLst>
            <a:innerShdw blurRad="76200">
              <a:srgbClr val="000000"/>
            </a:innerShdw>
          </a:effectLst>
        </p:spPr>
      </p:pic>
      <p:sp>
        <p:nvSpPr>
          <p:cNvPr id="24" name="Cloud Callout 23"/>
          <p:cNvSpPr/>
          <p:nvPr/>
        </p:nvSpPr>
        <p:spPr>
          <a:xfrm>
            <a:off x="3467607" y="1079749"/>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dirty="0">
                <a:solidFill>
                  <a:srgbClr val="000000"/>
                </a:solidFill>
                <a:latin typeface="Times New Roman" panose="02020603050405020304" pitchFamily="18" charset="0"/>
                <a:ea typeface="SimSun" panose="02010600030101010101" pitchFamily="2" charset="-122"/>
              </a:rPr>
              <a:t>Những người có đóng góp lớn cho dân tộc, mang những phẩm chất cao đẹp của dân tộc</a:t>
            </a:r>
            <a:endParaRPr lang="en-US" sz="3200" dirty="0">
              <a:solidFill>
                <a:prstClr val="black"/>
              </a:solidFill>
            </a:endParaRPr>
          </a:p>
        </p:txBody>
      </p:sp>
    </p:spTree>
    <p:extLst>
      <p:ext uri="{BB962C8B-B14F-4D97-AF65-F5344CB8AC3E}">
        <p14:creationId xmlns:p14="http://schemas.microsoft.com/office/powerpoint/2010/main" val="12828515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inVertical)">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barn(inVertical)">
                                      <p:cBhvr>
                                        <p:cTn id="86" dur="5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9049150" y="2203630"/>
            <a:ext cx="1767971" cy="3467371"/>
          </a:xfrm>
          <a:prstGeom prst="rect">
            <a:avLst/>
          </a:prstGeom>
        </p:spPr>
      </p:pic>
      <p:pic>
        <p:nvPicPr>
          <p:cNvPr id="26" name="PA_图片 25"/>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738153" y="2579093"/>
            <a:ext cx="1265850" cy="1209839"/>
          </a:xfrm>
          <a:prstGeom prst="rect">
            <a:avLst/>
          </a:prstGeom>
        </p:spPr>
      </p:pic>
      <p:pic>
        <p:nvPicPr>
          <p:cNvPr id="27" name="PA_图片 26"/>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4516253" y="4050682"/>
            <a:ext cx="1919601" cy="3207656"/>
          </a:xfrm>
          <a:prstGeom prst="rect">
            <a:avLst/>
          </a:prstGeom>
        </p:spPr>
      </p:pic>
      <p:pic>
        <p:nvPicPr>
          <p:cNvPr id="29" name="PA_图片 28"/>
          <p:cNvPicPr>
            <a:picLocks noChangeAspect="1"/>
          </p:cNvPicPr>
          <p:nvPr>
            <p:custDataLst>
              <p:tags r:id="rId8"/>
            </p:custDataLst>
          </p:nvPr>
        </p:nvPicPr>
        <p:blipFill rotWithShape="1">
          <a:blip r:embed="rId30"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2" cstate="print">
            <a:extLst>
              <a:ext uri="{28A0092B-C50C-407E-A947-70E740481C1C}">
                <a14:useLocalDpi xmlns:a14="http://schemas.microsoft.com/office/drawing/2010/main" val="0"/>
              </a:ext>
            </a:extLst>
          </a:blip>
          <a:srcRect r="17587"/>
          <a:stretch/>
        </p:blipFill>
        <p:spPr>
          <a:xfrm>
            <a:off x="7077474" y="-37344"/>
            <a:ext cx="5077366" cy="6858000"/>
          </a:xfrm>
          <a:prstGeom prst="rect">
            <a:avLst/>
          </a:prstGeom>
        </p:spPr>
      </p:pic>
      <p:pic>
        <p:nvPicPr>
          <p:cNvPr id="16" name="PA_图片 15"/>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5" name="PA_图片 4"/>
          <p:cNvPicPr>
            <a:picLocks noChangeAspect="1"/>
          </p:cNvPicPr>
          <p:nvPr>
            <p:custDataLst>
              <p:tags r:id="rId12"/>
            </p:custDataLst>
          </p:nvPr>
        </p:nvPicPr>
        <p:blipFill rotWithShape="1">
          <a:blip r:embed="rId34"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3"/>
            </p:custDataLst>
          </p:nvPr>
        </p:nvPicPr>
        <p:blipFill rotWithShape="1">
          <a:blip r:embed="rId35"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4"/>
            </p:custDataLst>
          </p:nvPr>
        </p:nvPicPr>
        <p:blipFill>
          <a:blip r:embed="rId36"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5"/>
            </p:custDataLst>
          </p:nvPr>
        </p:nvPicPr>
        <p:blipFill>
          <a:blip r:embed="rId36"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6"/>
            </p:custDataLst>
          </p:nvPr>
        </p:nvSpPr>
        <p:spPr>
          <a:xfrm>
            <a:off x="2138728" y="2259894"/>
            <a:ext cx="6838302" cy="2092881"/>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6500" dirty="0" err="1" smtClean="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Văn</a:t>
            </a:r>
            <a:r>
              <a:rPr lang="en-US" altLang="zh-CN" sz="6500" dirty="0" smtClean="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 </a:t>
            </a:r>
            <a:r>
              <a:rPr lang="en-US" altLang="zh-CN" sz="6500" dirty="0" err="1" smtClean="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bản</a:t>
            </a:r>
            <a:r>
              <a:rPr lang="en-US" altLang="zh-CN" sz="6500" dirty="0" smtClean="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 </a:t>
            </a:r>
          </a:p>
          <a:p>
            <a:pPr algn="ctr"/>
            <a:r>
              <a:rPr lang="en-US" altLang="zh-CN" sz="6500" dirty="0" smtClean="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THÁNH GIÓNG</a:t>
            </a:r>
            <a:endParaRPr lang="zh-CN" altLang="en-US" sz="6500" dirty="0">
              <a:solidFill>
                <a:srgbClr val="FF0066"/>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endParaRPr>
          </a:p>
        </p:txBody>
      </p:sp>
      <p:sp>
        <p:nvSpPr>
          <p:cNvPr id="34" name="PA_文本框 33"/>
          <p:cNvSpPr txBox="1"/>
          <p:nvPr>
            <p:custDataLst>
              <p:tags r:id="rId17"/>
            </p:custDataLst>
          </p:nvPr>
        </p:nvSpPr>
        <p:spPr>
          <a:xfrm>
            <a:off x="2889567" y="1347002"/>
            <a:ext cx="3186706" cy="1015663"/>
          </a:xfrm>
          <a:prstGeom prst="rect">
            <a:avLst/>
          </a:prstGeom>
          <a:noFill/>
        </p:spPr>
        <p:txBody>
          <a:bodyPr wrap="none" rtlCol="0">
            <a:spAutoFit/>
          </a:bodyPr>
          <a:lstStyle/>
          <a:p>
            <a:pPr lvl="0" algn="ctr">
              <a:lnSpc>
                <a:spcPct val="150000"/>
              </a:lnSpc>
            </a:pPr>
            <a:r>
              <a:rPr lang="en-US" altLang="zh-CN" sz="4000" dirty="0" smtClean="0">
                <a:latin typeface="Times New Roman" panose="02020603050405020304" pitchFamily="18" charset="0"/>
                <a:ea typeface="微软雅黑" panose="020B0503020204020204" pitchFamily="34" charset="-122"/>
                <a:cs typeface="Times New Roman" panose="02020603050405020304" pitchFamily="18" charset="0"/>
              </a:rPr>
              <a:t>Tiết:73, 74, 75</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7" cstate="print">
            <a:extLst>
              <a:ext uri="{28A0092B-C50C-407E-A947-70E740481C1C}">
                <a14:useLocalDpi xmlns:a14="http://schemas.microsoft.com/office/drawing/2010/main" val="0"/>
              </a:ext>
            </a:extLst>
          </a:blip>
          <a:stretch>
            <a:fillRect/>
          </a:stretch>
        </p:blipFill>
        <p:spPr>
          <a:xfrm rot="2776435" flipH="1">
            <a:off x="1794786" y="2189409"/>
            <a:ext cx="717325" cy="636625"/>
          </a:xfrm>
          <a:prstGeom prst="rect">
            <a:avLst/>
          </a:prstGeom>
        </p:spPr>
      </p:pic>
      <p:pic>
        <p:nvPicPr>
          <p:cNvPr id="36" name="PA_图片 35"/>
          <p:cNvPicPr>
            <a:picLocks noChangeAspect="1"/>
          </p:cNvPicPr>
          <p:nvPr>
            <p:custDataLst>
              <p:tags r:id="rId19"/>
            </p:custDataLst>
          </p:nvPr>
        </p:nvPicPr>
        <p:blipFill>
          <a:blip r:embed="rId38" cstate="print">
            <a:extLst>
              <a:ext uri="{BEBA8EAE-BF5A-486C-A8C5-ECC9F3942E4B}">
                <a14:imgProps xmlns:a14="http://schemas.microsoft.com/office/drawing/2010/main">
                  <a14:imgLayer r:embed="rId3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Tree>
    <p:extLst>
      <p:ext uri="{BB962C8B-B14F-4D97-AF65-F5344CB8AC3E}">
        <p14:creationId xmlns:p14="http://schemas.microsoft.com/office/powerpoint/2010/main" val="579852061"/>
      </p:ext>
    </p:extLst>
  </p:cSld>
  <p:clrMapOvr>
    <a:masterClrMapping/>
  </p:clrMapOvr>
  <p:transition spd="slow">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6. TIẾT 4,5. THÁNH GIÓNG- KẾT NỐITT</Template>
  <TotalTime>557</TotalTime>
  <Words>3059</Words>
  <Application>Microsoft Office PowerPoint</Application>
  <PresentationFormat>Widescreen</PresentationFormat>
  <Paragraphs>413</Paragraphs>
  <Slides>65</Slides>
  <Notes>17</Notes>
  <HiddenSlides>0</HiddenSlides>
  <MMClips>1</MMClips>
  <ScaleCrop>false</ScaleCrop>
  <HeadingPairs>
    <vt:vector size="6" baseType="variant">
      <vt:variant>
        <vt:lpstr>Fonts Used</vt:lpstr>
      </vt:variant>
      <vt:variant>
        <vt:i4>14</vt:i4>
      </vt:variant>
      <vt:variant>
        <vt:lpstr>Theme</vt:lpstr>
      </vt:variant>
      <vt:variant>
        <vt:i4>26</vt:i4>
      </vt:variant>
      <vt:variant>
        <vt:lpstr>Slide Titles</vt:lpstr>
      </vt:variant>
      <vt:variant>
        <vt:i4>65</vt:i4>
      </vt:variant>
    </vt:vector>
  </HeadingPairs>
  <TitlesOfParts>
    <vt:vector size="105" baseType="lpstr">
      <vt:lpstr>微软雅黑</vt:lpstr>
      <vt:lpstr>SimSun</vt:lpstr>
      <vt:lpstr>SimSun</vt:lpstr>
      <vt:lpstr>Arial</vt:lpstr>
      <vt:lpstr>Bodoni MT</vt:lpstr>
      <vt:lpstr>Calibri</vt:lpstr>
      <vt:lpstr>Calibri Light</vt:lpstr>
      <vt:lpstr>Times New Roman</vt:lpstr>
      <vt:lpstr>Wingdings</vt:lpstr>
      <vt:lpstr>方正正中黑简体</vt:lpstr>
      <vt:lpstr>方正粗倩简体</vt:lpstr>
      <vt:lpstr>方正胖娃简体</vt:lpstr>
      <vt:lpstr>方正行楷简体</vt:lpstr>
      <vt:lpstr>汉真广标</vt:lpstr>
      <vt:lpstr>Office 主题</vt:lpstr>
      <vt:lpstr>1_Office 主题</vt:lpstr>
      <vt:lpstr>Office Theme</vt:lpstr>
      <vt:lpstr>2_Office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 (7 phút) 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67</cp:revision>
  <dcterms:created xsi:type="dcterms:W3CDTF">2021-11-30T08:55:52Z</dcterms:created>
  <dcterms:modified xsi:type="dcterms:W3CDTF">2025-02-10T03:27:46Z</dcterms:modified>
</cp:coreProperties>
</file>