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sldIdLst>
    <p:sldId id="296" r:id="rId2"/>
    <p:sldId id="370" r:id="rId3"/>
    <p:sldId id="337" r:id="rId4"/>
    <p:sldId id="258" r:id="rId5"/>
    <p:sldId id="339" r:id="rId6"/>
    <p:sldId id="340" r:id="rId7"/>
    <p:sldId id="341" r:id="rId8"/>
    <p:sldId id="262" r:id="rId9"/>
    <p:sldId id="259" r:id="rId10"/>
    <p:sldId id="369" r:id="rId11"/>
    <p:sldId id="342" r:id="rId12"/>
    <p:sldId id="343" r:id="rId13"/>
    <p:sldId id="371" r:id="rId14"/>
    <p:sldId id="284" r:id="rId15"/>
    <p:sldId id="274" r:id="rId16"/>
    <p:sldId id="364" r:id="rId17"/>
    <p:sldId id="257" r:id="rId18"/>
  </p:sldIdLst>
  <p:sldSz cx="12192000"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DDD"/>
    <a:srgbClr val="FFCCCC"/>
    <a:srgbClr val="FFCC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06" autoAdjust="0"/>
    <p:restoredTop sz="94660"/>
  </p:normalViewPr>
  <p:slideViewPr>
    <p:cSldViewPr snapToGrid="0">
      <p:cViewPr varScale="1">
        <p:scale>
          <a:sx n="70" d="100"/>
          <a:sy n="70" d="100"/>
        </p:scale>
        <p:origin x="4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7A9E89-69DE-41BF-AB2A-1A752A9C0F40}" type="datetimeFigureOut">
              <a:rPr lang="en-US" smtClean="0"/>
              <a:t>12/12/2024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82FA16-E0DA-4048-8EBE-DC6D378EBDDD}"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E489CDA-B98C-40ED-8BE1-AB7F57130C26}"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7C497-69F1-416C-9CB5-A16E986131E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489CDA-B98C-40ED-8BE1-AB7F57130C26}"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7C497-69F1-416C-9CB5-A16E986131E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489CDA-B98C-40ED-8BE1-AB7F57130C26}"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7C497-69F1-416C-9CB5-A16E986131E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489CDA-B98C-40ED-8BE1-AB7F57130C26}"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7C497-69F1-416C-9CB5-A16E986131E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E489CDA-B98C-40ED-8BE1-AB7F57130C26}" type="datetimeFigureOut">
              <a:rPr lang="en-US" smtClean="0"/>
              <a:t>12/12/2024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37C497-69F1-416C-9CB5-A16E986131E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E489CDA-B98C-40ED-8BE1-AB7F57130C26}" type="datetimeFigureOut">
              <a:rPr lang="en-US" smtClean="0"/>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7C497-69F1-416C-9CB5-A16E986131E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E489CDA-B98C-40ED-8BE1-AB7F57130C26}" type="datetimeFigureOut">
              <a:rPr lang="en-US" smtClean="0"/>
              <a:t>12/12/2024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37C497-69F1-416C-9CB5-A16E986131E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E489CDA-B98C-40ED-8BE1-AB7F57130C26}" type="datetimeFigureOut">
              <a:rPr lang="en-US" smtClean="0"/>
              <a:t>12/12/2024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37C497-69F1-416C-9CB5-A16E986131E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489CDA-B98C-40ED-8BE1-AB7F57130C26}" type="datetimeFigureOut">
              <a:rPr lang="en-US" smtClean="0"/>
              <a:t>12/12/2024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37C497-69F1-416C-9CB5-A16E986131E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E489CDA-B98C-40ED-8BE1-AB7F57130C26}" type="datetimeFigureOut">
              <a:rPr lang="en-US" smtClean="0"/>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7C497-69F1-416C-9CB5-A16E986131E4}"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E489CDA-B98C-40ED-8BE1-AB7F57130C26}" type="datetimeFigureOut">
              <a:rPr lang="en-US" smtClean="0"/>
              <a:t>12/12/2024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37C497-69F1-416C-9CB5-A16E986131E4}"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489CDA-B98C-40ED-8BE1-AB7F57130C26}" type="datetimeFigureOut">
              <a:rPr lang="en-US" smtClean="0"/>
              <a:t>12/12/2024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37C497-69F1-416C-9CB5-A16E986131E4}"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video" Target="https://www.youtube.com/embed/i1rAc6MzfVs?start=16&amp;feature=oembed"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20.png"/><Relationship Id="rId5" Type="http://schemas.microsoft.com/office/2007/relationships/hdphoto" Target="../media/hdphoto3.wdp"/><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0.png"/><Relationship Id="rId5" Type="http://schemas.microsoft.com/office/2007/relationships/hdphoto" Target="../media/hdphoto3.wdp"/><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Free Vector | Watercolor flowers background in pastel colors | Watercolor  flower background, Flower backgrounds, Cherry blossom wall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9168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274320" y="4323806"/>
            <a:ext cx="3338055" cy="2763168"/>
          </a:xfrm>
          <a:prstGeom prst="rect">
            <a:avLst/>
          </a:prstGeom>
        </p:spPr>
      </p:pic>
      <p:sp>
        <p:nvSpPr>
          <p:cNvPr id="4" name="Rectangle 3"/>
          <p:cNvSpPr/>
          <p:nvPr/>
        </p:nvSpPr>
        <p:spPr>
          <a:xfrm>
            <a:off x="1541417" y="2178288"/>
            <a:ext cx="10010503" cy="1686412"/>
          </a:xfrm>
          <a:prstGeom prst="rect">
            <a:avLst/>
          </a:prstGeom>
          <a:noFill/>
        </p:spPr>
        <p:txBody>
          <a:bodyPr wrap="none" lIns="91440" tIns="45720" rIns="91440" bIns="45720">
            <a:prstTxWarp prst="textWave4">
              <a:avLst>
                <a:gd name="adj1" fmla="val 6971"/>
                <a:gd name="adj2" fmla="val 0"/>
              </a:avLst>
            </a:prstTxWarp>
            <a:spAutoFit/>
          </a:bodyPr>
          <a:lstStyle/>
          <a:p>
            <a:pPr algn="ctr"/>
            <a:r>
              <a:rPr lang="vi-VN" sz="4800" b="1" dirty="0">
                <a:solidFill>
                  <a:srgbClr val="7030A0"/>
                </a:solidFill>
                <a:latin typeface="Cambria" panose="02040503050406030204" pitchFamily="18" charset="0"/>
                <a:ea typeface="Cambria" panose="02040503050406030204" pitchFamily="18" charset="0"/>
              </a:rPr>
              <a:t>Chào mừng quý thầy cô và các em </a:t>
            </a:r>
          </a:p>
          <a:p>
            <a:pPr algn="ctr"/>
            <a:r>
              <a:rPr lang="vi-VN" sz="4800" b="1" dirty="0">
                <a:solidFill>
                  <a:srgbClr val="7030A0"/>
                </a:solidFill>
                <a:latin typeface="Cambria" panose="02040503050406030204" pitchFamily="18" charset="0"/>
                <a:ea typeface="Cambria" panose="02040503050406030204" pitchFamily="18" charset="0"/>
              </a:rPr>
              <a:t>đến với tiết học hôm nay</a:t>
            </a:r>
            <a:endParaRPr lang="en-US" sz="4800" b="1" dirty="0">
              <a:solidFill>
                <a:srgbClr val="7030A0"/>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THÍ NGHIỆM TÁC DỤNG CỦA ĐÒN BẨY | KHTN 8">
            <a:hlinkClick r:id="" action="ppaction://media"/>
            <a:extLst>
              <a:ext uri="{FF2B5EF4-FFF2-40B4-BE49-F238E27FC236}">
                <a16:creationId xmlns:a16="http://schemas.microsoft.com/office/drawing/2014/main" id="{4BA5A3DC-B98E-CB4B-18ED-6532D1C122BA}"/>
              </a:ext>
            </a:extLst>
          </p:cNvPr>
          <p:cNvPicPr>
            <a:picLocks noRot="1" noChangeAspect="1"/>
          </p:cNvPicPr>
          <p:nvPr>
            <a:videoFile r:link="rId1"/>
          </p:nvPr>
        </p:nvPicPr>
        <p:blipFill>
          <a:blip r:embed="rId3"/>
          <a:stretch>
            <a:fillRect/>
          </a:stretch>
        </p:blipFill>
        <p:spPr>
          <a:xfrm>
            <a:off x="92765" y="74329"/>
            <a:ext cx="12006470" cy="6783671"/>
          </a:xfrm>
          <a:prstGeom prst="rect">
            <a:avLst/>
          </a:prstGeom>
        </p:spPr>
      </p:pic>
    </p:spTree>
    <p:extLst>
      <p:ext uri="{BB962C8B-B14F-4D97-AF65-F5344CB8AC3E}">
        <p14:creationId xmlns:p14="http://schemas.microsoft.com/office/powerpoint/2010/main" val="3594068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A3B0071-8950-4242-4332-9ACAAA195482}"/>
              </a:ext>
            </a:extLst>
          </p:cNvPr>
          <p:cNvGraphicFramePr>
            <a:graphicFrameLocks noGrp="1"/>
          </p:cNvGraphicFramePr>
          <p:nvPr>
            <p:extLst>
              <p:ext uri="{D42A27DB-BD31-4B8C-83A1-F6EECF244321}">
                <p14:modId xmlns:p14="http://schemas.microsoft.com/office/powerpoint/2010/main" val="1652432701"/>
              </p:ext>
            </p:extLst>
          </p:nvPr>
        </p:nvGraphicFramePr>
        <p:xfrm>
          <a:off x="384313" y="1909483"/>
          <a:ext cx="11518574" cy="4825939"/>
        </p:xfrm>
        <a:graphic>
          <a:graphicData uri="http://schemas.openxmlformats.org/drawingml/2006/table">
            <a:tbl>
              <a:tblPr firstRow="1" firstCol="1" bandRow="1">
                <a:tableStyleId>{22838BEF-8BB2-4498-84A7-C5851F593DF1}</a:tableStyleId>
              </a:tblPr>
              <a:tblGrid>
                <a:gridCol w="5848736">
                  <a:extLst>
                    <a:ext uri="{9D8B030D-6E8A-4147-A177-3AD203B41FA5}">
                      <a16:colId xmlns:a16="http://schemas.microsoft.com/office/drawing/2014/main" val="737872285"/>
                    </a:ext>
                  </a:extLst>
                </a:gridCol>
                <a:gridCol w="5669838">
                  <a:extLst>
                    <a:ext uri="{9D8B030D-6E8A-4147-A177-3AD203B41FA5}">
                      <a16:colId xmlns:a16="http://schemas.microsoft.com/office/drawing/2014/main" val="3964558092"/>
                    </a:ext>
                  </a:extLst>
                </a:gridCol>
              </a:tblGrid>
              <a:tr h="558800">
                <a:tc gridSpan="2">
                  <a:txBody>
                    <a:bodyPr/>
                    <a:lstStyle/>
                    <a:p>
                      <a:pPr marL="0" marR="0" indent="0" algn="ctr">
                        <a:lnSpc>
                          <a:spcPct val="130000"/>
                        </a:lnSpc>
                        <a:spcBef>
                          <a:spcPts val="0"/>
                        </a:spcBef>
                        <a:spcAft>
                          <a:spcPts val="0"/>
                        </a:spcAft>
                      </a:pPr>
                      <a:r>
                        <a:rPr lang="vi-VN" sz="3000">
                          <a:effectLst/>
                          <a:latin typeface="Cambria" panose="02040503050406030204" pitchFamily="18" charset="0"/>
                          <a:ea typeface="Cambria" panose="02040503050406030204" pitchFamily="18" charset="0"/>
                        </a:rPr>
                        <a:t>Phiếu học tập 1</a:t>
                      </a:r>
                      <a:endParaRPr lang="en-US" sz="30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1669235487"/>
                  </a:ext>
                </a:extLst>
              </a:tr>
              <a:tr h="558800">
                <a:tc>
                  <a:txBody>
                    <a:bodyPr/>
                    <a:lstStyle/>
                    <a:p>
                      <a:pPr marL="0" marR="0" algn="ctr">
                        <a:lnSpc>
                          <a:spcPct val="107000"/>
                        </a:lnSpc>
                        <a:spcBef>
                          <a:spcPts val="0"/>
                        </a:spcBef>
                        <a:spcAft>
                          <a:spcPts val="0"/>
                        </a:spcAft>
                      </a:pPr>
                      <a:r>
                        <a:rPr lang="vi-VN" sz="3000">
                          <a:effectLst/>
                          <a:latin typeface="Cambria" panose="02040503050406030204" pitchFamily="18" charset="0"/>
                          <a:ea typeface="Cambria" panose="02040503050406030204" pitchFamily="18" charset="0"/>
                        </a:rPr>
                        <a:t>Câu hỏi</a:t>
                      </a:r>
                      <a:endParaRPr lang="en-US" sz="30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indent="0" algn="ctr">
                        <a:lnSpc>
                          <a:spcPct val="130000"/>
                        </a:lnSpc>
                        <a:spcBef>
                          <a:spcPts val="0"/>
                        </a:spcBef>
                        <a:spcAft>
                          <a:spcPts val="0"/>
                        </a:spcAft>
                      </a:pPr>
                      <a:r>
                        <a:rPr lang="vi-VN" sz="3000" b="1">
                          <a:effectLst/>
                          <a:latin typeface="Cambria" panose="02040503050406030204" pitchFamily="18" charset="0"/>
                          <a:ea typeface="Cambria" panose="02040503050406030204" pitchFamily="18" charset="0"/>
                        </a:rPr>
                        <a:t>Đáp án</a:t>
                      </a:r>
                      <a:endParaRPr lang="en-US" sz="3000" b="1">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73408350"/>
                  </a:ext>
                </a:extLst>
              </a:tr>
              <a:tr h="2110929">
                <a:tc>
                  <a:txBody>
                    <a:bodyPr/>
                    <a:lstStyle/>
                    <a:p>
                      <a:pPr marL="0" marR="0" algn="just">
                        <a:lnSpc>
                          <a:spcPct val="107000"/>
                        </a:lnSpc>
                        <a:spcBef>
                          <a:spcPts val="0"/>
                        </a:spcBef>
                        <a:spcAft>
                          <a:spcPts val="0"/>
                        </a:spcAft>
                      </a:pPr>
                      <a:r>
                        <a:rPr lang="vi-VN" sz="3000" b="0">
                          <a:effectLst/>
                          <a:latin typeface="Cambria" panose="02040503050406030204" pitchFamily="18" charset="0"/>
                          <a:ea typeface="Cambria" panose="02040503050406030204" pitchFamily="18" charset="0"/>
                        </a:rPr>
                        <a:t>Câu 1: </a:t>
                      </a:r>
                      <a:r>
                        <a:rPr lang="en-US" sz="3000" b="0">
                          <a:effectLst/>
                          <a:latin typeface="Cambria" panose="02040503050406030204" pitchFamily="18" charset="0"/>
                          <a:ea typeface="Cambria" panose="02040503050406030204" pitchFamily="18" charset="0"/>
                        </a:rPr>
                        <a:t>Đòn bẩy AB có tác dụng thay đổi hướng lực tác dụng khi nâng quả nặng như thế nào? </a:t>
                      </a:r>
                    </a:p>
                  </a:txBody>
                  <a:tcPr marL="68580" marR="68580" marT="0" marB="0"/>
                </a:tc>
                <a:tc>
                  <a:txBody>
                    <a:bodyPr/>
                    <a:lstStyle/>
                    <a:p>
                      <a:pPr marL="0" marR="0" indent="0" algn="just">
                        <a:lnSpc>
                          <a:spcPct val="130000"/>
                        </a:lnSpc>
                        <a:spcBef>
                          <a:spcPts val="0"/>
                        </a:spcBef>
                        <a:spcAft>
                          <a:spcPts val="0"/>
                        </a:spcAft>
                      </a:pPr>
                      <a:endParaRPr lang="en-US" sz="30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857462220"/>
                  </a:ext>
                </a:extLst>
              </a:tr>
              <a:tr h="1597410">
                <a:tc>
                  <a:txBody>
                    <a:bodyPr/>
                    <a:lstStyle/>
                    <a:p>
                      <a:pPr marL="0" marR="0" algn="just">
                        <a:lnSpc>
                          <a:spcPct val="107000"/>
                        </a:lnSpc>
                        <a:spcBef>
                          <a:spcPts val="0"/>
                        </a:spcBef>
                        <a:spcAft>
                          <a:spcPts val="0"/>
                        </a:spcAft>
                      </a:pPr>
                      <a:r>
                        <a:rPr lang="en-US" sz="3000" b="0">
                          <a:effectLst/>
                          <a:latin typeface="Cambria" panose="02040503050406030204" pitchFamily="18" charset="0"/>
                          <a:ea typeface="Cambria" panose="02040503050406030204" pitchFamily="18" charset="0"/>
                        </a:rPr>
                        <a:t>Câu 2. Khi nào đòn bẩy cho ta lợi về lực?</a:t>
                      </a:r>
                    </a:p>
                    <a:p>
                      <a:pPr marL="0" marR="0" indent="0" algn="just">
                        <a:lnSpc>
                          <a:spcPct val="130000"/>
                        </a:lnSpc>
                        <a:spcBef>
                          <a:spcPts val="0"/>
                        </a:spcBef>
                        <a:spcAft>
                          <a:spcPts val="0"/>
                        </a:spcAft>
                      </a:pPr>
                      <a:endParaRPr lang="en-US" sz="3000" b="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endParaRPr lang="en-US" sz="30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65069373"/>
                  </a:ext>
                </a:extLst>
              </a:tr>
            </a:tbl>
          </a:graphicData>
        </a:graphic>
      </p:graphicFrame>
      <p:sp>
        <p:nvSpPr>
          <p:cNvPr id="3" name="TextBox 2">
            <a:extLst>
              <a:ext uri="{FF2B5EF4-FFF2-40B4-BE49-F238E27FC236}">
                <a16:creationId xmlns:a16="http://schemas.microsoft.com/office/drawing/2014/main" id="{4D749306-69B9-4559-05D8-F264CD404595}"/>
              </a:ext>
            </a:extLst>
          </p:cNvPr>
          <p:cNvSpPr txBox="1"/>
          <p:nvPr/>
        </p:nvSpPr>
        <p:spPr>
          <a:xfrm>
            <a:off x="6225988" y="2958348"/>
            <a:ext cx="5504329" cy="1830245"/>
          </a:xfrm>
          <a:prstGeom prst="rect">
            <a:avLst/>
          </a:prstGeom>
          <a:noFill/>
        </p:spPr>
        <p:txBody>
          <a:bodyPr wrap="square" rtlCol="0">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vi-VN" sz="3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Dùng đòn bẩy ta đã thay đổi hướng của lực tác dụng theo phương hướng xuống dưới.</a:t>
            </a:r>
            <a:endParaRPr kumimoji="0" lang="en-US" sz="3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750CB3C5-D031-AE5E-9159-F9672E63F6F6}"/>
              </a:ext>
            </a:extLst>
          </p:cNvPr>
          <p:cNvSpPr txBox="1"/>
          <p:nvPr/>
        </p:nvSpPr>
        <p:spPr>
          <a:xfrm>
            <a:off x="6225988" y="5068337"/>
            <a:ext cx="5334000" cy="1538242"/>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vi-VN" sz="3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Khi cánh tay đòn của lực tác dụng (OO</a:t>
            </a:r>
            <a:r>
              <a:rPr kumimoji="0" lang="vi-VN" sz="3000" b="0" i="0" u="none" strike="noStrike" kern="1200" cap="none" spc="0" normalizeH="0" baseline="-25000" noProof="0">
                <a:ln>
                  <a:noFill/>
                </a:ln>
                <a:solidFill>
                  <a:prstClr val="black"/>
                </a:solidFill>
                <a:effectLst/>
                <a:uLnTx/>
                <a:uFillTx/>
                <a:latin typeface="Cambria" panose="02040503050406030204" pitchFamily="18" charset="0"/>
                <a:ea typeface="Cambria" panose="02040503050406030204" pitchFamily="18" charset="0"/>
                <a:cs typeface="+mn-cs"/>
              </a:rPr>
              <a:t>2</a:t>
            </a:r>
            <a:r>
              <a:rPr kumimoji="0" lang="vi-VN" sz="3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 lớn hơn cánh tay đòn của tải (OO</a:t>
            </a:r>
            <a:r>
              <a:rPr kumimoji="0" lang="vi-VN" sz="3000" b="0" i="0" u="none" strike="noStrike" kern="1200" cap="none" spc="0" normalizeH="0" baseline="-25000" noProof="0">
                <a:ln>
                  <a:noFill/>
                </a:ln>
                <a:solidFill>
                  <a:prstClr val="black"/>
                </a:solidFill>
                <a:effectLst/>
                <a:uLnTx/>
                <a:uFillTx/>
                <a:latin typeface="Cambria" panose="02040503050406030204" pitchFamily="18" charset="0"/>
                <a:ea typeface="Cambria" panose="02040503050406030204" pitchFamily="18" charset="0"/>
                <a:cs typeface="+mn-cs"/>
              </a:rPr>
              <a:t>1</a:t>
            </a:r>
            <a:r>
              <a:rPr kumimoji="0" lang="vi-VN" sz="3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rPr>
              <a:t>)</a:t>
            </a:r>
            <a:endParaRPr kumimoji="0" lang="en-US" sz="30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5" name="Rounded Rectangle 7">
            <a:extLst>
              <a:ext uri="{FF2B5EF4-FFF2-40B4-BE49-F238E27FC236}">
                <a16:creationId xmlns:a16="http://schemas.microsoft.com/office/drawing/2014/main" id="{8728ACE2-ED02-967B-3A92-F6A6EEFD04D5}"/>
              </a:ext>
            </a:extLst>
          </p:cNvPr>
          <p:cNvSpPr/>
          <p:nvPr/>
        </p:nvSpPr>
        <p:spPr>
          <a:xfrm>
            <a:off x="77470" y="826770"/>
            <a:ext cx="6983095" cy="64897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Cambria" panose="02040503050406030204" pitchFamily="18" charset="0"/>
                <a:ea typeface="Cambria" panose="02040503050406030204" pitchFamily="18" charset="0"/>
              </a:rPr>
              <a:t>1. </a:t>
            </a:r>
            <a:r>
              <a:rPr lang="en-US" altLang="vi-VN" sz="3200" b="1" dirty="0">
                <a:latin typeface="Cambria" panose="02040503050406030204" pitchFamily="18" charset="0"/>
                <a:ea typeface="Cambria" panose="02040503050406030204" pitchFamily="18" charset="0"/>
              </a:rPr>
              <a:t>T</a:t>
            </a:r>
            <a:r>
              <a:rPr lang="vi-VN" sz="3200" b="1" dirty="0">
                <a:latin typeface="Cambria" panose="02040503050406030204" pitchFamily="18" charset="0"/>
                <a:ea typeface="Cambria" panose="02040503050406030204" pitchFamily="18" charset="0"/>
              </a:rPr>
              <a:t>ác dụng của đòn bẩy</a:t>
            </a:r>
          </a:p>
        </p:txBody>
      </p:sp>
      <p:sp>
        <p:nvSpPr>
          <p:cNvPr id="6" name="Rounded Rectangle 4">
            <a:extLst>
              <a:ext uri="{FF2B5EF4-FFF2-40B4-BE49-F238E27FC236}">
                <a16:creationId xmlns:a16="http://schemas.microsoft.com/office/drawing/2014/main" id="{E4F565A2-5172-AEBE-90A0-BA55F044E115}"/>
              </a:ext>
            </a:extLst>
          </p:cNvPr>
          <p:cNvSpPr/>
          <p:nvPr/>
        </p:nvSpPr>
        <p:spPr>
          <a:xfrm>
            <a:off x="0" y="0"/>
            <a:ext cx="12192000" cy="648970"/>
          </a:xfrm>
          <a:prstGeom prst="roundRect">
            <a:avLst>
              <a:gd name="adj" fmla="val 978"/>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vi-VN" sz="3200" b="1" dirty="0">
                <a:solidFill>
                  <a:srgbClr val="C00000"/>
                </a:solidFill>
                <a:latin typeface="Cambria" panose="02040503050406030204" pitchFamily="18" charset="0"/>
                <a:ea typeface="Cambria" panose="02040503050406030204" pitchFamily="18" charset="0"/>
                <a:sym typeface="+mn-ea"/>
              </a:rPr>
              <a:t>Bài </a:t>
            </a:r>
            <a:r>
              <a:rPr lang="en-US" altLang="vi-VN" sz="3200" b="1" dirty="0">
                <a:solidFill>
                  <a:srgbClr val="C00000"/>
                </a:solidFill>
                <a:latin typeface="Cambria" panose="02040503050406030204" pitchFamily="18" charset="0"/>
                <a:ea typeface="Cambria" panose="02040503050406030204" pitchFamily="18" charset="0"/>
                <a:sym typeface="+mn-ea"/>
              </a:rPr>
              <a:t>19</a:t>
            </a:r>
            <a:r>
              <a:rPr lang="vi-VN" sz="3200" b="1" dirty="0">
                <a:solidFill>
                  <a:srgbClr val="C00000"/>
                </a:solidFill>
                <a:latin typeface="Cambria" panose="02040503050406030204" pitchFamily="18" charset="0"/>
                <a:ea typeface="Cambria" panose="02040503050406030204" pitchFamily="18" charset="0"/>
                <a:sym typeface="+mn-ea"/>
              </a:rPr>
              <a:t>: </a:t>
            </a:r>
            <a:r>
              <a:rPr lang="en-US" altLang="vi-VN" sz="3200" b="1" dirty="0">
                <a:solidFill>
                  <a:srgbClr val="C00000"/>
                </a:solidFill>
                <a:latin typeface="Cambria" panose="02040503050406030204" pitchFamily="18" charset="0"/>
                <a:ea typeface="Cambria" panose="02040503050406030204" pitchFamily="18" charset="0"/>
                <a:sym typeface="+mn-ea"/>
              </a:rPr>
              <a:t>ĐÒN BẨY VÀ ỨNG DỤNG</a:t>
            </a:r>
            <a:endParaRPr lang="vi-VN" sz="3200" b="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69380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5">
            <a:extLst>
              <a:ext uri="{FF2B5EF4-FFF2-40B4-BE49-F238E27FC236}">
                <a16:creationId xmlns:a16="http://schemas.microsoft.com/office/drawing/2014/main" id="{760CD5BD-420B-C0C3-A918-36299B5CC5A7}"/>
              </a:ext>
            </a:extLst>
          </p:cNvPr>
          <p:cNvSpPr/>
          <p:nvPr/>
        </p:nvSpPr>
        <p:spPr>
          <a:xfrm>
            <a:off x="257465" y="1873830"/>
            <a:ext cx="3669075" cy="2994006"/>
          </a:xfrm>
          <a:prstGeom prst="roundRect">
            <a:avLst/>
          </a:prstGeom>
          <a:solidFill>
            <a:srgbClr val="FFFF99"/>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200">
                <a:solidFill>
                  <a:srgbClr val="000000"/>
                </a:solidFill>
                <a:effectLst/>
                <a:latin typeface="Times New Roman" panose="02020603050405020304" pitchFamily="18" charset="0"/>
                <a:ea typeface="Times New Roman" panose="02020603050405020304" pitchFamily="18" charset="0"/>
              </a:rPr>
              <a:t>Xác định điểm tựa O nêu tác dụng thay đổi hướng của lực của các đòn bẩy trong hình sau:</a:t>
            </a:r>
            <a:endParaRPr lang="en-US" sz="3200"/>
          </a:p>
        </p:txBody>
      </p:sp>
      <p:sp>
        <p:nvSpPr>
          <p:cNvPr id="6" name="Rounded Rectangle 7">
            <a:extLst>
              <a:ext uri="{FF2B5EF4-FFF2-40B4-BE49-F238E27FC236}">
                <a16:creationId xmlns:a16="http://schemas.microsoft.com/office/drawing/2014/main" id="{2B2002F7-EF46-4BA6-A87D-C2ACB070C106}"/>
              </a:ext>
            </a:extLst>
          </p:cNvPr>
          <p:cNvSpPr/>
          <p:nvPr/>
        </p:nvSpPr>
        <p:spPr>
          <a:xfrm>
            <a:off x="77470" y="826770"/>
            <a:ext cx="6983095" cy="64897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Cambria" panose="02040503050406030204" pitchFamily="18" charset="0"/>
                <a:ea typeface="Cambria" panose="02040503050406030204" pitchFamily="18" charset="0"/>
              </a:rPr>
              <a:t>1. </a:t>
            </a:r>
            <a:r>
              <a:rPr lang="en-US" altLang="vi-VN" sz="3200" b="1" dirty="0">
                <a:latin typeface="Cambria" panose="02040503050406030204" pitchFamily="18" charset="0"/>
                <a:ea typeface="Cambria" panose="02040503050406030204" pitchFamily="18" charset="0"/>
              </a:rPr>
              <a:t>T</a:t>
            </a:r>
            <a:r>
              <a:rPr lang="vi-VN" sz="3200" b="1" dirty="0">
                <a:latin typeface="Cambria" panose="02040503050406030204" pitchFamily="18" charset="0"/>
                <a:ea typeface="Cambria" panose="02040503050406030204" pitchFamily="18" charset="0"/>
              </a:rPr>
              <a:t>ác dụng của đòn bẩy</a:t>
            </a:r>
          </a:p>
        </p:txBody>
      </p:sp>
      <p:sp>
        <p:nvSpPr>
          <p:cNvPr id="7" name="Rounded Rectangle 4">
            <a:extLst>
              <a:ext uri="{FF2B5EF4-FFF2-40B4-BE49-F238E27FC236}">
                <a16:creationId xmlns:a16="http://schemas.microsoft.com/office/drawing/2014/main" id="{FABC8911-D655-93B8-A53E-137425D2FCB7}"/>
              </a:ext>
            </a:extLst>
          </p:cNvPr>
          <p:cNvSpPr/>
          <p:nvPr/>
        </p:nvSpPr>
        <p:spPr>
          <a:xfrm>
            <a:off x="0" y="0"/>
            <a:ext cx="12192000" cy="648970"/>
          </a:xfrm>
          <a:prstGeom prst="roundRect">
            <a:avLst>
              <a:gd name="adj" fmla="val 978"/>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vi-VN" sz="3200" b="1" dirty="0">
                <a:solidFill>
                  <a:srgbClr val="C00000"/>
                </a:solidFill>
                <a:latin typeface="Cambria" panose="02040503050406030204" pitchFamily="18" charset="0"/>
                <a:ea typeface="Cambria" panose="02040503050406030204" pitchFamily="18" charset="0"/>
                <a:sym typeface="+mn-ea"/>
              </a:rPr>
              <a:t>Bài </a:t>
            </a:r>
            <a:r>
              <a:rPr lang="en-US" altLang="vi-VN" sz="3200" b="1" dirty="0">
                <a:solidFill>
                  <a:srgbClr val="C00000"/>
                </a:solidFill>
                <a:latin typeface="Cambria" panose="02040503050406030204" pitchFamily="18" charset="0"/>
                <a:ea typeface="Cambria" panose="02040503050406030204" pitchFamily="18" charset="0"/>
                <a:sym typeface="+mn-ea"/>
              </a:rPr>
              <a:t>19</a:t>
            </a:r>
            <a:r>
              <a:rPr lang="vi-VN" sz="3200" b="1" dirty="0">
                <a:solidFill>
                  <a:srgbClr val="C00000"/>
                </a:solidFill>
                <a:latin typeface="Cambria" panose="02040503050406030204" pitchFamily="18" charset="0"/>
                <a:ea typeface="Cambria" panose="02040503050406030204" pitchFamily="18" charset="0"/>
                <a:sym typeface="+mn-ea"/>
              </a:rPr>
              <a:t>: </a:t>
            </a:r>
            <a:r>
              <a:rPr lang="en-US" altLang="vi-VN" sz="3200" b="1" dirty="0">
                <a:solidFill>
                  <a:srgbClr val="C00000"/>
                </a:solidFill>
                <a:latin typeface="Cambria" panose="02040503050406030204" pitchFamily="18" charset="0"/>
                <a:ea typeface="Cambria" panose="02040503050406030204" pitchFamily="18" charset="0"/>
                <a:sym typeface="+mn-ea"/>
              </a:rPr>
              <a:t>ĐÒN BẨY VÀ ỨNG DỤNG</a:t>
            </a:r>
            <a:endParaRPr lang="vi-VN" sz="3200" b="1" dirty="0">
              <a:latin typeface="Cambria" panose="02040503050406030204" pitchFamily="18" charset="0"/>
              <a:ea typeface="Cambria" panose="02040503050406030204" pitchFamily="18" charset="0"/>
            </a:endParaRPr>
          </a:p>
        </p:txBody>
      </p:sp>
      <p:pic>
        <p:nvPicPr>
          <p:cNvPr id="1026" name="Picture 2">
            <a:extLst>
              <a:ext uri="{FF2B5EF4-FFF2-40B4-BE49-F238E27FC236}">
                <a16:creationId xmlns:a16="http://schemas.microsoft.com/office/drawing/2014/main" id="{EAF07139-A0BF-7F45-C6CE-A6E1A29FFF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0461" y="1801906"/>
            <a:ext cx="7150001" cy="4356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1082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28A9E-668B-3DC0-11E4-0205678705FA}"/>
              </a:ext>
            </a:extLst>
          </p:cNvPr>
          <p:cNvSpPr>
            <a:spLocks noGrp="1"/>
          </p:cNvSpPr>
          <p:nvPr>
            <p:ph type="title"/>
          </p:nvPr>
        </p:nvSpPr>
        <p:spPr/>
        <p:txBody>
          <a:bodyPr/>
          <a:lstStyle/>
          <a:p>
            <a:r>
              <a:rPr lang="en-US">
                <a:latin typeface="Times New Roman" panose="02020603050405020304" pitchFamily="18" charset="0"/>
                <a:cs typeface="Times New Roman" panose="02020603050405020304" pitchFamily="18" charset="0"/>
              </a:rPr>
              <a:t>Trả lời:</a:t>
            </a:r>
          </a:p>
        </p:txBody>
      </p:sp>
      <p:pic>
        <p:nvPicPr>
          <p:cNvPr id="1026" name="Picture 2" descr="Xác định điểm tựa, cánh tay đòn trong các trường hợp ở Hình 19.2">
            <a:extLst>
              <a:ext uri="{FF2B5EF4-FFF2-40B4-BE49-F238E27FC236}">
                <a16:creationId xmlns:a16="http://schemas.microsoft.com/office/drawing/2014/main" id="{18F3DF05-6496-A044-9128-287CBB0168E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2279" y="2182363"/>
            <a:ext cx="3918778" cy="309679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Xác định điểm tựa, cánh tay đòn trong các trường hợp ở Hình 19.2">
            <a:extLst>
              <a:ext uri="{FF2B5EF4-FFF2-40B4-BE49-F238E27FC236}">
                <a16:creationId xmlns:a16="http://schemas.microsoft.com/office/drawing/2014/main" id="{1A4E668C-BFC2-9868-7789-D6D90D77F4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6769" y="2051862"/>
            <a:ext cx="3811770" cy="309679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Xác định điểm tựa, cánh tay đòn trong các trường hợp ở Hình 19.2">
            <a:extLst>
              <a:ext uri="{FF2B5EF4-FFF2-40B4-BE49-F238E27FC236}">
                <a16:creationId xmlns:a16="http://schemas.microsoft.com/office/drawing/2014/main" id="{3CA90D24-16BB-35B4-AC91-31C2452704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3857" y="2182363"/>
            <a:ext cx="4668143" cy="2966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794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barn(inVertical)">
                                      <p:cBhvr>
                                        <p:cTn id="13" dur="500"/>
                                        <p:tgtEl>
                                          <p:spTgt spid="102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028"/>
                                        </p:tgtEl>
                                        <p:attrNameLst>
                                          <p:attrName>style.visibility</p:attrName>
                                        </p:attrNameLst>
                                      </p:cBhvr>
                                      <p:to>
                                        <p:strVal val="visible"/>
                                      </p:to>
                                    </p:set>
                                    <p:animEffect transition="in" filter="barn(inVertical)">
                                      <p:cBhvr>
                                        <p:cTn id="18" dur="500"/>
                                        <p:tgtEl>
                                          <p:spTgt spid="102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030"/>
                                        </p:tgtEl>
                                        <p:attrNameLst>
                                          <p:attrName>style.visibility</p:attrName>
                                        </p:attrNameLst>
                                      </p:cBhvr>
                                      <p:to>
                                        <p:strVal val="visible"/>
                                      </p:to>
                                    </p:set>
                                    <p:animEffect transition="in" filter="barn(inVertical)">
                                      <p:cBhvr>
                                        <p:cTn id="23"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2857" y="2292448"/>
            <a:ext cx="7619732" cy="1200329"/>
          </a:xfrm>
          <a:prstGeom prst="rect">
            <a:avLst/>
          </a:prstGeom>
          <a:noFill/>
        </p:spPr>
        <p:txBody>
          <a:bodyPr wrap="square" rtlCol="0">
            <a:spAutoFit/>
          </a:bodyPr>
          <a:lstStyle/>
          <a:p>
            <a:pPr algn="just"/>
            <a:r>
              <a:rPr lang="en-US" sz="3600">
                <a:solidFill>
                  <a:srgbClr val="C00000"/>
                </a:solidFill>
                <a:latin typeface="Times New Roman" panose="02020603050405020304" pitchFamily="18" charset="0"/>
                <a:ea typeface="Cambria" panose="02040503050406030204" pitchFamily="18" charset="0"/>
                <a:cs typeface="Times New Roman" panose="02020603050405020304" pitchFamily="18" charset="0"/>
              </a:rPr>
              <a:t>Học sinh vận dụng kiến thức đã học để trả lời các câu hỏi sau!</a:t>
            </a:r>
            <a:endParaRPr lang="vi-VN" sz="3600" dirty="0">
              <a:solidFill>
                <a:srgbClr val="C00000"/>
              </a:solidFill>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9930630" y="123687"/>
            <a:ext cx="2143125" cy="2143125"/>
          </a:xfrm>
          <a:prstGeom prst="rect">
            <a:avLst/>
          </a:prstGeom>
        </p:spPr>
      </p:pic>
      <p:sp>
        <p:nvSpPr>
          <p:cNvPr id="8" name="Rectangle 7"/>
          <p:cNvSpPr/>
          <p:nvPr/>
        </p:nvSpPr>
        <p:spPr>
          <a:xfrm>
            <a:off x="3215793" y="609601"/>
            <a:ext cx="5719200" cy="1379008"/>
          </a:xfrm>
          <a:prstGeom prst="rect">
            <a:avLst/>
          </a:prstGeom>
          <a:noFill/>
        </p:spPr>
        <p:txBody>
          <a:bodyPr wrap="none" lIns="91440" tIns="45720" rIns="91440" bIns="45720">
            <a:prstTxWarp prst="textArchUp">
              <a:avLst>
                <a:gd name="adj" fmla="val 10264169"/>
              </a:avLst>
            </a:prstTxWarp>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a:solidFill>
                  <a:srgbClr val="7030A0"/>
                </a:solidFill>
                <a:latin typeface="Cambria" panose="02040503050406030204" pitchFamily="18" charset="0"/>
                <a:ea typeface="Cambria" panose="02040503050406030204" pitchFamily="18" charset="0"/>
              </a:rPr>
              <a:t>VẬN DỤNG</a:t>
            </a:r>
            <a:endParaRPr lang="en-US" sz="5400" b="1" cap="none" spc="0" dirty="0">
              <a:solidFill>
                <a:srgbClr val="7030A0"/>
              </a:solidFill>
              <a:latin typeface="Cambria" panose="02040503050406030204" pitchFamily="18" charset="0"/>
              <a:ea typeface="Cambria" panose="02040503050406030204" pitchFamily="18" charset="0"/>
            </a:endParaRPr>
          </a:p>
        </p:txBody>
      </p:sp>
      <p:pic>
        <p:nvPicPr>
          <p:cNvPr id="9" name="Picture 8"/>
          <p:cNvPicPr>
            <a:picLocks noChangeAspect="1"/>
          </p:cNvPicPr>
          <p:nvPr/>
        </p:nvPicPr>
        <p:blipFill>
          <a:blip r:embed="rId2"/>
          <a:stretch>
            <a:fillRect/>
          </a:stretch>
        </p:blipFill>
        <p:spPr>
          <a:xfrm>
            <a:off x="21410" y="15977"/>
            <a:ext cx="2143125" cy="214312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biLevel thresh="25000"/>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9" name="Picture 8"/>
          <p:cNvPicPr>
            <a:picLocks noChangeAspect="1"/>
          </p:cNvPicPr>
          <p:nvPr/>
        </p:nvPicPr>
        <p:blipFill>
          <a:blip r:embed="rId4" cstate="print">
            <a:biLevel thresh="25000"/>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11" name="Picture 10"/>
          <p:cNvPicPr>
            <a:picLocks noChangeAspect="1"/>
          </p:cNvPicPr>
          <p:nvPr/>
        </p:nvPicPr>
        <p:blipFill>
          <a:blip r:embed="rId6" cstate="print">
            <a:biLevel thresh="25000"/>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4" name="Snip Diagonal Corner Rectangle 3"/>
          <p:cNvSpPr/>
          <p:nvPr/>
        </p:nvSpPr>
        <p:spPr>
          <a:xfrm>
            <a:off x="389468" y="185412"/>
            <a:ext cx="11561900" cy="1095531"/>
          </a:xfrm>
          <a:prstGeom prst="snip2DiagRect">
            <a:avLst>
              <a:gd name="adj1" fmla="val 0"/>
              <a:gd name="adj2" fmla="val 35662"/>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a:solidFill>
                  <a:srgbClr val="FF0000"/>
                </a:solidFill>
                <a:latin typeface="Cambria" panose="02040503050406030204" pitchFamily="18" charset="0"/>
                <a:ea typeface="Cambria" panose="02040503050406030204" pitchFamily="18" charset="0"/>
                <a:cs typeface="Tahoma" panose="020B0604030504040204" pitchFamily="34" charset="0"/>
              </a:rPr>
              <a:t>Câu</a:t>
            </a:r>
            <a:r>
              <a:rPr lang="en-US" sz="2800" b="1" dirty="0">
                <a:solidFill>
                  <a:srgbClr val="FF0000"/>
                </a:solidFill>
                <a:latin typeface="Cambria" panose="02040503050406030204" pitchFamily="18" charset="0"/>
                <a:ea typeface="Cambria" panose="02040503050406030204" pitchFamily="18" charset="0"/>
                <a:cs typeface="Tahoma" panose="020B0604030504040204" pitchFamily="34" charset="0"/>
              </a:rPr>
              <a:t> </a:t>
            </a:r>
            <a:r>
              <a:rPr lang="en-US" sz="2800" b="1" err="1">
                <a:solidFill>
                  <a:srgbClr val="FF0000"/>
                </a:solidFill>
                <a:latin typeface="Cambria" panose="02040503050406030204" pitchFamily="18" charset="0"/>
                <a:ea typeface="Cambria" panose="02040503050406030204" pitchFamily="18" charset="0"/>
                <a:cs typeface="Tahoma" panose="020B0604030504040204" pitchFamily="34" charset="0"/>
              </a:rPr>
              <a:t>hỏi</a:t>
            </a:r>
            <a:r>
              <a:rPr lang="en-US" sz="2800" b="1">
                <a:solidFill>
                  <a:srgbClr val="FF0000"/>
                </a:solidFill>
                <a:latin typeface="Cambria" panose="02040503050406030204" pitchFamily="18" charset="0"/>
                <a:ea typeface="Cambria" panose="02040503050406030204" pitchFamily="18" charset="0"/>
                <a:cs typeface="Tahoma" panose="020B0604030504040204" pitchFamily="34" charset="0"/>
              </a:rPr>
              <a:t> 1: </a:t>
            </a:r>
            <a:r>
              <a:rPr lang="en-US" sz="2800">
                <a:solidFill>
                  <a:srgbClr val="FF0000"/>
                </a:solidFill>
                <a:latin typeface="Cambria" panose="02040503050406030204" pitchFamily="18" charset="0"/>
                <a:ea typeface="Cambria" panose="02040503050406030204" pitchFamily="18" charset="0"/>
                <a:cs typeface="Tahoma" panose="020B0604030504040204" pitchFamily="34" charset="0"/>
              </a:rPr>
              <a:t>Chọn phát biểu sai khi nói về tác dụng của đòn bẩy?</a:t>
            </a:r>
            <a:endParaRPr lang="en-US" sz="2800" dirty="0">
              <a:solidFill>
                <a:srgbClr val="FF0000"/>
              </a:solidFill>
              <a:latin typeface="Cambria" panose="02040503050406030204" pitchFamily="18" charset="0"/>
              <a:ea typeface="Cambria" panose="02040503050406030204" pitchFamily="18" charset="0"/>
              <a:cs typeface="Tahoma" panose="020B0604030504040204" pitchFamily="34" charset="0"/>
            </a:endParaRPr>
          </a:p>
        </p:txBody>
      </p:sp>
      <p:sp>
        <p:nvSpPr>
          <p:cNvPr id="26" name="Rectangle 25"/>
          <p:cNvSpPr/>
          <p:nvPr/>
        </p:nvSpPr>
        <p:spPr>
          <a:xfrm>
            <a:off x="177800" y="1590521"/>
            <a:ext cx="5283200" cy="93413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2800" b="0"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A</a:t>
            </a:r>
            <a:r>
              <a:rPr kumimoji="0" lang="vi-VN" sz="2800" b="0" i="0" u="none" strike="noStrike" kern="1200" cap="none" spc="0" normalizeH="0" baseline="0" noProof="0">
                <a:ln>
                  <a:noFill/>
                </a:ln>
                <a:solidFill>
                  <a:srgbClr val="0070C0"/>
                </a:solidFill>
                <a:effectLst/>
                <a:uLnTx/>
                <a:uFillTx/>
                <a:latin typeface="Cambria" panose="02040503050406030204" pitchFamily="18" charset="0"/>
                <a:ea typeface="Cambria" panose="02040503050406030204" pitchFamily="18" charset="0"/>
              </a:rPr>
              <a:t>. </a:t>
            </a:r>
            <a:r>
              <a:rPr lang="en-US" sz="2800">
                <a:solidFill>
                  <a:srgbClr val="0070C0"/>
                </a:solidFill>
                <a:latin typeface="Cambria" panose="02040503050406030204" pitchFamily="18" charset="0"/>
                <a:ea typeface="Cambria" panose="02040503050406030204" pitchFamily="18" charset="0"/>
                <a:cs typeface="Tahoma" panose="020B0604030504040204" pitchFamily="34" charset="0"/>
              </a:rPr>
              <a:t>Tác dụng của đòn bẩy là giảm lực kéo hoặc đẩy vật</a:t>
            </a:r>
            <a:endParaRPr kumimoji="0" lang="vi-VN" sz="2800" b="0"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endParaRPr>
          </a:p>
        </p:txBody>
      </p:sp>
      <p:sp>
        <p:nvSpPr>
          <p:cNvPr id="40" name="Cloud 39"/>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41" name="Cloud 40"/>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42" name="Rectangle 41"/>
          <p:cNvSpPr/>
          <p:nvPr/>
        </p:nvSpPr>
        <p:spPr>
          <a:xfrm>
            <a:off x="6170418" y="1584263"/>
            <a:ext cx="5976718" cy="92994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2800" b="0"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B</a:t>
            </a:r>
            <a:r>
              <a:rPr kumimoji="0" lang="vi-VN" sz="2800" b="0" i="0" u="none" strike="noStrike" kern="1200" cap="none" spc="0" normalizeH="0" baseline="0" noProof="0">
                <a:ln>
                  <a:noFill/>
                </a:ln>
                <a:solidFill>
                  <a:srgbClr val="0070C0"/>
                </a:solidFill>
                <a:effectLst/>
                <a:uLnTx/>
                <a:uFillTx/>
                <a:latin typeface="Cambria" panose="02040503050406030204" pitchFamily="18" charset="0"/>
                <a:ea typeface="Cambria" panose="02040503050406030204" pitchFamily="18" charset="0"/>
              </a:rPr>
              <a:t>. </a:t>
            </a:r>
            <a:r>
              <a:rPr lang="en-US" sz="2800">
                <a:solidFill>
                  <a:srgbClr val="0070C0"/>
                </a:solidFill>
                <a:latin typeface="Cambria" panose="02040503050406030204" pitchFamily="18" charset="0"/>
                <a:ea typeface="Cambria" panose="02040503050406030204" pitchFamily="18" charset="0"/>
                <a:cs typeface="Tahoma" panose="020B0604030504040204" pitchFamily="34" charset="0"/>
              </a:rPr>
              <a:t>Tác dụng của đòn bẩy là tăng lực kéo hoặc đẩy vật</a:t>
            </a:r>
            <a:endParaRPr kumimoji="0" lang="vi-VN" sz="2800" b="0"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endParaRPr>
          </a:p>
        </p:txBody>
      </p:sp>
      <p:sp>
        <p:nvSpPr>
          <p:cNvPr id="43" name="Rectangle 42"/>
          <p:cNvSpPr/>
          <p:nvPr/>
        </p:nvSpPr>
        <p:spPr>
          <a:xfrm>
            <a:off x="177800" y="3327400"/>
            <a:ext cx="5283200" cy="107177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2800" b="0" i="0" u="none" strike="noStrike" kern="1200" cap="none" spc="0" normalizeH="0" baseline="0" noProof="0">
                <a:ln>
                  <a:noFill/>
                </a:ln>
                <a:solidFill>
                  <a:srgbClr val="0070C0"/>
                </a:solidFill>
                <a:effectLst/>
                <a:uLnTx/>
                <a:uFillTx/>
                <a:latin typeface="Cambria" panose="02040503050406030204" pitchFamily="18" charset="0"/>
                <a:ea typeface="Cambria" panose="02040503050406030204" pitchFamily="18" charset="0"/>
              </a:rPr>
              <a:t>C. </a:t>
            </a:r>
            <a:r>
              <a:rPr lang="vi-VN" sz="2800">
                <a:solidFill>
                  <a:srgbClr val="0070C0"/>
                </a:solidFill>
                <a:latin typeface="Cambria" panose="02040503050406030204" pitchFamily="18" charset="0"/>
                <a:ea typeface="Cambria" panose="02040503050406030204" pitchFamily="18" charset="0"/>
                <a:cs typeface="Tahoma" panose="020B0604030504040204" pitchFamily="34" charset="0"/>
              </a:rPr>
              <a:t>Đòn bẩy có tác dụng làm thay đổi hướng của lực vào vật.</a:t>
            </a:r>
            <a:endParaRPr kumimoji="0" lang="vi-VN" sz="2800" b="0"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endParaRPr>
          </a:p>
        </p:txBody>
      </p:sp>
      <p:sp>
        <p:nvSpPr>
          <p:cNvPr id="44" name="Rectangle 43"/>
          <p:cNvSpPr/>
          <p:nvPr/>
        </p:nvSpPr>
        <p:spPr>
          <a:xfrm>
            <a:off x="6130614" y="3338886"/>
            <a:ext cx="5940877" cy="102530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2800" b="0"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rPr>
              <a:t>D</a:t>
            </a:r>
            <a:r>
              <a:rPr kumimoji="0" lang="vi-VN" sz="2800" b="0" i="0" u="none" strike="noStrike" kern="1200" cap="none" spc="0" normalizeH="0" baseline="0" noProof="0">
                <a:ln>
                  <a:noFill/>
                </a:ln>
                <a:solidFill>
                  <a:srgbClr val="0070C0"/>
                </a:solidFill>
                <a:effectLst/>
                <a:uLnTx/>
                <a:uFillTx/>
                <a:latin typeface="Cambria" panose="02040503050406030204" pitchFamily="18" charset="0"/>
                <a:ea typeface="Cambria" panose="02040503050406030204" pitchFamily="18" charset="0"/>
              </a:rPr>
              <a:t>. </a:t>
            </a:r>
            <a:r>
              <a:rPr lang="vi-VN" sz="2800">
                <a:solidFill>
                  <a:srgbClr val="0070C0"/>
                </a:solidFill>
                <a:latin typeface="Cambria" panose="02040503050406030204" pitchFamily="18" charset="0"/>
                <a:ea typeface="Cambria" panose="02040503050406030204" pitchFamily="18" charset="0"/>
                <a:cs typeface="Tahoma" panose="020B0604030504040204" pitchFamily="34" charset="0"/>
              </a:rPr>
              <a:t>Dùng đòn bẩy có thể được lợi về lực.</a:t>
            </a:r>
            <a:endParaRPr kumimoji="0" lang="vi-VN" sz="2800" b="0"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endParaRPr>
          </a:p>
        </p:txBody>
      </p:sp>
      <p:pic>
        <p:nvPicPr>
          <p:cNvPr id="53" name="Picture 5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669120" y="1590521"/>
            <a:ext cx="804742" cy="643793"/>
          </a:xfrm>
          <a:prstGeom prst="rect">
            <a:avLst/>
          </a:prstGeom>
          <a:ln/>
        </p:spPr>
        <p:style>
          <a:lnRef idx="0">
            <a:schemeClr val="dk1"/>
          </a:lnRef>
          <a:fillRef idx="3">
            <a:schemeClr val="dk1"/>
          </a:fillRef>
          <a:effectRef idx="3">
            <a:schemeClr val="dk1"/>
          </a:effectRef>
          <a:fontRef idx="minor">
            <a:schemeClr val="lt1"/>
          </a:fontRef>
        </p:style>
      </p:pic>
      <p:sp>
        <p:nvSpPr>
          <p:cNvPr id="18" name="Cloud 17">
            <a:hlinkClick r:id="" action="ppaction://noaction"/>
          </p:cNvPr>
          <p:cNvSpPr/>
          <p:nvPr/>
        </p:nvSpPr>
        <p:spPr>
          <a:xfrm>
            <a:off x="4667494" y="4702499"/>
            <a:ext cx="2615622" cy="110490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2800" b="1" i="0" u="none" strike="noStrike" kern="1200" cap="none" spc="0" normalizeH="0" baseline="0" noProof="0" dirty="0">
              <a:ln>
                <a:noFill/>
              </a:ln>
              <a:solidFill>
                <a:schemeClr val="tx1"/>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6138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2">
                                            <p:txEl>
                                              <p:pRg st="0" end="0"/>
                                            </p:txEl>
                                          </p:spTgt>
                                        </p:tgtEl>
                                        <p:attrNameLst>
                                          <p:attrName>style.visibility</p:attrName>
                                        </p:attrNameLst>
                                      </p:cBhvr>
                                      <p:to>
                                        <p:strVal val="visible"/>
                                      </p:to>
                                    </p:set>
                                    <p:anim calcmode="lin" valueType="num">
                                      <p:cBhvr additive="base">
                                        <p:cTn id="17" dur="500" fill="hold"/>
                                        <p:tgtEl>
                                          <p:spTgt spid="42">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anim calcmode="lin" valueType="num">
                                      <p:cBhvr additive="base">
                                        <p:cTn id="23" dur="500" fill="hold"/>
                                        <p:tgtEl>
                                          <p:spTgt spid="43"/>
                                        </p:tgtEl>
                                        <p:attrNameLst>
                                          <p:attrName>ppt_x</p:attrName>
                                        </p:attrNameLst>
                                      </p:cBhvr>
                                      <p:tavLst>
                                        <p:tav tm="0">
                                          <p:val>
                                            <p:strVal val="#ppt_x"/>
                                          </p:val>
                                        </p:tav>
                                        <p:tav tm="100000">
                                          <p:val>
                                            <p:strVal val="#ppt_x"/>
                                          </p:val>
                                        </p:tav>
                                      </p:tavLst>
                                    </p:anim>
                                    <p:anim calcmode="lin" valueType="num">
                                      <p:cBhvr additive="base">
                                        <p:cTn id="24"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4"/>
                                        </p:tgtEl>
                                        <p:attrNameLst>
                                          <p:attrName>style.visibility</p:attrName>
                                        </p:attrNameLst>
                                      </p:cBhvr>
                                      <p:to>
                                        <p:strVal val="visible"/>
                                      </p:to>
                                    </p:set>
                                    <p:anim calcmode="lin" valueType="num">
                                      <p:cBhvr additive="base">
                                        <p:cTn id="29" dur="500" fill="hold"/>
                                        <p:tgtEl>
                                          <p:spTgt spid="44"/>
                                        </p:tgtEl>
                                        <p:attrNameLst>
                                          <p:attrName>ppt_x</p:attrName>
                                        </p:attrNameLst>
                                      </p:cBhvr>
                                      <p:tavLst>
                                        <p:tav tm="0">
                                          <p:val>
                                            <p:strVal val="#ppt_x"/>
                                          </p:val>
                                        </p:tav>
                                        <p:tav tm="100000">
                                          <p:val>
                                            <p:strVal val="#ppt_x"/>
                                          </p:val>
                                        </p:tav>
                                      </p:tavLst>
                                    </p:anim>
                                    <p:anim calcmode="lin" valueType="num">
                                      <p:cBhvr additive="base">
                                        <p:cTn id="30"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53"/>
                                        </p:tgtEl>
                                        <p:attrNameLst>
                                          <p:attrName>style.visibility</p:attrName>
                                        </p:attrNameLst>
                                      </p:cBhvr>
                                      <p:to>
                                        <p:strVal val="visible"/>
                                      </p:to>
                                    </p:set>
                                    <p:animEffect transition="in" filter="circle(in)">
                                      <p:cBhvr>
                                        <p:cTn id="35" dur="2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6" grpId="0" animBg="1"/>
      <p:bldP spid="43" grpId="0" animBg="1"/>
      <p:bldP spid="4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D4BBEA4-B0D0-4CF0-9156-3081DEF7B793}"/>
              </a:ext>
            </a:extLst>
          </p:cNvPr>
          <p:cNvPicPr>
            <a:picLocks noChangeAspect="1"/>
          </p:cNvPicPr>
          <p:nvPr/>
        </p:nvPicPr>
        <p:blipFill>
          <a:blip r:embed="rId2" cstate="print">
            <a:biLevel thresh="25000"/>
            <a:extLst>
              <a:ext uri="{BEBA8EAE-BF5A-486C-A8C5-ECC9F3942E4B}">
                <a14:imgProps xmlns:a14="http://schemas.microsoft.com/office/drawing/2010/main">
                  <a14:imgLayer r:embed="rId3">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494163" y="3769131"/>
            <a:ext cx="1086500" cy="1182926"/>
          </a:xfrm>
          <a:prstGeom prst="rect">
            <a:avLst/>
          </a:prstGeom>
        </p:spPr>
      </p:pic>
      <p:pic>
        <p:nvPicPr>
          <p:cNvPr id="5" name="Picture 4">
            <a:extLst>
              <a:ext uri="{FF2B5EF4-FFF2-40B4-BE49-F238E27FC236}">
                <a16:creationId xmlns:a16="http://schemas.microsoft.com/office/drawing/2014/main" id="{8B1F1D64-3EC5-DBBF-72D0-E6BCF3BB6AD5}"/>
              </a:ext>
            </a:extLst>
          </p:cNvPr>
          <p:cNvPicPr>
            <a:picLocks noChangeAspect="1"/>
          </p:cNvPicPr>
          <p:nvPr/>
        </p:nvPicPr>
        <p:blipFill>
          <a:blip r:embed="rId4" cstate="print">
            <a:biLevel thresh="25000"/>
            <a:extLst>
              <a:ext uri="{BEBA8EAE-BF5A-486C-A8C5-ECC9F3942E4B}">
                <a14:imgProps xmlns:a14="http://schemas.microsoft.com/office/drawing/2010/main">
                  <a14:imgLayer r:embed="rId5">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776937" y="4515854"/>
            <a:ext cx="812889" cy="885032"/>
          </a:xfrm>
          <a:prstGeom prst="rect">
            <a:avLst/>
          </a:prstGeom>
        </p:spPr>
      </p:pic>
      <p:pic>
        <p:nvPicPr>
          <p:cNvPr id="6" name="Picture 5">
            <a:extLst>
              <a:ext uri="{FF2B5EF4-FFF2-40B4-BE49-F238E27FC236}">
                <a16:creationId xmlns:a16="http://schemas.microsoft.com/office/drawing/2014/main" id="{8782AD26-7480-8015-F563-9000DF0CD5C1}"/>
              </a:ext>
            </a:extLst>
          </p:cNvPr>
          <p:cNvPicPr>
            <a:picLocks noChangeAspect="1"/>
          </p:cNvPicPr>
          <p:nvPr/>
        </p:nvPicPr>
        <p:blipFill>
          <a:blip r:embed="rId6" cstate="print">
            <a:biLevel thresh="25000"/>
            <a:extLst>
              <a:ext uri="{BEBA8EAE-BF5A-486C-A8C5-ECC9F3942E4B}">
                <a14:imgProps xmlns:a14="http://schemas.microsoft.com/office/drawing/2010/main">
                  <a14:imgLayer r:embed="rId7">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10361978" y="5130389"/>
            <a:ext cx="520391" cy="566575"/>
          </a:xfrm>
          <a:prstGeom prst="rect">
            <a:avLst/>
          </a:prstGeom>
        </p:spPr>
      </p:pic>
      <p:sp>
        <p:nvSpPr>
          <p:cNvPr id="7" name="Snip Diagonal Corner Rectangle 3">
            <a:extLst>
              <a:ext uri="{FF2B5EF4-FFF2-40B4-BE49-F238E27FC236}">
                <a16:creationId xmlns:a16="http://schemas.microsoft.com/office/drawing/2014/main" id="{1D9E726D-5107-C49B-5C8C-5C5AC5F5C5E5}"/>
              </a:ext>
            </a:extLst>
          </p:cNvPr>
          <p:cNvSpPr/>
          <p:nvPr/>
        </p:nvSpPr>
        <p:spPr>
          <a:xfrm>
            <a:off x="98394" y="151559"/>
            <a:ext cx="11772763" cy="1820676"/>
          </a:xfrm>
          <a:prstGeom prst="snip2DiagRect">
            <a:avLst>
              <a:gd name="adj1" fmla="val 0"/>
              <a:gd name="adj2" fmla="val 46210"/>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000" b="1" dirty="0" err="1">
                <a:solidFill>
                  <a:srgbClr val="FF0000"/>
                </a:solidFill>
                <a:latin typeface="Cambria" panose="02040503050406030204" pitchFamily="18" charset="0"/>
                <a:ea typeface="Cambria" panose="02040503050406030204" pitchFamily="18" charset="0"/>
              </a:rPr>
              <a:t>Câu</a:t>
            </a:r>
            <a:r>
              <a:rPr lang="en-US" sz="3000" b="1" dirty="0">
                <a:solidFill>
                  <a:srgbClr val="FF0000"/>
                </a:solidFill>
                <a:latin typeface="Cambria" panose="02040503050406030204" pitchFamily="18" charset="0"/>
                <a:ea typeface="Cambria" panose="02040503050406030204" pitchFamily="18" charset="0"/>
              </a:rPr>
              <a:t> </a:t>
            </a:r>
            <a:r>
              <a:rPr lang="en-US" sz="3000" b="1" err="1">
                <a:solidFill>
                  <a:srgbClr val="FF0000"/>
                </a:solidFill>
                <a:latin typeface="Cambria" panose="02040503050406030204" pitchFamily="18" charset="0"/>
                <a:ea typeface="Cambria" panose="02040503050406030204" pitchFamily="18" charset="0"/>
              </a:rPr>
              <a:t>hỏi</a:t>
            </a:r>
            <a:r>
              <a:rPr lang="en-US" sz="3000" b="1">
                <a:solidFill>
                  <a:srgbClr val="FF0000"/>
                </a:solidFill>
                <a:latin typeface="Cambria" panose="02040503050406030204" pitchFamily="18" charset="0"/>
                <a:ea typeface="Cambria" panose="02040503050406030204" pitchFamily="18" charset="0"/>
              </a:rPr>
              <a:t> 2: </a:t>
            </a:r>
            <a:endParaRPr lang="en-US" sz="3000" b="1" dirty="0">
              <a:solidFill>
                <a:srgbClr val="FF0000"/>
              </a:solidFill>
              <a:latin typeface="Cambria" panose="02040503050406030204" pitchFamily="18" charset="0"/>
              <a:ea typeface="Cambria" panose="02040503050406030204" pitchFamily="18" charset="0"/>
            </a:endParaRPr>
          </a:p>
          <a:p>
            <a:pPr lvl="0" algn="ctr">
              <a:defRPr/>
            </a:pPr>
            <a:r>
              <a:rPr lang="vi-VN" sz="3000">
                <a:solidFill>
                  <a:srgbClr val="FF0000"/>
                </a:solidFill>
                <a:latin typeface="Cambria" panose="02040503050406030204" pitchFamily="18" charset="0"/>
                <a:ea typeface="Cambria" panose="02040503050406030204" pitchFamily="18" charset="0"/>
              </a:rPr>
              <a:t>Đòn bẩy là một công cụ có thể thay đổi hướng tác dụng của lực và có thể cung cấp lợi thế về?</a:t>
            </a:r>
            <a:endParaRPr kumimoji="0" lang="vi-VN" sz="3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sp>
        <p:nvSpPr>
          <p:cNvPr id="8" name="Cloud 7">
            <a:extLst>
              <a:ext uri="{FF2B5EF4-FFF2-40B4-BE49-F238E27FC236}">
                <a16:creationId xmlns:a16="http://schemas.microsoft.com/office/drawing/2014/main" id="{3EB3BD63-C86A-879B-0107-18857A42CEE0}"/>
              </a:ext>
            </a:extLst>
          </p:cNvPr>
          <p:cNvSpPr/>
          <p:nvPr/>
        </p:nvSpPr>
        <p:spPr>
          <a:xfrm>
            <a:off x="-683345" y="4902196"/>
            <a:ext cx="567114" cy="34921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9" name="Cloud 8">
            <a:extLst>
              <a:ext uri="{FF2B5EF4-FFF2-40B4-BE49-F238E27FC236}">
                <a16:creationId xmlns:a16="http://schemas.microsoft.com/office/drawing/2014/main" id="{8BF3403E-4FE2-633D-B80D-1208DA21AD9A}"/>
              </a:ext>
            </a:extLst>
          </p:cNvPr>
          <p:cNvSpPr/>
          <p:nvPr/>
        </p:nvSpPr>
        <p:spPr>
          <a:xfrm>
            <a:off x="13632601" y="4702499"/>
            <a:ext cx="891420" cy="548907"/>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0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14" name="Rectangle 13">
            <a:extLst>
              <a:ext uri="{FF2B5EF4-FFF2-40B4-BE49-F238E27FC236}">
                <a16:creationId xmlns:a16="http://schemas.microsoft.com/office/drawing/2014/main" id="{9C07B5A4-7354-4BCD-75AF-39D745592E75}"/>
              </a:ext>
            </a:extLst>
          </p:cNvPr>
          <p:cNvSpPr/>
          <p:nvPr/>
        </p:nvSpPr>
        <p:spPr>
          <a:xfrm>
            <a:off x="3651114" y="2210176"/>
            <a:ext cx="4906798" cy="52424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A</a:t>
            </a:r>
            <a:r>
              <a:rPr kumimoji="0" lang="vi-VN" sz="30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rPr>
              <a:t>. </a:t>
            </a:r>
            <a:r>
              <a:rPr lang="vi-VN" sz="3000">
                <a:solidFill>
                  <a:srgbClr val="002060"/>
                </a:solidFill>
                <a:latin typeface="Cambria" panose="02040503050406030204" pitchFamily="18" charset="0"/>
                <a:ea typeface="Cambria" panose="02040503050406030204" pitchFamily="18" charset="0"/>
                <a:cs typeface="Tahoma" panose="020B0604030504040204" pitchFamily="34" charset="0"/>
              </a:rPr>
              <a:t>Khối lượng</a:t>
            </a:r>
            <a:endParaRPr kumimoji="0" lang="vi-VN" sz="3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15" name="Rectangle 14">
            <a:extLst>
              <a:ext uri="{FF2B5EF4-FFF2-40B4-BE49-F238E27FC236}">
                <a16:creationId xmlns:a16="http://schemas.microsoft.com/office/drawing/2014/main" id="{910E9E63-2EC8-1114-53AD-3EA48F3C9F0C}"/>
              </a:ext>
            </a:extLst>
          </p:cNvPr>
          <p:cNvSpPr/>
          <p:nvPr/>
        </p:nvSpPr>
        <p:spPr>
          <a:xfrm>
            <a:off x="3651114" y="2949009"/>
            <a:ext cx="4130646" cy="53918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0" lang="vi-VN" sz="3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rPr>
              <a:t>B</a:t>
            </a:r>
            <a:r>
              <a:rPr kumimoji="0" lang="vi-VN" sz="30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rPr>
              <a:t>. </a:t>
            </a:r>
            <a:r>
              <a:rPr lang="en-US" sz="3000">
                <a:solidFill>
                  <a:srgbClr val="002060"/>
                </a:solidFill>
                <a:latin typeface="Cambria" panose="02040503050406030204" pitchFamily="18" charset="0"/>
                <a:ea typeface="Cambria" panose="02040503050406030204" pitchFamily="18" charset="0"/>
                <a:cs typeface="Tahoma" panose="020B0604030504040204" pitchFamily="34" charset="0"/>
              </a:rPr>
              <a:t>Trọng lực</a:t>
            </a:r>
            <a:endParaRPr lang="en-US" sz="3000" b="1" dirty="0">
              <a:solidFill>
                <a:srgbClr val="002060"/>
              </a:solidFill>
              <a:latin typeface="Cambria" panose="02040503050406030204" pitchFamily="18" charset="0"/>
              <a:ea typeface="Cambria" panose="02040503050406030204" pitchFamily="18" charset="0"/>
              <a:cs typeface="Tahoma" panose="020B0604030504040204" pitchFamily="34" charset="0"/>
            </a:endParaRPr>
          </a:p>
        </p:txBody>
      </p:sp>
      <p:sp>
        <p:nvSpPr>
          <p:cNvPr id="16" name="Rectangle 15">
            <a:extLst>
              <a:ext uri="{FF2B5EF4-FFF2-40B4-BE49-F238E27FC236}">
                <a16:creationId xmlns:a16="http://schemas.microsoft.com/office/drawing/2014/main" id="{11B474CD-4B50-AC64-C0CA-CA061E8A573F}"/>
              </a:ext>
            </a:extLst>
          </p:cNvPr>
          <p:cNvSpPr/>
          <p:nvPr/>
        </p:nvSpPr>
        <p:spPr>
          <a:xfrm>
            <a:off x="3651114" y="3702781"/>
            <a:ext cx="4130646" cy="58933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0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rPr>
              <a:t>C. </a:t>
            </a:r>
            <a:r>
              <a:rPr lang="en-US" sz="3000">
                <a:solidFill>
                  <a:srgbClr val="002060"/>
                </a:solidFill>
                <a:latin typeface="Cambria" panose="02040503050406030204" pitchFamily="18" charset="0"/>
                <a:ea typeface="Cambria" panose="02040503050406030204" pitchFamily="18" charset="0"/>
                <a:cs typeface="Tahoma" panose="020B0604030504040204" pitchFamily="34" charset="0"/>
              </a:rPr>
              <a:t>Thể tích</a:t>
            </a:r>
            <a:endParaRPr kumimoji="0" lang="vi-VN" sz="3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17" name="Rectangle 16">
            <a:extLst>
              <a:ext uri="{FF2B5EF4-FFF2-40B4-BE49-F238E27FC236}">
                <a16:creationId xmlns:a16="http://schemas.microsoft.com/office/drawing/2014/main" id="{CA27D6E7-7C48-6768-2AEA-BE986306480D}"/>
              </a:ext>
            </a:extLst>
          </p:cNvPr>
          <p:cNvSpPr/>
          <p:nvPr/>
        </p:nvSpPr>
        <p:spPr>
          <a:xfrm>
            <a:off x="3651114" y="4550357"/>
            <a:ext cx="4906798" cy="52644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vi-VN" sz="3000" b="0"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rPr>
              <a:t>D. </a:t>
            </a:r>
            <a:r>
              <a:rPr lang="fr-FR" sz="3000">
                <a:solidFill>
                  <a:srgbClr val="002060"/>
                </a:solidFill>
                <a:latin typeface="Cambria" panose="02040503050406030204" pitchFamily="18" charset="0"/>
                <a:ea typeface="Cambria" panose="02040503050406030204" pitchFamily="18" charset="0"/>
                <a:cs typeface="Tahoma" panose="020B0604030504040204" pitchFamily="34" charset="0"/>
              </a:rPr>
              <a:t>Lực</a:t>
            </a:r>
            <a:endParaRPr kumimoji="0" lang="vi-VN" sz="3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pic>
        <p:nvPicPr>
          <p:cNvPr id="20" name="Picture 19">
            <a:extLst>
              <a:ext uri="{FF2B5EF4-FFF2-40B4-BE49-F238E27FC236}">
                <a16:creationId xmlns:a16="http://schemas.microsoft.com/office/drawing/2014/main" id="{681937CE-3390-542E-B0B2-0C3913A9C3F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34162" y="4655055"/>
            <a:ext cx="804742" cy="643793"/>
          </a:xfrm>
          <a:prstGeom prst="rect">
            <a:avLst/>
          </a:prstGeom>
          <a:solidFill>
            <a:schemeClr val="tx1"/>
          </a:solidFill>
        </p:spPr>
      </p:pic>
    </p:spTree>
    <p:extLst>
      <p:ext uri="{BB962C8B-B14F-4D97-AF65-F5344CB8AC3E}">
        <p14:creationId xmlns:p14="http://schemas.microsoft.com/office/powerpoint/2010/main" val="1002942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circle(in)">
                                      <p:cBhvr>
                                        <p:cTn id="12" dur="20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circle(in)">
                                      <p:cBhvr>
                                        <p:cTn id="17" dur="2000"/>
                                        <p:tgtEl>
                                          <p:spTgt spid="1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in)">
                                      <p:cBhvr>
                                        <p:cTn id="22" dur="20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7">
                                            <p:txEl>
                                              <p:pRg st="0" end="0"/>
                                            </p:txEl>
                                          </p:spTgt>
                                        </p:tgtEl>
                                        <p:attrNameLst>
                                          <p:attrName>style.visibility</p:attrName>
                                        </p:attrNameLst>
                                      </p:cBhvr>
                                      <p:to>
                                        <p:strVal val="visible"/>
                                      </p:to>
                                    </p:set>
                                    <p:animEffect transition="in" filter="circle(in)">
                                      <p:cBhvr>
                                        <p:cTn id="27" dur="2000"/>
                                        <p:tgtEl>
                                          <p:spTgt spid="1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down)">
                                      <p:cBhvr>
                                        <p:cTn id="32" dur="580">
                                          <p:stCondLst>
                                            <p:cond delay="0"/>
                                          </p:stCondLst>
                                        </p:cTn>
                                        <p:tgtEl>
                                          <p:spTgt spid="20"/>
                                        </p:tgtEl>
                                      </p:cBhvr>
                                    </p:animEffect>
                                    <p:anim calcmode="lin" valueType="num">
                                      <p:cBhvr>
                                        <p:cTn id="33"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38" dur="26">
                                          <p:stCondLst>
                                            <p:cond delay="650"/>
                                          </p:stCondLst>
                                        </p:cTn>
                                        <p:tgtEl>
                                          <p:spTgt spid="20"/>
                                        </p:tgtEl>
                                      </p:cBhvr>
                                      <p:to x="100000" y="60000"/>
                                    </p:animScale>
                                    <p:animScale>
                                      <p:cBhvr>
                                        <p:cTn id="39" dur="166" decel="50000">
                                          <p:stCondLst>
                                            <p:cond delay="676"/>
                                          </p:stCondLst>
                                        </p:cTn>
                                        <p:tgtEl>
                                          <p:spTgt spid="20"/>
                                        </p:tgtEl>
                                      </p:cBhvr>
                                      <p:to x="100000" y="100000"/>
                                    </p:animScale>
                                    <p:animScale>
                                      <p:cBhvr>
                                        <p:cTn id="40" dur="26">
                                          <p:stCondLst>
                                            <p:cond delay="1312"/>
                                          </p:stCondLst>
                                        </p:cTn>
                                        <p:tgtEl>
                                          <p:spTgt spid="20"/>
                                        </p:tgtEl>
                                      </p:cBhvr>
                                      <p:to x="100000" y="80000"/>
                                    </p:animScale>
                                    <p:animScale>
                                      <p:cBhvr>
                                        <p:cTn id="41" dur="166" decel="50000">
                                          <p:stCondLst>
                                            <p:cond delay="1338"/>
                                          </p:stCondLst>
                                        </p:cTn>
                                        <p:tgtEl>
                                          <p:spTgt spid="20"/>
                                        </p:tgtEl>
                                      </p:cBhvr>
                                      <p:to x="100000" y="100000"/>
                                    </p:animScale>
                                    <p:animScale>
                                      <p:cBhvr>
                                        <p:cTn id="42" dur="26">
                                          <p:stCondLst>
                                            <p:cond delay="1642"/>
                                          </p:stCondLst>
                                        </p:cTn>
                                        <p:tgtEl>
                                          <p:spTgt spid="20"/>
                                        </p:tgtEl>
                                      </p:cBhvr>
                                      <p:to x="100000" y="90000"/>
                                    </p:animScale>
                                    <p:animScale>
                                      <p:cBhvr>
                                        <p:cTn id="43" dur="166" decel="50000">
                                          <p:stCondLst>
                                            <p:cond delay="1668"/>
                                          </p:stCondLst>
                                        </p:cTn>
                                        <p:tgtEl>
                                          <p:spTgt spid="20"/>
                                        </p:tgtEl>
                                      </p:cBhvr>
                                      <p:to x="100000" y="100000"/>
                                    </p:animScale>
                                    <p:animScale>
                                      <p:cBhvr>
                                        <p:cTn id="44" dur="26">
                                          <p:stCondLst>
                                            <p:cond delay="1808"/>
                                          </p:stCondLst>
                                        </p:cTn>
                                        <p:tgtEl>
                                          <p:spTgt spid="20"/>
                                        </p:tgtEl>
                                      </p:cBhvr>
                                      <p:to x="100000" y="95000"/>
                                    </p:animScale>
                                    <p:animScale>
                                      <p:cBhvr>
                                        <p:cTn id="45" dur="166" decel="50000">
                                          <p:stCondLst>
                                            <p:cond delay="1834"/>
                                          </p:stCondLst>
                                        </p:cTn>
                                        <p:tgtEl>
                                          <p:spTgt spid="2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12192000" cy="6858000"/>
          </a:xfrm>
          <a:prstGeom prst="rect">
            <a:avLst/>
          </a:prstGeom>
        </p:spPr>
      </p:pic>
      <p:sp>
        <p:nvSpPr>
          <p:cNvPr id="6" name="TextBox 5"/>
          <p:cNvSpPr txBox="1"/>
          <p:nvPr/>
        </p:nvSpPr>
        <p:spPr>
          <a:xfrm>
            <a:off x="3931975" y="2370315"/>
            <a:ext cx="4880721" cy="2308324"/>
          </a:xfrm>
          <a:prstGeom prst="rect">
            <a:avLst/>
          </a:prstGeom>
          <a:noFill/>
        </p:spPr>
        <p:txBody>
          <a:bodyPr wrap="square" rtlCol="0">
            <a:spAutoFit/>
          </a:bodyPr>
          <a:lstStyle/>
          <a:p>
            <a:pPr algn="ctr"/>
            <a:r>
              <a:rPr lang="en-US" sz="4800" b="1">
                <a:solidFill>
                  <a:srgbClr val="FF0000"/>
                </a:solidFill>
                <a:latin typeface="Times New Roman" panose="02020603050405020304" pitchFamily="18" charset="0"/>
                <a:cs typeface="Times New Roman" panose="02020603050405020304" pitchFamily="18" charset="0"/>
              </a:rPr>
              <a:t>XIN CẢM ƠN CÁC THẦY CÔ VÀ CÁC EM!</a:t>
            </a:r>
            <a:endParaRPr lang="en-US" sz="4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64052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C6E98-8B88-AC9A-FC7F-F0DC26D7BA15}"/>
              </a:ext>
            </a:extLst>
          </p:cNvPr>
          <p:cNvSpPr>
            <a:spLocks noGrp="1"/>
          </p:cNvSpPr>
          <p:nvPr>
            <p:ph type="title"/>
          </p:nvPr>
        </p:nvSpPr>
        <p:spPr/>
        <p:txBody>
          <a:bodyPr>
            <a:normAutofit/>
          </a:bodyPr>
          <a:lstStyle/>
          <a:p>
            <a:pPr algn="ctr"/>
            <a:r>
              <a:rPr lang="en-US" sz="4000">
                <a:solidFill>
                  <a:srgbClr val="FF0000"/>
                </a:solidFill>
                <a:latin typeface="Times New Roman" panose="02020603050405020304" pitchFamily="18" charset="0"/>
                <a:cs typeface="Times New Roman" panose="02020603050405020304" pitchFamily="18" charset="0"/>
              </a:rPr>
              <a:t>KIỂM TRA BÀI CŨ</a:t>
            </a:r>
          </a:p>
        </p:txBody>
      </p:sp>
      <p:sp>
        <p:nvSpPr>
          <p:cNvPr id="3" name="Content Placeholder 2">
            <a:extLst>
              <a:ext uri="{FF2B5EF4-FFF2-40B4-BE49-F238E27FC236}">
                <a16:creationId xmlns:a16="http://schemas.microsoft.com/office/drawing/2014/main" id="{1C5E819A-05D4-0EEF-B230-DF5BA7A85737}"/>
              </a:ext>
            </a:extLst>
          </p:cNvPr>
          <p:cNvSpPr>
            <a:spLocks noGrp="1"/>
          </p:cNvSpPr>
          <p:nvPr>
            <p:ph idx="1"/>
          </p:nvPr>
        </p:nvSpPr>
        <p:spPr/>
        <p:txBody>
          <a:bodyPr/>
          <a:lstStyle/>
          <a:p>
            <a:pPr marL="0" indent="0">
              <a:buNone/>
            </a:pPr>
            <a:r>
              <a:rPr lang="en-US" sz="3600">
                <a:latin typeface="Times New Roman" panose="02020603050405020304" pitchFamily="18" charset="0"/>
                <a:cs typeface="Times New Roman" panose="02020603050405020304" pitchFamily="18" charset="0"/>
              </a:rPr>
              <a:t>Câu 1: Em hãy cho biết moment lực là gì?</a:t>
            </a:r>
          </a:p>
          <a:p>
            <a:pPr marL="0" indent="0">
              <a:buNone/>
            </a:pPr>
            <a:r>
              <a:rPr lang="en-US" sz="3600">
                <a:latin typeface="Times New Roman" panose="02020603050405020304" pitchFamily="18" charset="0"/>
                <a:cs typeface="Times New Roman" panose="02020603050405020304" pitchFamily="18" charset="0"/>
              </a:rPr>
              <a:t>Câu 2: Em hãy cho biết moment lực phụ thuộc vào những yếu tố nào?</a:t>
            </a:r>
          </a:p>
          <a:p>
            <a:pPr marL="0" indent="0">
              <a:buNone/>
            </a:pP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4791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circle(in)">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circle(in)">
                                      <p:cBhvr>
                                        <p:cTn id="19"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p:cNvPicPr>
            <a:picLocks noChangeAspect="1"/>
          </p:cNvPicPr>
          <p:nvPr/>
        </p:nvPicPr>
        <p:blipFill>
          <a:blip r:embed="rId2"/>
          <a:srcRect/>
          <a:stretch>
            <a:fillRect/>
          </a:stretch>
        </p:blipFill>
        <p:spPr>
          <a:xfrm>
            <a:off x="6033135" y="266065"/>
            <a:ext cx="5906135" cy="5873750"/>
          </a:xfrm>
          <a:prstGeom prst="rect">
            <a:avLst/>
          </a:prstGeom>
          <a:noFill/>
          <a:ln w="9525">
            <a:noFill/>
            <a:miter lim="800000"/>
            <a:headEnd/>
            <a:tailEnd/>
          </a:ln>
        </p:spPr>
      </p:pic>
      <p:sp>
        <p:nvSpPr>
          <p:cNvPr id="7" name="Rounded Rectangle 6"/>
          <p:cNvSpPr/>
          <p:nvPr/>
        </p:nvSpPr>
        <p:spPr>
          <a:xfrm>
            <a:off x="669290" y="1085850"/>
            <a:ext cx="4986655" cy="2621915"/>
          </a:xfrm>
          <a:prstGeom prst="roundRect">
            <a:avLst/>
          </a:prstGeom>
          <a:solidFill>
            <a:srgbClr val="FFFF99"/>
          </a:solidFill>
          <a:ln>
            <a:solidFill>
              <a:srgbClr val="FFFF00"/>
            </a:solidFill>
          </a:ln>
        </p:spPr>
        <p:style>
          <a:lnRef idx="2">
            <a:schemeClr val="accent2"/>
          </a:lnRef>
          <a:fillRef idx="1">
            <a:schemeClr val="lt1"/>
          </a:fillRef>
          <a:effectRef idx="0">
            <a:schemeClr val="accent2"/>
          </a:effectRef>
          <a:fontRef idx="minor">
            <a:schemeClr val="dk1"/>
          </a:fontRef>
        </p:style>
        <p:txBody>
          <a:bodyPr rtlCol="0" anchor="ctr"/>
          <a:lstStyle/>
          <a:p>
            <a:pPr algn="just"/>
            <a:r>
              <a:rPr lang="en-US" sz="3200">
                <a:latin typeface="Cambria" panose="02040503050406030204" pitchFamily="18" charset="0"/>
                <a:cs typeface="Cambria" panose="02040503050406030204" pitchFamily="18" charset="0"/>
                <a:sym typeface="+mn-ea"/>
              </a:rPr>
              <a:t>Em hãy nêu các cách làm có thể giúp bạn Hùng đưa được cống bê tông lên.</a:t>
            </a:r>
            <a:endParaRPr lang="en-US" sz="3200" dirty="0">
              <a:latin typeface="Cambria" panose="02040503050406030204" pitchFamily="18" charset="0"/>
              <a:ea typeface="Cambria" panose="02040503050406030204" pitchFamily="18" charset="0"/>
              <a:cs typeface="Cambria" panose="02040503050406030204" pitchFamily="18" charset="0"/>
              <a:sym typeface="+mn-ea"/>
            </a:endParaRPr>
          </a:p>
        </p:txBody>
      </p:sp>
      <p:pic>
        <p:nvPicPr>
          <p:cNvPr id="3" name="Picture 2"/>
          <p:cNvPicPr>
            <a:picLocks noChangeAspect="1"/>
          </p:cNvPicPr>
          <p:nvPr/>
        </p:nvPicPr>
        <p:blipFill>
          <a:blip r:embed="rId3"/>
          <a:stretch>
            <a:fillRect/>
          </a:stretch>
        </p:blipFill>
        <p:spPr>
          <a:xfrm rot="21229397">
            <a:off x="1706245" y="3855720"/>
            <a:ext cx="2911475" cy="29114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0" y="344805"/>
            <a:ext cx="4492487" cy="5173980"/>
          </a:xfrm>
          <a:prstGeom prst="ellipse">
            <a:avLst/>
          </a:prstGeom>
          <a:solidFill>
            <a:schemeClr val="accent5">
              <a:lumMod val="20000"/>
              <a:lumOff val="8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3400" b="1">
                <a:solidFill>
                  <a:srgbClr val="C00000"/>
                </a:solidFill>
                <a:latin typeface="Cambria" panose="02040503050406030204" pitchFamily="18" charset="0"/>
                <a:ea typeface="Cambria" panose="02040503050406030204" pitchFamily="18" charset="0"/>
              </a:rPr>
              <a:t>Tiết 19-</a:t>
            </a:r>
            <a:r>
              <a:rPr lang="vi-VN" sz="3400" b="1">
                <a:solidFill>
                  <a:srgbClr val="C00000"/>
                </a:solidFill>
                <a:latin typeface="Cambria" panose="02040503050406030204" pitchFamily="18" charset="0"/>
                <a:ea typeface="Cambria" panose="02040503050406030204" pitchFamily="18" charset="0"/>
              </a:rPr>
              <a:t>Bài </a:t>
            </a:r>
            <a:r>
              <a:rPr lang="en-US" altLang="vi-VN" sz="3400" b="1" dirty="0">
                <a:solidFill>
                  <a:srgbClr val="C00000"/>
                </a:solidFill>
                <a:latin typeface="Cambria" panose="02040503050406030204" pitchFamily="18" charset="0"/>
                <a:ea typeface="Cambria" panose="02040503050406030204" pitchFamily="18" charset="0"/>
              </a:rPr>
              <a:t>19</a:t>
            </a:r>
            <a:r>
              <a:rPr lang="vi-VN" sz="3400" b="1" dirty="0">
                <a:solidFill>
                  <a:srgbClr val="C00000"/>
                </a:solidFill>
                <a:latin typeface="Cambria" panose="02040503050406030204" pitchFamily="18" charset="0"/>
                <a:ea typeface="Cambria" panose="02040503050406030204" pitchFamily="18" charset="0"/>
              </a:rPr>
              <a:t>: </a:t>
            </a:r>
            <a:r>
              <a:rPr lang="en-US" altLang="vi-VN" sz="3400" b="1" dirty="0">
                <a:solidFill>
                  <a:srgbClr val="C00000"/>
                </a:solidFill>
                <a:latin typeface="Cambria" panose="02040503050406030204" pitchFamily="18" charset="0"/>
                <a:ea typeface="Cambria" panose="02040503050406030204" pitchFamily="18" charset="0"/>
              </a:rPr>
              <a:t>ĐÒN BẨY VÀ </a:t>
            </a:r>
            <a:r>
              <a:rPr lang="en-US" altLang="vi-VN" sz="3400" b="1">
                <a:solidFill>
                  <a:srgbClr val="C00000"/>
                </a:solidFill>
                <a:latin typeface="Cambria" panose="02040503050406030204" pitchFamily="18" charset="0"/>
                <a:ea typeface="Cambria" panose="02040503050406030204" pitchFamily="18" charset="0"/>
              </a:rPr>
              <a:t>ỨNG DỤNG (TIẾT 1)</a:t>
            </a:r>
            <a:endParaRPr lang="en-US" altLang="vi-VN" sz="3400" b="1" dirty="0">
              <a:solidFill>
                <a:srgbClr val="C00000"/>
              </a:solidFill>
              <a:latin typeface="Cambria" panose="02040503050406030204" pitchFamily="18" charset="0"/>
              <a:ea typeface="Cambria" panose="02040503050406030204" pitchFamily="18" charset="0"/>
            </a:endParaRPr>
          </a:p>
        </p:txBody>
      </p:sp>
      <p:sp>
        <p:nvSpPr>
          <p:cNvPr id="8" name="Rounded Rectangle 7"/>
          <p:cNvSpPr/>
          <p:nvPr/>
        </p:nvSpPr>
        <p:spPr>
          <a:xfrm>
            <a:off x="4398010" y="847090"/>
            <a:ext cx="6983095" cy="64897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Cambria" panose="02040503050406030204" pitchFamily="18" charset="0"/>
                <a:ea typeface="Cambria" panose="02040503050406030204" pitchFamily="18" charset="0"/>
              </a:rPr>
              <a:t>1. </a:t>
            </a:r>
            <a:r>
              <a:rPr lang="en-US" altLang="vi-VN" sz="3200" b="1" dirty="0">
                <a:latin typeface="Cambria" panose="02040503050406030204" pitchFamily="18" charset="0"/>
                <a:ea typeface="Cambria" panose="02040503050406030204" pitchFamily="18" charset="0"/>
              </a:rPr>
              <a:t>T</a:t>
            </a:r>
            <a:r>
              <a:rPr lang="vi-VN" sz="3200" b="1" dirty="0">
                <a:latin typeface="Cambria" panose="02040503050406030204" pitchFamily="18" charset="0"/>
                <a:ea typeface="Cambria" panose="02040503050406030204" pitchFamily="18" charset="0"/>
              </a:rPr>
              <a:t>ác dụng của đòn bẩy</a:t>
            </a:r>
          </a:p>
        </p:txBody>
      </p:sp>
      <p:sp>
        <p:nvSpPr>
          <p:cNvPr id="9" name="Rounded Rectangle 8"/>
          <p:cNvSpPr/>
          <p:nvPr/>
        </p:nvSpPr>
        <p:spPr>
          <a:xfrm>
            <a:off x="4396740" y="2607310"/>
            <a:ext cx="6982460" cy="64897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Cambria" panose="02040503050406030204" pitchFamily="18" charset="0"/>
                <a:ea typeface="Cambria" panose="02040503050406030204" pitchFamily="18" charset="0"/>
              </a:rPr>
              <a:t>2. </a:t>
            </a:r>
            <a:r>
              <a:rPr lang="en-US" altLang="vi-VN" sz="3200" b="1" dirty="0">
                <a:latin typeface="Cambria" panose="02040503050406030204" pitchFamily="18" charset="0"/>
                <a:ea typeface="Cambria" panose="02040503050406030204" pitchFamily="18" charset="0"/>
              </a:rPr>
              <a:t>Các loại</a:t>
            </a:r>
            <a:r>
              <a:rPr lang="vi-VN" sz="3200" b="1" dirty="0">
                <a:latin typeface="Cambria" panose="02040503050406030204" pitchFamily="18" charset="0"/>
                <a:ea typeface="Cambria" panose="02040503050406030204" pitchFamily="18" charset="0"/>
              </a:rPr>
              <a:t> đòn bẩy</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740" y="5518785"/>
            <a:ext cx="1315720" cy="1315720"/>
          </a:xfrm>
          <a:prstGeom prst="rect">
            <a:avLst/>
          </a:prstGeom>
        </p:spPr>
      </p:pic>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44835" y="5518785"/>
            <a:ext cx="1315720" cy="1315720"/>
          </a:xfrm>
          <a:prstGeom prst="rect">
            <a:avLst/>
          </a:prstGeom>
        </p:spPr>
      </p:pic>
    </p:spTree>
  </p:cSld>
  <p:clrMapOvr>
    <a:masterClrMapping/>
  </p:clrMapOvr>
  <p:transition spd="slow" advTm="15438">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735D6FD-66F1-F899-5E02-54EFEA19BA1F}"/>
              </a:ext>
            </a:extLst>
          </p:cNvPr>
          <p:cNvPicPr>
            <a:picLocks noChangeAspect="1"/>
          </p:cNvPicPr>
          <p:nvPr/>
        </p:nvPicPr>
        <p:blipFill rotWithShape="1">
          <a:blip r:embed="rId2"/>
          <a:srcRect t="8509"/>
          <a:stretch/>
        </p:blipFill>
        <p:spPr>
          <a:xfrm>
            <a:off x="499679" y="2432489"/>
            <a:ext cx="9455732" cy="4311987"/>
          </a:xfrm>
          <a:prstGeom prst="rect">
            <a:avLst/>
          </a:prstGeom>
          <a:noFill/>
          <a:ln w="9525">
            <a:noFill/>
            <a:miter lim="800000"/>
            <a:headEnd/>
            <a:tailEnd/>
          </a:ln>
        </p:spPr>
      </p:pic>
      <p:sp>
        <p:nvSpPr>
          <p:cNvPr id="5" name="Rounded Rectangle 7">
            <a:extLst>
              <a:ext uri="{FF2B5EF4-FFF2-40B4-BE49-F238E27FC236}">
                <a16:creationId xmlns:a16="http://schemas.microsoft.com/office/drawing/2014/main" id="{CD807016-E9C5-3670-44DF-3FF1A5D0D1A5}"/>
              </a:ext>
            </a:extLst>
          </p:cNvPr>
          <p:cNvSpPr/>
          <p:nvPr/>
        </p:nvSpPr>
        <p:spPr>
          <a:xfrm>
            <a:off x="77470" y="826770"/>
            <a:ext cx="6983095" cy="64897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Cambria" panose="02040503050406030204" pitchFamily="18" charset="0"/>
                <a:ea typeface="Cambria" panose="02040503050406030204" pitchFamily="18" charset="0"/>
              </a:rPr>
              <a:t>1. </a:t>
            </a:r>
            <a:r>
              <a:rPr lang="en-US" altLang="vi-VN" sz="3200" b="1" dirty="0">
                <a:latin typeface="Cambria" panose="02040503050406030204" pitchFamily="18" charset="0"/>
                <a:ea typeface="Cambria" panose="02040503050406030204" pitchFamily="18" charset="0"/>
              </a:rPr>
              <a:t>T</a:t>
            </a:r>
            <a:r>
              <a:rPr lang="vi-VN" sz="3200" b="1" dirty="0">
                <a:latin typeface="Cambria" panose="02040503050406030204" pitchFamily="18" charset="0"/>
                <a:ea typeface="Cambria" panose="02040503050406030204" pitchFamily="18" charset="0"/>
              </a:rPr>
              <a:t>ác dụng của đòn bẩy</a:t>
            </a:r>
          </a:p>
        </p:txBody>
      </p:sp>
      <p:sp>
        <p:nvSpPr>
          <p:cNvPr id="6" name="Rounded Rectangle 4">
            <a:extLst>
              <a:ext uri="{FF2B5EF4-FFF2-40B4-BE49-F238E27FC236}">
                <a16:creationId xmlns:a16="http://schemas.microsoft.com/office/drawing/2014/main" id="{2158D46A-4A7B-9651-54AC-A6D0310C1BD6}"/>
              </a:ext>
            </a:extLst>
          </p:cNvPr>
          <p:cNvSpPr/>
          <p:nvPr/>
        </p:nvSpPr>
        <p:spPr>
          <a:xfrm>
            <a:off x="0" y="0"/>
            <a:ext cx="12192000" cy="648970"/>
          </a:xfrm>
          <a:prstGeom prst="roundRect">
            <a:avLst>
              <a:gd name="adj" fmla="val 978"/>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vi-VN" sz="3200" b="1" dirty="0">
                <a:solidFill>
                  <a:srgbClr val="C00000"/>
                </a:solidFill>
                <a:latin typeface="Cambria" panose="02040503050406030204" pitchFamily="18" charset="0"/>
                <a:ea typeface="Cambria" panose="02040503050406030204" pitchFamily="18" charset="0"/>
                <a:sym typeface="+mn-ea"/>
              </a:rPr>
              <a:t>Bài </a:t>
            </a:r>
            <a:r>
              <a:rPr lang="en-US" altLang="vi-VN" sz="3200" b="1" dirty="0">
                <a:solidFill>
                  <a:srgbClr val="C00000"/>
                </a:solidFill>
                <a:latin typeface="Cambria" panose="02040503050406030204" pitchFamily="18" charset="0"/>
                <a:ea typeface="Cambria" panose="02040503050406030204" pitchFamily="18" charset="0"/>
                <a:sym typeface="+mn-ea"/>
              </a:rPr>
              <a:t>19</a:t>
            </a:r>
            <a:r>
              <a:rPr lang="vi-VN" sz="3200" b="1" dirty="0">
                <a:solidFill>
                  <a:srgbClr val="C00000"/>
                </a:solidFill>
                <a:latin typeface="Cambria" panose="02040503050406030204" pitchFamily="18" charset="0"/>
                <a:ea typeface="Cambria" panose="02040503050406030204" pitchFamily="18" charset="0"/>
                <a:sym typeface="+mn-ea"/>
              </a:rPr>
              <a:t>: </a:t>
            </a:r>
            <a:r>
              <a:rPr lang="en-US" altLang="vi-VN" sz="3200" b="1" dirty="0">
                <a:solidFill>
                  <a:srgbClr val="C00000"/>
                </a:solidFill>
                <a:latin typeface="Cambria" panose="02040503050406030204" pitchFamily="18" charset="0"/>
                <a:ea typeface="Cambria" panose="02040503050406030204" pitchFamily="18" charset="0"/>
                <a:sym typeface="+mn-ea"/>
              </a:rPr>
              <a:t>ĐÒN BẨY VÀ ỨNG DỤNG</a:t>
            </a:r>
            <a:endParaRPr lang="vi-VN" sz="3200" b="1" dirty="0">
              <a:latin typeface="Cambria" panose="02040503050406030204" pitchFamily="18" charset="0"/>
              <a:ea typeface="Cambria" panose="02040503050406030204" pitchFamily="18" charset="0"/>
            </a:endParaRPr>
          </a:p>
        </p:txBody>
      </p:sp>
      <p:sp>
        <p:nvSpPr>
          <p:cNvPr id="9" name="Cloud 8">
            <a:extLst>
              <a:ext uri="{FF2B5EF4-FFF2-40B4-BE49-F238E27FC236}">
                <a16:creationId xmlns:a16="http://schemas.microsoft.com/office/drawing/2014/main" id="{23D38296-8F97-BE28-3A78-F2D5A212B20B}"/>
              </a:ext>
            </a:extLst>
          </p:cNvPr>
          <p:cNvSpPr/>
          <p:nvPr/>
        </p:nvSpPr>
        <p:spPr>
          <a:xfrm>
            <a:off x="7993284" y="746088"/>
            <a:ext cx="4853118" cy="2275282"/>
          </a:xfrm>
          <a:prstGeom prst="cloud">
            <a:avLst/>
          </a:prstGeom>
          <a:solidFill>
            <a:schemeClr val="accent1">
              <a:lumMod val="20000"/>
              <a:lumOff val="80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0000"/>
                </a:solidFill>
                <a:latin typeface="Times New Roman" panose="02020603050405020304" pitchFamily="18" charset="0"/>
                <a:ea typeface="Times New Roman" panose="02020603050405020304" pitchFamily="18" charset="0"/>
              </a:rPr>
              <a:t>Trình bày khái niệm và</a:t>
            </a:r>
            <a:r>
              <a:rPr lang="vi-VN" sz="3200">
                <a:solidFill>
                  <a:srgbClr val="000000"/>
                </a:solidFill>
                <a:latin typeface="Times New Roman" panose="02020603050405020304" pitchFamily="18" charset="0"/>
                <a:ea typeface="Times New Roman" panose="02020603050405020304" pitchFamily="18" charset="0"/>
              </a:rPr>
              <a:t> </a:t>
            </a:r>
            <a:r>
              <a:rPr lang="en-US" sz="3200">
                <a:solidFill>
                  <a:srgbClr val="000000"/>
                </a:solidFill>
                <a:latin typeface="Times New Roman" panose="02020603050405020304" pitchFamily="18" charset="0"/>
                <a:ea typeface="Times New Roman" panose="02020603050405020304" pitchFamily="18" charset="0"/>
              </a:rPr>
              <a:t>mô tả </a:t>
            </a:r>
            <a:r>
              <a:rPr lang="vi-VN" sz="3200">
                <a:solidFill>
                  <a:srgbClr val="000000"/>
                </a:solidFill>
                <a:latin typeface="Times New Roman" panose="02020603050405020304" pitchFamily="18" charset="0"/>
                <a:ea typeface="Times New Roman" panose="02020603050405020304" pitchFamily="18" charset="0"/>
              </a:rPr>
              <a:t>cấu tạo của đòn bẩy</a:t>
            </a:r>
            <a:r>
              <a:rPr lang="en-US" sz="3200">
                <a:solidFill>
                  <a:srgbClr val="000000"/>
                </a:solidFill>
                <a:latin typeface="Times New Roman" panose="02020603050405020304" pitchFamily="18" charset="0"/>
                <a:ea typeface="Times New Roman" panose="02020603050405020304" pitchFamily="18" charset="0"/>
              </a:rPr>
              <a:t>.</a:t>
            </a:r>
            <a:endParaRPr lang="en-US" sz="3200"/>
          </a:p>
        </p:txBody>
      </p:sp>
      <p:pic>
        <p:nvPicPr>
          <p:cNvPr id="10" name="Picture 9">
            <a:extLst>
              <a:ext uri="{FF2B5EF4-FFF2-40B4-BE49-F238E27FC236}">
                <a16:creationId xmlns:a16="http://schemas.microsoft.com/office/drawing/2014/main" id="{92FD2254-0E51-3BD0-15BB-752C6E615A78}"/>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rot="18628051">
            <a:off x="10152901" y="3068786"/>
            <a:ext cx="2235464" cy="2235464"/>
          </a:xfrm>
          <a:prstGeom prst="rect">
            <a:avLst/>
          </a:prstGeom>
        </p:spPr>
      </p:pic>
    </p:spTree>
    <p:extLst>
      <p:ext uri="{BB962C8B-B14F-4D97-AF65-F5344CB8AC3E}">
        <p14:creationId xmlns:p14="http://schemas.microsoft.com/office/powerpoint/2010/main" val="3861856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05F05080-D19C-CBD0-E46E-1F64A91D9641}"/>
              </a:ext>
            </a:extLst>
          </p:cNvPr>
          <p:cNvGrpSpPr/>
          <p:nvPr/>
        </p:nvGrpSpPr>
        <p:grpSpPr>
          <a:xfrm>
            <a:off x="1211942" y="1475740"/>
            <a:ext cx="9357445" cy="5223724"/>
            <a:chOff x="1445026" y="531053"/>
            <a:chExt cx="7743798" cy="5223724"/>
          </a:xfrm>
        </p:grpSpPr>
        <p:pic>
          <p:nvPicPr>
            <p:cNvPr id="4" name="Picture 3">
              <a:extLst>
                <a:ext uri="{FF2B5EF4-FFF2-40B4-BE49-F238E27FC236}">
                  <a16:creationId xmlns:a16="http://schemas.microsoft.com/office/drawing/2014/main" id="{178B8A48-8D01-E8B8-527F-AFF490B3C7CE}"/>
                </a:ext>
              </a:extLst>
            </p:cNvPr>
            <p:cNvPicPr>
              <a:picLocks noChangeAspect="1"/>
            </p:cNvPicPr>
            <p:nvPr/>
          </p:nvPicPr>
          <p:blipFill rotWithShape="1">
            <a:blip r:embed="rId2"/>
            <a:srcRect l="11913" r="4993" b="834"/>
            <a:stretch>
              <a:fillRect/>
            </a:stretch>
          </p:blipFill>
          <p:spPr>
            <a:xfrm>
              <a:off x="1445026" y="531053"/>
              <a:ext cx="7743798" cy="5223724"/>
            </a:xfrm>
            <a:prstGeom prst="rect">
              <a:avLst/>
            </a:prstGeom>
          </p:spPr>
        </p:pic>
        <p:sp>
          <p:nvSpPr>
            <p:cNvPr id="6" name="TextBox 5">
              <a:extLst>
                <a:ext uri="{FF2B5EF4-FFF2-40B4-BE49-F238E27FC236}">
                  <a16:creationId xmlns:a16="http://schemas.microsoft.com/office/drawing/2014/main" id="{9839A55F-6DEF-2092-9F85-1D1B97048CFE}"/>
                </a:ext>
              </a:extLst>
            </p:cNvPr>
            <p:cNvSpPr txBox="1"/>
            <p:nvPr/>
          </p:nvSpPr>
          <p:spPr>
            <a:xfrm>
              <a:off x="4932298" y="1127403"/>
              <a:ext cx="3602102" cy="4008149"/>
            </a:xfrm>
            <a:prstGeom prst="rect">
              <a:avLst/>
            </a:prstGeom>
            <a:noFill/>
          </p:spPr>
          <p:txBody>
            <a:bodyPr wrap="square">
              <a:spAutoFit/>
            </a:bodyPr>
            <a:lstStyle/>
            <a:p>
              <a:pPr marL="30480" marR="30480" indent="426720" algn="just">
                <a:lnSpc>
                  <a:spcPct val="107000"/>
                </a:lnSpc>
                <a:spcBef>
                  <a:spcPts val="0"/>
                </a:spcBef>
                <a:spcAft>
                  <a:spcPts val="0"/>
                </a:spcAft>
              </a:pPr>
              <a:r>
                <a:rPr lang="en-US" sz="3000">
                  <a:effectLst/>
                  <a:latin typeface="Cambria" panose="02040503050406030204" pitchFamily="18" charset="0"/>
                  <a:ea typeface="Cambria" panose="02040503050406030204" pitchFamily="18" charset="0"/>
                  <a:cs typeface="Times New Roman" panose="02020603050405020304" pitchFamily="18" charset="0"/>
                </a:rPr>
                <a:t>Đòn bẩy là một trong các loại máy cơ đơn giản được sử dụng nhiều trong đời sống để biến đổi lực tác dụng lên vật theo hướng có lợi cho con người.)</a:t>
              </a:r>
            </a:p>
          </p:txBody>
        </p:sp>
      </p:grpSp>
      <p:sp>
        <p:nvSpPr>
          <p:cNvPr id="7" name="Rounded Rectangle 7">
            <a:extLst>
              <a:ext uri="{FF2B5EF4-FFF2-40B4-BE49-F238E27FC236}">
                <a16:creationId xmlns:a16="http://schemas.microsoft.com/office/drawing/2014/main" id="{0C265A32-5418-109A-3488-8704B1C2D425}"/>
              </a:ext>
            </a:extLst>
          </p:cNvPr>
          <p:cNvSpPr/>
          <p:nvPr/>
        </p:nvSpPr>
        <p:spPr>
          <a:xfrm>
            <a:off x="77470" y="737870"/>
            <a:ext cx="6983095" cy="64897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Cambria" panose="02040503050406030204" pitchFamily="18" charset="0"/>
                <a:ea typeface="Cambria" panose="02040503050406030204" pitchFamily="18" charset="0"/>
              </a:rPr>
              <a:t>1. </a:t>
            </a:r>
            <a:r>
              <a:rPr lang="en-US" altLang="vi-VN" sz="3200" b="1" dirty="0">
                <a:latin typeface="Cambria" panose="02040503050406030204" pitchFamily="18" charset="0"/>
                <a:ea typeface="Cambria" panose="02040503050406030204" pitchFamily="18" charset="0"/>
              </a:rPr>
              <a:t>T</a:t>
            </a:r>
            <a:r>
              <a:rPr lang="vi-VN" sz="3200" b="1" dirty="0">
                <a:latin typeface="Cambria" panose="02040503050406030204" pitchFamily="18" charset="0"/>
                <a:ea typeface="Cambria" panose="02040503050406030204" pitchFamily="18" charset="0"/>
              </a:rPr>
              <a:t>ác dụng của đòn bẩy</a:t>
            </a:r>
          </a:p>
        </p:txBody>
      </p:sp>
      <p:sp>
        <p:nvSpPr>
          <p:cNvPr id="8" name="Rounded Rectangle 4">
            <a:extLst>
              <a:ext uri="{FF2B5EF4-FFF2-40B4-BE49-F238E27FC236}">
                <a16:creationId xmlns:a16="http://schemas.microsoft.com/office/drawing/2014/main" id="{4D82C19B-E52C-0268-CD57-93C093680471}"/>
              </a:ext>
            </a:extLst>
          </p:cNvPr>
          <p:cNvSpPr/>
          <p:nvPr/>
        </p:nvSpPr>
        <p:spPr>
          <a:xfrm>
            <a:off x="0" y="0"/>
            <a:ext cx="12192000" cy="648970"/>
          </a:xfrm>
          <a:prstGeom prst="roundRect">
            <a:avLst>
              <a:gd name="adj" fmla="val 978"/>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vi-VN" sz="3200" b="1" dirty="0">
                <a:solidFill>
                  <a:srgbClr val="C00000"/>
                </a:solidFill>
                <a:latin typeface="Cambria" panose="02040503050406030204" pitchFamily="18" charset="0"/>
                <a:ea typeface="Cambria" panose="02040503050406030204" pitchFamily="18" charset="0"/>
                <a:sym typeface="+mn-ea"/>
              </a:rPr>
              <a:t>Bài </a:t>
            </a:r>
            <a:r>
              <a:rPr lang="en-US" altLang="vi-VN" sz="3200" b="1" dirty="0">
                <a:solidFill>
                  <a:srgbClr val="C00000"/>
                </a:solidFill>
                <a:latin typeface="Cambria" panose="02040503050406030204" pitchFamily="18" charset="0"/>
                <a:ea typeface="Cambria" panose="02040503050406030204" pitchFamily="18" charset="0"/>
                <a:sym typeface="+mn-ea"/>
              </a:rPr>
              <a:t>19</a:t>
            </a:r>
            <a:r>
              <a:rPr lang="vi-VN" sz="3200" b="1" dirty="0">
                <a:solidFill>
                  <a:srgbClr val="C00000"/>
                </a:solidFill>
                <a:latin typeface="Cambria" panose="02040503050406030204" pitchFamily="18" charset="0"/>
                <a:ea typeface="Cambria" panose="02040503050406030204" pitchFamily="18" charset="0"/>
                <a:sym typeface="+mn-ea"/>
              </a:rPr>
              <a:t>: </a:t>
            </a:r>
            <a:r>
              <a:rPr lang="en-US" altLang="vi-VN" sz="3200" b="1" dirty="0">
                <a:solidFill>
                  <a:srgbClr val="C00000"/>
                </a:solidFill>
                <a:latin typeface="Cambria" panose="02040503050406030204" pitchFamily="18" charset="0"/>
                <a:ea typeface="Cambria" panose="02040503050406030204" pitchFamily="18" charset="0"/>
                <a:sym typeface="+mn-ea"/>
              </a:rPr>
              <a:t>ĐÒN BẨY VÀ ỨNG DỤNG</a:t>
            </a:r>
            <a:endParaRPr lang="vi-VN" sz="3200" b="1" dirty="0">
              <a:latin typeface="Cambria" panose="02040503050406030204" pitchFamily="18" charset="0"/>
              <a:ea typeface="Cambria" panose="02040503050406030204" pitchFamily="18" charset="0"/>
            </a:endParaRPr>
          </a:p>
        </p:txBody>
      </p:sp>
      <p:pic>
        <p:nvPicPr>
          <p:cNvPr id="2" name="Picture 75" descr="viet3">
            <a:extLst>
              <a:ext uri="{FF2B5EF4-FFF2-40B4-BE49-F238E27FC236}">
                <a16:creationId xmlns:a16="http://schemas.microsoft.com/office/drawing/2014/main" id="{B3375C49-CA1B-DEC2-1CEA-F8769928D68B}"/>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657312" y="1585192"/>
            <a:ext cx="662805" cy="556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2706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7">
            <a:extLst>
              <a:ext uri="{FF2B5EF4-FFF2-40B4-BE49-F238E27FC236}">
                <a16:creationId xmlns:a16="http://schemas.microsoft.com/office/drawing/2014/main" id="{CC4C71B3-29A6-7FDD-F539-E31436D0D5A1}"/>
              </a:ext>
            </a:extLst>
          </p:cNvPr>
          <p:cNvSpPr/>
          <p:nvPr/>
        </p:nvSpPr>
        <p:spPr>
          <a:xfrm>
            <a:off x="77470" y="737870"/>
            <a:ext cx="6983095" cy="64897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Cambria" panose="02040503050406030204" pitchFamily="18" charset="0"/>
                <a:ea typeface="Cambria" panose="02040503050406030204" pitchFamily="18" charset="0"/>
              </a:rPr>
              <a:t>1. </a:t>
            </a:r>
            <a:r>
              <a:rPr lang="en-US" altLang="vi-VN" sz="3200" b="1" dirty="0">
                <a:latin typeface="Cambria" panose="02040503050406030204" pitchFamily="18" charset="0"/>
                <a:ea typeface="Cambria" panose="02040503050406030204" pitchFamily="18" charset="0"/>
              </a:rPr>
              <a:t>T</a:t>
            </a:r>
            <a:r>
              <a:rPr lang="vi-VN" sz="3200" b="1" dirty="0">
                <a:latin typeface="Cambria" panose="02040503050406030204" pitchFamily="18" charset="0"/>
                <a:ea typeface="Cambria" panose="02040503050406030204" pitchFamily="18" charset="0"/>
              </a:rPr>
              <a:t>ác dụng của đòn bẩy</a:t>
            </a:r>
          </a:p>
        </p:txBody>
      </p:sp>
      <p:sp>
        <p:nvSpPr>
          <p:cNvPr id="3" name="Rounded Rectangle 4">
            <a:extLst>
              <a:ext uri="{FF2B5EF4-FFF2-40B4-BE49-F238E27FC236}">
                <a16:creationId xmlns:a16="http://schemas.microsoft.com/office/drawing/2014/main" id="{D8178204-B275-38EE-588B-4BF8916A7A23}"/>
              </a:ext>
            </a:extLst>
          </p:cNvPr>
          <p:cNvSpPr/>
          <p:nvPr/>
        </p:nvSpPr>
        <p:spPr>
          <a:xfrm>
            <a:off x="0" y="0"/>
            <a:ext cx="12192000" cy="648970"/>
          </a:xfrm>
          <a:prstGeom prst="roundRect">
            <a:avLst>
              <a:gd name="adj" fmla="val 978"/>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vi-VN" sz="3200" b="1" dirty="0">
                <a:solidFill>
                  <a:srgbClr val="C00000"/>
                </a:solidFill>
                <a:latin typeface="Cambria" panose="02040503050406030204" pitchFamily="18" charset="0"/>
                <a:ea typeface="Cambria" panose="02040503050406030204" pitchFamily="18" charset="0"/>
                <a:sym typeface="+mn-ea"/>
              </a:rPr>
              <a:t>Bài </a:t>
            </a:r>
            <a:r>
              <a:rPr lang="en-US" altLang="vi-VN" sz="3200" b="1" dirty="0">
                <a:solidFill>
                  <a:srgbClr val="C00000"/>
                </a:solidFill>
                <a:latin typeface="Cambria" panose="02040503050406030204" pitchFamily="18" charset="0"/>
                <a:ea typeface="Cambria" panose="02040503050406030204" pitchFamily="18" charset="0"/>
                <a:sym typeface="+mn-ea"/>
              </a:rPr>
              <a:t>19</a:t>
            </a:r>
            <a:r>
              <a:rPr lang="vi-VN" sz="3200" b="1" dirty="0">
                <a:solidFill>
                  <a:srgbClr val="C00000"/>
                </a:solidFill>
                <a:latin typeface="Cambria" panose="02040503050406030204" pitchFamily="18" charset="0"/>
                <a:ea typeface="Cambria" panose="02040503050406030204" pitchFamily="18" charset="0"/>
                <a:sym typeface="+mn-ea"/>
              </a:rPr>
              <a:t>: </a:t>
            </a:r>
            <a:r>
              <a:rPr lang="en-US" altLang="vi-VN" sz="3200" b="1" dirty="0">
                <a:solidFill>
                  <a:srgbClr val="C00000"/>
                </a:solidFill>
                <a:latin typeface="Cambria" panose="02040503050406030204" pitchFamily="18" charset="0"/>
                <a:ea typeface="Cambria" panose="02040503050406030204" pitchFamily="18" charset="0"/>
                <a:sym typeface="+mn-ea"/>
              </a:rPr>
              <a:t>ĐÒN BẨY VÀ ỨNG DỤNG</a:t>
            </a:r>
            <a:endParaRPr lang="vi-VN" sz="3200" b="1" dirty="0">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6FADB733-4901-520F-6D0B-D363F33381F0}"/>
              </a:ext>
            </a:extLst>
          </p:cNvPr>
          <p:cNvPicPr>
            <a:picLocks noChangeAspect="1"/>
          </p:cNvPicPr>
          <p:nvPr/>
        </p:nvPicPr>
        <p:blipFill rotWithShape="1">
          <a:blip r:embed="rId2"/>
          <a:srcRect t="8509"/>
          <a:stretch/>
        </p:blipFill>
        <p:spPr>
          <a:xfrm>
            <a:off x="77470" y="2644387"/>
            <a:ext cx="8283388" cy="4311987"/>
          </a:xfrm>
          <a:prstGeom prst="rect">
            <a:avLst/>
          </a:prstGeom>
          <a:noFill/>
          <a:ln w="9525">
            <a:noFill/>
            <a:miter lim="800000"/>
            <a:headEnd/>
            <a:tailEnd/>
          </a:ln>
        </p:spPr>
      </p:pic>
      <p:sp>
        <p:nvSpPr>
          <p:cNvPr id="7" name="TextBox 6">
            <a:extLst>
              <a:ext uri="{FF2B5EF4-FFF2-40B4-BE49-F238E27FC236}">
                <a16:creationId xmlns:a16="http://schemas.microsoft.com/office/drawing/2014/main" id="{E96856E2-91F8-0892-C1A5-78B1B16CD252}"/>
              </a:ext>
            </a:extLst>
          </p:cNvPr>
          <p:cNvSpPr txBox="1"/>
          <p:nvPr/>
        </p:nvSpPr>
        <p:spPr>
          <a:xfrm>
            <a:off x="6996005" y="4036217"/>
            <a:ext cx="4767280" cy="2824876"/>
          </a:xfrm>
          <a:prstGeom prst="rect">
            <a:avLst/>
          </a:prstGeom>
          <a:noFill/>
        </p:spPr>
        <p:txBody>
          <a:bodyPr wrap="square">
            <a:spAutoFit/>
          </a:bodyPr>
          <a:lstStyle/>
          <a:p>
            <a:pPr marL="914400" marR="30480" indent="-457200" algn="just">
              <a:lnSpc>
                <a:spcPct val="107000"/>
              </a:lnSpc>
              <a:spcBef>
                <a:spcPts val="0"/>
              </a:spcBef>
              <a:spcAft>
                <a:spcPts val="0"/>
              </a:spcAft>
              <a:buFont typeface="Wingdings" panose="05000000000000000000" pitchFamily="2" charset="2"/>
              <a:buChar char="Ø"/>
            </a:pPr>
            <a:r>
              <a:rPr lang="en-US" sz="2800">
                <a:effectLst/>
                <a:latin typeface="Cambria" panose="02040503050406030204" pitchFamily="18" charset="0"/>
                <a:ea typeface="Cambria" panose="02040503050406030204" pitchFamily="18" charset="0"/>
                <a:cs typeface="Times New Roman" panose="02020603050405020304" pitchFamily="18" charset="0"/>
              </a:rPr>
              <a:t>Điểm O</a:t>
            </a:r>
            <a:r>
              <a:rPr lang="en-US" sz="2800" baseline="-25000">
                <a:effectLst/>
                <a:latin typeface="Cambria" panose="02040503050406030204" pitchFamily="18" charset="0"/>
                <a:ea typeface="Cambria" panose="02040503050406030204" pitchFamily="18" charset="0"/>
                <a:cs typeface="Times New Roman" panose="02020603050405020304" pitchFamily="18" charset="0"/>
              </a:rPr>
              <a:t>2</a:t>
            </a:r>
            <a:r>
              <a:rPr lang="en-US" sz="2800">
                <a:effectLst/>
                <a:latin typeface="Cambria" panose="02040503050406030204" pitchFamily="18" charset="0"/>
                <a:ea typeface="Cambria" panose="02040503050406030204" pitchFamily="18" charset="0"/>
                <a:cs typeface="Times New Roman" panose="02020603050405020304" pitchFamily="18" charset="0"/>
              </a:rPr>
              <a:t> là điểm chịu tác dụng lực của tay ta lên đòn bẩy (lực F</a:t>
            </a:r>
            <a:r>
              <a:rPr lang="vi-VN" sz="2800" baseline="-25000">
                <a:effectLst/>
                <a:latin typeface="Cambria" panose="02040503050406030204" pitchFamily="18" charset="0"/>
                <a:ea typeface="Cambria" panose="02040503050406030204" pitchFamily="18" charset="0"/>
                <a:cs typeface="Times New Roman" panose="02020603050405020304" pitchFamily="18" charset="0"/>
              </a:rPr>
              <a:t>2</a:t>
            </a:r>
            <a:r>
              <a:rPr lang="en-US" sz="2800">
                <a:effectLst/>
                <a:latin typeface="Cambria" panose="02040503050406030204" pitchFamily="18" charset="0"/>
                <a:ea typeface="Cambria" panose="02040503050406030204" pitchFamily="18" charset="0"/>
                <a:cs typeface="Times New Roman" panose="02020603050405020304" pitchFamily="18" charset="0"/>
              </a:rPr>
              <a:t>) </a:t>
            </a:r>
          </a:p>
          <a:p>
            <a:pPr marL="914400" marR="30480" indent="-457200" algn="just">
              <a:lnSpc>
                <a:spcPct val="107000"/>
              </a:lnSpc>
              <a:spcBef>
                <a:spcPts val="0"/>
              </a:spcBef>
              <a:spcAft>
                <a:spcPts val="0"/>
              </a:spcAft>
              <a:buFont typeface="Wingdings" panose="05000000000000000000" pitchFamily="2" charset="2"/>
              <a:buChar char="Ø"/>
            </a:pPr>
            <a:r>
              <a:rPr lang="en-US" sz="2800">
                <a:latin typeface="Cambria" panose="02040503050406030204" pitchFamily="18" charset="0"/>
                <a:ea typeface="Cambria" panose="02040503050406030204" pitchFamily="18" charset="0"/>
                <a:cs typeface="Times New Roman" panose="02020603050405020304" pitchFamily="18" charset="0"/>
              </a:rPr>
              <a:t>Khoảng cách từ O đến O</a:t>
            </a:r>
            <a:r>
              <a:rPr lang="en-US" sz="2800" baseline="-25000">
                <a:latin typeface="Cambria" panose="02040503050406030204" pitchFamily="18" charset="0"/>
                <a:ea typeface="Cambria" panose="02040503050406030204" pitchFamily="18" charset="0"/>
                <a:cs typeface="Times New Roman" panose="02020603050405020304" pitchFamily="18" charset="0"/>
              </a:rPr>
              <a:t>1 </a:t>
            </a:r>
            <a:r>
              <a:rPr lang="en-US" sz="2800">
                <a:latin typeface="Cambria" panose="02040503050406030204" pitchFamily="18" charset="0"/>
                <a:ea typeface="Cambria" panose="02040503050406030204" pitchFamily="18" charset="0"/>
                <a:cs typeface="Times New Roman" panose="02020603050405020304" pitchFamily="18" charset="0"/>
              </a:rPr>
              <a:t>và O</a:t>
            </a:r>
            <a:r>
              <a:rPr lang="en-US" sz="2800" baseline="-25000">
                <a:latin typeface="Cambria" panose="02040503050406030204" pitchFamily="18" charset="0"/>
                <a:ea typeface="Cambria" panose="02040503050406030204" pitchFamily="18" charset="0"/>
                <a:cs typeface="Times New Roman" panose="02020603050405020304" pitchFamily="18" charset="0"/>
              </a:rPr>
              <a:t>2 </a:t>
            </a:r>
            <a:r>
              <a:rPr lang="en-US" sz="2800">
                <a:latin typeface="Cambria" panose="02040503050406030204" pitchFamily="18" charset="0"/>
                <a:ea typeface="Cambria" panose="02040503050406030204" pitchFamily="18" charset="0"/>
                <a:cs typeface="Times New Roman" panose="02020603050405020304" pitchFamily="18" charset="0"/>
              </a:rPr>
              <a:t> còn được gọi là cánh tay đòn</a:t>
            </a:r>
            <a:endParaRPr lang="en-US" sz="2800">
              <a:effectLst/>
              <a:latin typeface="Cambria" panose="02040503050406030204" pitchFamily="18" charset="0"/>
              <a:ea typeface="Cambria" panose="020405030504060302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3A7C6BB6-6EB8-D7BB-D08C-2CBA9367E61F}"/>
              </a:ext>
            </a:extLst>
          </p:cNvPr>
          <p:cNvSpPr txBox="1"/>
          <p:nvPr/>
        </p:nvSpPr>
        <p:spPr>
          <a:xfrm>
            <a:off x="7327407" y="648970"/>
            <a:ext cx="4371826" cy="1815882"/>
          </a:xfrm>
          <a:prstGeom prst="rect">
            <a:avLst/>
          </a:prstGeom>
          <a:noFill/>
        </p:spPr>
        <p:txBody>
          <a:bodyPr wrap="square">
            <a:spAutoFit/>
          </a:bodyPr>
          <a:lstStyle/>
          <a:p>
            <a:pPr marL="457200" indent="-457200" algn="just">
              <a:buFont typeface="Wingdings" panose="05000000000000000000" pitchFamily="2" charset="2"/>
              <a:buChar char="Ø"/>
            </a:pPr>
            <a:r>
              <a:rPr lang="en-US" sz="2800">
                <a:effectLst/>
                <a:latin typeface="Cambria" panose="02040503050406030204" pitchFamily="18" charset="0"/>
                <a:ea typeface="Cambria" panose="02040503050406030204" pitchFamily="18" charset="0"/>
                <a:cs typeface="Times New Roman" panose="02020603050405020304" pitchFamily="18" charset="0"/>
              </a:rPr>
              <a:t>Điểm tựa O </a:t>
            </a:r>
            <a:r>
              <a:rPr lang="en-US" sz="280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là điểm nằm trên đòn bẩy mà tại đó</a:t>
            </a:r>
            <a:r>
              <a:rPr lang="en-US" sz="2800">
                <a:effectLst/>
                <a:latin typeface="Cambria" panose="02040503050406030204" pitchFamily="18" charset="0"/>
                <a:ea typeface="Cambria" panose="02040503050406030204" pitchFamily="18" charset="0"/>
                <a:cs typeface="Times New Roman" panose="02020603050405020304" pitchFamily="18" charset="0"/>
              </a:rPr>
              <a:t> đòn bẩy quay quanh điểm tựa này. </a:t>
            </a:r>
            <a:endParaRPr lang="en-US" sz="2800">
              <a:latin typeface="Cambria" panose="02040503050406030204" pitchFamily="18" charset="0"/>
              <a:ea typeface="Cambria" panose="02040503050406030204" pitchFamily="18" charset="0"/>
            </a:endParaRPr>
          </a:p>
        </p:txBody>
      </p:sp>
      <p:sp>
        <p:nvSpPr>
          <p:cNvPr id="13" name="TextBox 12">
            <a:extLst>
              <a:ext uri="{FF2B5EF4-FFF2-40B4-BE49-F238E27FC236}">
                <a16:creationId xmlns:a16="http://schemas.microsoft.com/office/drawing/2014/main" id="{EC6C95B4-6340-7CC3-1EF3-A7EA1E1C3CC1}"/>
              </a:ext>
            </a:extLst>
          </p:cNvPr>
          <p:cNvSpPr txBox="1"/>
          <p:nvPr/>
        </p:nvSpPr>
        <p:spPr>
          <a:xfrm>
            <a:off x="6996005" y="2588283"/>
            <a:ext cx="4881355" cy="1441805"/>
          </a:xfrm>
          <a:prstGeom prst="rect">
            <a:avLst/>
          </a:prstGeom>
          <a:noFill/>
        </p:spPr>
        <p:txBody>
          <a:bodyPr wrap="square">
            <a:spAutoFit/>
          </a:bodyPr>
          <a:lstStyle/>
          <a:p>
            <a:pPr marL="914400" marR="30480" indent="-457200" algn="just">
              <a:lnSpc>
                <a:spcPct val="107000"/>
              </a:lnSpc>
              <a:spcBef>
                <a:spcPts val="0"/>
              </a:spcBef>
              <a:spcAft>
                <a:spcPts val="0"/>
              </a:spcAft>
              <a:buFont typeface="Wingdings" panose="05000000000000000000" pitchFamily="2" charset="2"/>
              <a:buChar char="Ø"/>
            </a:pPr>
            <a:r>
              <a:rPr lang="en-US" sz="2800">
                <a:effectLst/>
                <a:latin typeface="Cambria" panose="02040503050406030204" pitchFamily="18" charset="0"/>
                <a:ea typeface="Cambria" panose="02040503050406030204" pitchFamily="18" charset="0"/>
                <a:cs typeface="Times New Roman" panose="02020603050405020304" pitchFamily="18" charset="0"/>
              </a:rPr>
              <a:t>Điểm O</a:t>
            </a:r>
            <a:r>
              <a:rPr lang="en-US" sz="2800" baseline="-25000">
                <a:effectLst/>
                <a:latin typeface="Cambria" panose="02040503050406030204" pitchFamily="18" charset="0"/>
                <a:ea typeface="Cambria" panose="02040503050406030204" pitchFamily="18" charset="0"/>
                <a:cs typeface="Times New Roman" panose="02020603050405020304" pitchFamily="18" charset="0"/>
              </a:rPr>
              <a:t>1</a:t>
            </a:r>
            <a:r>
              <a:rPr lang="en-US" sz="2800">
                <a:effectLst/>
                <a:latin typeface="Cambria" panose="02040503050406030204" pitchFamily="18" charset="0"/>
                <a:ea typeface="Cambria" panose="02040503050406030204" pitchFamily="18" charset="0"/>
                <a:cs typeface="Times New Roman" panose="02020603050405020304" pitchFamily="18" charset="0"/>
              </a:rPr>
              <a:t> là điểm chịu tác dụng trọng lượng của vật cần nâng (lực F</a:t>
            </a:r>
            <a:r>
              <a:rPr lang="en-US" sz="2800" baseline="-25000">
                <a:effectLst/>
                <a:latin typeface="Cambria" panose="02040503050406030204" pitchFamily="18" charset="0"/>
                <a:ea typeface="Cambria" panose="02040503050406030204" pitchFamily="18" charset="0"/>
                <a:cs typeface="Times New Roman" panose="02020603050405020304" pitchFamily="18" charset="0"/>
              </a:rPr>
              <a:t>1</a:t>
            </a:r>
            <a:r>
              <a:rPr lang="en-US" sz="2800">
                <a:effectLst/>
                <a:latin typeface="Cambria" panose="02040503050406030204" pitchFamily="18" charset="0"/>
                <a:ea typeface="Cambria" panose="02040503050406030204" pitchFamily="18" charset="0"/>
                <a:cs typeface="Times New Roman" panose="02020603050405020304" pitchFamily="18" charset="0"/>
              </a:rPr>
              <a:t>)</a:t>
            </a:r>
          </a:p>
        </p:txBody>
      </p:sp>
      <p:sp>
        <p:nvSpPr>
          <p:cNvPr id="17" name="TextBox 16">
            <a:extLst>
              <a:ext uri="{FF2B5EF4-FFF2-40B4-BE49-F238E27FC236}">
                <a16:creationId xmlns:a16="http://schemas.microsoft.com/office/drawing/2014/main" id="{3D633BE2-4479-C2C9-90BB-76F81EE2FF6B}"/>
              </a:ext>
            </a:extLst>
          </p:cNvPr>
          <p:cNvSpPr txBox="1"/>
          <p:nvPr/>
        </p:nvSpPr>
        <p:spPr>
          <a:xfrm>
            <a:off x="376517" y="1759888"/>
            <a:ext cx="3747247" cy="523220"/>
          </a:xfrm>
          <a:prstGeom prst="rect">
            <a:avLst/>
          </a:prstGeom>
          <a:solidFill>
            <a:srgbClr val="FFFFCC"/>
          </a:solidFill>
        </p:spPr>
        <p:txBody>
          <a:bodyPr wrap="square">
            <a:spAutoFit/>
          </a:bodyPr>
          <a:lstStyle/>
          <a:p>
            <a:r>
              <a:rPr lang="en-US" sz="2800" b="1">
                <a:solidFill>
                  <a:srgbClr val="00B050"/>
                </a:solidFill>
                <a:effectLst/>
                <a:latin typeface="Cambria" panose="02040503050406030204" pitchFamily="18" charset="0"/>
                <a:ea typeface="Cambria" panose="02040503050406030204" pitchFamily="18" charset="0"/>
              </a:rPr>
              <a:t>Cấu tạo của đòn bẩy</a:t>
            </a:r>
            <a:endParaRPr lang="en-US" sz="2800" b="1">
              <a:solidFill>
                <a:srgbClr val="00B050"/>
              </a:solidFill>
              <a:latin typeface="Cambria" panose="02040503050406030204" pitchFamily="18" charset="0"/>
              <a:ea typeface="Cambria" panose="02040503050406030204" pitchFamily="18" charset="0"/>
            </a:endParaRPr>
          </a:p>
        </p:txBody>
      </p:sp>
      <p:pic>
        <p:nvPicPr>
          <p:cNvPr id="5" name="Picture 75" descr="viet3">
            <a:extLst>
              <a:ext uri="{FF2B5EF4-FFF2-40B4-BE49-F238E27FC236}">
                <a16:creationId xmlns:a16="http://schemas.microsoft.com/office/drawing/2014/main" id="{BDFEDA46-D83F-59EE-38F7-30C11DB3941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996005" y="1964259"/>
            <a:ext cx="662804" cy="5566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9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5763065" cy="6858000"/>
          </a:xfrm>
          <a:prstGeom prst="rect">
            <a:avLst/>
          </a:prstGeom>
        </p:spPr>
      </p:pic>
      <p:sp>
        <p:nvSpPr>
          <p:cNvPr id="3" name="TextBox 2"/>
          <p:cNvSpPr txBox="1"/>
          <p:nvPr/>
        </p:nvSpPr>
        <p:spPr>
          <a:xfrm>
            <a:off x="457809" y="829995"/>
            <a:ext cx="4524572" cy="830997"/>
          </a:xfrm>
          <a:prstGeom prst="rect">
            <a:avLst/>
          </a:prstGeom>
          <a:noFill/>
        </p:spPr>
        <p:txBody>
          <a:bodyPr wrap="square" rtlCol="0">
            <a:spAutoFit/>
          </a:bodyPr>
          <a:lstStyle/>
          <a:p>
            <a:pPr algn="ctr"/>
            <a:r>
              <a:rPr lang="vi-VN" sz="4800" b="1" dirty="0">
                <a:solidFill>
                  <a:srgbClr val="0070C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TEAMWORD</a:t>
            </a:r>
            <a:endParaRPr lang="en-US" sz="4800" b="1" dirty="0">
              <a:solidFill>
                <a:srgbClr val="0070C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4" name="TextBox 3"/>
          <p:cNvSpPr txBox="1"/>
          <p:nvPr/>
        </p:nvSpPr>
        <p:spPr>
          <a:xfrm>
            <a:off x="6300094" y="0"/>
            <a:ext cx="5434097" cy="3785652"/>
          </a:xfrm>
          <a:prstGeom prst="rect">
            <a:avLst/>
          </a:prstGeom>
          <a:noFill/>
        </p:spPr>
        <p:txBody>
          <a:bodyPr wrap="square" rtlCol="0">
            <a:spAutoFit/>
          </a:bodyPr>
          <a:lstStyle/>
          <a:p>
            <a:pPr algn="ctr">
              <a:lnSpc>
                <a:spcPct val="150000"/>
              </a:lnSpc>
            </a:pPr>
            <a:r>
              <a:rPr lang="vi-VN" sz="3200" b="1" dirty="0">
                <a:latin typeface="Cambria" panose="02040503050406030204" pitchFamily="18" charset="0"/>
                <a:ea typeface="Cambria" panose="02040503050406030204" pitchFamily="18" charset="0"/>
              </a:rPr>
              <a:t>Chia lớp làm 4 nhóm: </a:t>
            </a:r>
          </a:p>
          <a:p>
            <a:pPr algn="ctr">
              <a:lnSpc>
                <a:spcPct val="150000"/>
              </a:lnSpc>
            </a:pPr>
            <a:r>
              <a:rPr lang="vi-VN" sz="3200" b="1">
                <a:solidFill>
                  <a:srgbClr val="FFCC00"/>
                </a:solidFill>
                <a:latin typeface="Cambria" panose="02040503050406030204" pitchFamily="18" charset="0"/>
                <a:ea typeface="Cambria" panose="02040503050406030204" pitchFamily="18" charset="0"/>
                <a:sym typeface="Wingdings" panose="05000000000000000000" pitchFamily="2" charset="2"/>
              </a:rPr>
              <a:t>Nhóm 1</a:t>
            </a:r>
            <a:endParaRPr lang="vi-VN" sz="3200" b="1" dirty="0">
              <a:solidFill>
                <a:srgbClr val="FFCC00"/>
              </a:solidFill>
              <a:latin typeface="Cambria" panose="02040503050406030204" pitchFamily="18" charset="0"/>
              <a:ea typeface="Cambria" panose="02040503050406030204" pitchFamily="18" charset="0"/>
              <a:sym typeface="Wingdings" panose="05000000000000000000" pitchFamily="2" charset="2"/>
            </a:endParaRPr>
          </a:p>
          <a:p>
            <a:pPr algn="ctr">
              <a:lnSpc>
                <a:spcPct val="150000"/>
              </a:lnSpc>
            </a:pPr>
            <a:r>
              <a:rPr lang="vi-VN" sz="3200" b="1">
                <a:solidFill>
                  <a:srgbClr val="0070C0"/>
                </a:solidFill>
                <a:latin typeface="Cambria" panose="02040503050406030204" pitchFamily="18" charset="0"/>
                <a:ea typeface="Cambria" panose="02040503050406030204" pitchFamily="18" charset="0"/>
                <a:sym typeface="Wingdings" panose="05000000000000000000" pitchFamily="2" charset="2"/>
              </a:rPr>
              <a:t>Nhóm </a:t>
            </a:r>
            <a:r>
              <a:rPr lang="en-US" sz="3200" b="1">
                <a:solidFill>
                  <a:srgbClr val="0070C0"/>
                </a:solidFill>
                <a:latin typeface="Cambria" panose="02040503050406030204" pitchFamily="18" charset="0"/>
                <a:ea typeface="Cambria" panose="02040503050406030204" pitchFamily="18" charset="0"/>
                <a:sym typeface="Wingdings" panose="05000000000000000000" pitchFamily="2" charset="2"/>
              </a:rPr>
              <a:t>2</a:t>
            </a:r>
            <a:endParaRPr lang="vi-VN" sz="3200" b="1" dirty="0">
              <a:solidFill>
                <a:srgbClr val="0070C0"/>
              </a:solidFill>
              <a:latin typeface="Cambria" panose="02040503050406030204" pitchFamily="18" charset="0"/>
              <a:ea typeface="Cambria" panose="02040503050406030204" pitchFamily="18" charset="0"/>
              <a:sym typeface="Wingdings" panose="05000000000000000000" pitchFamily="2" charset="2"/>
            </a:endParaRPr>
          </a:p>
          <a:p>
            <a:pPr algn="ctr">
              <a:lnSpc>
                <a:spcPct val="150000"/>
              </a:lnSpc>
            </a:pPr>
            <a:r>
              <a:rPr lang="vi-VN" sz="3200" b="1">
                <a:solidFill>
                  <a:srgbClr val="FF6699"/>
                </a:solidFill>
                <a:latin typeface="Cambria" panose="02040503050406030204" pitchFamily="18" charset="0"/>
                <a:ea typeface="Cambria" panose="02040503050406030204" pitchFamily="18" charset="0"/>
                <a:sym typeface="Wingdings" panose="05000000000000000000" pitchFamily="2" charset="2"/>
              </a:rPr>
              <a:t>Nhóm 3</a:t>
            </a:r>
            <a:endParaRPr lang="vi-VN" sz="3200" b="1" dirty="0">
              <a:solidFill>
                <a:srgbClr val="FF6699"/>
              </a:solidFill>
              <a:latin typeface="Cambria" panose="02040503050406030204" pitchFamily="18" charset="0"/>
              <a:ea typeface="Cambria" panose="02040503050406030204" pitchFamily="18" charset="0"/>
              <a:sym typeface="Wingdings" panose="05000000000000000000" pitchFamily="2" charset="2"/>
            </a:endParaRPr>
          </a:p>
          <a:p>
            <a:pPr algn="ctr">
              <a:lnSpc>
                <a:spcPct val="150000"/>
              </a:lnSpc>
            </a:pPr>
            <a:r>
              <a:rPr lang="vi-VN" sz="3200" b="1">
                <a:solidFill>
                  <a:srgbClr val="00B050"/>
                </a:solidFill>
                <a:latin typeface="Cambria" panose="02040503050406030204" pitchFamily="18" charset="0"/>
                <a:ea typeface="Cambria" panose="02040503050406030204" pitchFamily="18" charset="0"/>
                <a:sym typeface="Wingdings" panose="05000000000000000000" pitchFamily="2" charset="2"/>
              </a:rPr>
              <a:t>Nhóm 4</a:t>
            </a:r>
            <a:endParaRPr lang="vi-VN" sz="3200" dirty="0">
              <a:solidFill>
                <a:srgbClr val="00B050"/>
              </a:solidFill>
              <a:latin typeface="Cambria" panose="02040503050406030204" pitchFamily="18" charset="0"/>
              <a:ea typeface="Cambria" panose="02040503050406030204" pitchFamily="18" charset="0"/>
              <a:sym typeface="Wingdings" panose="05000000000000000000" pitchFamily="2" charset="2"/>
            </a:endParaRPr>
          </a:p>
        </p:txBody>
      </p:sp>
      <p:sp>
        <p:nvSpPr>
          <p:cNvPr id="5" name="Rounded Rectangle 4">
            <a:extLst>
              <a:ext uri="{FF2B5EF4-FFF2-40B4-BE49-F238E27FC236}">
                <a16:creationId xmlns:a16="http://schemas.microsoft.com/office/drawing/2014/main" id="{4D8C7E5B-BA45-06E4-22F9-B32138F1D3F9}"/>
              </a:ext>
            </a:extLst>
          </p:cNvPr>
          <p:cNvSpPr/>
          <p:nvPr/>
        </p:nvSpPr>
        <p:spPr>
          <a:xfrm>
            <a:off x="6428937" y="3785652"/>
            <a:ext cx="5565839" cy="2740791"/>
          </a:xfrm>
          <a:prstGeom prst="roundRect">
            <a:avLst/>
          </a:prstGeom>
          <a:solidFill>
            <a:srgbClr val="FFDDDD"/>
          </a:solidFill>
          <a:ln>
            <a:solidFill>
              <a:srgbClr val="FF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a:solidFill>
                  <a:srgbClr val="313131"/>
                </a:solidFill>
                <a:latin typeface="Cambria" panose="02040503050406030204" pitchFamily="18" charset="0"/>
                <a:ea typeface="Cambria" panose="02040503050406030204" pitchFamily="18" charset="0"/>
              </a:rPr>
              <a:t>Quan sát</a:t>
            </a:r>
            <a:r>
              <a:rPr lang="vi-VN" sz="2800">
                <a:solidFill>
                  <a:srgbClr val="313131"/>
                </a:solidFill>
                <a:effectLst/>
                <a:latin typeface="Cambria" panose="02040503050406030204" pitchFamily="18" charset="0"/>
                <a:ea typeface="Cambria" panose="02040503050406030204" pitchFamily="18" charset="0"/>
              </a:rPr>
              <a:t> thí nghiệm với đòn bẩy hình 19.1 và trả lời câu hỏi trong phiếu học tập 1</a:t>
            </a:r>
            <a:endParaRPr lang="en-US" sz="2800" b="1" dirty="0">
              <a:solidFill>
                <a:schemeClr val="tx1"/>
              </a:solidFill>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77470" y="826770"/>
            <a:ext cx="6983095" cy="648970"/>
          </a:xfrm>
          <a:prstGeom prst="round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latin typeface="Cambria" panose="02040503050406030204" pitchFamily="18" charset="0"/>
                <a:ea typeface="Cambria" panose="02040503050406030204" pitchFamily="18" charset="0"/>
              </a:rPr>
              <a:t>1. </a:t>
            </a:r>
            <a:r>
              <a:rPr lang="en-US" altLang="vi-VN" sz="3200" b="1" dirty="0">
                <a:latin typeface="Cambria" panose="02040503050406030204" pitchFamily="18" charset="0"/>
                <a:ea typeface="Cambria" panose="02040503050406030204" pitchFamily="18" charset="0"/>
              </a:rPr>
              <a:t>T</a:t>
            </a:r>
            <a:r>
              <a:rPr lang="vi-VN" sz="3200" b="1" dirty="0">
                <a:latin typeface="Cambria" panose="02040503050406030204" pitchFamily="18" charset="0"/>
                <a:ea typeface="Cambria" panose="02040503050406030204" pitchFamily="18" charset="0"/>
              </a:rPr>
              <a:t>ác dụng của đòn bẩy</a:t>
            </a:r>
          </a:p>
        </p:txBody>
      </p:sp>
      <p:sp>
        <p:nvSpPr>
          <p:cNvPr id="5" name="Rounded Rectangle 4"/>
          <p:cNvSpPr/>
          <p:nvPr/>
        </p:nvSpPr>
        <p:spPr>
          <a:xfrm>
            <a:off x="0" y="0"/>
            <a:ext cx="12192000" cy="648970"/>
          </a:xfrm>
          <a:prstGeom prst="roundRect">
            <a:avLst>
              <a:gd name="adj" fmla="val 978"/>
            </a:avLst>
          </a:prstGeom>
          <a:solidFill>
            <a:schemeClr val="accent1">
              <a:lumMod val="20000"/>
              <a:lumOff val="8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vi-VN" sz="3200" b="1" dirty="0">
                <a:solidFill>
                  <a:srgbClr val="C00000"/>
                </a:solidFill>
                <a:latin typeface="Cambria" panose="02040503050406030204" pitchFamily="18" charset="0"/>
                <a:ea typeface="Cambria" panose="02040503050406030204" pitchFamily="18" charset="0"/>
                <a:sym typeface="+mn-ea"/>
              </a:rPr>
              <a:t>Bài </a:t>
            </a:r>
            <a:r>
              <a:rPr lang="en-US" altLang="vi-VN" sz="3200" b="1" dirty="0">
                <a:solidFill>
                  <a:srgbClr val="C00000"/>
                </a:solidFill>
                <a:latin typeface="Cambria" panose="02040503050406030204" pitchFamily="18" charset="0"/>
                <a:ea typeface="Cambria" panose="02040503050406030204" pitchFamily="18" charset="0"/>
                <a:sym typeface="+mn-ea"/>
              </a:rPr>
              <a:t>19</a:t>
            </a:r>
            <a:r>
              <a:rPr lang="vi-VN" sz="3200" b="1" dirty="0">
                <a:solidFill>
                  <a:srgbClr val="C00000"/>
                </a:solidFill>
                <a:latin typeface="Cambria" panose="02040503050406030204" pitchFamily="18" charset="0"/>
                <a:ea typeface="Cambria" panose="02040503050406030204" pitchFamily="18" charset="0"/>
                <a:sym typeface="+mn-ea"/>
              </a:rPr>
              <a:t>: </a:t>
            </a:r>
            <a:r>
              <a:rPr lang="en-US" altLang="vi-VN" sz="3200" b="1" dirty="0">
                <a:solidFill>
                  <a:srgbClr val="C00000"/>
                </a:solidFill>
                <a:latin typeface="Cambria" panose="02040503050406030204" pitchFamily="18" charset="0"/>
                <a:ea typeface="Cambria" panose="02040503050406030204" pitchFamily="18" charset="0"/>
                <a:sym typeface="+mn-ea"/>
              </a:rPr>
              <a:t>ĐÒN BẨY VÀ ỨNG DỤNG</a:t>
            </a:r>
            <a:endParaRPr lang="vi-VN" sz="3200" b="1" dirty="0">
              <a:latin typeface="Cambria" panose="02040503050406030204" pitchFamily="18" charset="0"/>
              <a:ea typeface="Cambria" panose="02040503050406030204" pitchFamily="18" charset="0"/>
            </a:endParaRPr>
          </a:p>
        </p:txBody>
      </p:sp>
      <p:pic>
        <p:nvPicPr>
          <p:cNvPr id="3" name="Picture 2">
            <a:extLst>
              <a:ext uri="{FF2B5EF4-FFF2-40B4-BE49-F238E27FC236}">
                <a16:creationId xmlns:a16="http://schemas.microsoft.com/office/drawing/2014/main" id="{B6ACC005-AE59-0839-06E2-19E17A4D96F3}"/>
              </a:ext>
            </a:extLst>
          </p:cNvPr>
          <p:cNvPicPr>
            <a:picLocks noChangeAspect="1"/>
          </p:cNvPicPr>
          <p:nvPr/>
        </p:nvPicPr>
        <p:blipFill rotWithShape="1">
          <a:blip r:embed="rId3"/>
          <a:srcRect t="9682" b="24581"/>
          <a:stretch/>
        </p:blipFill>
        <p:spPr>
          <a:xfrm>
            <a:off x="973940" y="1653540"/>
            <a:ext cx="10814648" cy="4747260"/>
          </a:xfrm>
          <a:prstGeom prst="rect">
            <a:avLst/>
          </a:prstGeom>
        </p:spPr>
      </p:pic>
    </p:spTree>
    <p:custDataLst>
      <p:tags r:id="rId1"/>
    </p:custDataLst>
  </p:cSld>
  <p:clrMapOvr>
    <a:masterClrMapping/>
  </p:clrMapOvr>
  <p:transition spd="slow" advTm="12920">
    <p:push dir="u"/>
  </p:transition>
</p:sld>
</file>

<file path=ppt/tags/tag1.xml><?xml version="1.0" encoding="utf-8"?>
<p:tagLst xmlns:a="http://schemas.openxmlformats.org/drawingml/2006/main" xmlns:r="http://schemas.openxmlformats.org/officeDocument/2006/relationships" xmlns:p="http://schemas.openxmlformats.org/presentationml/2006/main">
  <p:tag name="ISPRING_UUID" val="{AC018AE5-E7C7-47D7-8B33-ADD9D57C1037}"/>
  <p:tag name="ISPRING_RESOURCE_FOLDER" val="D:\KẾ HOẠCH BÀI DẠY\KHTN 7 sinh\Thao giảng\"/>
  <p:tag name="ISPRING_PRESENTATION_PATH" val="D:\KẾ HOẠCH BÀI DẠY\KHTN 7 sinh\Thao giảng.pptx"/>
  <p:tag name="ISPRING_PROJECT_VERSION" val="9.3"/>
  <p:tag name="ISPRING_PROJECT_FOLDER_UPDATED" val="1"/>
  <p:tag name="ISPRING_SCREEN_RECS_UPDATED" val="D:\KẾ HOẠCH BÀI DẠY\KHTN 7 sinh\Thao giảng\"/>
</p:tagLst>
</file>

<file path=ppt/tags/tag2.xml><?xml version="1.0" encoding="utf-8"?>
<p:tagLst xmlns:a="http://schemas.openxmlformats.org/drawingml/2006/main" xmlns:r="http://schemas.openxmlformats.org/officeDocument/2006/relationships" xmlns:p="http://schemas.openxmlformats.org/presentationml/2006/main">
  <p:tag name="TIMING" val="|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758</TotalTime>
  <Words>597</Words>
  <Application>Microsoft Office PowerPoint</Application>
  <PresentationFormat>Widescreen</PresentationFormat>
  <Paragraphs>58</Paragraphs>
  <Slides>17</Slides>
  <Notes>0</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Cambria</vt:lpstr>
      <vt:lpstr>Times New Roman</vt:lpstr>
      <vt:lpstr>Wingdings</vt:lpstr>
      <vt:lpstr>Office Theme</vt:lpstr>
      <vt:lpstr>PowerPoint Presentation</vt:lpstr>
      <vt:lpstr>KIỂM TRA BÀI CŨ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Trả lời:</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Nguyet Phan Nhu</cp:lastModifiedBy>
  <cp:revision>146</cp:revision>
  <dcterms:created xsi:type="dcterms:W3CDTF">2022-10-12T13:48:00Z</dcterms:created>
  <dcterms:modified xsi:type="dcterms:W3CDTF">2024-12-12T08:52:44Z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9C953D55AFA540A5B75C6BEBF33564E0</vt:lpwstr>
  </property>
  <property fmtid="{D5CDD505-2E9C-101B-9397-08002B2CF9AE}" pid="3" name="KSOProductBuildVer">
    <vt:lpwstr>1033-11.2.0.11537</vt:lpwstr>
  </property>
</Properties>
</file>