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89" r:id="rId3"/>
    <p:sldMasterId id="2147483695" r:id="rId4"/>
  </p:sldMasterIdLst>
  <p:notesMasterIdLst>
    <p:notesMasterId r:id="rId25"/>
  </p:notesMasterIdLst>
  <p:sldIdLst>
    <p:sldId id="338" r:id="rId5"/>
    <p:sldId id="261" r:id="rId6"/>
    <p:sldId id="343" r:id="rId7"/>
    <p:sldId id="260" r:id="rId8"/>
    <p:sldId id="350" r:id="rId9"/>
    <p:sldId id="344" r:id="rId10"/>
    <p:sldId id="345" r:id="rId11"/>
    <p:sldId id="347" r:id="rId12"/>
    <p:sldId id="266" r:id="rId13"/>
    <p:sldId id="359" r:id="rId14"/>
    <p:sldId id="256" r:id="rId15"/>
    <p:sldId id="356" r:id="rId16"/>
    <p:sldId id="357" r:id="rId17"/>
    <p:sldId id="358" r:id="rId18"/>
    <p:sldId id="360" r:id="rId19"/>
    <p:sldId id="351" r:id="rId20"/>
    <p:sldId id="348" r:id="rId21"/>
    <p:sldId id="346" r:id="rId22"/>
    <p:sldId id="349" r:id="rId23"/>
    <p:sldId id="31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0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2338EB-746B-4453-83B0-88C1657FEBF2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6097D-0E53-4907-876C-D0B5CAE54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673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433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618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DFBBC-EA81-2374-822D-2FEA07AA5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DA20830-5056-262D-6893-EE25C5A161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7A75FB1-7CBB-CFB1-26DB-A5536C6F10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5DA35C-B89C-9E33-9E88-58D0792694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26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1827F-426A-06BF-3F8E-CEB3BD891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964C251-7082-06C1-FAB8-7F3A8E2461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5AA6C8B-CFAB-2E5B-7DAC-151CA5602A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C454C1-97C2-1FE7-6927-2975E85117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3BD82-BAFB-4DDD-A7E0-9D3C397FAB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71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D555-DD1F-448C-B70C-4569AD85164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FA82-D1D3-4226-9835-E6CED0D891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D555-DD1F-448C-B70C-4569AD85164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FA82-D1D3-4226-9835-E6CED0D891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D555-DD1F-448C-B70C-4569AD85164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FA82-D1D3-4226-9835-E6CED0D891C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D555-DD1F-448C-B70C-4569AD85164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FA82-D1D3-4226-9835-E6CED0D891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D555-DD1F-448C-B70C-4569AD85164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FA82-D1D3-4226-9835-E6CED0D891C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D555-DD1F-448C-B70C-4569AD85164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FA82-D1D3-4226-9835-E6CED0D891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D555-DD1F-448C-B70C-4569AD85164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FA82-D1D3-4226-9835-E6CED0D891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D555-DD1F-448C-B70C-4569AD85164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FA82-D1D3-4226-9835-E6CED0D891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7B8DB-E35D-4CE4-A25F-071A7CC5032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2013-2059-474C-9DAA-91990F553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7B8DB-E35D-4CE4-A25F-071A7CC5032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2013-2059-474C-9DAA-91990F553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7B8DB-E35D-4CE4-A25F-071A7CC5032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2013-2059-474C-9DAA-91990F553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D555-DD1F-448C-B70C-4569AD85164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FA82-D1D3-4226-9835-E6CED0D891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7B8DB-E35D-4CE4-A25F-071A7CC5032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2013-2059-474C-9DAA-91990F553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7B8DB-E35D-4CE4-A25F-071A7CC5032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2013-2059-474C-9DAA-91990F553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7B8DB-E35D-4CE4-A25F-071A7CC5032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2013-2059-474C-9DAA-91990F553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7B8DB-E35D-4CE4-A25F-071A7CC5032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2013-2059-474C-9DAA-91990F553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7B8DB-E35D-4CE4-A25F-071A7CC5032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2013-2059-474C-9DAA-91990F553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7B8DB-E35D-4CE4-A25F-071A7CC5032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2013-2059-474C-9DAA-91990F553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7B8DB-E35D-4CE4-A25F-071A7CC5032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2013-2059-474C-9DAA-91990F553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7B8DB-E35D-4CE4-A25F-071A7CC5032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2013-2059-474C-9DAA-91990F553B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1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200" y="440053"/>
            <a:ext cx="10880064" cy="71647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1408"/>
            <a:ext cx="12192000" cy="9265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4801" y="0"/>
            <a:ext cx="1727200" cy="17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7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D555-DD1F-448C-B70C-4569AD85164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FA82-D1D3-4226-9835-E6CED0D891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888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200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7B8DB-E35D-4CE4-A25F-071A7CC5032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52013-2059-474C-9DAA-91990F553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532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13174-B0E6-DA3F-013C-C030AA4B2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2BB515-9809-234E-5B78-6939E06DD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B08F0-7BD3-C401-5B04-79C44900D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15C4F-A9FB-4473-90A4-E75CE71C6F8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58E1A-80D6-89DA-49D5-770558584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F94C7-0163-B375-4E65-85A8079CB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36F7-B57A-4384-B15C-A2DF0D89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53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3199E-521A-C021-9E05-14376E51C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3DF44-A02D-FAF5-7359-F4C4581DB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3A64B-E98B-C532-9A70-9AC68D991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15C4F-A9FB-4473-90A4-E75CE71C6F8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50128-96E2-3778-F290-21E91CBA1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42CA2-7FC1-3500-E6CC-8ACDE292A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36F7-B57A-4384-B15C-A2DF0D89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609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1DC46-A56F-702E-8AA6-FDCB6B6B9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22F9C-96EF-874A-4255-4723BF866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87A66-770D-DE5E-B772-8A8D428AB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15C4F-A9FB-4473-90A4-E75CE71C6F8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8FCF4-AC9D-FDB8-2251-F6666F2F7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A445-753B-7224-8036-B72D8A3C7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36F7-B57A-4384-B15C-A2DF0D89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5235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F6C40-3E41-17E3-0F50-BDF152390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34282-3AEA-1D98-072A-237153E423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D88C7F-0FCE-7207-D7AA-038587A606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3A0837-E9D6-7FFE-78E4-898EE7D7D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15C4F-A9FB-4473-90A4-E75CE71C6F8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5994F5-FAAC-24E4-69B7-B69430D4E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310E15-DC76-6019-790A-99814F147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36F7-B57A-4384-B15C-A2DF0D89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524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4A8EE-B501-BB0B-DF59-AD01B2D5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9EFAD2-4199-B2E8-3E08-34356022A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172BAB-5A5F-2296-0C6F-7E7F3A036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945FF1-AF82-F8DB-5990-62A19E94FE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A1FCD4-8DC1-CE08-6DD9-64DC89711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BE579-7EFF-9A9A-D10C-442970061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15C4F-A9FB-4473-90A4-E75CE71C6F8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245141-402A-E153-4521-49F3013B2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A0077A-DCF4-AAD1-6D77-DC4E7DC88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36F7-B57A-4384-B15C-A2DF0D89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707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E0108-3FD0-FA26-063D-323C10876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EF15EE-343E-C832-269B-9DC8D96A2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15C4F-A9FB-4473-90A4-E75CE71C6F8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E37C19-B2FB-11B1-EECF-B716CA02C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5755B-A1F7-FCF8-17A1-A0844938A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36F7-B57A-4384-B15C-A2DF0D89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7876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961005-5BC3-7405-18F6-66300720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15C4F-A9FB-4473-90A4-E75CE71C6F8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496E1A-757E-6509-54BB-FACB3F7CF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CDB46-E0DB-4032-D5B0-07EAFB025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36F7-B57A-4384-B15C-A2DF0D89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63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D555-DD1F-448C-B70C-4569AD85164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FA82-D1D3-4226-9835-E6CED0D891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3DBBE-BE23-F223-9022-62F543764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3DDC1-83BF-BF80-5BD3-729B32E51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4DA88D-3767-A1A9-3A0C-86242A146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ADB7B4-7E3E-5EF0-4301-8ED6B453C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15C4F-A9FB-4473-90A4-E75CE71C6F8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6AD1B-5143-F364-D9AF-AF9BCFDA5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AF1BF-1639-7BAC-3130-891DF1E73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36F7-B57A-4384-B15C-A2DF0D89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471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29D7E-4F4D-C97F-F467-CBBB2C202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AFAD9F-2476-B5FC-F64B-EC55C3F6E7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41E516-7023-A23B-91F7-778734483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13E10-DD71-4CDE-D835-DFC51CD72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15C4F-A9FB-4473-90A4-E75CE71C6F8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CB0E73-761A-7C91-0F67-8BF14302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2EF7F-FF1D-434B-626C-9941F9373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36F7-B57A-4384-B15C-A2DF0D89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31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B6F3-2FB7-356A-9A68-2D7C84121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615C54-CD6C-E566-7EE8-B5910B98A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F21A7-5E93-DA23-2845-87D42D748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15C4F-A9FB-4473-90A4-E75CE71C6F8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8EA9B-D4BC-CF24-C847-65D49D85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684A8-7083-22B6-3118-B4133A6F5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36F7-B57A-4384-B15C-A2DF0D89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595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BEF9B2-1943-2133-12FD-3E820B299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EE3CBD-020A-E6A5-4AA0-DFF156556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F7516-1361-370C-9076-A0847CDC1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15C4F-A9FB-4473-90A4-E75CE71C6F8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452E92-958D-8DA1-F7A9-1552CD857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80CA8-F951-F4EE-0349-C78C7E4F1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936F7-B57A-4384-B15C-A2DF0D89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71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D555-DD1F-448C-B70C-4569AD85164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FA82-D1D3-4226-9835-E6CED0D891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D555-DD1F-448C-B70C-4569AD85164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FA82-D1D3-4226-9835-E6CED0D891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D555-DD1F-448C-B70C-4569AD85164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FA82-D1D3-4226-9835-E6CED0D891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0965" indent="0">
              <a:buNone/>
              <a:defRPr sz="1000"/>
            </a:lvl4pPr>
            <a:lvl5pPr marL="1828165" indent="0">
              <a:buNone/>
              <a:defRPr sz="1000"/>
            </a:lvl5pPr>
            <a:lvl6pPr marL="2285365" indent="0">
              <a:buNone/>
              <a:defRPr sz="1000"/>
            </a:lvl6pPr>
            <a:lvl7pPr marL="2742565" indent="0">
              <a:buNone/>
              <a:defRPr sz="1000"/>
            </a:lvl7pPr>
            <a:lvl8pPr marL="3199130" indent="0">
              <a:buNone/>
              <a:defRPr sz="1000"/>
            </a:lvl8pPr>
            <a:lvl9pPr marL="365633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D555-DD1F-448C-B70C-4569AD85164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FA82-D1D3-4226-9835-E6CED0D891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0D555-DD1F-448C-B70C-4569AD85164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FA82-D1D3-4226-9835-E6CED0D891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0D555-DD1F-448C-B70C-4569AD851644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11DFA82-D1D3-4226-9835-E6CED0D891C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panose="05040102010807070707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7B8DB-E35D-4CE4-A25F-071A7CC5032B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52013-2059-474C-9DAA-91990F553B3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055EF-3BCF-461E-A07D-F818C4041443}" type="datetimeFigureOut">
              <a:rPr lang="zh-CN" altLang="en-US" smtClean="0"/>
              <a:t>2024/10/15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70C81-8613-4F68-9EF4-80F233784E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2121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2E4FCF-06A3-9A06-962E-C19E44629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10D9F-79FF-3B4C-E91D-84F869DB9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7F8B0-F3F4-5607-5390-E4A1ABC14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15C4F-A9FB-4473-90A4-E75CE71C6F85}" type="datetimeFigureOut">
              <a:rPr lang="en-US" smtClean="0"/>
              <a:t>10/15/2024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CD633-A761-5907-0430-D6EA13817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5C2E8-7C30-4FED-4A8F-26C42A4B1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936F7-B57A-4384-B15C-A2DF0D898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8229" y="5870619"/>
            <a:ext cx="13808458" cy="12285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598" y="299630"/>
            <a:ext cx="11562804" cy="59348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899121" y="2343286"/>
            <a:ext cx="8720785" cy="2171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CHÀO MỪNG CÁC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VỀ DỰ GIỜ THĂM LỚP 9A!!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793" y="5349831"/>
            <a:ext cx="921307" cy="112471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6897" y="5071123"/>
            <a:ext cx="1421741" cy="144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17546"/>
      </p:ext>
    </p:extLst>
  </p:cSld>
  <p:clrMapOvr>
    <a:masterClrMapping/>
  </p:clrMapOvr>
  <p:transition spd="med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2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3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7B664-2AD6-4B1B-AF56-B5368441F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H_Entry_1">
            <a:extLst>
              <a:ext uri="{FF2B5EF4-FFF2-40B4-BE49-F238E27FC236}">
                <a16:creationId xmlns:a16="http://schemas.microsoft.com/office/drawing/2014/main" id="{30C8772A-D492-4B0F-E9B7-F02223481A3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032421" y="268191"/>
            <a:ext cx="5326875" cy="71692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srgbClr val="728D29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A9C5C4AB-C035-5A62-BEAD-64A1C2C10D70}"/>
              </a:ext>
            </a:extLst>
          </p:cNvPr>
          <p:cNvSpPr txBox="1">
            <a:spLocks/>
          </p:cNvSpPr>
          <p:nvPr/>
        </p:nvSpPr>
        <p:spPr>
          <a:xfrm>
            <a:off x="4415041" y="4163117"/>
            <a:ext cx="1121396" cy="2101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4919073E-4393-9403-F852-78B5005C0134}"/>
              </a:ext>
            </a:extLst>
          </p:cNvPr>
          <p:cNvSpPr txBox="1">
            <a:spLocks/>
          </p:cNvSpPr>
          <p:nvPr/>
        </p:nvSpPr>
        <p:spPr>
          <a:xfrm>
            <a:off x="757382" y="2219980"/>
            <a:ext cx="10723418" cy="159351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toán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nhóm,cứ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đại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di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7C04BB3D-DE3A-F27A-E6FC-B5B454A9F667}"/>
              </a:ext>
            </a:extLst>
          </p:cNvPr>
          <p:cNvSpPr txBox="1">
            <a:spLocks/>
          </p:cNvSpPr>
          <p:nvPr/>
        </p:nvSpPr>
        <p:spPr>
          <a:xfrm>
            <a:off x="1419406" y="4384402"/>
            <a:ext cx="1616311" cy="2101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789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5-mins digital">
            <a:hlinkClick r:id="" action="ppaction://media"/>
            <a:extLst>
              <a:ext uri="{FF2B5EF4-FFF2-40B4-BE49-F238E27FC236}">
                <a16:creationId xmlns:a16="http://schemas.microsoft.com/office/drawing/2014/main" id="{3C9CC8E3-56E5-48F2-8FCD-CAB046D1D9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43" t="5699" r="2218" b="5699"/>
          <a:stretch/>
        </p:blipFill>
        <p:spPr>
          <a:xfrm>
            <a:off x="7571899" y="4489890"/>
            <a:ext cx="2779251" cy="1296834"/>
          </a:xfrm>
          <a:prstGeom prst="rect">
            <a:avLst/>
          </a:prstGeom>
        </p:spPr>
      </p:pic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10D96B36-F7EB-06C1-3FC5-375DBFFA53FA}"/>
              </a:ext>
            </a:extLst>
          </p:cNvPr>
          <p:cNvSpPr/>
          <p:nvPr/>
        </p:nvSpPr>
        <p:spPr>
          <a:xfrm>
            <a:off x="133927" y="221672"/>
            <a:ext cx="11924145" cy="3934691"/>
          </a:xfrm>
          <a:prstGeom prst="roundRect">
            <a:avLst/>
          </a:prstGeom>
          <a:solidFill>
            <a:srgbClr val="7ABED2">
              <a:lumMod val="40000"/>
              <a:lumOff val="60000"/>
            </a:srgbClr>
          </a:solidFill>
          <a:ln w="12700" cap="flat" cmpd="sng" algn="ctr">
            <a:solidFill>
              <a:srgbClr val="728D29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: </a:t>
            </a:r>
            <a:r>
              <a:rPr kumimoji="0" 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6km ,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7km.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2km/h ,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44">
            <a:extLst>
              <a:ext uri="{FF2B5EF4-FFF2-40B4-BE49-F238E27FC236}">
                <a16:creationId xmlns:a16="http://schemas.microsoft.com/office/drawing/2014/main" id="{CC623FF7-F9B2-2E4D-B9BB-C27C999EA948}"/>
              </a:ext>
            </a:extLst>
          </p:cNvPr>
          <p:cNvSpPr/>
          <p:nvPr/>
        </p:nvSpPr>
        <p:spPr>
          <a:xfrm rot="16200000">
            <a:off x="2375558" y="3658929"/>
            <a:ext cx="2060803" cy="3717539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rgbClr val="728D2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3" name="Freeform 103">
            <a:extLst>
              <a:ext uri="{FF2B5EF4-FFF2-40B4-BE49-F238E27FC236}">
                <a16:creationId xmlns:a16="http://schemas.microsoft.com/office/drawing/2014/main" id="{32B71885-4619-2F6F-1896-6BFD6BF2AD22}"/>
              </a:ext>
            </a:extLst>
          </p:cNvPr>
          <p:cNvSpPr>
            <a:spLocks noEditPoints="1"/>
          </p:cNvSpPr>
          <p:nvPr/>
        </p:nvSpPr>
        <p:spPr bwMode="auto">
          <a:xfrm>
            <a:off x="2399380" y="4939822"/>
            <a:ext cx="496472" cy="731065"/>
          </a:xfrm>
          <a:custGeom>
            <a:avLst/>
            <a:gdLst/>
            <a:ahLst/>
            <a:cxnLst>
              <a:cxn ang="0">
                <a:pos x="37" y="29"/>
              </a:cxn>
              <a:cxn ang="0">
                <a:pos x="31" y="41"/>
              </a:cxn>
              <a:cxn ang="0">
                <a:pos x="33" y="44"/>
              </a:cxn>
              <a:cxn ang="0">
                <a:pos x="32" y="47"/>
              </a:cxn>
              <a:cxn ang="0">
                <a:pos x="33" y="49"/>
              </a:cxn>
              <a:cxn ang="0">
                <a:pos x="31" y="53"/>
              </a:cxn>
              <a:cxn ang="0">
                <a:pos x="31" y="54"/>
              </a:cxn>
              <a:cxn ang="0">
                <a:pos x="27" y="58"/>
              </a:cxn>
              <a:cxn ang="0">
                <a:pos x="21" y="62"/>
              </a:cxn>
              <a:cxn ang="0">
                <a:pos x="15" y="58"/>
              </a:cxn>
              <a:cxn ang="0">
                <a:pos x="11" y="54"/>
              </a:cxn>
              <a:cxn ang="0">
                <a:pos x="11" y="53"/>
              </a:cxn>
              <a:cxn ang="0">
                <a:pos x="9" y="49"/>
              </a:cxn>
              <a:cxn ang="0">
                <a:pos x="10" y="47"/>
              </a:cxn>
              <a:cxn ang="0">
                <a:pos x="9" y="44"/>
              </a:cxn>
              <a:cxn ang="0">
                <a:pos x="11" y="41"/>
              </a:cxn>
              <a:cxn ang="0">
                <a:pos x="5" y="29"/>
              </a:cxn>
              <a:cxn ang="0">
                <a:pos x="0" y="18"/>
              </a:cxn>
              <a:cxn ang="0">
                <a:pos x="21" y="0"/>
              </a:cxn>
              <a:cxn ang="0">
                <a:pos x="42" y="18"/>
              </a:cxn>
              <a:cxn ang="0">
                <a:pos x="37" y="29"/>
              </a:cxn>
              <a:cxn ang="0">
                <a:pos x="21" y="6"/>
              </a:cxn>
              <a:cxn ang="0">
                <a:pos x="6" y="18"/>
              </a:cxn>
              <a:cxn ang="0">
                <a:pos x="8" y="26"/>
              </a:cxn>
              <a:cxn ang="0">
                <a:pos x="11" y="28"/>
              </a:cxn>
              <a:cxn ang="0">
                <a:pos x="16" y="40"/>
              </a:cxn>
              <a:cxn ang="0">
                <a:pos x="26" y="40"/>
              </a:cxn>
              <a:cxn ang="0">
                <a:pos x="31" y="28"/>
              </a:cxn>
              <a:cxn ang="0">
                <a:pos x="34" y="26"/>
              </a:cxn>
              <a:cxn ang="0">
                <a:pos x="36" y="18"/>
              </a:cxn>
              <a:cxn ang="0">
                <a:pos x="21" y="6"/>
              </a:cxn>
              <a:cxn ang="0">
                <a:pos x="29" y="20"/>
              </a:cxn>
              <a:cxn ang="0">
                <a:pos x="27" y="18"/>
              </a:cxn>
              <a:cxn ang="0">
                <a:pos x="21" y="15"/>
              </a:cxn>
              <a:cxn ang="0">
                <a:pos x="20" y="13"/>
              </a:cxn>
              <a:cxn ang="0">
                <a:pos x="21" y="12"/>
              </a:cxn>
              <a:cxn ang="0">
                <a:pos x="30" y="18"/>
              </a:cxn>
              <a:cxn ang="0">
                <a:pos x="29" y="20"/>
              </a:cxn>
            </a:cxnLst>
            <a:rect l="0" t="0" r="r" b="b"/>
            <a:pathLst>
              <a:path w="42" h="62">
                <a:moveTo>
                  <a:pt x="37" y="29"/>
                </a:moveTo>
                <a:cubicBezTo>
                  <a:pt x="35" y="32"/>
                  <a:pt x="31" y="37"/>
                  <a:pt x="31" y="41"/>
                </a:cubicBezTo>
                <a:cubicBezTo>
                  <a:pt x="32" y="42"/>
                  <a:pt x="33" y="43"/>
                  <a:pt x="33" y="44"/>
                </a:cubicBezTo>
                <a:cubicBezTo>
                  <a:pt x="33" y="45"/>
                  <a:pt x="32" y="46"/>
                  <a:pt x="32" y="47"/>
                </a:cubicBezTo>
                <a:cubicBezTo>
                  <a:pt x="32" y="47"/>
                  <a:pt x="33" y="48"/>
                  <a:pt x="33" y="49"/>
                </a:cubicBezTo>
                <a:cubicBezTo>
                  <a:pt x="33" y="51"/>
                  <a:pt x="32" y="52"/>
                  <a:pt x="31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1" y="57"/>
                  <a:pt x="29" y="58"/>
                  <a:pt x="27" y="58"/>
                </a:cubicBezTo>
                <a:cubicBezTo>
                  <a:pt x="26" y="61"/>
                  <a:pt x="24" y="62"/>
                  <a:pt x="21" y="62"/>
                </a:cubicBezTo>
                <a:cubicBezTo>
                  <a:pt x="19" y="62"/>
                  <a:pt x="16" y="61"/>
                  <a:pt x="15" y="58"/>
                </a:cubicBezTo>
                <a:cubicBezTo>
                  <a:pt x="13" y="58"/>
                  <a:pt x="11" y="57"/>
                  <a:pt x="11" y="54"/>
                </a:cubicBezTo>
                <a:cubicBezTo>
                  <a:pt x="11" y="54"/>
                  <a:pt x="11" y="53"/>
                  <a:pt x="11" y="53"/>
                </a:cubicBezTo>
                <a:cubicBezTo>
                  <a:pt x="10" y="52"/>
                  <a:pt x="9" y="51"/>
                  <a:pt x="9" y="49"/>
                </a:cubicBezTo>
                <a:cubicBezTo>
                  <a:pt x="9" y="48"/>
                  <a:pt x="10" y="47"/>
                  <a:pt x="10" y="47"/>
                </a:cubicBezTo>
                <a:cubicBezTo>
                  <a:pt x="10" y="46"/>
                  <a:pt x="9" y="45"/>
                  <a:pt x="9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37"/>
                  <a:pt x="7" y="32"/>
                  <a:pt x="5" y="29"/>
                </a:cubicBezTo>
                <a:cubicBezTo>
                  <a:pt x="2" y="26"/>
                  <a:pt x="0" y="23"/>
                  <a:pt x="0" y="18"/>
                </a:cubicBezTo>
                <a:cubicBezTo>
                  <a:pt x="0" y="8"/>
                  <a:pt x="11" y="0"/>
                  <a:pt x="21" y="0"/>
                </a:cubicBezTo>
                <a:cubicBezTo>
                  <a:pt x="31" y="0"/>
                  <a:pt x="42" y="8"/>
                  <a:pt x="42" y="18"/>
                </a:cubicBezTo>
                <a:cubicBezTo>
                  <a:pt x="42" y="23"/>
                  <a:pt x="40" y="26"/>
                  <a:pt x="37" y="29"/>
                </a:cubicBezTo>
                <a:close/>
                <a:moveTo>
                  <a:pt x="21" y="6"/>
                </a:moveTo>
                <a:cubicBezTo>
                  <a:pt x="14" y="6"/>
                  <a:pt x="6" y="10"/>
                  <a:pt x="6" y="18"/>
                </a:cubicBezTo>
                <a:cubicBezTo>
                  <a:pt x="6" y="21"/>
                  <a:pt x="7" y="24"/>
                  <a:pt x="8" y="26"/>
                </a:cubicBezTo>
                <a:cubicBezTo>
                  <a:pt x="9" y="27"/>
                  <a:pt x="10" y="27"/>
                  <a:pt x="11" y="28"/>
                </a:cubicBezTo>
                <a:cubicBezTo>
                  <a:pt x="14" y="32"/>
                  <a:pt x="16" y="36"/>
                  <a:pt x="1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6"/>
                  <a:pt x="28" y="32"/>
                  <a:pt x="31" y="28"/>
                </a:cubicBezTo>
                <a:cubicBezTo>
                  <a:pt x="32" y="27"/>
                  <a:pt x="33" y="27"/>
                  <a:pt x="34" y="26"/>
                </a:cubicBezTo>
                <a:cubicBezTo>
                  <a:pt x="35" y="24"/>
                  <a:pt x="36" y="21"/>
                  <a:pt x="36" y="18"/>
                </a:cubicBezTo>
                <a:cubicBezTo>
                  <a:pt x="36" y="10"/>
                  <a:pt x="28" y="6"/>
                  <a:pt x="21" y="6"/>
                </a:cubicBezTo>
                <a:close/>
                <a:moveTo>
                  <a:pt x="29" y="20"/>
                </a:moveTo>
                <a:cubicBezTo>
                  <a:pt x="28" y="20"/>
                  <a:pt x="27" y="19"/>
                  <a:pt x="27" y="18"/>
                </a:cubicBezTo>
                <a:cubicBezTo>
                  <a:pt x="27" y="16"/>
                  <a:pt x="23" y="15"/>
                  <a:pt x="21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21" y="12"/>
                </a:cubicBezTo>
                <a:cubicBezTo>
                  <a:pt x="25" y="12"/>
                  <a:pt x="30" y="14"/>
                  <a:pt x="30" y="18"/>
                </a:cubicBezTo>
                <a:cubicBezTo>
                  <a:pt x="30" y="19"/>
                  <a:pt x="29" y="20"/>
                  <a:pt x="29" y="20"/>
                </a:cubicBezTo>
                <a:close/>
              </a:path>
            </a:pathLst>
          </a:custGeom>
          <a:solidFill>
            <a:sysClr val="window" lastClr="FFFFFF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小麦体简"/>
              <a:ea typeface="汉仪小麦体简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134D4-64E3-B840-A608-7BAA973CB3F9}"/>
              </a:ext>
            </a:extLst>
          </p:cNvPr>
          <p:cNvSpPr txBox="1">
            <a:spLocks/>
          </p:cNvSpPr>
          <p:nvPr/>
        </p:nvSpPr>
        <p:spPr>
          <a:xfrm>
            <a:off x="2647616" y="4487298"/>
            <a:ext cx="2382352" cy="1559338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14400">
              <a:lnSpc>
                <a:spcPct val="150000"/>
              </a:lnSpc>
            </a:pPr>
            <a:r>
              <a:rPr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Trạm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1</a:t>
            </a:r>
          </a:p>
          <a:p>
            <a:pPr defTabSz="914400">
              <a:lnSpc>
                <a:spcPct val="150000"/>
              </a:lnSpc>
            </a:pPr>
            <a:r>
              <a:rPr lang="en-US" altLang="zh-CN" sz="3600" b="1" dirty="0" err="1">
                <a:solidFill>
                  <a:schemeClr val="bg1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Vật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Lý</a:t>
            </a:r>
            <a:endParaRPr lang="zh-CN" altLang="en-US" sz="3600" b="1" dirty="0">
              <a:solidFill>
                <a:schemeClr val="bg1"/>
              </a:solidFill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14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10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C65B6A-38DF-B68A-C8AC-F26CFD82E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5-mins digital">
            <a:hlinkClick r:id="" action="ppaction://media"/>
            <a:extLst>
              <a:ext uri="{FF2B5EF4-FFF2-40B4-BE49-F238E27FC236}">
                <a16:creationId xmlns:a16="http://schemas.microsoft.com/office/drawing/2014/main" id="{94524E60-3C5C-24CC-CED2-344D05EF671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43" t="5699" r="2218" b="5699"/>
          <a:stretch/>
        </p:blipFill>
        <p:spPr>
          <a:xfrm>
            <a:off x="7571899" y="4489890"/>
            <a:ext cx="2779251" cy="1296834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8AC2102-6242-CA55-811D-F82BAAA157C8}"/>
              </a:ext>
            </a:extLst>
          </p:cNvPr>
          <p:cNvSpPr/>
          <p:nvPr/>
        </p:nvSpPr>
        <p:spPr>
          <a:xfrm>
            <a:off x="133927" y="609601"/>
            <a:ext cx="11924145" cy="3759200"/>
          </a:xfrm>
          <a:prstGeom prst="roundRect">
            <a:avLst/>
          </a:prstGeom>
          <a:solidFill>
            <a:srgbClr val="7ABED2">
              <a:lumMod val="40000"/>
              <a:lumOff val="60000"/>
            </a:srgbClr>
          </a:solidFill>
          <a:ln w="12700" cap="flat" cmpd="sng" algn="ctr">
            <a:solidFill>
              <a:srgbClr val="728D29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Linh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500 g dung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HCl 19%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HCl 10%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HCl 25%.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Linh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Freeform 51">
            <a:extLst>
              <a:ext uri="{FF2B5EF4-FFF2-40B4-BE49-F238E27FC236}">
                <a16:creationId xmlns:a16="http://schemas.microsoft.com/office/drawing/2014/main" id="{C3826A9A-9A36-9724-CFE9-F2AEF5B46B75}"/>
              </a:ext>
            </a:extLst>
          </p:cNvPr>
          <p:cNvSpPr/>
          <p:nvPr/>
        </p:nvSpPr>
        <p:spPr>
          <a:xfrm rot="16200000">
            <a:off x="2975279" y="3058406"/>
            <a:ext cx="2309090" cy="4929880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rgbClr val="7ABED2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pic>
        <p:nvPicPr>
          <p:cNvPr id="4" name="Picture 2" descr="dụng cụ bảo quản hóa chất">
            <a:extLst>
              <a:ext uri="{FF2B5EF4-FFF2-40B4-BE49-F238E27FC236}">
                <a16:creationId xmlns:a16="http://schemas.microsoft.com/office/drawing/2014/main" id="{DADDF307-CE02-EB06-7D30-277274995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639" y="4777585"/>
            <a:ext cx="1509416" cy="100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BE5AE81-58FA-DE5C-610C-632282F9EBB1}"/>
              </a:ext>
            </a:extLst>
          </p:cNvPr>
          <p:cNvSpPr txBox="1">
            <a:spLocks/>
          </p:cNvSpPr>
          <p:nvPr/>
        </p:nvSpPr>
        <p:spPr>
          <a:xfrm>
            <a:off x="3589970" y="4489890"/>
            <a:ext cx="2933879" cy="153997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defTabSz="914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 2</a:t>
            </a:r>
          </a:p>
          <a:p>
            <a:pPr defTabSz="914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Hoá Học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2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10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E5F14-3004-B094-9DC7-42A913917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5-mins digital">
            <a:hlinkClick r:id="" action="ppaction://media"/>
            <a:extLst>
              <a:ext uri="{FF2B5EF4-FFF2-40B4-BE49-F238E27FC236}">
                <a16:creationId xmlns:a16="http://schemas.microsoft.com/office/drawing/2014/main" id="{340DDC0D-D1D1-DCEE-5A11-53CAF57549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43" t="5699" r="2218" b="5699"/>
          <a:stretch/>
        </p:blipFill>
        <p:spPr>
          <a:xfrm>
            <a:off x="7608844" y="4831635"/>
            <a:ext cx="2779251" cy="1296834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BE5F11A-5FE4-3D9C-C98A-98E15C51D49E}"/>
              </a:ext>
            </a:extLst>
          </p:cNvPr>
          <p:cNvSpPr/>
          <p:nvPr/>
        </p:nvSpPr>
        <p:spPr>
          <a:xfrm>
            <a:off x="267855" y="259635"/>
            <a:ext cx="11924145" cy="4572000"/>
          </a:xfrm>
          <a:prstGeom prst="roundRect">
            <a:avLst/>
          </a:prstGeom>
          <a:solidFill>
            <a:srgbClr val="7ABED2">
              <a:lumMod val="40000"/>
              <a:lumOff val="60000"/>
            </a:srgbClr>
          </a:solidFill>
          <a:ln w="12700" cap="flat" cmpd="sng" algn="ctr">
            <a:solidFill>
              <a:srgbClr val="728D29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3: 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(Aa) .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F</a:t>
            </a:r>
            <a:r>
              <a:rPr kumimoji="0" lang="en-US" sz="4000" b="1" i="0" u="none" strike="noStrike" kern="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800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sp>
        <p:nvSpPr>
          <p:cNvPr id="7" name="Freeform 68">
            <a:extLst>
              <a:ext uri="{FF2B5EF4-FFF2-40B4-BE49-F238E27FC236}">
                <a16:creationId xmlns:a16="http://schemas.microsoft.com/office/drawing/2014/main" id="{68F68309-D3E3-CBDA-197D-87B78E22A1AA}"/>
              </a:ext>
            </a:extLst>
          </p:cNvPr>
          <p:cNvSpPr/>
          <p:nvPr/>
        </p:nvSpPr>
        <p:spPr>
          <a:xfrm rot="16200000">
            <a:off x="3406544" y="2958577"/>
            <a:ext cx="1934687" cy="586415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pic>
        <p:nvPicPr>
          <p:cNvPr id="8" name="Picture 4" descr="Responsive image">
            <a:extLst>
              <a:ext uri="{FF2B5EF4-FFF2-40B4-BE49-F238E27FC236}">
                <a16:creationId xmlns:a16="http://schemas.microsoft.com/office/drawing/2014/main" id="{6A7446F1-45A7-E93E-D8E8-AEE1E64E4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870" y="5089237"/>
            <a:ext cx="2204474" cy="115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90B68E8-D10E-85BA-6EC7-71652C668E82}"/>
              </a:ext>
            </a:extLst>
          </p:cNvPr>
          <p:cNvSpPr txBox="1">
            <a:spLocks/>
          </p:cNvSpPr>
          <p:nvPr/>
        </p:nvSpPr>
        <p:spPr>
          <a:xfrm>
            <a:off x="4892234" y="5002579"/>
            <a:ext cx="1656347" cy="1366721"/>
          </a:xfrm>
          <a:prstGeom prst="rect">
            <a:avLst/>
          </a:prstGeom>
          <a:solidFill>
            <a:srgbClr val="F8FCFE"/>
          </a:solidFill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914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b="1" dirty="0">
                <a:solidFill>
                  <a:srgbClr val="728D2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 3</a:t>
            </a:r>
          </a:p>
          <a:p>
            <a:pPr algn="just" defTabSz="9144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800" b="1" dirty="0">
                <a:solidFill>
                  <a:srgbClr val="728D2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 Học</a:t>
            </a:r>
            <a:r>
              <a:rPr lang="pt-BR" sz="2800" dirty="0">
                <a:solidFill>
                  <a:srgbClr val="728D2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solidFill>
                <a:srgbClr val="728D2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81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10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210"/>
                            </p:stCondLst>
                            <p:childTnLst>
                              <p:par>
                                <p:cTn id="8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video>
          </p:childTnLst>
        </p:cTn>
      </p:par>
    </p:tnLst>
    <p:bldLst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B9311-1174-62E5-A41D-5ADE53C9A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5-mins digital">
            <a:hlinkClick r:id="" action="ppaction://media"/>
            <a:extLst>
              <a:ext uri="{FF2B5EF4-FFF2-40B4-BE49-F238E27FC236}">
                <a16:creationId xmlns:a16="http://schemas.microsoft.com/office/drawing/2014/main" id="{1A0522C0-5EAF-114C-3270-2999035954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43" t="5699" r="2218" b="5699"/>
          <a:stretch/>
        </p:blipFill>
        <p:spPr>
          <a:xfrm>
            <a:off x="7544190" y="5034836"/>
            <a:ext cx="2779251" cy="1296834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08C80E2-6F80-D7D0-7DF8-788139E73003}"/>
              </a:ext>
            </a:extLst>
          </p:cNvPr>
          <p:cNvSpPr/>
          <p:nvPr/>
        </p:nvSpPr>
        <p:spPr>
          <a:xfrm>
            <a:off x="133927" y="185745"/>
            <a:ext cx="11924145" cy="4849091"/>
          </a:xfrm>
          <a:prstGeom prst="roundRect">
            <a:avLst/>
          </a:prstGeom>
          <a:solidFill>
            <a:srgbClr val="7ABED2">
              <a:lumMod val="40000"/>
              <a:lumOff val="60000"/>
            </a:srgbClr>
          </a:solidFill>
          <a:ln w="12700" cap="flat" cmpd="sng" algn="ctr">
            <a:solidFill>
              <a:srgbClr val="728D29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 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khoản:trái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tháng.Lãi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7% /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6%/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năm.Tính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32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" name="Freeform 55">
            <a:extLst>
              <a:ext uri="{FF2B5EF4-FFF2-40B4-BE49-F238E27FC236}">
                <a16:creationId xmlns:a16="http://schemas.microsoft.com/office/drawing/2014/main" id="{FD6825B1-F48C-7DCB-BA03-50C9B690DAC9}"/>
              </a:ext>
            </a:extLst>
          </p:cNvPr>
          <p:cNvSpPr/>
          <p:nvPr/>
        </p:nvSpPr>
        <p:spPr>
          <a:xfrm rot="16200000">
            <a:off x="2989064" y="2665792"/>
            <a:ext cx="1966328" cy="6704416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rgbClr val="7ABED2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40A32C-4FAF-2BBB-F50B-B018FD886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040" y="5078727"/>
            <a:ext cx="2377015" cy="15113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3347B6-F3E7-7CBB-84DF-4E7F18728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6856" y="5142847"/>
            <a:ext cx="3054361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8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10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D9F7A4-12AD-F33B-7985-F94B5A124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H_Entry_1">
            <a:extLst>
              <a:ext uri="{FF2B5EF4-FFF2-40B4-BE49-F238E27FC236}">
                <a16:creationId xmlns:a16="http://schemas.microsoft.com/office/drawing/2014/main" id="{2E8FEBA3-DAF8-1106-5C11-510E9D88EC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032421" y="268191"/>
            <a:ext cx="5326875" cy="71692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srgbClr val="728D29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7164F8C2-D5A4-DA9C-8775-696AE8E1C260}"/>
              </a:ext>
            </a:extLst>
          </p:cNvPr>
          <p:cNvSpPr txBox="1">
            <a:spLocks/>
          </p:cNvSpPr>
          <p:nvPr/>
        </p:nvSpPr>
        <p:spPr>
          <a:xfrm>
            <a:off x="4415041" y="4163117"/>
            <a:ext cx="1121396" cy="2101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21F906A3-0200-7476-C7E1-5682C9B9F140}"/>
              </a:ext>
            </a:extLst>
          </p:cNvPr>
          <p:cNvSpPr txBox="1">
            <a:spLocks/>
          </p:cNvSpPr>
          <p:nvPr/>
        </p:nvSpPr>
        <p:spPr>
          <a:xfrm>
            <a:off x="757382" y="2652566"/>
            <a:ext cx="10723418" cy="72834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vấn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E8D8559-5878-5749-942F-5661F7D391C4}"/>
              </a:ext>
            </a:extLst>
          </p:cNvPr>
          <p:cNvSpPr txBox="1">
            <a:spLocks/>
          </p:cNvSpPr>
          <p:nvPr/>
        </p:nvSpPr>
        <p:spPr>
          <a:xfrm>
            <a:off x="1419406" y="4384402"/>
            <a:ext cx="1616311" cy="210121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283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E76B6-2744-BC6E-982A-58C681A24B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997E1D9-B7ED-3587-EB23-792366254E75}"/>
                  </a:ext>
                </a:extLst>
              </p:cNvPr>
              <p:cNvSpPr/>
              <p:nvPr/>
            </p:nvSpPr>
            <p:spPr>
              <a:xfrm>
                <a:off x="1" y="2082290"/>
                <a:ext cx="6373090" cy="472285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lúc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 (km/h) (x &gt; 0)</a:t>
                </a:r>
              </a:p>
              <a:p>
                <a:pPr lvl="0" defTabSz="91440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lúc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về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An 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 + 2 (km/h).</a:t>
                </a:r>
                <a:endParaRPr lang="en-US" sz="2400" kern="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91440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2400" kern="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91440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Thời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gian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về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An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  <m:r>
                          <a:rPr lang="en-US" sz="2400" b="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+2</m:t>
                        </m:r>
                      </m:den>
                    </m:f>
                  </m:oMath>
                </a14:m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defTabSz="91440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kern="1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sz="2400" kern="1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800" b="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b="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+2</m:t>
                        </m:r>
                      </m:den>
                    </m:f>
                  </m:oMath>
                </a14:m>
                <a:endParaRPr lang="en-US" sz="2800" kern="1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defTabSz="914400">
                  <a:lnSpc>
                    <a:spcPct val="150000"/>
                  </a:lnSpc>
                  <a:spcAft>
                    <a:spcPts val="800"/>
                  </a:spcAft>
                </a:pPr>
                <a:endParaRPr lang="en-US" sz="2400" kern="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997E1D9-B7ED-3587-EB23-792366254E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2082290"/>
                <a:ext cx="6373090" cy="4722853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5-Point Star 3">
            <a:hlinkClick r:id="" action="ppaction://noaction"/>
            <a:extLst>
              <a:ext uri="{FF2B5EF4-FFF2-40B4-BE49-F238E27FC236}">
                <a16:creationId xmlns:a16="http://schemas.microsoft.com/office/drawing/2014/main" id="{78BBB849-16DC-1921-C56F-8922C4DBBEC4}"/>
              </a:ext>
            </a:extLst>
          </p:cNvPr>
          <p:cNvSpPr/>
          <p:nvPr/>
        </p:nvSpPr>
        <p:spPr>
          <a:xfrm>
            <a:off x="11740318" y="6242179"/>
            <a:ext cx="559837" cy="6158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E535B38-EC3F-1727-CB85-526A66C64438}"/>
              </a:ext>
            </a:extLst>
          </p:cNvPr>
          <p:cNvSpPr/>
          <p:nvPr/>
        </p:nvSpPr>
        <p:spPr>
          <a:xfrm>
            <a:off x="0" y="52857"/>
            <a:ext cx="12191999" cy="1828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150000"/>
              </a:lnSpc>
            </a:pP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 </a:t>
            </a:r>
            <a:r>
              <a:rPr lang="en-US" sz="24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6km ,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7km.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2km/h ,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An?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4">
                <a:extLst>
                  <a:ext uri="{FF2B5EF4-FFF2-40B4-BE49-F238E27FC236}">
                    <a16:creationId xmlns:a16="http://schemas.microsoft.com/office/drawing/2014/main" id="{E36A4DC8-59A3-7341-B5D5-173A4482FD27}"/>
                  </a:ext>
                </a:extLst>
              </p:cNvPr>
              <p:cNvSpPr/>
              <p:nvPr/>
            </p:nvSpPr>
            <p:spPr>
              <a:xfrm>
                <a:off x="6511636" y="1881658"/>
                <a:ext cx="5680364" cy="4976342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800" kern="100" dirty="0" err="1">
                    <a:solidFill>
                      <a:prstClr val="black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800" kern="100" dirty="0">
                    <a:solidFill>
                      <a:prstClr val="black"/>
                    </a:solidFill>
                    <a:latin typeface="Calibri" panose="020F0502020204030204" pitchFamily="34" charset="0"/>
                    <a:cs typeface="Times New Roman" panose="02020603050405020304" pitchFamily="18" charset="0"/>
                  </a:rPr>
                  <a:t> pt:    </a:t>
                </a:r>
                <a:r>
                  <a:rPr lang="en-US" sz="2800" kern="100" dirty="0">
                    <a:solidFill>
                      <a:prstClr val="black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en-US" sz="28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800" i="1" kern="1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+2</m:t>
                        </m:r>
                      </m:den>
                    </m:f>
                  </m:oMath>
                </a14:m>
                <a:endParaRPr lang="en-US" sz="2800" kern="1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91440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kern="1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6(</m:t>
                          </m:r>
                          <m:r>
                            <a:rPr lang="en-US" sz="24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+2)</m:t>
                          </m:r>
                        </m:num>
                        <m:den>
                          <m:r>
                            <a:rPr lang="en-US" sz="24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4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+2)</m:t>
                          </m:r>
                        </m:den>
                      </m:f>
                      <m:r>
                        <a:rPr lang="en-US" sz="24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24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24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4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+2)</m:t>
                          </m:r>
                        </m:den>
                      </m:f>
                    </m:oMath>
                  </m:oMathPara>
                </a14:m>
                <a:endParaRPr lang="en-US" sz="2400" kern="100" dirty="0">
                  <a:solidFill>
                    <a:prstClr val="black"/>
                  </a:solidFill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91440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d>
                        <m:dPr>
                          <m:ctrlPr>
                            <a:rPr lang="en-US" sz="24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i="1" kern="1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e>
                      </m:d>
                      <m:r>
                        <a:rPr lang="en-US" sz="24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=7</m:t>
                      </m:r>
                      <m:r>
                        <a:rPr lang="en-US" sz="24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2400" kern="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defTabSz="91440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24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+12=7</m:t>
                      </m:r>
                      <m:r>
                        <a:rPr lang="en-US" sz="2400" i="1" kern="1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2400" kern="1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 defTabSz="914400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4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400" i="1" kern="1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=12</m:t>
                    </m:r>
                  </m:oMath>
                </a14:m>
                <a:r>
                  <a:rPr lang="en-US" sz="2400" kern="1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thỏa</a:t>
                </a:r>
                <a:r>
                  <a:rPr lang="en-US" sz="2400" kern="1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mãn</a:t>
                </a:r>
                <a:r>
                  <a:rPr lang="en-US" sz="2400" kern="1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0" defTabSz="914400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400" kern="1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kern="1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tốc</a:t>
                </a:r>
                <a:r>
                  <a:rPr lang="en-US" sz="2400" kern="1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400" kern="1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lúc</a:t>
                </a:r>
                <a:r>
                  <a:rPr lang="en-US" sz="2400" kern="1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400" kern="1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kern="1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An </a:t>
                </a:r>
                <a:r>
                  <a:rPr lang="en-US" sz="2400" kern="100" dirty="0" err="1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kern="100" dirty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12km/h</a:t>
                </a:r>
              </a:p>
            </p:txBody>
          </p:sp>
        </mc:Choice>
        <mc:Fallback xmlns="">
          <p:sp>
            <p:nvSpPr>
              <p:cNvPr id="7" name="Rounded Rectangle 4">
                <a:extLst>
                  <a:ext uri="{FF2B5EF4-FFF2-40B4-BE49-F238E27FC236}">
                    <a16:creationId xmlns:a16="http://schemas.microsoft.com/office/drawing/2014/main" id="{E36A4DC8-59A3-7341-B5D5-173A4482FD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636" y="1881658"/>
                <a:ext cx="5680364" cy="4976342"/>
              </a:xfrm>
              <a:prstGeom prst="roundRect">
                <a:avLst/>
              </a:prstGeom>
              <a:blipFill>
                <a:blip r:embed="rId3"/>
                <a:stretch>
                  <a:fillRect b="-7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72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576A9-032F-1ABB-5E5C-81553560D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F3B2780A-04DB-A959-A55A-A48DE8D8488C}"/>
                  </a:ext>
                </a:extLst>
              </p:cNvPr>
              <p:cNvSpPr/>
              <p:nvPr/>
            </p:nvSpPr>
            <p:spPr>
              <a:xfrm>
                <a:off x="0" y="2082290"/>
                <a:ext cx="12191999" cy="472285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400" b="1" dirty="0">
                    <a:solidFill>
                      <a:srgbClr val="000000"/>
                    </a:solidFill>
                    <a:latin typeface="+mj-lt"/>
                  </a:rPr>
                  <a:t>Gọi khối lượng dung dịch HCl có nồng động 10% và 25% mà cô Linh cần dùng là x, y (g) (0 &lt; x &lt; 500, 0 &lt; y &lt; 500).</a:t>
                </a:r>
              </a:p>
              <a:p>
                <a:pPr algn="just"/>
                <a:r>
                  <a:rPr lang="vi-VN" sz="2400" b="1" dirty="0">
                    <a:solidFill>
                      <a:srgbClr val="000000"/>
                    </a:solidFill>
                    <a:latin typeface="+mj-lt"/>
                  </a:rPr>
                  <a:t>Theo bài, ta có phương trình: x + y = 500.</a:t>
                </a:r>
              </a:p>
              <a:p>
                <a:pPr algn="just"/>
                <a:r>
                  <a:rPr lang="vi-VN" sz="2400" b="1" dirty="0">
                    <a:solidFill>
                      <a:srgbClr val="000000"/>
                    </a:solidFill>
                    <a:latin typeface="+mj-lt"/>
                  </a:rPr>
                  <a:t>Khối lượng HCl có trong x g dung dịch nồng độ 10% là 10%</a:t>
                </a:r>
                <a:r>
                  <a:rPr lang="en-US" sz="2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x</a:t>
                </a:r>
                <a:r>
                  <a:rPr lang="vi-VN" sz="2400" b="1" dirty="0">
                    <a:solidFill>
                      <a:srgbClr val="000000"/>
                    </a:solidFill>
                    <a:latin typeface="+mj-lt"/>
                  </a:rPr>
                  <a:t> (g).</a:t>
                </a:r>
              </a:p>
              <a:p>
                <a:pPr algn="just"/>
                <a:r>
                  <a:rPr lang="vi-VN" sz="2400" b="1" dirty="0">
                    <a:solidFill>
                      <a:srgbClr val="000000"/>
                    </a:solidFill>
                    <a:latin typeface="+mj-lt"/>
                  </a:rPr>
                  <a:t>Khối lượng HCl có trong y g dung dịch nồng độ 25% là 25%</a:t>
                </a:r>
                <a:r>
                  <a:rPr lang="en-US" sz="2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</a:t>
                </a:r>
                <a:r>
                  <a:rPr lang="vi-VN" sz="2400" b="1" dirty="0">
                    <a:solidFill>
                      <a:srgbClr val="000000"/>
                    </a:solidFill>
                    <a:latin typeface="+mj-lt"/>
                  </a:rPr>
                  <a:t> (g).</a:t>
                </a:r>
              </a:p>
              <a:p>
                <a:pPr algn="just"/>
                <a:r>
                  <a:rPr lang="vi-VN" sz="2400" b="1" dirty="0">
                    <a:solidFill>
                      <a:srgbClr val="000000"/>
                    </a:solidFill>
                    <a:latin typeface="+mj-lt"/>
                  </a:rPr>
                  <a:t>Khối lượng HC</a:t>
                </a:r>
                <a:r>
                  <a:rPr lang="en-US" sz="24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vi-VN" sz="2400" b="1" dirty="0">
                    <a:solidFill>
                      <a:srgbClr val="000000"/>
                    </a:solidFill>
                    <a:latin typeface="+mj-lt"/>
                  </a:rPr>
                  <a:t> có trong 500 g dung dịch nồng độ 19% là 500.19% = 95 (g).</a:t>
                </a:r>
              </a:p>
              <a:p>
                <a:pPr algn="just"/>
                <a:r>
                  <a:rPr lang="vi-VN" sz="2400" b="1" dirty="0">
                    <a:solidFill>
                      <a:srgbClr val="000000"/>
                    </a:solidFill>
                    <a:latin typeface="+mj-lt"/>
                  </a:rPr>
                  <a:t>Khi đó ta có phương trình: </a:t>
                </a:r>
                <a:r>
                  <a:rPr lang="vi-VN" sz="2400" b="1" dirty="0">
                    <a:solidFill>
                      <a:srgbClr val="000000"/>
                    </a:solidFill>
                  </a:rPr>
                  <a:t>10% </a:t>
                </a:r>
                <a:r>
                  <a:rPr lang="vi-VN" sz="2400" b="1" dirty="0">
                    <a:solidFill>
                      <a:srgbClr val="000000"/>
                    </a:solidFill>
                    <a:latin typeface="+mj-lt"/>
                  </a:rPr>
                  <a:t>x + </a:t>
                </a:r>
                <a:r>
                  <a:rPr lang="vi-VN" sz="2400" b="1" dirty="0">
                    <a:solidFill>
                      <a:srgbClr val="000000"/>
                    </a:solidFill>
                  </a:rPr>
                  <a:t>25% </a:t>
                </a:r>
                <a:r>
                  <a:rPr lang="vi-VN" sz="2400" b="1" dirty="0">
                    <a:solidFill>
                      <a:srgbClr val="000000"/>
                    </a:solidFill>
                    <a:latin typeface="+mj-lt"/>
                  </a:rPr>
                  <a:t>y </a:t>
                </a:r>
                <a:r>
                  <a:rPr lang="en-US" sz="2400" b="1" dirty="0">
                    <a:solidFill>
                      <a:srgbClr val="000000"/>
                    </a:solidFill>
                    <a:latin typeface="+mj-lt"/>
                  </a:rPr>
                  <a:t>=</a:t>
                </a:r>
                <a:r>
                  <a:rPr lang="vi-VN" sz="2400" b="1" dirty="0">
                    <a:solidFill>
                      <a:srgbClr val="000000"/>
                    </a:solidFill>
                    <a:latin typeface="+mj-lt"/>
                  </a:rPr>
                  <a:t> 95.</a:t>
                </a:r>
                <a:r>
                  <a:rPr lang="en-US" sz="2400" b="1" dirty="0">
                    <a:solidFill>
                      <a:srgbClr val="000000"/>
                    </a:solidFill>
                    <a:latin typeface="+mj-lt"/>
                  </a:rPr>
                  <a:t> hay</a:t>
                </a:r>
                <a:r>
                  <a:rPr lang="vi-VN" sz="2400" b="1" dirty="0">
                    <a:solidFill>
                      <a:srgbClr val="000000"/>
                    </a:solidFill>
                  </a:rPr>
                  <a:t> 10 x + 25 y 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=</a:t>
                </a:r>
                <a:r>
                  <a:rPr lang="vi-VN" sz="2400" b="1" dirty="0">
                    <a:solidFill>
                      <a:srgbClr val="000000"/>
                    </a:solidFill>
                  </a:rPr>
                  <a:t> 95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00</a:t>
                </a:r>
                <a:endParaRPr lang="vi-VN" sz="2400" b="1" dirty="0">
                  <a:solidFill>
                    <a:srgbClr val="000000"/>
                  </a:solidFill>
                  <a:latin typeface="+mj-lt"/>
                </a:endParaRPr>
              </a:p>
              <a:p>
                <a:pPr lvl="0" algn="just" defTabSz="914400">
                  <a:spcAft>
                    <a:spcPts val="600"/>
                  </a:spcAft>
                </a:pPr>
                <a:r>
                  <a:rPr lang="vi-VN" sz="2400" b="1" dirty="0">
                    <a:solidFill>
                      <a:srgbClr val="000000"/>
                    </a:solidFill>
                    <a:latin typeface="+mj-lt"/>
                  </a:rPr>
                  <a:t>Ta có hệ phương trình: 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𝟓𝟎𝟎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𝟏𝟎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𝟐𝟓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𝟗𝟓</m:t>
                              </m:r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𝟎𝟎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</a:p>
              <a:p>
                <a:pPr lvl="0" algn="just" defTabSz="914400">
                  <a:spcAft>
                    <a:spcPts val="600"/>
                  </a:spcAft>
                </a:pP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(1), ta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x = 200; y = 300 (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thỏa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mãn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lvl="0" defTabSz="914400">
                  <a:spcAft>
                    <a:spcPts val="600"/>
                  </a:spcAft>
                </a:pP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Linh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dùng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200 g dung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HCl 10%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300 dung </a:t>
                </a:r>
                <a:r>
                  <a:rPr lang="en-US" sz="24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dịch</a:t>
                </a:r>
                <a:r>
                  <a:rPr lang="en-US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HCl 25%.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F3B2780A-04DB-A959-A55A-A48DE8D848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082290"/>
                <a:ext cx="12191999" cy="4722853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5-Point Star 3">
            <a:hlinkClick r:id="" action="ppaction://noaction"/>
            <a:extLst>
              <a:ext uri="{FF2B5EF4-FFF2-40B4-BE49-F238E27FC236}">
                <a16:creationId xmlns:a16="http://schemas.microsoft.com/office/drawing/2014/main" id="{600EFEA1-1707-FF2F-452F-C9A9EA6A14DE}"/>
              </a:ext>
            </a:extLst>
          </p:cNvPr>
          <p:cNvSpPr/>
          <p:nvPr/>
        </p:nvSpPr>
        <p:spPr>
          <a:xfrm>
            <a:off x="11740318" y="6242179"/>
            <a:ext cx="559837" cy="6158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2120D43-5D29-13D1-8CE9-B34AFEE066BE}"/>
              </a:ext>
            </a:extLst>
          </p:cNvPr>
          <p:cNvSpPr/>
          <p:nvPr/>
        </p:nvSpPr>
        <p:spPr>
          <a:xfrm>
            <a:off x="0" y="52857"/>
            <a:ext cx="12191999" cy="1828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150000"/>
              </a:lnSpc>
            </a:pP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500 g dung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HCl 19%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HCl 10%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HCl 25%.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44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536D8F-D993-C4CB-A02E-579A29381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FC5B7EA-05FE-EDA3-6907-CB942A795DB6}"/>
                  </a:ext>
                </a:extLst>
              </p:cNvPr>
              <p:cNvSpPr/>
              <p:nvPr/>
            </p:nvSpPr>
            <p:spPr>
              <a:xfrm>
                <a:off x="-1" y="1700492"/>
                <a:ext cx="12191999" cy="472285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200" b="1" dirty="0">
                    <a:solidFill>
                      <a:srgbClr val="000000"/>
                    </a:solidFill>
                  </a:rPr>
                  <a:t>Gọi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số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cây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hoa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đỏ,số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cây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hoa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vàng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thu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được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lần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lượt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vi-VN" sz="2200" b="1" dirty="0">
                    <a:solidFill>
                      <a:srgbClr val="000000"/>
                    </a:solidFill>
                  </a:rPr>
                  <a:t>là x,y(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cây</a:t>
                </a:r>
                <a:r>
                  <a:rPr lang="vi-VN" sz="2200" b="1" dirty="0">
                    <a:solidFill>
                      <a:srgbClr val="000000"/>
                    </a:solidFill>
                  </a:rPr>
                  <a:t>)(0&lt;x&lt;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8</a:t>
                </a:r>
                <a:r>
                  <a:rPr lang="vi-VN" sz="2200" b="1" dirty="0">
                    <a:solidFill>
                      <a:srgbClr val="000000"/>
                    </a:solidFill>
                  </a:rPr>
                  <a:t>00,0&lt;y&lt;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8</a:t>
                </a:r>
                <a:r>
                  <a:rPr lang="vi-VN" sz="2200" b="1" dirty="0">
                    <a:solidFill>
                      <a:srgbClr val="000000"/>
                    </a:solidFill>
                  </a:rPr>
                  <a:t>00)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,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x,y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N</a:t>
                </a:r>
                <a:r>
                  <a:rPr lang="vi-VN" sz="2200" b="1" dirty="0">
                    <a:solidFill>
                      <a:srgbClr val="000000"/>
                    </a:solidFill>
                  </a:rPr>
                  <a:t>.</a:t>
                </a:r>
              </a:p>
              <a:p>
                <a:pPr algn="just"/>
                <a:r>
                  <a:rPr lang="vi-VN" sz="2200" b="1" dirty="0">
                    <a:solidFill>
                      <a:srgbClr val="000000"/>
                    </a:solidFill>
                  </a:rPr>
                  <a:t>Theo bài, ta có phương trình: x + y = 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8</a:t>
                </a:r>
                <a:r>
                  <a:rPr lang="vi-VN" sz="2200" b="1" dirty="0">
                    <a:solidFill>
                      <a:srgbClr val="000000"/>
                    </a:solidFill>
                  </a:rPr>
                  <a:t>00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(1)</a:t>
                </a:r>
                <a:endParaRPr lang="vi-VN" sz="2200" b="1" dirty="0">
                  <a:solidFill>
                    <a:srgbClr val="000000"/>
                  </a:solidFill>
                </a:endParaRPr>
              </a:p>
              <a:p>
                <a:pPr algn="just"/>
                <a:r>
                  <a:rPr lang="en-US" sz="2200" b="1" dirty="0">
                    <a:solidFill>
                      <a:srgbClr val="000000"/>
                    </a:solidFill>
                  </a:rPr>
                  <a:t>Theo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quy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luật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phân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li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của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MenDen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   </a:t>
                </a:r>
              </a:p>
              <a:p>
                <a:pPr algn="just"/>
                <a:endParaRPr lang="en-US" sz="2200" b="1" dirty="0">
                  <a:solidFill>
                    <a:srgbClr val="000000"/>
                  </a:solidFill>
                </a:endParaRPr>
              </a:p>
              <a:p>
                <a:pPr algn="just"/>
                <a:endParaRPr lang="en-US" sz="2200" b="1" dirty="0">
                  <a:solidFill>
                    <a:srgbClr val="000000"/>
                  </a:solidFill>
                </a:endParaRPr>
              </a:p>
              <a:p>
                <a:pPr algn="just"/>
                <a:endParaRPr lang="en-US" sz="2200" b="1" dirty="0">
                  <a:solidFill>
                    <a:srgbClr val="000000"/>
                  </a:solidFill>
                </a:endParaRPr>
              </a:p>
              <a:p>
                <a:pPr algn="just"/>
                <a:endParaRPr lang="en-US" sz="2200" b="1" dirty="0">
                  <a:solidFill>
                    <a:srgbClr val="000000"/>
                  </a:solidFill>
                </a:endParaRPr>
              </a:p>
              <a:p>
                <a:pPr algn="just"/>
                <a:r>
                  <a:rPr lang="vi-VN" sz="2200" b="1" dirty="0">
                    <a:solidFill>
                      <a:srgbClr val="000000"/>
                    </a:solidFill>
                  </a:rPr>
                  <a:t>Khi đó ta có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    </a:t>
                </a:r>
                <a:r>
                  <a:rPr lang="vi-VN" sz="2200" b="1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𝐱</m:t>
                        </m:r>
                      </m:num>
                      <m:den>
                        <m:r>
                          <a:rPr lang="en-US" sz="24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𝐲</m:t>
                        </m:r>
                      </m:den>
                    </m:f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=</m:t>
                    </m:r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lang="en-US" sz="2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𝐡𝐚𝐲</m:t>
                    </m:r>
                    <m:r>
                      <a:rPr lang="en-US" sz="2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 </m:t>
                    </m:r>
                  </m:oMath>
                </a14:m>
                <a:r>
                  <a:rPr lang="vi-VN" sz="2200" b="1" dirty="0">
                    <a:solidFill>
                      <a:srgbClr val="000000"/>
                    </a:solidFill>
                  </a:rPr>
                  <a:t> x  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=</a:t>
                </a:r>
                <a:r>
                  <a:rPr lang="vi-VN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3y (2)</a:t>
                </a:r>
                <a:endParaRPr lang="vi-VN" sz="2200" b="1" dirty="0">
                  <a:solidFill>
                    <a:srgbClr val="000000"/>
                  </a:solidFill>
                </a:endParaRPr>
              </a:p>
              <a:p>
                <a:pPr lvl="0" algn="just" defTabSz="914400">
                  <a:spcAft>
                    <a:spcPts val="600"/>
                  </a:spcAft>
                </a:pPr>
                <a:r>
                  <a:rPr lang="vi-VN" sz="2200" b="1" dirty="0">
                    <a:solidFill>
                      <a:srgbClr val="000000"/>
                    </a:solidFill>
                  </a:rPr>
                  <a:t>Ta có hệ phương trình: 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vi-VN" sz="2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vi-VN" sz="2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en-US" sz="2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vi-VN" sz="2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vi-VN" sz="2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2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vi-VN" sz="2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𝟖</m:t>
                              </m:r>
                              <m:r>
                                <a:rPr lang="en-US" sz="2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𝟎𝟎</m:t>
                              </m:r>
                              <m:r>
                                <a:rPr lang="vi-VN" sz="2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en-US" sz="2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</m:e>
                          </m:mr>
                          <m:mr>
                            <m:e>
                              <m:r>
                                <a:rPr lang="en-US" sz="2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vi-VN" sz="2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22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vi-VN" sz="22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200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(I)</a:t>
                </a:r>
              </a:p>
              <a:p>
                <a:pPr lvl="0" algn="just" defTabSz="914400">
                  <a:spcAft>
                    <a:spcPts val="600"/>
                  </a:spcAft>
                </a:pPr>
                <a:r>
                  <a:rPr lang="en-US" sz="2200" b="1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Giải</a:t>
                </a:r>
                <a:r>
                  <a:rPr lang="en-US" sz="22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hệ</a:t>
                </a:r>
                <a:r>
                  <a:rPr lang="en-US" sz="22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phương</a:t>
                </a:r>
                <a:r>
                  <a:rPr lang="en-US" sz="22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trình</a:t>
                </a:r>
                <a:r>
                  <a:rPr lang="en-US" sz="22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(I), ta </a:t>
                </a:r>
                <a:r>
                  <a:rPr lang="en-US" sz="2200" b="1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được</a:t>
                </a:r>
                <a:r>
                  <a:rPr lang="en-US" sz="22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x = 600; y = 200 (</a:t>
                </a:r>
                <a:r>
                  <a:rPr lang="en-US" sz="2200" b="1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thỏa</a:t>
                </a:r>
                <a:r>
                  <a:rPr lang="en-US" sz="22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mãn</a:t>
                </a:r>
                <a:r>
                  <a:rPr lang="en-US" sz="22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)</a:t>
                </a:r>
              </a:p>
              <a:p>
                <a:pPr lvl="0" defTabSz="914400">
                  <a:spcAft>
                    <a:spcPts val="600"/>
                  </a:spcAft>
                </a:pPr>
                <a:r>
                  <a:rPr lang="en-US" sz="2200" b="1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Vậy</a:t>
                </a:r>
                <a:r>
                  <a:rPr lang="en-US" sz="22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số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cây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hoa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đỏ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thu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được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là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600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cây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,,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số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lương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cây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hoa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vàng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đã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thu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được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</a:t>
                </a:r>
                <a:r>
                  <a:rPr lang="vi-VN" sz="2200" b="1" dirty="0">
                    <a:solidFill>
                      <a:srgbClr val="000000"/>
                    </a:solidFill>
                  </a:rPr>
                  <a:t>là</a:t>
                </a:r>
                <a:r>
                  <a:rPr lang="en-US" sz="2200" b="1" dirty="0">
                    <a:solidFill>
                      <a:srgbClr val="000000"/>
                    </a:solidFill>
                  </a:rPr>
                  <a:t> 200 </a:t>
                </a:r>
                <a:r>
                  <a:rPr lang="en-US" sz="2200" b="1" dirty="0" err="1">
                    <a:solidFill>
                      <a:srgbClr val="000000"/>
                    </a:solidFill>
                  </a:rPr>
                  <a:t>cây</a:t>
                </a:r>
                <a:endPara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7FC5B7EA-05FE-EDA3-6907-CB942A795D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1700492"/>
                <a:ext cx="12191999" cy="4722853"/>
              </a:xfrm>
              <a:prstGeom prst="roundRect">
                <a:avLst/>
              </a:prstGeom>
              <a:blipFill>
                <a:blip r:embed="rId2"/>
                <a:stretch>
                  <a:fillRect b="-1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5-Point Star 3">
            <a:hlinkClick r:id="" action="ppaction://noaction"/>
            <a:extLst>
              <a:ext uri="{FF2B5EF4-FFF2-40B4-BE49-F238E27FC236}">
                <a16:creationId xmlns:a16="http://schemas.microsoft.com/office/drawing/2014/main" id="{7B22CA67-37A6-A6AE-1E8A-2DA4E59CC287}"/>
              </a:ext>
            </a:extLst>
          </p:cNvPr>
          <p:cNvSpPr/>
          <p:nvPr/>
        </p:nvSpPr>
        <p:spPr>
          <a:xfrm>
            <a:off x="11740318" y="6242179"/>
            <a:ext cx="559837" cy="6158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8742C76-56E3-F731-4DFE-ED13B17D461D}"/>
              </a:ext>
            </a:extLst>
          </p:cNvPr>
          <p:cNvSpPr/>
          <p:nvPr/>
        </p:nvSpPr>
        <p:spPr>
          <a:xfrm>
            <a:off x="1" y="-84841"/>
            <a:ext cx="12191998" cy="18086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lnSpc>
                <a:spcPct val="150000"/>
              </a:lnSpc>
            </a:pPr>
            <a:endParaRPr lang="en-US" sz="24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>
              <a:lnSpc>
                <a:spcPct val="150000"/>
              </a:lnSpc>
            </a:pP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 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(Aa) .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F</a:t>
            </a:r>
            <a:r>
              <a:rPr lang="en-US" sz="24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800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lnSpc>
                <a:spcPct val="150000"/>
              </a:lnSpc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191F66-F475-5730-2341-FBFA82AA9C57}"/>
              </a:ext>
            </a:extLst>
          </p:cNvPr>
          <p:cNvSpPr txBox="1"/>
          <p:nvPr/>
        </p:nvSpPr>
        <p:spPr>
          <a:xfrm>
            <a:off x="4655125" y="2459504"/>
            <a:ext cx="68626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P:                             Aa( </a:t>
            </a:r>
            <a:r>
              <a:rPr lang="en-US" sz="2400" b="1" dirty="0" err="1">
                <a:solidFill>
                  <a:srgbClr val="C00000"/>
                </a:solidFill>
              </a:rPr>
              <a:t>đỏ</a:t>
            </a:r>
            <a:r>
              <a:rPr lang="en-US" sz="2400" b="1" dirty="0">
                <a:solidFill>
                  <a:srgbClr val="C00000"/>
                </a:solidFill>
              </a:rPr>
              <a:t>)       x                    Aa( </a:t>
            </a:r>
            <a:r>
              <a:rPr lang="en-US" sz="2400" b="1" dirty="0" err="1">
                <a:solidFill>
                  <a:srgbClr val="C00000"/>
                </a:solidFill>
              </a:rPr>
              <a:t>đỏ</a:t>
            </a:r>
            <a:r>
              <a:rPr lang="en-US" sz="2400" b="1" dirty="0">
                <a:solidFill>
                  <a:srgbClr val="C00000"/>
                </a:solidFill>
              </a:rPr>
              <a:t>)</a:t>
            </a:r>
          </a:p>
          <a:p>
            <a:r>
              <a:rPr lang="en-US" sz="2400" b="1" dirty="0">
                <a:solidFill>
                  <a:srgbClr val="C00000"/>
                </a:solidFill>
              </a:rPr>
              <a:t>GP                             A   </a:t>
            </a:r>
            <a:r>
              <a:rPr lang="en-US" sz="2400" b="1" dirty="0" err="1">
                <a:solidFill>
                  <a:srgbClr val="C00000"/>
                </a:solidFill>
              </a:rPr>
              <a:t>a</a:t>
            </a:r>
            <a:r>
              <a:rPr lang="en-US" sz="2400" b="1" dirty="0">
                <a:solidFill>
                  <a:srgbClr val="C00000"/>
                </a:solidFill>
              </a:rPr>
              <a:t>                              </a:t>
            </a:r>
            <a:r>
              <a:rPr lang="en-US" sz="2400" b="1" dirty="0" err="1">
                <a:solidFill>
                  <a:srgbClr val="C00000"/>
                </a:solidFill>
              </a:rPr>
              <a:t>A</a:t>
            </a:r>
            <a:r>
              <a:rPr lang="en-US" sz="2400" b="1" dirty="0">
                <a:solidFill>
                  <a:srgbClr val="C00000"/>
                </a:solidFill>
              </a:rPr>
              <a:t>     </a:t>
            </a:r>
            <a:r>
              <a:rPr lang="en-US" sz="2400" b="1" dirty="0" err="1">
                <a:solidFill>
                  <a:srgbClr val="C00000"/>
                </a:solidFill>
              </a:rPr>
              <a:t>a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400" b="1" dirty="0">
                <a:solidFill>
                  <a:srgbClr val="C00000"/>
                </a:solidFill>
              </a:rPr>
              <a:t>F</a:t>
            </a:r>
            <a:r>
              <a:rPr lang="en-US" sz="2400" b="1" baseline="-25000" dirty="0">
                <a:solidFill>
                  <a:srgbClr val="C00000"/>
                </a:solidFill>
              </a:rPr>
              <a:t>1  </a:t>
            </a:r>
            <a:r>
              <a:rPr lang="en-US" sz="2400" b="1" dirty="0">
                <a:solidFill>
                  <a:srgbClr val="C00000"/>
                </a:solidFill>
              </a:rPr>
              <a:t>                              AA         </a:t>
            </a:r>
            <a:r>
              <a:rPr lang="en-US" sz="2400" b="1" dirty="0" err="1">
                <a:solidFill>
                  <a:srgbClr val="C00000"/>
                </a:solidFill>
              </a:rPr>
              <a:t>Aa</a:t>
            </a:r>
            <a:r>
              <a:rPr lang="en-US" sz="2400" b="1" dirty="0">
                <a:solidFill>
                  <a:srgbClr val="C00000"/>
                </a:solidFill>
              </a:rPr>
              <a:t>            </a:t>
            </a:r>
            <a:r>
              <a:rPr lang="en-US" sz="2400" b="1" dirty="0" err="1">
                <a:solidFill>
                  <a:srgbClr val="C00000"/>
                </a:solidFill>
              </a:rPr>
              <a:t>Aa</a:t>
            </a:r>
            <a:r>
              <a:rPr lang="en-US" sz="2400" b="1" dirty="0">
                <a:solidFill>
                  <a:srgbClr val="C00000"/>
                </a:solidFill>
              </a:rPr>
              <a:t>              </a:t>
            </a:r>
            <a:r>
              <a:rPr lang="en-US" sz="2400" b="1" dirty="0" err="1">
                <a:solidFill>
                  <a:srgbClr val="C00000"/>
                </a:solidFill>
              </a:rPr>
              <a:t>aa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400" b="1" dirty="0" err="1">
                <a:solidFill>
                  <a:srgbClr val="C00000"/>
                </a:solidFill>
              </a:rPr>
              <a:t>Kiểu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hình</a:t>
            </a:r>
            <a:r>
              <a:rPr lang="en-US" sz="2400" b="1" dirty="0">
                <a:solidFill>
                  <a:srgbClr val="C00000"/>
                </a:solidFill>
              </a:rPr>
              <a:t> F</a:t>
            </a:r>
            <a:r>
              <a:rPr lang="en-US" sz="2400" b="1" baseline="-25000" dirty="0">
                <a:solidFill>
                  <a:srgbClr val="C00000"/>
                </a:solidFill>
              </a:rPr>
              <a:t>1                   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Đỏ</a:t>
            </a:r>
            <a:r>
              <a:rPr lang="en-US" sz="2400" b="1" dirty="0">
                <a:solidFill>
                  <a:srgbClr val="C00000"/>
                </a:solidFill>
              </a:rPr>
              <a:t>         </a:t>
            </a:r>
            <a:r>
              <a:rPr lang="en-US" sz="2400" b="1" dirty="0" err="1">
                <a:solidFill>
                  <a:srgbClr val="C00000"/>
                </a:solidFill>
              </a:rPr>
              <a:t>Đỏ</a:t>
            </a:r>
            <a:r>
              <a:rPr lang="en-US" sz="2400" b="1" dirty="0">
                <a:solidFill>
                  <a:srgbClr val="C00000"/>
                </a:solidFill>
              </a:rPr>
              <a:t>            </a:t>
            </a:r>
            <a:r>
              <a:rPr lang="en-US" sz="2400" b="1" dirty="0" err="1">
                <a:solidFill>
                  <a:srgbClr val="C00000"/>
                </a:solidFill>
              </a:rPr>
              <a:t>Đỏ</a:t>
            </a:r>
            <a:r>
              <a:rPr lang="en-US" sz="2400" b="1" dirty="0">
                <a:solidFill>
                  <a:srgbClr val="C00000"/>
                </a:solidFill>
              </a:rPr>
              <a:t>             </a:t>
            </a:r>
            <a:r>
              <a:rPr lang="en-US" sz="2400" b="1" dirty="0" err="1">
                <a:solidFill>
                  <a:srgbClr val="C00000"/>
                </a:solidFill>
              </a:rPr>
              <a:t>Vàng</a:t>
            </a:r>
            <a:endParaRPr lang="en-US" sz="2400" b="1" dirty="0">
              <a:solidFill>
                <a:srgbClr val="C00000"/>
              </a:solidFill>
            </a:endParaRPr>
          </a:p>
          <a:p>
            <a:r>
              <a:rPr lang="en-US" sz="2400" b="1" dirty="0" err="1">
                <a:solidFill>
                  <a:srgbClr val="C00000"/>
                </a:solidFill>
              </a:rPr>
              <a:t>Tỉ</a:t>
            </a:r>
            <a:r>
              <a:rPr lang="en-US" sz="2400" b="1" dirty="0">
                <a:solidFill>
                  <a:srgbClr val="C00000"/>
                </a:solidFill>
              </a:rPr>
              <a:t> </a:t>
            </a:r>
            <a:r>
              <a:rPr lang="en-US" sz="2400" b="1" dirty="0" err="1">
                <a:solidFill>
                  <a:srgbClr val="C00000"/>
                </a:solidFill>
              </a:rPr>
              <a:t>lệ</a:t>
            </a:r>
            <a:r>
              <a:rPr lang="en-US" sz="2400" b="1" dirty="0">
                <a:solidFill>
                  <a:srgbClr val="C00000"/>
                </a:solidFill>
              </a:rPr>
              <a:t> KH                3 </a:t>
            </a:r>
            <a:r>
              <a:rPr lang="en-US" sz="2400" b="1" dirty="0" err="1">
                <a:solidFill>
                  <a:srgbClr val="C00000"/>
                </a:solidFill>
              </a:rPr>
              <a:t>Đỏ</a:t>
            </a:r>
            <a:r>
              <a:rPr lang="en-US" sz="2400" b="1" dirty="0">
                <a:solidFill>
                  <a:srgbClr val="C00000"/>
                </a:solidFill>
              </a:rPr>
              <a:t> : 1 </a:t>
            </a:r>
            <a:r>
              <a:rPr lang="en-US" sz="2400" b="1" dirty="0" err="1">
                <a:solidFill>
                  <a:srgbClr val="C00000"/>
                </a:solidFill>
              </a:rPr>
              <a:t>vàng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7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1E8E1-B812-8DFA-B872-34F7858B3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C8591CD-9601-7E85-26CE-119AFA4B9A5B}"/>
                  </a:ext>
                </a:extLst>
              </p:cNvPr>
              <p:cNvSpPr/>
              <p:nvPr/>
            </p:nvSpPr>
            <p:spPr>
              <a:xfrm>
                <a:off x="0" y="2082290"/>
                <a:ext cx="12191999" cy="472285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400" b="1" dirty="0">
                    <a:solidFill>
                      <a:srgbClr val="000000"/>
                    </a:solidFill>
                  </a:rPr>
                  <a:t>Gọi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số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tiền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bác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Lan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đầu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tư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vào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trái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phiếu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và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gửi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tiết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kiệm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lần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lượt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vi-VN" sz="2400" b="1" dirty="0">
                    <a:solidFill>
                      <a:srgbClr val="000000"/>
                    </a:solidFill>
                  </a:rPr>
                  <a:t>là x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(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triệu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đồng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)</a:t>
                </a:r>
                <a:r>
                  <a:rPr lang="vi-VN" sz="2400" b="1" dirty="0">
                    <a:solidFill>
                      <a:srgbClr val="000000"/>
                    </a:solidFill>
                  </a:rPr>
                  <a:t>, y (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triệu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đồng</a:t>
                </a:r>
                <a:r>
                  <a:rPr lang="vi-VN" sz="2400" b="1" dirty="0">
                    <a:solidFill>
                      <a:srgbClr val="000000"/>
                    </a:solidFill>
                  </a:rPr>
                  <a:t>) (0 &lt; x &lt; 500, 0 &lt; y &lt; 500).</a:t>
                </a:r>
              </a:p>
              <a:p>
                <a:pPr algn="just"/>
                <a:r>
                  <a:rPr lang="en-US" sz="2400" b="1" dirty="0" err="1">
                    <a:solidFill>
                      <a:srgbClr val="000000"/>
                    </a:solidFill>
                  </a:rPr>
                  <a:t>Tổng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số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tiền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bác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Lan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đầu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tư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là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500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triệu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đồng</a:t>
                </a:r>
                <a:r>
                  <a:rPr lang="vi-VN" sz="2400" b="1" dirty="0">
                    <a:solidFill>
                      <a:srgbClr val="000000"/>
                    </a:solidFill>
                  </a:rPr>
                  <a:t>, ta có phương trình: x + y = 500.</a:t>
                </a:r>
              </a:p>
              <a:p>
                <a:pPr algn="just"/>
                <a:r>
                  <a:rPr lang="en-US" sz="2400" b="1" dirty="0" err="1">
                    <a:solidFill>
                      <a:srgbClr val="000000"/>
                    </a:solidFill>
                  </a:rPr>
                  <a:t>Tổng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số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tiền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lãi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là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32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triệu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đồng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vi-VN" sz="2400" b="1" dirty="0">
                    <a:solidFill>
                      <a:srgbClr val="000000"/>
                    </a:solidFill>
                  </a:rPr>
                  <a:t>ta có phương trình: 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7%</a:t>
                </a:r>
                <a:r>
                  <a:rPr lang="vi-VN" sz="2400" b="1" dirty="0">
                    <a:solidFill>
                      <a:srgbClr val="000000"/>
                    </a:solidFill>
                  </a:rPr>
                  <a:t>x + 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6%</a:t>
                </a:r>
                <a:r>
                  <a:rPr lang="vi-VN" sz="2400" b="1" dirty="0">
                    <a:solidFill>
                      <a:srgbClr val="000000"/>
                    </a:solidFill>
                  </a:rPr>
                  <a:t>y 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=</a:t>
                </a:r>
                <a:r>
                  <a:rPr lang="vi-VN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32 hay 7x + 6y = 3 200</a:t>
                </a:r>
                <a:endParaRPr lang="vi-VN" sz="2400" b="1" dirty="0">
                  <a:solidFill>
                    <a:srgbClr val="000000"/>
                  </a:solidFill>
                </a:endParaRPr>
              </a:p>
              <a:p>
                <a:pPr lvl="0" algn="just" defTabSz="914400">
                  <a:spcAft>
                    <a:spcPts val="600"/>
                  </a:spcAft>
                </a:pPr>
                <a:r>
                  <a:rPr lang="vi-VN" sz="2400" b="1" dirty="0">
                    <a:solidFill>
                      <a:srgbClr val="000000"/>
                    </a:solidFill>
                  </a:rPr>
                  <a:t>Ta có hệ phương trình: 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𝟓𝟎𝟎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en-US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</m:e>
                          </m:mr>
                          <m:mr>
                            <m:e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𝟔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24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𝟐𝟎𝟎</m:t>
                              </m:r>
                              <m:r>
                                <a:rPr lang="vi-VN" sz="24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(1)</a:t>
                </a:r>
              </a:p>
              <a:p>
                <a:pPr lvl="0" algn="just" defTabSz="914400">
                  <a:spcAft>
                    <a:spcPts val="600"/>
                  </a:spcAft>
                </a:pPr>
                <a:r>
                  <a:rPr lang="en-US" sz="2400" b="1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Giải</a:t>
                </a:r>
                <a:r>
                  <a:rPr lang="en-US" sz="24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hệ</a:t>
                </a:r>
                <a:r>
                  <a:rPr lang="en-US" sz="24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phương</a:t>
                </a:r>
                <a:r>
                  <a:rPr lang="en-US" sz="24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trình</a:t>
                </a:r>
                <a:r>
                  <a:rPr lang="en-US" sz="24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(1), ta </a:t>
                </a:r>
                <a:r>
                  <a:rPr lang="en-US" sz="2400" b="1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được</a:t>
                </a:r>
                <a:r>
                  <a:rPr lang="en-US" sz="24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x = 200; y = 300 (</a:t>
                </a:r>
                <a:r>
                  <a:rPr lang="en-US" sz="2400" b="1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thỏa</a:t>
                </a:r>
                <a:r>
                  <a:rPr lang="en-US" sz="24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mãn</a:t>
                </a:r>
                <a:r>
                  <a:rPr lang="en-US" sz="2400" b="1" dirty="0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)</a:t>
                </a:r>
              </a:p>
              <a:p>
                <a:pPr lvl="0" defTabSz="914400">
                  <a:spcAft>
                    <a:spcPts val="600"/>
                  </a:spcAft>
                </a:pPr>
                <a:r>
                  <a:rPr lang="en-US" sz="2400" b="1" dirty="0" err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Vậy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số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tiền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bác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Lan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đầu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tư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vào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trái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phiếu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và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gửi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tiết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kiệm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lần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lượt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vi-VN" sz="2400" b="1" dirty="0">
                    <a:solidFill>
                      <a:srgbClr val="000000"/>
                    </a:solidFill>
                  </a:rPr>
                  <a:t>là 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200</a:t>
                </a:r>
                <a:r>
                  <a:rPr lang="vi-VN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triệu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đồng</a:t>
                </a:r>
                <a:r>
                  <a:rPr lang="vi-VN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và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300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triệu</a:t>
                </a:r>
                <a:r>
                  <a:rPr lang="en-US" sz="2400" b="1" dirty="0">
                    <a:solidFill>
                      <a:srgbClr val="000000"/>
                    </a:solidFill>
                  </a:rPr>
                  <a:t> </a:t>
                </a:r>
                <a:r>
                  <a:rPr lang="en-US" sz="2400" b="1" dirty="0" err="1">
                    <a:solidFill>
                      <a:srgbClr val="000000"/>
                    </a:solidFill>
                  </a:rPr>
                  <a:t>đồng</a:t>
                </a:r>
                <a:r>
                  <a:rPr lang="vi-VN" sz="2400" b="1" dirty="0">
                    <a:solidFill>
                      <a:srgbClr val="000000"/>
                    </a:solidFill>
                  </a:rPr>
                  <a:t> </a:t>
                </a: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5C8591CD-9601-7E85-26CE-119AFA4B9A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082290"/>
                <a:ext cx="12191999" cy="4722853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5-Point Star 3">
            <a:hlinkClick r:id="" action="ppaction://noaction"/>
            <a:extLst>
              <a:ext uri="{FF2B5EF4-FFF2-40B4-BE49-F238E27FC236}">
                <a16:creationId xmlns:a16="http://schemas.microsoft.com/office/drawing/2014/main" id="{106897FB-9113-76C5-01E9-AD631C292EBF}"/>
              </a:ext>
            </a:extLst>
          </p:cNvPr>
          <p:cNvSpPr/>
          <p:nvPr/>
        </p:nvSpPr>
        <p:spPr>
          <a:xfrm>
            <a:off x="11740318" y="6242179"/>
            <a:ext cx="559837" cy="6158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8D8EFB1-552D-ED7E-E443-E1857F43A03B}"/>
              </a:ext>
            </a:extLst>
          </p:cNvPr>
          <p:cNvSpPr/>
          <p:nvPr/>
        </p:nvSpPr>
        <p:spPr>
          <a:xfrm>
            <a:off x="0" y="52856"/>
            <a:ext cx="12191999" cy="21269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150000"/>
              </a:lnSpc>
            </a:pPr>
            <a:r>
              <a:rPr lang="en-US" sz="24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24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 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khoản:trái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tháng.Lãi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7% /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6%/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năm.Tính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42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8562" y="564680"/>
            <a:ext cx="9234347" cy="29392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DẠY HỌC LIÊN MÔN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A89BFE-582A-57F6-93A8-2C5041D8A063}"/>
              </a:ext>
            </a:extLst>
          </p:cNvPr>
          <p:cNvSpPr txBox="1"/>
          <p:nvPr/>
        </p:nvSpPr>
        <p:spPr>
          <a:xfrm>
            <a:off x="2438400" y="3728815"/>
            <a:ext cx="5911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2065A"/>
                </a:solidFill>
              </a:rPr>
              <a:t>GV </a:t>
            </a:r>
            <a:r>
              <a:rPr lang="en-US" sz="2800" b="1" dirty="0" err="1">
                <a:solidFill>
                  <a:srgbClr val="12065A"/>
                </a:solidFill>
              </a:rPr>
              <a:t>thực</a:t>
            </a:r>
            <a:r>
              <a:rPr lang="en-US" sz="2800" b="1" dirty="0">
                <a:solidFill>
                  <a:srgbClr val="12065A"/>
                </a:solidFill>
              </a:rPr>
              <a:t> </a:t>
            </a:r>
            <a:r>
              <a:rPr lang="en-US" sz="2800" b="1" dirty="0" err="1">
                <a:solidFill>
                  <a:srgbClr val="12065A"/>
                </a:solidFill>
              </a:rPr>
              <a:t>hiện</a:t>
            </a:r>
            <a:r>
              <a:rPr lang="en-US" sz="2800" b="1" dirty="0">
                <a:solidFill>
                  <a:srgbClr val="12065A"/>
                </a:solidFill>
              </a:rPr>
              <a:t> : Đỗ </a:t>
            </a:r>
            <a:r>
              <a:rPr lang="en-US" sz="2800" b="1" dirty="0" err="1">
                <a:solidFill>
                  <a:srgbClr val="12065A"/>
                </a:solidFill>
              </a:rPr>
              <a:t>Thuỳ</a:t>
            </a:r>
            <a:r>
              <a:rPr lang="en-US" sz="2800" b="1" dirty="0">
                <a:solidFill>
                  <a:srgbClr val="12065A"/>
                </a:solidFill>
              </a:rPr>
              <a:t> Trang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BB5B76-A087-D1A0-7C10-04A60DD006CB}"/>
              </a:ext>
            </a:extLst>
          </p:cNvPr>
          <p:cNvSpPr txBox="1"/>
          <p:nvPr/>
        </p:nvSpPr>
        <p:spPr>
          <a:xfrm>
            <a:off x="3805382" y="5421745"/>
            <a:ext cx="5652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Liệp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Tuyết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ngày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17/10/2024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>
            <a:fillRect/>
          </a:stretch>
        </p:blipFill>
        <p:spPr>
          <a:xfrm>
            <a:off x="1107293" y="2953522"/>
            <a:ext cx="2231830" cy="240533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454527" y="1120203"/>
            <a:ext cx="1741233" cy="4598138"/>
            <a:chOff x="4454527" y="1120203"/>
            <a:chExt cx="1741233" cy="4598138"/>
          </a:xfrm>
        </p:grpSpPr>
        <p:sp>
          <p:nvSpPr>
            <p:cNvPr id="19" name="Moon 18"/>
            <p:cNvSpPr/>
            <p:nvPr/>
          </p:nvSpPr>
          <p:spPr>
            <a:xfrm flipH="1">
              <a:off x="4559940" y="1452015"/>
              <a:ext cx="1264074" cy="3978593"/>
            </a:xfrm>
            <a:prstGeom prst="moon">
              <a:avLst>
                <a:gd name="adj" fmla="val 21857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组合 39"/>
            <p:cNvGrpSpPr/>
            <p:nvPr/>
          </p:nvGrpSpPr>
          <p:grpSpPr>
            <a:xfrm>
              <a:off x="4461222" y="1120203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4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665" b="1">
                  <a:solidFill>
                    <a:srgbClr val="C00000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8" name="椭圆 4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3665" b="1" dirty="0">
                    <a:solidFill>
                      <a:srgbClr val="0F54B9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1</a:t>
                </a:r>
                <a:endParaRPr lang="zh-CN" altLang="en-US" sz="3665" b="1" dirty="0">
                  <a:solidFill>
                    <a:srgbClr val="0F54B9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</p:grpSp>
        <p:grpSp>
          <p:nvGrpSpPr>
            <p:cNvPr id="9" name="组合 42"/>
            <p:cNvGrpSpPr/>
            <p:nvPr/>
          </p:nvGrpSpPr>
          <p:grpSpPr>
            <a:xfrm>
              <a:off x="5271751" y="2847502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" name="同心圆 4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665" b="1">
                  <a:solidFill>
                    <a:srgbClr val="C00000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11" name="椭圆 44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3665" b="1" dirty="0">
                    <a:solidFill>
                      <a:srgbClr val="0F54B9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2</a:t>
                </a:r>
                <a:endParaRPr lang="zh-CN" altLang="en-US" sz="3665" b="1" dirty="0">
                  <a:solidFill>
                    <a:srgbClr val="0F54B9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</p:grpSp>
        <p:grpSp>
          <p:nvGrpSpPr>
            <p:cNvPr id="12" name="组合 45"/>
            <p:cNvGrpSpPr/>
            <p:nvPr/>
          </p:nvGrpSpPr>
          <p:grpSpPr>
            <a:xfrm>
              <a:off x="4454527" y="4793663"/>
              <a:ext cx="924009" cy="924678"/>
              <a:chOff x="304800" y="673100"/>
              <a:chExt cx="4000500" cy="4000500"/>
            </a:xfrm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" name="同心圆 4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3665" b="1">
                  <a:solidFill>
                    <a:srgbClr val="C00000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  <p:sp>
            <p:nvSpPr>
              <p:cNvPr id="14" name="椭圆 4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altLang="zh-CN" sz="3665" b="1" dirty="0">
                    <a:solidFill>
                      <a:srgbClr val="0F54B9"/>
                    </a:solidFill>
                    <a:latin typeface="Microsoft YaHei" panose="020B0503020204020204" charset="-122"/>
                    <a:ea typeface="Microsoft YaHei" panose="020B0503020204020204" charset="-122"/>
                  </a:rPr>
                  <a:t>3</a:t>
                </a:r>
                <a:endParaRPr lang="zh-CN" altLang="en-US" sz="3665" b="1" dirty="0">
                  <a:solidFill>
                    <a:srgbClr val="0F54B9"/>
                  </a:solidFill>
                  <a:latin typeface="Microsoft YaHei" panose="020B0503020204020204" charset="-122"/>
                  <a:ea typeface="Microsoft YaHei" panose="020B0503020204020204" charset="-122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570807" y="1062783"/>
            <a:ext cx="3555462" cy="1696101"/>
            <a:chOff x="570807" y="1062783"/>
            <a:chExt cx="3555462" cy="1696101"/>
          </a:xfrm>
        </p:grpSpPr>
        <p:grpSp>
          <p:nvGrpSpPr>
            <p:cNvPr id="2" name="组合 34"/>
            <p:cNvGrpSpPr/>
            <p:nvPr/>
          </p:nvGrpSpPr>
          <p:grpSpPr>
            <a:xfrm>
              <a:off x="570807" y="1062783"/>
              <a:ext cx="3555462" cy="1696101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" name="同心圆 54"/>
              <p:cNvSpPr/>
              <p:nvPr/>
            </p:nvSpPr>
            <p:spPr>
              <a:xfrm>
                <a:off x="304800" y="673100"/>
                <a:ext cx="4000500" cy="4000500"/>
              </a:xfrm>
              <a:prstGeom prst="roundRect">
                <a:avLst>
                  <a:gd name="adj" fmla="val 9468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1420">
                  <a:solidFill>
                    <a:prstClr val="black"/>
                  </a:solidFill>
                  <a:latin typeface="Calibri" panose="020F0502020204030204"/>
                  <a:ea typeface="SimSun" panose="02010600030101010101" pitchFamily="2" charset="-122"/>
                </a:endParaRPr>
              </a:p>
            </p:txBody>
          </p:sp>
          <p:sp>
            <p:nvSpPr>
              <p:cNvPr id="4" name="椭圆 55"/>
              <p:cNvSpPr/>
              <p:nvPr/>
            </p:nvSpPr>
            <p:spPr>
              <a:xfrm>
                <a:off x="392113" y="760413"/>
                <a:ext cx="3825874" cy="3825874"/>
              </a:xfrm>
              <a:prstGeom prst="roundRect">
                <a:avLst>
                  <a:gd name="adj" fmla="val 5913"/>
                </a:avLst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sz="1420">
                  <a:solidFill>
                    <a:prstClr val="black"/>
                  </a:solidFill>
                  <a:latin typeface="Calibri" panose="020F0502020204030204"/>
                  <a:ea typeface="SimSun" panose="02010600030101010101" pitchFamily="2" charset="-122"/>
                </a:endParaRP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769686" y="1416366"/>
              <a:ext cx="3157703" cy="1220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3665" b="1" dirty="0">
                  <a:solidFill>
                    <a:srgbClr val="FF0000"/>
                  </a:solidFill>
                  <a:effectLst>
                    <a:innerShdw blurRad="63500" dist="50800" dir="5400000">
                      <a:prstClr val="black">
                        <a:alpha val="50000"/>
                      </a:prstClr>
                    </a:innerShdw>
                  </a:effectLst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HƯỚNG DẪN VỀ NHÀ</a:t>
              </a:r>
              <a:endParaRPr lang="zh-CN" altLang="en-US" sz="3665" b="1" dirty="0">
                <a:solidFill>
                  <a:srgbClr val="FF0000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Freeform: Shape 22"/>
          <p:cNvSpPr/>
          <p:nvPr/>
        </p:nvSpPr>
        <p:spPr>
          <a:xfrm>
            <a:off x="5404287" y="1050754"/>
            <a:ext cx="5293428" cy="963886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2400" b="0" kern="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Hoàn </a:t>
            </a:r>
            <a:r>
              <a:rPr lang="en-US" altLang="zh-CN" sz="2400" b="0" kern="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altLang="zh-CN" sz="2400" b="0" kern="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kern="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phiếu</a:t>
            </a:r>
            <a:r>
              <a:rPr lang="en-US" altLang="zh-CN" sz="2400" b="0" kern="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kern="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0" kern="0" dirty="0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kern="0" dirty="0" err="1">
                <a:solidFill>
                  <a:srgbClr val="3333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tập</a:t>
            </a:r>
            <a:endParaRPr lang="zh-CN" altLang="en-US" sz="2400" b="0" kern="0" dirty="0">
              <a:solidFill>
                <a:srgbClr val="3333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Freeform: Shape 23"/>
          <p:cNvSpPr/>
          <p:nvPr/>
        </p:nvSpPr>
        <p:spPr>
          <a:xfrm>
            <a:off x="6215927" y="2788113"/>
            <a:ext cx="5293428" cy="924678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altLang="zh-CN" sz="2400" b="0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2400" b="0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2400" b="0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0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2400" b="0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còn</a:t>
            </a:r>
            <a:r>
              <a:rPr lang="en-US" altLang="zh-CN" sz="2400" b="0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2400" b="0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b="0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SGK; </a:t>
            </a:r>
            <a:r>
              <a:rPr lang="en-US" altLang="zh-CN" sz="2400" b="0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khuyến</a:t>
            </a:r>
            <a:r>
              <a:rPr lang="en-US" altLang="zh-CN" sz="2400" b="0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khích</a:t>
            </a:r>
            <a:r>
              <a:rPr lang="en-US" altLang="zh-CN" sz="2400" b="0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giải</a:t>
            </a:r>
            <a:r>
              <a:rPr lang="en-US" altLang="zh-CN" sz="2400" b="0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</a:t>
            </a:r>
            <a:r>
              <a:rPr lang="en-US" altLang="zh-CN" sz="2400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ê</a:t>
            </a:r>
            <a:r>
              <a:rPr lang="en-US" altLang="zh-CN" sz="2400" b="0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2400" b="0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0" kern="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b="0" kern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SBT.</a:t>
            </a:r>
            <a:endParaRPr lang="zh-CN" altLang="en-US" sz="2400" b="0" kern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Freeform: Shape 24"/>
          <p:cNvSpPr/>
          <p:nvPr/>
        </p:nvSpPr>
        <p:spPr>
          <a:xfrm>
            <a:off x="5414622" y="4843360"/>
            <a:ext cx="5791017" cy="988509"/>
          </a:xfrm>
          <a:custGeom>
            <a:avLst/>
            <a:gdLst>
              <a:gd name="connsiteX0" fmla="*/ 5580729 w 5960957"/>
              <a:gd name="connsiteY0" fmla="*/ 764394 h 764394"/>
              <a:gd name="connsiteX1" fmla="*/ 4987656 w 5960957"/>
              <a:gd name="connsiteY1" fmla="*/ 764394 h 764394"/>
              <a:gd name="connsiteX2" fmla="*/ 4987656 w 5960957"/>
              <a:gd name="connsiteY2" fmla="*/ 760715 h 764394"/>
              <a:gd name="connsiteX3" fmla="*/ 973301 w 5960957"/>
              <a:gd name="connsiteY3" fmla="*/ 760715 h 764394"/>
              <a:gd name="connsiteX4" fmla="*/ 973301 w 5960957"/>
              <a:gd name="connsiteY4" fmla="*/ 760457 h 764394"/>
              <a:gd name="connsiteX5" fmla="*/ 380228 w 5960957"/>
              <a:gd name="connsiteY5" fmla="*/ 760457 h 764394"/>
              <a:gd name="connsiteX6" fmla="*/ 0 w 5960957"/>
              <a:gd name="connsiteY6" fmla="*/ 380228 h 764394"/>
              <a:gd name="connsiteX7" fmla="*/ 380228 w 5960957"/>
              <a:gd name="connsiteY7" fmla="*/ 0 h 764394"/>
              <a:gd name="connsiteX8" fmla="*/ 973301 w 5960957"/>
              <a:gd name="connsiteY8" fmla="*/ 0 h 764394"/>
              <a:gd name="connsiteX9" fmla="*/ 973301 w 5960957"/>
              <a:gd name="connsiteY9" fmla="*/ 258 h 764394"/>
              <a:gd name="connsiteX10" fmla="*/ 5025873 w 5960957"/>
              <a:gd name="connsiteY10" fmla="*/ 258 h 764394"/>
              <a:gd name="connsiteX11" fmla="*/ 5025873 w 5960957"/>
              <a:gd name="connsiteY11" fmla="*/ 3937 h 764394"/>
              <a:gd name="connsiteX12" fmla="*/ 5580729 w 5960957"/>
              <a:gd name="connsiteY12" fmla="*/ 3937 h 764394"/>
              <a:gd name="connsiteX13" fmla="*/ 5960957 w 5960957"/>
              <a:gd name="connsiteY13" fmla="*/ 384166 h 764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60957" h="764394">
                <a:moveTo>
                  <a:pt x="5580729" y="764394"/>
                </a:moveTo>
                <a:lnTo>
                  <a:pt x="4987656" y="764394"/>
                </a:lnTo>
                <a:lnTo>
                  <a:pt x="4987656" y="760715"/>
                </a:lnTo>
                <a:lnTo>
                  <a:pt x="973301" y="760715"/>
                </a:lnTo>
                <a:lnTo>
                  <a:pt x="973301" y="760457"/>
                </a:lnTo>
                <a:lnTo>
                  <a:pt x="380228" y="760457"/>
                </a:lnTo>
                <a:lnTo>
                  <a:pt x="0" y="380228"/>
                </a:lnTo>
                <a:lnTo>
                  <a:pt x="380228" y="0"/>
                </a:lnTo>
                <a:lnTo>
                  <a:pt x="973301" y="0"/>
                </a:lnTo>
                <a:lnTo>
                  <a:pt x="973301" y="258"/>
                </a:lnTo>
                <a:lnTo>
                  <a:pt x="5025873" y="258"/>
                </a:lnTo>
                <a:lnTo>
                  <a:pt x="5025873" y="3937"/>
                </a:lnTo>
                <a:lnTo>
                  <a:pt x="5580729" y="3937"/>
                </a:lnTo>
                <a:lnTo>
                  <a:pt x="5960957" y="3841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endParaRPr lang="zh-CN" altLang="en-US" sz="2400" b="0" kern="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MH_Entry_1"/>
          <p:cNvSpPr/>
          <p:nvPr>
            <p:custDataLst>
              <p:tags r:id="rId1"/>
            </p:custDataLst>
          </p:nvPr>
        </p:nvSpPr>
        <p:spPr>
          <a:xfrm>
            <a:off x="4012405" y="272617"/>
            <a:ext cx="4402666" cy="73988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-30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  <a:sym typeface="Arial" panose="020B0604020202020204" pitchFamily="34" charset="0"/>
              </a:rPr>
              <a:t>KHỞI ĐỘNG</a:t>
            </a: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srgbClr val="728D29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F8548-5F16-4D3B-80E7-BB7BEFBAC764}"/>
              </a:ext>
            </a:extLst>
          </p:cNvPr>
          <p:cNvSpPr txBox="1"/>
          <p:nvPr/>
        </p:nvSpPr>
        <p:spPr>
          <a:xfrm>
            <a:off x="1381660" y="1356150"/>
            <a:ext cx="9080354" cy="739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260F08-079F-1360-73B7-6668ACCC6A7D}"/>
              </a:ext>
            </a:extLst>
          </p:cNvPr>
          <p:cNvSpPr txBox="1"/>
          <p:nvPr/>
        </p:nvSpPr>
        <p:spPr>
          <a:xfrm>
            <a:off x="1475392" y="2147668"/>
            <a:ext cx="8504962" cy="2989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lnSpc>
                <a:spcPct val="150000"/>
              </a:lnSpc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Luật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: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Lớp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chia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làm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3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đội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mỗi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đội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cử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1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bạn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đại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diện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lên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bảng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đứng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đối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diện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viên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còn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đội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mình</a:t>
            </a:r>
            <a:r>
              <a:rPr lang="en-US" sz="2800" b="1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.</a:t>
            </a:r>
          </a:p>
          <a:p>
            <a:pPr marL="457200" indent="-457200" algn="just" defTabSz="914400">
              <a:lnSpc>
                <a:spcPct val="150000"/>
              </a:lnSpc>
              <a:buFontTx/>
              <a:buAutoNum type="alphaLcParenR"/>
              <a:defRPr/>
            </a:pPr>
            <a:endParaRPr lang="en-US" sz="2400" b="1" dirty="0">
              <a:solidFill>
                <a:srgbClr val="000000"/>
              </a:solidFill>
              <a:latin typeface="Essays1743"/>
              <a:ea typeface="Essays1743"/>
              <a:cs typeface="Essays1743"/>
              <a:sym typeface="Essays1743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88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5456836" y="-243641"/>
            <a:ext cx="1278329" cy="715864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471109" y="5043907"/>
            <a:ext cx="12981581" cy="2150075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8230" y="990466"/>
            <a:ext cx="9204745" cy="4877069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>
            <a:off x="10979911" y="1563457"/>
            <a:ext cx="1397487" cy="862948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44842" y="376826"/>
            <a:ext cx="1346137" cy="918739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000493" y="4936153"/>
            <a:ext cx="507080" cy="945604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376988">
            <a:off x="7764458" y="4958853"/>
            <a:ext cx="471981" cy="1041136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07145">
            <a:off x="5054525" y="583748"/>
            <a:ext cx="1930315" cy="609658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27435" y="1671006"/>
            <a:ext cx="2014284" cy="4501194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041902" y="4583552"/>
            <a:ext cx="1160305" cy="1439138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369934" y="1474558"/>
            <a:ext cx="8003057" cy="437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7"/>
              </a:lnSpc>
            </a:pP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+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Các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bạn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trong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mỗi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đội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sẽ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diễn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tả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b="1" dirty="0" err="1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tên</a:t>
            </a:r>
            <a:r>
              <a:rPr lang="en-US" sz="3055" b="1" dirty="0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b="1" dirty="0" err="1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môn</a:t>
            </a:r>
            <a:r>
              <a:rPr lang="en-US" sz="3055" b="1" dirty="0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b="1" dirty="0" err="1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học,hoặc</a:t>
            </a:r>
            <a:r>
              <a:rPr lang="en-US" sz="3055" b="1" dirty="0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b="1" dirty="0" err="1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lĩnh</a:t>
            </a:r>
            <a:r>
              <a:rPr lang="en-US" sz="3055" b="1" dirty="0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b="1" dirty="0" err="1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vực</a:t>
            </a:r>
            <a:r>
              <a:rPr lang="en-US" sz="3055" b="1" dirty="0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b="1" dirty="0" err="1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liên</a:t>
            </a:r>
            <a:r>
              <a:rPr lang="en-US" sz="3055" b="1" dirty="0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b="1" dirty="0" err="1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quan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với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nội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dung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bài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toán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trên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bảng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bằng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lời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nói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,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cử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chỉ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,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hành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động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mà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không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được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nhắc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đến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tên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môn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học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đó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để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bạn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HS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đứng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trên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bục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đoán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và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b="1" dirty="0" err="1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viết</a:t>
            </a:r>
            <a:r>
              <a:rPr lang="en-US" sz="3055" b="1" dirty="0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b="1" dirty="0" err="1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ra</a:t>
            </a:r>
            <a:r>
              <a:rPr lang="en-US" sz="3055" b="1" dirty="0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b="1" dirty="0" err="1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tên</a:t>
            </a:r>
            <a:r>
              <a:rPr lang="en-US" sz="3055" b="1" dirty="0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b="1" dirty="0" err="1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môn</a:t>
            </a:r>
            <a:r>
              <a:rPr lang="en-US" sz="3055" b="1" dirty="0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b="1" dirty="0" err="1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học</a:t>
            </a:r>
            <a:r>
              <a:rPr lang="en-US" sz="3055" b="1" dirty="0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, </a:t>
            </a:r>
            <a:r>
              <a:rPr lang="en-US" sz="3055" b="1" dirty="0" err="1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hoặc</a:t>
            </a:r>
            <a:r>
              <a:rPr lang="en-US" sz="3055" b="1" dirty="0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b="1" dirty="0" err="1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lĩnh</a:t>
            </a:r>
            <a:r>
              <a:rPr lang="en-US" sz="3055" b="1" dirty="0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b="1" dirty="0" err="1">
                <a:solidFill>
                  <a:srgbClr val="FF0000"/>
                </a:solidFill>
                <a:latin typeface="Essays1743"/>
                <a:ea typeface="Essays1743"/>
                <a:cs typeface="Essays1743"/>
                <a:sym typeface="Essays1743"/>
              </a:rPr>
              <a:t>vực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.</a:t>
            </a:r>
          </a:p>
          <a:p>
            <a:pPr algn="ctr">
              <a:lnSpc>
                <a:spcPts val="4277"/>
              </a:lnSpc>
            </a:pP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+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Đội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nào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đoán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đúng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nhiều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là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đội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chiến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 </a:t>
            </a:r>
            <a:r>
              <a:rPr lang="en-US" sz="3055" dirty="0" err="1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thắng</a:t>
            </a:r>
            <a:r>
              <a:rPr lang="en-US" sz="3055" dirty="0">
                <a:solidFill>
                  <a:srgbClr val="000000"/>
                </a:solidFill>
                <a:latin typeface="Essays1743"/>
                <a:ea typeface="Essays1743"/>
                <a:cs typeface="Essays1743"/>
                <a:sym typeface="Essays1743"/>
              </a:rPr>
              <a:t>.</a:t>
            </a:r>
          </a:p>
          <a:p>
            <a:pPr algn="ctr">
              <a:lnSpc>
                <a:spcPts val="4277"/>
              </a:lnSpc>
            </a:pPr>
            <a:endParaRPr lang="en-US" sz="3055" dirty="0">
              <a:solidFill>
                <a:srgbClr val="000000"/>
              </a:solidFill>
              <a:latin typeface="Essays1743"/>
              <a:ea typeface="Essays1743"/>
              <a:cs typeface="Essays1743"/>
              <a:sym typeface="Essays1743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45B52-795C-F699-BD11-0AEA7ACC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>
            <a:hlinkClick r:id="" action="ppaction://noaction"/>
            <a:extLst>
              <a:ext uri="{FF2B5EF4-FFF2-40B4-BE49-F238E27FC236}">
                <a16:creationId xmlns:a16="http://schemas.microsoft.com/office/drawing/2014/main" id="{5B1853E9-A4F3-74A0-736E-3C806D835B47}"/>
              </a:ext>
            </a:extLst>
          </p:cNvPr>
          <p:cNvSpPr/>
          <p:nvPr/>
        </p:nvSpPr>
        <p:spPr>
          <a:xfrm>
            <a:off x="11740318" y="6242179"/>
            <a:ext cx="559837" cy="6158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197F6AA-3E6F-3537-7A56-AD606FBD48DD}"/>
              </a:ext>
            </a:extLst>
          </p:cNvPr>
          <p:cNvSpPr/>
          <p:nvPr/>
        </p:nvSpPr>
        <p:spPr>
          <a:xfrm>
            <a:off x="0" y="969819"/>
            <a:ext cx="11924145" cy="382385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150000"/>
              </a:lnSpc>
            </a:pP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 </a:t>
            </a:r>
            <a:r>
              <a:rPr lang="en-US" sz="3600" kern="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6km ,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7km.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2km/h ,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0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kern="1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1" descr="Digit 30">
            <a:extLst>
              <a:ext uri="{FF2B5EF4-FFF2-40B4-BE49-F238E27FC236}">
                <a16:creationId xmlns:a16="http://schemas.microsoft.com/office/drawing/2014/main" id="{F2D4AC1C-0998-1804-B69A-E17F26881C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691" y="5532582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69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65FB4-E461-22E5-D5DA-D224C0E5F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>
            <a:hlinkClick r:id="" action="ppaction://noaction"/>
            <a:extLst>
              <a:ext uri="{FF2B5EF4-FFF2-40B4-BE49-F238E27FC236}">
                <a16:creationId xmlns:a16="http://schemas.microsoft.com/office/drawing/2014/main" id="{8A591EF3-82A3-812D-4F9E-2E934D55DCAF}"/>
              </a:ext>
            </a:extLst>
          </p:cNvPr>
          <p:cNvSpPr/>
          <p:nvPr/>
        </p:nvSpPr>
        <p:spPr>
          <a:xfrm>
            <a:off x="11740318" y="6242179"/>
            <a:ext cx="559837" cy="6158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1EEF7AD-904A-FC60-F9D1-50241E6CA71F}"/>
              </a:ext>
            </a:extLst>
          </p:cNvPr>
          <p:cNvSpPr/>
          <p:nvPr/>
        </p:nvSpPr>
        <p:spPr>
          <a:xfrm>
            <a:off x="96091" y="997528"/>
            <a:ext cx="11924145" cy="3759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150000"/>
              </a:lnSpc>
            </a:pP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500 g dung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HCl 19%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HCl 10%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HCl 25%.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Linh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1" descr="Digit 30">
            <a:extLst>
              <a:ext uri="{FF2B5EF4-FFF2-40B4-BE49-F238E27FC236}">
                <a16:creationId xmlns:a16="http://schemas.microsoft.com/office/drawing/2014/main" id="{4E9C5AE0-D403-EB07-EFCB-98E1E79A6F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127" y="5624945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1C00F-3F73-6EA1-8EA8-BC2EA026E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>
            <a:hlinkClick r:id="" action="ppaction://noaction"/>
            <a:extLst>
              <a:ext uri="{FF2B5EF4-FFF2-40B4-BE49-F238E27FC236}">
                <a16:creationId xmlns:a16="http://schemas.microsoft.com/office/drawing/2014/main" id="{7824A4A9-D949-E15E-C7A5-E3990E123447}"/>
              </a:ext>
            </a:extLst>
          </p:cNvPr>
          <p:cNvSpPr/>
          <p:nvPr/>
        </p:nvSpPr>
        <p:spPr>
          <a:xfrm>
            <a:off x="11740318" y="6242179"/>
            <a:ext cx="559837" cy="6158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264BDBE-9AF2-8985-63DB-7D40DBCD1DAB}"/>
              </a:ext>
            </a:extLst>
          </p:cNvPr>
          <p:cNvSpPr/>
          <p:nvPr/>
        </p:nvSpPr>
        <p:spPr>
          <a:xfrm>
            <a:off x="267855" y="415636"/>
            <a:ext cx="11924145" cy="4572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150000"/>
              </a:lnSpc>
            </a:pPr>
            <a:r>
              <a:rPr lang="en-US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 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(Aa) .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F</a:t>
            </a:r>
            <a:r>
              <a:rPr lang="en-US" sz="4000" b="1" baseline="-25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800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1" descr="Digit 30">
            <a:extLst>
              <a:ext uri="{FF2B5EF4-FFF2-40B4-BE49-F238E27FC236}">
                <a16:creationId xmlns:a16="http://schemas.microsoft.com/office/drawing/2014/main" id="{5FA7FB5F-9BBC-EA51-F3D8-EC6D811BF4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91" y="5578763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36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4D47E-0D53-0BB3-2F84-2BA6B7298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>
            <a:hlinkClick r:id="" action="ppaction://noaction"/>
            <a:extLst>
              <a:ext uri="{FF2B5EF4-FFF2-40B4-BE49-F238E27FC236}">
                <a16:creationId xmlns:a16="http://schemas.microsoft.com/office/drawing/2014/main" id="{1AA3EBC7-69A3-5750-5B61-BBD306852381}"/>
              </a:ext>
            </a:extLst>
          </p:cNvPr>
          <p:cNvSpPr/>
          <p:nvPr/>
        </p:nvSpPr>
        <p:spPr>
          <a:xfrm>
            <a:off x="11740318" y="6242179"/>
            <a:ext cx="559837" cy="6158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219E664-2391-6B78-724A-2E64EFF1D61A}"/>
              </a:ext>
            </a:extLst>
          </p:cNvPr>
          <p:cNvSpPr/>
          <p:nvPr/>
        </p:nvSpPr>
        <p:spPr>
          <a:xfrm>
            <a:off x="133927" y="489526"/>
            <a:ext cx="11924145" cy="484909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lnSpc>
                <a:spcPct val="150000"/>
              </a:lnSpc>
            </a:pP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Trạm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 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khoản:trái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tháng.Lãi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7% /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6%/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năm.Tính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32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1" descr="Digit 30">
            <a:extLst>
              <a:ext uri="{FF2B5EF4-FFF2-40B4-BE49-F238E27FC236}">
                <a16:creationId xmlns:a16="http://schemas.microsoft.com/office/drawing/2014/main" id="{E25672A6-D8DB-97D1-C006-357EDD2DD2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491" y="5578763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85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H_Entry_1"/>
          <p:cNvSpPr/>
          <p:nvPr>
            <p:custDataLst>
              <p:tags r:id="rId1"/>
            </p:custDataLst>
          </p:nvPr>
        </p:nvSpPr>
        <p:spPr>
          <a:xfrm>
            <a:off x="3032421" y="268191"/>
            <a:ext cx="5326875" cy="716928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-300" normalizeH="0" baseline="0" noProof="0" dirty="0">
              <a:ln>
                <a:noFill/>
              </a:ln>
              <a:solidFill>
                <a:srgbClr val="728D29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2" name="Group 72"/>
          <p:cNvGrpSpPr/>
          <p:nvPr/>
        </p:nvGrpSpPr>
        <p:grpSpPr>
          <a:xfrm>
            <a:off x="4085757" y="4163117"/>
            <a:ext cx="1459377" cy="1281846"/>
            <a:chOff x="5625823" y="1956611"/>
            <a:chExt cx="1577592" cy="961384"/>
          </a:xfrm>
        </p:grpSpPr>
        <p:sp>
          <p:nvSpPr>
            <p:cNvPr id="23" name="Text Placeholder 3"/>
            <p:cNvSpPr txBox="1">
              <a:spLocks/>
            </p:cNvSpPr>
            <p:nvPr/>
          </p:nvSpPr>
          <p:spPr>
            <a:xfrm>
              <a:off x="5625823" y="2022942"/>
              <a:ext cx="1577592" cy="895053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Trạm 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400" b="1" dirty="0">
                  <a:solidFill>
                    <a:srgbClr val="00206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Hoá Học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Placeholder 3"/>
            <p:cNvSpPr txBox="1">
              <a:spLocks/>
            </p:cNvSpPr>
            <p:nvPr/>
          </p:nvSpPr>
          <p:spPr>
            <a:xfrm>
              <a:off x="5981780" y="1956611"/>
              <a:ext cx="1212233" cy="157591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endParaRPr>
            </a:p>
          </p:txBody>
        </p:sp>
      </p:grpSp>
      <p:sp>
        <p:nvSpPr>
          <p:cNvPr id="26" name="Text Placeholder 3"/>
          <p:cNvSpPr txBox="1">
            <a:spLocks/>
          </p:cNvSpPr>
          <p:nvPr/>
        </p:nvSpPr>
        <p:spPr>
          <a:xfrm>
            <a:off x="6646868" y="4341794"/>
            <a:ext cx="1825409" cy="1193404"/>
          </a:xfrm>
          <a:prstGeom prst="rect">
            <a:avLst/>
          </a:prstGeom>
          <a:solidFill>
            <a:srgbClr val="F8FCFE"/>
          </a:solidFill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kumimoji="0" lang="pt-BR" sz="2400" b="1" i="0" u="none" strike="noStrike" kern="1200" cap="none" spc="0" normalizeH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pt-BR" sz="2400" b="1" baseline="0" dirty="0">
                <a:solidFill>
                  <a:srgbClr val="728D2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pt-BR" sz="2400" b="1" dirty="0">
                <a:solidFill>
                  <a:srgbClr val="728D2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Học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28D29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Placeholder 3"/>
          <p:cNvSpPr txBox="1">
            <a:spLocks/>
          </p:cNvSpPr>
          <p:nvPr/>
        </p:nvSpPr>
        <p:spPr>
          <a:xfrm>
            <a:off x="9013279" y="4339800"/>
            <a:ext cx="2479663" cy="1593513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Trạm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noProof="0" dirty="0" err="1">
                <a:solidFill>
                  <a:srgbClr val="002060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Đầu</a:t>
            </a:r>
            <a:r>
              <a:rPr lang="en-US" altLang="zh-CN" sz="2400" b="1" noProof="0" dirty="0">
                <a:solidFill>
                  <a:srgbClr val="002060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altLang="zh-CN" sz="2400" b="1" noProof="0" dirty="0" err="1">
                <a:solidFill>
                  <a:srgbClr val="002060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tư,kinh</a:t>
            </a:r>
            <a:r>
              <a:rPr lang="en-US" altLang="zh-CN" sz="2400" b="1" noProof="0" dirty="0">
                <a:solidFill>
                  <a:srgbClr val="002060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 </a:t>
            </a:r>
            <a:r>
              <a:rPr lang="en-US" altLang="zh-CN" sz="2400" b="1" noProof="0" dirty="0" err="1">
                <a:solidFill>
                  <a:srgbClr val="002060"/>
                </a:solidFill>
                <a:latin typeface="Arial" panose="020B0604020202020204" pitchFamily="34" charset="0"/>
                <a:ea typeface="汉仪小麦体简"/>
                <a:cs typeface="Arial" panose="020B0604020202020204" pitchFamily="34" charset="0"/>
              </a:rPr>
              <a:t>doanh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汉仪小麦体简"/>
              <a:cs typeface="Arial" panose="020B0604020202020204" pitchFamily="34" charset="0"/>
            </a:endParaRPr>
          </a:p>
        </p:txBody>
      </p:sp>
      <p:grpSp>
        <p:nvGrpSpPr>
          <p:cNvPr id="31" name="Group 72"/>
          <p:cNvGrpSpPr/>
          <p:nvPr/>
        </p:nvGrpSpPr>
        <p:grpSpPr>
          <a:xfrm>
            <a:off x="1256775" y="4142301"/>
            <a:ext cx="1970823" cy="1039515"/>
            <a:chOff x="5859808" y="1775037"/>
            <a:chExt cx="1478117" cy="779637"/>
          </a:xfrm>
        </p:grpSpPr>
        <p:sp>
          <p:nvSpPr>
            <p:cNvPr id="32" name="Text Placeholder 3"/>
            <p:cNvSpPr txBox="1">
              <a:spLocks/>
            </p:cNvSpPr>
            <p:nvPr/>
          </p:nvSpPr>
          <p:spPr>
            <a:xfrm>
              <a:off x="5859808" y="1775037"/>
              <a:ext cx="1478117" cy="779637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>
              <a:lvl1pPr marL="0" indent="0" algn="ctr">
                <a:buNone/>
                <a:defRPr sz="14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28D29"/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/>
                  <a:cs typeface="Arial" panose="020B0604020202020204" pitchFamily="34" charset="0"/>
                </a:rPr>
                <a:t>Trạm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728D29"/>
                  </a:solidFill>
                  <a:effectLst/>
                  <a:uLnTx/>
                  <a:uFillTx/>
                  <a:latin typeface="Arial" panose="020B0604020202020204" pitchFamily="34" charset="0"/>
                  <a:ea typeface="汉仪小麦体简"/>
                  <a:cs typeface="Arial" panose="020B0604020202020204" pitchFamily="34" charset="0"/>
                </a:rPr>
                <a:t> 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400" b="1" dirty="0" err="1">
                  <a:solidFill>
                    <a:srgbClr val="728D29"/>
                  </a:solidFill>
                  <a:latin typeface="Arial" panose="020B0604020202020204" pitchFamily="34" charset="0"/>
                  <a:ea typeface="汉仪小麦体简"/>
                  <a:cs typeface="Arial" panose="020B0604020202020204" pitchFamily="34" charset="0"/>
                </a:rPr>
                <a:t>Vật</a:t>
              </a:r>
              <a:r>
                <a:rPr lang="en-US" altLang="zh-CN" sz="2400" b="1" dirty="0">
                  <a:solidFill>
                    <a:srgbClr val="728D29"/>
                  </a:solidFill>
                  <a:latin typeface="Arial" panose="020B0604020202020204" pitchFamily="34" charset="0"/>
                  <a:ea typeface="汉仪小麦体简"/>
                  <a:cs typeface="Arial" panose="020B0604020202020204" pitchFamily="34" charset="0"/>
                </a:rPr>
                <a:t> Lý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28D29"/>
                </a:solidFill>
                <a:effectLst/>
                <a:uLnTx/>
                <a:uFillTx/>
                <a:latin typeface="Arial" panose="020B0604020202020204" pitchFamily="34" charset="0"/>
                <a:ea typeface="汉仪小麦体简"/>
                <a:cs typeface="Arial" panose="020B0604020202020204" pitchFamily="34" charset="0"/>
              </a:endParaRPr>
            </a:p>
          </p:txBody>
        </p:sp>
        <p:sp>
          <p:nvSpPr>
            <p:cNvPr id="33" name="Text Placeholder 3"/>
            <p:cNvSpPr txBox="1">
              <a:spLocks/>
            </p:cNvSpPr>
            <p:nvPr/>
          </p:nvSpPr>
          <p:spPr>
            <a:xfrm>
              <a:off x="5981781" y="1956613"/>
              <a:ext cx="1212233" cy="157591"/>
            </a:xfrm>
            <a:prstGeom prst="rect">
              <a:avLst/>
            </a:prstGeom>
          </p:spPr>
          <p:txBody>
            <a:bodyPr wrap="square" lIns="0" tIns="0" rIns="0" bIns="0" anchor="t" anchorCtr="0">
              <a:spAutoFit/>
            </a:bodyPr>
            <a:lstStyle>
              <a:lvl1pPr marL="0" indent="0" algn="ctr">
                <a:buNone/>
                <a:defRPr sz="1600" baseline="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汉仪小麦体简"/>
                <a:ea typeface="汉仪小麦体简"/>
                <a:cs typeface="+mn-cs"/>
              </a:endParaRPr>
            </a:p>
          </p:txBody>
        </p:sp>
      </p:grpSp>
      <p:sp>
        <p:nvSpPr>
          <p:cNvPr id="34" name="Freeform 55"/>
          <p:cNvSpPr/>
          <p:nvPr/>
        </p:nvSpPr>
        <p:spPr>
          <a:xfrm rot="16200000">
            <a:off x="9222540" y="2104676"/>
            <a:ext cx="1727136" cy="2066576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35" name="Freeform 52"/>
          <p:cNvSpPr/>
          <p:nvPr/>
        </p:nvSpPr>
        <p:spPr>
          <a:xfrm rot="16200000">
            <a:off x="6715543" y="2456995"/>
            <a:ext cx="1612995" cy="145937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6" name="Freeform 51"/>
          <p:cNvSpPr/>
          <p:nvPr/>
        </p:nvSpPr>
        <p:spPr>
          <a:xfrm rot="16200000">
            <a:off x="4078883" y="2558436"/>
            <a:ext cx="1612995" cy="145937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37" name="Freeform 50"/>
          <p:cNvSpPr/>
          <p:nvPr/>
        </p:nvSpPr>
        <p:spPr>
          <a:xfrm rot="16200000">
            <a:off x="1519139" y="2555054"/>
            <a:ext cx="1612995" cy="145937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cxnSp>
        <p:nvCxnSpPr>
          <p:cNvPr id="38" name="Straight Connector 29"/>
          <p:cNvCxnSpPr/>
          <p:nvPr/>
        </p:nvCxnSpPr>
        <p:spPr>
          <a:xfrm flipH="1">
            <a:off x="1277330" y="3137964"/>
            <a:ext cx="9637341" cy="0"/>
          </a:xfrm>
          <a:prstGeom prst="line">
            <a:avLst/>
          </a:prstGeom>
          <a:ln w="19050">
            <a:solidFill>
              <a:srgbClr val="FFFF00"/>
            </a:solidFill>
            <a:prstDash val="sysDot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44"/>
          <p:cNvSpPr/>
          <p:nvPr/>
        </p:nvSpPr>
        <p:spPr>
          <a:xfrm rot="16200000">
            <a:off x="1518572" y="2469536"/>
            <a:ext cx="1612995" cy="1459377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40" name="Freeform 53"/>
          <p:cNvSpPr/>
          <p:nvPr/>
        </p:nvSpPr>
        <p:spPr>
          <a:xfrm rot="16200000">
            <a:off x="6257245" y="1419441"/>
            <a:ext cx="172678" cy="180334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41" name="Freeform 68"/>
          <p:cNvSpPr/>
          <p:nvPr/>
        </p:nvSpPr>
        <p:spPr>
          <a:xfrm rot="16200000">
            <a:off x="6678554" y="2482060"/>
            <a:ext cx="1675051" cy="1471300"/>
          </a:xfrm>
          <a:custGeom>
            <a:avLst/>
            <a:gdLst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769166 w 1324961"/>
              <a:gd name="connsiteY2" fmla="*/ 0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1"/>
              <a:gd name="connsiteY0" fmla="*/ 0 h 1468980"/>
              <a:gd name="connsiteX1" fmla="*/ 769166 w 1324961"/>
              <a:gd name="connsiteY1" fmla="*/ 0 h 1468980"/>
              <a:gd name="connsiteX2" fmla="*/ 1324961 w 1324961"/>
              <a:gd name="connsiteY2" fmla="*/ 2 h 1468980"/>
              <a:gd name="connsiteX3" fmla="*/ 1324961 w 1324961"/>
              <a:gd name="connsiteY3" fmla="*/ 734490 h 1468980"/>
              <a:gd name="connsiteX4" fmla="*/ 769166 w 1324961"/>
              <a:gd name="connsiteY4" fmla="*/ 1468980 h 1468980"/>
              <a:gd name="connsiteX5" fmla="*/ 769166 w 1324961"/>
              <a:gd name="connsiteY5" fmla="*/ 1468980 h 1468980"/>
              <a:gd name="connsiteX6" fmla="*/ 0 w 1324961"/>
              <a:gd name="connsiteY6" fmla="*/ 1468980 h 1468980"/>
              <a:gd name="connsiteX7" fmla="*/ 555795 w 1324961"/>
              <a:gd name="connsiteY7" fmla="*/ 734490 h 1468980"/>
              <a:gd name="connsiteX8" fmla="*/ 0 w 1324961"/>
              <a:gd name="connsiteY8" fmla="*/ 0 h 1468980"/>
              <a:gd name="connsiteX0" fmla="*/ 0 w 1324963"/>
              <a:gd name="connsiteY0" fmla="*/ 0 h 1468983"/>
              <a:gd name="connsiteX1" fmla="*/ 769166 w 1324963"/>
              <a:gd name="connsiteY1" fmla="*/ 0 h 1468983"/>
              <a:gd name="connsiteX2" fmla="*/ 1324961 w 1324963"/>
              <a:gd name="connsiteY2" fmla="*/ 2 h 1468983"/>
              <a:gd name="connsiteX3" fmla="*/ 1324961 w 1324963"/>
              <a:gd name="connsiteY3" fmla="*/ 734490 h 1468983"/>
              <a:gd name="connsiteX4" fmla="*/ 769166 w 1324963"/>
              <a:gd name="connsiteY4" fmla="*/ 1468980 h 1468983"/>
              <a:gd name="connsiteX5" fmla="*/ 1324963 w 1324963"/>
              <a:gd name="connsiteY5" fmla="*/ 1468983 h 1468983"/>
              <a:gd name="connsiteX6" fmla="*/ 0 w 1324963"/>
              <a:gd name="connsiteY6" fmla="*/ 1468980 h 1468983"/>
              <a:gd name="connsiteX7" fmla="*/ 555795 w 1324963"/>
              <a:gd name="connsiteY7" fmla="*/ 734490 h 1468983"/>
              <a:gd name="connsiteX8" fmla="*/ 0 w 1324963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555795 w 1324964"/>
              <a:gd name="connsiteY7" fmla="*/ 734490 h 1468983"/>
              <a:gd name="connsiteX8" fmla="*/ 0 w 1324964"/>
              <a:gd name="connsiteY8" fmla="*/ 0 h 1468983"/>
              <a:gd name="connsiteX0" fmla="*/ 0 w 1324964"/>
              <a:gd name="connsiteY0" fmla="*/ 0 h 1468983"/>
              <a:gd name="connsiteX1" fmla="*/ 769166 w 1324964"/>
              <a:gd name="connsiteY1" fmla="*/ 0 h 1468983"/>
              <a:gd name="connsiteX2" fmla="*/ 1324961 w 1324964"/>
              <a:gd name="connsiteY2" fmla="*/ 2 h 1468983"/>
              <a:gd name="connsiteX3" fmla="*/ 1324961 w 1324964"/>
              <a:gd name="connsiteY3" fmla="*/ 734490 h 1468983"/>
              <a:gd name="connsiteX4" fmla="*/ 1324964 w 1324964"/>
              <a:gd name="connsiteY4" fmla="*/ 1324961 h 1468983"/>
              <a:gd name="connsiteX5" fmla="*/ 1324963 w 1324964"/>
              <a:gd name="connsiteY5" fmla="*/ 1468983 h 1468983"/>
              <a:gd name="connsiteX6" fmla="*/ 0 w 1324964"/>
              <a:gd name="connsiteY6" fmla="*/ 1468980 h 1468983"/>
              <a:gd name="connsiteX7" fmla="*/ 403253 w 1324964"/>
              <a:gd name="connsiteY7" fmla="*/ 734492 h 1468983"/>
              <a:gd name="connsiteX8" fmla="*/ 0 w 1324964"/>
              <a:gd name="connsiteY8" fmla="*/ 0 h 146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4964" h="1468983">
                <a:moveTo>
                  <a:pt x="0" y="0"/>
                </a:moveTo>
                <a:lnTo>
                  <a:pt x="769166" y="0"/>
                </a:lnTo>
                <a:lnTo>
                  <a:pt x="1324961" y="2"/>
                </a:lnTo>
                <a:lnTo>
                  <a:pt x="1324961" y="734490"/>
                </a:lnTo>
                <a:cubicBezTo>
                  <a:pt x="1324962" y="931314"/>
                  <a:pt x="1324963" y="1128137"/>
                  <a:pt x="1324964" y="1324961"/>
                </a:cubicBezTo>
                <a:cubicBezTo>
                  <a:pt x="1324964" y="1372968"/>
                  <a:pt x="1324963" y="1420976"/>
                  <a:pt x="1324963" y="1468983"/>
                </a:cubicBezTo>
                <a:lnTo>
                  <a:pt x="0" y="1468980"/>
                </a:lnTo>
                <a:lnTo>
                  <a:pt x="403253" y="73449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43" name="Arc 30"/>
          <p:cNvSpPr/>
          <p:nvPr/>
        </p:nvSpPr>
        <p:spPr>
          <a:xfrm rot="19051047">
            <a:off x="2724056" y="1860773"/>
            <a:ext cx="2181771" cy="2181771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44" name="Arc 31"/>
          <p:cNvSpPr/>
          <p:nvPr/>
        </p:nvSpPr>
        <p:spPr>
          <a:xfrm rot="19051047">
            <a:off x="5188672" y="1860775"/>
            <a:ext cx="2181771" cy="2181771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45" name="Arc 32"/>
          <p:cNvSpPr/>
          <p:nvPr/>
        </p:nvSpPr>
        <p:spPr>
          <a:xfrm rot="19051047">
            <a:off x="7653288" y="1860775"/>
            <a:ext cx="2181771" cy="2181771"/>
          </a:xfrm>
          <a:prstGeom prst="arc">
            <a:avLst/>
          </a:prstGeom>
          <a:ln w="28575">
            <a:solidFill>
              <a:schemeClr val="bg1">
                <a:lumMod val="65000"/>
              </a:schemeClr>
            </a:solidFill>
            <a:prstDash val="sysDot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sp>
        <p:nvSpPr>
          <p:cNvPr id="46" name="Freeform 103"/>
          <p:cNvSpPr>
            <a:spLocks noEditPoints="1"/>
          </p:cNvSpPr>
          <p:nvPr/>
        </p:nvSpPr>
        <p:spPr bwMode="auto">
          <a:xfrm>
            <a:off x="2082148" y="2650748"/>
            <a:ext cx="496472" cy="731065"/>
          </a:xfrm>
          <a:custGeom>
            <a:avLst/>
            <a:gdLst/>
            <a:ahLst/>
            <a:cxnLst>
              <a:cxn ang="0">
                <a:pos x="37" y="29"/>
              </a:cxn>
              <a:cxn ang="0">
                <a:pos x="31" y="41"/>
              </a:cxn>
              <a:cxn ang="0">
                <a:pos x="33" y="44"/>
              </a:cxn>
              <a:cxn ang="0">
                <a:pos x="32" y="47"/>
              </a:cxn>
              <a:cxn ang="0">
                <a:pos x="33" y="49"/>
              </a:cxn>
              <a:cxn ang="0">
                <a:pos x="31" y="53"/>
              </a:cxn>
              <a:cxn ang="0">
                <a:pos x="31" y="54"/>
              </a:cxn>
              <a:cxn ang="0">
                <a:pos x="27" y="58"/>
              </a:cxn>
              <a:cxn ang="0">
                <a:pos x="21" y="62"/>
              </a:cxn>
              <a:cxn ang="0">
                <a:pos x="15" y="58"/>
              </a:cxn>
              <a:cxn ang="0">
                <a:pos x="11" y="54"/>
              </a:cxn>
              <a:cxn ang="0">
                <a:pos x="11" y="53"/>
              </a:cxn>
              <a:cxn ang="0">
                <a:pos x="9" y="49"/>
              </a:cxn>
              <a:cxn ang="0">
                <a:pos x="10" y="47"/>
              </a:cxn>
              <a:cxn ang="0">
                <a:pos x="9" y="44"/>
              </a:cxn>
              <a:cxn ang="0">
                <a:pos x="11" y="41"/>
              </a:cxn>
              <a:cxn ang="0">
                <a:pos x="5" y="29"/>
              </a:cxn>
              <a:cxn ang="0">
                <a:pos x="0" y="18"/>
              </a:cxn>
              <a:cxn ang="0">
                <a:pos x="21" y="0"/>
              </a:cxn>
              <a:cxn ang="0">
                <a:pos x="42" y="18"/>
              </a:cxn>
              <a:cxn ang="0">
                <a:pos x="37" y="29"/>
              </a:cxn>
              <a:cxn ang="0">
                <a:pos x="21" y="6"/>
              </a:cxn>
              <a:cxn ang="0">
                <a:pos x="6" y="18"/>
              </a:cxn>
              <a:cxn ang="0">
                <a:pos x="8" y="26"/>
              </a:cxn>
              <a:cxn ang="0">
                <a:pos x="11" y="28"/>
              </a:cxn>
              <a:cxn ang="0">
                <a:pos x="16" y="40"/>
              </a:cxn>
              <a:cxn ang="0">
                <a:pos x="26" y="40"/>
              </a:cxn>
              <a:cxn ang="0">
                <a:pos x="31" y="28"/>
              </a:cxn>
              <a:cxn ang="0">
                <a:pos x="34" y="26"/>
              </a:cxn>
              <a:cxn ang="0">
                <a:pos x="36" y="18"/>
              </a:cxn>
              <a:cxn ang="0">
                <a:pos x="21" y="6"/>
              </a:cxn>
              <a:cxn ang="0">
                <a:pos x="29" y="20"/>
              </a:cxn>
              <a:cxn ang="0">
                <a:pos x="27" y="18"/>
              </a:cxn>
              <a:cxn ang="0">
                <a:pos x="21" y="15"/>
              </a:cxn>
              <a:cxn ang="0">
                <a:pos x="20" y="13"/>
              </a:cxn>
              <a:cxn ang="0">
                <a:pos x="21" y="12"/>
              </a:cxn>
              <a:cxn ang="0">
                <a:pos x="30" y="18"/>
              </a:cxn>
              <a:cxn ang="0">
                <a:pos x="29" y="20"/>
              </a:cxn>
            </a:cxnLst>
            <a:rect l="0" t="0" r="r" b="b"/>
            <a:pathLst>
              <a:path w="42" h="62">
                <a:moveTo>
                  <a:pt x="37" y="29"/>
                </a:moveTo>
                <a:cubicBezTo>
                  <a:pt x="35" y="32"/>
                  <a:pt x="31" y="37"/>
                  <a:pt x="31" y="41"/>
                </a:cubicBezTo>
                <a:cubicBezTo>
                  <a:pt x="32" y="42"/>
                  <a:pt x="33" y="43"/>
                  <a:pt x="33" y="44"/>
                </a:cubicBezTo>
                <a:cubicBezTo>
                  <a:pt x="33" y="45"/>
                  <a:pt x="32" y="46"/>
                  <a:pt x="32" y="47"/>
                </a:cubicBezTo>
                <a:cubicBezTo>
                  <a:pt x="32" y="47"/>
                  <a:pt x="33" y="48"/>
                  <a:pt x="33" y="49"/>
                </a:cubicBezTo>
                <a:cubicBezTo>
                  <a:pt x="33" y="51"/>
                  <a:pt x="32" y="52"/>
                  <a:pt x="31" y="53"/>
                </a:cubicBezTo>
                <a:cubicBezTo>
                  <a:pt x="31" y="53"/>
                  <a:pt x="31" y="54"/>
                  <a:pt x="31" y="54"/>
                </a:cubicBezTo>
                <a:cubicBezTo>
                  <a:pt x="31" y="57"/>
                  <a:pt x="29" y="58"/>
                  <a:pt x="27" y="58"/>
                </a:cubicBezTo>
                <a:cubicBezTo>
                  <a:pt x="26" y="61"/>
                  <a:pt x="24" y="62"/>
                  <a:pt x="21" y="62"/>
                </a:cubicBezTo>
                <a:cubicBezTo>
                  <a:pt x="19" y="62"/>
                  <a:pt x="16" y="61"/>
                  <a:pt x="15" y="58"/>
                </a:cubicBezTo>
                <a:cubicBezTo>
                  <a:pt x="13" y="58"/>
                  <a:pt x="11" y="57"/>
                  <a:pt x="11" y="54"/>
                </a:cubicBezTo>
                <a:cubicBezTo>
                  <a:pt x="11" y="54"/>
                  <a:pt x="11" y="53"/>
                  <a:pt x="11" y="53"/>
                </a:cubicBezTo>
                <a:cubicBezTo>
                  <a:pt x="10" y="52"/>
                  <a:pt x="9" y="51"/>
                  <a:pt x="9" y="49"/>
                </a:cubicBezTo>
                <a:cubicBezTo>
                  <a:pt x="9" y="48"/>
                  <a:pt x="10" y="47"/>
                  <a:pt x="10" y="47"/>
                </a:cubicBezTo>
                <a:cubicBezTo>
                  <a:pt x="10" y="46"/>
                  <a:pt x="9" y="45"/>
                  <a:pt x="9" y="44"/>
                </a:cubicBezTo>
                <a:cubicBezTo>
                  <a:pt x="9" y="43"/>
                  <a:pt x="10" y="42"/>
                  <a:pt x="11" y="41"/>
                </a:cubicBezTo>
                <a:cubicBezTo>
                  <a:pt x="11" y="37"/>
                  <a:pt x="7" y="32"/>
                  <a:pt x="5" y="29"/>
                </a:cubicBezTo>
                <a:cubicBezTo>
                  <a:pt x="2" y="26"/>
                  <a:pt x="0" y="23"/>
                  <a:pt x="0" y="18"/>
                </a:cubicBezTo>
                <a:cubicBezTo>
                  <a:pt x="0" y="8"/>
                  <a:pt x="11" y="0"/>
                  <a:pt x="21" y="0"/>
                </a:cubicBezTo>
                <a:cubicBezTo>
                  <a:pt x="31" y="0"/>
                  <a:pt x="42" y="8"/>
                  <a:pt x="42" y="18"/>
                </a:cubicBezTo>
                <a:cubicBezTo>
                  <a:pt x="42" y="23"/>
                  <a:pt x="40" y="26"/>
                  <a:pt x="37" y="29"/>
                </a:cubicBezTo>
                <a:close/>
                <a:moveTo>
                  <a:pt x="21" y="6"/>
                </a:moveTo>
                <a:cubicBezTo>
                  <a:pt x="14" y="6"/>
                  <a:pt x="6" y="10"/>
                  <a:pt x="6" y="18"/>
                </a:cubicBezTo>
                <a:cubicBezTo>
                  <a:pt x="6" y="21"/>
                  <a:pt x="7" y="24"/>
                  <a:pt x="8" y="26"/>
                </a:cubicBezTo>
                <a:cubicBezTo>
                  <a:pt x="9" y="27"/>
                  <a:pt x="10" y="27"/>
                  <a:pt x="11" y="28"/>
                </a:cubicBezTo>
                <a:cubicBezTo>
                  <a:pt x="14" y="32"/>
                  <a:pt x="16" y="36"/>
                  <a:pt x="16" y="40"/>
                </a:cubicBezTo>
                <a:cubicBezTo>
                  <a:pt x="26" y="40"/>
                  <a:pt x="26" y="40"/>
                  <a:pt x="26" y="40"/>
                </a:cubicBezTo>
                <a:cubicBezTo>
                  <a:pt x="26" y="36"/>
                  <a:pt x="28" y="32"/>
                  <a:pt x="31" y="28"/>
                </a:cubicBezTo>
                <a:cubicBezTo>
                  <a:pt x="32" y="27"/>
                  <a:pt x="33" y="27"/>
                  <a:pt x="34" y="26"/>
                </a:cubicBezTo>
                <a:cubicBezTo>
                  <a:pt x="35" y="24"/>
                  <a:pt x="36" y="21"/>
                  <a:pt x="36" y="18"/>
                </a:cubicBezTo>
                <a:cubicBezTo>
                  <a:pt x="36" y="10"/>
                  <a:pt x="28" y="6"/>
                  <a:pt x="21" y="6"/>
                </a:cubicBezTo>
                <a:close/>
                <a:moveTo>
                  <a:pt x="29" y="20"/>
                </a:moveTo>
                <a:cubicBezTo>
                  <a:pt x="28" y="20"/>
                  <a:pt x="27" y="19"/>
                  <a:pt x="27" y="18"/>
                </a:cubicBezTo>
                <a:cubicBezTo>
                  <a:pt x="27" y="16"/>
                  <a:pt x="23" y="15"/>
                  <a:pt x="21" y="15"/>
                </a:cubicBezTo>
                <a:cubicBezTo>
                  <a:pt x="20" y="15"/>
                  <a:pt x="20" y="14"/>
                  <a:pt x="20" y="13"/>
                </a:cubicBezTo>
                <a:cubicBezTo>
                  <a:pt x="20" y="13"/>
                  <a:pt x="20" y="12"/>
                  <a:pt x="21" y="12"/>
                </a:cubicBezTo>
                <a:cubicBezTo>
                  <a:pt x="25" y="12"/>
                  <a:pt x="30" y="14"/>
                  <a:pt x="30" y="18"/>
                </a:cubicBezTo>
                <a:cubicBezTo>
                  <a:pt x="30" y="19"/>
                  <a:pt x="29" y="20"/>
                  <a:pt x="29" y="20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小麦体简"/>
              <a:ea typeface="汉仪小麦体简"/>
              <a:cs typeface="+mn-cs"/>
            </a:endParaRPr>
          </a:p>
        </p:txBody>
      </p:sp>
      <p:pic>
        <p:nvPicPr>
          <p:cNvPr id="1026" name="Picture 2" descr="dụng cụ bảo quản hóa chất">
            <a:extLst>
              <a:ext uri="{FF2B5EF4-FFF2-40B4-BE49-F238E27FC236}">
                <a16:creationId xmlns:a16="http://schemas.microsoft.com/office/drawing/2014/main" id="{3DB2CA4E-2FFF-6BD5-254C-0BDE34B9B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330" y="2874512"/>
            <a:ext cx="941598" cy="62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ponsive image">
            <a:extLst>
              <a:ext uri="{FF2B5EF4-FFF2-40B4-BE49-F238E27FC236}">
                <a16:creationId xmlns:a16="http://schemas.microsoft.com/office/drawing/2014/main" id="{FB8BE1DF-3F18-C6A9-EB6D-3CB0AF666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670" y="2698335"/>
            <a:ext cx="1346200" cy="70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2C29FE-975F-63AD-58F5-B314D40B7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2952" y="2457953"/>
            <a:ext cx="1453037" cy="92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5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" presetClass="entr" presetSubtype="1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000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28D29"/>
      </a:accent1>
      <a:accent2>
        <a:srgbClr val="7ABED2"/>
      </a:accent2>
      <a:accent3>
        <a:srgbClr val="728D29"/>
      </a:accent3>
      <a:accent4>
        <a:srgbClr val="7ABED2"/>
      </a:accent4>
      <a:accent5>
        <a:srgbClr val="728D29"/>
      </a:accent5>
      <a:accent6>
        <a:srgbClr val="7ABED2"/>
      </a:accent6>
      <a:hlink>
        <a:srgbClr val="728D29"/>
      </a:hlink>
      <a:folHlink>
        <a:srgbClr val="7ABED2"/>
      </a:folHlink>
    </a:clrScheme>
    <a:fontScheme name="2017儿童卡通汉仪小麦体简">
      <a:majorFont>
        <a:latin typeface="汉仪小麦体简"/>
        <a:ea typeface="汉仪小麦体简"/>
        <a:cs typeface=""/>
      </a:majorFont>
      <a:minorFont>
        <a:latin typeface="汉仪小麦体简"/>
        <a:ea typeface="汉仪小麦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1631</Words>
  <Application>Microsoft Office PowerPoint</Application>
  <PresentationFormat>Widescreen</PresentationFormat>
  <Paragraphs>94</Paragraphs>
  <Slides>20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Microsoft YaHei</vt:lpstr>
      <vt:lpstr>Arial</vt:lpstr>
      <vt:lpstr>Calibri</vt:lpstr>
      <vt:lpstr>Calibri Light</vt:lpstr>
      <vt:lpstr>Cambria Math</vt:lpstr>
      <vt:lpstr>Essays1743</vt:lpstr>
      <vt:lpstr>Times New Roman</vt:lpstr>
      <vt:lpstr>Trebuchet MS</vt:lpstr>
      <vt:lpstr>Wingdings 3</vt:lpstr>
      <vt:lpstr>汉仪小麦体简</vt:lpstr>
      <vt:lpstr>Facet</vt:lpstr>
      <vt:lpstr>Office Theme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Khánh Phùng</cp:lastModifiedBy>
  <cp:revision>107</cp:revision>
  <dcterms:created xsi:type="dcterms:W3CDTF">2023-06-19T08:36:00Z</dcterms:created>
  <dcterms:modified xsi:type="dcterms:W3CDTF">2024-10-15T14:53:14Z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095BD2B0ACFA4BCCBCF1EAC3CB3DC1D7_12</vt:lpwstr>
  </property>
  <property fmtid="{D5CDD505-2E9C-101B-9397-08002B2CF9AE}" pid="3" name="KSOProductBuildVer">
    <vt:lpwstr>1033-12.2.0.17119</vt:lpwstr>
  </property>
</Properties>
</file>