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42"/>
  </p:notesMasterIdLst>
  <p:sldIdLst>
    <p:sldId id="395" r:id="rId3"/>
    <p:sldId id="259" r:id="rId4"/>
    <p:sldId id="376" r:id="rId5"/>
    <p:sldId id="256" r:id="rId6"/>
    <p:sldId id="305" r:id="rId7"/>
    <p:sldId id="338" r:id="rId8"/>
    <p:sldId id="377" r:id="rId9"/>
    <p:sldId id="378" r:id="rId10"/>
    <p:sldId id="379" r:id="rId11"/>
    <p:sldId id="306" r:id="rId12"/>
    <p:sldId id="294" r:id="rId13"/>
    <p:sldId id="396" r:id="rId14"/>
    <p:sldId id="397" r:id="rId15"/>
    <p:sldId id="380" r:id="rId16"/>
    <p:sldId id="381" r:id="rId17"/>
    <p:sldId id="343" r:id="rId18"/>
    <p:sldId id="350" r:id="rId19"/>
    <p:sldId id="344" r:id="rId20"/>
    <p:sldId id="346" r:id="rId21"/>
    <p:sldId id="349" r:id="rId22"/>
    <p:sldId id="348" r:id="rId23"/>
    <p:sldId id="345" r:id="rId24"/>
    <p:sldId id="351" r:id="rId25"/>
    <p:sldId id="393" r:id="rId26"/>
    <p:sldId id="392" r:id="rId27"/>
    <p:sldId id="353" r:id="rId28"/>
    <p:sldId id="354" r:id="rId29"/>
    <p:sldId id="390" r:id="rId30"/>
    <p:sldId id="391" r:id="rId31"/>
    <p:sldId id="394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297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313B07-5778-42A1-A625-BE4291CDB5B9}">
          <p14:sldIdLst>
            <p14:sldId id="395"/>
            <p14:sldId id="259"/>
            <p14:sldId id="376"/>
            <p14:sldId id="256"/>
            <p14:sldId id="305"/>
            <p14:sldId id="338"/>
            <p14:sldId id="377"/>
            <p14:sldId id="378"/>
            <p14:sldId id="379"/>
            <p14:sldId id="306"/>
            <p14:sldId id="294"/>
            <p14:sldId id="396"/>
            <p14:sldId id="397"/>
            <p14:sldId id="380"/>
            <p14:sldId id="381"/>
            <p14:sldId id="343"/>
            <p14:sldId id="350"/>
            <p14:sldId id="344"/>
            <p14:sldId id="346"/>
            <p14:sldId id="349"/>
            <p14:sldId id="348"/>
            <p14:sldId id="345"/>
            <p14:sldId id="351"/>
            <p14:sldId id="393"/>
            <p14:sldId id="392"/>
            <p14:sldId id="353"/>
            <p14:sldId id="354"/>
            <p14:sldId id="390"/>
            <p14:sldId id="391"/>
            <p14:sldId id="394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</p14:sldIdLst>
        </p14:section>
        <p14:section name="Untitled Section" id="{FBCFDB60-0DBA-4686-81F8-4FCA71D5EFD8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88A"/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2" autoAdjust="0"/>
    <p:restoredTop sz="92545" autoAdjust="0"/>
  </p:normalViewPr>
  <p:slideViewPr>
    <p:cSldViewPr snapToGrid="0">
      <p:cViewPr varScale="1">
        <p:scale>
          <a:sx n="84" d="100"/>
          <a:sy n="84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626BE4BA-322E-40A3-894C-67D4443D98EC}" type="datetimeFigureOut">
              <a:rPr lang="zh-CN" altLang="en-US" smtClean="0"/>
              <a:pPr/>
              <a:t>2024/11/27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D4E78A-1D74-4887-851C-0228622054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055E-0CC5-4FA5-B7F2-AAFBA373BC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4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2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6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96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16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9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15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05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2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altLang="zh-CN" dirty="0"/>
              <a:t>Thanh Ngọc – Giáo án văn 6 Bộ Chân trời sáng tạo -0905948165 https://www.facebook.com/anhbao2020</a:t>
            </a:r>
          </a:p>
          <a:p>
            <a:endParaRPr lang="vi-VN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25889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64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7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9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5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83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9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8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2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2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9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4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28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2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0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4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1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2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5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15" Type="http://schemas.openxmlformats.org/officeDocument/2006/relationships/image" Target="NUL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15" Type="http://schemas.openxmlformats.org/officeDocument/2006/relationships/image" Target="NUL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54.png"/><Relationship Id="rId26" Type="http://schemas.microsoft.com/office/2007/relationships/hdphoto" Target="../media/hdphoto16.wdp"/><Relationship Id="rId39" Type="http://schemas.microsoft.com/office/2007/relationships/hdphoto" Target="../media/hdphoto22.wdp"/><Relationship Id="rId21" Type="http://schemas.microsoft.com/office/2007/relationships/hdphoto" Target="../media/hdphoto14.wdp"/><Relationship Id="rId34" Type="http://schemas.microsoft.com/office/2007/relationships/hdphoto" Target="../media/hdphoto20.wdp"/><Relationship Id="rId42" Type="http://schemas.microsoft.com/office/2007/relationships/hdphoto" Target="../media/hdphoto23.wdp"/><Relationship Id="rId47" Type="http://schemas.openxmlformats.org/officeDocument/2006/relationships/image" Target="../media/image68.png"/><Relationship Id="rId50" Type="http://schemas.openxmlformats.org/officeDocument/2006/relationships/image" Target="../media/image69.png"/><Relationship Id="rId55" Type="http://schemas.openxmlformats.org/officeDocument/2006/relationships/slide" Target="slide31.xml"/><Relationship Id="rId7" Type="http://schemas.microsoft.com/office/2007/relationships/hdphoto" Target="../media/hdphoto7.wdp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29" Type="http://schemas.openxmlformats.org/officeDocument/2006/relationships/image" Target="../media/image60.png"/><Relationship Id="rId11" Type="http://schemas.microsoft.com/office/2007/relationships/hdphoto" Target="../media/hdphoto9.wdp"/><Relationship Id="rId24" Type="http://schemas.openxmlformats.org/officeDocument/2006/relationships/image" Target="../media/image57.png"/><Relationship Id="rId32" Type="http://schemas.microsoft.com/office/2007/relationships/hdphoto" Target="../media/hdphoto19.wdp"/><Relationship Id="rId37" Type="http://schemas.microsoft.com/office/2007/relationships/hdphoto" Target="../media/hdphoto21.wdp"/><Relationship Id="rId40" Type="http://schemas.openxmlformats.org/officeDocument/2006/relationships/slide" Target="slide32.xml"/><Relationship Id="rId45" Type="http://schemas.microsoft.com/office/2007/relationships/hdphoto" Target="../media/hdphoto24.wdp"/><Relationship Id="rId53" Type="http://schemas.openxmlformats.org/officeDocument/2006/relationships/image" Target="../media/image70.png"/><Relationship Id="rId5" Type="http://schemas.microsoft.com/office/2007/relationships/hdphoto" Target="../media/hdphoto6.wdp"/><Relationship Id="rId19" Type="http://schemas.microsoft.com/office/2007/relationships/hdphoto" Target="../media/hdphoto13.wdp"/><Relationship Id="rId4" Type="http://schemas.openxmlformats.org/officeDocument/2006/relationships/image" Target="../media/image47.png"/><Relationship Id="rId9" Type="http://schemas.microsoft.com/office/2007/relationships/hdphoto" Target="../media/hdphoto8.wdp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59.png"/><Relationship Id="rId30" Type="http://schemas.microsoft.com/office/2007/relationships/hdphoto" Target="../media/hdphoto18.wdp"/><Relationship Id="rId35" Type="http://schemas.openxmlformats.org/officeDocument/2006/relationships/image" Target="../media/image63.png"/><Relationship Id="rId43" Type="http://schemas.openxmlformats.org/officeDocument/2006/relationships/slide" Target="slide27.xml"/><Relationship Id="rId48" Type="http://schemas.microsoft.com/office/2007/relationships/hdphoto" Target="../media/hdphoto25.wdp"/><Relationship Id="rId56" Type="http://schemas.openxmlformats.org/officeDocument/2006/relationships/image" Target="../media/image71.png"/><Relationship Id="rId8" Type="http://schemas.openxmlformats.org/officeDocument/2006/relationships/image" Target="../media/image49.png"/><Relationship Id="rId51" Type="http://schemas.microsoft.com/office/2007/relationships/hdphoto" Target="../media/hdphoto26.wdp"/><Relationship Id="rId3" Type="http://schemas.microsoft.com/office/2007/relationships/hdphoto" Target="../media/hdphoto5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5" Type="http://schemas.openxmlformats.org/officeDocument/2006/relationships/image" Target="../media/image58.png"/><Relationship Id="rId33" Type="http://schemas.openxmlformats.org/officeDocument/2006/relationships/image" Target="../media/image62.png"/><Relationship Id="rId38" Type="http://schemas.openxmlformats.org/officeDocument/2006/relationships/image" Target="../media/image65.png"/><Relationship Id="rId46" Type="http://schemas.openxmlformats.org/officeDocument/2006/relationships/slide" Target="slide28.xml"/><Relationship Id="rId20" Type="http://schemas.openxmlformats.org/officeDocument/2006/relationships/image" Target="../media/image55.png"/><Relationship Id="rId41" Type="http://schemas.openxmlformats.org/officeDocument/2006/relationships/image" Target="../media/image66.png"/><Relationship Id="rId54" Type="http://schemas.microsoft.com/office/2007/relationships/hdphoto" Target="../media/hdphoto2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microsoft.com/office/2007/relationships/hdphoto" Target="../media/hdphoto17.wdp"/><Relationship Id="rId36" Type="http://schemas.openxmlformats.org/officeDocument/2006/relationships/image" Target="../media/image64.png"/><Relationship Id="rId49" Type="http://schemas.openxmlformats.org/officeDocument/2006/relationships/slide" Target="slide29.xml"/><Relationship Id="rId57" Type="http://schemas.microsoft.com/office/2007/relationships/hdphoto" Target="../media/hdphoto28.wdp"/><Relationship Id="rId10" Type="http://schemas.openxmlformats.org/officeDocument/2006/relationships/image" Target="../media/image50.png"/><Relationship Id="rId31" Type="http://schemas.openxmlformats.org/officeDocument/2006/relationships/image" Target="../media/image61.png"/><Relationship Id="rId44" Type="http://schemas.openxmlformats.org/officeDocument/2006/relationships/image" Target="../media/image67.png"/><Relationship Id="rId52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14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24" Type="http://schemas.openxmlformats.org/officeDocument/2006/relationships/image" Target="NULL"/><Relationship Id="rId19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" y="0"/>
            <a:ext cx="121431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477" y="2267712"/>
            <a:ext cx="10391210" cy="830756"/>
          </a:xfrm>
          <a:prstGeom prst="rect">
            <a:avLst/>
          </a:prstGeom>
        </p:spPr>
        <p:txBody>
          <a:bodyPr lIns="91201" tIns="45601" rIns="91201" bIns="45601">
            <a:spAutoFit/>
          </a:bodyPr>
          <a:lstStyle/>
          <a:p>
            <a:pPr algn="ctr">
              <a:defRPr/>
            </a:pPr>
            <a:r>
              <a:rPr lang="en-US" sz="4800" b="1" kern="0" dirty="0" smtClean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2086" y="3429000"/>
            <a:ext cx="6535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DỰ GIỜ MÔN NGỮ VĂN 6</a:t>
            </a:r>
            <a:endParaRPr lang="en-US" sz="36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04" y="3457252"/>
            <a:ext cx="3012943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 biên tập  viên, phóng viên trong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năm chiến tranh.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trường Đại học 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 (khoa Viết văn) 1979-1983.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95410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Học viện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 học Gorki (Liên Xô cũ) 1998.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86222" y="4421677"/>
            <a:ext cx="6096000" cy="1384995"/>
          </a:xfrm>
          <a:prstGeom prst="rect">
            <a:avLst/>
          </a:prstGeom>
          <a:solidFill>
            <a:srgbClr val="01A89E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làm phóng viên, biên tập viên văn học, Uỷ viên Ban chấp hành Hội Văn học nghệ thuật Thừa Thiên- Huế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/>
          </a:p>
        </p:txBody>
      </p:sp>
      <p:pic>
        <p:nvPicPr>
          <p:cNvPr id="3080" name="Picture 8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11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84" y="295143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423" y="1207827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1313725" y="1819756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9637241" y="3653540"/>
            <a:ext cx="1790561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599" y="2555684"/>
            <a:ext cx="8387289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625" defTabSz="1680210">
              <a:spcBef>
                <a:spcPts val="735"/>
              </a:spcBef>
              <a:buClr>
                <a:schemeClr val="accent1"/>
              </a:buClr>
              <a:buSzPct val="68000"/>
              <a:defRPr/>
            </a:pP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solidFill>
                <a:srgbClr val="B808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Nêu xuất xứ của bài thơ?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Bài thơ thuộc thể thơ nào?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Phương thức biểu đạt của văn bản là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8745476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9483380" y="1306869"/>
            <a:ext cx="1400657" cy="1400656"/>
            <a:chOff x="2152324" y="3622111"/>
            <a:chExt cx="1076651" cy="1076651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9899259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109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45" y="171155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8821048" y="1492923"/>
            <a:ext cx="2870521" cy="2401747"/>
            <a:chOff x="5926238" y="2072642"/>
            <a:chExt cx="2870521" cy="2870521"/>
          </a:xfrm>
        </p:grpSpPr>
        <p:sp>
          <p:nvSpPr>
            <p:cNvPr id="111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47319" y="1708663"/>
            <a:ext cx="7873341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625" defTabSz="1680210">
              <a:spcBef>
                <a:spcPts val="735"/>
              </a:spcBef>
              <a:buClr>
                <a:schemeClr val="accent1"/>
              </a:buClr>
              <a:buSzPct val="68000"/>
              <a:defRPr/>
            </a:pP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B8088A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solidFill>
                <a:srgbClr val="B808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Nêu xuất xứ của bài thơ?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Bài thơ thuộc thể thơ nào?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672084" indent="-470459" defTabSz="1680210">
              <a:spcBef>
                <a:spcPts val="735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 Phương thức biểu đạt của văn bản là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9780336" y="262013"/>
            <a:ext cx="1693471" cy="505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84" y="295143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423" y="1046345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674854" y="1775004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ounded Rectangle 9"/>
          <p:cNvSpPr/>
          <p:nvPr/>
        </p:nvSpPr>
        <p:spPr>
          <a:xfrm>
            <a:off x="1222109" y="2249771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49730" y="3247327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22109" y="45011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9516" y="2167668"/>
            <a:ext cx="7514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85616" y="3279400"/>
            <a:ext cx="2292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69516" y="4501920"/>
            <a:ext cx="4454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35782" y="0"/>
            <a:ext cx="645621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75" y="737326"/>
            <a:ext cx="5219336" cy="16449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905" y="1935433"/>
            <a:ext cx="3683567" cy="277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Elbow Connector 3"/>
          <p:cNvCxnSpPr/>
          <p:nvPr/>
        </p:nvCxnSpPr>
        <p:spPr>
          <a:xfrm flipV="1">
            <a:off x="1634837" y="1677116"/>
            <a:ext cx="3459759" cy="939074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>
            <a:off x="6728780" y="1677116"/>
            <a:ext cx="3453659" cy="923779"/>
          </a:xfrm>
          <a:prstGeom prst="bentConnector3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68" y="1776622"/>
            <a:ext cx="2806042" cy="121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004" y="1827172"/>
            <a:ext cx="2571833" cy="1110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0009" y="3012254"/>
            <a:ext cx="3178359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01167" y="3012254"/>
            <a:ext cx="3178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BẢN: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58883"/>
              </p:ext>
            </p:extLst>
          </p:nvPr>
        </p:nvGraphicFramePr>
        <p:xfrm>
          <a:off x="1394714" y="1639062"/>
          <a:ext cx="8890000" cy="417035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633472" y="314237"/>
            <a:ext cx="6912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ctr"/>
            <a:r>
              <a:rPr lang="en-US" sz="3200" b="1" dirty="0" smtClean="0">
                <a:solidFill>
                  <a:srgbClr val="B808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LÀM VIỆC CẶP ĐÔI</a:t>
            </a:r>
            <a:endParaRPr lang="en-US" sz="3200" b="1" dirty="0">
              <a:solidFill>
                <a:srgbClr val="B808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3 phút gây sốc 3 Minutes (1)">
            <a:hlinkClick r:id="" action="ppaction://media"/>
            <a:extLst>
              <a:ext uri="{FF2B5EF4-FFF2-40B4-BE49-F238E27FC236}">
                <a16:creationId xmlns:a16="http://schemas.microsoft.com/office/drawing/2014/main" id="{06F39770-855E-462E-BB7A-308011BE69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8464" y="149629"/>
            <a:ext cx="1486648" cy="10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gì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tâm.</a:t>
            </a:r>
            <a:endParaRPr lang="en-US" sz="2400" i="1" dirty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thì lại 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tiếng 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18712" y="109728"/>
            <a:ext cx="3416300" cy="1485900"/>
          </a:xfrm>
          <a:prstGeom prst="wedgeRoundRectCallout">
            <a:avLst>
              <a:gd name="adj1" fmla="val -45547"/>
              <a:gd name="adj2" fmla="val 12397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975600" y="2294055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thì lại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người tiên độ trì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cuộc sống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thầm thì 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000500" y="0"/>
            <a:ext cx="3416300" cy="1485900"/>
          </a:xfrm>
          <a:prstGeom prst="wedgeRoundRectCallout">
            <a:avLst>
              <a:gd name="adj1" fmla="val -44476"/>
              <a:gd name="adj2" fmla="val 12273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111818" y="9186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smtClean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smtClean="0">
                <a:latin typeface="Times New Roman"/>
                <a:ea typeface="Calibri"/>
                <a:cs typeface="Times New Roman"/>
              </a:rPr>
              <a:t>4/4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87026" y="372454"/>
            <a:ext cx="9225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1.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Đặc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điểm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của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thể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thơ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lục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bát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trong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bài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87860"/>
              </p:ext>
            </p:extLst>
          </p:nvPr>
        </p:nvGraphicFramePr>
        <p:xfrm>
          <a:off x="1199388" y="1311306"/>
          <a:ext cx="9601200" cy="47748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- 28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( 14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Dòng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6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dòng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8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hiền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thì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Ngắt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chẵn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2/2/2; 4/4; 2/2/2/2; 2/4…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8,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trắc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6,8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771564" y="178019"/>
            <a:ext cx="57724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</a:t>
            </a:r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2</a:t>
            </a:r>
          </a:p>
          <a:p>
            <a:pPr algn="ctr"/>
            <a:r>
              <a:rPr lang="en-US" sz="3600" b="1" i="1" kern="100" dirty="0" err="1" smtClean="0">
                <a:solidFill>
                  <a:srgbClr val="7030A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Thảo</a:t>
            </a:r>
            <a:r>
              <a:rPr lang="en-US" sz="3600" b="1" i="1" kern="100" dirty="0" smtClean="0">
                <a:solidFill>
                  <a:srgbClr val="7030A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b="1" i="1" kern="100" dirty="0" err="1" smtClean="0">
                <a:solidFill>
                  <a:srgbClr val="7030A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luận</a:t>
            </a:r>
            <a:r>
              <a:rPr lang="en-US" sz="3600" b="1" i="1" kern="100" dirty="0" smtClean="0">
                <a:solidFill>
                  <a:srgbClr val="7030A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b="1" i="1" kern="100" dirty="0" err="1" smtClean="0">
                <a:solidFill>
                  <a:srgbClr val="7030A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nhóm</a:t>
            </a: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950802"/>
              </p:ext>
            </p:extLst>
          </p:nvPr>
        </p:nvGraphicFramePr>
        <p:xfrm>
          <a:off x="1625598" y="1737360"/>
          <a:ext cx="10083802" cy="3797998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55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9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DA818FB-B625-667E-E2E5-2A2A0188D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2775" y="0"/>
            <a:ext cx="1406825" cy="7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26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606" y="291110"/>
            <a:ext cx="98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HỌC TẬP SỐ 2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4761" y="1176061"/>
          <a:ext cx="11810770" cy="5360989"/>
        </p:xfrm>
        <a:graphic>
          <a:graphicData uri="http://schemas.openxmlformats.org/drawingml/2006/table">
            <a:tbl>
              <a:tblPr firstRow="1" firstCol="1" bandRow="1"/>
              <a:tblGrid>
                <a:gridCol w="3766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6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0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4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4761" y="2100753"/>
            <a:ext cx="4352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6197" y="2100753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760" y="3631450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6196" y="3200562"/>
            <a:ext cx="4771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760" y="4803468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196" y="4588025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760" y="5757575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6196" y="5542132"/>
            <a:ext cx="50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497230" y="22187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7440" y="723788"/>
            <a:ext cx="7662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981523" y="2241707"/>
            <a:ext cx="6454505" cy="2829947"/>
          </a:xfrm>
          <a:prstGeom prst="horizontalScroll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Vừa</a:t>
            </a: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tuyệt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vời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xa</a:t>
            </a:r>
            <a:endParaRPr lang="en-US" sz="2800" dirty="0">
              <a:solidFill>
                <a:srgbClr val="FF0000"/>
              </a:solidFill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ta</a:t>
            </a:r>
            <a:endParaRPr lang="en-US" sz="2800" dirty="0">
              <a:solidFill>
                <a:srgbClr val="FF0000"/>
              </a:solidFill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1185" y="113038"/>
            <a:ext cx="7728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"ở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948395" y="1498033"/>
            <a:ext cx="6454505" cy="2829947"/>
          </a:xfrm>
          <a:prstGeom prst="horizontalScroll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hiền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hiền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ngay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tiên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trì</a:t>
            </a:r>
            <a:endParaRPr lang="en-US" sz="2400" dirty="0">
              <a:solidFill>
                <a:srgbClr val="FF0000"/>
              </a:solidFill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Rất</a:t>
            </a:r>
            <a:r>
              <a:rPr lang="en-US" sz="2800" i="1" dirty="0" smtClean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minh</a:t>
            </a:r>
            <a:endParaRPr lang="en-US" sz="2400" dirty="0">
              <a:solidFill>
                <a:srgbClr val="FF0000"/>
              </a:solidFill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đa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đa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rgbClr val="FF0000"/>
                </a:solidFill>
                <a:latin typeface="Brush Script MT" panose="03060802040406070304" pitchFamily="66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Brush Script MT" panose="03060802040406070304" pitchFamily="66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2663" y="4327980"/>
                <a:ext cx="843744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dirty="0"/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 cổ nước mình phản ánh ý nghĩa cuộc sống một cách sâu xa,  kết tinh những vẻ đẹp tình cảm, tư tưởng của cha ông.</a:t>
                </a:r>
              </a:p>
              <a:p>
                <a14:m>
                  <m:oMath xmlns:m="http://schemas.openxmlformats.org/officeDocument/2006/math"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Chuyện cổ nước mình là một kho tàng chuyện phong phú, đa dạng.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663" y="4327980"/>
                <a:ext cx="8437449" cy="1569660"/>
              </a:xfrm>
              <a:prstGeom prst="rect">
                <a:avLst/>
              </a:prstGeom>
              <a:blipFill>
                <a:blip r:embed="rId3"/>
                <a:stretch>
                  <a:fillRect l="-1156" t="-3113" r="-1662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3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$RAJCDTE">
            <a:hlinkClick r:id="" action="ppaction://media"/>
            <a:extLst>
              <a:ext uri="{FF2B5EF4-FFF2-40B4-BE49-F238E27FC236}">
                <a16:creationId xmlns:a16="http://schemas.microsoft.com/office/drawing/2014/main" id="{6F02E50B-9067-4062-AF7F-B9D6A39B83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9858" y="789517"/>
            <a:ext cx="9771593" cy="4876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6D9EA0-D38D-46FA-81E4-2AF43E358C09}"/>
              </a:ext>
            </a:extLst>
          </p:cNvPr>
          <p:cNvSpPr txBox="1"/>
          <p:nvPr/>
        </p:nvSpPr>
        <p:spPr>
          <a:xfrm>
            <a:off x="3019424" y="6010275"/>
            <a:ext cx="5818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Amasis MT Pro Black" panose="02040A04050005020304" pitchFamily="18" charset="0"/>
              </a:rPr>
              <a:t>CÂY TRE TRĂM Đ</a:t>
            </a:r>
            <a:r>
              <a:rPr lang="en-US" sz="3733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Ố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Amasis MT Pro Black" panose="02040A04050005020304" pitchFamily="18" charset="0"/>
              </a:rPr>
              <a:t>T</a:t>
            </a:r>
            <a:endParaRPr lang="vi-VN" sz="3733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8926939" y="3985678"/>
            <a:ext cx="17905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606" y="291110"/>
            <a:ext cx="98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76536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HỌC TẬP SỐ 2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4761" y="1176061"/>
          <a:ext cx="11810770" cy="5360989"/>
        </p:xfrm>
        <a:graphic>
          <a:graphicData uri="http://schemas.openxmlformats.org/drawingml/2006/table">
            <a:tbl>
              <a:tblPr firstRow="1" firstCol="1" bandRow="1"/>
              <a:tblGrid>
                <a:gridCol w="3766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6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0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4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4761" y="2100753"/>
            <a:ext cx="43526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6197" y="2100753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760" y="3631450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6196" y="3200562"/>
            <a:ext cx="4771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760" y="4803468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196" y="4588025"/>
            <a:ext cx="4771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760" y="5757575"/>
            <a:ext cx="3904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6196" y="5542132"/>
            <a:ext cx="501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5555" y="2048989"/>
            <a:ext cx="25717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0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316" y="5257801"/>
            <a:ext cx="257955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2606" y="1336022"/>
            <a:ext cx="858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Câu thơ Thị thơm thị giấu người thơm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263" y="3553361"/>
            <a:ext cx="212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Tấm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Cám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313" y="1042988"/>
            <a:ext cx="9729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</a:rPr>
              <a:t>Câu thơ sau gợi cho em nhớ tới câu tục ngữ nào?</a:t>
            </a:r>
          </a:p>
          <a:p>
            <a:r>
              <a:rPr lang="vi-VN" sz="3600" dirty="0">
                <a:solidFill>
                  <a:schemeClr val="bg1"/>
                </a:solidFill>
              </a:rPr>
              <a:t>Ở hiền thì lại gặp hiền</a:t>
            </a:r>
          </a:p>
          <a:p>
            <a:r>
              <a:rPr lang="vi-VN" sz="3600" dirty="0">
                <a:solidFill>
                  <a:schemeClr val="bg1"/>
                </a:solidFill>
              </a:rPr>
              <a:t>Người ngay thì </a:t>
            </a:r>
            <a:r>
              <a:rPr lang="en-US" sz="3600" dirty="0" err="1" smtClean="0">
                <a:solidFill>
                  <a:schemeClr val="bg1"/>
                </a:solidFill>
              </a:rPr>
              <a:t>gặp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vi-VN" sz="3600" dirty="0" smtClean="0">
                <a:solidFill>
                  <a:schemeClr val="bg1"/>
                </a:solidFill>
              </a:rPr>
              <a:t>tiên </a:t>
            </a:r>
            <a:r>
              <a:rPr lang="vi-VN" sz="3600" dirty="0">
                <a:solidFill>
                  <a:schemeClr val="bg1"/>
                </a:solidFill>
              </a:rPr>
              <a:t>độ trì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0438" y="4005144"/>
            <a:ext cx="318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03BC9"/>
                </a:solidFill>
              </a:rPr>
              <a:t>Ở </a:t>
            </a:r>
            <a:r>
              <a:rPr lang="en-US" sz="3600" b="1" dirty="0" err="1" smtClean="0">
                <a:solidFill>
                  <a:srgbClr val="603BC9"/>
                </a:solidFill>
              </a:rPr>
              <a:t>hiền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gặp</a:t>
            </a:r>
            <a:r>
              <a:rPr lang="en-US" sz="3600" b="1" dirty="0" smtClean="0">
                <a:solidFill>
                  <a:srgbClr val="603BC9"/>
                </a:solidFill>
              </a:rPr>
              <a:t> </a:t>
            </a:r>
            <a:r>
              <a:rPr lang="en-US" sz="3600" b="1" dirty="0" err="1" smtClean="0">
                <a:solidFill>
                  <a:srgbClr val="603BC9"/>
                </a:solidFill>
              </a:rPr>
              <a:t>lành</a:t>
            </a:r>
            <a:endParaRPr lang="en-US" sz="36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3226" y="1037442"/>
            <a:ext cx="9165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Hai câu thơ cuối bài có ý nghĩa gì?</a:t>
            </a:r>
          </a:p>
          <a:p>
            <a:r>
              <a:rPr lang="vi-VN" sz="4000" dirty="0">
                <a:solidFill>
                  <a:schemeClr val="bg1"/>
                </a:solidFill>
              </a:rPr>
              <a:t>Tôi nghe </a:t>
            </a:r>
            <a:r>
              <a:rPr lang="en-US" sz="4000" dirty="0" err="1" smtClean="0">
                <a:solidFill>
                  <a:schemeClr val="bg1"/>
                </a:solidFill>
              </a:rPr>
              <a:t>ch</a:t>
            </a:r>
            <a:r>
              <a:rPr lang="vi-VN" sz="4000" dirty="0" smtClean="0">
                <a:solidFill>
                  <a:schemeClr val="bg1"/>
                </a:solidFill>
              </a:rPr>
              <a:t>uyện </a:t>
            </a:r>
            <a:r>
              <a:rPr lang="vi-VN" sz="4000" dirty="0">
                <a:solidFill>
                  <a:schemeClr val="bg1"/>
                </a:solidFill>
              </a:rPr>
              <a:t>cổ thầm thì</a:t>
            </a:r>
          </a:p>
          <a:p>
            <a:r>
              <a:rPr lang="vi-VN" sz="4000" dirty="0">
                <a:solidFill>
                  <a:schemeClr val="bg1"/>
                </a:solidFill>
              </a:rPr>
              <a:t>Lời cha ông dạy cũng vì đời sau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159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Là lời dạy của cha ông với con cháu đời sau: Phải biết sống nhân hậu, độ lượng, công bằng</a:t>
            </a:r>
            <a:r>
              <a:rPr lang="vi-VN" sz="3200" b="1" dirty="0" smtClean="0">
                <a:solidFill>
                  <a:srgbClr val="603BC9"/>
                </a:solidFill>
              </a:rPr>
              <a:t>,</a:t>
            </a:r>
            <a:r>
              <a:rPr lang="en-US" sz="3200" b="1" dirty="0" smtClean="0">
                <a:solidFill>
                  <a:srgbClr val="603BC9"/>
                </a:solidFill>
              </a:rPr>
              <a:t>…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7268" y="1072229"/>
            <a:ext cx="10154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Hai câu thơ Đẽo cày theo ý người ta/ Sẽ thành khúc gỗ chẳng ra việc gì nhắc đến truyện cổ tích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3" y="3599874"/>
            <a:ext cx="497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603BC9"/>
                </a:solidFill>
              </a:rPr>
              <a:t>“</a:t>
            </a:r>
            <a:r>
              <a:rPr lang="en-US" sz="4000" b="1" dirty="0" err="1" smtClean="0">
                <a:solidFill>
                  <a:srgbClr val="603BC9"/>
                </a:solidFill>
              </a:rPr>
              <a:t>Đẽo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cày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giữa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đường</a:t>
            </a:r>
            <a:r>
              <a:rPr lang="en-US" sz="4000" b="1" dirty="0" smtClean="0">
                <a:solidFill>
                  <a:srgbClr val="603BC9"/>
                </a:solidFill>
              </a:rPr>
              <a:t>”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9157" y="1336022"/>
            <a:ext cx="1008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Từ “độ trì” trong câu “Người ngay thì gặp người tiên độ trì” được hiểu là?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3663" y="3438773"/>
            <a:ext cx="5228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03BC9"/>
                </a:solidFill>
              </a:rPr>
              <a:t>Che chở, giúp đỡ con người vượt qua khó khăn</a:t>
            </a:r>
            <a:endParaRPr lang="en-US" sz="32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6124" y="1600200"/>
            <a:ext cx="9685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</a:rPr>
              <a:t>Chuyện cổ nước mình thuộc thể thơ nào?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09" y="3463596"/>
            <a:ext cx="170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603BC9"/>
                </a:solidFill>
              </a:rPr>
              <a:t>Lục</a:t>
            </a:r>
            <a:r>
              <a:rPr lang="en-US" sz="4000" b="1" dirty="0" smtClean="0">
                <a:solidFill>
                  <a:srgbClr val="603BC9"/>
                </a:solidFill>
              </a:rPr>
              <a:t> </a:t>
            </a:r>
            <a:r>
              <a:rPr lang="en-US" sz="4000" b="1" dirty="0" err="1" smtClean="0">
                <a:solidFill>
                  <a:srgbClr val="603BC9"/>
                </a:solidFill>
              </a:rPr>
              <a:t>bát</a:t>
            </a:r>
            <a:endParaRPr lang="en-US" sz="4000" b="1" dirty="0">
              <a:solidFill>
                <a:srgbClr val="603BC9"/>
              </a:solidFill>
            </a:endParaRPr>
          </a:p>
        </p:txBody>
      </p:sp>
      <p:pic>
        <p:nvPicPr>
          <p:cNvPr id="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66" y="123921"/>
            <a:ext cx="2761128" cy="4011098"/>
          </a:xfrm>
          <a:prstGeom prst="rect">
            <a:avLst/>
          </a:prstGeom>
        </p:spPr>
      </p:pic>
      <p:sp>
        <p:nvSpPr>
          <p:cNvPr id="4" name="Freeform 10"/>
          <p:cNvSpPr>
            <a:spLocks noEditPoints="1"/>
          </p:cNvSpPr>
          <p:nvPr/>
        </p:nvSpPr>
        <p:spPr bwMode="auto">
          <a:xfrm>
            <a:off x="1256996" y="1938898"/>
            <a:ext cx="422649" cy="424644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395" tIns="45697" rIns="91395" bIns="45697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solidFill>
                <a:schemeClr val="tx2"/>
              </a:solidFill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699932" y="1588215"/>
            <a:ext cx="9439898" cy="196975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000" b="1" dirty="0">
                <a:ln w="12700">
                  <a:noFill/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CẢM ƠN CÁC EM ĐÃ CHÚ Ý LẮNG NGHE!</a:t>
            </a:r>
            <a:endParaRPr lang="zh-CN" altLang="en-US" sz="6000" b="1" dirty="0">
              <a:ln w="12700">
                <a:noFill/>
                <a:prstDash val="solid"/>
              </a:ln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14" y="3360494"/>
            <a:ext cx="3944599" cy="3497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" y="0"/>
            <a:ext cx="12192001" cy="68375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728625"/>
            <a:ext cx="1703742" cy="135071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17084" y="1054473"/>
            <a:ext cx="11834891" cy="171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bliqueBottomLef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7200" b="1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CHUYỆN CỔ NƯỚC MÌNH</a:t>
            </a:r>
            <a:endParaRPr lang="zh-CN" altLang="en-US" sz="7200" b="1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890611" y="124516"/>
            <a:ext cx="3669558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4800" b="1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TIẾT: </a:t>
            </a:r>
            <a:r>
              <a:rPr lang="en-US" altLang="zh-CN" sz="4800" b="1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47- 48</a:t>
            </a:r>
            <a:endParaRPr lang="zh-CN" altLang="en-US" sz="4800" b="1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2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5242303"/>
            <a:ext cx="2255333" cy="1481206"/>
          </a:xfrm>
          <a:prstGeom prst="rect">
            <a:avLst/>
          </a:prstGeom>
        </p:spPr>
      </p:pic>
      <p:sp>
        <p:nvSpPr>
          <p:cNvPr id="33" name="矩形 31"/>
          <p:cNvSpPr/>
          <p:nvPr/>
        </p:nvSpPr>
        <p:spPr>
          <a:xfrm>
            <a:off x="6060378" y="2710908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LÂM THỊ MỸ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29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ĐỌC TÌM HIỂU CHUNG: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89291" y="4994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0047" y="243817"/>
            <a:ext cx="3480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87" y="1950556"/>
            <a:ext cx="4436226" cy="4518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24979" y="3425041"/>
            <a:ext cx="304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8" y="897861"/>
            <a:ext cx="4436226" cy="4518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89634" y="2372346"/>
            <a:ext cx="3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8619" y="942376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vi-VN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ọc- -Truyện cổ nước mình-. [Tiếng Việt 4] [Học trực tuyến cùng OL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1.888" end="550436.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800" y="419100"/>
            <a:ext cx="99314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4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65248" y="556047"/>
            <a:ext cx="618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63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291" y="4983871"/>
            <a:ext cx="2107240" cy="21072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33055" y="203032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3054" y="2821680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33055" y="3648737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33054" y="4440094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33054" y="5247933"/>
            <a:ext cx="1953491" cy="554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79269" y="4369318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79270" y="202272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79269" y="5066164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79270" y="3639946"/>
            <a:ext cx="7204363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79270" y="2596127"/>
            <a:ext cx="7204363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30" idx="1"/>
          </p:cNvCxnSpPr>
          <p:nvPr/>
        </p:nvCxnSpPr>
        <p:spPr>
          <a:xfrm>
            <a:off x="3186546" y="2307414"/>
            <a:ext cx="692723" cy="233374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 flipV="1">
            <a:off x="3186545" y="2323251"/>
            <a:ext cx="796972" cy="77552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86544" y="3933741"/>
            <a:ext cx="692724" cy="162993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8" idx="3"/>
          </p:cNvCxnSpPr>
          <p:nvPr/>
        </p:nvCxnSpPr>
        <p:spPr>
          <a:xfrm flipV="1">
            <a:off x="3186545" y="3933741"/>
            <a:ext cx="796971" cy="78344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86543" y="3038360"/>
            <a:ext cx="796972" cy="252279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7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828786" y="-293576"/>
            <a:ext cx="2757655" cy="7086583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156655" y="3545192"/>
            <a:ext cx="1447679" cy="3669233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1184813" y="425611"/>
            <a:ext cx="1097077" cy="453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38345" y="148206"/>
            <a:ext cx="481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68506" y="997780"/>
            <a:ext cx="618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59718" y="5499175"/>
            <a:ext cx="6678146" cy="1126462"/>
            <a:chOff x="9145586" y="9472942"/>
            <a:chExt cx="15533498" cy="2253222"/>
          </a:xfrm>
        </p:grpSpPr>
        <p:sp>
          <p:nvSpPr>
            <p:cNvPr id="29" name="TextBox 28"/>
            <p:cNvSpPr txBox="1"/>
            <p:nvPr/>
          </p:nvSpPr>
          <p:spPr>
            <a:xfrm>
              <a:off x="9755187" y="9472942"/>
              <a:ext cx="14923897" cy="225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nl-NL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tác tiêu biểu: </a:t>
              </a:r>
              <a:r>
                <a:rPr lang="nl-NL" alt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trời; Hố bom, Bài thơ không năm tháng...</a:t>
              </a:r>
              <a:endParaRPr lang="en-US" sz="2800" b="1" i="1" dirty="0"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271081" y="2865367"/>
            <a:ext cx="6932281" cy="652486"/>
            <a:chOff x="9145586" y="7595254"/>
            <a:chExt cx="16107832" cy="1305142"/>
          </a:xfrm>
        </p:grpSpPr>
        <p:sp>
          <p:nvSpPr>
            <p:cNvPr id="32" name="Rectangle 31"/>
            <p:cNvSpPr/>
            <p:nvPr/>
          </p:nvSpPr>
          <p:spPr>
            <a:xfrm>
              <a:off x="9755184" y="7595254"/>
              <a:ext cx="15498234" cy="1305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9" indent="-28569" algn="just" defTabSz="1088421">
                <a:lnSpc>
                  <a:spcPct val="130000"/>
                </a:lnSpc>
              </a:pPr>
              <a:r>
                <a:rPr lang="nl-NL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nl-NL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Quảng Bình, hiện bà đang sống ở Huế</a:t>
              </a:r>
              <a:endParaRPr lang="vi-VN" sz="2800" dirty="0">
                <a:cs typeface="Arial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9145586" y="7974769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59718" y="2128265"/>
            <a:ext cx="6678146" cy="523220"/>
            <a:chOff x="9145586" y="9472942"/>
            <a:chExt cx="15226918" cy="1046578"/>
          </a:xfrm>
        </p:grpSpPr>
        <p:sp>
          <p:nvSpPr>
            <p:cNvPr id="36" name="TextBox 35"/>
            <p:cNvSpPr txBox="1"/>
            <p:nvPr/>
          </p:nvSpPr>
          <p:spPr>
            <a:xfrm>
              <a:off x="9755185" y="9472942"/>
              <a:ext cx="14617319" cy="10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1949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9718" y="3721096"/>
            <a:ext cx="6779882" cy="1643527"/>
            <a:chOff x="9145586" y="9472942"/>
            <a:chExt cx="15770138" cy="3287489"/>
          </a:xfrm>
        </p:grpSpPr>
        <p:sp>
          <p:nvSpPr>
            <p:cNvPr id="39" name="TextBox 38"/>
            <p:cNvSpPr txBox="1"/>
            <p:nvPr/>
          </p:nvSpPr>
          <p:spPr>
            <a:xfrm>
              <a:off x="9755187" y="9472942"/>
              <a:ext cx="15160537" cy="328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088421">
                <a:lnSpc>
                  <a:spcPct val="120000"/>
                </a:lnSpc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145586" y="9771760"/>
              <a:ext cx="301752" cy="300359"/>
            </a:xfrm>
            <a:prstGeom prst="ellipse">
              <a:avLst/>
            </a:prstGeom>
            <a:solidFill>
              <a:srgbClr val="603BC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421"/>
              <a:endParaRPr lang="en-US" sz="2800">
                <a:solidFill>
                  <a:schemeClr val="tx1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27427" y="2123901"/>
            <a:ext cx="3210267" cy="43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ca48c57ce450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43. Phong cách ngôn ngữ báo chí tt</Template>
  <TotalTime>1432</TotalTime>
  <Words>1649</Words>
  <Application>Microsoft Office PowerPoint</Application>
  <PresentationFormat>Widescreen</PresentationFormat>
  <Paragraphs>293</Paragraphs>
  <Slides>39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微软雅黑</vt:lpstr>
      <vt:lpstr>SimSun</vt:lpstr>
      <vt:lpstr>SimSun</vt:lpstr>
      <vt:lpstr>Amasis MT Pro Black</vt:lpstr>
      <vt:lpstr>Arial</vt:lpstr>
      <vt:lpstr>Brush Script MT</vt:lpstr>
      <vt:lpstr>Calibri</vt:lpstr>
      <vt:lpstr>Cambria Math</vt:lpstr>
      <vt:lpstr>Tahoma</vt:lpstr>
      <vt:lpstr>Times New Roman</vt:lpstr>
      <vt:lpstr>UTM Azuki</vt:lpstr>
      <vt:lpstr>Wingdings</vt:lpstr>
      <vt:lpstr>Wingdings 3</vt:lpstr>
      <vt:lpstr>印品黑体</vt:lpstr>
      <vt:lpstr>43. Phong cách ngôn ngữ báo chí tt</vt:lpstr>
      <vt:lpstr>1_5ca48c57ce450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142</cp:revision>
  <dcterms:created xsi:type="dcterms:W3CDTF">2021-09-05T01:35:32Z</dcterms:created>
  <dcterms:modified xsi:type="dcterms:W3CDTF">2024-11-26T23:19:15Z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