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84" r:id="rId6"/>
    <p:sldId id="260" r:id="rId7"/>
    <p:sldId id="278" r:id="rId8"/>
    <p:sldId id="280" r:id="rId9"/>
    <p:sldId id="279" r:id="rId10"/>
    <p:sldId id="261" r:id="rId11"/>
    <p:sldId id="262" r:id="rId12"/>
    <p:sldId id="263" r:id="rId13"/>
    <p:sldId id="264" r:id="rId14"/>
    <p:sldId id="281" r:id="rId15"/>
    <p:sldId id="266" r:id="rId16"/>
    <p:sldId id="267" r:id="rId17"/>
    <p:sldId id="282" r:id="rId18"/>
    <p:sldId id="268" r:id="rId19"/>
    <p:sldId id="283" r:id="rId20"/>
    <p:sldId id="269" r:id="rId21"/>
    <p:sldId id="270" r:id="rId22"/>
  </p:sldIdLst>
  <p:sldSz cx="18288000" cy="10287000"/>
  <p:notesSz cx="6858000" cy="9144000"/>
  <p:embeddedFontLst>
    <p:embeddedFont>
      <p:font typeface="Calistoga"/>
      <p:regular r:id="rId23"/>
    </p:embeddedFont>
    <p:embeddedFont>
      <p:font typeface="Extenda 100 Yotta"/>
      <p:regular r:id="rId24"/>
    </p:embeddedFont>
    <p:embeddedFont>
      <p:font typeface="Maven Pro"/>
      <p:regular r:id="rId25"/>
    </p:embeddedFont>
    <p:embeddedFont>
      <p:font typeface="Open Sans Condensed" panose="020B0806030504020204" pitchFamily="34" charset="0"/>
      <p:bold r:id="rId26"/>
    </p:embeddedFont>
    <p:embeddedFont>
      <p:font typeface="Open Sans Extrabold" panose="020B0906030804020204" pitchFamily="34" charset="0"/>
      <p:bold r:id="rId27"/>
      <p:boldItalic r:id="rId28"/>
    </p:embeddedFont>
    <p:embeddedFont>
      <p:font typeface="Paytone One"/>
      <p:regular r:id="rId29"/>
    </p:embeddedFont>
    <p:embeddedFont>
      <p:font typeface="Poppins Bold"/>
      <p:regular r:id="rId30"/>
    </p:embeddedFont>
    <p:embeddedFont>
      <p:font typeface="Public Sans"/>
      <p:regular r:id="rId31"/>
    </p:embeddedFont>
    <p:embeddedFont>
      <p:font typeface="Saira Stencil One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46.png"/><Relationship Id="rId3" Type="http://schemas.openxmlformats.org/officeDocument/2006/relationships/image" Target="../media/image29.png"/><Relationship Id="rId21" Type="http://schemas.openxmlformats.org/officeDocument/2006/relationships/image" Target="../media/image49.sv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41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51.svg"/><Relationship Id="rId10" Type="http://schemas.openxmlformats.org/officeDocument/2006/relationships/image" Target="../media/image15.svg"/><Relationship Id="rId19" Type="http://schemas.openxmlformats.org/officeDocument/2006/relationships/image" Target="../media/image47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53.svg"/><Relationship Id="rId26" Type="http://schemas.openxmlformats.org/officeDocument/2006/relationships/image" Target="../media/image61.gif"/><Relationship Id="rId3" Type="http://schemas.openxmlformats.org/officeDocument/2006/relationships/image" Target="../media/image29.png"/><Relationship Id="rId21" Type="http://schemas.openxmlformats.org/officeDocument/2006/relationships/image" Target="../media/image56.sv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52.png"/><Relationship Id="rId25" Type="http://schemas.openxmlformats.org/officeDocument/2006/relationships/image" Target="../media/image60.sv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24" Type="http://schemas.openxmlformats.org/officeDocument/2006/relationships/image" Target="../media/image59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58.svg"/><Relationship Id="rId10" Type="http://schemas.openxmlformats.org/officeDocument/2006/relationships/image" Target="../media/image15.svg"/><Relationship Id="rId19" Type="http://schemas.openxmlformats.org/officeDocument/2006/relationships/image" Target="../media/image54.pn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29.png"/><Relationship Id="rId21" Type="http://schemas.openxmlformats.org/officeDocument/2006/relationships/image" Target="../media/image66.sv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24" Type="http://schemas.openxmlformats.org/officeDocument/2006/relationships/image" Target="../media/image69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68.svg"/><Relationship Id="rId10" Type="http://schemas.openxmlformats.org/officeDocument/2006/relationships/image" Target="../media/image15.svg"/><Relationship Id="rId19" Type="http://schemas.openxmlformats.org/officeDocument/2006/relationships/image" Target="../media/image64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Relationship Id="rId2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73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72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19" Type="http://schemas.openxmlformats.org/officeDocument/2006/relationships/image" Target="../media/image74.pn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6.pn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6.png"/><Relationship Id="rId7" Type="http://schemas.openxmlformats.org/officeDocument/2006/relationships/image" Target="../media/image31.png"/><Relationship Id="rId12" Type="http://schemas.openxmlformats.org/officeDocument/2006/relationships/image" Target="../media/image15.svg"/><Relationship Id="rId17" Type="http://schemas.openxmlformats.org/officeDocument/2006/relationships/image" Target="../media/image37.png"/><Relationship Id="rId2" Type="http://schemas.openxmlformats.org/officeDocument/2006/relationships/audio" Target="../media/media5.mp3"/><Relationship Id="rId16" Type="http://schemas.openxmlformats.org/officeDocument/2006/relationships/image" Target="../media/image36.svg"/><Relationship Id="rId20" Type="http://schemas.openxmlformats.org/officeDocument/2006/relationships/image" Target="../media/image73.svg"/><Relationship Id="rId1" Type="http://schemas.microsoft.com/office/2007/relationships/media" Target="../media/media5.mp3"/><Relationship Id="rId6" Type="http://schemas.openxmlformats.org/officeDocument/2006/relationships/image" Target="../media/image30.sv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72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Relationship Id="rId14" Type="http://schemas.openxmlformats.org/officeDocument/2006/relationships/image" Target="../media/image17.svg"/><Relationship Id="rId2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77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6.pn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15.svg"/><Relationship Id="rId17" Type="http://schemas.openxmlformats.org/officeDocument/2006/relationships/image" Target="../media/image37.png"/><Relationship Id="rId2" Type="http://schemas.openxmlformats.org/officeDocument/2006/relationships/audio" Target="../media/media7.mp3"/><Relationship Id="rId16" Type="http://schemas.openxmlformats.org/officeDocument/2006/relationships/image" Target="../media/image36.svg"/><Relationship Id="rId1" Type="http://schemas.microsoft.com/office/2007/relationships/media" Target="../media/media7.mp3"/><Relationship Id="rId6" Type="http://schemas.openxmlformats.org/officeDocument/2006/relationships/image" Target="../media/image30.sv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76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13.jpeg"/><Relationship Id="rId15" Type="http://schemas.openxmlformats.org/officeDocument/2006/relationships/image" Target="../media/image5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6.svg"/><Relationship Id="rId9" Type="http://schemas.openxmlformats.org/officeDocument/2006/relationships/image" Target="../media/image21.sv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79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19" Type="http://schemas.openxmlformats.org/officeDocument/2006/relationships/image" Target="../media/image23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83.svg"/><Relationship Id="rId2" Type="http://schemas.openxmlformats.org/officeDocument/2006/relationships/image" Target="../media/image1.jpeg"/><Relationship Id="rId16" Type="http://schemas.openxmlformats.org/officeDocument/2006/relationships/image" Target="../media/image8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.svg"/><Relationship Id="rId5" Type="http://schemas.openxmlformats.org/officeDocument/2006/relationships/image" Target="../media/image81.jpeg"/><Relationship Id="rId15" Type="http://schemas.openxmlformats.org/officeDocument/2006/relationships/image" Target="../media/image21.svg"/><Relationship Id="rId10" Type="http://schemas.openxmlformats.org/officeDocument/2006/relationships/image" Target="../media/image6.png"/><Relationship Id="rId19" Type="http://schemas.openxmlformats.org/officeDocument/2006/relationships/image" Target="../media/image17.svg"/><Relationship Id="rId4" Type="http://schemas.openxmlformats.org/officeDocument/2006/relationships/image" Target="../media/image80.svg"/><Relationship Id="rId9" Type="http://schemas.openxmlformats.org/officeDocument/2006/relationships/image" Target="../media/image3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13.jpeg"/><Relationship Id="rId15" Type="http://schemas.openxmlformats.org/officeDocument/2006/relationships/image" Target="../media/image5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6.svg"/><Relationship Id="rId9" Type="http://schemas.openxmlformats.org/officeDocument/2006/relationships/image" Target="../media/image21.sv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sv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1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17" Type="http://schemas.openxmlformats.org/officeDocument/2006/relationships/image" Target="../media/image40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5.svg"/><Relationship Id="rId19" Type="http://schemas.openxmlformats.org/officeDocument/2006/relationships/image" Target="../media/image42.pn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54503" y="5450167"/>
            <a:ext cx="11712292" cy="9739632"/>
            <a:chOff x="0" y="0"/>
            <a:chExt cx="676659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A10D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17453" y="-993826"/>
            <a:ext cx="20867030" cy="10516055"/>
            <a:chOff x="0" y="0"/>
            <a:chExt cx="561152" cy="2827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1152" cy="282796"/>
            </a:xfrm>
            <a:custGeom>
              <a:avLst/>
              <a:gdLst/>
              <a:ahLst/>
              <a:cxnLst/>
              <a:rect l="l" t="t" r="r" b="b"/>
              <a:pathLst>
                <a:path w="561152" h="282796">
                  <a:moveTo>
                    <a:pt x="203200" y="282796"/>
                  </a:moveTo>
                  <a:lnTo>
                    <a:pt x="357952" y="282796"/>
                  </a:lnTo>
                  <a:lnTo>
                    <a:pt x="561152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B51F1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57150"/>
              <a:ext cx="307152" cy="339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99886" y="8579683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3639" y="771525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313704" y="-82986"/>
            <a:ext cx="1097343" cy="548672"/>
          </a:xfrm>
          <a:custGeom>
            <a:avLst/>
            <a:gdLst/>
            <a:ahLst/>
            <a:cxnLst/>
            <a:rect l="l" t="t" r="r" b="b"/>
            <a:pathLst>
              <a:path w="1097343" h="548672">
                <a:moveTo>
                  <a:pt x="0" y="0"/>
                </a:moveTo>
                <a:lnTo>
                  <a:pt x="1097343" y="0"/>
                </a:lnTo>
                <a:lnTo>
                  <a:pt x="1097343" y="548671"/>
                </a:lnTo>
                <a:lnTo>
                  <a:pt x="0" y="548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8437891" y="622640"/>
            <a:ext cx="8732770" cy="9479262"/>
          </a:xfrm>
          <a:custGeom>
            <a:avLst/>
            <a:gdLst/>
            <a:ahLst/>
            <a:cxnLst/>
            <a:rect l="l" t="t" r="r" b="b"/>
            <a:pathLst>
              <a:path w="8732770" h="9479262">
                <a:moveTo>
                  <a:pt x="0" y="0"/>
                </a:moveTo>
                <a:lnTo>
                  <a:pt x="8732770" y="0"/>
                </a:lnTo>
                <a:lnTo>
                  <a:pt x="8732770" y="9479261"/>
                </a:lnTo>
                <a:lnTo>
                  <a:pt x="0" y="94792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211772" y="636184"/>
            <a:ext cx="8421049" cy="7300805"/>
          </a:xfrm>
          <a:custGeom>
            <a:avLst/>
            <a:gdLst/>
            <a:ahLst/>
            <a:cxnLst/>
            <a:rect l="l" t="t" r="r" b="b"/>
            <a:pathLst>
              <a:path w="727368" h="630606">
                <a:moveTo>
                  <a:pt x="727368" y="315303"/>
                </a:moveTo>
                <a:lnTo>
                  <a:pt x="524168" y="630606"/>
                </a:lnTo>
                <a:lnTo>
                  <a:pt x="203200" y="630606"/>
                </a:lnTo>
                <a:lnTo>
                  <a:pt x="0" y="315303"/>
                </a:lnTo>
                <a:lnTo>
                  <a:pt x="203200" y="0"/>
                </a:lnTo>
                <a:lnTo>
                  <a:pt x="524168" y="0"/>
                </a:lnTo>
                <a:lnTo>
                  <a:pt x="727368" y="315303"/>
                </a:lnTo>
                <a:close/>
              </a:path>
            </a:pathLst>
          </a:custGeom>
          <a:blipFill>
            <a:blip r:embed="rId13"/>
            <a:stretch>
              <a:fillRect l="-26050" r="-26050"/>
            </a:stretch>
          </a:blipFill>
          <a:ln w="1428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-5400000">
            <a:off x="12772130" y="5191268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7" y="0"/>
                </a:lnTo>
                <a:lnTo>
                  <a:pt x="4650437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3044776" y="5699258"/>
            <a:ext cx="4105146" cy="3559042"/>
            <a:chOff x="0" y="0"/>
            <a:chExt cx="727368" cy="63060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14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38600" y="61094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767019" y="-1742679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5"/>
                </a:lnTo>
                <a:lnTo>
                  <a:pt x="0" y="27385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543907" y="983809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463305" y="6429375"/>
            <a:ext cx="5056590" cy="4114800"/>
          </a:xfrm>
          <a:custGeom>
            <a:avLst/>
            <a:gdLst/>
            <a:ahLst/>
            <a:cxnLst/>
            <a:rect l="l" t="t" r="r" b="b"/>
            <a:pathLst>
              <a:path w="5056590" h="4114800">
                <a:moveTo>
                  <a:pt x="0" y="0"/>
                </a:moveTo>
                <a:lnTo>
                  <a:pt x="5056590" y="0"/>
                </a:lnTo>
                <a:lnTo>
                  <a:pt x="5056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83639" y="2290578"/>
            <a:ext cx="8910571" cy="648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4D4D4D"/>
                </a:solidFill>
                <a:latin typeface="Maven Pro"/>
                <a:ea typeface="Maven Pro"/>
                <a:cs typeface="Maven Pro"/>
                <a:sym typeface="Maven Pro"/>
              </a:rPr>
              <a:t>CHỦ ĐỀ 2: CHẠY CỰ LI TRUNG BÌNH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83639" y="191350"/>
            <a:ext cx="5552151" cy="8602908"/>
            <a:chOff x="0" y="0"/>
            <a:chExt cx="7402868" cy="11470545"/>
          </a:xfrm>
        </p:grpSpPr>
        <p:grpSp>
          <p:nvGrpSpPr>
            <p:cNvPr id="28" name="Group 28"/>
            <p:cNvGrpSpPr/>
            <p:nvPr/>
          </p:nvGrpSpPr>
          <p:grpSpPr>
            <a:xfrm>
              <a:off x="798868" y="10327545"/>
              <a:ext cx="6604000" cy="1143000"/>
              <a:chOff x="0" y="0"/>
              <a:chExt cx="1304494" cy="22577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304494" cy="225778"/>
              </a:xfrm>
              <a:custGeom>
                <a:avLst/>
                <a:gdLst/>
                <a:ahLst/>
                <a:cxnLst/>
                <a:rect l="l" t="t" r="r" b="b"/>
                <a:pathLst>
                  <a:path w="1304494" h="225778">
                    <a:moveTo>
                      <a:pt x="0" y="0"/>
                    </a:moveTo>
                    <a:lnTo>
                      <a:pt x="1304494" y="0"/>
                    </a:lnTo>
                    <a:lnTo>
                      <a:pt x="1304494" y="225778"/>
                    </a:lnTo>
                    <a:lnTo>
                      <a:pt x="0" y="225778"/>
                    </a:lnTo>
                    <a:close/>
                  </a:path>
                </a:pathLst>
              </a:custGeom>
              <a:solidFill>
                <a:srgbClr val="B51F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1304494" cy="282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>
                    <a:solidFill>
                      <a:srgbClr val="FFFF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Giáo viên: Kiều Thị Lân</a:t>
                </a: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0" y="0"/>
              <a:ext cx="1314033" cy="1311318"/>
            </a:xfrm>
            <a:custGeom>
              <a:avLst/>
              <a:gdLst/>
              <a:ahLst/>
              <a:cxnLst/>
              <a:rect l="l" t="t" r="r" b="b"/>
              <a:pathLst>
                <a:path w="1314033" h="1311318">
                  <a:moveTo>
                    <a:pt x="0" y="0"/>
                  </a:moveTo>
                  <a:lnTo>
                    <a:pt x="1314033" y="0"/>
                  </a:lnTo>
                  <a:lnTo>
                    <a:pt x="1314033" y="1311318"/>
                  </a:lnTo>
                  <a:lnTo>
                    <a:pt x="0" y="131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97139" y="350224"/>
              <a:ext cx="545782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b="1" dirty="0">
                  <a:solidFill>
                    <a:srgbClr val="1D1A1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TRƯỜNG THCS LIỆP TUYẾT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83639" y="3189103"/>
            <a:ext cx="7594180" cy="491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TIẾT </a:t>
            </a:r>
            <a:r>
              <a:rPr lang="vi-VN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19 </a:t>
            </a:r>
            <a:r>
              <a:rPr lang="en-US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-</a:t>
            </a:r>
            <a:r>
              <a:rPr lang="vi-VN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 </a:t>
            </a:r>
            <a:r>
              <a:rPr lang="en-US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BÀI 3:</a:t>
            </a:r>
          </a:p>
          <a:p>
            <a:pPr algn="just">
              <a:lnSpc>
                <a:spcPts val="7840"/>
              </a:lnSpc>
            </a:pPr>
            <a:r>
              <a:rPr lang="en-US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PHỐI HỢP CÁC GIAI ĐOẠN TRONG CHẠY CỰ </a:t>
            </a:r>
            <a:r>
              <a:rPr lang="vi-VN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LI</a:t>
            </a:r>
            <a:r>
              <a:rPr lang="en-US" sz="5600" spc="-274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 TRUNG BÌNH</a:t>
            </a:r>
          </a:p>
          <a:p>
            <a:pPr algn="just">
              <a:lnSpc>
                <a:spcPts val="7840"/>
              </a:lnSpc>
            </a:pPr>
            <a:endParaRPr lang="en-US" sz="5600" spc="-274" dirty="0">
              <a:solidFill>
                <a:srgbClr val="1D1A1B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>
            <a:off x="961507" y="6890477"/>
            <a:ext cx="16279103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>
            <a:off x="347373" y="6542044"/>
            <a:ext cx="16279103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>
            <a:off x="1327525" y="7243149"/>
            <a:ext cx="16279103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1529163" y="7682350"/>
            <a:ext cx="16279103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028700" y="7676785"/>
            <a:ext cx="16779589" cy="776056"/>
          </a:xfrm>
          <a:custGeom>
            <a:avLst/>
            <a:gdLst/>
            <a:ahLst/>
            <a:cxnLst/>
            <a:rect l="l" t="t" r="r" b="b"/>
            <a:pathLst>
              <a:path w="16779589" h="776056">
                <a:moveTo>
                  <a:pt x="0" y="0"/>
                </a:moveTo>
                <a:lnTo>
                  <a:pt x="16779589" y="0"/>
                </a:lnTo>
                <a:lnTo>
                  <a:pt x="16779589" y="776056"/>
                </a:lnTo>
                <a:lnTo>
                  <a:pt x="0" y="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3274538" y="11776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 động luyện tập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28700" y="7288757"/>
            <a:ext cx="16779589" cy="776056"/>
          </a:xfrm>
          <a:custGeom>
            <a:avLst/>
            <a:gdLst/>
            <a:ahLst/>
            <a:cxnLst/>
            <a:rect l="l" t="t" r="r" b="b"/>
            <a:pathLst>
              <a:path w="16779589" h="776056">
                <a:moveTo>
                  <a:pt x="0" y="0"/>
                </a:moveTo>
                <a:lnTo>
                  <a:pt x="16779589" y="0"/>
                </a:lnTo>
                <a:lnTo>
                  <a:pt x="16779589" y="776056"/>
                </a:lnTo>
                <a:lnTo>
                  <a:pt x="0" y="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754205" y="6944394"/>
            <a:ext cx="16779589" cy="776056"/>
          </a:xfrm>
          <a:custGeom>
            <a:avLst/>
            <a:gdLst/>
            <a:ahLst/>
            <a:cxnLst/>
            <a:rect l="l" t="t" r="r" b="b"/>
            <a:pathLst>
              <a:path w="16779589" h="776056">
                <a:moveTo>
                  <a:pt x="0" y="0"/>
                </a:moveTo>
                <a:lnTo>
                  <a:pt x="16779590" y="0"/>
                </a:lnTo>
                <a:lnTo>
                  <a:pt x="16779590" y="776056"/>
                </a:lnTo>
                <a:lnTo>
                  <a:pt x="0" y="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63439" y="6556366"/>
            <a:ext cx="16779589" cy="776056"/>
          </a:xfrm>
          <a:custGeom>
            <a:avLst/>
            <a:gdLst/>
            <a:ahLst/>
            <a:cxnLst/>
            <a:rect l="l" t="t" r="r" b="b"/>
            <a:pathLst>
              <a:path w="16779589" h="776056">
                <a:moveTo>
                  <a:pt x="0" y="0"/>
                </a:moveTo>
                <a:lnTo>
                  <a:pt x="16779589" y="0"/>
                </a:lnTo>
                <a:lnTo>
                  <a:pt x="16779589" y="776056"/>
                </a:lnTo>
                <a:lnTo>
                  <a:pt x="0" y="7760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1748977" y="3892225"/>
            <a:ext cx="4066013" cy="3684825"/>
          </a:xfrm>
          <a:custGeom>
            <a:avLst/>
            <a:gdLst/>
            <a:ahLst/>
            <a:cxnLst/>
            <a:rect l="l" t="t" r="r" b="b"/>
            <a:pathLst>
              <a:path w="4066013" h="3684825">
                <a:moveTo>
                  <a:pt x="0" y="0"/>
                </a:moveTo>
                <a:lnTo>
                  <a:pt x="4066014" y="0"/>
                </a:lnTo>
                <a:lnTo>
                  <a:pt x="4066014" y="3684825"/>
                </a:lnTo>
                <a:lnTo>
                  <a:pt x="0" y="36848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6834601" y="4560372"/>
            <a:ext cx="2515062" cy="3160078"/>
          </a:xfrm>
          <a:custGeom>
            <a:avLst/>
            <a:gdLst/>
            <a:ahLst/>
            <a:cxnLst/>
            <a:rect l="l" t="t" r="r" b="b"/>
            <a:pathLst>
              <a:path w="2515062" h="3160078">
                <a:moveTo>
                  <a:pt x="0" y="0"/>
                </a:moveTo>
                <a:lnTo>
                  <a:pt x="2515062" y="0"/>
                </a:lnTo>
                <a:lnTo>
                  <a:pt x="2515062" y="3160078"/>
                </a:lnTo>
                <a:lnTo>
                  <a:pt x="0" y="31600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29141" y="4388050"/>
            <a:ext cx="2335965" cy="2693174"/>
          </a:xfrm>
          <a:custGeom>
            <a:avLst/>
            <a:gdLst/>
            <a:ahLst/>
            <a:cxnLst/>
            <a:rect l="l" t="t" r="r" b="b"/>
            <a:pathLst>
              <a:path w="2335965" h="2693174">
                <a:moveTo>
                  <a:pt x="0" y="0"/>
                </a:moveTo>
                <a:lnTo>
                  <a:pt x="2335965" y="0"/>
                </a:lnTo>
                <a:lnTo>
                  <a:pt x="2335965" y="2693174"/>
                </a:lnTo>
                <a:lnTo>
                  <a:pt x="0" y="2693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5400000">
            <a:off x="12514127" y="6253447"/>
            <a:ext cx="3447262" cy="219763"/>
          </a:xfrm>
          <a:custGeom>
            <a:avLst/>
            <a:gdLst/>
            <a:ahLst/>
            <a:cxnLst/>
            <a:rect l="l" t="t" r="r" b="b"/>
            <a:pathLst>
              <a:path w="3447262" h="219763">
                <a:moveTo>
                  <a:pt x="0" y="0"/>
                </a:moveTo>
                <a:lnTo>
                  <a:pt x="3447262" y="0"/>
                </a:lnTo>
                <a:lnTo>
                  <a:pt x="3447262" y="219763"/>
                </a:lnTo>
                <a:lnTo>
                  <a:pt x="0" y="219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2076198" y="6122008"/>
            <a:ext cx="3447262" cy="219763"/>
          </a:xfrm>
          <a:custGeom>
            <a:avLst/>
            <a:gdLst/>
            <a:ahLst/>
            <a:cxnLst/>
            <a:rect l="l" t="t" r="r" b="b"/>
            <a:pathLst>
              <a:path w="3447262" h="219763">
                <a:moveTo>
                  <a:pt x="0" y="0"/>
                </a:moveTo>
                <a:lnTo>
                  <a:pt x="3447262" y="0"/>
                </a:lnTo>
                <a:lnTo>
                  <a:pt x="3447262" y="219763"/>
                </a:lnTo>
                <a:lnTo>
                  <a:pt x="0" y="219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274538" y="-381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 động luyện tập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3855640" y="4171126"/>
            <a:ext cx="10272237" cy="337133"/>
            <a:chOff x="0" y="0"/>
            <a:chExt cx="13696316" cy="44951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051147" cy="449511"/>
            </a:xfrm>
            <a:custGeom>
              <a:avLst/>
              <a:gdLst/>
              <a:ahLst/>
              <a:cxnLst/>
              <a:rect l="l" t="t" r="r" b="b"/>
              <a:pathLst>
                <a:path w="7051147" h="449511">
                  <a:moveTo>
                    <a:pt x="0" y="0"/>
                  </a:moveTo>
                  <a:lnTo>
                    <a:pt x="7051147" y="0"/>
                  </a:lnTo>
                  <a:lnTo>
                    <a:pt x="7051147" y="449511"/>
                  </a:lnTo>
                  <a:lnTo>
                    <a:pt x="0" y="449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051147" y="25881"/>
              <a:ext cx="6645169" cy="423630"/>
            </a:xfrm>
            <a:custGeom>
              <a:avLst/>
              <a:gdLst/>
              <a:ahLst/>
              <a:cxnLst/>
              <a:rect l="l" t="t" r="r" b="b"/>
              <a:pathLst>
                <a:path w="6645169" h="423630">
                  <a:moveTo>
                    <a:pt x="0" y="0"/>
                  </a:moveTo>
                  <a:lnTo>
                    <a:pt x="6645169" y="0"/>
                  </a:lnTo>
                  <a:lnTo>
                    <a:pt x="6645169" y="423630"/>
                  </a:lnTo>
                  <a:lnTo>
                    <a:pt x="0" y="423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>
            <a:off x="12970668" y="1240161"/>
            <a:ext cx="2810564" cy="3268098"/>
          </a:xfrm>
          <a:custGeom>
            <a:avLst/>
            <a:gdLst/>
            <a:ahLst/>
            <a:cxnLst/>
            <a:rect l="l" t="t" r="r" b="b"/>
            <a:pathLst>
              <a:path w="2810564" h="3268098">
                <a:moveTo>
                  <a:pt x="0" y="0"/>
                </a:moveTo>
                <a:lnTo>
                  <a:pt x="2810564" y="0"/>
                </a:lnTo>
                <a:lnTo>
                  <a:pt x="2810564" y="3268098"/>
                </a:lnTo>
                <a:lnTo>
                  <a:pt x="0" y="32680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504429" y="1371600"/>
            <a:ext cx="2810564" cy="3268098"/>
          </a:xfrm>
          <a:custGeom>
            <a:avLst/>
            <a:gdLst/>
            <a:ahLst/>
            <a:cxnLst/>
            <a:rect l="l" t="t" r="r" b="b"/>
            <a:pathLst>
              <a:path w="2810564" h="3268098">
                <a:moveTo>
                  <a:pt x="0" y="0"/>
                </a:moveTo>
                <a:lnTo>
                  <a:pt x="2810564" y="0"/>
                </a:lnTo>
                <a:lnTo>
                  <a:pt x="2810564" y="3268098"/>
                </a:lnTo>
                <a:lnTo>
                  <a:pt x="0" y="32680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3717613" y="7749827"/>
            <a:ext cx="10272237" cy="337133"/>
            <a:chOff x="0" y="0"/>
            <a:chExt cx="13696316" cy="44951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051147" cy="449511"/>
            </a:xfrm>
            <a:custGeom>
              <a:avLst/>
              <a:gdLst/>
              <a:ahLst/>
              <a:cxnLst/>
              <a:rect l="l" t="t" r="r" b="b"/>
              <a:pathLst>
                <a:path w="7051147" h="449511">
                  <a:moveTo>
                    <a:pt x="0" y="0"/>
                  </a:moveTo>
                  <a:lnTo>
                    <a:pt x="7051147" y="0"/>
                  </a:lnTo>
                  <a:lnTo>
                    <a:pt x="7051147" y="449511"/>
                  </a:lnTo>
                  <a:lnTo>
                    <a:pt x="0" y="449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7051147" y="25881"/>
              <a:ext cx="6645169" cy="423630"/>
            </a:xfrm>
            <a:custGeom>
              <a:avLst/>
              <a:gdLst/>
              <a:ahLst/>
              <a:cxnLst/>
              <a:rect l="l" t="t" r="r" b="b"/>
              <a:pathLst>
                <a:path w="6645169" h="423630">
                  <a:moveTo>
                    <a:pt x="0" y="0"/>
                  </a:moveTo>
                  <a:lnTo>
                    <a:pt x="6645169" y="0"/>
                  </a:lnTo>
                  <a:lnTo>
                    <a:pt x="6645169" y="423630"/>
                  </a:lnTo>
                  <a:lnTo>
                    <a:pt x="0" y="423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347844" y="3846536"/>
            <a:ext cx="809778" cy="2226891"/>
          </a:xfrm>
          <a:custGeom>
            <a:avLst/>
            <a:gdLst/>
            <a:ahLst/>
            <a:cxnLst/>
            <a:rect l="l" t="t" r="r" b="b"/>
            <a:pathLst>
              <a:path w="809778" h="2226891">
                <a:moveTo>
                  <a:pt x="0" y="0"/>
                </a:moveTo>
                <a:lnTo>
                  <a:pt x="809778" y="0"/>
                </a:lnTo>
                <a:lnTo>
                  <a:pt x="809778" y="2226891"/>
                </a:lnTo>
                <a:lnTo>
                  <a:pt x="0" y="22268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999990" y="4831460"/>
            <a:ext cx="2810564" cy="3268098"/>
          </a:xfrm>
          <a:custGeom>
            <a:avLst/>
            <a:gdLst/>
            <a:ahLst/>
            <a:cxnLst/>
            <a:rect l="l" t="t" r="r" b="b"/>
            <a:pathLst>
              <a:path w="2810564" h="3268098">
                <a:moveTo>
                  <a:pt x="0" y="0"/>
                </a:moveTo>
                <a:lnTo>
                  <a:pt x="2810564" y="0"/>
                </a:lnTo>
                <a:lnTo>
                  <a:pt x="2810564" y="3268098"/>
                </a:lnTo>
                <a:lnTo>
                  <a:pt x="0" y="32680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2832476" y="4818862"/>
            <a:ext cx="2810564" cy="3268098"/>
          </a:xfrm>
          <a:custGeom>
            <a:avLst/>
            <a:gdLst/>
            <a:ahLst/>
            <a:cxnLst/>
            <a:rect l="l" t="t" r="r" b="b"/>
            <a:pathLst>
              <a:path w="2810564" h="3268098">
                <a:moveTo>
                  <a:pt x="0" y="0"/>
                </a:moveTo>
                <a:lnTo>
                  <a:pt x="2810564" y="0"/>
                </a:lnTo>
                <a:lnTo>
                  <a:pt x="2810564" y="3268098"/>
                </a:lnTo>
                <a:lnTo>
                  <a:pt x="0" y="32680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flipH="1">
            <a:off x="8045836" y="2258888"/>
            <a:ext cx="3617987" cy="2102955"/>
          </a:xfrm>
          <a:custGeom>
            <a:avLst/>
            <a:gdLst/>
            <a:ahLst/>
            <a:cxnLst/>
            <a:rect l="l" t="t" r="r" b="b"/>
            <a:pathLst>
              <a:path w="3617987" h="2102955">
                <a:moveTo>
                  <a:pt x="3617986" y="0"/>
                </a:moveTo>
                <a:lnTo>
                  <a:pt x="0" y="0"/>
                </a:lnTo>
                <a:lnTo>
                  <a:pt x="0" y="2102955"/>
                </a:lnTo>
                <a:lnTo>
                  <a:pt x="3617986" y="2102955"/>
                </a:lnTo>
                <a:lnTo>
                  <a:pt x="3617986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8250871" y="5745929"/>
            <a:ext cx="4049254" cy="2353629"/>
          </a:xfrm>
          <a:custGeom>
            <a:avLst/>
            <a:gdLst/>
            <a:ahLst/>
            <a:cxnLst/>
            <a:rect l="l" t="t" r="r" b="b"/>
            <a:pathLst>
              <a:path w="4049254" h="2353629">
                <a:moveTo>
                  <a:pt x="0" y="0"/>
                </a:moveTo>
                <a:lnTo>
                  <a:pt x="4049254" y="0"/>
                </a:lnTo>
                <a:lnTo>
                  <a:pt x="4049254" y="2353629"/>
                </a:lnTo>
                <a:lnTo>
                  <a:pt x="0" y="2353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5314993" y="6000750"/>
            <a:ext cx="1758583" cy="2209592"/>
          </a:xfrm>
          <a:custGeom>
            <a:avLst/>
            <a:gdLst/>
            <a:ahLst/>
            <a:cxnLst/>
            <a:rect l="l" t="t" r="r" b="b"/>
            <a:pathLst>
              <a:path w="1758583" h="2209592">
                <a:moveTo>
                  <a:pt x="0" y="0"/>
                </a:moveTo>
                <a:lnTo>
                  <a:pt x="1758583" y="0"/>
                </a:lnTo>
                <a:lnTo>
                  <a:pt x="1758583" y="2209592"/>
                </a:lnTo>
                <a:lnTo>
                  <a:pt x="0" y="22095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6728447" y="7105546"/>
            <a:ext cx="1948870" cy="87699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3508067" y="7078529"/>
            <a:ext cx="1948870" cy="87699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1663822" y="7105546"/>
            <a:ext cx="1948870" cy="876992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flipH="1">
            <a:off x="11021797" y="4266508"/>
            <a:ext cx="1948870" cy="876992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flipH="1">
            <a:off x="8017323" y="4266508"/>
            <a:ext cx="1948870" cy="87699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flipH="1">
            <a:off x="5754012" y="4339692"/>
            <a:ext cx="1948870" cy="876992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5400000" flipH="1">
            <a:off x="3183187" y="5495921"/>
            <a:ext cx="1948870" cy="87699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5400000" flipV="1">
            <a:off x="12963019" y="5495921"/>
            <a:ext cx="1948870" cy="876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227214" y="7155542"/>
            <a:ext cx="3501103" cy="3089724"/>
          </a:xfrm>
          <a:custGeom>
            <a:avLst/>
            <a:gdLst/>
            <a:ahLst/>
            <a:cxnLst/>
            <a:rect l="l" t="t" r="r" b="b"/>
            <a:pathLst>
              <a:path w="3501103" h="3089724">
                <a:moveTo>
                  <a:pt x="0" y="0"/>
                </a:moveTo>
                <a:lnTo>
                  <a:pt x="3501103" y="0"/>
                </a:lnTo>
                <a:lnTo>
                  <a:pt x="3501103" y="3089723"/>
                </a:lnTo>
                <a:lnTo>
                  <a:pt x="0" y="30897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4482502" y="7125262"/>
            <a:ext cx="4993244" cy="3150283"/>
          </a:xfrm>
          <a:custGeom>
            <a:avLst/>
            <a:gdLst/>
            <a:ahLst/>
            <a:cxnLst/>
            <a:rect l="l" t="t" r="r" b="b"/>
            <a:pathLst>
              <a:path w="4993244" h="3150283">
                <a:moveTo>
                  <a:pt x="0" y="0"/>
                </a:moveTo>
                <a:lnTo>
                  <a:pt x="4993244" y="0"/>
                </a:lnTo>
                <a:lnTo>
                  <a:pt x="4993244" y="3150283"/>
                </a:lnTo>
                <a:lnTo>
                  <a:pt x="0" y="31502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2837220" y="6939562"/>
            <a:ext cx="2689416" cy="3175988"/>
          </a:xfrm>
          <a:custGeom>
            <a:avLst/>
            <a:gdLst/>
            <a:ahLst/>
            <a:cxnLst/>
            <a:rect l="l" t="t" r="r" b="b"/>
            <a:pathLst>
              <a:path w="2689416" h="3175988">
                <a:moveTo>
                  <a:pt x="0" y="0"/>
                </a:moveTo>
                <a:lnTo>
                  <a:pt x="2689416" y="0"/>
                </a:lnTo>
                <a:lnTo>
                  <a:pt x="2689416" y="3175988"/>
                </a:lnTo>
                <a:lnTo>
                  <a:pt x="0" y="31759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-540510" y="7429061"/>
            <a:ext cx="4258123" cy="2686489"/>
          </a:xfrm>
          <a:custGeom>
            <a:avLst/>
            <a:gdLst/>
            <a:ahLst/>
            <a:cxnLst/>
            <a:rect l="l" t="t" r="r" b="b"/>
            <a:pathLst>
              <a:path w="4258123" h="2686489">
                <a:moveTo>
                  <a:pt x="0" y="0"/>
                </a:moveTo>
                <a:lnTo>
                  <a:pt x="4258123" y="0"/>
                </a:lnTo>
                <a:lnTo>
                  <a:pt x="4258123" y="2686489"/>
                </a:lnTo>
                <a:lnTo>
                  <a:pt x="0" y="26864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216370" y="6160745"/>
            <a:ext cx="3857625" cy="4114800"/>
          </a:xfrm>
          <a:custGeom>
            <a:avLst/>
            <a:gdLst/>
            <a:ahLst/>
            <a:cxnLst/>
            <a:rect l="l" t="t" r="r" b="b"/>
            <a:pathLst>
              <a:path w="3857625" h="4114800">
                <a:moveTo>
                  <a:pt x="0" y="0"/>
                </a:moveTo>
                <a:lnTo>
                  <a:pt x="3857625" y="0"/>
                </a:lnTo>
                <a:lnTo>
                  <a:pt x="3857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9237825" y="8346617"/>
            <a:ext cx="2989389" cy="1868368"/>
          </a:xfrm>
          <a:custGeom>
            <a:avLst/>
            <a:gdLst/>
            <a:ahLst/>
            <a:cxnLst/>
            <a:rect l="l" t="t" r="r" b="b"/>
            <a:pathLst>
              <a:path w="2989389" h="1868368">
                <a:moveTo>
                  <a:pt x="0" y="0"/>
                </a:moveTo>
                <a:lnTo>
                  <a:pt x="2989389" y="0"/>
                </a:lnTo>
                <a:lnTo>
                  <a:pt x="2989389" y="1868369"/>
                </a:lnTo>
                <a:lnTo>
                  <a:pt x="0" y="186836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851512" y="6240274"/>
            <a:ext cx="3424775" cy="3875276"/>
          </a:xfrm>
          <a:custGeom>
            <a:avLst/>
            <a:gdLst/>
            <a:ahLst/>
            <a:cxnLst/>
            <a:rect l="l" t="t" r="r" b="b"/>
            <a:pathLst>
              <a:path w="3424775" h="3875276">
                <a:moveTo>
                  <a:pt x="0" y="0"/>
                </a:moveTo>
                <a:lnTo>
                  <a:pt x="3424775" y="0"/>
                </a:lnTo>
                <a:lnTo>
                  <a:pt x="3424775" y="3875276"/>
                </a:lnTo>
                <a:lnTo>
                  <a:pt x="0" y="387527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526636" y="7429061"/>
            <a:ext cx="2185383" cy="2647612"/>
          </a:xfrm>
          <a:custGeom>
            <a:avLst/>
            <a:gdLst/>
            <a:ahLst/>
            <a:cxnLst/>
            <a:rect l="l" t="t" r="r" b="b"/>
            <a:pathLst>
              <a:path w="2185383" h="2647612">
                <a:moveTo>
                  <a:pt x="0" y="0"/>
                </a:moveTo>
                <a:lnTo>
                  <a:pt x="2185383" y="0"/>
                </a:lnTo>
                <a:lnTo>
                  <a:pt x="2185383" y="2647613"/>
                </a:lnTo>
                <a:lnTo>
                  <a:pt x="0" y="264761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081666" y="2475893"/>
            <a:ext cx="13058033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Trò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chơi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: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hái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nấm</a:t>
            </a:r>
            <a:endParaRPr lang="en-US" sz="12000" dirty="0">
              <a:solidFill>
                <a:srgbClr val="B51F19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2174563" y="2349175"/>
            <a:ext cx="13965136" cy="3086100"/>
            <a:chOff x="0" y="0"/>
            <a:chExt cx="367806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78060" cy="812800"/>
            </a:xfrm>
            <a:custGeom>
              <a:avLst/>
              <a:gdLst/>
              <a:ahLst/>
              <a:cxnLst/>
              <a:rect l="l" t="t" r="r" b="b"/>
              <a:pathLst>
                <a:path w="3678060" h="812800">
                  <a:moveTo>
                    <a:pt x="34371" y="0"/>
                  </a:moveTo>
                  <a:lnTo>
                    <a:pt x="3643689" y="0"/>
                  </a:lnTo>
                  <a:cubicBezTo>
                    <a:pt x="3652805" y="0"/>
                    <a:pt x="3661547" y="3621"/>
                    <a:pt x="3667993" y="10067"/>
                  </a:cubicBezTo>
                  <a:cubicBezTo>
                    <a:pt x="3674439" y="16513"/>
                    <a:pt x="3678060" y="25255"/>
                    <a:pt x="3678060" y="34371"/>
                  </a:cubicBezTo>
                  <a:lnTo>
                    <a:pt x="3678060" y="778429"/>
                  </a:lnTo>
                  <a:cubicBezTo>
                    <a:pt x="3678060" y="797411"/>
                    <a:pt x="3662672" y="812800"/>
                    <a:pt x="3643689" y="812800"/>
                  </a:cubicBezTo>
                  <a:lnTo>
                    <a:pt x="34371" y="812800"/>
                  </a:lnTo>
                  <a:cubicBezTo>
                    <a:pt x="15389" y="812800"/>
                    <a:pt x="0" y="797411"/>
                    <a:pt x="0" y="778429"/>
                  </a:cubicBezTo>
                  <a:lnTo>
                    <a:pt x="0" y="34371"/>
                  </a:lnTo>
                  <a:cubicBezTo>
                    <a:pt x="0" y="15389"/>
                    <a:pt x="15389" y="0"/>
                    <a:pt x="34371" y="0"/>
                  </a:cubicBezTo>
                  <a:close/>
                </a:path>
              </a:pathLst>
            </a:custGeom>
            <a:solidFill>
              <a:srgbClr val="A10D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367806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363379" y="8174699"/>
            <a:ext cx="1791842" cy="1906215"/>
          </a:xfrm>
          <a:custGeom>
            <a:avLst/>
            <a:gdLst/>
            <a:ahLst/>
            <a:cxnLst/>
            <a:rect l="l" t="t" r="r" b="b"/>
            <a:pathLst>
              <a:path w="1791842" h="1906215">
                <a:moveTo>
                  <a:pt x="0" y="0"/>
                </a:moveTo>
                <a:lnTo>
                  <a:pt x="1791842" y="0"/>
                </a:lnTo>
                <a:lnTo>
                  <a:pt x="1791842" y="1906215"/>
                </a:lnTo>
                <a:lnTo>
                  <a:pt x="0" y="19062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3081666" y="596575"/>
            <a:ext cx="13058033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Trò chơi: hái nấm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86033" y="2584288"/>
            <a:ext cx="13342196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Chuẩn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bị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: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Các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bạn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tham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gia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trò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chơi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được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chia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thành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nhiều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đội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có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số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nguời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bằng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nhau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mỗi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đội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đứng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thành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một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hàng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dọc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sau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vạch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xuất</a:t>
            </a:r>
            <a:r>
              <a:rPr lang="en-US" sz="45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phát</a:t>
            </a:r>
            <a:endParaRPr lang="en-US" sz="45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DC8413C-39C9-4446-A58C-BF2610DA0C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1121" y="5531994"/>
            <a:ext cx="12805758" cy="3702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âp hái nấM">
            <a:hlinkClick r:id="" action="ppaction://media"/>
            <a:extLst>
              <a:ext uri="{FF2B5EF4-FFF2-40B4-BE49-F238E27FC236}">
                <a16:creationId xmlns:a16="http://schemas.microsoft.com/office/drawing/2014/main" id="{AAF5A66E-61AE-A054-42AD-C05D22B80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113042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3325813" y="118867"/>
            <a:ext cx="1290478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Trò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chơi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: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hái</a:t>
            </a:r>
            <a:r>
              <a:rPr lang="en-US" sz="12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12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nấm</a:t>
            </a:r>
            <a:endParaRPr lang="en-US" sz="12000" dirty="0">
              <a:solidFill>
                <a:srgbClr val="B51F19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28700" y="1536382"/>
            <a:ext cx="463912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62AF"/>
                </a:solidFill>
                <a:latin typeface="Calistoga"/>
                <a:ea typeface="Calistoga"/>
                <a:cs typeface="Calistoga"/>
                <a:sym typeface="Calistoga"/>
              </a:rPr>
              <a:t>Đội</a:t>
            </a:r>
            <a:r>
              <a:rPr lang="en-US" sz="5199" dirty="0">
                <a:solidFill>
                  <a:srgbClr val="0062AF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5199" dirty="0" err="1">
                <a:solidFill>
                  <a:srgbClr val="0062AF"/>
                </a:solidFill>
                <a:latin typeface="Calistoga"/>
                <a:ea typeface="Calistoga"/>
                <a:cs typeface="Calistoga"/>
                <a:sym typeface="Calistoga"/>
              </a:rPr>
              <a:t>xanh</a:t>
            </a:r>
            <a:r>
              <a:rPr lang="en-US" sz="5199" dirty="0">
                <a:solidFill>
                  <a:srgbClr val="0062AF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5199" dirty="0" err="1">
                <a:solidFill>
                  <a:srgbClr val="0062AF"/>
                </a:solidFill>
                <a:latin typeface="Calistoga"/>
                <a:ea typeface="Calistoga"/>
                <a:cs typeface="Calistoga"/>
                <a:sym typeface="Calistoga"/>
              </a:rPr>
              <a:t>dương</a:t>
            </a:r>
            <a:endParaRPr lang="en-US" sz="5199" dirty="0">
              <a:solidFill>
                <a:srgbClr val="0062AF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450358" y="3312026"/>
            <a:ext cx="186898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A10D00"/>
                </a:solidFill>
                <a:latin typeface="Calistoga"/>
                <a:ea typeface="Calistoga"/>
                <a:cs typeface="Calistoga"/>
                <a:sym typeface="Calistoga"/>
              </a:rPr>
              <a:t>Đội đỏ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4912" y="5273353"/>
            <a:ext cx="403562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C1FF72"/>
                </a:solidFill>
                <a:latin typeface="Calistoga"/>
                <a:ea typeface="Calistoga"/>
                <a:cs typeface="Calistoga"/>
                <a:sym typeface="Calistoga"/>
              </a:rPr>
              <a:t>Đội xanh cốm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5732" y="7374963"/>
            <a:ext cx="258931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DE59"/>
                </a:solidFill>
                <a:latin typeface="Calistoga"/>
                <a:ea typeface="Calistoga"/>
                <a:cs typeface="Calistoga"/>
                <a:sym typeface="Calistoga"/>
              </a:rPr>
              <a:t>Đội vàng</a:t>
            </a:r>
          </a:p>
        </p:txBody>
      </p:sp>
      <p:sp>
        <p:nvSpPr>
          <p:cNvPr id="36" name="Freeform 36"/>
          <p:cNvSpPr/>
          <p:nvPr/>
        </p:nvSpPr>
        <p:spPr>
          <a:xfrm>
            <a:off x="16363379" y="8174699"/>
            <a:ext cx="1791842" cy="1906215"/>
          </a:xfrm>
          <a:custGeom>
            <a:avLst/>
            <a:gdLst/>
            <a:ahLst/>
            <a:cxnLst/>
            <a:rect l="l" t="t" r="r" b="b"/>
            <a:pathLst>
              <a:path w="1791842" h="1906215">
                <a:moveTo>
                  <a:pt x="0" y="0"/>
                </a:moveTo>
                <a:lnTo>
                  <a:pt x="1791842" y="0"/>
                </a:lnTo>
                <a:lnTo>
                  <a:pt x="1791842" y="1906215"/>
                </a:lnTo>
                <a:lnTo>
                  <a:pt x="0" y="190621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Nhạc trò chơi">
            <a:hlinkClick r:id="" action="ppaction://media"/>
            <a:extLst>
              <a:ext uri="{FF2B5EF4-FFF2-40B4-BE49-F238E27FC236}">
                <a16:creationId xmlns:a16="http://schemas.microsoft.com/office/drawing/2014/main" id="{EC6E0CCB-C6A5-C0C7-44C1-EC028F4D6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230600" y="9558532"/>
            <a:ext cx="609600" cy="609600"/>
          </a:xfrm>
          <a:prstGeom prst="rect">
            <a:avLst/>
          </a:prstGeom>
        </p:spPr>
      </p:pic>
      <p:sp>
        <p:nvSpPr>
          <p:cNvPr id="39" name="TextBox 35">
            <a:extLst>
              <a:ext uri="{FF2B5EF4-FFF2-40B4-BE49-F238E27FC236}">
                <a16:creationId xmlns:a16="http://schemas.microsoft.com/office/drawing/2014/main" id="{9FE7E483-3C50-0096-CD56-D066C651A94F}"/>
              </a:ext>
            </a:extLst>
          </p:cNvPr>
          <p:cNvSpPr txBox="1"/>
          <p:nvPr/>
        </p:nvSpPr>
        <p:spPr>
          <a:xfrm>
            <a:off x="1335732" y="7374963"/>
            <a:ext cx="258931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DE59"/>
                </a:solidFill>
                <a:latin typeface="Calistoga"/>
                <a:ea typeface="Calistoga"/>
                <a:cs typeface="Calistoga"/>
                <a:sym typeface="Calistoga"/>
              </a:rPr>
              <a:t>Đội vàng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67B4788-A0D9-6EA8-ACC7-BB93A25AD4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0555" y="1407001"/>
            <a:ext cx="8229845" cy="19049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88AE96-A35B-8425-E2E4-0C45B3936F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0555" y="3330423"/>
            <a:ext cx="8229845" cy="19049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448129-2B6D-6DF1-1640-1E7D7E00B6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0555" y="5111012"/>
            <a:ext cx="8229845" cy="19049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0ADC7E9-0499-ED41-3A4C-26DF2F4842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0555" y="6921892"/>
            <a:ext cx="8229845" cy="1904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6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670030" y="2947840"/>
            <a:ext cx="4014576" cy="6105819"/>
          </a:xfrm>
          <a:custGeom>
            <a:avLst/>
            <a:gdLst/>
            <a:ahLst/>
            <a:cxnLst/>
            <a:rect l="l" t="t" r="r" b="b"/>
            <a:pathLst>
              <a:path w="4014576" h="6105819">
                <a:moveTo>
                  <a:pt x="0" y="0"/>
                </a:moveTo>
                <a:lnTo>
                  <a:pt x="4014576" y="0"/>
                </a:lnTo>
                <a:lnTo>
                  <a:pt x="4014576" y="6105820"/>
                </a:lnTo>
                <a:lnTo>
                  <a:pt x="0" y="61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3274538" y="9906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động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vận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dụng</a:t>
            </a:r>
            <a:endParaRPr lang="en-US" sz="9000" dirty="0">
              <a:solidFill>
                <a:srgbClr val="B51F19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dây">
            <a:hlinkClick r:id="" action="ppaction://media"/>
            <a:extLst>
              <a:ext uri="{FF2B5EF4-FFF2-40B4-BE49-F238E27FC236}">
                <a16:creationId xmlns:a16="http://schemas.microsoft.com/office/drawing/2014/main" id="{FAB83192-9651-881D-A1C4-88C979B68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3274538" y="9906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 động kết thúc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41909D2C-30FA-D0AE-4B1A-A2A9A4DB65EE}"/>
              </a:ext>
            </a:extLst>
          </p:cNvPr>
          <p:cNvSpPr txBox="1"/>
          <p:nvPr/>
        </p:nvSpPr>
        <p:spPr>
          <a:xfrm>
            <a:off x="4835017" y="3918577"/>
            <a:ext cx="9063715" cy="281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Hồi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tĩnh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-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các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cơ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khớp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đã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tham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gia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vận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: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+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Cúi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người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gập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thân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endParaRPr lang="en-US" sz="3999" dirty="0">
              <a:solidFill>
                <a:srgbClr val="C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+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Rũ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chân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tay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0EE7-B1D0-F5A8-1D7F-F49363EF2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E5A5B0-4B46-E199-40BD-DAD78238EFA2}"/>
              </a:ext>
            </a:extLst>
          </p:cNvPr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D8040B-A485-4C1B-7F18-3D6EE052D8ED}"/>
              </a:ext>
            </a:extLst>
          </p:cNvPr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1309050A-0AF6-85D7-744D-F1EEF37D5BA3}"/>
                </a:ext>
              </a:extLst>
            </p:cNvPr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D01B669-8AFF-1637-A274-F4F0A60B6EA1}"/>
                  </a:ext>
                </a:extLst>
              </p:cNvPr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5B1B095-42A5-5A3C-9B84-2E38716FB243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6EA2BE9-AAAA-F87A-0785-821C8EBC5D83}"/>
                </a:ext>
              </a:extLst>
            </p:cNvPr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BE567E2-D6B6-9297-1709-2982689F9D70}"/>
                  </a:ext>
                </a:extLst>
              </p:cNvPr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8AD6F1EE-C027-2ECB-FBDF-32E9F60DB1A4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62D5476-59F1-6D34-7CC7-1B8A41A066F6}"/>
              </a:ext>
            </a:extLst>
          </p:cNvPr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E4A701F-0C82-3624-003E-7A1E77430599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ACF1546-E6C6-F0BB-E6DF-AE1A931BB8A5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A3E18BE-092E-7287-B96C-D659304517C2}"/>
              </a:ext>
            </a:extLst>
          </p:cNvPr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A025BD-88FF-8ACC-A3A6-BF66834EBB8E}"/>
                </a:ext>
              </a:extLst>
            </p:cNvPr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45927EC-11C1-F6C4-0C6E-43CDA4A3F4AE}"/>
                </a:ext>
              </a:extLst>
            </p:cNvPr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1CB638A-D560-EAB4-2573-8C7AEE66C2E5}"/>
              </a:ext>
            </a:extLst>
          </p:cNvPr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BA61351-C0F0-2952-C222-EEC8FCCA29B5}"/>
                </a:ext>
              </a:extLst>
            </p:cNvPr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0001E03-D9B9-9874-7F89-60B04DE29659}"/>
                </a:ext>
              </a:extLst>
            </p:cNvPr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12985B3-86C5-05ED-86B8-3A48EBB44667}"/>
              </a:ext>
            </a:extLst>
          </p:cNvPr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2FA63B6-3EBE-6154-759B-E3824634BA8D}"/>
              </a:ext>
            </a:extLst>
          </p:cNvPr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1481277-A254-60F0-F839-296E8BA256BC}"/>
              </a:ext>
            </a:extLst>
          </p:cNvPr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3E446EA-6701-1102-DD05-4492ACDB6233}"/>
              </a:ext>
            </a:extLst>
          </p:cNvPr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7DE6DDB-12E7-227D-A586-A3CC4553BE4F}"/>
              </a:ext>
            </a:extLst>
          </p:cNvPr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6CB6956-8162-F507-660B-029CA6452A8E}"/>
              </a:ext>
            </a:extLst>
          </p:cNvPr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1B69C328-CB62-A1D3-7F2E-B746B5305D85}"/>
              </a:ext>
            </a:extLst>
          </p:cNvPr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DC22F75-185F-52CC-8809-816B9AF178F8}"/>
              </a:ext>
            </a:extLst>
          </p:cNvPr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4F14AD10-6591-AAFD-EF96-9270F0FFCF17}"/>
              </a:ext>
            </a:extLst>
          </p:cNvPr>
          <p:cNvSpPr txBox="1"/>
          <p:nvPr/>
        </p:nvSpPr>
        <p:spPr>
          <a:xfrm>
            <a:off x="3274538" y="9906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 động kết thúc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DB1B075F-D2E7-7B21-96A1-F5683F29595D}"/>
              </a:ext>
            </a:extLst>
          </p:cNvPr>
          <p:cNvSpPr txBox="1"/>
          <p:nvPr/>
        </p:nvSpPr>
        <p:spPr>
          <a:xfrm>
            <a:off x="4835017" y="3918577"/>
            <a:ext cx="9063715" cy="281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Hồi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tĩnh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-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các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cơ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khớp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đã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tham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gia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vận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: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+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Cúi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người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gập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thân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endParaRPr lang="en-US" sz="3999" dirty="0">
              <a:solidFill>
                <a:srgbClr val="C0000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+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Rũ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chân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tay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thả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lỏng</a:t>
            </a:r>
            <a:r>
              <a:rPr lang="en-US" sz="3999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…</a:t>
            </a:r>
          </a:p>
        </p:txBody>
      </p:sp>
      <p:pic>
        <p:nvPicPr>
          <p:cNvPr id="29" name="mix_4m33s (audio-joiner.com)">
            <a:hlinkClick r:id="" action="ppaction://media"/>
            <a:extLst>
              <a:ext uri="{FF2B5EF4-FFF2-40B4-BE49-F238E27FC236}">
                <a16:creationId xmlns:a16="http://schemas.microsoft.com/office/drawing/2014/main" id="{A1EF28B0-ED27-8D18-8E6F-2DD81E9E6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26000" y="96324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4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0119133"/>
            <a:chOff x="0" y="0"/>
            <a:chExt cx="786013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71734" y="8336924"/>
            <a:ext cx="6975266" cy="880627"/>
          </a:xfrm>
          <a:custGeom>
            <a:avLst/>
            <a:gdLst/>
            <a:ahLst/>
            <a:cxnLst/>
            <a:rect l="l" t="t" r="r" b="b"/>
            <a:pathLst>
              <a:path w="6975266" h="880627">
                <a:moveTo>
                  <a:pt x="0" y="0"/>
                </a:moveTo>
                <a:lnTo>
                  <a:pt x="6975266" y="0"/>
                </a:lnTo>
                <a:lnTo>
                  <a:pt x="6975266" y="880627"/>
                </a:lnTo>
                <a:lnTo>
                  <a:pt x="0" y="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2306113" y="1322286"/>
            <a:ext cx="10086031" cy="7642428"/>
            <a:chOff x="0" y="0"/>
            <a:chExt cx="617700" cy="4680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7700" cy="468046"/>
            </a:xfrm>
            <a:custGeom>
              <a:avLst/>
              <a:gdLst/>
              <a:ahLst/>
              <a:cxnLst/>
              <a:rect l="l" t="t" r="r" b="b"/>
              <a:pathLst>
                <a:path w="617700" h="468046">
                  <a:moveTo>
                    <a:pt x="414500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617700" y="468046"/>
                  </a:lnTo>
                  <a:lnTo>
                    <a:pt x="414500" y="0"/>
                  </a:lnTo>
                  <a:close/>
                </a:path>
              </a:pathLst>
            </a:custGeom>
            <a:blipFill>
              <a:blip r:embed="rId5"/>
              <a:stretch>
                <a:fillRect l="-6829" r="-6829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8417136" y="957786"/>
            <a:ext cx="8349727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dirty="0" err="1">
                <a:solidFill>
                  <a:srgbClr val="1D1A1B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Nội</a:t>
            </a:r>
            <a:r>
              <a:rPr lang="en-US" sz="6799" dirty="0">
                <a:solidFill>
                  <a:srgbClr val="1D1A1B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 dung </a:t>
            </a:r>
            <a:r>
              <a:rPr lang="en-US" sz="6799" dirty="0" err="1">
                <a:solidFill>
                  <a:srgbClr val="1D1A1B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bài</a:t>
            </a:r>
            <a:r>
              <a:rPr lang="en-US" sz="6799" dirty="0">
                <a:solidFill>
                  <a:srgbClr val="1D1A1B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 </a:t>
            </a:r>
            <a:r>
              <a:rPr lang="en-US" sz="6799" dirty="0" err="1">
                <a:solidFill>
                  <a:srgbClr val="1D1A1B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học</a:t>
            </a:r>
            <a:endParaRPr lang="en-US" sz="6799" dirty="0">
              <a:solidFill>
                <a:srgbClr val="1D1A1B"/>
              </a:solidFill>
              <a:latin typeface="Extenda 100 Yotta"/>
              <a:ea typeface="Extenda 100 Yotta"/>
              <a:cs typeface="Extenda 100 Yotta"/>
              <a:sym typeface="Extenda 100 Yotta"/>
            </a:endParaRPr>
          </a:p>
          <a:p>
            <a:pPr algn="l">
              <a:lnSpc>
                <a:spcPts val="8499"/>
              </a:lnSpc>
            </a:pPr>
            <a:endParaRPr lang="en-US" sz="6799" dirty="0">
              <a:solidFill>
                <a:srgbClr val="1D1A1B"/>
              </a:solidFill>
              <a:latin typeface="Extenda 100 Yotta"/>
              <a:ea typeface="Extenda 100 Yotta"/>
              <a:cs typeface="Extenda 100 Yotta"/>
              <a:sym typeface="Extenda 100 Yotta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8782640" y="2161024"/>
            <a:ext cx="11710555" cy="2332759"/>
            <a:chOff x="0" y="0"/>
            <a:chExt cx="3084261" cy="6143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D1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779917" y="2050621"/>
            <a:ext cx="2553566" cy="255356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097911" y="2660971"/>
            <a:ext cx="1917578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00566" y="2553139"/>
            <a:ext cx="7892968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Luyện tập: Phối hợp các giai đoạn của kĩ thuật chạy cự li trung bình.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8749723" y="7433943"/>
            <a:ext cx="11710555" cy="2332759"/>
            <a:chOff x="0" y="0"/>
            <a:chExt cx="3084261" cy="61438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D1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747000" y="7300161"/>
            <a:ext cx="2553566" cy="255356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8064994" y="7910511"/>
            <a:ext cx="1917578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03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221172" y="8208644"/>
            <a:ext cx="5417805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Trò</a:t>
            </a:r>
            <a:r>
              <a:rPr lang="en-US" sz="39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chơi</a:t>
            </a:r>
            <a:r>
              <a:rPr lang="en-US" sz="39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: </a:t>
            </a:r>
            <a:r>
              <a:rPr lang="en-US" sz="39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Hái</a:t>
            </a:r>
            <a:r>
              <a:rPr lang="en-US" sz="39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nấm</a:t>
            </a:r>
            <a:endParaRPr lang="en-US" sz="3999" dirty="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8417136" y="4793619"/>
            <a:ext cx="11710555" cy="2332759"/>
            <a:chOff x="0" y="0"/>
            <a:chExt cx="3084261" cy="61438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D1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779917" y="4664514"/>
            <a:ext cx="2553566" cy="255356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8097911" y="5274864"/>
            <a:ext cx="1917578" cy="115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636370" y="5076825"/>
            <a:ext cx="7272087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Kiểm tra – đánh giá một số nhóm học sinh.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2" grpId="0"/>
      <p:bldP spid="43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897682" y="0"/>
            <a:ext cx="3559271" cy="5342245"/>
          </a:xfrm>
          <a:custGeom>
            <a:avLst/>
            <a:gdLst/>
            <a:ahLst/>
            <a:cxnLst/>
            <a:rect l="l" t="t" r="r" b="b"/>
            <a:pathLst>
              <a:path w="3559271" h="5342245">
                <a:moveTo>
                  <a:pt x="0" y="0"/>
                </a:moveTo>
                <a:lnTo>
                  <a:pt x="3559271" y="0"/>
                </a:lnTo>
                <a:lnTo>
                  <a:pt x="3559271" y="5342245"/>
                </a:lnTo>
                <a:lnTo>
                  <a:pt x="0" y="5342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52560" y="6177147"/>
            <a:ext cx="3777492" cy="3073934"/>
          </a:xfrm>
          <a:custGeom>
            <a:avLst/>
            <a:gdLst/>
            <a:ahLst/>
            <a:cxnLst/>
            <a:rect l="l" t="t" r="r" b="b"/>
            <a:pathLst>
              <a:path w="3777492" h="3073934">
                <a:moveTo>
                  <a:pt x="0" y="0"/>
                </a:moveTo>
                <a:lnTo>
                  <a:pt x="3777492" y="0"/>
                </a:lnTo>
                <a:lnTo>
                  <a:pt x="3777492" y="3073934"/>
                </a:lnTo>
                <a:lnTo>
                  <a:pt x="0" y="30739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482502" y="5532871"/>
            <a:ext cx="11061400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RLTT-------</a:t>
            </a:r>
            <a:r>
              <a:rPr lang="vi-VN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</a:t>
            </a: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ĐẨY MẠNH HỌC TẬP</a:t>
            </a: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RLTT------------BẢO VỆ TỔ QUỐC</a:t>
            </a: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RLTT-----KIẾN THIẾT ĐẤT NƯỚC</a:t>
            </a: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TD---------</a:t>
            </a:r>
            <a:r>
              <a:rPr lang="vi-VN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</a:t>
            </a:r>
            <a:r>
              <a:rPr lang="en-US" sz="45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--------------------KHỎE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0" name="Freeform 30"/>
          <p:cNvSpPr/>
          <p:nvPr/>
        </p:nvSpPr>
        <p:spPr>
          <a:xfrm flipH="1">
            <a:off x="13655156" y="6177147"/>
            <a:ext cx="3777492" cy="3073934"/>
          </a:xfrm>
          <a:custGeom>
            <a:avLst/>
            <a:gdLst/>
            <a:ahLst/>
            <a:cxnLst/>
            <a:rect l="l" t="t" r="r" b="b"/>
            <a:pathLst>
              <a:path w="3777492" h="3073934">
                <a:moveTo>
                  <a:pt x="3777492" y="0"/>
                </a:moveTo>
                <a:lnTo>
                  <a:pt x="0" y="0"/>
                </a:lnTo>
                <a:lnTo>
                  <a:pt x="0" y="3073934"/>
                </a:lnTo>
                <a:lnTo>
                  <a:pt x="3777492" y="3073934"/>
                </a:lnTo>
                <a:lnTo>
                  <a:pt x="377749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554503" y="5450167"/>
            <a:ext cx="11712292" cy="9739632"/>
            <a:chOff x="0" y="0"/>
            <a:chExt cx="676659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A10D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17453" y="-993826"/>
            <a:ext cx="18316223" cy="10516055"/>
            <a:chOff x="0" y="0"/>
            <a:chExt cx="492556" cy="2827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556" cy="282796"/>
            </a:xfrm>
            <a:custGeom>
              <a:avLst/>
              <a:gdLst/>
              <a:ahLst/>
              <a:cxnLst/>
              <a:rect l="l" t="t" r="r" b="b"/>
              <a:pathLst>
                <a:path w="492556" h="282796">
                  <a:moveTo>
                    <a:pt x="203200" y="282796"/>
                  </a:moveTo>
                  <a:lnTo>
                    <a:pt x="289356" y="282796"/>
                  </a:lnTo>
                  <a:lnTo>
                    <a:pt x="492556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B51F1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57150"/>
              <a:ext cx="238556" cy="339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9173724" y="906256"/>
            <a:ext cx="8548199" cy="9278914"/>
          </a:xfrm>
          <a:custGeom>
            <a:avLst/>
            <a:gdLst/>
            <a:ahLst/>
            <a:cxnLst/>
            <a:rect l="l" t="t" r="r" b="b"/>
            <a:pathLst>
              <a:path w="8548199" h="9278914">
                <a:moveTo>
                  <a:pt x="0" y="0"/>
                </a:moveTo>
                <a:lnTo>
                  <a:pt x="8548200" y="0"/>
                </a:lnTo>
                <a:lnTo>
                  <a:pt x="8548200" y="9278913"/>
                </a:lnTo>
                <a:lnTo>
                  <a:pt x="0" y="9278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44000" y="1412210"/>
            <a:ext cx="8607648" cy="7462580"/>
            <a:chOff x="0" y="0"/>
            <a:chExt cx="727368" cy="6306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14941" r="-14941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1086039" y="588433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994787" y="6334678"/>
            <a:ext cx="3559716" cy="1294847"/>
          </a:xfrm>
          <a:custGeom>
            <a:avLst/>
            <a:gdLst/>
            <a:ahLst/>
            <a:cxnLst/>
            <a:rect l="l" t="t" r="r" b="b"/>
            <a:pathLst>
              <a:path w="3559716" h="1294847">
                <a:moveTo>
                  <a:pt x="0" y="0"/>
                </a:moveTo>
                <a:lnTo>
                  <a:pt x="3559716" y="0"/>
                </a:lnTo>
                <a:lnTo>
                  <a:pt x="3559716" y="1294847"/>
                </a:lnTo>
                <a:lnTo>
                  <a:pt x="0" y="12948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18861" y="3495675"/>
            <a:ext cx="8189506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5000">
                <a:solidFill>
                  <a:srgbClr val="1D1A1B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XIN CHÂN THÀNH CẢM ƠN BAN GIÁM KHẢO THẦY CÔ VÀ CÁC EM HỌC SINH</a:t>
            </a:r>
          </a:p>
          <a:p>
            <a:pPr algn="ctr">
              <a:lnSpc>
                <a:spcPts val="5250"/>
              </a:lnSpc>
            </a:pPr>
            <a:endParaRPr lang="en-US" sz="5000">
              <a:solidFill>
                <a:srgbClr val="1D1A1B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83639" y="8401050"/>
            <a:ext cx="4953000" cy="857250"/>
            <a:chOff x="0" y="0"/>
            <a:chExt cx="1304494" cy="2257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04494" cy="225778"/>
            </a:xfrm>
            <a:custGeom>
              <a:avLst/>
              <a:gdLst/>
              <a:ahLst/>
              <a:cxnLst/>
              <a:rect l="l" t="t" r="r" b="b"/>
              <a:pathLst>
                <a:path w="1304494" h="225778">
                  <a:moveTo>
                    <a:pt x="0" y="0"/>
                  </a:moveTo>
                  <a:lnTo>
                    <a:pt x="1304494" y="0"/>
                  </a:lnTo>
                  <a:lnTo>
                    <a:pt x="1304494" y="225778"/>
                  </a:lnTo>
                  <a:lnTo>
                    <a:pt x="0" y="225778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304494" cy="282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Giáo viên: Kiều Thị Lân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783639" y="655392"/>
            <a:ext cx="985525" cy="983489"/>
          </a:xfrm>
          <a:custGeom>
            <a:avLst/>
            <a:gdLst/>
            <a:ahLst/>
            <a:cxnLst/>
            <a:rect l="l" t="t" r="r" b="b"/>
            <a:pathLst>
              <a:path w="985525" h="983489">
                <a:moveTo>
                  <a:pt x="0" y="0"/>
                </a:moveTo>
                <a:lnTo>
                  <a:pt x="985525" y="0"/>
                </a:lnTo>
                <a:lnTo>
                  <a:pt x="985525" y="983488"/>
                </a:lnTo>
                <a:lnTo>
                  <a:pt x="0" y="9834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056493" y="901391"/>
            <a:ext cx="4093366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D1A1B"/>
                </a:solidFill>
                <a:latin typeface="Poppins Bold"/>
                <a:ea typeface="Poppins Bold"/>
                <a:cs typeface="Poppins Bold"/>
                <a:sym typeface="Poppins Bold"/>
              </a:rPr>
              <a:t>TRƯỜNG THCS LIỆP TUYẾT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0119133"/>
            <a:chOff x="0" y="0"/>
            <a:chExt cx="786013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71734" y="8336924"/>
            <a:ext cx="6975266" cy="880627"/>
          </a:xfrm>
          <a:custGeom>
            <a:avLst/>
            <a:gdLst/>
            <a:ahLst/>
            <a:cxnLst/>
            <a:rect l="l" t="t" r="r" b="b"/>
            <a:pathLst>
              <a:path w="6975266" h="880627">
                <a:moveTo>
                  <a:pt x="0" y="0"/>
                </a:moveTo>
                <a:lnTo>
                  <a:pt x="6975266" y="0"/>
                </a:lnTo>
                <a:lnTo>
                  <a:pt x="6975266" y="880627"/>
                </a:lnTo>
                <a:lnTo>
                  <a:pt x="0" y="88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2306113" y="1322286"/>
            <a:ext cx="10086031" cy="7642428"/>
            <a:chOff x="0" y="0"/>
            <a:chExt cx="617700" cy="4680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7700" cy="468046"/>
            </a:xfrm>
            <a:custGeom>
              <a:avLst/>
              <a:gdLst/>
              <a:ahLst/>
              <a:cxnLst/>
              <a:rect l="l" t="t" r="r" b="b"/>
              <a:pathLst>
                <a:path w="617700" h="468046">
                  <a:moveTo>
                    <a:pt x="414500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617700" y="468046"/>
                  </a:lnTo>
                  <a:lnTo>
                    <a:pt x="414500" y="0"/>
                  </a:lnTo>
                  <a:close/>
                </a:path>
              </a:pathLst>
            </a:custGeom>
            <a:blipFill>
              <a:blip r:embed="rId5"/>
              <a:stretch>
                <a:fillRect l="-6829" r="-6829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8517255" y="779361"/>
            <a:ext cx="8349727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dirty="0" err="1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Mục</a:t>
            </a:r>
            <a:r>
              <a:rPr lang="en-US" sz="6799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 </a:t>
            </a:r>
            <a:r>
              <a:rPr lang="en-US" sz="6799" dirty="0" err="1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tiêu</a:t>
            </a:r>
            <a:r>
              <a:rPr lang="en-US" sz="6799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 </a:t>
            </a:r>
            <a:r>
              <a:rPr lang="en-US" sz="6799" dirty="0" err="1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bài</a:t>
            </a:r>
            <a:r>
              <a:rPr lang="en-US" sz="6799" dirty="0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 </a:t>
            </a:r>
            <a:r>
              <a:rPr lang="en-US" sz="6799" dirty="0" err="1">
                <a:solidFill>
                  <a:srgbClr val="1D1A1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Extenda 100 Yotta"/>
              </a:rPr>
              <a:t>học</a:t>
            </a:r>
            <a:endParaRPr lang="en-US" sz="6799" dirty="0">
              <a:solidFill>
                <a:srgbClr val="1D1A1B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Extenda 100 Yotta"/>
            </a:endParaRPr>
          </a:p>
          <a:p>
            <a:pPr algn="l">
              <a:lnSpc>
                <a:spcPts val="8499"/>
              </a:lnSpc>
            </a:pPr>
            <a:endParaRPr lang="en-US" sz="6799" dirty="0">
              <a:solidFill>
                <a:srgbClr val="1D1A1B"/>
              </a:solidFill>
              <a:latin typeface="Extenda 100 Yotta"/>
              <a:ea typeface="Extenda 100 Yotta"/>
              <a:cs typeface="Extenda 100 Yotta"/>
              <a:sym typeface="Extenda 100 Yotta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7922792" y="1739645"/>
            <a:ext cx="10336110" cy="2076092"/>
            <a:chOff x="0" y="0"/>
            <a:chExt cx="13781480" cy="2768123"/>
          </a:xfrm>
        </p:grpSpPr>
        <p:grpSp>
          <p:nvGrpSpPr>
            <p:cNvPr id="29" name="Group 29"/>
            <p:cNvGrpSpPr/>
            <p:nvPr/>
          </p:nvGrpSpPr>
          <p:grpSpPr>
            <a:xfrm>
              <a:off x="1086974" y="119680"/>
              <a:ext cx="12694506" cy="2528764"/>
              <a:chOff x="0" y="0"/>
              <a:chExt cx="3084261" cy="61438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084261" cy="614389"/>
              </a:xfrm>
              <a:custGeom>
                <a:avLst/>
                <a:gdLst/>
                <a:ahLst/>
                <a:cxnLst/>
                <a:rect l="l" t="t" r="r" b="b"/>
                <a:pathLst>
                  <a:path w="3084261" h="614389">
                    <a:moveTo>
                      <a:pt x="0" y="0"/>
                    </a:moveTo>
                    <a:lnTo>
                      <a:pt x="3084261" y="0"/>
                    </a:lnTo>
                    <a:lnTo>
                      <a:pt x="3084261" y="614389"/>
                    </a:lnTo>
                    <a:lnTo>
                      <a:pt x="0" y="614389"/>
                    </a:lnTo>
                    <a:close/>
                  </a:path>
                </a:pathLst>
              </a:custGeom>
              <a:solidFill>
                <a:srgbClr val="D1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3084261" cy="66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2768123" cy="2768123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344713" y="714940"/>
              <a:ext cx="2078698" cy="1195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4"/>
                </a:lnSpc>
              </a:pPr>
              <a:r>
                <a:rPr lang="en-US" sz="5203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01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857335" y="713476"/>
              <a:ext cx="7700704" cy="132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3"/>
                </a:lnSpc>
                <a:spcBef>
                  <a:spcPct val="0"/>
                </a:spcBef>
              </a:pP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Thực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hiện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được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các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giai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đoạn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chạy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cự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li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trung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 </a:t>
              </a:r>
              <a:r>
                <a:rPr lang="en-US" sz="2845" dirty="0" err="1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bình</a:t>
              </a:r>
              <a:r>
                <a:rPr lang="en-US" sz="2845" dirty="0">
                  <a:solidFill>
                    <a:srgbClr val="FFFFFF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  <a:sym typeface="Paytone One"/>
                </a:rPr>
                <a:t>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910187" y="3733841"/>
            <a:ext cx="10886202" cy="2186583"/>
            <a:chOff x="0" y="0"/>
            <a:chExt cx="14514936" cy="2915444"/>
          </a:xfrm>
        </p:grpSpPr>
        <p:grpSp>
          <p:nvGrpSpPr>
            <p:cNvPr id="38" name="Group 38"/>
            <p:cNvGrpSpPr/>
            <p:nvPr/>
          </p:nvGrpSpPr>
          <p:grpSpPr>
            <a:xfrm>
              <a:off x="1144823" y="152740"/>
              <a:ext cx="13370113" cy="2663345"/>
              <a:chOff x="0" y="0"/>
              <a:chExt cx="3084261" cy="614389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3084261" cy="614389"/>
              </a:xfrm>
              <a:custGeom>
                <a:avLst/>
                <a:gdLst/>
                <a:ahLst/>
                <a:cxnLst/>
                <a:rect l="l" t="t" r="r" b="b"/>
                <a:pathLst>
                  <a:path w="3084261" h="614389">
                    <a:moveTo>
                      <a:pt x="0" y="0"/>
                    </a:moveTo>
                    <a:lnTo>
                      <a:pt x="3084261" y="0"/>
                    </a:lnTo>
                    <a:lnTo>
                      <a:pt x="3084261" y="614389"/>
                    </a:lnTo>
                    <a:lnTo>
                      <a:pt x="0" y="614389"/>
                    </a:lnTo>
                    <a:close/>
                  </a:path>
                </a:pathLst>
              </a:custGeom>
              <a:solidFill>
                <a:srgbClr val="D1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3084261" cy="66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2915444" cy="2915444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63058" y="751068"/>
              <a:ext cx="2189327" cy="126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2"/>
                </a:lnSpc>
              </a:pPr>
              <a:r>
                <a:rPr lang="en-US" sz="548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02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188767" y="699480"/>
              <a:ext cx="9024577" cy="76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5"/>
                </a:lnSpc>
                <a:spcBef>
                  <a:spcPct val="0"/>
                </a:spcBef>
              </a:pP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Thực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hiện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và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kiên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trì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trong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luyện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tập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.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910187" y="5920424"/>
            <a:ext cx="10886202" cy="2186583"/>
            <a:chOff x="0" y="0"/>
            <a:chExt cx="14514936" cy="2915444"/>
          </a:xfrm>
        </p:grpSpPr>
        <p:grpSp>
          <p:nvGrpSpPr>
            <p:cNvPr id="47" name="Group 47"/>
            <p:cNvGrpSpPr/>
            <p:nvPr/>
          </p:nvGrpSpPr>
          <p:grpSpPr>
            <a:xfrm>
              <a:off x="1144823" y="152740"/>
              <a:ext cx="13370113" cy="2663345"/>
              <a:chOff x="0" y="0"/>
              <a:chExt cx="3084261" cy="61438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084261" cy="614389"/>
              </a:xfrm>
              <a:custGeom>
                <a:avLst/>
                <a:gdLst/>
                <a:ahLst/>
                <a:cxnLst/>
                <a:rect l="l" t="t" r="r" b="b"/>
                <a:pathLst>
                  <a:path w="3084261" h="614389">
                    <a:moveTo>
                      <a:pt x="0" y="0"/>
                    </a:moveTo>
                    <a:lnTo>
                      <a:pt x="3084261" y="0"/>
                    </a:lnTo>
                    <a:lnTo>
                      <a:pt x="3084261" y="614389"/>
                    </a:lnTo>
                    <a:lnTo>
                      <a:pt x="0" y="614389"/>
                    </a:lnTo>
                    <a:close/>
                  </a:path>
                </a:pathLst>
              </a:custGeom>
              <a:solidFill>
                <a:srgbClr val="D1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47625"/>
                <a:ext cx="3084261" cy="662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0" y="0"/>
              <a:ext cx="2915444" cy="2915444"/>
              <a:chOff x="0" y="0"/>
              <a:chExt cx="812800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363058" y="751068"/>
              <a:ext cx="2189327" cy="126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2"/>
                </a:lnSpc>
              </a:pPr>
              <a:r>
                <a:rPr lang="en-US" sz="548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03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3502655" y="653833"/>
              <a:ext cx="7871956" cy="1590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5"/>
                </a:lnSpc>
                <a:spcBef>
                  <a:spcPct val="0"/>
                </a:spcBef>
              </a:pP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Nhận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xét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–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Đánh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giá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kết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quả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tập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luyện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của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học</a:t>
              </a:r>
              <a:r>
                <a:rPr lang="en-US" sz="3425" dirty="0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 </a:t>
              </a:r>
              <a:r>
                <a:rPr lang="en-US" sz="3425" dirty="0" err="1">
                  <a:solidFill>
                    <a:srgbClr val="FFFFFF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  <a:sym typeface="Paytone One"/>
                </a:rPr>
                <a:t>sinh</a:t>
              </a:r>
              <a:endParaRPr lang="en-US" sz="3425" dirty="0">
                <a:solidFill>
                  <a:srgbClr val="FFFFFF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  <a:sym typeface="Paytone One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0750F81-B60A-6519-18C1-3EBB234F32C6}"/>
              </a:ext>
            </a:extLst>
          </p:cNvPr>
          <p:cNvGrpSpPr/>
          <p:nvPr/>
        </p:nvGrpSpPr>
        <p:grpSpPr>
          <a:xfrm>
            <a:off x="7910187" y="8100417"/>
            <a:ext cx="10886203" cy="2186583"/>
            <a:chOff x="7910187" y="8100417"/>
            <a:chExt cx="10886203" cy="2186583"/>
          </a:xfrm>
        </p:grpSpPr>
        <p:grpSp>
          <p:nvGrpSpPr>
            <p:cNvPr id="55" name="Group 55"/>
            <p:cNvGrpSpPr/>
            <p:nvPr/>
          </p:nvGrpSpPr>
          <p:grpSpPr>
            <a:xfrm>
              <a:off x="8768805" y="8214972"/>
              <a:ext cx="10027585" cy="1997509"/>
              <a:chOff x="0" y="0"/>
              <a:chExt cx="3084261" cy="614389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3084261" cy="614389"/>
              </a:xfrm>
              <a:custGeom>
                <a:avLst/>
                <a:gdLst/>
                <a:ahLst/>
                <a:cxnLst/>
                <a:rect l="l" t="t" r="r" b="b"/>
                <a:pathLst>
                  <a:path w="3084261" h="614389">
                    <a:moveTo>
                      <a:pt x="0" y="0"/>
                    </a:moveTo>
                    <a:lnTo>
                      <a:pt x="3084261" y="0"/>
                    </a:lnTo>
                    <a:lnTo>
                      <a:pt x="3084261" y="614389"/>
                    </a:lnTo>
                    <a:lnTo>
                      <a:pt x="0" y="614389"/>
                    </a:lnTo>
                    <a:close/>
                  </a:path>
                </a:pathLst>
              </a:custGeom>
              <a:solidFill>
                <a:srgbClr val="D1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47625"/>
                <a:ext cx="3084261" cy="662014"/>
              </a:xfrm>
              <a:prstGeom prst="rect">
                <a:avLst/>
              </a:prstGeom>
            </p:spPr>
            <p:txBody>
              <a:bodyPr lIns="43499" tIns="43499" rIns="43499" bIns="434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7910187" y="8100417"/>
              <a:ext cx="2186583" cy="2186583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3499" tIns="43499" rIns="43499" bIns="4349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8182481" y="8625618"/>
              <a:ext cx="1641995" cy="98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2"/>
                </a:lnSpc>
              </a:pPr>
              <a:r>
                <a:rPr lang="en-US" sz="548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04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0701763" y="8859482"/>
              <a:ext cx="5903967" cy="57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5"/>
                </a:lnSpc>
                <a:spcBef>
                  <a:spcPct val="0"/>
                </a:spcBef>
              </a:pPr>
              <a:r>
                <a:rPr lang="en-US" sz="3425">
                  <a:solidFill>
                    <a:srgbClr val="FFFFFF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Trò chơi phát triển sức bền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3274538" y="990600"/>
            <a:ext cx="1173892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900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 động khởi động</a:t>
            </a:r>
          </a:p>
        </p:txBody>
      </p:sp>
      <p:sp>
        <p:nvSpPr>
          <p:cNvPr id="28" name="Freeform 28"/>
          <p:cNvSpPr/>
          <p:nvPr/>
        </p:nvSpPr>
        <p:spPr>
          <a:xfrm>
            <a:off x="2958432" y="2288707"/>
            <a:ext cx="11893080" cy="6689857"/>
          </a:xfrm>
          <a:custGeom>
            <a:avLst/>
            <a:gdLst/>
            <a:ahLst/>
            <a:cxnLst/>
            <a:rect l="l" t="t" r="r" b="b"/>
            <a:pathLst>
              <a:path w="11893080" h="6689857">
                <a:moveTo>
                  <a:pt x="0" y="0"/>
                </a:moveTo>
                <a:lnTo>
                  <a:pt x="11893080" y="0"/>
                </a:lnTo>
                <a:lnTo>
                  <a:pt x="11893080" y="6689857"/>
                </a:lnTo>
                <a:lnTo>
                  <a:pt x="0" y="66898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3CA2A-6D45-D12A-ACCC-C605F8338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303BDC-F086-66A5-81DE-01A2FDED5B59}"/>
              </a:ext>
            </a:extLst>
          </p:cNvPr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3F338D0-659C-D659-44A6-119350452ECB}"/>
              </a:ext>
            </a:extLst>
          </p:cNvPr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FFC98E-949F-94F2-050E-554FA243EAFA}"/>
                </a:ext>
              </a:extLst>
            </p:cNvPr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0BA3953-BC12-7126-A548-3D6FEFF0161C}"/>
                  </a:ext>
                </a:extLst>
              </p:cNvPr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5C00B8BD-82A2-BB43-9384-007925BC7F85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9B023FC-F103-06B9-F48F-3AE6BF27A76C}"/>
                </a:ext>
              </a:extLst>
            </p:cNvPr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ED520DD-0DA8-FB5F-0CA8-80A98AA7366D}"/>
                  </a:ext>
                </a:extLst>
              </p:cNvPr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B56B87B5-C5A5-31CB-3B67-CED06981E2D1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FA98412-C384-1F5C-54C0-E77BE2B7BECB}"/>
              </a:ext>
            </a:extLst>
          </p:cNvPr>
          <p:cNvGrpSpPr/>
          <p:nvPr/>
        </p:nvGrpSpPr>
        <p:grpSpPr>
          <a:xfrm>
            <a:off x="-673113" y="9887100"/>
            <a:ext cx="5321313" cy="2446670"/>
            <a:chOff x="0" y="0"/>
            <a:chExt cx="1223810" cy="56269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9AD8AD5-98A7-92ED-E2D2-BC652306506D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50FFEE7-21F5-2C2E-9DD9-D9471953D325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283EC66-D600-BD3D-5C1C-809C2C70B1BE}"/>
              </a:ext>
            </a:extLst>
          </p:cNvPr>
          <p:cNvGrpSpPr/>
          <p:nvPr/>
        </p:nvGrpSpPr>
        <p:grpSpPr>
          <a:xfrm>
            <a:off x="-752858" y="9135039"/>
            <a:ext cx="2673102" cy="1151961"/>
            <a:chOff x="0" y="0"/>
            <a:chExt cx="1482931" cy="63906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0CAC13D-802C-F866-C227-D3E8A59DD406}"/>
                </a:ext>
              </a:extLst>
            </p:cNvPr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58B4E3B-4911-D877-7B7A-7E3079270BE9}"/>
                </a:ext>
              </a:extLst>
            </p:cNvPr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6EF9B5E-3FBF-513B-5428-5A7E2FD5B75D}"/>
              </a:ext>
            </a:extLst>
          </p:cNvPr>
          <p:cNvGrpSpPr/>
          <p:nvPr/>
        </p:nvGrpSpPr>
        <p:grpSpPr>
          <a:xfrm>
            <a:off x="2952724" y="9944916"/>
            <a:ext cx="14808942" cy="1198000"/>
            <a:chOff x="0" y="0"/>
            <a:chExt cx="7899698" cy="63906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A1A7122-AB48-D49A-A589-3D27B4BD742E}"/>
                </a:ext>
              </a:extLst>
            </p:cNvPr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181F1BF-7C57-93F4-81C4-1FB94ABBD151}"/>
                </a:ext>
              </a:extLst>
            </p:cNvPr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C62D20C1-D088-660D-1C39-71D3FC5688F5}"/>
              </a:ext>
            </a:extLst>
          </p:cNvPr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95B940F-8ED3-F4BD-85B0-92BA7FD7AE14}"/>
              </a:ext>
            </a:extLst>
          </p:cNvPr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A4D3F08-9F4C-C679-57E6-AB9DA798909E}"/>
              </a:ext>
            </a:extLst>
          </p:cNvPr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A120356-1A78-AF32-4C44-9BBC683EA780}"/>
              </a:ext>
            </a:extLst>
          </p:cNvPr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228BC8C-CC96-4B01-7C67-266FABF4DAB0}"/>
              </a:ext>
            </a:extLst>
          </p:cNvPr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B68CECA8-BD01-066A-1255-5B128BE2D930}"/>
              </a:ext>
            </a:extLst>
          </p:cNvPr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63294B0-8233-A589-E64C-DEB34A37FEF2}"/>
              </a:ext>
            </a:extLst>
          </p:cNvPr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B537255-F30B-B354-954C-13A6FCAEA08B}"/>
              </a:ext>
            </a:extLst>
          </p:cNvPr>
          <p:cNvSpPr txBox="1"/>
          <p:nvPr/>
        </p:nvSpPr>
        <p:spPr>
          <a:xfrm>
            <a:off x="3322124" y="433762"/>
            <a:ext cx="11227161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250"/>
              </a:lnSpc>
            </a:pPr>
            <a:r>
              <a:rPr lang="en-US" sz="8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</a:t>
            </a:r>
            <a:r>
              <a:rPr lang="en-US" sz="8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8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động</a:t>
            </a:r>
            <a:r>
              <a:rPr lang="en-US" sz="8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8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khởi</a:t>
            </a:r>
            <a:r>
              <a:rPr lang="en-US" sz="8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8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động</a:t>
            </a:r>
            <a:endParaRPr lang="en-US" sz="8000" dirty="0">
              <a:solidFill>
                <a:srgbClr val="B51F19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  <p:sp>
        <p:nvSpPr>
          <p:cNvPr id="32" name="TextBox 27">
            <a:extLst>
              <a:ext uri="{FF2B5EF4-FFF2-40B4-BE49-F238E27FC236}">
                <a16:creationId xmlns:a16="http://schemas.microsoft.com/office/drawing/2014/main" id="{B767026C-BDCC-EFFD-33E0-9AAEEC83829C}"/>
              </a:ext>
            </a:extLst>
          </p:cNvPr>
          <p:cNvSpPr txBox="1"/>
          <p:nvPr/>
        </p:nvSpPr>
        <p:spPr>
          <a:xfrm>
            <a:off x="2452966" y="1886060"/>
            <a:ext cx="12753102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50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hacCuaTui"/>
              </a:rPr>
              <a:t>Đến với con người Việt Nam tôi</a:t>
            </a:r>
          </a:p>
          <a:p>
            <a:pPr algn="l">
              <a:lnSpc>
                <a:spcPts val="8499"/>
              </a:lnSpc>
            </a:pPr>
            <a:endParaRPr lang="en-US" sz="6799" dirty="0">
              <a:solidFill>
                <a:srgbClr val="1D1A1B"/>
              </a:solidFill>
              <a:latin typeface="Extenda 100 Yotta"/>
              <a:ea typeface="Extenda 100 Yotta"/>
              <a:cs typeface="Extenda 100 Yotta"/>
              <a:sym typeface="Extenda 100 Yott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F17EA2-80EF-50BA-7E53-6C5C4996DF50}"/>
              </a:ext>
            </a:extLst>
          </p:cNvPr>
          <p:cNvSpPr txBox="1"/>
          <p:nvPr/>
        </p:nvSpPr>
        <p:spPr>
          <a:xfrm>
            <a:off x="2107763" y="3038242"/>
            <a:ext cx="10904220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Này bạn thân ơi năm châu bốn phương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Việt Nam đất nước chúng tôi xin chào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Ngày nào còn chìm trong khói bom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Mà giờ đây cất cao lời ca vang.</a:t>
            </a:r>
            <a:br>
              <a:rPr lang="vi-VN" sz="3000" b="1" dirty="0"/>
            </a:b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Hà Nội thủ đô con tim dấu yêu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Ngược xuôi phố xá đã vui thêm nhiều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Tàu vào Nam rộn vang tiếng ca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Ngàn bàn tay vẫy nhau chào tương lai.</a:t>
            </a:r>
            <a:br>
              <a:rPr lang="vi-VN" sz="3000" b="1" dirty="0"/>
            </a:b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Sài Gòn hôm nay bao nhiêu đổi thay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Hòa theo sức sống với bao công trình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Từ bàn tay cùng nhau đắp xây</a:t>
            </a:r>
            <a:br>
              <a:rPr lang="vi-VN" sz="3000" b="1" dirty="0"/>
            </a:br>
            <a:r>
              <a:rPr lang="vi-VN" sz="3000" b="1" i="0" dirty="0">
                <a:solidFill>
                  <a:srgbClr val="333333"/>
                </a:solidFill>
                <a:effectLst/>
                <a:latin typeface="NhacCuaTui"/>
              </a:rPr>
              <a:t>Để giờ đây chúng tôi gọi mời.</a:t>
            </a:r>
            <a:br>
              <a:rPr lang="vi-VN" dirty="0"/>
            </a:br>
            <a:br>
              <a:rPr lang="vi-VN" dirty="0"/>
            </a:b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736CD-E4EC-4DB9-2239-C2E3C2CB4EA8}"/>
              </a:ext>
            </a:extLst>
          </p:cNvPr>
          <p:cNvSpPr txBox="1"/>
          <p:nvPr/>
        </p:nvSpPr>
        <p:spPr>
          <a:xfrm>
            <a:off x="9219563" y="3251099"/>
            <a:ext cx="109042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[ĐK:]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Hãy đến với những con người Việt Nam tôi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Đến với quê hương đất nước thanh bình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Đến với Tết đón giao thừa ngày 30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Với những chiến công mùa xuân năm ấy.</a:t>
            </a:r>
            <a:br>
              <a:rPr lang="vi-VN" sz="3600" b="1" dirty="0"/>
            </a:b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Quê hương tôi đây đã sống hôm qua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Quê hương tôi đây vẫn sáng hôm nay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Quê hương tôi đây sẽ mãi mai sau</a:t>
            </a:r>
            <a:br>
              <a:rPr lang="vi-VN" sz="3600" b="1" dirty="0"/>
            </a:br>
            <a:r>
              <a:rPr lang="vi-VN" sz="3600" b="1" i="0" dirty="0">
                <a:solidFill>
                  <a:srgbClr val="333333"/>
                </a:solidFill>
                <a:effectLst/>
                <a:latin typeface="NhacCuaTui"/>
              </a:rPr>
              <a:t>Vang danh non sông trái tim Việt Nam.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3444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B51F1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C92B26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677318" y="3892225"/>
            <a:ext cx="933365" cy="939235"/>
          </a:xfrm>
          <a:custGeom>
            <a:avLst/>
            <a:gdLst/>
            <a:ahLst/>
            <a:cxnLst/>
            <a:rect l="l" t="t" r="r" b="b"/>
            <a:pathLst>
              <a:path w="933365" h="939235">
                <a:moveTo>
                  <a:pt x="0" y="0"/>
                </a:moveTo>
                <a:lnTo>
                  <a:pt x="933364" y="0"/>
                </a:lnTo>
                <a:lnTo>
                  <a:pt x="93336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900388" y="3892225"/>
            <a:ext cx="951124" cy="939235"/>
          </a:xfrm>
          <a:custGeom>
            <a:avLst/>
            <a:gdLst/>
            <a:ahLst/>
            <a:cxnLst/>
            <a:rect l="l" t="t" r="r" b="b"/>
            <a:pathLst>
              <a:path w="951124" h="939235">
                <a:moveTo>
                  <a:pt x="0" y="0"/>
                </a:moveTo>
                <a:lnTo>
                  <a:pt x="951124" y="0"/>
                </a:lnTo>
                <a:lnTo>
                  <a:pt x="951124" y="939235"/>
                </a:lnTo>
                <a:lnTo>
                  <a:pt x="0" y="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1107835" y="3892225"/>
            <a:ext cx="6492797" cy="4866893"/>
          </a:xfrm>
          <a:custGeom>
            <a:avLst/>
            <a:gdLst/>
            <a:ahLst/>
            <a:cxnLst/>
            <a:rect l="l" t="t" r="r" b="b"/>
            <a:pathLst>
              <a:path w="6492797" h="4866893">
                <a:moveTo>
                  <a:pt x="0" y="0"/>
                </a:moveTo>
                <a:lnTo>
                  <a:pt x="6492797" y="0"/>
                </a:lnTo>
                <a:lnTo>
                  <a:pt x="6492797" y="4866893"/>
                </a:lnTo>
                <a:lnTo>
                  <a:pt x="0" y="4866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75089" y="7946175"/>
            <a:ext cx="1288754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-1016351" y="8343121"/>
            <a:ext cx="15715358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flipV="1">
            <a:off x="75112" y="8759118"/>
            <a:ext cx="15715358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-1016351" y="7546125"/>
            <a:ext cx="1288754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76829" y="8797218"/>
            <a:ext cx="16230600" cy="750665"/>
          </a:xfrm>
          <a:custGeom>
            <a:avLst/>
            <a:gdLst/>
            <a:ahLst/>
            <a:cxnLst/>
            <a:rect l="l" t="t" r="r" b="b"/>
            <a:pathLst>
              <a:path w="16230600" h="750665">
                <a:moveTo>
                  <a:pt x="0" y="0"/>
                </a:moveTo>
                <a:lnTo>
                  <a:pt x="16230600" y="0"/>
                </a:lnTo>
                <a:lnTo>
                  <a:pt x="16230600" y="750665"/>
                </a:lnTo>
                <a:lnTo>
                  <a:pt x="0" y="7506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3274538" y="990600"/>
            <a:ext cx="11738923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0"/>
              </a:lnSpc>
            </a:pP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Hoạt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động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</a:p>
          <a:p>
            <a:pPr algn="ctr">
              <a:lnSpc>
                <a:spcPts val="11250"/>
              </a:lnSpc>
            </a:pP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hình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thành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kiến</a:t>
            </a:r>
            <a:r>
              <a:rPr lang="en-US" sz="9000" dirty="0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 </a:t>
            </a:r>
            <a:r>
              <a:rPr lang="en-US" sz="9000" dirty="0" err="1">
                <a:solidFill>
                  <a:srgbClr val="B51F19"/>
                </a:solidFill>
                <a:latin typeface="Saira Stencil One"/>
                <a:ea typeface="Saira Stencil One"/>
                <a:cs typeface="Saira Stencil One"/>
                <a:sym typeface="Saira Stencil One"/>
              </a:rPr>
              <a:t>thức</a:t>
            </a:r>
            <a:endParaRPr lang="en-US" sz="9000" dirty="0">
              <a:solidFill>
                <a:srgbClr val="B51F19"/>
              </a:solidFill>
              <a:latin typeface="Saira Stencil One"/>
              <a:ea typeface="Saira Stencil One"/>
              <a:cs typeface="Saira Stencil One"/>
              <a:sym typeface="Saira Stencil One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-1217138" y="7989402"/>
            <a:ext cx="16230600" cy="750665"/>
          </a:xfrm>
          <a:custGeom>
            <a:avLst/>
            <a:gdLst/>
            <a:ahLst/>
            <a:cxnLst/>
            <a:rect l="l" t="t" r="r" b="b"/>
            <a:pathLst>
              <a:path w="16230600" h="750665">
                <a:moveTo>
                  <a:pt x="0" y="0"/>
                </a:moveTo>
                <a:lnTo>
                  <a:pt x="16230600" y="0"/>
                </a:lnTo>
                <a:lnTo>
                  <a:pt x="16230600" y="750666"/>
                </a:lnTo>
                <a:lnTo>
                  <a:pt x="0" y="7506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0" y="8364735"/>
            <a:ext cx="16230600" cy="750665"/>
          </a:xfrm>
          <a:custGeom>
            <a:avLst/>
            <a:gdLst/>
            <a:ahLst/>
            <a:cxnLst/>
            <a:rect l="l" t="t" r="r" b="b"/>
            <a:pathLst>
              <a:path w="16230600" h="750665">
                <a:moveTo>
                  <a:pt x="0" y="0"/>
                </a:moveTo>
                <a:lnTo>
                  <a:pt x="16230600" y="0"/>
                </a:lnTo>
                <a:lnTo>
                  <a:pt x="16230600" y="750665"/>
                </a:lnTo>
                <a:lnTo>
                  <a:pt x="0" y="7506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-1854200" y="7543435"/>
            <a:ext cx="16230600" cy="750665"/>
          </a:xfrm>
          <a:custGeom>
            <a:avLst/>
            <a:gdLst/>
            <a:ahLst/>
            <a:cxnLst/>
            <a:rect l="l" t="t" r="r" b="b"/>
            <a:pathLst>
              <a:path w="16230600" h="750665">
                <a:moveTo>
                  <a:pt x="0" y="0"/>
                </a:moveTo>
                <a:lnTo>
                  <a:pt x="16230600" y="0"/>
                </a:lnTo>
                <a:lnTo>
                  <a:pt x="16230600" y="750665"/>
                </a:lnTo>
                <a:lnTo>
                  <a:pt x="0" y="7506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6898162" y="5601166"/>
            <a:ext cx="3777492" cy="3073934"/>
          </a:xfrm>
          <a:custGeom>
            <a:avLst/>
            <a:gdLst/>
            <a:ahLst/>
            <a:cxnLst/>
            <a:rect l="l" t="t" r="r" b="b"/>
            <a:pathLst>
              <a:path w="3777492" h="3073934">
                <a:moveTo>
                  <a:pt x="3777492" y="0"/>
                </a:moveTo>
                <a:lnTo>
                  <a:pt x="0" y="0"/>
                </a:lnTo>
                <a:lnTo>
                  <a:pt x="0" y="3073934"/>
                </a:lnTo>
                <a:lnTo>
                  <a:pt x="3777492" y="3073934"/>
                </a:lnTo>
                <a:lnTo>
                  <a:pt x="377749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3BAD8E10-9B52-BA86-BCD4-75A4CAA1D3BC}"/>
              </a:ext>
            </a:extLst>
          </p:cNvPr>
          <p:cNvGrpSpPr/>
          <p:nvPr/>
        </p:nvGrpSpPr>
        <p:grpSpPr>
          <a:xfrm rot="5400000">
            <a:off x="-5271876" y="1423776"/>
            <a:ext cx="18961113" cy="8417361"/>
            <a:chOff x="0" y="0"/>
            <a:chExt cx="1482931" cy="639062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8E69E1B4-945C-C969-214D-AE479BD37B8F}"/>
                </a:ext>
              </a:extLst>
            </p:cNvPr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77A4AF4B-2D10-22DD-DB76-1D2DAF58FB23}"/>
                </a:ext>
              </a:extLst>
            </p:cNvPr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5" name="HÌnh thành kiến thức 1">
            <a:hlinkClick r:id="" action="ppaction://media"/>
            <a:extLst>
              <a:ext uri="{FF2B5EF4-FFF2-40B4-BE49-F238E27FC236}">
                <a16:creationId xmlns:a16="http://schemas.microsoft.com/office/drawing/2014/main" id="{54D80744-E6A5-A922-3183-12CE5C21F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94224"/>
            <a:ext cx="5716161" cy="1009855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966E710-F537-CC2F-526B-B8AA24302771}"/>
              </a:ext>
            </a:extLst>
          </p:cNvPr>
          <p:cNvSpPr txBox="1"/>
          <p:nvPr/>
        </p:nvSpPr>
        <p:spPr>
          <a:xfrm>
            <a:off x="1408049" y="2552700"/>
            <a:ext cx="5601262" cy="4445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oppins Bold"/>
              </a:rPr>
              <a:t>KĨ THUẬT  PHỐI HỢP CÁC GIAI ĐOẠN CỦA KĨ THUẬT CHẠY CỰ LI TRUNG BÌNH. </a:t>
            </a: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85DAAD8A-4E1D-D34D-6B9A-7E50FE130166}"/>
              </a:ext>
            </a:extLst>
          </p:cNvPr>
          <p:cNvGrpSpPr/>
          <p:nvPr/>
        </p:nvGrpSpPr>
        <p:grpSpPr>
          <a:xfrm>
            <a:off x="783639" y="191350"/>
            <a:ext cx="5552151" cy="8602908"/>
            <a:chOff x="0" y="0"/>
            <a:chExt cx="7402868" cy="11470545"/>
          </a:xfrm>
        </p:grpSpPr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837897F8-3E42-5F24-C6C6-7B1B866F804C}"/>
                </a:ext>
              </a:extLst>
            </p:cNvPr>
            <p:cNvGrpSpPr/>
            <p:nvPr/>
          </p:nvGrpSpPr>
          <p:grpSpPr>
            <a:xfrm>
              <a:off x="798868" y="10327545"/>
              <a:ext cx="6604000" cy="1143000"/>
              <a:chOff x="0" y="0"/>
              <a:chExt cx="1304494" cy="225778"/>
            </a:xfrm>
          </p:grpSpPr>
          <p:sp>
            <p:nvSpPr>
              <p:cNvPr id="11" name="Freeform 29">
                <a:extLst>
                  <a:ext uri="{FF2B5EF4-FFF2-40B4-BE49-F238E27FC236}">
                    <a16:creationId xmlns:a16="http://schemas.microsoft.com/office/drawing/2014/main" id="{F3676759-CF2F-3E9A-5DFC-AA29DEA9BB85}"/>
                  </a:ext>
                </a:extLst>
              </p:cNvPr>
              <p:cNvSpPr/>
              <p:nvPr/>
            </p:nvSpPr>
            <p:spPr>
              <a:xfrm>
                <a:off x="0" y="0"/>
                <a:ext cx="1304494" cy="225778"/>
              </a:xfrm>
              <a:custGeom>
                <a:avLst/>
                <a:gdLst/>
                <a:ahLst/>
                <a:cxnLst/>
                <a:rect l="l" t="t" r="r" b="b"/>
                <a:pathLst>
                  <a:path w="1304494" h="225778">
                    <a:moveTo>
                      <a:pt x="0" y="0"/>
                    </a:moveTo>
                    <a:lnTo>
                      <a:pt x="1304494" y="0"/>
                    </a:lnTo>
                    <a:lnTo>
                      <a:pt x="1304494" y="225778"/>
                    </a:lnTo>
                    <a:lnTo>
                      <a:pt x="0" y="225778"/>
                    </a:lnTo>
                    <a:close/>
                  </a:path>
                </a:pathLst>
              </a:custGeom>
              <a:solidFill>
                <a:srgbClr val="B51F1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30">
                <a:extLst>
                  <a:ext uri="{FF2B5EF4-FFF2-40B4-BE49-F238E27FC236}">
                    <a16:creationId xmlns:a16="http://schemas.microsoft.com/office/drawing/2014/main" id="{9FCC6874-0CB1-DBED-3FA8-519AED9C2BE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304494" cy="282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>
                    <a:solidFill>
                      <a:srgbClr val="FFFFFF"/>
                    </a:solidFill>
                    <a:latin typeface="Public Sans"/>
                    <a:ea typeface="Public Sans"/>
                    <a:cs typeface="Public Sans"/>
                    <a:sym typeface="Public Sans"/>
                  </a:rPr>
                  <a:t>Giáo viên: Kiều Thị Lân</a:t>
                </a:r>
              </a:p>
            </p:txBody>
          </p:sp>
        </p:grp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181EB29A-4358-CF1C-A9B4-D05E709C13EB}"/>
                </a:ext>
              </a:extLst>
            </p:cNvPr>
            <p:cNvSpPr/>
            <p:nvPr/>
          </p:nvSpPr>
          <p:spPr>
            <a:xfrm>
              <a:off x="0" y="0"/>
              <a:ext cx="1314033" cy="1311318"/>
            </a:xfrm>
            <a:custGeom>
              <a:avLst/>
              <a:gdLst/>
              <a:ahLst/>
              <a:cxnLst/>
              <a:rect l="l" t="t" r="r" b="b"/>
              <a:pathLst>
                <a:path w="1314033" h="1311318">
                  <a:moveTo>
                    <a:pt x="0" y="0"/>
                  </a:moveTo>
                  <a:lnTo>
                    <a:pt x="1314033" y="0"/>
                  </a:lnTo>
                  <a:lnTo>
                    <a:pt x="1314033" y="1311318"/>
                  </a:lnTo>
                  <a:lnTo>
                    <a:pt x="0" y="131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55677C00-1007-96A0-F678-FD1A299756F1}"/>
                </a:ext>
              </a:extLst>
            </p:cNvPr>
            <p:cNvSpPr txBox="1"/>
            <p:nvPr/>
          </p:nvSpPr>
          <p:spPr>
            <a:xfrm>
              <a:off x="1697139" y="350224"/>
              <a:ext cx="5457821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b="1" dirty="0">
                  <a:solidFill>
                    <a:srgbClr val="1D1A1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TRƯỜNG THCS LIỆP TUYẾT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63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ường vòng">
            <a:hlinkClick r:id="" action="ppaction://media"/>
            <a:extLst>
              <a:ext uri="{FF2B5EF4-FFF2-40B4-BE49-F238E27FC236}">
                <a16:creationId xmlns:a16="http://schemas.microsoft.com/office/drawing/2014/main" id="{1250CE35-9F8A-60E2-E500-42E4331A9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4698"/>
            <a:ext cx="18288000" cy="103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3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thành kiến thức ">
            <a:hlinkClick r:id="" action="ppaction://media"/>
            <a:extLst>
              <a:ext uri="{FF2B5EF4-FFF2-40B4-BE49-F238E27FC236}">
                <a16:creationId xmlns:a16="http://schemas.microsoft.com/office/drawing/2014/main" id="{077A0F5F-8B63-18E7-FCB4-DB9247ED3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4699"/>
            <a:ext cx="18288000" cy="103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35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546</Words>
  <Application>Microsoft Office PowerPoint</Application>
  <PresentationFormat>Custom</PresentationFormat>
  <Paragraphs>58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Extenda 100 Yotta</vt:lpstr>
      <vt:lpstr>Calistoga</vt:lpstr>
      <vt:lpstr>Calibri</vt:lpstr>
      <vt:lpstr>Open Sans Condensed</vt:lpstr>
      <vt:lpstr>Maven Pro</vt:lpstr>
      <vt:lpstr>Saira Stencil One</vt:lpstr>
      <vt:lpstr>Poppins Bold</vt:lpstr>
      <vt:lpstr>Paytone One</vt:lpstr>
      <vt:lpstr>Public Sans</vt:lpstr>
      <vt:lpstr>Arial</vt:lpstr>
      <vt:lpstr>Open Sans Extrabold</vt:lpstr>
      <vt:lpstr>NhacCuaTui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18-BÀI 3: PHỐI HỢP CÁC GIAI ĐOẠN TRONG CHẠY CỰ LY TRUNG BÌNH</dc:title>
  <cp:lastModifiedBy>dang do</cp:lastModifiedBy>
  <cp:revision>10</cp:revision>
  <dcterms:created xsi:type="dcterms:W3CDTF">2006-08-16T00:00:00Z</dcterms:created>
  <dcterms:modified xsi:type="dcterms:W3CDTF">2024-11-01T04:36:35Z</dcterms:modified>
  <dc:identifier>DAGVDoUDWEQ</dc:identifier>
</cp:coreProperties>
</file>