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1" r:id="rId2"/>
    <p:sldId id="349" r:id="rId3"/>
    <p:sldId id="256" r:id="rId4"/>
    <p:sldId id="302" r:id="rId5"/>
    <p:sldId id="316" r:id="rId6"/>
    <p:sldId id="331" r:id="rId7"/>
    <p:sldId id="341" r:id="rId8"/>
    <p:sldId id="298" r:id="rId9"/>
    <p:sldId id="348" r:id="rId10"/>
    <p:sldId id="343" r:id="rId11"/>
    <p:sldId id="344" r:id="rId12"/>
    <p:sldId id="325" r:id="rId13"/>
    <p:sldId id="314" r:id="rId14"/>
    <p:sldId id="330" r:id="rId15"/>
    <p:sldId id="272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3B87CD"/>
    <a:srgbClr val="7192A9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 txBox="1">
            <a:spLocks noGrp="1"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5637A66-C110-42E3-B20A-4248CB338A95}" type="datetime9">
              <a:rPr lang="en-US" altLang="en-US" sz="1400">
                <a:latin typeface="Arial" pitchFamily="34" charset="0"/>
              </a:rPr>
              <a:pPr eaLnBrk="1" hangingPunct="1"/>
              <a:t>2/17/2025 8:09:25 PM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12192000" cy="837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latin typeface="Arial" pitchFamily="34" charset="0"/>
            </a:endParaRPr>
          </a:p>
        </p:txBody>
      </p:sp>
      <p:pic>
        <p:nvPicPr>
          <p:cNvPr id="4100" name="Picture 3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4832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1863" y="50927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31200" y="4978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0" y="25860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50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2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28114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87313"/>
            <a:ext cx="175260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5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-520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6" descr="Blue_ro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3" y="5292725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7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7879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38703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0" y="1320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0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667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1" descr="Blue_ro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579755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207963" y="2717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290513" y="1782763"/>
            <a:ext cx="57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0134600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29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0" y="33702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81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1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81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4" name="Picture 32" descr="sun14[1]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189413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5" name="Line 33"/>
          <p:cNvSpPr>
            <a:spLocks noChangeShapeType="1"/>
          </p:cNvSpPr>
          <p:nvPr/>
        </p:nvSpPr>
        <p:spPr bwMode="auto">
          <a:xfrm>
            <a:off x="2055813" y="2387600"/>
            <a:ext cx="83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>
            <a:off x="4265613" y="2387600"/>
            <a:ext cx="83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>
            <a:off x="3579813" y="10160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2436813" y="14732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 flipV="1">
            <a:off x="4037013" y="1320800"/>
            <a:ext cx="685800" cy="609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 flipV="1">
            <a:off x="2360613" y="2768600"/>
            <a:ext cx="685800" cy="609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>
            <a:off x="3579813" y="29972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>
            <a:off x="4113213" y="27686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Rectangle 4"/>
          <p:cNvSpPr>
            <a:spLocks noChangeArrowheads="1"/>
          </p:cNvSpPr>
          <p:nvPr/>
        </p:nvSpPr>
        <p:spPr bwMode="auto">
          <a:xfrm>
            <a:off x="1611313" y="9398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31859C"/>
                </a:solidFill>
                <a:latin typeface="Arial" pitchFamily="34" charset="0"/>
              </a:rPr>
              <a:t>Hoa</a:t>
            </a:r>
            <a:r>
              <a:rPr lang="en-US" altLang="en-US" sz="4000" b="1" dirty="0">
                <a:solidFill>
                  <a:srgbClr val="31859C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31859C"/>
                </a:solidFill>
                <a:latin typeface="Arial" pitchFamily="34" charset="0"/>
              </a:rPr>
              <a:t>Thach</a:t>
            </a:r>
            <a:r>
              <a:rPr lang="en-US" altLang="en-US" sz="4000" b="1" dirty="0">
                <a:solidFill>
                  <a:srgbClr val="31859C"/>
                </a:solidFill>
                <a:latin typeface="Arial" pitchFamily="34" charset="0"/>
              </a:rPr>
              <a:t> secondary school</a:t>
            </a:r>
          </a:p>
          <a:p>
            <a:pPr algn="ctr" eaLnBrk="1" hangingPunct="1"/>
            <a:r>
              <a:rPr lang="en-US" altLang="en-US" sz="4000" b="1" dirty="0">
                <a:solidFill>
                  <a:srgbClr val="31859C"/>
                </a:solidFill>
                <a:latin typeface="Arial" pitchFamily="34" charset="0"/>
              </a:rPr>
              <a:t>ENGLISH </a:t>
            </a:r>
            <a:r>
              <a:rPr lang="en-US" altLang="en-US" sz="4000" b="1" dirty="0" smtClean="0">
                <a:solidFill>
                  <a:srgbClr val="31859C"/>
                </a:solidFill>
                <a:latin typeface="Arial" pitchFamily="34" charset="0"/>
              </a:rPr>
              <a:t>8</a:t>
            </a:r>
            <a:endParaRPr lang="en-US" altLang="en-US" sz="4000" b="1" dirty="0">
              <a:solidFill>
                <a:srgbClr val="31859C"/>
              </a:solidFill>
              <a:latin typeface="Arial" pitchFamily="34" charset="0"/>
            </a:endParaRPr>
          </a:p>
          <a:p>
            <a:pPr algn="ctr" eaLnBrk="1" hangingPunct="1"/>
            <a:endParaRPr lang="en-US" altLang="en-US" sz="4000" i="1" dirty="0">
              <a:solidFill>
                <a:srgbClr val="31859C"/>
              </a:solidFill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99063" y="2717074"/>
            <a:ext cx="7458892" cy="338328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488501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Welcome to our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1290" y="4821514"/>
            <a:ext cx="560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Teacher : Nguyen </a:t>
            </a:r>
            <a:r>
              <a:rPr lang="en-US" sz="3200" dirty="0" err="1" smtClean="0">
                <a:solidFill>
                  <a:srgbClr val="FF0000"/>
                </a:solidFill>
              </a:rPr>
              <a:t>Thi</a:t>
            </a:r>
            <a:r>
              <a:rPr lang="en-US" sz="3200" dirty="0" smtClean="0">
                <a:solidFill>
                  <a:srgbClr val="FF0000"/>
                </a:solidFill>
              </a:rPr>
              <a:t> Le Yen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4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78 L 0.2362 -0.331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5" grpId="0" animBg="1"/>
      <p:bldP spid="74786" grpId="0" animBg="1"/>
      <p:bldP spid="74787" grpId="0" animBg="1"/>
      <p:bldP spid="74788" grpId="0" animBg="1"/>
      <p:bldP spid="74789" grpId="0" animBg="1"/>
      <p:bldP spid="74790" grpId="0" animBg="1"/>
      <p:bldP spid="74791" grpId="0" animBg="1"/>
      <p:bldP spid="747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438857" y="1241729"/>
            <a:ext cx="11926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0702A"/>
                </a:solidFill>
              </a:rPr>
              <a:t>1.</a:t>
            </a:r>
            <a:r>
              <a:rPr lang="en-US" sz="3600" dirty="0" smtClean="0"/>
              <a:t> I </a:t>
            </a:r>
            <a:r>
              <a:rPr lang="en-US" sz="3600" dirty="0"/>
              <a:t>arrive at the station. I will call you right after. </a:t>
            </a:r>
            <a:r>
              <a:rPr lang="en-US" sz="3600" dirty="0">
                <a:solidFill>
                  <a:srgbClr val="E0702A"/>
                </a:solidFill>
              </a:rPr>
              <a:t>(as soon </a:t>
            </a:r>
            <a:r>
              <a:rPr lang="en-US" sz="3600" dirty="0" smtClean="0">
                <a:solidFill>
                  <a:srgbClr val="E0702A"/>
                </a:solidFill>
              </a:rPr>
              <a:t>as)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E0702A"/>
                </a:solidFill>
              </a:rPr>
              <a:t>2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Many Vietnamese women wear conical hats. They work in the field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E0702A"/>
                </a:solidFill>
              </a:rPr>
              <a:t>(</a:t>
            </a:r>
            <a:r>
              <a:rPr lang="en-US" sz="3600" dirty="0">
                <a:solidFill>
                  <a:srgbClr val="E0702A"/>
                </a:solidFill>
              </a:rPr>
              <a:t>when</a:t>
            </a:r>
            <a:r>
              <a:rPr lang="en-US" sz="3600" dirty="0" smtClean="0">
                <a:solidFill>
                  <a:srgbClr val="E0702A"/>
                </a:solidFill>
              </a:rPr>
              <a:t>)</a:t>
            </a:r>
            <a:endParaRPr lang="en-US" sz="3600" dirty="0">
              <a:solidFill>
                <a:srgbClr val="E0702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747553"/>
            <a:ext cx="10127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in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945" y="7475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945" y="7312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487068" y="1749560"/>
            <a:ext cx="993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-&gt; I </a:t>
            </a:r>
            <a:r>
              <a:rPr lang="en-US" sz="3600" dirty="0">
                <a:solidFill>
                  <a:srgbClr val="7030A0"/>
                </a:solidFill>
              </a:rPr>
              <a:t>will call you as soon as I arrive at the station.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315682" y="3397653"/>
            <a:ext cx="1192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-&gt;Many </a:t>
            </a:r>
            <a:r>
              <a:rPr lang="en-US" sz="3600" dirty="0">
                <a:solidFill>
                  <a:srgbClr val="7030A0"/>
                </a:solidFill>
              </a:rPr>
              <a:t>Vietnamese women wear conical hats when they work in the field.</a:t>
            </a:r>
            <a:endParaRPr lang="vi-VN" sz="3600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587343" y="1802827"/>
            <a:ext cx="1730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197" y="2282984"/>
            <a:ext cx="1850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62357" y="388961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444463" y="4397828"/>
            <a:ext cx="11668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0702A"/>
                </a:solidFill>
              </a:rPr>
              <a:t>3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My father taught me how to use the computer. Then he bought one for me. </a:t>
            </a:r>
            <a:r>
              <a:rPr lang="en-US" sz="3600" dirty="0">
                <a:solidFill>
                  <a:srgbClr val="E0702A"/>
                </a:solidFill>
              </a:rPr>
              <a:t>(before)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5685" y="5366658"/>
            <a:ext cx="11876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-&gt;My </a:t>
            </a:r>
            <a:r>
              <a:rPr lang="en-US" sz="3600" dirty="0">
                <a:solidFill>
                  <a:srgbClr val="7030A0"/>
                </a:solidFill>
              </a:rPr>
              <a:t>father taught me how to use the computer before he bought one for me.</a:t>
            </a:r>
            <a:endParaRPr lang="vi-VN" sz="3600" dirty="0">
              <a:solidFill>
                <a:srgbClr val="7030A0"/>
              </a:solidFill>
            </a:endParaRPr>
          </a:p>
          <a:p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16886" y="4931229"/>
            <a:ext cx="772885" cy="0"/>
          </a:xfrm>
          <a:prstGeom prst="line">
            <a:avLst/>
          </a:prstGeom>
          <a:ln w="28575">
            <a:solidFill>
              <a:srgbClr val="EF4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57657" y="5921829"/>
            <a:ext cx="10559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9" y="928797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in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7" y="841296"/>
            <a:ext cx="555392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7863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22101" y="1438000"/>
            <a:ext cx="11566187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0702A"/>
                </a:solidFill>
              </a:rPr>
              <a:t>4. </a:t>
            </a:r>
            <a:r>
              <a:rPr lang="en-US" sz="3600" dirty="0"/>
              <a:t>Nick is reading a novel. Jack is reading a cartoon. </a:t>
            </a:r>
            <a:r>
              <a:rPr lang="en-US" sz="3600" dirty="0">
                <a:solidFill>
                  <a:srgbClr val="E0702A"/>
                </a:solidFill>
              </a:rPr>
              <a:t>(while</a:t>
            </a:r>
            <a:r>
              <a:rPr lang="en-US" sz="3600" dirty="0" smtClean="0">
                <a:solidFill>
                  <a:srgbClr val="E0702A"/>
                </a:solidFill>
              </a:rPr>
              <a:t>)</a:t>
            </a:r>
          </a:p>
          <a:p>
            <a:endParaRPr lang="en-US" sz="3600" dirty="0">
              <a:solidFill>
                <a:srgbClr val="E0702A"/>
              </a:solidFill>
            </a:endParaRPr>
          </a:p>
          <a:p>
            <a:endParaRPr lang="en-US" sz="3600" dirty="0" smtClean="0">
              <a:solidFill>
                <a:srgbClr val="E0702A"/>
              </a:solidFill>
            </a:endParaRPr>
          </a:p>
          <a:p>
            <a:endParaRPr lang="en-US" sz="1050" dirty="0" smtClean="0">
              <a:solidFill>
                <a:srgbClr val="E0702A"/>
              </a:solidFill>
            </a:endParaRPr>
          </a:p>
          <a:p>
            <a:endParaRPr lang="en-US" sz="3600" dirty="0" smtClean="0">
              <a:solidFill>
                <a:srgbClr val="E0702A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593659" y="2026622"/>
            <a:ext cx="105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Nick </a:t>
            </a:r>
            <a:r>
              <a:rPr lang="en-US" sz="3600" dirty="0">
                <a:solidFill>
                  <a:srgbClr val="7030A0"/>
                </a:solidFill>
              </a:rPr>
              <a:t>is reading a novel while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87812" y="2547193"/>
            <a:ext cx="906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0761" y="3175826"/>
            <a:ext cx="1206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0702A"/>
                </a:solidFill>
              </a:rPr>
              <a:t>5. </a:t>
            </a:r>
            <a:r>
              <a:rPr lang="en-US" sz="3600" dirty="0"/>
              <a:t>The tornado hit. There were only a few houses left standing. </a:t>
            </a:r>
            <a:r>
              <a:rPr lang="en-US" sz="3600" dirty="0">
                <a:solidFill>
                  <a:srgbClr val="E0702A"/>
                </a:solidFill>
              </a:rPr>
              <a:t>(after)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98007"/>
            <a:ext cx="12489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-After the tornado hit, there were only a few houses left standing.</a:t>
            </a:r>
            <a:endParaRPr lang="vi-VN" sz="3600" dirty="0">
              <a:solidFill>
                <a:srgbClr val="7030A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3372" y="4766964"/>
            <a:ext cx="816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740259" y="1427718"/>
            <a:ext cx="8272036" cy="526699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82346" y="1297478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487067" y="1104553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groups.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28531" y="2022444"/>
            <a:ext cx="33539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group writes two complex sentences  </a:t>
            </a:r>
            <a:br>
              <a:rPr lang="en-US" sz="3200" b="1" dirty="0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endParaRPr lang="en-US" sz="32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545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44" y="2183668"/>
            <a:ext cx="7071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-Redo all </a:t>
            </a:r>
            <a:r>
              <a:rPr lang="en-US" sz="3600" dirty="0" err="1" smtClean="0"/>
              <a:t>execises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-Do more exercises 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517314" y="2040622"/>
            <a:ext cx="97140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4400" b="0" i="0" dirty="0" smtClean="0">
                <a:solidFill>
                  <a:srgbClr val="242021"/>
                </a:solidFill>
                <a:effectLst/>
              </a:rPr>
              <a:t>I’ll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wait for you here until you get back</a:t>
            </a:r>
            <a:r>
              <a:rPr lang="en-US" sz="44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Make sure you lock the door when you go out</a:t>
            </a:r>
            <a:r>
              <a:rPr lang="en-US" sz="44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4400" b="0" i="0" dirty="0">
                <a:solidFill>
                  <a:srgbClr val="242021"/>
                </a:solidFill>
                <a:effectLst/>
              </a:rPr>
            </a:br>
            <a:endParaRPr lang="vi-VN" sz="44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2182630" y="2687329"/>
            <a:ext cx="452297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71597" y="200097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8769636" y="3706718"/>
            <a:ext cx="227281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296370" y="3025649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7285700" y="5425617"/>
            <a:ext cx="375674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486975" y="474668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1586321" y="6122729"/>
            <a:ext cx="65458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622181" y="4374298"/>
            <a:ext cx="15166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5" y="880683"/>
            <a:ext cx="5069947" cy="597731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257" y="2780310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28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715234" y="1213603"/>
            <a:ext cx="302249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9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495585" y="1753888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0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8405377" y="2286604"/>
            <a:ext cx="37021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452722" y="3237634"/>
            <a:ext cx="355957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2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246724" y="4270678"/>
            <a:ext cx="60777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3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4864313" y="3756868"/>
            <a:ext cx="149252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255516" y="5264781"/>
            <a:ext cx="503148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5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4864313" y="2755914"/>
            <a:ext cx="59286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99172" y="1128472"/>
            <a:ext cx="73928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dirty="0" smtClean="0">
                <a:effectLst/>
                <a:ea typeface="Times New Roman" panose="02020603050405020304" pitchFamily="18" charset="0"/>
              </a:rPr>
              <a:t>1. 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3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always take a bath 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before I go to bed.</a:t>
            </a:r>
          </a:p>
          <a:p>
            <a:r>
              <a:rPr lang="en-GB" sz="3300" dirty="0" smtClean="0">
                <a:effectLst/>
                <a:ea typeface="Times New Roman" panose="02020603050405020304" pitchFamily="18" charset="0"/>
              </a:rPr>
              <a:t>2. 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</a:p>
          <a:p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3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I was not at home when he came to see me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Do not disturb me when I am busy with my work.</a:t>
            </a:r>
            <a:endParaRPr lang="vi-VN" sz="3300" dirty="0" smtClean="0">
              <a:ea typeface="Times New Roman" panose="02020603050405020304" pitchFamily="18" charset="0"/>
            </a:endParaRPr>
          </a:p>
          <a:p>
            <a:pPr lvl="0"/>
            <a:r>
              <a:rPr lang="en-GB" sz="3300" dirty="0" smtClean="0">
                <a:effectLst/>
                <a:ea typeface="Times New Roman" panose="02020603050405020304" pitchFamily="18" charset="0"/>
              </a:rPr>
              <a:t>5. </a:t>
            </a:r>
            <a:r>
              <a:rPr lang="en-US" sz="33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3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the next.</a:t>
            </a:r>
            <a:endParaRPr lang="vi-VN" sz="3300" dirty="0">
              <a:ea typeface="Times New Roman" panose="02020603050405020304" pitchFamily="18" charset="0"/>
            </a:endParaRPr>
          </a:p>
          <a:p>
            <a:r>
              <a:rPr lang="en-GB" sz="3300" dirty="0" smtClean="0">
                <a:effectLst/>
                <a:ea typeface="Times New Roman" panose="02020603050405020304" pitchFamily="18" charset="0"/>
              </a:rPr>
              <a:t>6. </a:t>
            </a:r>
            <a:r>
              <a:rPr lang="en-US" sz="33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</a:t>
            </a:r>
            <a:r>
              <a:rPr lang="en-US" sz="33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dirty="0" smtClean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54069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37221"/>
            <a:ext cx="503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3: A CLOSER </a:t>
            </a:r>
            <a:r>
              <a:rPr lang="en-US" sz="3200" b="1" dirty="0" smtClean="0">
                <a:solidFill>
                  <a:schemeClr val="bg1"/>
                </a:solidFill>
              </a:rPr>
              <a:t>LOOK 2 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30" y="1716278"/>
            <a:ext cx="236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PERIOD 57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562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8" y="5104721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Introduction of complex sentences with adverb clauses of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27321"/>
            <a:ext cx="6026922" cy="230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sentences and write I.C if the underlined clause is an independent clause or D.C if it is a dependent clause.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A, B, or C to complete each sentence.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Match the clauses in the two columns to form complex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each pair of sentences, using the 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6470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65055"/>
            <a:ext cx="1144807" cy="11224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309168" cy="13164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0" y="5926304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0" y="5405444"/>
            <a:ext cx="1131779" cy="5208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5090340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Matching game.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1897" y="489314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43803" y="579797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</a:t>
            </a:r>
            <a:r>
              <a:rPr lang="en-US" sz="4000" b="1" dirty="0" smtClean="0">
                <a:solidFill>
                  <a:srgbClr val="AD4F0F"/>
                </a:solidFill>
              </a:rPr>
              <a:t>adverb </a:t>
            </a:r>
            <a:r>
              <a:rPr lang="en-US" sz="4000" b="1" dirty="0">
                <a:solidFill>
                  <a:srgbClr val="AD4F0F"/>
                </a:solidFill>
              </a:rPr>
              <a:t>clauses of time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43803" y="1313756"/>
            <a:ext cx="1135194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ea typeface="Times New Roman" panose="02020603050405020304" pitchFamily="18" charset="0"/>
              </a:rPr>
              <a:t>– A complex sentence contains one independent clause and at least one dependent clause</a:t>
            </a:r>
            <a:r>
              <a:rPr lang="en-US" sz="3200" dirty="0" smtClean="0"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effectLst/>
                <a:ea typeface="Times New Roman" panose="02020603050405020304" pitchFamily="18" charset="0"/>
              </a:rPr>
              <a:t>Example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:</a:t>
            </a:r>
            <a:endParaRPr lang="vi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ea typeface="Times New Roman" panose="02020603050405020304" pitchFamily="18" charset="0"/>
              </a:rPr>
              <a:t>The roads were slippery</a:t>
            </a:r>
            <a:r>
              <a:rPr lang="vi-VN" sz="32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a typeface="Times New Roman" panose="02020603050405020304" pitchFamily="18" charset="0"/>
              </a:rPr>
              <a:t> </a:t>
            </a:r>
            <a:r>
              <a:rPr lang="en-US" sz="3200" i="1" dirty="0" smtClean="0">
                <a:ea typeface="Times New Roman" panose="02020603050405020304" pitchFamily="18" charset="0"/>
              </a:rPr>
              <a:t>  </a:t>
            </a:r>
            <a:r>
              <a:rPr lang="en-US" sz="3200" i="1" dirty="0" smtClean="0">
                <a:effectLst/>
                <a:ea typeface="Times New Roman" panose="02020603050405020304" pitchFamily="18" charset="0"/>
              </a:rPr>
              <a:t>when </a:t>
            </a:r>
            <a:r>
              <a:rPr lang="en-US" sz="3200" i="1" dirty="0">
                <a:effectLst/>
                <a:ea typeface="Times New Roman" panose="02020603050405020304" pitchFamily="18" charset="0"/>
              </a:rPr>
              <a:t>it rained.</a:t>
            </a:r>
            <a:endParaRPr lang="vi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independent clause</a:t>
            </a:r>
            <a:r>
              <a:rPr lang="en-US" sz="36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	</a:t>
            </a:r>
            <a:endParaRPr lang="vi-VN" sz="3200" b="1" dirty="0">
              <a:solidFill>
                <a:schemeClr val="accent6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87829" y="3313347"/>
            <a:ext cx="3810000" cy="1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01296" y="3315021"/>
            <a:ext cx="2207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9763" y="3285331"/>
            <a:ext cx="399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6"/>
                </a:solidFill>
                <a:ea typeface="Times New Roman" panose="02020603050405020304" pitchFamily="18" charset="0"/>
              </a:rPr>
              <a:t>dependent clause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4147036"/>
            <a:ext cx="110802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a typeface="Times New Roman" panose="02020603050405020304" pitchFamily="18" charset="0"/>
              </a:rPr>
              <a:t>– </a:t>
            </a:r>
            <a:r>
              <a:rPr lang="en-US" sz="3200" dirty="0">
                <a:ea typeface="Times New Roman" panose="02020603050405020304" pitchFamily="18" charset="0"/>
              </a:rPr>
              <a:t>An adverb clause is a dependent clause.</a:t>
            </a:r>
          </a:p>
          <a:p>
            <a:r>
              <a:rPr lang="en-US" sz="3200" dirty="0" smtClean="0">
                <a:ea typeface="Times New Roman" panose="02020603050405020304" pitchFamily="18" charset="0"/>
              </a:rPr>
              <a:t>– </a:t>
            </a:r>
            <a:r>
              <a:rPr lang="en-US" sz="3200" dirty="0">
                <a:ea typeface="Times New Roman" panose="02020603050405020304" pitchFamily="18" charset="0"/>
              </a:rPr>
              <a:t>An adverb clause of time shows when something happens. It is usually introduced by time connectors: </a:t>
            </a:r>
            <a:r>
              <a:rPr lang="en-US" sz="3600" b="1" i="1" dirty="0"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600" b="1" dirty="0">
                <a:ea typeface="Times New Roman" panose="02020603050405020304" pitchFamily="18" charset="0"/>
              </a:rPr>
              <a:t>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67003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758877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I.C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if the underlined clause is an independent clause or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D.C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564600" y="8299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25104" y="747398"/>
            <a:ext cx="61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857309" y="2574163"/>
            <a:ext cx="112133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 dirty="0" smtClean="0">
                <a:solidFill>
                  <a:srgbClr val="242021"/>
                </a:solidFill>
                <a:effectLst/>
              </a:rPr>
              <a:t>I’ll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wait for you here until you get back</a:t>
            </a:r>
            <a:r>
              <a:rPr lang="en-US" sz="36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1" i="0" dirty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sure you lock the door when you go out</a:t>
            </a:r>
            <a:r>
              <a:rPr lang="en-US" sz="36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dirty="0" smtClean="0">
                <a:solidFill>
                  <a:srgbClr val="F26548"/>
                </a:solidFill>
              </a:rPr>
              <a:t>4.</a:t>
            </a:r>
            <a:r>
              <a:rPr lang="en-US" sz="3600" dirty="0" smtClean="0">
                <a:solidFill>
                  <a:srgbClr val="242021"/>
                </a:solidFill>
              </a:rPr>
              <a:t>Don’t </a:t>
            </a:r>
            <a:r>
              <a:rPr lang="en-US" sz="3600" dirty="0">
                <a:solidFill>
                  <a:srgbClr val="242021"/>
                </a:solidFill>
              </a:rPr>
              <a:t>use too much water while you are having a shower.</a:t>
            </a:r>
          </a:p>
          <a:p>
            <a:r>
              <a:rPr lang="en-US" sz="3600" b="1" dirty="0" smtClean="0">
                <a:solidFill>
                  <a:srgbClr val="F26548"/>
                </a:solidFill>
              </a:rPr>
              <a:t>5</a:t>
            </a:r>
            <a:r>
              <a:rPr lang="en-US" sz="3600" b="1" dirty="0">
                <a:solidFill>
                  <a:srgbClr val="F26548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As soon as my friends come, we will pick up rubbish on the beach.</a:t>
            </a:r>
            <a:r>
              <a:rPr lang="en-US" sz="3600" dirty="0"/>
              <a:t> </a:t>
            </a:r>
            <a:endParaRPr lang="vi-VN" sz="3600" dirty="0"/>
          </a:p>
          <a:p>
            <a:endParaRPr lang="vi-VN" sz="3600" dirty="0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-45680" y="2454368"/>
            <a:ext cx="834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475937" y="3092317"/>
            <a:ext cx="361857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-21482" y="3092317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1475937" y="4217302"/>
            <a:ext cx="407577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-93429" y="3614633"/>
            <a:ext cx="9302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6783343" y="3701719"/>
            <a:ext cx="3122791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6374340" y="5331632"/>
            <a:ext cx="548020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37" y="4707614"/>
            <a:ext cx="10591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45680" y="5301138"/>
            <a:ext cx="9029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25320" y="3079568"/>
            <a:ext cx="63756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6521" y="4217302"/>
            <a:ext cx="637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3981" y="3681297"/>
            <a:ext cx="637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2971" y="5301137"/>
            <a:ext cx="637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8479" y="5905500"/>
            <a:ext cx="637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5937" y="5845629"/>
            <a:ext cx="5032298" cy="32657"/>
          </a:xfrm>
          <a:prstGeom prst="line">
            <a:avLst/>
          </a:prstGeom>
          <a:ln w="28575">
            <a:solidFill>
              <a:srgbClr val="E07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7827" y="1822682"/>
            <a:ext cx="107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B87CD"/>
                </a:solidFill>
              </a:rPr>
              <a:t>D.C</a:t>
            </a:r>
            <a:endParaRPr lang="en-US" sz="4000" b="1" dirty="0">
              <a:solidFill>
                <a:srgbClr val="3B87CD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2326" y="2415907"/>
            <a:ext cx="593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43219" y="1327135"/>
            <a:ext cx="993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u="sng" dirty="0" smtClean="0">
                <a:solidFill>
                  <a:srgbClr val="FF0000"/>
                </a:solidFill>
              </a:rPr>
              <a:t>Example</a:t>
            </a:r>
            <a:r>
              <a:rPr lang="en-US" sz="36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3600" dirty="0" smtClean="0"/>
              <a:t>You must be careful when you cross the street </a:t>
            </a:r>
            <a:endParaRPr lang="en-US" sz="3600" dirty="0"/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453743" y="2415907"/>
            <a:ext cx="4713514" cy="0"/>
          </a:xfrm>
          <a:prstGeom prst="line">
            <a:avLst/>
          </a:prstGeom>
          <a:ln w="28575">
            <a:solidFill>
              <a:srgbClr val="E07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8711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9906" y="8351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750" y="820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205614" y="1319799"/>
            <a:ext cx="1190814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was not at home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as</a:t>
            </a:r>
          </a:p>
          <a:p>
            <a:r>
              <a:rPr lang="en-US" sz="3200" b="1" i="0" dirty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until</a:t>
            </a:r>
          </a:p>
          <a:p>
            <a:r>
              <a:rPr lang="en-US" sz="32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after</a:t>
            </a:r>
          </a:p>
          <a:p>
            <a:r>
              <a:rPr lang="en-US" sz="3200" b="1" dirty="0">
                <a:solidFill>
                  <a:srgbClr val="F26548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You can stay with us </a:t>
            </a:r>
            <a:r>
              <a:rPr lang="en-US" sz="3200" dirty="0">
                <a:solidFill>
                  <a:srgbClr val="949599"/>
                </a:solidFill>
              </a:rPr>
              <a:t>______ </a:t>
            </a:r>
            <a:r>
              <a:rPr lang="en-US" sz="3200" dirty="0">
                <a:solidFill>
                  <a:srgbClr val="242021"/>
                </a:solidFill>
              </a:rPr>
              <a:t>you find a suitable place to stay.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1FB0E6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as soon as                    </a:t>
            </a:r>
            <a:r>
              <a:rPr lang="en-US" sz="3200" dirty="0">
                <a:solidFill>
                  <a:srgbClr val="1FB0E6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before                           </a:t>
            </a:r>
            <a:r>
              <a:rPr lang="en-US" sz="3200" dirty="0">
                <a:solidFill>
                  <a:srgbClr val="1FB0E6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until</a:t>
            </a:r>
          </a:p>
          <a:p>
            <a:r>
              <a:rPr lang="en-US" sz="3200" b="1" dirty="0" smtClean="0">
                <a:solidFill>
                  <a:srgbClr val="F26548"/>
                </a:solidFill>
              </a:rPr>
              <a:t>5</a:t>
            </a:r>
            <a:r>
              <a:rPr lang="en-US" sz="3200" b="1" dirty="0">
                <a:solidFill>
                  <a:srgbClr val="F26548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We cleaned up everything at the campsite </a:t>
            </a:r>
            <a:r>
              <a:rPr lang="en-US" sz="3200" dirty="0">
                <a:solidFill>
                  <a:srgbClr val="949599"/>
                </a:solidFill>
              </a:rPr>
              <a:t>______ </a:t>
            </a:r>
            <a:r>
              <a:rPr lang="en-US" sz="3200" dirty="0">
                <a:solidFill>
                  <a:srgbClr val="242021"/>
                </a:solidFill>
              </a:rPr>
              <a:t>we left.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1FB0E6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until                              </a:t>
            </a:r>
            <a:r>
              <a:rPr lang="en-US" sz="3200" dirty="0">
                <a:solidFill>
                  <a:srgbClr val="1FB0E6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before                           </a:t>
            </a:r>
            <a:r>
              <a:rPr lang="en-US" sz="3200" dirty="0">
                <a:solidFill>
                  <a:srgbClr val="1FB0E6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while</a:t>
            </a:r>
            <a:r>
              <a:rPr lang="en-US" sz="3200" dirty="0"/>
              <a:t> </a:t>
            </a:r>
            <a:endParaRPr lang="vi-VN" sz="3200" dirty="0"/>
          </a:p>
          <a:p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137001" y="1883229"/>
            <a:ext cx="562905" cy="5304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134997" y="281204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8020677" y="3811397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8020677" y="4779294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4058278" y="5739759"/>
            <a:ext cx="552796" cy="4972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7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1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1185445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1058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1671019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1647110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2651760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3640276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4646116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5634632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33802 -0.1418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45 -0.2872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926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0702A"/>
                </a:solidFill>
              </a:rPr>
              <a:t>1.</a:t>
            </a:r>
            <a:r>
              <a:rPr lang="en-US" sz="3600" dirty="0" smtClean="0"/>
              <a:t> I </a:t>
            </a:r>
            <a:r>
              <a:rPr lang="en-US" sz="3600" dirty="0"/>
              <a:t>arrive at the station. I will call you right after. </a:t>
            </a:r>
            <a:r>
              <a:rPr lang="en-US" sz="3600" dirty="0">
                <a:solidFill>
                  <a:srgbClr val="E0702A"/>
                </a:solidFill>
              </a:rPr>
              <a:t>(as soon </a:t>
            </a:r>
            <a:r>
              <a:rPr lang="en-US" sz="3600" dirty="0" smtClean="0">
                <a:solidFill>
                  <a:srgbClr val="E0702A"/>
                </a:solidFill>
              </a:rPr>
              <a:t>as)</a:t>
            </a:r>
          </a:p>
          <a:p>
            <a:r>
              <a:rPr lang="en-US" sz="3600" b="1" dirty="0" smtClean="0">
                <a:solidFill>
                  <a:srgbClr val="E0702A"/>
                </a:solidFill>
              </a:rPr>
              <a:t>2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Many Vietnamese women wear conical hats. They work in the field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E0702A"/>
                </a:solidFill>
              </a:rPr>
              <a:t>(</a:t>
            </a:r>
            <a:r>
              <a:rPr lang="en-US" sz="3600" dirty="0">
                <a:solidFill>
                  <a:srgbClr val="E0702A"/>
                </a:solidFill>
              </a:rPr>
              <a:t>when</a:t>
            </a:r>
            <a:r>
              <a:rPr lang="en-US" sz="3600" dirty="0" smtClean="0">
                <a:solidFill>
                  <a:srgbClr val="E0702A"/>
                </a:solidFill>
              </a:rPr>
              <a:t>)</a:t>
            </a:r>
          </a:p>
          <a:p>
            <a:r>
              <a:rPr lang="en-US" sz="3600" b="1" dirty="0">
                <a:solidFill>
                  <a:srgbClr val="E0702A"/>
                </a:solidFill>
              </a:rPr>
              <a:t>3. </a:t>
            </a:r>
            <a:r>
              <a:rPr lang="en-US" sz="3600" dirty="0"/>
              <a:t>My father taught me how to use the computer. Then he bought one for me. </a:t>
            </a:r>
            <a:r>
              <a:rPr lang="en-US" sz="3600" dirty="0">
                <a:solidFill>
                  <a:srgbClr val="E0702A"/>
                </a:solidFill>
              </a:rPr>
              <a:t>(before</a:t>
            </a:r>
            <a:r>
              <a:rPr lang="en-US" sz="3600" dirty="0" smtClean="0">
                <a:solidFill>
                  <a:srgbClr val="E0702A"/>
                </a:solidFill>
              </a:rPr>
              <a:t>)</a:t>
            </a:r>
          </a:p>
          <a:p>
            <a:r>
              <a:rPr lang="en-US" sz="3600" b="1" dirty="0">
                <a:solidFill>
                  <a:srgbClr val="E0702A"/>
                </a:solidFill>
              </a:rPr>
              <a:t>4. </a:t>
            </a:r>
            <a:r>
              <a:rPr lang="en-US" sz="3600" dirty="0"/>
              <a:t>Nick is reading a novel. Jack is reading a cartoon. </a:t>
            </a:r>
            <a:r>
              <a:rPr lang="en-US" sz="3600" dirty="0">
                <a:solidFill>
                  <a:srgbClr val="E0702A"/>
                </a:solidFill>
              </a:rPr>
              <a:t>(while)</a:t>
            </a:r>
          </a:p>
          <a:p>
            <a:r>
              <a:rPr lang="en-US" sz="3600" b="1" dirty="0">
                <a:solidFill>
                  <a:srgbClr val="E0702A"/>
                </a:solidFill>
              </a:rPr>
              <a:t>5. </a:t>
            </a:r>
            <a:r>
              <a:rPr lang="en-US" sz="3600" dirty="0"/>
              <a:t>The tornado hit. There were only a few houses left standing.</a:t>
            </a:r>
            <a:endParaRPr lang="en-US" sz="3600" dirty="0">
              <a:solidFill>
                <a:srgbClr val="E0702A"/>
              </a:solidFill>
            </a:endParaRPr>
          </a:p>
          <a:p>
            <a:r>
              <a:rPr lang="en-US" sz="3600" dirty="0">
                <a:solidFill>
                  <a:srgbClr val="E0702A"/>
                </a:solidFill>
              </a:rPr>
              <a:t>(after</a:t>
            </a:r>
            <a:r>
              <a:rPr lang="en-US" sz="3600" dirty="0" smtClean="0">
                <a:solidFill>
                  <a:srgbClr val="E0702A"/>
                </a:solidFill>
              </a:rPr>
              <a:t>)</a:t>
            </a:r>
            <a:endParaRPr lang="en-US" sz="3600" dirty="0">
              <a:solidFill>
                <a:srgbClr val="E0702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74143"/>
            <a:ext cx="10127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21983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1003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083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3856</TotalTime>
  <Words>768</Words>
  <Application>Microsoft Office PowerPoint</Application>
  <PresentationFormat>Widescreen</PresentationFormat>
  <Paragraphs>136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243</cp:revision>
  <dcterms:created xsi:type="dcterms:W3CDTF">2020-12-09T02:04:09Z</dcterms:created>
  <dcterms:modified xsi:type="dcterms:W3CDTF">2025-02-17T13:10:47Z</dcterms:modified>
</cp:coreProperties>
</file>