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26"/>
  </p:notesMasterIdLst>
  <p:sldIdLst>
    <p:sldId id="356" r:id="rId3"/>
    <p:sldId id="357" r:id="rId4"/>
    <p:sldId id="362" r:id="rId5"/>
    <p:sldId id="359" r:id="rId6"/>
    <p:sldId id="363" r:id="rId7"/>
    <p:sldId id="364" r:id="rId8"/>
    <p:sldId id="365" r:id="rId9"/>
    <p:sldId id="368" r:id="rId10"/>
    <p:sldId id="367" r:id="rId11"/>
    <p:sldId id="366" r:id="rId12"/>
    <p:sldId id="370" r:id="rId13"/>
    <p:sldId id="369" r:id="rId14"/>
    <p:sldId id="371" r:id="rId15"/>
    <p:sldId id="372" r:id="rId16"/>
    <p:sldId id="373" r:id="rId17"/>
    <p:sldId id="374" r:id="rId18"/>
    <p:sldId id="375" r:id="rId19"/>
    <p:sldId id="376" r:id="rId20"/>
    <p:sldId id="377" r:id="rId21"/>
    <p:sldId id="378" r:id="rId22"/>
    <p:sldId id="379" r:id="rId23"/>
    <p:sldId id="380" r:id="rId24"/>
    <p:sldId id="3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ết 3" id="{EEBD1BDE-D66B-4F92-AD50-D2FCF5156EB0}">
          <p14:sldIdLst>
            <p14:sldId id="356"/>
            <p14:sldId id="357"/>
            <p14:sldId id="362"/>
          </p14:sldIdLst>
        </p14:section>
        <p14:section name="1. khái niệm hợp kim" id="{21FD9CF1-A28B-41CE-914D-9A90BB9481AF}">
          <p14:sldIdLst>
            <p14:sldId id="359"/>
            <p14:sldId id="363"/>
            <p14:sldId id="364"/>
            <p14:sldId id="365"/>
            <p14:sldId id="368"/>
          </p14:sldIdLst>
        </p14:section>
        <p14:section name="2. Ưu điểm hợp kim" id="{2D730E99-365E-4DC0-AE44-DFC25AEBC944}">
          <p14:sldIdLst>
            <p14:sldId id="367"/>
            <p14:sldId id="366"/>
          </p14:sldIdLst>
        </p14:section>
        <p14:section name="3. Một số HK phổ biến" id="{CC655888-CF05-447B-92A1-A4A4AD4DAB28}">
          <p14:sldIdLst>
            <p14:sldId id="370"/>
            <p14:sldId id="369"/>
            <p14:sldId id="371"/>
            <p14:sldId id="372"/>
            <p14:sldId id="373"/>
          </p14:sldIdLst>
        </p14:section>
        <p14:section name="HĐ luyện tập" id="{F9E9860E-016E-4C37-AD59-6B5F9D3A608F}">
          <p14:sldIdLst>
            <p14:sldId id="374"/>
            <p14:sldId id="375"/>
            <p14:sldId id="376"/>
          </p14:sldIdLst>
        </p14:section>
        <p14:section name="Vận Dụng" id="{724B2B17-098F-44C4-8BD4-7151E13990B0}">
          <p14:sldIdLst>
            <p14:sldId id="377"/>
          </p14:sldIdLst>
        </p14:section>
        <p14:section name="HD học ở nhà" id="{E8F3EFCA-68E4-4FC6-8100-2869889C5114}">
          <p14:sldIdLst>
            <p14:sldId id="378"/>
            <p14:sldId id="379"/>
            <p14:sldId id="380"/>
            <p14:sldId id="381"/>
          </p14:sldIdLst>
        </p14:section>
        <p14:section name="Tiết 4" id="{E415EAC0-0ECD-4D0B-BC63-8EBAEAA4883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B8C2"/>
    <a:srgbClr val="FEBF34"/>
    <a:srgbClr val="FFC6BB"/>
    <a:srgbClr val="FDA9C1"/>
    <a:srgbClr val="A7DEF8"/>
    <a:srgbClr val="EDEAE3"/>
    <a:srgbClr val="FECB58"/>
    <a:srgbClr val="FDAF01"/>
    <a:srgbClr val="F9AC01"/>
    <a:srgbClr val="FEB6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061" autoAdjust="0"/>
  </p:normalViewPr>
  <p:slideViewPr>
    <p:cSldViewPr snapToGrid="0">
      <p:cViewPr varScale="1">
        <p:scale>
          <a:sx n="59" d="100"/>
          <a:sy n="59" d="100"/>
        </p:scale>
        <p:origin x="964" y="68"/>
      </p:cViewPr>
      <p:guideLst>
        <p:guide orient="horz" pos="2160"/>
        <p:guide pos="3840"/>
      </p:guideLst>
    </p:cSldViewPr>
  </p:slideViewPr>
  <p:notesTextViewPr>
    <p:cViewPr>
      <p:scale>
        <a:sx n="1" d="1"/>
        <a:sy n="1" d="1"/>
      </p:scale>
      <p:origin x="0" y="0"/>
    </p:cViewPr>
  </p:notesTextViewPr>
  <p:sorterViewPr>
    <p:cViewPr>
      <p:scale>
        <a:sx n="100" d="100"/>
        <a:sy n="100" d="100"/>
      </p:scale>
      <p:origin x="0" y="-100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2D649E-0EBE-431B-AF9F-1921C27945FD}"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69290-BF02-479B-BB44-2DC5EB3858FB}" type="slidenum">
              <a:rPr lang="en-US" smtClean="0"/>
              <a:t>‹#›</a:t>
            </a:fld>
            <a:endParaRPr lang="en-US"/>
          </a:p>
        </p:txBody>
      </p:sp>
    </p:spTree>
    <p:extLst>
      <p:ext uri="{BB962C8B-B14F-4D97-AF65-F5344CB8AC3E}">
        <p14:creationId xmlns:p14="http://schemas.microsoft.com/office/powerpoint/2010/main" val="3133859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u="none" kern="1200">
                <a:ln w="22225">
                  <a:solidFill>
                    <a:schemeClr val="accent1">
                      <a:lumMod val="50000"/>
                    </a:schemeClr>
                  </a:solidFill>
                  <a:prstDash val="solid"/>
                </a:ln>
                <a:solidFill>
                  <a:schemeClr val="accent1">
                    <a:lumMod val="40000"/>
                    <a:lumOff val="60000"/>
                  </a:schemeClr>
                </a:solidFill>
                <a:latin typeface="+mn-lt"/>
                <a:ea typeface="+mn-ea"/>
                <a:cs typeface="+mn-cs"/>
              </a:rPr>
              <a:t>Slide này chỉ để nói ý tưởng của người soạn, slide đã được ẩn, k ảnh hưởng đến quá trình các thầy cô trình chiếu. thầy cô xem xong có thể để hoặc xóa đi ạ.</a:t>
            </a:r>
          </a:p>
        </p:txBody>
      </p:sp>
      <p:sp>
        <p:nvSpPr>
          <p:cNvPr id="4" name="Slide Number Placeholder 3"/>
          <p:cNvSpPr>
            <a:spLocks noGrp="1"/>
          </p:cNvSpPr>
          <p:nvPr>
            <p:ph type="sldNum" sz="quarter" idx="5"/>
          </p:nvPr>
        </p:nvSpPr>
        <p:spPr/>
        <p:txBody>
          <a:bodyPr/>
          <a:lstStyle/>
          <a:p>
            <a:fld id="{CA869290-BF02-479B-BB44-2DC5EB3858FB}" type="slidenum">
              <a:rPr lang="en-US" smtClean="0"/>
              <a:t>3</a:t>
            </a:fld>
            <a:endParaRPr lang="en-US"/>
          </a:p>
        </p:txBody>
      </p:sp>
    </p:spTree>
    <p:extLst>
      <p:ext uri="{BB962C8B-B14F-4D97-AF65-F5344CB8AC3E}">
        <p14:creationId xmlns:p14="http://schemas.microsoft.com/office/powerpoint/2010/main" val="3610033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Yêu cầu HS nghiên cứu SGK và trả lời câu hỏi.</a:t>
            </a:r>
          </a:p>
        </p:txBody>
      </p:sp>
      <p:sp>
        <p:nvSpPr>
          <p:cNvPr id="4" name="Slide Number Placeholder 3"/>
          <p:cNvSpPr>
            <a:spLocks noGrp="1"/>
          </p:cNvSpPr>
          <p:nvPr>
            <p:ph type="sldNum" sz="quarter" idx="5"/>
          </p:nvPr>
        </p:nvSpPr>
        <p:spPr/>
        <p:txBody>
          <a:bodyPr/>
          <a:lstStyle/>
          <a:p>
            <a:fld id="{CA869290-BF02-479B-BB44-2DC5EB3858FB}" type="slidenum">
              <a:rPr lang="en-US" smtClean="0"/>
              <a:t>12</a:t>
            </a:fld>
            <a:endParaRPr lang="en-US"/>
          </a:p>
        </p:txBody>
      </p:sp>
    </p:spTree>
    <p:extLst>
      <p:ext uri="{BB962C8B-B14F-4D97-AF65-F5344CB8AC3E}">
        <p14:creationId xmlns:p14="http://schemas.microsoft.com/office/powerpoint/2010/main" val="3618606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Yêu cầu HS nghiên cứu SGK và trả lời câu hỏi.</a:t>
            </a:r>
          </a:p>
        </p:txBody>
      </p:sp>
      <p:sp>
        <p:nvSpPr>
          <p:cNvPr id="4" name="Slide Number Placeholder 3"/>
          <p:cNvSpPr>
            <a:spLocks noGrp="1"/>
          </p:cNvSpPr>
          <p:nvPr>
            <p:ph type="sldNum" sz="quarter" idx="5"/>
          </p:nvPr>
        </p:nvSpPr>
        <p:spPr/>
        <p:txBody>
          <a:bodyPr/>
          <a:lstStyle/>
          <a:p>
            <a:fld id="{CA869290-BF02-479B-BB44-2DC5EB3858FB}" type="slidenum">
              <a:rPr lang="en-US" smtClean="0"/>
              <a:t>13</a:t>
            </a:fld>
            <a:endParaRPr lang="en-US"/>
          </a:p>
        </p:txBody>
      </p:sp>
    </p:spTree>
    <p:extLst>
      <p:ext uri="{BB962C8B-B14F-4D97-AF65-F5344CB8AC3E}">
        <p14:creationId xmlns:p14="http://schemas.microsoft.com/office/powerpoint/2010/main" val="229774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Yêu cầu HS nghiên cứu SGK và những hiểu biết trong cuộc sống trả lời câu hỏi.</a:t>
            </a:r>
          </a:p>
        </p:txBody>
      </p:sp>
      <p:sp>
        <p:nvSpPr>
          <p:cNvPr id="4" name="Slide Number Placeholder 3"/>
          <p:cNvSpPr>
            <a:spLocks noGrp="1"/>
          </p:cNvSpPr>
          <p:nvPr>
            <p:ph type="sldNum" sz="quarter" idx="5"/>
          </p:nvPr>
        </p:nvSpPr>
        <p:spPr/>
        <p:txBody>
          <a:bodyPr/>
          <a:lstStyle/>
          <a:p>
            <a:fld id="{CA869290-BF02-479B-BB44-2DC5EB3858FB}" type="slidenum">
              <a:rPr lang="en-US" smtClean="0"/>
              <a:t>14</a:t>
            </a:fld>
            <a:endParaRPr lang="en-US"/>
          </a:p>
        </p:txBody>
      </p:sp>
    </p:spTree>
    <p:extLst>
      <p:ext uri="{BB962C8B-B14F-4D97-AF65-F5344CB8AC3E}">
        <p14:creationId xmlns:p14="http://schemas.microsoft.com/office/powerpoint/2010/main" val="2464413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Yêu cầu HS nghiên cứu SGK và trả lời câu hỏi.</a:t>
            </a:r>
          </a:p>
        </p:txBody>
      </p:sp>
      <p:sp>
        <p:nvSpPr>
          <p:cNvPr id="4" name="Slide Number Placeholder 3"/>
          <p:cNvSpPr>
            <a:spLocks noGrp="1"/>
          </p:cNvSpPr>
          <p:nvPr>
            <p:ph type="sldNum" sz="quarter" idx="5"/>
          </p:nvPr>
        </p:nvSpPr>
        <p:spPr/>
        <p:txBody>
          <a:bodyPr/>
          <a:lstStyle/>
          <a:p>
            <a:fld id="{CA869290-BF02-479B-BB44-2DC5EB3858FB}" type="slidenum">
              <a:rPr lang="en-US" smtClean="0"/>
              <a:t>15</a:t>
            </a:fld>
            <a:endParaRPr lang="en-US"/>
          </a:p>
        </p:txBody>
      </p:sp>
    </p:spTree>
    <p:extLst>
      <p:ext uri="{BB962C8B-B14F-4D97-AF65-F5344CB8AC3E}">
        <p14:creationId xmlns:p14="http://schemas.microsoft.com/office/powerpoint/2010/main" val="2331888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muốn tắt âm thanh của đồng hồ đếm ngược vui lòng nhấn tổ hợp phím Alt+U</a:t>
            </a:r>
          </a:p>
        </p:txBody>
      </p:sp>
      <p:sp>
        <p:nvSpPr>
          <p:cNvPr id="4" name="Slide Number Placeholder 3"/>
          <p:cNvSpPr>
            <a:spLocks noGrp="1"/>
          </p:cNvSpPr>
          <p:nvPr>
            <p:ph type="sldNum" sz="quarter" idx="5"/>
          </p:nvPr>
        </p:nvSpPr>
        <p:spPr/>
        <p:txBody>
          <a:bodyPr/>
          <a:lstStyle/>
          <a:p>
            <a:fld id="{CA869290-BF02-479B-BB44-2DC5EB3858FB}" type="slidenum">
              <a:rPr lang="en-US" smtClean="0"/>
              <a:t>16</a:t>
            </a:fld>
            <a:endParaRPr lang="en-US"/>
          </a:p>
        </p:txBody>
      </p:sp>
    </p:spTree>
    <p:extLst>
      <p:ext uri="{BB962C8B-B14F-4D97-AF65-F5344CB8AC3E}">
        <p14:creationId xmlns:p14="http://schemas.microsoft.com/office/powerpoint/2010/main" val="1224416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A869290-BF02-479B-BB44-2DC5EB3858FB}" type="slidenum">
              <a:rPr lang="en-US" smtClean="0"/>
              <a:t>17</a:t>
            </a:fld>
            <a:endParaRPr lang="en-US"/>
          </a:p>
        </p:txBody>
      </p:sp>
    </p:spTree>
    <p:extLst>
      <p:ext uri="{BB962C8B-B14F-4D97-AF65-F5344CB8AC3E}">
        <p14:creationId xmlns:p14="http://schemas.microsoft.com/office/powerpoint/2010/main" val="3317102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A869290-BF02-479B-BB44-2DC5EB3858FB}" type="slidenum">
              <a:rPr lang="en-US" smtClean="0"/>
              <a:t>18</a:t>
            </a:fld>
            <a:endParaRPr lang="en-US"/>
          </a:p>
        </p:txBody>
      </p:sp>
    </p:spTree>
    <p:extLst>
      <p:ext uri="{BB962C8B-B14F-4D97-AF65-F5344CB8AC3E}">
        <p14:creationId xmlns:p14="http://schemas.microsoft.com/office/powerpoint/2010/main" val="1965483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A869290-BF02-479B-BB44-2DC5EB3858FB}" type="slidenum">
              <a:rPr lang="en-US" smtClean="0"/>
              <a:t>19</a:t>
            </a:fld>
            <a:endParaRPr lang="en-US"/>
          </a:p>
        </p:txBody>
      </p:sp>
    </p:spTree>
    <p:extLst>
      <p:ext uri="{BB962C8B-B14F-4D97-AF65-F5344CB8AC3E}">
        <p14:creationId xmlns:p14="http://schemas.microsoft.com/office/powerpoint/2010/main" val="3378513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A869290-BF02-479B-BB44-2DC5EB3858FB}" type="slidenum">
              <a:rPr lang="en-US" smtClean="0"/>
              <a:t>20</a:t>
            </a:fld>
            <a:endParaRPr lang="en-US"/>
          </a:p>
        </p:txBody>
      </p:sp>
    </p:spTree>
    <p:extLst>
      <p:ext uri="{BB962C8B-B14F-4D97-AF65-F5344CB8AC3E}">
        <p14:creationId xmlns:p14="http://schemas.microsoft.com/office/powerpoint/2010/main" val="1976887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1" u="sng" kern="1200">
              <a:ln w="22225">
                <a:solidFill>
                  <a:schemeClr val="accent1">
                    <a:lumMod val="50000"/>
                  </a:schemeClr>
                </a:solidFill>
                <a:prstDash val="solid"/>
              </a:ln>
              <a:solidFill>
                <a:schemeClr val="accent1">
                  <a:lumMod val="40000"/>
                  <a:lumOff val="60000"/>
                </a:schemeClr>
              </a:solidFill>
              <a:latin typeface="+mn-lt"/>
              <a:ea typeface="+mn-ea"/>
              <a:cs typeface="+mn-cs"/>
            </a:endParaRPr>
          </a:p>
        </p:txBody>
      </p:sp>
      <p:sp>
        <p:nvSpPr>
          <p:cNvPr id="4" name="Slide Number Placeholder 3"/>
          <p:cNvSpPr>
            <a:spLocks noGrp="1"/>
          </p:cNvSpPr>
          <p:nvPr>
            <p:ph type="sldNum" sz="quarter" idx="5"/>
          </p:nvPr>
        </p:nvSpPr>
        <p:spPr/>
        <p:txBody>
          <a:bodyPr/>
          <a:lstStyle/>
          <a:p>
            <a:fld id="{CA869290-BF02-479B-BB44-2DC5EB3858FB}" type="slidenum">
              <a:rPr lang="en-US" smtClean="0"/>
              <a:t>4</a:t>
            </a:fld>
            <a:endParaRPr lang="en-US"/>
          </a:p>
        </p:txBody>
      </p:sp>
    </p:spTree>
    <p:extLst>
      <p:ext uri="{BB962C8B-B14F-4D97-AF65-F5344CB8AC3E}">
        <p14:creationId xmlns:p14="http://schemas.microsoft.com/office/powerpoint/2010/main" val="1818511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Yêu cầu HS nghiên cứu SGK và trả lời câu hỏi.</a:t>
            </a:r>
          </a:p>
          <a:p>
            <a:endParaRPr lang="en-US"/>
          </a:p>
        </p:txBody>
      </p:sp>
      <p:sp>
        <p:nvSpPr>
          <p:cNvPr id="4" name="Slide Number Placeholder 3"/>
          <p:cNvSpPr>
            <a:spLocks noGrp="1"/>
          </p:cNvSpPr>
          <p:nvPr>
            <p:ph type="sldNum" sz="quarter" idx="5"/>
          </p:nvPr>
        </p:nvSpPr>
        <p:spPr/>
        <p:txBody>
          <a:bodyPr/>
          <a:lstStyle/>
          <a:p>
            <a:fld id="{CA869290-BF02-479B-BB44-2DC5EB3858FB}" type="slidenum">
              <a:rPr lang="en-US" smtClean="0"/>
              <a:t>5</a:t>
            </a:fld>
            <a:endParaRPr lang="en-US"/>
          </a:p>
        </p:txBody>
      </p:sp>
    </p:spTree>
    <p:extLst>
      <p:ext uri="{BB962C8B-B14F-4D97-AF65-F5344CB8AC3E}">
        <p14:creationId xmlns:p14="http://schemas.microsoft.com/office/powerpoint/2010/main" val="344331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Yêu cầu HS nghiên cứu SGK và trả lời câu hỏi.</a:t>
            </a:r>
          </a:p>
        </p:txBody>
      </p:sp>
      <p:sp>
        <p:nvSpPr>
          <p:cNvPr id="4" name="Slide Number Placeholder 3"/>
          <p:cNvSpPr>
            <a:spLocks noGrp="1"/>
          </p:cNvSpPr>
          <p:nvPr>
            <p:ph type="sldNum" sz="quarter" idx="5"/>
          </p:nvPr>
        </p:nvSpPr>
        <p:spPr/>
        <p:txBody>
          <a:bodyPr/>
          <a:lstStyle/>
          <a:p>
            <a:fld id="{CA869290-BF02-479B-BB44-2DC5EB3858FB}" type="slidenum">
              <a:rPr lang="en-US" smtClean="0"/>
              <a:t>6</a:t>
            </a:fld>
            <a:endParaRPr lang="en-US"/>
          </a:p>
        </p:txBody>
      </p:sp>
    </p:spTree>
    <p:extLst>
      <p:ext uri="{BB962C8B-B14F-4D97-AF65-F5344CB8AC3E}">
        <p14:creationId xmlns:p14="http://schemas.microsoft.com/office/powerpoint/2010/main" val="1584099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Yêu cầu HS nghiên cứu SGK và trả lời câu hỏi.</a:t>
            </a:r>
          </a:p>
        </p:txBody>
      </p:sp>
      <p:sp>
        <p:nvSpPr>
          <p:cNvPr id="4" name="Slide Number Placeholder 3"/>
          <p:cNvSpPr>
            <a:spLocks noGrp="1"/>
          </p:cNvSpPr>
          <p:nvPr>
            <p:ph type="sldNum" sz="quarter" idx="5"/>
          </p:nvPr>
        </p:nvSpPr>
        <p:spPr/>
        <p:txBody>
          <a:bodyPr/>
          <a:lstStyle/>
          <a:p>
            <a:fld id="{CA869290-BF02-479B-BB44-2DC5EB3858FB}" type="slidenum">
              <a:rPr lang="en-US" smtClean="0"/>
              <a:t>7</a:t>
            </a:fld>
            <a:endParaRPr lang="en-US"/>
          </a:p>
        </p:txBody>
      </p:sp>
    </p:spTree>
    <p:extLst>
      <p:ext uri="{BB962C8B-B14F-4D97-AF65-F5344CB8AC3E}">
        <p14:creationId xmlns:p14="http://schemas.microsoft.com/office/powerpoint/2010/main" val="954447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Yêu cầu HS nghiên cứu SGK và trả lời câu hỏi.</a:t>
            </a:r>
          </a:p>
        </p:txBody>
      </p:sp>
      <p:sp>
        <p:nvSpPr>
          <p:cNvPr id="4" name="Slide Number Placeholder 3"/>
          <p:cNvSpPr>
            <a:spLocks noGrp="1"/>
          </p:cNvSpPr>
          <p:nvPr>
            <p:ph type="sldNum" sz="quarter" idx="5"/>
          </p:nvPr>
        </p:nvSpPr>
        <p:spPr/>
        <p:txBody>
          <a:bodyPr/>
          <a:lstStyle/>
          <a:p>
            <a:fld id="{CA869290-BF02-479B-BB44-2DC5EB3858FB}" type="slidenum">
              <a:rPr lang="en-US" smtClean="0"/>
              <a:t>8</a:t>
            </a:fld>
            <a:endParaRPr lang="en-US"/>
          </a:p>
        </p:txBody>
      </p:sp>
    </p:spTree>
    <p:extLst>
      <p:ext uri="{BB962C8B-B14F-4D97-AF65-F5344CB8AC3E}">
        <p14:creationId xmlns:p14="http://schemas.microsoft.com/office/powerpoint/2010/main" val="340823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1" u="sng" kern="1200">
              <a:ln w="22225">
                <a:solidFill>
                  <a:schemeClr val="accent1">
                    <a:lumMod val="50000"/>
                  </a:schemeClr>
                </a:solidFill>
                <a:prstDash val="solid"/>
              </a:ln>
              <a:solidFill>
                <a:schemeClr val="accent1">
                  <a:lumMod val="40000"/>
                  <a:lumOff val="60000"/>
                </a:schemeClr>
              </a:solidFill>
              <a:latin typeface="+mn-lt"/>
              <a:ea typeface="+mn-ea"/>
              <a:cs typeface="+mn-cs"/>
            </a:endParaRPr>
          </a:p>
        </p:txBody>
      </p:sp>
      <p:sp>
        <p:nvSpPr>
          <p:cNvPr id="4" name="Slide Number Placeholder 3"/>
          <p:cNvSpPr>
            <a:spLocks noGrp="1"/>
          </p:cNvSpPr>
          <p:nvPr>
            <p:ph type="sldNum" sz="quarter" idx="5"/>
          </p:nvPr>
        </p:nvSpPr>
        <p:spPr/>
        <p:txBody>
          <a:bodyPr/>
          <a:lstStyle/>
          <a:p>
            <a:fld id="{CA869290-BF02-479B-BB44-2DC5EB3858FB}" type="slidenum">
              <a:rPr lang="en-US" smtClean="0"/>
              <a:t>9</a:t>
            </a:fld>
            <a:endParaRPr lang="en-US"/>
          </a:p>
        </p:txBody>
      </p:sp>
    </p:spTree>
    <p:extLst>
      <p:ext uri="{BB962C8B-B14F-4D97-AF65-F5344CB8AC3E}">
        <p14:creationId xmlns:p14="http://schemas.microsoft.com/office/powerpoint/2010/main" val="1532991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Yêu cầu HS nghiên cứu SGK và trả lời câu hỏi.</a:t>
            </a:r>
          </a:p>
        </p:txBody>
      </p:sp>
      <p:sp>
        <p:nvSpPr>
          <p:cNvPr id="4" name="Slide Number Placeholder 3"/>
          <p:cNvSpPr>
            <a:spLocks noGrp="1"/>
          </p:cNvSpPr>
          <p:nvPr>
            <p:ph type="sldNum" sz="quarter" idx="5"/>
          </p:nvPr>
        </p:nvSpPr>
        <p:spPr/>
        <p:txBody>
          <a:bodyPr/>
          <a:lstStyle/>
          <a:p>
            <a:fld id="{CA869290-BF02-479B-BB44-2DC5EB3858FB}" type="slidenum">
              <a:rPr lang="en-US" smtClean="0"/>
              <a:t>10</a:t>
            </a:fld>
            <a:endParaRPr lang="en-US"/>
          </a:p>
        </p:txBody>
      </p:sp>
    </p:spTree>
    <p:extLst>
      <p:ext uri="{BB962C8B-B14F-4D97-AF65-F5344CB8AC3E}">
        <p14:creationId xmlns:p14="http://schemas.microsoft.com/office/powerpoint/2010/main" val="1164257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1" u="sng" kern="1200">
              <a:ln w="22225">
                <a:solidFill>
                  <a:schemeClr val="accent1">
                    <a:lumMod val="50000"/>
                  </a:schemeClr>
                </a:solidFill>
                <a:prstDash val="solid"/>
              </a:ln>
              <a:solidFill>
                <a:schemeClr val="accent1">
                  <a:lumMod val="40000"/>
                  <a:lumOff val="60000"/>
                </a:schemeClr>
              </a:solidFill>
              <a:latin typeface="+mn-lt"/>
              <a:ea typeface="+mn-ea"/>
              <a:cs typeface="+mn-cs"/>
            </a:endParaRPr>
          </a:p>
        </p:txBody>
      </p:sp>
      <p:sp>
        <p:nvSpPr>
          <p:cNvPr id="4" name="Slide Number Placeholder 3"/>
          <p:cNvSpPr>
            <a:spLocks noGrp="1"/>
          </p:cNvSpPr>
          <p:nvPr>
            <p:ph type="sldNum" sz="quarter" idx="5"/>
          </p:nvPr>
        </p:nvSpPr>
        <p:spPr/>
        <p:txBody>
          <a:bodyPr/>
          <a:lstStyle/>
          <a:p>
            <a:fld id="{CA869290-BF02-479B-BB44-2DC5EB3858FB}" type="slidenum">
              <a:rPr lang="en-US" smtClean="0"/>
              <a:t>11</a:t>
            </a:fld>
            <a:endParaRPr lang="en-US"/>
          </a:p>
        </p:txBody>
      </p:sp>
    </p:spTree>
    <p:extLst>
      <p:ext uri="{BB962C8B-B14F-4D97-AF65-F5344CB8AC3E}">
        <p14:creationId xmlns:p14="http://schemas.microsoft.com/office/powerpoint/2010/main" val="2743159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4CD46-CEE2-7DD2-A598-F2F112DC91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5A41B4-1F2C-3766-C812-B5018E774C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9BF0B0-09E4-29DC-2905-A271F1443F99}"/>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5" name="Footer Placeholder 4">
            <a:extLst>
              <a:ext uri="{FF2B5EF4-FFF2-40B4-BE49-F238E27FC236}">
                <a16:creationId xmlns:a16="http://schemas.microsoft.com/office/drawing/2014/main" id="{EA066FE4-B791-655F-1801-0CE133D09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D6FAE-C8B2-E37F-6304-CCDC0E8E9455}"/>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134841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50B7-AB8C-7C6B-2601-B3A79B00BAD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FDE8F7-7D7B-2C45-6817-2B92FF2ED8A0}"/>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939EE8-1071-1295-8710-B3DA1408FB93}"/>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5" name="Footer Placeholder 4">
            <a:extLst>
              <a:ext uri="{FF2B5EF4-FFF2-40B4-BE49-F238E27FC236}">
                <a16:creationId xmlns:a16="http://schemas.microsoft.com/office/drawing/2014/main" id="{CCDE03AB-9CC0-AFEB-F20C-184C356C2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35663-2BA8-10CB-14A9-D3DE447AE5E0}"/>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3160464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454B-5F42-BDCD-4BF8-572866E02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F42D40-FAF5-7F38-BFB0-65AB3B4B5D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684D75-7C2E-3D9E-D7CD-945BCAE4C4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75F7E4-C9BB-0BE3-CB94-66956246BA31}"/>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6" name="Footer Placeholder 5">
            <a:extLst>
              <a:ext uri="{FF2B5EF4-FFF2-40B4-BE49-F238E27FC236}">
                <a16:creationId xmlns:a16="http://schemas.microsoft.com/office/drawing/2014/main" id="{0728F62A-D30C-5085-C9CF-68ACA79977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641FBC-5A61-1525-876E-83E881DED7B2}"/>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3312850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80A3C-7E6C-A1F3-8CF0-1BA603292F3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903936-8646-D852-1FCA-4928084590F7}"/>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24EF36-1946-2017-0692-95C478862B7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E115E1-8747-E977-7AB2-33C6BAE8887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6B4013-B61D-6021-CF97-06EEAE2D2345}"/>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403AE7-AC05-4DAA-0F89-71DB464DED97}"/>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8" name="Footer Placeholder 7">
            <a:extLst>
              <a:ext uri="{FF2B5EF4-FFF2-40B4-BE49-F238E27FC236}">
                <a16:creationId xmlns:a16="http://schemas.microsoft.com/office/drawing/2014/main" id="{2EC72704-323F-DD29-09A1-BB75C5C8E2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943231-F340-E23D-461B-2DCA0316F402}"/>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1368807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8E802-65BB-DA67-5159-89E1AE64F2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26C611-D70C-E9D4-7D95-27DD6131860D}"/>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4" name="Footer Placeholder 3">
            <a:extLst>
              <a:ext uri="{FF2B5EF4-FFF2-40B4-BE49-F238E27FC236}">
                <a16:creationId xmlns:a16="http://schemas.microsoft.com/office/drawing/2014/main" id="{44C8E292-A8C6-0E60-B7E4-765D4CFEDA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F2AE05-5843-0A85-AA0D-FE51EBFE0DCB}"/>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2077823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E99534-EFE4-FD73-5252-5B1F19741F11}"/>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3" name="Footer Placeholder 2">
            <a:extLst>
              <a:ext uri="{FF2B5EF4-FFF2-40B4-BE49-F238E27FC236}">
                <a16:creationId xmlns:a16="http://schemas.microsoft.com/office/drawing/2014/main" id="{12F9DC8C-2728-8987-2FAA-EEDC608381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21337F-5392-FD6D-996F-6D619CF7B650}"/>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2587947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B6AD-6D61-740E-0287-E4C1B86D86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F4ECF2-69CF-6467-12EE-C8B4F7D5B121}"/>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E68CDF-1C28-6FDD-1312-ACEDCD941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3B1B9B-EE37-0FBC-12B9-51CE4C3765D6}"/>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6" name="Footer Placeholder 5">
            <a:extLst>
              <a:ext uri="{FF2B5EF4-FFF2-40B4-BE49-F238E27FC236}">
                <a16:creationId xmlns:a16="http://schemas.microsoft.com/office/drawing/2014/main" id="{24FE95AC-A177-0BEB-524B-337AABD11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E7BF8E-BDBE-88F3-7954-3F054BED9124}"/>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256596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BE6F5-7E9C-3973-C0BB-911762A1AD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8DDBC0-5D88-25CE-5038-D737241855BE}"/>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210903-C417-E671-9BA9-F3AC0781C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97E547-7F2D-3808-9770-FF9B2B2A5C63}"/>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6" name="Footer Placeholder 5">
            <a:extLst>
              <a:ext uri="{FF2B5EF4-FFF2-40B4-BE49-F238E27FC236}">
                <a16:creationId xmlns:a16="http://schemas.microsoft.com/office/drawing/2014/main" id="{D9BDE6D9-194E-F7EA-B466-26AF9E882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89E73-2122-F307-C30F-C8518079D4D7}"/>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1342795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84A4F-0180-E24D-E5ED-0BF7485F4A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481536-B96D-00F5-019E-B6E80353B4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27128-2C24-9751-F4F0-82F552F098E3}"/>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5" name="Footer Placeholder 4">
            <a:extLst>
              <a:ext uri="{FF2B5EF4-FFF2-40B4-BE49-F238E27FC236}">
                <a16:creationId xmlns:a16="http://schemas.microsoft.com/office/drawing/2014/main" id="{DEE20389-75A0-5FB8-F4DB-D4FADF5FF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C24A7-A812-555C-A22B-4B19C11DFB5F}"/>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2582353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521682-13F3-95E4-2A71-344638927AC6}"/>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AC95E-48C4-EBC5-0A27-D1C68F67631F}"/>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3B86F-9C46-C556-6821-E79CB6747C18}"/>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5" name="Footer Placeholder 4">
            <a:extLst>
              <a:ext uri="{FF2B5EF4-FFF2-40B4-BE49-F238E27FC236}">
                <a16:creationId xmlns:a16="http://schemas.microsoft.com/office/drawing/2014/main" id="{54EEEE0C-F52E-AAAD-C762-8EBB9FA24A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335E7-B432-8D5C-B2E3-A4671FA6DC1B}"/>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2790874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E406EB7-22A2-4308-BCF6-B2FBB816F1BC}"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1851652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00C3C-0352-3CC1-DE82-D999935D63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FA8BA5-FA8E-59D4-BDD9-6F84A8B26C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72E3A-860D-D4C8-60AF-B20063B3C90D}"/>
              </a:ext>
            </a:extLst>
          </p:cNvPr>
          <p:cNvSpPr>
            <a:spLocks noGrp="1"/>
          </p:cNvSpPr>
          <p:nvPr>
            <p:ph type="dt" sz="half" idx="10"/>
          </p:nvPr>
        </p:nvSpPr>
        <p:spPr/>
        <p:txBody>
          <a:bodyPr/>
          <a:lstStyle/>
          <a:p>
            <a:fld id="{7E406EB7-22A2-4308-BCF6-B2FBB816F1BC}" type="datetimeFigureOut">
              <a:rPr lang="en-US" smtClean="0"/>
              <a:t>2/12/2025</a:t>
            </a:fld>
            <a:endParaRPr lang="en-US"/>
          </a:p>
        </p:txBody>
      </p:sp>
      <p:sp>
        <p:nvSpPr>
          <p:cNvPr id="5" name="Footer Placeholder 4">
            <a:extLst>
              <a:ext uri="{FF2B5EF4-FFF2-40B4-BE49-F238E27FC236}">
                <a16:creationId xmlns:a16="http://schemas.microsoft.com/office/drawing/2014/main" id="{6A0CE2DB-944C-58A8-AA2F-41B9D1529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AFCAA-9ACD-12A2-80A1-087B9178F372}"/>
              </a:ext>
            </a:extLst>
          </p:cNvPr>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5156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406EB7-22A2-4308-BCF6-B2FBB816F1BC}"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4066346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406EB7-22A2-4308-BCF6-B2FBB816F1BC}"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2051103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406EB7-22A2-4308-BCF6-B2FBB816F1BC}" type="datetimeFigureOut">
              <a:rPr lang="en-US" smtClean="0"/>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1994993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406EB7-22A2-4308-BCF6-B2FBB816F1BC}" type="datetimeFigureOut">
              <a:rPr lang="en-US" smtClean="0"/>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1564913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406EB7-22A2-4308-BCF6-B2FBB816F1BC}" type="datetimeFigureOut">
              <a:rPr lang="en-US" smtClean="0"/>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41248440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406EB7-22A2-4308-BCF6-B2FBB816F1BC}" type="datetimeFigureOut">
              <a:rPr lang="en-US" smtClean="0"/>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79801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406EB7-22A2-4308-BCF6-B2FBB816F1BC}" type="datetimeFigureOut">
              <a:rPr lang="en-US" smtClean="0"/>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1348197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406EB7-22A2-4308-BCF6-B2FBB816F1BC}" type="datetimeFigureOut">
              <a:rPr lang="en-US" smtClean="0"/>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1763861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406EB7-22A2-4308-BCF6-B2FBB816F1BC}"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2993350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406EB7-22A2-4308-BCF6-B2FBB816F1BC}"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449922-FD2A-4F80-A7A2-2FBCF9D28AA4}" type="slidenum">
              <a:rPr lang="en-US" smtClean="0"/>
              <a:t>‹#›</a:t>
            </a:fld>
            <a:endParaRPr lang="en-US"/>
          </a:p>
        </p:txBody>
      </p:sp>
    </p:spTree>
    <p:extLst>
      <p:ext uri="{BB962C8B-B14F-4D97-AF65-F5344CB8AC3E}">
        <p14:creationId xmlns:p14="http://schemas.microsoft.com/office/powerpoint/2010/main" val="3075591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6EF43701-58FD-4D02-5829-AFD49AF80238}"/>
              </a:ext>
            </a:extLst>
          </p:cNvPr>
          <p:cNvSpPr/>
          <p:nvPr userDrawn="1"/>
        </p:nvSpPr>
        <p:spPr>
          <a:xfrm rot="964115">
            <a:off x="10280136" y="6219728"/>
            <a:ext cx="2042160" cy="2042160"/>
          </a:xfrm>
          <a:prstGeom prst="roundRect">
            <a:avLst/>
          </a:prstGeom>
          <a:noFill/>
          <a:ln w="38100">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2" name="Rectangle: Rounded Corners 41">
            <a:extLst>
              <a:ext uri="{FF2B5EF4-FFF2-40B4-BE49-F238E27FC236}">
                <a16:creationId xmlns:a16="http://schemas.microsoft.com/office/drawing/2014/main" id="{61751C85-1ED9-C192-9C84-C870A553B2E8}"/>
              </a:ext>
            </a:extLst>
          </p:cNvPr>
          <p:cNvSpPr/>
          <p:nvPr userDrawn="1"/>
        </p:nvSpPr>
        <p:spPr>
          <a:xfrm rot="964115">
            <a:off x="7908991" y="6693780"/>
            <a:ext cx="2042160" cy="2042160"/>
          </a:xfrm>
          <a:prstGeom prst="roundRect">
            <a:avLst/>
          </a:prstGeom>
          <a:no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6A00ECF1-4F44-7C76-7B9C-9F106515BA42}"/>
              </a:ext>
            </a:extLst>
          </p:cNvPr>
          <p:cNvSpPr/>
          <p:nvPr userDrawn="1"/>
        </p:nvSpPr>
        <p:spPr>
          <a:xfrm rot="1204246">
            <a:off x="2998165" y="-32445"/>
            <a:ext cx="397083" cy="397083"/>
          </a:xfrm>
          <a:prstGeom prst="roundRect">
            <a:avLst/>
          </a:prstGeom>
          <a:noFill/>
          <a:ln w="571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AB79909D-D1A2-47F7-FC5F-F7674C5E9556}"/>
              </a:ext>
            </a:extLst>
          </p:cNvPr>
          <p:cNvSpPr/>
          <p:nvPr userDrawn="1"/>
        </p:nvSpPr>
        <p:spPr>
          <a:xfrm rot="2781202">
            <a:off x="-442586" y="3196442"/>
            <a:ext cx="672459" cy="672459"/>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856F554F-5281-D46A-3005-D0588689EFC4}"/>
              </a:ext>
            </a:extLst>
          </p:cNvPr>
          <p:cNvSpPr/>
          <p:nvPr userDrawn="1"/>
        </p:nvSpPr>
        <p:spPr>
          <a:xfrm rot="964115">
            <a:off x="-1127437" y="-1092334"/>
            <a:ext cx="2042160" cy="2042160"/>
          </a:xfrm>
          <a:prstGeom prst="roundRect">
            <a:avLst/>
          </a:prstGeom>
          <a:no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2E462FB-958E-E57D-C2F0-DDBDEF6D476C}"/>
              </a:ext>
            </a:extLst>
          </p:cNvPr>
          <p:cNvSpPr/>
          <p:nvPr userDrawn="1"/>
        </p:nvSpPr>
        <p:spPr>
          <a:xfrm rot="20761426">
            <a:off x="11371791" y="5372811"/>
            <a:ext cx="1207124" cy="1207124"/>
          </a:xfrm>
          <a:prstGeom prst="roundRect">
            <a:avLst/>
          </a:prstGeom>
          <a:solidFill>
            <a:schemeClr val="accent2">
              <a:lumMod val="60000"/>
              <a:lumOff val="40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Rectangle: Rounded Corners 7">
            <a:extLst>
              <a:ext uri="{FF2B5EF4-FFF2-40B4-BE49-F238E27FC236}">
                <a16:creationId xmlns:a16="http://schemas.microsoft.com/office/drawing/2014/main" id="{6FBF7AB6-39F2-CB16-8117-754341C66973}"/>
              </a:ext>
            </a:extLst>
          </p:cNvPr>
          <p:cNvSpPr/>
          <p:nvPr userDrawn="1"/>
        </p:nvSpPr>
        <p:spPr>
          <a:xfrm rot="19931588">
            <a:off x="10626695" y="6210926"/>
            <a:ext cx="1349043" cy="1349043"/>
          </a:xfrm>
          <a:prstGeom prst="roundRect">
            <a:avLst/>
          </a:prstGeom>
          <a:solidFill>
            <a:schemeClr val="accent5">
              <a:lumMod val="60000"/>
              <a:lumOff val="40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Rounded Corners 9">
            <a:extLst>
              <a:ext uri="{FF2B5EF4-FFF2-40B4-BE49-F238E27FC236}">
                <a16:creationId xmlns:a16="http://schemas.microsoft.com/office/drawing/2014/main" id="{EF97F73D-F11D-887A-A52E-193C4FE521E5}"/>
              </a:ext>
            </a:extLst>
          </p:cNvPr>
          <p:cNvSpPr/>
          <p:nvPr userDrawn="1"/>
        </p:nvSpPr>
        <p:spPr>
          <a:xfrm rot="19931588">
            <a:off x="2137064" y="-982436"/>
            <a:ext cx="1349043" cy="1349043"/>
          </a:xfrm>
          <a:prstGeom prst="roundRect">
            <a:avLst/>
          </a:prstGeom>
          <a:solidFill>
            <a:schemeClr val="accent1">
              <a:lumMod val="60000"/>
              <a:lumOff val="40000"/>
              <a:alpha val="55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B1B66C0F-DA67-2030-99A4-238CD5B553BF}"/>
              </a:ext>
            </a:extLst>
          </p:cNvPr>
          <p:cNvSpPr/>
          <p:nvPr userDrawn="1"/>
        </p:nvSpPr>
        <p:spPr>
          <a:xfrm rot="19931588">
            <a:off x="-476243" y="1529108"/>
            <a:ext cx="1180368" cy="1180368"/>
          </a:xfrm>
          <a:prstGeom prst="roundRect">
            <a:avLst/>
          </a:prstGeom>
          <a:solidFill>
            <a:schemeClr val="accent2">
              <a:lumMod val="60000"/>
              <a:lumOff val="40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DA71FC0-BFED-9EFE-40D4-BB65F982DE79}"/>
              </a:ext>
            </a:extLst>
          </p:cNvPr>
          <p:cNvSpPr/>
          <p:nvPr userDrawn="1"/>
        </p:nvSpPr>
        <p:spPr>
          <a:xfrm rot="19931588">
            <a:off x="11769295" y="4825598"/>
            <a:ext cx="712693" cy="712693"/>
          </a:xfrm>
          <a:prstGeom prst="roundRect">
            <a:avLst/>
          </a:prstGeom>
          <a:solidFill>
            <a:schemeClr val="accent4">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Rectangle: Rounded Corners 13">
            <a:extLst>
              <a:ext uri="{FF2B5EF4-FFF2-40B4-BE49-F238E27FC236}">
                <a16:creationId xmlns:a16="http://schemas.microsoft.com/office/drawing/2014/main" id="{654E9C4F-259D-E257-7B38-A9E98C7D7B9D}"/>
              </a:ext>
            </a:extLst>
          </p:cNvPr>
          <p:cNvSpPr/>
          <p:nvPr userDrawn="1"/>
        </p:nvSpPr>
        <p:spPr>
          <a:xfrm rot="18768414">
            <a:off x="9972459" y="6108366"/>
            <a:ext cx="921063" cy="921063"/>
          </a:xfrm>
          <a:prstGeom prst="roundRect">
            <a:avLst/>
          </a:prstGeom>
          <a:solidFill>
            <a:srgbClr val="FDD680">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Rectangle: Rounded Corners 14">
            <a:extLst>
              <a:ext uri="{FF2B5EF4-FFF2-40B4-BE49-F238E27FC236}">
                <a16:creationId xmlns:a16="http://schemas.microsoft.com/office/drawing/2014/main" id="{E8B06C76-C222-0AAB-D73C-E8A444143EA4}"/>
              </a:ext>
            </a:extLst>
          </p:cNvPr>
          <p:cNvSpPr/>
          <p:nvPr userDrawn="1"/>
        </p:nvSpPr>
        <p:spPr>
          <a:xfrm rot="19931588">
            <a:off x="8739777" y="6493978"/>
            <a:ext cx="728043" cy="728042"/>
          </a:xfrm>
          <a:prstGeom prst="roundRect">
            <a:avLst/>
          </a:prstGeom>
          <a:solidFill>
            <a:schemeClr val="accent4">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Rectangle: Rounded Corners 8">
            <a:extLst>
              <a:ext uri="{FF2B5EF4-FFF2-40B4-BE49-F238E27FC236}">
                <a16:creationId xmlns:a16="http://schemas.microsoft.com/office/drawing/2014/main" id="{16DB3A73-83F6-434D-50F5-0AA52FF8711B}"/>
              </a:ext>
            </a:extLst>
          </p:cNvPr>
          <p:cNvSpPr/>
          <p:nvPr userDrawn="1"/>
        </p:nvSpPr>
        <p:spPr>
          <a:xfrm rot="20987794">
            <a:off x="-286970" y="2679306"/>
            <a:ext cx="801823" cy="801822"/>
          </a:xfrm>
          <a:prstGeom prst="roundRect">
            <a:avLst>
              <a:gd name="adj" fmla="val 21052"/>
            </a:avLst>
          </a:prstGeom>
          <a:solidFill>
            <a:schemeClr val="accent6">
              <a:lumMod val="7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CEBBD9C-D2A6-6EE6-43AE-549EACBD5840}"/>
              </a:ext>
            </a:extLst>
          </p:cNvPr>
          <p:cNvSpPr/>
          <p:nvPr userDrawn="1"/>
        </p:nvSpPr>
        <p:spPr>
          <a:xfrm rot="20906818">
            <a:off x="9380720" y="6370554"/>
            <a:ext cx="728043" cy="728042"/>
          </a:xfrm>
          <a:prstGeom prst="roundRect">
            <a:avLst/>
          </a:prstGeom>
          <a:solidFill>
            <a:schemeClr val="accent1">
              <a:lumMod val="50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Rectangle: Rounded Corners 16">
            <a:extLst>
              <a:ext uri="{FF2B5EF4-FFF2-40B4-BE49-F238E27FC236}">
                <a16:creationId xmlns:a16="http://schemas.microsoft.com/office/drawing/2014/main" id="{B861D6AE-0B2E-2BB2-8850-881A13BB4A9F}"/>
              </a:ext>
            </a:extLst>
          </p:cNvPr>
          <p:cNvSpPr/>
          <p:nvPr userDrawn="1"/>
        </p:nvSpPr>
        <p:spPr>
          <a:xfrm rot="17707028">
            <a:off x="-625077" y="595056"/>
            <a:ext cx="865117" cy="865117"/>
          </a:xfrm>
          <a:prstGeom prst="roundRect">
            <a:avLst/>
          </a:prstGeom>
          <a:solidFill>
            <a:srgbClr val="7C9CD6">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20A86B4A-A222-28D0-2725-8B52C02FE48A}"/>
              </a:ext>
            </a:extLst>
          </p:cNvPr>
          <p:cNvSpPr/>
          <p:nvPr userDrawn="1"/>
        </p:nvSpPr>
        <p:spPr>
          <a:xfrm rot="21415904">
            <a:off x="12019321" y="4246656"/>
            <a:ext cx="403899" cy="403899"/>
          </a:xfrm>
          <a:prstGeom prst="roundRect">
            <a:avLst/>
          </a:prstGeom>
          <a:solidFill>
            <a:schemeClr val="accent2">
              <a:lumMod val="60000"/>
              <a:lumOff val="40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Rectangle: Rounded Corners 18">
            <a:extLst>
              <a:ext uri="{FF2B5EF4-FFF2-40B4-BE49-F238E27FC236}">
                <a16:creationId xmlns:a16="http://schemas.microsoft.com/office/drawing/2014/main" id="{36CF59BD-B814-ABCA-7E4C-ECD584D458DE}"/>
              </a:ext>
            </a:extLst>
          </p:cNvPr>
          <p:cNvSpPr/>
          <p:nvPr userDrawn="1"/>
        </p:nvSpPr>
        <p:spPr>
          <a:xfrm rot="18074065">
            <a:off x="12036006" y="3674481"/>
            <a:ext cx="335130" cy="335131"/>
          </a:xfrm>
          <a:prstGeom prst="roundRect">
            <a:avLst/>
          </a:prstGeom>
          <a:solidFill>
            <a:schemeClr val="accent4">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Rounded Corners 19">
            <a:extLst>
              <a:ext uri="{FF2B5EF4-FFF2-40B4-BE49-F238E27FC236}">
                <a16:creationId xmlns:a16="http://schemas.microsoft.com/office/drawing/2014/main" id="{6CD7AE32-E8A2-EE2A-210D-BDCF8F1D77BC}"/>
              </a:ext>
            </a:extLst>
          </p:cNvPr>
          <p:cNvSpPr/>
          <p:nvPr userDrawn="1"/>
        </p:nvSpPr>
        <p:spPr>
          <a:xfrm rot="18074065">
            <a:off x="6944915" y="6690433"/>
            <a:ext cx="335130" cy="335131"/>
          </a:xfrm>
          <a:prstGeom prst="roundRect">
            <a:avLst/>
          </a:prstGeom>
          <a:solidFill>
            <a:schemeClr val="accent1">
              <a:lumMod val="20000"/>
              <a:lumOff val="80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Rectangle: Rounded Corners 20">
            <a:extLst>
              <a:ext uri="{FF2B5EF4-FFF2-40B4-BE49-F238E27FC236}">
                <a16:creationId xmlns:a16="http://schemas.microsoft.com/office/drawing/2014/main" id="{B2FFE59B-2DDE-9897-4CCB-F2B2C59524E7}"/>
              </a:ext>
            </a:extLst>
          </p:cNvPr>
          <p:cNvSpPr/>
          <p:nvPr userDrawn="1"/>
        </p:nvSpPr>
        <p:spPr>
          <a:xfrm rot="18074065">
            <a:off x="-167565" y="3889343"/>
            <a:ext cx="335130" cy="335131"/>
          </a:xfrm>
          <a:prstGeom prst="roundRect">
            <a:avLst/>
          </a:prstGeom>
          <a:solidFill>
            <a:schemeClr val="accent4">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84DBF87E-380F-34F7-E3E5-4B9BD57AB89D}"/>
              </a:ext>
            </a:extLst>
          </p:cNvPr>
          <p:cNvSpPr/>
          <p:nvPr userDrawn="1"/>
        </p:nvSpPr>
        <p:spPr>
          <a:xfrm rot="20847595">
            <a:off x="4595031" y="-272987"/>
            <a:ext cx="403899" cy="403899"/>
          </a:xfrm>
          <a:prstGeom prst="roundRect">
            <a:avLst/>
          </a:prstGeom>
          <a:solidFill>
            <a:schemeClr val="accent1">
              <a:lumMod val="50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B1FE377-A9EB-2859-BCCE-9E50E036620F}"/>
              </a:ext>
            </a:extLst>
          </p:cNvPr>
          <p:cNvSpPr/>
          <p:nvPr userDrawn="1"/>
        </p:nvSpPr>
        <p:spPr>
          <a:xfrm rot="19931588">
            <a:off x="-1199295" y="-1078634"/>
            <a:ext cx="2042160" cy="2042160"/>
          </a:xfrm>
          <a:prstGeom prst="roundRect">
            <a:avLst/>
          </a:prstGeom>
          <a:solidFill>
            <a:srgbClr val="FFBE00">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68739BB-573E-8670-356A-389F8055A1A1}"/>
              </a:ext>
            </a:extLst>
          </p:cNvPr>
          <p:cNvSpPr/>
          <p:nvPr userDrawn="1"/>
        </p:nvSpPr>
        <p:spPr>
          <a:xfrm rot="18713131">
            <a:off x="664977" y="-690267"/>
            <a:ext cx="1072617" cy="1072617"/>
          </a:xfrm>
          <a:prstGeom prst="roundRect">
            <a:avLst/>
          </a:prstGeom>
          <a:solidFill>
            <a:srgbClr val="FDD680">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10D81A03-6AAE-4874-5D1E-316C9D805718}"/>
              </a:ext>
            </a:extLst>
          </p:cNvPr>
          <p:cNvSpPr/>
          <p:nvPr userDrawn="1"/>
        </p:nvSpPr>
        <p:spPr>
          <a:xfrm rot="18909201">
            <a:off x="5130847" y="-618458"/>
            <a:ext cx="801823" cy="801822"/>
          </a:xfrm>
          <a:prstGeom prst="roundRect">
            <a:avLst>
              <a:gd name="adj" fmla="val 21052"/>
            </a:avLst>
          </a:prstGeom>
          <a:solidFill>
            <a:schemeClr val="accent4">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834820F0-90FC-892A-F733-52599D9410DF}"/>
              </a:ext>
            </a:extLst>
          </p:cNvPr>
          <p:cNvSpPr/>
          <p:nvPr userDrawn="1"/>
        </p:nvSpPr>
        <p:spPr>
          <a:xfrm rot="18909201">
            <a:off x="3362266" y="-728781"/>
            <a:ext cx="801823" cy="801822"/>
          </a:xfrm>
          <a:prstGeom prst="roundRect">
            <a:avLst>
              <a:gd name="adj" fmla="val 21052"/>
            </a:avLst>
          </a:prstGeom>
          <a:solidFill>
            <a:schemeClr val="accent4">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05E7D028-498F-06CD-1AFB-E9020F4DAF45}"/>
              </a:ext>
            </a:extLst>
          </p:cNvPr>
          <p:cNvSpPr/>
          <p:nvPr userDrawn="1"/>
        </p:nvSpPr>
        <p:spPr>
          <a:xfrm rot="18074065">
            <a:off x="104952" y="1806141"/>
            <a:ext cx="335130" cy="335131"/>
          </a:xfrm>
          <a:prstGeom prst="roundRect">
            <a:avLst/>
          </a:prstGeom>
          <a:solidFill>
            <a:schemeClr val="accent4">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0FE2DD09-8120-3FA8-893B-246C92DE3969}"/>
              </a:ext>
            </a:extLst>
          </p:cNvPr>
          <p:cNvSpPr/>
          <p:nvPr userDrawn="1"/>
        </p:nvSpPr>
        <p:spPr>
          <a:xfrm rot="18074065">
            <a:off x="1869316" y="-136929"/>
            <a:ext cx="335130" cy="335131"/>
          </a:xfrm>
          <a:prstGeom prst="roundRect">
            <a:avLst/>
          </a:prstGeom>
          <a:solidFill>
            <a:schemeClr val="accent5">
              <a:lumMod val="60000"/>
              <a:lumOff val="40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4AACE650-784F-6527-2CA3-11E9727283C5}"/>
              </a:ext>
            </a:extLst>
          </p:cNvPr>
          <p:cNvSpPr/>
          <p:nvPr userDrawn="1"/>
        </p:nvSpPr>
        <p:spPr>
          <a:xfrm rot="3856011">
            <a:off x="774032" y="-65507"/>
            <a:ext cx="403899" cy="4038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4A3D028-D7A6-4554-E7C2-C68E0715A9C9}"/>
              </a:ext>
            </a:extLst>
          </p:cNvPr>
          <p:cNvSpPr/>
          <p:nvPr userDrawn="1"/>
        </p:nvSpPr>
        <p:spPr>
          <a:xfrm rot="964115">
            <a:off x="-322463" y="749919"/>
            <a:ext cx="955123" cy="955123"/>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D7FD2F2-F855-CE9C-E983-C5C92E9D3DCE}"/>
              </a:ext>
            </a:extLst>
          </p:cNvPr>
          <p:cNvSpPr/>
          <p:nvPr userDrawn="1"/>
        </p:nvSpPr>
        <p:spPr>
          <a:xfrm rot="2781202">
            <a:off x="1695256" y="-354888"/>
            <a:ext cx="672459" cy="672459"/>
          </a:xfrm>
          <a:prstGeom prst="round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C09109AA-C6D2-D99F-6B36-522A7FC704F2}"/>
              </a:ext>
            </a:extLst>
          </p:cNvPr>
          <p:cNvSpPr/>
          <p:nvPr userDrawn="1"/>
        </p:nvSpPr>
        <p:spPr>
          <a:xfrm rot="2781202">
            <a:off x="3934602" y="-542635"/>
            <a:ext cx="560438" cy="560439"/>
          </a:xfrm>
          <a:prstGeom prst="roundRect">
            <a:avLst/>
          </a:prstGeom>
          <a:noFill/>
          <a:ln w="38100">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6281A62B-8CB7-63C2-133F-71025856AB55}"/>
              </a:ext>
            </a:extLst>
          </p:cNvPr>
          <p:cNvSpPr/>
          <p:nvPr userDrawn="1"/>
        </p:nvSpPr>
        <p:spPr>
          <a:xfrm rot="1204246">
            <a:off x="5920345" y="-437375"/>
            <a:ext cx="560439" cy="560438"/>
          </a:xfrm>
          <a:prstGeom prst="roundRect">
            <a:avLst/>
          </a:prstGeom>
          <a:noFill/>
          <a:ln w="5715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C78CB6B3-10FB-1422-CEDE-F644B5151DAA}"/>
              </a:ext>
            </a:extLst>
          </p:cNvPr>
          <p:cNvSpPr/>
          <p:nvPr userDrawn="1"/>
        </p:nvSpPr>
        <p:spPr>
          <a:xfrm rot="18074065">
            <a:off x="442730" y="743625"/>
            <a:ext cx="335130" cy="335131"/>
          </a:xfrm>
          <a:prstGeom prst="roundRect">
            <a:avLst/>
          </a:prstGeom>
          <a:solidFill>
            <a:schemeClr val="accent1">
              <a:lumMod val="20000"/>
              <a:lumOff val="80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82BE03BB-E1B4-8098-7251-A8E0753D6316}"/>
              </a:ext>
            </a:extLst>
          </p:cNvPr>
          <p:cNvSpPr/>
          <p:nvPr userDrawn="1"/>
        </p:nvSpPr>
        <p:spPr>
          <a:xfrm rot="1204246">
            <a:off x="6707082" y="-173743"/>
            <a:ext cx="310167" cy="310166"/>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4DF030D3-AE78-DAF8-EE08-1DFA4CD4E08C}"/>
              </a:ext>
            </a:extLst>
          </p:cNvPr>
          <p:cNvSpPr/>
          <p:nvPr userDrawn="1"/>
        </p:nvSpPr>
        <p:spPr>
          <a:xfrm rot="16440987">
            <a:off x="12053704" y="2816015"/>
            <a:ext cx="335130" cy="335131"/>
          </a:xfrm>
          <a:prstGeom prst="roundRect">
            <a:avLst/>
          </a:prstGeom>
          <a:solidFill>
            <a:schemeClr val="accent5">
              <a:lumMod val="60000"/>
              <a:lumOff val="40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F0F129DD-6C4D-8CB9-21B8-97D93F69086E}"/>
              </a:ext>
            </a:extLst>
          </p:cNvPr>
          <p:cNvSpPr/>
          <p:nvPr userDrawn="1"/>
        </p:nvSpPr>
        <p:spPr>
          <a:xfrm rot="1677135">
            <a:off x="12088150" y="3137796"/>
            <a:ext cx="310167" cy="310166"/>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2E247E69-5377-128F-8D33-CC222126DCCD}"/>
              </a:ext>
            </a:extLst>
          </p:cNvPr>
          <p:cNvSpPr/>
          <p:nvPr userDrawn="1"/>
        </p:nvSpPr>
        <p:spPr>
          <a:xfrm rot="1204246">
            <a:off x="11191049" y="6007015"/>
            <a:ext cx="397083" cy="397083"/>
          </a:xfrm>
          <a:prstGeom prst="roundRect">
            <a:avLst/>
          </a:prstGeom>
          <a:noFill/>
          <a:ln w="571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C3FC37B1-A418-57C7-A553-BF52691096BD}"/>
              </a:ext>
            </a:extLst>
          </p:cNvPr>
          <p:cNvSpPr/>
          <p:nvPr userDrawn="1"/>
        </p:nvSpPr>
        <p:spPr>
          <a:xfrm rot="964115">
            <a:off x="11975356" y="4176259"/>
            <a:ext cx="955123" cy="955123"/>
          </a:xfrm>
          <a:prstGeom prst="round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2E9B66C3-67D0-AB16-0F71-0387770E79B1}"/>
              </a:ext>
            </a:extLst>
          </p:cNvPr>
          <p:cNvSpPr/>
          <p:nvPr userDrawn="1"/>
        </p:nvSpPr>
        <p:spPr>
          <a:xfrm rot="1574646">
            <a:off x="8077647" y="6566533"/>
            <a:ext cx="460957" cy="460957"/>
          </a:xfrm>
          <a:prstGeom prst="roundRect">
            <a:avLst>
              <a:gd name="adj" fmla="val 21052"/>
            </a:avLst>
          </a:prstGeom>
          <a:solidFill>
            <a:schemeClr val="accent6">
              <a:lumMod val="7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D9C04309-174B-8F83-B15A-827490E1D89D}"/>
              </a:ext>
            </a:extLst>
          </p:cNvPr>
          <p:cNvSpPr/>
          <p:nvPr userDrawn="1"/>
        </p:nvSpPr>
        <p:spPr>
          <a:xfrm rot="18074065">
            <a:off x="7162410" y="6690433"/>
            <a:ext cx="335130" cy="335131"/>
          </a:xfrm>
          <a:prstGeom prst="roundRect">
            <a:avLst/>
          </a:prstGeom>
          <a:solidFill>
            <a:schemeClr val="accent4">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7" name="Rectangle: Rounded Corners 46">
            <a:extLst>
              <a:ext uri="{FF2B5EF4-FFF2-40B4-BE49-F238E27FC236}">
                <a16:creationId xmlns:a16="http://schemas.microsoft.com/office/drawing/2014/main" id="{FA4A2FCA-F586-5A3A-7ED3-ADBFAC42DC74}"/>
              </a:ext>
            </a:extLst>
          </p:cNvPr>
          <p:cNvSpPr/>
          <p:nvPr userDrawn="1"/>
        </p:nvSpPr>
        <p:spPr>
          <a:xfrm rot="18074065">
            <a:off x="6316870" y="-154946"/>
            <a:ext cx="335130" cy="335131"/>
          </a:xfrm>
          <a:prstGeom prst="roundRect">
            <a:avLst/>
          </a:prstGeom>
          <a:solidFill>
            <a:schemeClr val="accent4">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8" name="Rectangle: Rounded Corners 47">
            <a:extLst>
              <a:ext uri="{FF2B5EF4-FFF2-40B4-BE49-F238E27FC236}">
                <a16:creationId xmlns:a16="http://schemas.microsoft.com/office/drawing/2014/main" id="{04CAFA44-E032-BBFE-A89A-2F460E819B2F}"/>
              </a:ext>
            </a:extLst>
          </p:cNvPr>
          <p:cNvSpPr/>
          <p:nvPr userDrawn="1"/>
        </p:nvSpPr>
        <p:spPr>
          <a:xfrm rot="1204246">
            <a:off x="8848291" y="6289832"/>
            <a:ext cx="397083" cy="397083"/>
          </a:xfrm>
          <a:prstGeom prst="roundRect">
            <a:avLst/>
          </a:prstGeom>
          <a:no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17472EC5-C91F-852F-4B53-CD74A74BFA64}"/>
              </a:ext>
            </a:extLst>
          </p:cNvPr>
          <p:cNvSpPr/>
          <p:nvPr userDrawn="1"/>
        </p:nvSpPr>
        <p:spPr>
          <a:xfrm rot="18074065">
            <a:off x="11112282" y="5749095"/>
            <a:ext cx="335130" cy="335131"/>
          </a:xfrm>
          <a:prstGeom prst="roundRect">
            <a:avLst/>
          </a:prstGeom>
          <a:solidFill>
            <a:schemeClr val="accent4">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4FBB2F4E-64D2-BF5C-56F3-1DBC09681696}"/>
              </a:ext>
            </a:extLst>
          </p:cNvPr>
          <p:cNvSpPr/>
          <p:nvPr userDrawn="1"/>
        </p:nvSpPr>
        <p:spPr>
          <a:xfrm rot="18074065">
            <a:off x="6263164" y="6790953"/>
            <a:ext cx="335130" cy="335131"/>
          </a:xfrm>
          <a:prstGeom prst="roundRect">
            <a:avLst/>
          </a:prstGeom>
          <a:solidFill>
            <a:schemeClr val="accent4">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1" name="Rectangle: Rounded Corners 50">
            <a:extLst>
              <a:ext uri="{FF2B5EF4-FFF2-40B4-BE49-F238E27FC236}">
                <a16:creationId xmlns:a16="http://schemas.microsoft.com/office/drawing/2014/main" id="{370BD755-1824-94A4-9103-7725720D4675}"/>
              </a:ext>
            </a:extLst>
          </p:cNvPr>
          <p:cNvSpPr/>
          <p:nvPr userDrawn="1"/>
        </p:nvSpPr>
        <p:spPr>
          <a:xfrm rot="2074116">
            <a:off x="6688067" y="6786796"/>
            <a:ext cx="310167" cy="310166"/>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49F85863-A902-1730-20B7-0C11AF1C342B}"/>
              </a:ext>
            </a:extLst>
          </p:cNvPr>
          <p:cNvSpPr/>
          <p:nvPr userDrawn="1"/>
        </p:nvSpPr>
        <p:spPr>
          <a:xfrm rot="2074116">
            <a:off x="11369562" y="5283743"/>
            <a:ext cx="310167" cy="310166"/>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6F6CCBF-5660-324A-9EA2-033C924F8266}"/>
              </a:ext>
            </a:extLst>
          </p:cNvPr>
          <p:cNvSpPr/>
          <p:nvPr userDrawn="1"/>
        </p:nvSpPr>
        <p:spPr>
          <a:xfrm rot="16200000">
            <a:off x="10240348" y="6205555"/>
            <a:ext cx="310166" cy="310167"/>
          </a:xfrm>
          <a:prstGeom prst="roundRect">
            <a:avLst/>
          </a:prstGeom>
          <a:noFill/>
          <a:ln w="5715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FF65C6F4-8EFC-D69C-C6A1-4B3E896F0BF7}"/>
              </a:ext>
            </a:extLst>
          </p:cNvPr>
          <p:cNvSpPr/>
          <p:nvPr userDrawn="1"/>
        </p:nvSpPr>
        <p:spPr>
          <a:xfrm rot="20735531">
            <a:off x="688095" y="-156684"/>
            <a:ext cx="659165" cy="659165"/>
          </a:xfrm>
          <a:prstGeom prst="roundRect">
            <a:avLst/>
          </a:prstGeom>
          <a:no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AD759F58-61C2-7F4C-B917-403D271EDDBF}"/>
              </a:ext>
            </a:extLst>
          </p:cNvPr>
          <p:cNvSpPr/>
          <p:nvPr userDrawn="1"/>
        </p:nvSpPr>
        <p:spPr>
          <a:xfrm rot="830430">
            <a:off x="666728" y="-193140"/>
            <a:ext cx="659165" cy="659165"/>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FD9216E5-F56B-E189-9D4A-44B7B15697C6}"/>
              </a:ext>
            </a:extLst>
          </p:cNvPr>
          <p:cNvSpPr/>
          <p:nvPr userDrawn="1"/>
        </p:nvSpPr>
        <p:spPr>
          <a:xfrm rot="20171940">
            <a:off x="10804863" y="6356154"/>
            <a:ext cx="425260" cy="425260"/>
          </a:xfrm>
          <a:prstGeom prst="roundRect">
            <a:avLst/>
          </a:prstGeom>
          <a:solidFill>
            <a:schemeClr val="accent4">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F977C4B2-C9ED-D274-7905-85ED23496A0E}"/>
              </a:ext>
            </a:extLst>
          </p:cNvPr>
          <p:cNvSpPr/>
          <p:nvPr userDrawn="1"/>
        </p:nvSpPr>
        <p:spPr>
          <a:xfrm rot="21414542">
            <a:off x="11567791" y="5609990"/>
            <a:ext cx="425260" cy="425260"/>
          </a:xfrm>
          <a:prstGeom prst="roundRect">
            <a:avLst/>
          </a:prstGeom>
          <a:solidFill>
            <a:schemeClr val="accent4">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534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1328006-2FC6-EAF5-4530-64648AC968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743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AF5E7B-DBD5-AF58-F6A7-53715ED2847E}"/>
              </a:ext>
            </a:extLst>
          </p:cNvPr>
          <p:cNvPicPr>
            <a:picLocks noChangeAspect="1"/>
          </p:cNvPicPr>
          <p:nvPr userDrawn="1"/>
        </p:nvPicPr>
        <p:blipFill rotWithShape="1">
          <a:blip r:embed="rId2"/>
          <a:srcRect l="610" t="1" r="1219" b="-321"/>
          <a:stretch/>
        </p:blipFill>
        <p:spPr>
          <a:xfrm>
            <a:off x="-19051" y="0"/>
            <a:ext cx="12268200" cy="6858000"/>
          </a:xfrm>
          <a:prstGeom prst="rect">
            <a:avLst/>
          </a:prstGeom>
        </p:spPr>
      </p:pic>
    </p:spTree>
    <p:extLst>
      <p:ext uri="{BB962C8B-B14F-4D97-AF65-F5344CB8AC3E}">
        <p14:creationId xmlns:p14="http://schemas.microsoft.com/office/powerpoint/2010/main" val="441855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0EF849-014F-425A-3286-250BB28F05D9}"/>
              </a:ext>
            </a:extLst>
          </p:cNvPr>
          <p:cNvPicPr>
            <a:picLocks noChangeAspect="1"/>
          </p:cNvPicPr>
          <p:nvPr userDrawn="1"/>
        </p:nvPicPr>
        <p:blipFill>
          <a:blip r:embed="rId2"/>
          <a:stretch>
            <a:fillRect/>
          </a:stretch>
        </p:blipFill>
        <p:spPr>
          <a:xfrm>
            <a:off x="0" y="1675"/>
            <a:ext cx="12192000" cy="6854653"/>
          </a:xfrm>
          <a:prstGeom prst="rect">
            <a:avLst/>
          </a:prstGeom>
        </p:spPr>
      </p:pic>
    </p:spTree>
    <p:extLst>
      <p:ext uri="{BB962C8B-B14F-4D97-AF65-F5344CB8AC3E}">
        <p14:creationId xmlns:p14="http://schemas.microsoft.com/office/powerpoint/2010/main" val="3691090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1DF6DC-8B32-8DCA-85B1-7FA591417391}"/>
              </a:ext>
            </a:extLst>
          </p:cNvPr>
          <p:cNvPicPr>
            <a:picLocks noChangeAspect="1"/>
          </p:cNvPicPr>
          <p:nvPr userDrawn="1"/>
        </p:nvPicPr>
        <p:blipFill>
          <a:blip r:embed="rId2"/>
          <a:stretch>
            <a:fillRect/>
          </a:stretch>
        </p:blipFill>
        <p:spPr>
          <a:xfrm>
            <a:off x="1" y="1675"/>
            <a:ext cx="12325351" cy="6854653"/>
          </a:xfrm>
          <a:prstGeom prst="rect">
            <a:avLst/>
          </a:prstGeom>
        </p:spPr>
      </p:pic>
    </p:spTree>
    <p:extLst>
      <p:ext uri="{BB962C8B-B14F-4D97-AF65-F5344CB8AC3E}">
        <p14:creationId xmlns:p14="http://schemas.microsoft.com/office/powerpoint/2010/main" val="2904827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1328006-2FC6-EAF5-4530-64648AC968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743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CD0CF9E-B4FF-6C2E-7037-2012F1FCF764}"/>
              </a:ext>
            </a:extLst>
          </p:cNvPr>
          <p:cNvSpPr/>
          <p:nvPr userDrawn="1"/>
        </p:nvSpPr>
        <p:spPr>
          <a:xfrm>
            <a:off x="2467430" y="1915888"/>
            <a:ext cx="6952343" cy="31931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A64D98F-8A67-AB2B-6DB2-07364256AC89}"/>
              </a:ext>
            </a:extLst>
          </p:cNvPr>
          <p:cNvSpPr/>
          <p:nvPr userDrawn="1"/>
        </p:nvSpPr>
        <p:spPr>
          <a:xfrm>
            <a:off x="0" y="914400"/>
            <a:ext cx="12192000" cy="5943600"/>
          </a:xfrm>
          <a:prstGeom prst="roundRect">
            <a:avLst>
              <a:gd name="adj" fmla="val 0"/>
            </a:avLst>
          </a:prstGeom>
          <a:solidFill>
            <a:schemeClr val="bg1">
              <a:alpha val="95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a:t>s</a:t>
            </a:r>
          </a:p>
        </p:txBody>
      </p:sp>
    </p:spTree>
    <p:extLst>
      <p:ext uri="{BB962C8B-B14F-4D97-AF65-F5344CB8AC3E}">
        <p14:creationId xmlns:p14="http://schemas.microsoft.com/office/powerpoint/2010/main" val="1999384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CD0CF9E-B4FF-6C2E-7037-2012F1FCF764}"/>
              </a:ext>
            </a:extLst>
          </p:cNvPr>
          <p:cNvSpPr/>
          <p:nvPr userDrawn="1"/>
        </p:nvSpPr>
        <p:spPr>
          <a:xfrm>
            <a:off x="2467430" y="1915888"/>
            <a:ext cx="6952343" cy="31931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A64D98F-8A67-AB2B-6DB2-07364256AC89}"/>
              </a:ext>
            </a:extLst>
          </p:cNvPr>
          <p:cNvSpPr/>
          <p:nvPr userDrawn="1"/>
        </p:nvSpPr>
        <p:spPr>
          <a:xfrm>
            <a:off x="0" y="899885"/>
            <a:ext cx="12192000" cy="5744755"/>
          </a:xfrm>
          <a:prstGeom prst="roundRect">
            <a:avLst>
              <a:gd name="adj" fmla="val 725"/>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Rectangle: Rounded Corners 1">
            <a:extLst>
              <a:ext uri="{FF2B5EF4-FFF2-40B4-BE49-F238E27FC236}">
                <a16:creationId xmlns:a16="http://schemas.microsoft.com/office/drawing/2014/main" id="{919592FA-A921-ADC0-7201-00D854CAFBC7}"/>
              </a:ext>
            </a:extLst>
          </p:cNvPr>
          <p:cNvSpPr/>
          <p:nvPr userDrawn="1"/>
        </p:nvSpPr>
        <p:spPr>
          <a:xfrm>
            <a:off x="515259" y="101599"/>
            <a:ext cx="11393715" cy="798286"/>
          </a:xfrm>
          <a:prstGeom prst="round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076512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A73F2D-E49C-1665-6384-98585B9937A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79ECDD-EB3C-67F3-CD06-59E7ED809E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B80BB-25D0-6E00-CFD2-FCB285B60AF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06EB7-22A2-4308-BCF6-B2FBB816F1BC}" type="datetimeFigureOut">
              <a:rPr lang="en-US" smtClean="0"/>
              <a:t>2/12/2025</a:t>
            </a:fld>
            <a:endParaRPr lang="en-US"/>
          </a:p>
        </p:txBody>
      </p:sp>
      <p:sp>
        <p:nvSpPr>
          <p:cNvPr id="5" name="Footer Placeholder 4">
            <a:extLst>
              <a:ext uri="{FF2B5EF4-FFF2-40B4-BE49-F238E27FC236}">
                <a16:creationId xmlns:a16="http://schemas.microsoft.com/office/drawing/2014/main" id="{91540804-DE40-3E05-6046-EC6CC2F4F68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3B3FFE-7D4C-52DC-2FF4-D512528C6B2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49922-FD2A-4F80-A7A2-2FBCF9D28AA4}" type="slidenum">
              <a:rPr lang="en-US" smtClean="0"/>
              <a:t>‹#›</a:t>
            </a:fld>
            <a:endParaRPr lang="en-US"/>
          </a:p>
        </p:txBody>
      </p:sp>
    </p:spTree>
    <p:extLst>
      <p:ext uri="{BB962C8B-B14F-4D97-AF65-F5344CB8AC3E}">
        <p14:creationId xmlns:p14="http://schemas.microsoft.com/office/powerpoint/2010/main" val="1388099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65" r:id="rId8"/>
    <p:sldLayoutId id="2147483666"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06EB7-22A2-4308-BCF6-B2FBB816F1BC}" type="datetimeFigureOut">
              <a:rPr lang="en-US" smtClean="0"/>
              <a:t>2/12/2025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49922-FD2A-4F80-A7A2-2FBCF9D28AA4}" type="slidenum">
              <a:rPr lang="en-US" smtClean="0"/>
              <a:t>‹#›</a:t>
            </a:fld>
            <a:endParaRPr lang="en-US"/>
          </a:p>
        </p:txBody>
      </p:sp>
    </p:spTree>
    <p:extLst>
      <p:ext uri="{BB962C8B-B14F-4D97-AF65-F5344CB8AC3E}">
        <p14:creationId xmlns:p14="http://schemas.microsoft.com/office/powerpoint/2010/main" val="420457775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84CDC75-211A-B0D6-A805-089C634AF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050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602ACA-D3E0-16B7-42F4-AD836E8EFCDB}"/>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AF8BB2-B828-854B-D397-9A60EE2E8DC4}"/>
              </a:ext>
            </a:extLst>
          </p:cNvPr>
          <p:cNvSpPr txBox="1"/>
          <p:nvPr/>
        </p:nvSpPr>
        <p:spPr>
          <a:xfrm>
            <a:off x="-3" y="9484"/>
            <a:ext cx="12192003" cy="867930"/>
          </a:xfrm>
          <a:prstGeom prst="rect">
            <a:avLst/>
          </a:prstGeom>
          <a:no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a:ln w="22225">
                  <a:solidFill>
                    <a:srgbClr val="09225A"/>
                  </a:solidFill>
                  <a:prstDash val="solid"/>
                </a:ln>
                <a:solidFill>
                  <a:schemeClr val="accent1">
                    <a:lumMod val="20000"/>
                    <a:lumOff val="80000"/>
                  </a:schemeClr>
                </a:solidFill>
              </a:rPr>
              <a:t>T57.B20: TÁCH KIM LOẠI VÀ VIỆC SỬ DỤNG HỢP KIM</a:t>
            </a:r>
          </a:p>
        </p:txBody>
      </p:sp>
      <p:sp>
        <p:nvSpPr>
          <p:cNvPr id="5" name="TextBox 4">
            <a:extLst>
              <a:ext uri="{FF2B5EF4-FFF2-40B4-BE49-F238E27FC236}">
                <a16:creationId xmlns:a16="http://schemas.microsoft.com/office/drawing/2014/main" id="{FFC8538A-B6C0-DF30-B884-CFC0BA791BBA}"/>
              </a:ext>
            </a:extLst>
          </p:cNvPr>
          <p:cNvSpPr txBox="1"/>
          <p:nvPr/>
        </p:nvSpPr>
        <p:spPr>
          <a:xfrm>
            <a:off x="790575" y="1284110"/>
            <a:ext cx="3057525" cy="830997"/>
          </a:xfrm>
          <a:prstGeom prst="rect">
            <a:avLst/>
          </a:prstGeom>
          <a:noFill/>
        </p:spPr>
        <p:txBody>
          <a:bodyPr wrap="square">
            <a:spAutoFit/>
          </a:bodyPr>
          <a:lstStyle/>
          <a:p>
            <a:pPr algn="just">
              <a:lnSpc>
                <a:spcPct val="120000"/>
              </a:lnSpc>
              <a:spcAft>
                <a:spcPts val="800"/>
              </a:spcAft>
            </a:pPr>
            <a:r>
              <a:rPr lang="en-US" sz="4000" b="1">
                <a:solidFill>
                  <a:srgbClr val="09225A"/>
                </a:solidFill>
                <a:effectLst/>
                <a:ea typeface="Calibri" panose="020F0502020204030204" pitchFamily="34" charset="0"/>
                <a:cs typeface="Times New Roman" panose="02020603050405020304" pitchFamily="18" charset="0"/>
              </a:rPr>
              <a:t>III. Hợp kim.</a:t>
            </a:r>
            <a:endParaRPr lang="en-US" sz="3200">
              <a:solidFill>
                <a:srgbClr val="09225A"/>
              </a:solidFill>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0429FAB-986A-07C2-B9B7-0B9DD0CE835C}"/>
              </a:ext>
            </a:extLst>
          </p:cNvPr>
          <p:cNvSpPr txBox="1"/>
          <p:nvPr/>
        </p:nvSpPr>
        <p:spPr>
          <a:xfrm>
            <a:off x="928688" y="1935453"/>
            <a:ext cx="5719763" cy="757130"/>
          </a:xfrm>
          <a:prstGeom prst="rect">
            <a:avLst/>
          </a:prstGeom>
          <a:noFill/>
        </p:spPr>
        <p:txBody>
          <a:bodyPr wrap="square">
            <a:spAutoFit/>
          </a:bodyPr>
          <a:lstStyle>
            <a:defPPr>
              <a:defRPr lang="en-US"/>
            </a:defPPr>
            <a:lvl1pPr algn="just">
              <a:lnSpc>
                <a:spcPct val="120000"/>
              </a:lnSpc>
              <a:spcAft>
                <a:spcPts val="800"/>
              </a:spcAft>
              <a:defRPr sz="3600" b="1">
                <a:solidFill>
                  <a:schemeClr val="accent2">
                    <a:lumMod val="75000"/>
                  </a:schemeClr>
                </a:solidFill>
                <a:effectLst/>
                <a:ea typeface="Calibri" panose="020F0502020204030204" pitchFamily="34" charset="0"/>
                <a:cs typeface="Times New Roman" panose="02020603050405020304" pitchFamily="18" charset="0"/>
              </a:defRPr>
            </a:lvl1pPr>
          </a:lstStyle>
          <a:p>
            <a:r>
              <a:rPr lang="en-US"/>
              <a:t>2. Ưu điểm của hợp kim.</a:t>
            </a:r>
          </a:p>
        </p:txBody>
      </p:sp>
      <p:sp>
        <p:nvSpPr>
          <p:cNvPr id="8" name="Arrow: Pentagon 7">
            <a:extLst>
              <a:ext uri="{FF2B5EF4-FFF2-40B4-BE49-F238E27FC236}">
                <a16:creationId xmlns:a16="http://schemas.microsoft.com/office/drawing/2014/main" id="{4ADE60C7-DDA2-DF6B-2A0F-99B7266929C7}"/>
              </a:ext>
            </a:extLst>
          </p:cNvPr>
          <p:cNvSpPr/>
          <p:nvPr/>
        </p:nvSpPr>
        <p:spPr>
          <a:xfrm flipH="1">
            <a:off x="7620001" y="2404577"/>
            <a:ext cx="4095751" cy="2910373"/>
          </a:xfrm>
          <a:prstGeom prst="homePlate">
            <a:avLst/>
          </a:prstGeom>
          <a:solidFill>
            <a:srgbClr val="FDA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C38DCD-941D-35CC-FCBE-058D11A2E216}"/>
              </a:ext>
            </a:extLst>
          </p:cNvPr>
          <p:cNvSpPr txBox="1"/>
          <p:nvPr/>
        </p:nvSpPr>
        <p:spPr>
          <a:xfrm>
            <a:off x="8415337" y="2665589"/>
            <a:ext cx="3419475" cy="3149580"/>
          </a:xfrm>
          <a:prstGeom prst="rect">
            <a:avLst/>
          </a:prstGeom>
          <a:noFill/>
        </p:spPr>
        <p:txBody>
          <a:bodyPr wrap="square">
            <a:spAutoFit/>
          </a:bodyPr>
          <a:lstStyle/>
          <a:p>
            <a:pPr algn="ctr">
              <a:lnSpc>
                <a:spcPct val="120000"/>
              </a:lnSpc>
              <a:spcAft>
                <a:spcPts val="800"/>
              </a:spcAft>
            </a:pPr>
            <a:r>
              <a:rPr lang="en-US" sz="4000">
                <a:solidFill>
                  <a:srgbClr val="09225A"/>
                </a:solidFill>
                <a:ea typeface="Calibri" panose="020F0502020204030204" pitchFamily="34" charset="0"/>
                <a:cs typeface="Times New Roman" panose="02020603050405020304" pitchFamily="18" charset="0"/>
              </a:rPr>
              <a:t>Em hãy c</a:t>
            </a:r>
            <a:r>
              <a:rPr lang="en-US" sz="4000">
                <a:solidFill>
                  <a:srgbClr val="09225A"/>
                </a:solidFill>
                <a:cs typeface="Times New Roman" panose="02020603050405020304" pitchFamily="18" charset="0"/>
              </a:rPr>
              <a:t>ho biết ưu điểm của hợp kim.</a:t>
            </a:r>
          </a:p>
          <a:p>
            <a:pPr algn="ctr">
              <a:lnSpc>
                <a:spcPct val="120000"/>
              </a:lnSpc>
              <a:spcAft>
                <a:spcPts val="800"/>
              </a:spcAft>
            </a:pPr>
            <a:endParaRPr lang="en-US" sz="4000">
              <a:solidFill>
                <a:srgbClr val="09225A"/>
              </a:solidFill>
              <a:cs typeface="Times New Roman" panose="02020603050405020304" pitchFamily="18" charset="0"/>
            </a:endParaRPr>
          </a:p>
        </p:txBody>
      </p:sp>
      <p:sp>
        <p:nvSpPr>
          <p:cNvPr id="11" name="TextBox 10">
            <a:extLst>
              <a:ext uri="{FF2B5EF4-FFF2-40B4-BE49-F238E27FC236}">
                <a16:creationId xmlns:a16="http://schemas.microsoft.com/office/drawing/2014/main" id="{5382D36B-C754-B891-2A33-1B7256547E35}"/>
              </a:ext>
            </a:extLst>
          </p:cNvPr>
          <p:cNvSpPr txBox="1"/>
          <p:nvPr/>
        </p:nvSpPr>
        <p:spPr>
          <a:xfrm>
            <a:off x="8239126" y="7154810"/>
            <a:ext cx="7191375" cy="1192121"/>
          </a:xfrm>
          <a:prstGeom prst="rect">
            <a:avLst/>
          </a:prstGeom>
          <a:noFill/>
        </p:spPr>
        <p:txBody>
          <a:bodyPr wrap="square">
            <a:spAutoFit/>
          </a:bodyPr>
          <a:lstStyle/>
          <a:p>
            <a:pPr>
              <a:lnSpc>
                <a:spcPct val="120000"/>
              </a:lnSpc>
              <a:spcAft>
                <a:spcPts val="80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Cho biết thành phần, tính chất, ứng dụng của các loại hợp kim: gang, thép, inox, duralumin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5A4FC3A-2310-0864-BE57-019D0D6113E0}"/>
              </a:ext>
            </a:extLst>
          </p:cNvPr>
          <p:cNvSpPr txBox="1"/>
          <p:nvPr/>
        </p:nvSpPr>
        <p:spPr>
          <a:xfrm>
            <a:off x="1081089" y="2705601"/>
            <a:ext cx="5910263" cy="2308324"/>
          </a:xfrm>
          <a:prstGeom prst="rect">
            <a:avLst/>
          </a:prstGeom>
          <a:noFill/>
        </p:spPr>
        <p:txBody>
          <a:bodyPr wrap="square">
            <a:spAutoFit/>
          </a:bodyPr>
          <a:lstStyle>
            <a:defPPr>
              <a:defRPr lang="en-US"/>
            </a:defPPr>
            <a:lvl1pPr algn="just">
              <a:lnSpc>
                <a:spcPct val="100000"/>
              </a:lnSpc>
              <a:spcAft>
                <a:spcPts val="800"/>
              </a:spcAft>
              <a:defRPr sz="3600">
                <a:solidFill>
                  <a:srgbClr val="000000"/>
                </a:solidFill>
                <a:effectLst/>
                <a:ea typeface="Calibri" panose="020F0502020204030204" pitchFamily="34" charset="0"/>
                <a:cs typeface="Times New Roman" panose="02020603050405020304" pitchFamily="18" charset="0"/>
              </a:defRPr>
            </a:lvl1pPr>
          </a:lstStyle>
          <a:p>
            <a:r>
              <a:rPr lang="en-US"/>
              <a:t>- Hợp kim có ưu điểm vượt trội so với kim loại nguyên chất về độ cứng, độ bền, khả năng chống ăn mòn và gỉ sét.</a:t>
            </a:r>
          </a:p>
        </p:txBody>
      </p:sp>
    </p:spTree>
    <p:extLst>
      <p:ext uri="{BB962C8B-B14F-4D97-AF65-F5344CB8AC3E}">
        <p14:creationId xmlns:p14="http://schemas.microsoft.com/office/powerpoint/2010/main" val="17675105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2F4C6DA-BF05-0111-A340-B1F4120555F0}"/>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A013CAA-4FB0-9913-EC13-EB55BBE38DF8}"/>
              </a:ext>
            </a:extLst>
          </p:cNvPr>
          <p:cNvSpPr txBox="1"/>
          <p:nvPr/>
        </p:nvSpPr>
        <p:spPr>
          <a:xfrm>
            <a:off x="617621" y="2049355"/>
            <a:ext cx="10956759" cy="3785652"/>
          </a:xfrm>
          <a:prstGeom prst="rect">
            <a:avLst/>
          </a:prstGeom>
          <a:noFill/>
        </p:spPr>
        <p:txBody>
          <a:bodyPr wrap="square" rtlCol="0">
            <a:spAutoFit/>
          </a:bodyPr>
          <a:lstStyle/>
          <a:p>
            <a:pPr algn="ctr"/>
            <a:r>
              <a:rPr lang="en-US" sz="6000" b="1">
                <a:ln w="0"/>
                <a:solidFill>
                  <a:srgbClr val="FECE62"/>
                </a:solidFill>
                <a:effectLst>
                  <a:outerShdw blurRad="38100" dist="19050" dir="2700000" algn="tl" rotWithShape="0">
                    <a:schemeClr val="dk1">
                      <a:alpha val="40000"/>
                    </a:schemeClr>
                  </a:outerShdw>
                </a:effectLst>
              </a:rPr>
              <a:t>HS trình bày nội dung đã được giao chuẩn bị ở nhà:</a:t>
            </a:r>
          </a:p>
          <a:p>
            <a:pPr algn="ctr"/>
            <a:r>
              <a:rPr lang="en-US" sz="6000" b="1">
                <a:ln w="0"/>
                <a:solidFill>
                  <a:srgbClr val="09225A"/>
                </a:solidFill>
                <a:effectLst>
                  <a:outerShdw blurRad="38100" dist="19050" dir="2700000" algn="tl" rotWithShape="0">
                    <a:schemeClr val="dk1">
                      <a:alpha val="40000"/>
                    </a:schemeClr>
                  </a:outerShdw>
                </a:effectLst>
              </a:rPr>
              <a:t>ND3. Lấy vd 1 vài loại hợp kim em biết. </a:t>
            </a:r>
          </a:p>
        </p:txBody>
      </p:sp>
      <p:sp>
        <p:nvSpPr>
          <p:cNvPr id="3" name="TextBox 2">
            <a:extLst>
              <a:ext uri="{FF2B5EF4-FFF2-40B4-BE49-F238E27FC236}">
                <a16:creationId xmlns:a16="http://schemas.microsoft.com/office/drawing/2014/main" id="{7F543409-BAE9-1D4A-B143-AA1F3802D8C6}"/>
              </a:ext>
            </a:extLst>
          </p:cNvPr>
          <p:cNvSpPr txBox="1"/>
          <p:nvPr/>
        </p:nvSpPr>
        <p:spPr>
          <a:xfrm>
            <a:off x="-3" y="9484"/>
            <a:ext cx="12192003" cy="816249"/>
          </a:xfrm>
          <a:prstGeom prst="rect">
            <a:avLst/>
          </a:prstGeom>
          <a:no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rgbClr val="09225A"/>
                  </a:solidFill>
                  <a:prstDash val="solid"/>
                </a:ln>
                <a:solidFill>
                  <a:schemeClr val="accent1">
                    <a:lumMod val="20000"/>
                    <a:lumOff val="80000"/>
                  </a:schemeClr>
                </a:solidFill>
              </a:rPr>
              <a:t>T40.B20: TÁCH KIM LOẠI VÀ VIỆC SỬ DỤNG HỢP KIM</a:t>
            </a:r>
          </a:p>
        </p:txBody>
      </p:sp>
    </p:spTree>
    <p:extLst>
      <p:ext uri="{BB962C8B-B14F-4D97-AF65-F5344CB8AC3E}">
        <p14:creationId xmlns:p14="http://schemas.microsoft.com/office/powerpoint/2010/main" val="367044371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602ACA-D3E0-16B7-42F4-AD836E8EFCDB}"/>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AF8BB2-B828-854B-D397-9A60EE2E8DC4}"/>
              </a:ext>
            </a:extLst>
          </p:cNvPr>
          <p:cNvSpPr txBox="1"/>
          <p:nvPr/>
        </p:nvSpPr>
        <p:spPr>
          <a:xfrm>
            <a:off x="-3" y="9484"/>
            <a:ext cx="12192003" cy="816249"/>
          </a:xfrm>
          <a:prstGeom prst="rect">
            <a:avLst/>
          </a:prstGeom>
          <a:no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rgbClr val="09225A"/>
                  </a:solidFill>
                  <a:prstDash val="solid"/>
                </a:ln>
                <a:solidFill>
                  <a:schemeClr val="accent1">
                    <a:lumMod val="20000"/>
                    <a:lumOff val="80000"/>
                  </a:schemeClr>
                </a:solidFill>
              </a:rPr>
              <a:t>T40.B20: TÁCH KIM LOẠI VÀ VIỆC SỬ DỤNG HỢP KIM</a:t>
            </a:r>
          </a:p>
        </p:txBody>
      </p:sp>
      <p:sp>
        <p:nvSpPr>
          <p:cNvPr id="5" name="TextBox 4">
            <a:extLst>
              <a:ext uri="{FF2B5EF4-FFF2-40B4-BE49-F238E27FC236}">
                <a16:creationId xmlns:a16="http://schemas.microsoft.com/office/drawing/2014/main" id="{FFC8538A-B6C0-DF30-B884-CFC0BA791BBA}"/>
              </a:ext>
            </a:extLst>
          </p:cNvPr>
          <p:cNvSpPr txBox="1"/>
          <p:nvPr/>
        </p:nvSpPr>
        <p:spPr>
          <a:xfrm>
            <a:off x="372121" y="1082632"/>
            <a:ext cx="3057525" cy="830997"/>
          </a:xfrm>
          <a:prstGeom prst="rect">
            <a:avLst/>
          </a:prstGeom>
          <a:noFill/>
        </p:spPr>
        <p:txBody>
          <a:bodyPr wrap="square">
            <a:spAutoFit/>
          </a:bodyPr>
          <a:lstStyle/>
          <a:p>
            <a:pPr algn="just">
              <a:lnSpc>
                <a:spcPct val="120000"/>
              </a:lnSpc>
              <a:spcAft>
                <a:spcPts val="800"/>
              </a:spcAft>
            </a:pPr>
            <a:r>
              <a:rPr lang="en-US" sz="4000" b="1">
                <a:solidFill>
                  <a:srgbClr val="09225A"/>
                </a:solidFill>
                <a:effectLst/>
                <a:ea typeface="Calibri" panose="020F0502020204030204" pitchFamily="34" charset="0"/>
                <a:cs typeface="Times New Roman" panose="02020603050405020304" pitchFamily="18" charset="0"/>
              </a:rPr>
              <a:t>III. Hợp kim.</a:t>
            </a:r>
            <a:endParaRPr lang="en-US" sz="3200">
              <a:solidFill>
                <a:srgbClr val="09225A"/>
              </a:solidFill>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0429FAB-986A-07C2-B9B7-0B9DD0CE835C}"/>
              </a:ext>
            </a:extLst>
          </p:cNvPr>
          <p:cNvSpPr txBox="1"/>
          <p:nvPr/>
        </p:nvSpPr>
        <p:spPr>
          <a:xfrm>
            <a:off x="510234" y="1733975"/>
            <a:ext cx="5719763" cy="757130"/>
          </a:xfrm>
          <a:prstGeom prst="rect">
            <a:avLst/>
          </a:prstGeom>
          <a:noFill/>
        </p:spPr>
        <p:txBody>
          <a:bodyPr wrap="square">
            <a:spAutoFit/>
          </a:bodyPr>
          <a:lstStyle>
            <a:defPPr>
              <a:defRPr lang="en-US"/>
            </a:defPPr>
            <a:lvl1pPr algn="just">
              <a:lnSpc>
                <a:spcPct val="120000"/>
              </a:lnSpc>
              <a:spcAft>
                <a:spcPts val="800"/>
              </a:spcAft>
              <a:defRPr sz="3600" b="1">
                <a:solidFill>
                  <a:schemeClr val="accent2">
                    <a:lumMod val="75000"/>
                  </a:schemeClr>
                </a:solidFill>
                <a:effectLst/>
                <a:ea typeface="Calibri" panose="020F0502020204030204" pitchFamily="34" charset="0"/>
                <a:cs typeface="Times New Roman" panose="02020603050405020304" pitchFamily="18" charset="0"/>
              </a:defRPr>
            </a:lvl1pPr>
          </a:lstStyle>
          <a:p>
            <a:r>
              <a:rPr lang="en-US"/>
              <a:t>3. Một số hợp kim phổ biến.</a:t>
            </a:r>
          </a:p>
        </p:txBody>
      </p:sp>
      <p:sp>
        <p:nvSpPr>
          <p:cNvPr id="8" name="Arrow: Pentagon 7">
            <a:extLst>
              <a:ext uri="{FF2B5EF4-FFF2-40B4-BE49-F238E27FC236}">
                <a16:creationId xmlns:a16="http://schemas.microsoft.com/office/drawing/2014/main" id="{4ADE60C7-DDA2-DF6B-2A0F-99B7266929C7}"/>
              </a:ext>
            </a:extLst>
          </p:cNvPr>
          <p:cNvSpPr/>
          <p:nvPr/>
        </p:nvSpPr>
        <p:spPr>
          <a:xfrm flipH="1">
            <a:off x="7543801" y="2404578"/>
            <a:ext cx="4171951" cy="3258756"/>
          </a:xfrm>
          <a:prstGeom prst="homePlate">
            <a:avLst>
              <a:gd name="adj" fmla="val 38371"/>
            </a:avLst>
          </a:prstGeom>
          <a:solidFill>
            <a:srgbClr val="FED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C38DCD-941D-35CC-FCBE-058D11A2E216}"/>
              </a:ext>
            </a:extLst>
          </p:cNvPr>
          <p:cNvSpPr txBox="1"/>
          <p:nvPr/>
        </p:nvSpPr>
        <p:spPr>
          <a:xfrm>
            <a:off x="8296276" y="2516035"/>
            <a:ext cx="3419475" cy="3046988"/>
          </a:xfrm>
          <a:prstGeom prst="rect">
            <a:avLst/>
          </a:prstGeom>
          <a:noFill/>
        </p:spPr>
        <p:txBody>
          <a:bodyPr wrap="square">
            <a:spAutoFit/>
          </a:bodyPr>
          <a:lstStyle/>
          <a:p>
            <a:pPr algn="ctr">
              <a:lnSpc>
                <a:spcPct val="120000"/>
              </a:lnSpc>
              <a:spcAft>
                <a:spcPts val="800"/>
              </a:spcAft>
            </a:pPr>
            <a:r>
              <a:rPr lang="en-US" sz="4000">
                <a:solidFill>
                  <a:srgbClr val="09225A"/>
                </a:solidFill>
                <a:ea typeface="Calibri" panose="020F0502020204030204" pitchFamily="34" charset="0"/>
                <a:cs typeface="Times New Roman" panose="02020603050405020304" pitchFamily="18" charset="0"/>
              </a:rPr>
              <a:t>Cho biết thành phần, tính chất, ứng dụng của hợp kim: </a:t>
            </a:r>
            <a:r>
              <a:rPr lang="en-US" sz="4000">
                <a:solidFill>
                  <a:srgbClr val="002060"/>
                </a:solidFill>
                <a:ea typeface="Calibri" panose="020F0502020204030204" pitchFamily="34" charset="0"/>
                <a:cs typeface="Times New Roman" panose="02020603050405020304" pitchFamily="18" charset="0"/>
              </a:rPr>
              <a:t>T</a:t>
            </a:r>
            <a:r>
              <a:rPr lang="en-US" sz="4000">
                <a:solidFill>
                  <a:srgbClr val="09225A"/>
                </a:solidFill>
                <a:ea typeface="Calibri" panose="020F0502020204030204" pitchFamily="34" charset="0"/>
                <a:cs typeface="Times New Roman" panose="02020603050405020304" pitchFamily="18" charset="0"/>
              </a:rPr>
              <a:t>hép</a:t>
            </a:r>
          </a:p>
        </p:txBody>
      </p:sp>
      <p:sp>
        <p:nvSpPr>
          <p:cNvPr id="7" name="TextBox 6">
            <a:extLst>
              <a:ext uri="{FF2B5EF4-FFF2-40B4-BE49-F238E27FC236}">
                <a16:creationId xmlns:a16="http://schemas.microsoft.com/office/drawing/2014/main" id="{8F2F41E1-7207-69E9-433E-C6DF0AEC4FA3}"/>
              </a:ext>
            </a:extLst>
          </p:cNvPr>
          <p:cNvSpPr txBox="1"/>
          <p:nvPr/>
        </p:nvSpPr>
        <p:spPr>
          <a:xfrm>
            <a:off x="510235" y="2505057"/>
            <a:ext cx="6948489" cy="3744615"/>
          </a:xfrm>
          <a:prstGeom prst="rect">
            <a:avLst/>
          </a:prstGeom>
          <a:noFill/>
        </p:spPr>
        <p:txBody>
          <a:bodyPr wrap="square">
            <a:spAutoFit/>
          </a:bodyPr>
          <a:lstStyle>
            <a:defPPr>
              <a:defRPr lang="en-US"/>
            </a:defPPr>
            <a:lvl1pPr algn="just">
              <a:lnSpc>
                <a:spcPct val="100000"/>
              </a:lnSpc>
              <a:spcAft>
                <a:spcPts val="800"/>
              </a:spcAft>
              <a:defRPr sz="3600">
                <a:solidFill>
                  <a:srgbClr val="000000"/>
                </a:solidFill>
                <a:effectLst/>
                <a:ea typeface="Calibri" panose="020F0502020204030204" pitchFamily="34" charset="0"/>
                <a:cs typeface="Times New Roman" panose="02020603050405020304" pitchFamily="18" charset="0"/>
              </a:defRPr>
            </a:lvl1pPr>
          </a:lstStyle>
          <a:p>
            <a:pPr algn="l"/>
            <a:r>
              <a:rPr lang="en-US" sz="3200"/>
              <a:t>- Thép: là hợp kim của Fe với C và 1 vài nguyên tố khác, trong đó hàm lượng C dưới 2%.</a:t>
            </a:r>
          </a:p>
          <a:p>
            <a:pPr algn="l"/>
            <a:r>
              <a:rPr lang="en-US" sz="3200"/>
              <a:t>+ Tính chất: có nhiều ưu điểm hơn Fe về độ cứng, độ đàn hồi, khả năng chịu lực.</a:t>
            </a:r>
          </a:p>
          <a:p>
            <a:pPr algn="l"/>
            <a:r>
              <a:rPr lang="en-US" sz="3200"/>
              <a:t>+ Ứng dụng: sử dụng trong xây dựng, các công trình giao thông, ...</a:t>
            </a:r>
          </a:p>
        </p:txBody>
      </p:sp>
      <p:pic>
        <p:nvPicPr>
          <p:cNvPr id="1026" name="Picture 2" descr="ỨNG DỤNG CỦA THÉP TRONG NGÀNH XÂY DỰNG VÀ CƠ SỞ HẠ TẦNG">
            <a:extLst>
              <a:ext uri="{FF2B5EF4-FFF2-40B4-BE49-F238E27FC236}">
                <a16:creationId xmlns:a16="http://schemas.microsoft.com/office/drawing/2014/main" id="{FEBDBB83-97CA-A3D8-3E03-010F498968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91" t="5978"/>
          <a:stretch/>
        </p:blipFill>
        <p:spPr bwMode="auto">
          <a:xfrm>
            <a:off x="7458724" y="2367778"/>
            <a:ext cx="4349858" cy="32955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C4BCF3AD-70EB-A00C-C0F6-FCD193C08112}"/>
              </a:ext>
            </a:extLst>
          </p:cNvPr>
          <p:cNvPicPr>
            <a:picLocks noChangeAspect="1"/>
          </p:cNvPicPr>
          <p:nvPr/>
        </p:nvPicPr>
        <p:blipFill rotWithShape="1">
          <a:blip r:embed="rId4"/>
          <a:srcRect l="9515" r="27668"/>
          <a:stretch/>
        </p:blipFill>
        <p:spPr>
          <a:xfrm>
            <a:off x="7458724" y="2227466"/>
            <a:ext cx="4936814" cy="34358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05275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602ACA-D3E0-16B7-42F4-AD836E8EFCDB}"/>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AF8BB2-B828-854B-D397-9A60EE2E8DC4}"/>
              </a:ext>
            </a:extLst>
          </p:cNvPr>
          <p:cNvSpPr txBox="1"/>
          <p:nvPr/>
        </p:nvSpPr>
        <p:spPr>
          <a:xfrm>
            <a:off x="-3" y="9484"/>
            <a:ext cx="12192003" cy="816249"/>
          </a:xfrm>
          <a:prstGeom prst="rect">
            <a:avLst/>
          </a:prstGeom>
          <a:no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rgbClr val="09225A"/>
                  </a:solidFill>
                  <a:prstDash val="solid"/>
                </a:ln>
                <a:solidFill>
                  <a:schemeClr val="accent1">
                    <a:lumMod val="20000"/>
                    <a:lumOff val="80000"/>
                  </a:schemeClr>
                </a:solidFill>
              </a:rPr>
              <a:t>T40.B20: TÁCH KIM LOẠI VÀ VIỆC SỬ DỤNG HỢP KIM</a:t>
            </a:r>
          </a:p>
        </p:txBody>
      </p:sp>
      <p:sp>
        <p:nvSpPr>
          <p:cNvPr id="5" name="TextBox 4">
            <a:extLst>
              <a:ext uri="{FF2B5EF4-FFF2-40B4-BE49-F238E27FC236}">
                <a16:creationId xmlns:a16="http://schemas.microsoft.com/office/drawing/2014/main" id="{FFC8538A-B6C0-DF30-B884-CFC0BA791BBA}"/>
              </a:ext>
            </a:extLst>
          </p:cNvPr>
          <p:cNvSpPr txBox="1"/>
          <p:nvPr/>
        </p:nvSpPr>
        <p:spPr>
          <a:xfrm>
            <a:off x="449613" y="1284110"/>
            <a:ext cx="3057525" cy="830997"/>
          </a:xfrm>
          <a:prstGeom prst="rect">
            <a:avLst/>
          </a:prstGeom>
          <a:noFill/>
        </p:spPr>
        <p:txBody>
          <a:bodyPr wrap="square">
            <a:spAutoFit/>
          </a:bodyPr>
          <a:lstStyle/>
          <a:p>
            <a:pPr algn="just">
              <a:lnSpc>
                <a:spcPct val="120000"/>
              </a:lnSpc>
              <a:spcAft>
                <a:spcPts val="800"/>
              </a:spcAft>
            </a:pPr>
            <a:r>
              <a:rPr lang="en-US" sz="4000" b="1">
                <a:solidFill>
                  <a:srgbClr val="09225A"/>
                </a:solidFill>
                <a:effectLst/>
                <a:ea typeface="Calibri" panose="020F0502020204030204" pitchFamily="34" charset="0"/>
                <a:cs typeface="Times New Roman" panose="02020603050405020304" pitchFamily="18" charset="0"/>
              </a:rPr>
              <a:t>III. Hợp kim.</a:t>
            </a:r>
            <a:endParaRPr lang="en-US" sz="3200">
              <a:solidFill>
                <a:srgbClr val="09225A"/>
              </a:solidFill>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0429FAB-986A-07C2-B9B7-0B9DD0CE835C}"/>
              </a:ext>
            </a:extLst>
          </p:cNvPr>
          <p:cNvSpPr txBox="1"/>
          <p:nvPr/>
        </p:nvSpPr>
        <p:spPr>
          <a:xfrm>
            <a:off x="587726" y="1935453"/>
            <a:ext cx="5719763" cy="757130"/>
          </a:xfrm>
          <a:prstGeom prst="rect">
            <a:avLst/>
          </a:prstGeom>
          <a:noFill/>
        </p:spPr>
        <p:txBody>
          <a:bodyPr wrap="square">
            <a:spAutoFit/>
          </a:bodyPr>
          <a:lstStyle>
            <a:defPPr>
              <a:defRPr lang="en-US"/>
            </a:defPPr>
            <a:lvl1pPr algn="just">
              <a:lnSpc>
                <a:spcPct val="120000"/>
              </a:lnSpc>
              <a:spcAft>
                <a:spcPts val="800"/>
              </a:spcAft>
              <a:defRPr sz="3600" b="1">
                <a:solidFill>
                  <a:schemeClr val="accent2">
                    <a:lumMod val="75000"/>
                  </a:schemeClr>
                </a:solidFill>
                <a:effectLst/>
                <a:ea typeface="Calibri" panose="020F0502020204030204" pitchFamily="34" charset="0"/>
                <a:cs typeface="Times New Roman" panose="02020603050405020304" pitchFamily="18" charset="0"/>
              </a:defRPr>
            </a:lvl1pPr>
          </a:lstStyle>
          <a:p>
            <a:r>
              <a:rPr lang="en-US"/>
              <a:t>3. Một số hợp kim phổ biến.</a:t>
            </a:r>
          </a:p>
        </p:txBody>
      </p:sp>
      <p:sp>
        <p:nvSpPr>
          <p:cNvPr id="8" name="Arrow: Pentagon 7">
            <a:extLst>
              <a:ext uri="{FF2B5EF4-FFF2-40B4-BE49-F238E27FC236}">
                <a16:creationId xmlns:a16="http://schemas.microsoft.com/office/drawing/2014/main" id="{4ADE60C7-DDA2-DF6B-2A0F-99B7266929C7}"/>
              </a:ext>
            </a:extLst>
          </p:cNvPr>
          <p:cNvSpPr/>
          <p:nvPr/>
        </p:nvSpPr>
        <p:spPr>
          <a:xfrm flipH="1">
            <a:off x="7543801" y="2899878"/>
            <a:ext cx="4171951" cy="3258756"/>
          </a:xfrm>
          <a:prstGeom prst="homePlate">
            <a:avLst>
              <a:gd name="adj" fmla="val 38371"/>
            </a:avLst>
          </a:prstGeom>
          <a:solidFill>
            <a:srgbClr val="FED8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C38DCD-941D-35CC-FCBE-058D11A2E216}"/>
              </a:ext>
            </a:extLst>
          </p:cNvPr>
          <p:cNvSpPr txBox="1"/>
          <p:nvPr/>
        </p:nvSpPr>
        <p:spPr>
          <a:xfrm>
            <a:off x="8353425" y="3011335"/>
            <a:ext cx="3419475" cy="3046988"/>
          </a:xfrm>
          <a:prstGeom prst="rect">
            <a:avLst/>
          </a:prstGeom>
          <a:noFill/>
        </p:spPr>
        <p:txBody>
          <a:bodyPr wrap="square">
            <a:spAutoFit/>
          </a:bodyPr>
          <a:lstStyle/>
          <a:p>
            <a:pPr algn="ctr">
              <a:lnSpc>
                <a:spcPct val="120000"/>
              </a:lnSpc>
              <a:spcAft>
                <a:spcPts val="800"/>
              </a:spcAft>
            </a:pPr>
            <a:r>
              <a:rPr lang="en-US" sz="4000">
                <a:solidFill>
                  <a:srgbClr val="09225A"/>
                </a:solidFill>
                <a:ea typeface="Calibri" panose="020F0502020204030204" pitchFamily="34" charset="0"/>
                <a:cs typeface="Times New Roman" panose="02020603050405020304" pitchFamily="18" charset="0"/>
              </a:rPr>
              <a:t>Cho biết thành phần, tính chất, ứng dụng của hợp kim: </a:t>
            </a:r>
            <a:r>
              <a:rPr lang="en-US" sz="4000">
                <a:solidFill>
                  <a:srgbClr val="002060"/>
                </a:solidFill>
                <a:ea typeface="Calibri" panose="020F0502020204030204" pitchFamily="34" charset="0"/>
                <a:cs typeface="Times New Roman" panose="02020603050405020304" pitchFamily="18" charset="0"/>
              </a:rPr>
              <a:t>G</a:t>
            </a:r>
            <a:r>
              <a:rPr lang="en-US" sz="4000">
                <a:solidFill>
                  <a:srgbClr val="09225A"/>
                </a:solidFill>
                <a:ea typeface="Calibri" panose="020F0502020204030204" pitchFamily="34" charset="0"/>
                <a:cs typeface="Times New Roman" panose="02020603050405020304" pitchFamily="18" charset="0"/>
              </a:rPr>
              <a:t>ang</a:t>
            </a:r>
          </a:p>
        </p:txBody>
      </p:sp>
      <p:sp>
        <p:nvSpPr>
          <p:cNvPr id="7" name="TextBox 6">
            <a:extLst>
              <a:ext uri="{FF2B5EF4-FFF2-40B4-BE49-F238E27FC236}">
                <a16:creationId xmlns:a16="http://schemas.microsoft.com/office/drawing/2014/main" id="{8F2F41E1-7207-69E9-433E-C6DF0AEC4FA3}"/>
              </a:ext>
            </a:extLst>
          </p:cNvPr>
          <p:cNvSpPr txBox="1"/>
          <p:nvPr/>
        </p:nvSpPr>
        <p:spPr>
          <a:xfrm>
            <a:off x="587727" y="2877984"/>
            <a:ext cx="6948489" cy="3252172"/>
          </a:xfrm>
          <a:prstGeom prst="rect">
            <a:avLst/>
          </a:prstGeom>
          <a:noFill/>
        </p:spPr>
        <p:txBody>
          <a:bodyPr wrap="square">
            <a:spAutoFit/>
          </a:bodyPr>
          <a:lstStyle>
            <a:defPPr>
              <a:defRPr lang="en-US"/>
            </a:defPPr>
            <a:lvl1pPr>
              <a:lnSpc>
                <a:spcPct val="100000"/>
              </a:lnSpc>
              <a:spcAft>
                <a:spcPts val="800"/>
              </a:spcAft>
              <a:defRPr sz="3200">
                <a:solidFill>
                  <a:srgbClr val="000000"/>
                </a:solidFill>
                <a:effectLst/>
                <a:ea typeface="Calibri" panose="020F0502020204030204" pitchFamily="34" charset="0"/>
                <a:cs typeface="Times New Roman" panose="02020603050405020304" pitchFamily="18" charset="0"/>
              </a:defRPr>
            </a:lvl1pPr>
          </a:lstStyle>
          <a:p>
            <a:r>
              <a:rPr lang="en-US"/>
              <a:t>- Gang: là hợp kim của Fe với C và 1 vài nguyên tố khác, trong đó hàm lượng C chiếm 2% - 5%.</a:t>
            </a:r>
          </a:p>
          <a:p>
            <a:r>
              <a:rPr lang="en-US"/>
              <a:t>+ Tính chất: Cứng và giòn hơn thép.</a:t>
            </a:r>
          </a:p>
          <a:p>
            <a:r>
              <a:rPr lang="en-US"/>
              <a:t>+ Ứng dụng: đúc các chi tiết máy, ống dẫn nước, nắp cống, ...</a:t>
            </a:r>
          </a:p>
        </p:txBody>
      </p:sp>
      <p:pic>
        <p:nvPicPr>
          <p:cNvPr id="4" name="Picture 3">
            <a:extLst>
              <a:ext uri="{FF2B5EF4-FFF2-40B4-BE49-F238E27FC236}">
                <a16:creationId xmlns:a16="http://schemas.microsoft.com/office/drawing/2014/main" id="{07CB86B9-B7A4-4CA4-7D75-95A4D21902D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24" b="95382" l="8000" r="91375">
                        <a14:foregroundMark x1="21250" y1="52209" x2="8000" y2="51205"/>
                        <a14:foregroundMark x1="78625" y1="48996" x2="87500" y2="29317"/>
                        <a14:foregroundMark x1="87500" y1="29317" x2="88125" y2="24699"/>
                        <a14:foregroundMark x1="84250" y1="26707" x2="78250" y2="22490"/>
                        <a14:foregroundMark x1="91000" y1="37751" x2="91375" y2="67871"/>
                        <a14:foregroundMark x1="67375" y1="90763" x2="34875" y2="92169"/>
                        <a14:foregroundMark x1="34875" y1="92169" x2="32000" y2="95582"/>
                        <a14:foregroundMark x1="59125" y1="11044" x2="44250" y2="5221"/>
                        <a14:foregroundMark x1="44250" y1="5221" x2="37125" y2="6024"/>
                        <a14:foregroundMark x1="37125" y1="6024" x2="32000" y2="15863"/>
                      </a14:backgroundRemoval>
                    </a14:imgEffect>
                  </a14:imgLayer>
                </a14:imgProps>
              </a:ext>
            </a:extLst>
          </a:blip>
          <a:srcRect l="6610" t="1550" r="6949" b="1399"/>
          <a:stretch/>
        </p:blipFill>
        <p:spPr>
          <a:xfrm>
            <a:off x="7628964" y="2810001"/>
            <a:ext cx="4335003" cy="3029783"/>
          </a:xfrm>
          <a:prstGeom prst="rect">
            <a:avLst/>
          </a:prstGeom>
        </p:spPr>
      </p:pic>
      <p:pic>
        <p:nvPicPr>
          <p:cNvPr id="2050" name="Picture 2" descr="Ống gang dẻo Rashmi ">
            <a:extLst>
              <a:ext uri="{FF2B5EF4-FFF2-40B4-BE49-F238E27FC236}">
                <a16:creationId xmlns:a16="http://schemas.microsoft.com/office/drawing/2014/main" id="{14F76694-F6B7-CFA8-55A5-97534FE3C7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95" r="31804"/>
          <a:stretch/>
        </p:blipFill>
        <p:spPr bwMode="auto">
          <a:xfrm>
            <a:off x="7628965" y="2781522"/>
            <a:ext cx="4563036" cy="35107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ắp hố ga, Song chắn rác Composite CSTT">
            <a:extLst>
              <a:ext uri="{FF2B5EF4-FFF2-40B4-BE49-F238E27FC236}">
                <a16:creationId xmlns:a16="http://schemas.microsoft.com/office/drawing/2014/main" id="{F833C127-2029-4C72-B094-4F5AB38594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8963" y="2755188"/>
            <a:ext cx="4578144" cy="3435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598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52"/>
                                        </p:tgtEl>
                                        <p:attrNameLst>
                                          <p:attrName>style.visibility</p:attrName>
                                        </p:attrNameLst>
                                      </p:cBhvr>
                                      <p:to>
                                        <p:strVal val="visible"/>
                                      </p:to>
                                    </p:set>
                                    <p:animEffect transition="in" filter="fade">
                                      <p:cBhvr>
                                        <p:cTn id="4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602ACA-D3E0-16B7-42F4-AD836E8EFCDB}"/>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AF8BB2-B828-854B-D397-9A60EE2E8DC4}"/>
              </a:ext>
            </a:extLst>
          </p:cNvPr>
          <p:cNvSpPr txBox="1"/>
          <p:nvPr/>
        </p:nvSpPr>
        <p:spPr>
          <a:xfrm>
            <a:off x="-3" y="9484"/>
            <a:ext cx="12192003" cy="816249"/>
          </a:xfrm>
          <a:prstGeom prst="rect">
            <a:avLst/>
          </a:prstGeom>
          <a:no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rgbClr val="09225A"/>
                  </a:solidFill>
                  <a:prstDash val="solid"/>
                </a:ln>
                <a:solidFill>
                  <a:schemeClr val="accent1">
                    <a:lumMod val="20000"/>
                    <a:lumOff val="80000"/>
                  </a:schemeClr>
                </a:solidFill>
              </a:rPr>
              <a:t>T40.B20: TÁCH KIM LOẠI VÀ VIỆC SỬ DỤNG HỢP KIM</a:t>
            </a:r>
          </a:p>
        </p:txBody>
      </p:sp>
      <p:sp>
        <p:nvSpPr>
          <p:cNvPr id="5" name="TextBox 4">
            <a:extLst>
              <a:ext uri="{FF2B5EF4-FFF2-40B4-BE49-F238E27FC236}">
                <a16:creationId xmlns:a16="http://schemas.microsoft.com/office/drawing/2014/main" id="{FFC8538A-B6C0-DF30-B884-CFC0BA791BBA}"/>
              </a:ext>
            </a:extLst>
          </p:cNvPr>
          <p:cNvSpPr txBox="1"/>
          <p:nvPr/>
        </p:nvSpPr>
        <p:spPr>
          <a:xfrm>
            <a:off x="496109" y="1284110"/>
            <a:ext cx="3057525" cy="830997"/>
          </a:xfrm>
          <a:prstGeom prst="rect">
            <a:avLst/>
          </a:prstGeom>
          <a:noFill/>
        </p:spPr>
        <p:txBody>
          <a:bodyPr wrap="square">
            <a:spAutoFit/>
          </a:bodyPr>
          <a:lstStyle/>
          <a:p>
            <a:pPr algn="just">
              <a:lnSpc>
                <a:spcPct val="120000"/>
              </a:lnSpc>
              <a:spcAft>
                <a:spcPts val="800"/>
              </a:spcAft>
            </a:pPr>
            <a:r>
              <a:rPr lang="en-US" sz="4000" b="1">
                <a:solidFill>
                  <a:srgbClr val="09225A"/>
                </a:solidFill>
                <a:effectLst/>
                <a:ea typeface="Calibri" panose="020F0502020204030204" pitchFamily="34" charset="0"/>
                <a:cs typeface="Times New Roman" panose="02020603050405020304" pitchFamily="18" charset="0"/>
              </a:rPr>
              <a:t>III. Hợp kim.</a:t>
            </a:r>
            <a:endParaRPr lang="en-US" sz="3200">
              <a:solidFill>
                <a:srgbClr val="09225A"/>
              </a:solidFill>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0429FAB-986A-07C2-B9B7-0B9DD0CE835C}"/>
              </a:ext>
            </a:extLst>
          </p:cNvPr>
          <p:cNvSpPr txBox="1"/>
          <p:nvPr/>
        </p:nvSpPr>
        <p:spPr>
          <a:xfrm>
            <a:off x="634222" y="1935453"/>
            <a:ext cx="5719763" cy="757130"/>
          </a:xfrm>
          <a:prstGeom prst="rect">
            <a:avLst/>
          </a:prstGeom>
          <a:noFill/>
        </p:spPr>
        <p:txBody>
          <a:bodyPr wrap="square">
            <a:spAutoFit/>
          </a:bodyPr>
          <a:lstStyle>
            <a:defPPr>
              <a:defRPr lang="en-US"/>
            </a:defPPr>
            <a:lvl1pPr algn="just">
              <a:lnSpc>
                <a:spcPct val="120000"/>
              </a:lnSpc>
              <a:spcAft>
                <a:spcPts val="800"/>
              </a:spcAft>
              <a:defRPr sz="3600" b="1">
                <a:solidFill>
                  <a:schemeClr val="accent2">
                    <a:lumMod val="75000"/>
                  </a:schemeClr>
                </a:solidFill>
                <a:effectLst/>
                <a:ea typeface="Calibri" panose="020F0502020204030204" pitchFamily="34" charset="0"/>
                <a:cs typeface="Times New Roman" panose="02020603050405020304" pitchFamily="18" charset="0"/>
              </a:defRPr>
            </a:lvl1pPr>
          </a:lstStyle>
          <a:p>
            <a:r>
              <a:rPr lang="en-US"/>
              <a:t>3. Một số hợp kim phổ biến.</a:t>
            </a:r>
          </a:p>
        </p:txBody>
      </p:sp>
      <p:sp>
        <p:nvSpPr>
          <p:cNvPr id="8" name="Arrow: Pentagon 7">
            <a:extLst>
              <a:ext uri="{FF2B5EF4-FFF2-40B4-BE49-F238E27FC236}">
                <a16:creationId xmlns:a16="http://schemas.microsoft.com/office/drawing/2014/main" id="{4ADE60C7-DDA2-DF6B-2A0F-99B7266929C7}"/>
              </a:ext>
            </a:extLst>
          </p:cNvPr>
          <p:cNvSpPr/>
          <p:nvPr/>
        </p:nvSpPr>
        <p:spPr>
          <a:xfrm flipH="1">
            <a:off x="7543801" y="2556978"/>
            <a:ext cx="4171951" cy="3258756"/>
          </a:xfrm>
          <a:prstGeom prst="homePlate">
            <a:avLst>
              <a:gd name="adj" fmla="val 38371"/>
            </a:avLst>
          </a:prstGeom>
          <a:solidFill>
            <a:srgbClr val="FEC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C38DCD-941D-35CC-FCBE-058D11A2E216}"/>
              </a:ext>
            </a:extLst>
          </p:cNvPr>
          <p:cNvSpPr txBox="1"/>
          <p:nvPr/>
        </p:nvSpPr>
        <p:spPr>
          <a:xfrm>
            <a:off x="8353425" y="2668435"/>
            <a:ext cx="3419475" cy="3046988"/>
          </a:xfrm>
          <a:prstGeom prst="rect">
            <a:avLst/>
          </a:prstGeom>
          <a:noFill/>
        </p:spPr>
        <p:txBody>
          <a:bodyPr wrap="square">
            <a:spAutoFit/>
          </a:bodyPr>
          <a:lstStyle/>
          <a:p>
            <a:pPr algn="ctr">
              <a:lnSpc>
                <a:spcPct val="120000"/>
              </a:lnSpc>
              <a:spcAft>
                <a:spcPts val="800"/>
              </a:spcAft>
            </a:pPr>
            <a:r>
              <a:rPr lang="en-US" sz="4000">
                <a:solidFill>
                  <a:srgbClr val="09225A"/>
                </a:solidFill>
                <a:ea typeface="Calibri" panose="020F0502020204030204" pitchFamily="34" charset="0"/>
                <a:cs typeface="Times New Roman" panose="02020603050405020304" pitchFamily="18" charset="0"/>
              </a:rPr>
              <a:t>Cho biết thành phần, tính chất, ứng dụng của hợp kim: </a:t>
            </a:r>
            <a:r>
              <a:rPr lang="en-US" sz="4000">
                <a:solidFill>
                  <a:srgbClr val="002060"/>
                </a:solidFill>
                <a:ea typeface="Calibri" panose="020F0502020204030204" pitchFamily="34" charset="0"/>
                <a:cs typeface="Times New Roman" panose="02020603050405020304" pitchFamily="18" charset="0"/>
              </a:rPr>
              <a:t>I</a:t>
            </a:r>
            <a:r>
              <a:rPr lang="en-US" sz="4000">
                <a:solidFill>
                  <a:srgbClr val="09225A"/>
                </a:solidFill>
                <a:ea typeface="Calibri" panose="020F0502020204030204" pitchFamily="34" charset="0"/>
                <a:cs typeface="Times New Roman" panose="02020603050405020304" pitchFamily="18" charset="0"/>
              </a:rPr>
              <a:t>nox</a:t>
            </a:r>
          </a:p>
        </p:txBody>
      </p:sp>
      <p:pic>
        <p:nvPicPr>
          <p:cNvPr id="3074" name="Picture 2" descr="Các Bước Kinh Doanh đồ Gia Dụng Inox Dành Cho Người Mới Bắt đầu">
            <a:extLst>
              <a:ext uri="{FF2B5EF4-FFF2-40B4-BE49-F238E27FC236}">
                <a16:creationId xmlns:a16="http://schemas.microsoft.com/office/drawing/2014/main" id="{C5A6DDFB-1A96-0EC5-E69A-529158FD42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40" r="25394"/>
          <a:stretch/>
        </p:blipFill>
        <p:spPr bwMode="auto">
          <a:xfrm>
            <a:off x="7120015" y="2481984"/>
            <a:ext cx="507198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iết Bị Inox Y Tế - Thiết Bị Inox Bệnh viện Giá Rẻ Uy Tín Chất Lượng">
            <a:extLst>
              <a:ext uri="{FF2B5EF4-FFF2-40B4-BE49-F238E27FC236}">
                <a16:creationId xmlns:a16="http://schemas.microsoft.com/office/drawing/2014/main" id="{BC652AA2-DEB8-A756-A19A-5E9ECE8ACF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34" t="17390" r="4508" b="18338"/>
          <a:stretch/>
        </p:blipFill>
        <p:spPr bwMode="auto">
          <a:xfrm>
            <a:off x="6353985" y="2481984"/>
            <a:ext cx="5838015" cy="34959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2F41E1-7207-69E9-433E-C6DF0AEC4FA3}"/>
              </a:ext>
            </a:extLst>
          </p:cNvPr>
          <p:cNvSpPr txBox="1"/>
          <p:nvPr/>
        </p:nvSpPr>
        <p:spPr>
          <a:xfrm>
            <a:off x="634224" y="2763685"/>
            <a:ext cx="5838015" cy="3744615"/>
          </a:xfrm>
          <a:prstGeom prst="rect">
            <a:avLst/>
          </a:prstGeom>
          <a:noFill/>
        </p:spPr>
        <p:txBody>
          <a:bodyPr wrap="square">
            <a:spAutoFit/>
          </a:bodyPr>
          <a:lstStyle>
            <a:defPPr>
              <a:defRPr lang="en-US"/>
            </a:defPPr>
            <a:lvl1pPr>
              <a:lnSpc>
                <a:spcPct val="100000"/>
              </a:lnSpc>
              <a:spcAft>
                <a:spcPts val="800"/>
              </a:spcAft>
              <a:defRPr sz="3200">
                <a:solidFill>
                  <a:srgbClr val="000000"/>
                </a:solidFill>
                <a:effectLst/>
                <a:ea typeface="Calibri" panose="020F0502020204030204" pitchFamily="34" charset="0"/>
                <a:cs typeface="Times New Roman" panose="02020603050405020304" pitchFamily="18" charset="0"/>
              </a:defRPr>
            </a:lvl1pPr>
          </a:lstStyle>
          <a:p>
            <a:pPr algn="just"/>
            <a:r>
              <a:rPr lang="en-US"/>
              <a:t>- Inox: là một loại thép đặc biệt, ngoài Fe và C còn các nguyên tố khác như chromium (Cr), Nikel (Ni)…</a:t>
            </a:r>
          </a:p>
          <a:p>
            <a:pPr algn="just"/>
            <a:r>
              <a:rPr lang="en-US"/>
              <a:t>+ Tính chất: cứng, khó bị gỉ.</a:t>
            </a:r>
          </a:p>
          <a:p>
            <a:r>
              <a:rPr lang="en-US"/>
              <a:t>+ Ứng dụng: làm đồ gia dụng, thiết bị y tế, …</a:t>
            </a:r>
          </a:p>
        </p:txBody>
      </p:sp>
    </p:spTree>
    <p:extLst>
      <p:ext uri="{BB962C8B-B14F-4D97-AF65-F5344CB8AC3E}">
        <p14:creationId xmlns:p14="http://schemas.microsoft.com/office/powerpoint/2010/main" val="1092303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fade">
                                      <p:cBhvr>
                                        <p:cTn id="26" dur="500"/>
                                        <p:tgtEl>
                                          <p:spTgt spid="307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fade">
                                      <p:cBhvr>
                                        <p:cTn id="3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602ACA-D3E0-16B7-42F4-AD836E8EFCDB}"/>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AF8BB2-B828-854B-D397-9A60EE2E8DC4}"/>
              </a:ext>
            </a:extLst>
          </p:cNvPr>
          <p:cNvSpPr txBox="1"/>
          <p:nvPr/>
        </p:nvSpPr>
        <p:spPr>
          <a:xfrm>
            <a:off x="-3" y="9484"/>
            <a:ext cx="12192003" cy="816249"/>
          </a:xfrm>
          <a:prstGeom prst="rect">
            <a:avLst/>
          </a:prstGeom>
          <a:no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rgbClr val="09225A"/>
                  </a:solidFill>
                  <a:prstDash val="solid"/>
                </a:ln>
                <a:solidFill>
                  <a:schemeClr val="accent1">
                    <a:lumMod val="20000"/>
                    <a:lumOff val="80000"/>
                  </a:schemeClr>
                </a:solidFill>
              </a:rPr>
              <a:t>T40.B20: TÁCH KIM LOẠI VÀ VIỆC SỬ DỤNG HỢP KIM</a:t>
            </a:r>
          </a:p>
        </p:txBody>
      </p:sp>
      <p:sp>
        <p:nvSpPr>
          <p:cNvPr id="5" name="TextBox 4">
            <a:extLst>
              <a:ext uri="{FF2B5EF4-FFF2-40B4-BE49-F238E27FC236}">
                <a16:creationId xmlns:a16="http://schemas.microsoft.com/office/drawing/2014/main" id="{FFC8538A-B6C0-DF30-B884-CFC0BA791BBA}"/>
              </a:ext>
            </a:extLst>
          </p:cNvPr>
          <p:cNvSpPr txBox="1"/>
          <p:nvPr/>
        </p:nvSpPr>
        <p:spPr>
          <a:xfrm>
            <a:off x="387621" y="1036137"/>
            <a:ext cx="3057525" cy="830997"/>
          </a:xfrm>
          <a:prstGeom prst="rect">
            <a:avLst/>
          </a:prstGeom>
          <a:noFill/>
        </p:spPr>
        <p:txBody>
          <a:bodyPr wrap="square">
            <a:spAutoFit/>
          </a:bodyPr>
          <a:lstStyle/>
          <a:p>
            <a:pPr algn="just">
              <a:lnSpc>
                <a:spcPct val="120000"/>
              </a:lnSpc>
              <a:spcAft>
                <a:spcPts val="800"/>
              </a:spcAft>
            </a:pPr>
            <a:r>
              <a:rPr lang="en-US" sz="4000" b="1">
                <a:solidFill>
                  <a:srgbClr val="09225A"/>
                </a:solidFill>
                <a:effectLst/>
                <a:ea typeface="Calibri" panose="020F0502020204030204" pitchFamily="34" charset="0"/>
                <a:cs typeface="Times New Roman" panose="02020603050405020304" pitchFamily="18" charset="0"/>
              </a:rPr>
              <a:t>III. Hợp kim.</a:t>
            </a:r>
            <a:endParaRPr lang="en-US" sz="3200">
              <a:solidFill>
                <a:srgbClr val="09225A"/>
              </a:solidFill>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0429FAB-986A-07C2-B9B7-0B9DD0CE835C}"/>
              </a:ext>
            </a:extLst>
          </p:cNvPr>
          <p:cNvSpPr txBox="1"/>
          <p:nvPr/>
        </p:nvSpPr>
        <p:spPr>
          <a:xfrm>
            <a:off x="525734" y="1687480"/>
            <a:ext cx="5719763" cy="757130"/>
          </a:xfrm>
          <a:prstGeom prst="rect">
            <a:avLst/>
          </a:prstGeom>
          <a:noFill/>
        </p:spPr>
        <p:txBody>
          <a:bodyPr wrap="square">
            <a:spAutoFit/>
          </a:bodyPr>
          <a:lstStyle>
            <a:defPPr>
              <a:defRPr lang="en-US"/>
            </a:defPPr>
            <a:lvl1pPr algn="just">
              <a:lnSpc>
                <a:spcPct val="120000"/>
              </a:lnSpc>
              <a:spcAft>
                <a:spcPts val="800"/>
              </a:spcAft>
              <a:defRPr sz="3600" b="1">
                <a:solidFill>
                  <a:schemeClr val="accent2">
                    <a:lumMod val="75000"/>
                  </a:schemeClr>
                </a:solidFill>
                <a:effectLst/>
                <a:ea typeface="Calibri" panose="020F0502020204030204" pitchFamily="34" charset="0"/>
                <a:cs typeface="Times New Roman" panose="02020603050405020304" pitchFamily="18" charset="0"/>
              </a:defRPr>
            </a:lvl1pPr>
          </a:lstStyle>
          <a:p>
            <a:r>
              <a:rPr lang="en-US"/>
              <a:t>3. Một số hợp kim phổ biến.</a:t>
            </a:r>
          </a:p>
        </p:txBody>
      </p:sp>
      <p:sp>
        <p:nvSpPr>
          <p:cNvPr id="8" name="Arrow: Pentagon 7">
            <a:extLst>
              <a:ext uri="{FF2B5EF4-FFF2-40B4-BE49-F238E27FC236}">
                <a16:creationId xmlns:a16="http://schemas.microsoft.com/office/drawing/2014/main" id="{4ADE60C7-DDA2-DF6B-2A0F-99B7266929C7}"/>
              </a:ext>
            </a:extLst>
          </p:cNvPr>
          <p:cNvSpPr/>
          <p:nvPr/>
        </p:nvSpPr>
        <p:spPr>
          <a:xfrm flipH="1">
            <a:off x="7543801" y="2366478"/>
            <a:ext cx="4171951" cy="3258756"/>
          </a:xfrm>
          <a:prstGeom prst="homePlate">
            <a:avLst>
              <a:gd name="adj" fmla="val 38371"/>
            </a:avLst>
          </a:prstGeom>
          <a:solidFill>
            <a:srgbClr val="F9AC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C38DCD-941D-35CC-FCBE-058D11A2E216}"/>
              </a:ext>
            </a:extLst>
          </p:cNvPr>
          <p:cNvSpPr txBox="1"/>
          <p:nvPr/>
        </p:nvSpPr>
        <p:spPr>
          <a:xfrm>
            <a:off x="8034339" y="2604149"/>
            <a:ext cx="3895724" cy="2751522"/>
          </a:xfrm>
          <a:prstGeom prst="rect">
            <a:avLst/>
          </a:prstGeom>
          <a:noFill/>
        </p:spPr>
        <p:txBody>
          <a:bodyPr wrap="square">
            <a:spAutoFit/>
          </a:bodyPr>
          <a:lstStyle/>
          <a:p>
            <a:pPr algn="ctr">
              <a:lnSpc>
                <a:spcPct val="120000"/>
              </a:lnSpc>
              <a:spcAft>
                <a:spcPts val="800"/>
              </a:spcAft>
            </a:pPr>
            <a:r>
              <a:rPr lang="en-US" sz="3600">
                <a:solidFill>
                  <a:schemeClr val="bg1"/>
                </a:solidFill>
                <a:ea typeface="Calibri" panose="020F0502020204030204" pitchFamily="34" charset="0"/>
                <a:cs typeface="Times New Roman" panose="02020603050405020304" pitchFamily="18" charset="0"/>
              </a:rPr>
              <a:t>Cho biết thành phần, tính chất, ứng dụng của hợp kim: Duralumin</a:t>
            </a:r>
          </a:p>
        </p:txBody>
      </p:sp>
      <p:sp>
        <p:nvSpPr>
          <p:cNvPr id="7" name="TextBox 6">
            <a:extLst>
              <a:ext uri="{FF2B5EF4-FFF2-40B4-BE49-F238E27FC236}">
                <a16:creationId xmlns:a16="http://schemas.microsoft.com/office/drawing/2014/main" id="{8F2F41E1-7207-69E9-433E-C6DF0AEC4FA3}"/>
              </a:ext>
            </a:extLst>
          </p:cNvPr>
          <p:cNvSpPr txBox="1"/>
          <p:nvPr/>
        </p:nvSpPr>
        <p:spPr>
          <a:xfrm>
            <a:off x="476248" y="2444610"/>
            <a:ext cx="6266553" cy="3744615"/>
          </a:xfrm>
          <a:prstGeom prst="rect">
            <a:avLst/>
          </a:prstGeom>
          <a:noFill/>
        </p:spPr>
        <p:txBody>
          <a:bodyPr wrap="square">
            <a:spAutoFit/>
          </a:bodyPr>
          <a:lstStyle>
            <a:defPPr>
              <a:defRPr lang="en-US"/>
            </a:defPPr>
            <a:lvl1pPr>
              <a:lnSpc>
                <a:spcPct val="100000"/>
              </a:lnSpc>
              <a:spcAft>
                <a:spcPts val="800"/>
              </a:spcAft>
              <a:defRPr sz="3200">
                <a:solidFill>
                  <a:srgbClr val="000000"/>
                </a:solidFill>
                <a:effectLst/>
                <a:ea typeface="Calibri" panose="020F0502020204030204" pitchFamily="34" charset="0"/>
                <a:cs typeface="Times New Roman" panose="02020603050405020304" pitchFamily="18" charset="0"/>
              </a:defRPr>
            </a:lvl1pPr>
          </a:lstStyle>
          <a:p>
            <a:r>
              <a:rPr lang="en-US"/>
              <a:t>- Đuy-ra (Duralumin): Là hợp kim của Al với các kim loại như Cu, Mn, Mg, </a:t>
            </a:r>
          </a:p>
          <a:p>
            <a:r>
              <a:rPr lang="en-US"/>
              <a:t>+ Tính chất: nhẹ tương đương Al, nhưng bền và cứng hơn Al nhiều.</a:t>
            </a:r>
          </a:p>
          <a:p>
            <a:r>
              <a:rPr lang="en-US"/>
              <a:t>+ Ứng dụng: Vật liệu chế tạo máy bay, ô tô, …</a:t>
            </a:r>
          </a:p>
        </p:txBody>
      </p:sp>
      <p:pic>
        <p:nvPicPr>
          <p:cNvPr id="4098" name="Picture 2" descr="Dấu ấn của nhôm trong công nghệ chế tạo máy bay và hàng không vũ trụ">
            <a:extLst>
              <a:ext uri="{FF2B5EF4-FFF2-40B4-BE49-F238E27FC236}">
                <a16:creationId xmlns:a16="http://schemas.microsoft.com/office/drawing/2014/main" id="{F95D9B0C-1033-EAE2-3F9A-CD0E3E73D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288" y="2195952"/>
            <a:ext cx="5399712" cy="359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5792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fade">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602ACA-D3E0-16B7-42F4-AD836E8EFCDB}"/>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6B04CB4-80D4-CCB5-A215-55E326B42558}"/>
              </a:ext>
            </a:extLst>
          </p:cNvPr>
          <p:cNvGrpSpPr/>
          <p:nvPr/>
        </p:nvGrpSpPr>
        <p:grpSpPr>
          <a:xfrm>
            <a:off x="660963" y="1614210"/>
            <a:ext cx="10812924" cy="4805640"/>
            <a:chOff x="660963" y="1518960"/>
            <a:chExt cx="10812924" cy="4805640"/>
          </a:xfrm>
        </p:grpSpPr>
        <p:grpSp>
          <p:nvGrpSpPr>
            <p:cNvPr id="17" name="Group 16">
              <a:extLst>
                <a:ext uri="{FF2B5EF4-FFF2-40B4-BE49-F238E27FC236}">
                  <a16:creationId xmlns:a16="http://schemas.microsoft.com/office/drawing/2014/main" id="{A24B753F-8BE2-48A8-9DC9-7E1F4FFFC2B2}"/>
                </a:ext>
              </a:extLst>
            </p:cNvPr>
            <p:cNvGrpSpPr/>
            <p:nvPr/>
          </p:nvGrpSpPr>
          <p:grpSpPr>
            <a:xfrm>
              <a:off x="660963" y="1518960"/>
              <a:ext cx="10812924" cy="4805640"/>
              <a:chOff x="1156263" y="1760765"/>
              <a:chExt cx="10812924" cy="4805640"/>
            </a:xfrm>
          </p:grpSpPr>
          <p:sp>
            <p:nvSpPr>
              <p:cNvPr id="15" name="Rectangle: Rounded Corners 14">
                <a:extLst>
                  <a:ext uri="{FF2B5EF4-FFF2-40B4-BE49-F238E27FC236}">
                    <a16:creationId xmlns:a16="http://schemas.microsoft.com/office/drawing/2014/main" id="{C47031E8-F242-24E2-9B1E-E78374943524}"/>
                  </a:ext>
                </a:extLst>
              </p:cNvPr>
              <p:cNvSpPr/>
              <p:nvPr/>
            </p:nvSpPr>
            <p:spPr>
              <a:xfrm>
                <a:off x="1481598" y="1956305"/>
                <a:ext cx="10487589" cy="4610100"/>
              </a:xfrm>
              <a:prstGeom prst="roundRect">
                <a:avLst/>
              </a:prstGeom>
              <a:solidFill>
                <a:srgbClr val="EDE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id="{B4C6FE70-26FD-63E1-BEBE-8CECABAF6D2F}"/>
                  </a:ext>
                </a:extLst>
              </p:cNvPr>
              <p:cNvSpPr/>
              <p:nvPr/>
            </p:nvSpPr>
            <p:spPr>
              <a:xfrm>
                <a:off x="1156263" y="1760765"/>
                <a:ext cx="761999" cy="555153"/>
              </a:xfrm>
              <a:prstGeom prst="wedgeRoundRectCallout">
                <a:avLst>
                  <a:gd name="adj1" fmla="val 46850"/>
                  <a:gd name="adj2" fmla="val 62500"/>
                  <a:gd name="adj3" fmla="val 16667"/>
                </a:avLst>
              </a:prstGeom>
              <a:solidFill>
                <a:srgbClr val="A7DEF8"/>
              </a:solid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chemeClr val="tx1"/>
                      </a:solidFill>
                    </a:ln>
                    <a:solidFill>
                      <a:srgbClr val="FFFF00"/>
                    </a:solidFill>
                  </a:rPr>
                  <a:t>?</a:t>
                </a:r>
                <a:endParaRPr lang="en-US" sz="700" b="1">
                  <a:ln>
                    <a:solidFill>
                      <a:schemeClr val="tx1"/>
                    </a:solidFill>
                  </a:ln>
                  <a:solidFill>
                    <a:srgbClr val="FFFF00"/>
                  </a:solidFill>
                </a:endParaRPr>
              </a:p>
            </p:txBody>
          </p:sp>
        </p:grpSp>
        <p:sp>
          <p:nvSpPr>
            <p:cNvPr id="12" name="TextBox 11">
              <a:extLst>
                <a:ext uri="{FF2B5EF4-FFF2-40B4-BE49-F238E27FC236}">
                  <a16:creationId xmlns:a16="http://schemas.microsoft.com/office/drawing/2014/main" id="{F7835A63-4FC0-5393-2559-0773B97B1D7A}"/>
                </a:ext>
              </a:extLst>
            </p:cNvPr>
            <p:cNvSpPr txBox="1"/>
            <p:nvPr/>
          </p:nvSpPr>
          <p:spPr>
            <a:xfrm>
              <a:off x="1284550" y="2063236"/>
              <a:ext cx="10080099" cy="2185214"/>
            </a:xfrm>
            <a:prstGeom prst="rect">
              <a:avLst/>
            </a:prstGeom>
            <a:noFill/>
          </p:spPr>
          <p:txBody>
            <a:bodyPr wrap="square">
              <a:spAutoFit/>
            </a:bodyPr>
            <a:lstStyle>
              <a:defPPr>
                <a:defRPr lang="en-US"/>
              </a:defPPr>
              <a:lvl1pPr algn="ctr">
                <a:lnSpc>
                  <a:spcPct val="120000"/>
                </a:lnSpc>
                <a:spcAft>
                  <a:spcPts val="800"/>
                </a:spcAft>
                <a:defRPr sz="3600">
                  <a:solidFill>
                    <a:schemeClr val="bg1"/>
                  </a:solidFill>
                  <a:ea typeface="Calibri" panose="020F0502020204030204" pitchFamily="34" charset="0"/>
                  <a:cs typeface="Times New Roman" panose="02020603050405020304" pitchFamily="18" charset="0"/>
                </a:defRPr>
              </a:lvl1pPr>
            </a:lstStyle>
            <a:p>
              <a:pPr algn="just">
                <a:lnSpc>
                  <a:spcPct val="100000"/>
                </a:lnSpc>
              </a:pPr>
              <a:r>
                <a:rPr lang="en-US" sz="3400" b="1">
                  <a:solidFill>
                    <a:schemeClr val="tx1"/>
                  </a:solidFill>
                </a:rPr>
                <a:t>1. </a:t>
              </a:r>
              <a:r>
                <a:rPr lang="en-US" sz="3400">
                  <a:solidFill>
                    <a:schemeClr val="tx1"/>
                  </a:solidFill>
                </a:rPr>
                <a:t>Thành phần, tính chất của kim loại và hợp kim của nó khác nhau như thế nào? Tại sao trong thực tiễn kim loại thường được sử dụng dưới dạng hợp kim</a:t>
              </a:r>
              <a:r>
                <a:rPr lang="en-US" sz="3400">
                  <a:solidFill>
                    <a:srgbClr val="C00000"/>
                  </a:solidFill>
                </a:rPr>
                <a:t>?</a:t>
              </a:r>
              <a:r>
                <a:rPr lang="en-US" sz="3400">
                  <a:solidFill>
                    <a:schemeClr val="tx1"/>
                  </a:solidFill>
                </a:rPr>
                <a:t> Lấy VD minh họa.</a:t>
              </a:r>
            </a:p>
          </p:txBody>
        </p:sp>
        <p:sp>
          <p:nvSpPr>
            <p:cNvPr id="14" name="TextBox 13">
              <a:extLst>
                <a:ext uri="{FF2B5EF4-FFF2-40B4-BE49-F238E27FC236}">
                  <a16:creationId xmlns:a16="http://schemas.microsoft.com/office/drawing/2014/main" id="{14C9DFD8-BCE2-9277-7DBC-FFC8C2C0FDBF}"/>
                </a:ext>
              </a:extLst>
            </p:cNvPr>
            <p:cNvSpPr txBox="1"/>
            <p:nvPr/>
          </p:nvSpPr>
          <p:spPr>
            <a:xfrm>
              <a:off x="1184239" y="4337550"/>
              <a:ext cx="10080099" cy="1661993"/>
            </a:xfrm>
            <a:prstGeom prst="rect">
              <a:avLst/>
            </a:prstGeom>
            <a:noFill/>
          </p:spPr>
          <p:txBody>
            <a:bodyPr wrap="square">
              <a:spAutoFit/>
            </a:bodyPr>
            <a:lstStyle>
              <a:defPPr>
                <a:defRPr lang="en-US"/>
              </a:defPPr>
              <a:lvl1pPr algn="ctr">
                <a:lnSpc>
                  <a:spcPct val="120000"/>
                </a:lnSpc>
                <a:spcAft>
                  <a:spcPts val="800"/>
                </a:spcAft>
                <a:defRPr sz="3600">
                  <a:solidFill>
                    <a:schemeClr val="bg1"/>
                  </a:solidFill>
                  <a:ea typeface="Calibri" panose="020F0502020204030204" pitchFamily="34" charset="0"/>
                  <a:cs typeface="Times New Roman" panose="02020603050405020304" pitchFamily="18" charset="0"/>
                </a:defRPr>
              </a:lvl1pPr>
            </a:lstStyle>
            <a:p>
              <a:pPr algn="just">
                <a:lnSpc>
                  <a:spcPct val="100000"/>
                </a:lnSpc>
              </a:pPr>
              <a:r>
                <a:rPr lang="en-US" sz="3400" b="1">
                  <a:solidFill>
                    <a:schemeClr val="tx1"/>
                  </a:solidFill>
                </a:rPr>
                <a:t>2. </a:t>
              </a:r>
              <a:r>
                <a:rPr lang="en-US" sz="3400">
                  <a:solidFill>
                    <a:schemeClr val="tx1"/>
                  </a:solidFill>
                </a:rPr>
                <a:t>Gang, thép, đuy-ra có thành phần và tính chất đặc trưng gì? Tại sao các hợp kim này được sử dụng phổ biến trong công nghiệp và cuộc sống?</a:t>
              </a:r>
            </a:p>
          </p:txBody>
        </p:sp>
      </p:grpSp>
      <p:sp>
        <p:nvSpPr>
          <p:cNvPr id="18" name="Title 1">
            <a:extLst>
              <a:ext uri="{FF2B5EF4-FFF2-40B4-BE49-F238E27FC236}">
                <a16:creationId xmlns:a16="http://schemas.microsoft.com/office/drawing/2014/main" id="{6AC6D2DE-02C3-56CC-CAE8-EE7A7DFF6C40}"/>
              </a:ext>
            </a:extLst>
          </p:cNvPr>
          <p:cNvSpPr txBox="1">
            <a:spLocks/>
          </p:cNvSpPr>
          <p:nvPr/>
        </p:nvSpPr>
        <p:spPr>
          <a:xfrm>
            <a:off x="838200" y="-77642"/>
            <a:ext cx="10515600" cy="1089529"/>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Aft>
                <a:spcPts val="800"/>
              </a:spcAft>
            </a:pPr>
            <a:r>
              <a:rPr lang="en-US" sz="5400" b="1">
                <a:solidFill>
                  <a:schemeClr val="accent2"/>
                </a:solidFill>
                <a:latin typeface="+mn-lt"/>
                <a:cs typeface="Times New Roman" panose="02020603050405020304" pitchFamily="18" charset="0"/>
              </a:rPr>
              <a:t>THẢO LUẬN NHÓM</a:t>
            </a:r>
          </a:p>
        </p:txBody>
      </p:sp>
      <p:pic>
        <p:nvPicPr>
          <p:cNvPr id="20" name="5 Min Countdown Flip Clock Timer - Simple Beeps ">
            <a:hlinkClick r:id="" action="ppaction://media"/>
            <a:extLst>
              <a:ext uri="{FF2B5EF4-FFF2-40B4-BE49-F238E27FC236}">
                <a16:creationId xmlns:a16="http://schemas.microsoft.com/office/drawing/2014/main" id="{F593C76C-1422-5FAF-DDD2-7580888708FF}"/>
              </a:ext>
            </a:extLst>
          </p:cNvPr>
          <p:cNvPicPr>
            <a:picLocks noChangeAspect="1"/>
          </p:cNvPicPr>
          <p:nvPr>
            <a:videoFile r:link="rId1"/>
            <p:extLst>
              <p:ext uri="{DAA4B4D4-6D71-4841-9C94-3DE7FCFB9230}">
                <p14:media xmlns:p14="http://schemas.microsoft.com/office/powerpoint/2010/main" r:embed="rId2">
                  <p14:trim st="1578"/>
                </p14:media>
              </p:ext>
            </p:extLst>
          </p:nvPr>
        </p:nvPicPr>
        <p:blipFill rotWithShape="1">
          <a:blip r:embed="rId5"/>
          <a:srcRect l="18852" t="22449" r="18852" b="22365"/>
          <a:stretch/>
        </p:blipFill>
        <p:spPr>
          <a:xfrm>
            <a:off x="10287000" y="1872"/>
            <a:ext cx="1905000" cy="948524"/>
          </a:xfrm>
          <a:prstGeom prst="rect">
            <a:avLst/>
          </a:prstGeom>
        </p:spPr>
      </p:pic>
    </p:spTree>
    <p:extLst>
      <p:ext uri="{BB962C8B-B14F-4D97-AF65-F5344CB8AC3E}">
        <p14:creationId xmlns:p14="http://schemas.microsoft.com/office/powerpoint/2010/main" val="820048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51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602ACA-D3E0-16B7-42F4-AD836E8EFCDB}"/>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6AC6D2DE-02C3-56CC-CAE8-EE7A7DFF6C40}"/>
              </a:ext>
            </a:extLst>
          </p:cNvPr>
          <p:cNvSpPr txBox="1">
            <a:spLocks/>
          </p:cNvSpPr>
          <p:nvPr/>
        </p:nvSpPr>
        <p:spPr>
          <a:xfrm>
            <a:off x="838200" y="-77642"/>
            <a:ext cx="10515600" cy="1089529"/>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Aft>
                <a:spcPts val="800"/>
              </a:spcAft>
            </a:pPr>
            <a:r>
              <a:rPr lang="en-US" sz="5400" b="1">
                <a:solidFill>
                  <a:schemeClr val="accent2"/>
                </a:solidFill>
                <a:latin typeface="+mn-lt"/>
                <a:cs typeface="Times New Roman" panose="02020603050405020304" pitchFamily="18" charset="0"/>
              </a:rPr>
              <a:t>THẢO LUẬN NHÓM</a:t>
            </a:r>
          </a:p>
        </p:txBody>
      </p:sp>
      <p:graphicFrame>
        <p:nvGraphicFramePr>
          <p:cNvPr id="3" name="Table 2">
            <a:extLst>
              <a:ext uri="{FF2B5EF4-FFF2-40B4-BE49-F238E27FC236}">
                <a16:creationId xmlns:a16="http://schemas.microsoft.com/office/drawing/2014/main" id="{B26AA014-6BE7-DB02-E18A-F611BB1E9C45}"/>
              </a:ext>
            </a:extLst>
          </p:cNvPr>
          <p:cNvGraphicFramePr>
            <a:graphicFrameLocks noGrp="1"/>
          </p:cNvGraphicFramePr>
          <p:nvPr>
            <p:extLst>
              <p:ext uri="{D42A27DB-BD31-4B8C-83A1-F6EECF244321}">
                <p14:modId xmlns:p14="http://schemas.microsoft.com/office/powerpoint/2010/main" val="230532335"/>
              </p:ext>
            </p:extLst>
          </p:nvPr>
        </p:nvGraphicFramePr>
        <p:xfrm>
          <a:off x="838202" y="1607756"/>
          <a:ext cx="10515601" cy="4566663"/>
        </p:xfrm>
        <a:graphic>
          <a:graphicData uri="http://schemas.openxmlformats.org/drawingml/2006/table">
            <a:tbl>
              <a:tblPr firstRow="1" firstCol="1" bandRow="1">
                <a:tableStyleId>{5940675A-B579-460E-94D1-54222C63F5DA}</a:tableStyleId>
              </a:tblPr>
              <a:tblGrid>
                <a:gridCol w="2831123">
                  <a:extLst>
                    <a:ext uri="{9D8B030D-6E8A-4147-A177-3AD203B41FA5}">
                      <a16:colId xmlns:a16="http://schemas.microsoft.com/office/drawing/2014/main" val="4143612514"/>
                    </a:ext>
                  </a:extLst>
                </a:gridCol>
                <a:gridCol w="3017227">
                  <a:extLst>
                    <a:ext uri="{9D8B030D-6E8A-4147-A177-3AD203B41FA5}">
                      <a16:colId xmlns:a16="http://schemas.microsoft.com/office/drawing/2014/main" val="2670307240"/>
                    </a:ext>
                  </a:extLst>
                </a:gridCol>
                <a:gridCol w="4667251">
                  <a:extLst>
                    <a:ext uri="{9D8B030D-6E8A-4147-A177-3AD203B41FA5}">
                      <a16:colId xmlns:a16="http://schemas.microsoft.com/office/drawing/2014/main" val="3629571304"/>
                    </a:ext>
                  </a:extLst>
                </a:gridCol>
              </a:tblGrid>
              <a:tr h="514242">
                <a:tc>
                  <a:txBody>
                    <a:bodyPr/>
                    <a:lstStyle/>
                    <a:p>
                      <a:pPr marL="0" algn="ctr" defTabSz="914400" rtl="0" eaLnBrk="1" latinLnBrk="0" hangingPunct="1">
                        <a:lnSpc>
                          <a:spcPct val="120000"/>
                        </a:lnSpc>
                        <a:spcAft>
                          <a:spcPts val="800"/>
                        </a:spcAft>
                      </a:pPr>
                      <a:r>
                        <a:rPr lang="en-US" sz="3200" b="1" kern="1200">
                          <a:solidFill>
                            <a:schemeClr val="tx1"/>
                          </a:solidFill>
                        </a:rPr>
                        <a:t>(1) </a:t>
                      </a:r>
                      <a:endParaRPr lang="en-US" sz="3200" b="1" kern="1200">
                        <a:solidFill>
                          <a:schemeClr val="tx1"/>
                        </a:solidFill>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20000"/>
                        </a:lnSpc>
                        <a:spcAft>
                          <a:spcPts val="800"/>
                        </a:spcAft>
                      </a:pPr>
                      <a:r>
                        <a:rPr lang="en-US" sz="4000" b="1" kern="1200">
                          <a:solidFill>
                            <a:schemeClr val="tx1"/>
                          </a:solidFill>
                        </a:rPr>
                        <a:t>Kim loại</a:t>
                      </a:r>
                      <a:endParaRPr lang="en-US" sz="4000" b="1" kern="1200">
                        <a:solidFill>
                          <a:schemeClr val="tx1"/>
                        </a:solidFill>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20000"/>
                        </a:lnSpc>
                        <a:spcAft>
                          <a:spcPts val="800"/>
                        </a:spcAft>
                      </a:pPr>
                      <a:r>
                        <a:rPr lang="en-US" sz="4000" b="1" kern="1200">
                          <a:solidFill>
                            <a:schemeClr val="tx1"/>
                          </a:solidFill>
                        </a:rPr>
                        <a:t>Hợp kim</a:t>
                      </a:r>
                      <a:endParaRPr lang="en-US" sz="4000" b="1" kern="1200">
                        <a:solidFill>
                          <a:schemeClr val="tx1"/>
                        </a:solidFill>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6766007"/>
                  </a:ext>
                </a:extLst>
              </a:tr>
              <a:tr h="2167252">
                <a:tc>
                  <a:txBody>
                    <a:bodyPr/>
                    <a:lstStyle/>
                    <a:p>
                      <a:pPr marL="0" algn="ctr" defTabSz="914400" rtl="0" eaLnBrk="1" latinLnBrk="0" hangingPunct="1">
                        <a:lnSpc>
                          <a:spcPct val="120000"/>
                        </a:lnSpc>
                        <a:spcAft>
                          <a:spcPts val="800"/>
                        </a:spcAft>
                      </a:pPr>
                      <a:r>
                        <a:rPr lang="en-US" sz="4000" b="1" kern="1200">
                          <a:solidFill>
                            <a:schemeClr val="tx1"/>
                          </a:solidFill>
                        </a:rPr>
                        <a:t>Thành phần</a:t>
                      </a:r>
                      <a:endParaRPr lang="en-US" sz="4000" b="1" kern="1200">
                        <a:solidFill>
                          <a:schemeClr val="tx1"/>
                        </a:solidFill>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20000"/>
                        </a:lnSpc>
                        <a:spcAft>
                          <a:spcPts val="800"/>
                        </a:spcAft>
                      </a:pPr>
                      <a:r>
                        <a:rPr lang="en-US" sz="3200" kern="1200">
                          <a:solidFill>
                            <a:schemeClr val="tx1"/>
                          </a:solidFill>
                        </a:rPr>
                        <a:t>Chỉ có kim loại</a:t>
                      </a:r>
                      <a:endParaRPr lang="en-US" sz="3200" kern="1200">
                        <a:solidFill>
                          <a:schemeClr val="tx1"/>
                        </a:solidFill>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20000"/>
                        </a:lnSpc>
                        <a:spcAft>
                          <a:spcPts val="800"/>
                        </a:spcAft>
                      </a:pPr>
                      <a:r>
                        <a:rPr lang="en-US" sz="3200" kern="1200">
                          <a:solidFill>
                            <a:schemeClr val="tx1"/>
                          </a:solidFill>
                        </a:rPr>
                        <a:t>Hỗn hợp: TP chính là kim loại cơ bản, ngoài ra có thêm các nguyên tố khác</a:t>
                      </a:r>
                      <a:endParaRPr lang="en-US" sz="3200" kern="1200">
                        <a:solidFill>
                          <a:schemeClr val="tx1"/>
                        </a:solidFill>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8731424"/>
                  </a:ext>
                </a:extLst>
              </a:tr>
              <a:tr h="1616249">
                <a:tc>
                  <a:txBody>
                    <a:bodyPr/>
                    <a:lstStyle/>
                    <a:p>
                      <a:pPr marL="0" algn="ctr" defTabSz="914400" rtl="0" eaLnBrk="1" latinLnBrk="0" hangingPunct="1">
                        <a:lnSpc>
                          <a:spcPct val="120000"/>
                        </a:lnSpc>
                        <a:spcAft>
                          <a:spcPts val="800"/>
                        </a:spcAft>
                      </a:pPr>
                      <a:r>
                        <a:rPr lang="en-US" sz="4000" b="1" kern="1200">
                          <a:solidFill>
                            <a:schemeClr val="tx1"/>
                          </a:solidFill>
                        </a:rPr>
                        <a:t>Tính chất</a:t>
                      </a:r>
                      <a:endParaRPr lang="en-US" sz="4000" b="1" kern="1200">
                        <a:solidFill>
                          <a:schemeClr val="tx1"/>
                        </a:solidFill>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algn="ctr" defTabSz="914400" rtl="0" eaLnBrk="1" latinLnBrk="0" hangingPunct="1">
                        <a:lnSpc>
                          <a:spcPct val="120000"/>
                        </a:lnSpc>
                        <a:spcAft>
                          <a:spcPts val="800"/>
                        </a:spcAft>
                      </a:pPr>
                      <a:r>
                        <a:rPr lang="en-US" sz="3200" kern="1200">
                          <a:solidFill>
                            <a:schemeClr val="tx1"/>
                          </a:solidFill>
                        </a:rPr>
                        <a:t>Tính chất của kim loại.</a:t>
                      </a:r>
                      <a:endParaRPr lang="en-US" sz="3200" kern="1200">
                        <a:solidFill>
                          <a:schemeClr val="tx1"/>
                        </a:solidFill>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algn="ctr" defTabSz="914400" rtl="0" eaLnBrk="1" latinLnBrk="0" hangingPunct="1">
                        <a:lnSpc>
                          <a:spcPct val="120000"/>
                        </a:lnSpc>
                        <a:spcAft>
                          <a:spcPts val="800"/>
                        </a:spcAft>
                      </a:pPr>
                      <a:r>
                        <a:rPr lang="en-US" sz="3200" kern="1200">
                          <a:solidFill>
                            <a:schemeClr val="tx1"/>
                          </a:solidFill>
                        </a:rPr>
                        <a:t>Có nhiều tính chất vượt trội so với kim loại cơ bản ban đầu.</a:t>
                      </a:r>
                      <a:endParaRPr lang="en-US" sz="3200" kern="1200">
                        <a:solidFill>
                          <a:schemeClr val="tx1"/>
                        </a:solidFill>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100290776"/>
                  </a:ext>
                </a:extLst>
              </a:tr>
            </a:tbl>
          </a:graphicData>
        </a:graphic>
      </p:graphicFrame>
    </p:spTree>
    <p:extLst>
      <p:ext uri="{BB962C8B-B14F-4D97-AF65-F5344CB8AC3E}">
        <p14:creationId xmlns:p14="http://schemas.microsoft.com/office/powerpoint/2010/main" val="332146942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602ACA-D3E0-16B7-42F4-AD836E8EFCDB}"/>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6AC6D2DE-02C3-56CC-CAE8-EE7A7DFF6C40}"/>
              </a:ext>
            </a:extLst>
          </p:cNvPr>
          <p:cNvSpPr txBox="1">
            <a:spLocks/>
          </p:cNvSpPr>
          <p:nvPr/>
        </p:nvSpPr>
        <p:spPr>
          <a:xfrm>
            <a:off x="838200" y="-77642"/>
            <a:ext cx="10515600" cy="1089529"/>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Aft>
                <a:spcPts val="800"/>
              </a:spcAft>
            </a:pPr>
            <a:r>
              <a:rPr lang="en-US" sz="5400" b="1">
                <a:solidFill>
                  <a:schemeClr val="accent2"/>
                </a:solidFill>
                <a:latin typeface="+mn-lt"/>
                <a:cs typeface="Times New Roman" panose="02020603050405020304" pitchFamily="18" charset="0"/>
              </a:rPr>
              <a:t>THẢO LUẬN NHÓM</a:t>
            </a:r>
          </a:p>
        </p:txBody>
      </p:sp>
      <p:graphicFrame>
        <p:nvGraphicFramePr>
          <p:cNvPr id="4" name="Table 3">
            <a:extLst>
              <a:ext uri="{FF2B5EF4-FFF2-40B4-BE49-F238E27FC236}">
                <a16:creationId xmlns:a16="http://schemas.microsoft.com/office/drawing/2014/main" id="{89A76E47-C9D6-0B69-288D-D0C1DD3A8F56}"/>
              </a:ext>
            </a:extLst>
          </p:cNvPr>
          <p:cNvGraphicFramePr>
            <a:graphicFrameLocks noGrp="1"/>
          </p:cNvGraphicFramePr>
          <p:nvPr>
            <p:extLst>
              <p:ext uri="{D42A27DB-BD31-4B8C-83A1-F6EECF244321}">
                <p14:modId xmlns:p14="http://schemas.microsoft.com/office/powerpoint/2010/main" val="92012207"/>
              </p:ext>
            </p:extLst>
          </p:nvPr>
        </p:nvGraphicFramePr>
        <p:xfrm>
          <a:off x="838201" y="2938793"/>
          <a:ext cx="10972803" cy="3358991"/>
        </p:xfrm>
        <a:graphic>
          <a:graphicData uri="http://schemas.openxmlformats.org/drawingml/2006/table">
            <a:tbl>
              <a:tblPr firstRow="1" firstCol="1" bandRow="1">
                <a:tableStyleId>{5940675A-B579-460E-94D1-54222C63F5DA}</a:tableStyleId>
              </a:tblPr>
              <a:tblGrid>
                <a:gridCol w="933449">
                  <a:extLst>
                    <a:ext uri="{9D8B030D-6E8A-4147-A177-3AD203B41FA5}">
                      <a16:colId xmlns:a16="http://schemas.microsoft.com/office/drawing/2014/main" val="3085162632"/>
                    </a:ext>
                  </a:extLst>
                </a:gridCol>
                <a:gridCol w="3390900">
                  <a:extLst>
                    <a:ext uri="{9D8B030D-6E8A-4147-A177-3AD203B41FA5}">
                      <a16:colId xmlns:a16="http://schemas.microsoft.com/office/drawing/2014/main" val="351940640"/>
                    </a:ext>
                  </a:extLst>
                </a:gridCol>
                <a:gridCol w="3067051">
                  <a:extLst>
                    <a:ext uri="{9D8B030D-6E8A-4147-A177-3AD203B41FA5}">
                      <a16:colId xmlns:a16="http://schemas.microsoft.com/office/drawing/2014/main" val="1278661315"/>
                    </a:ext>
                  </a:extLst>
                </a:gridCol>
                <a:gridCol w="3581403">
                  <a:extLst>
                    <a:ext uri="{9D8B030D-6E8A-4147-A177-3AD203B41FA5}">
                      <a16:colId xmlns:a16="http://schemas.microsoft.com/office/drawing/2014/main" val="1629557916"/>
                    </a:ext>
                  </a:extLst>
                </a:gridCol>
              </a:tblGrid>
              <a:tr h="404937">
                <a:tc>
                  <a:txBody>
                    <a:bodyPr/>
                    <a:lstStyle/>
                    <a:p>
                      <a:pPr marL="0" algn="ctr" defTabSz="914400" rtl="0" eaLnBrk="1" latinLnBrk="0" hangingPunct="1">
                        <a:lnSpc>
                          <a:spcPct val="100000"/>
                        </a:lnSpc>
                        <a:spcAft>
                          <a:spcPts val="800"/>
                        </a:spcAft>
                      </a:pPr>
                      <a:r>
                        <a:rPr lang="en-US" sz="2800" b="0" kern="1200">
                          <a:solidFill>
                            <a:schemeClr val="tx1"/>
                          </a:solidFill>
                        </a:rPr>
                        <a:t> </a:t>
                      </a:r>
                      <a:endParaRPr lang="en-US" sz="2800" b="0" kern="120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00000"/>
                        </a:lnSpc>
                        <a:spcAft>
                          <a:spcPts val="800"/>
                        </a:spcAft>
                      </a:pPr>
                      <a:r>
                        <a:rPr lang="en-US" sz="2800" b="0" kern="1200">
                          <a:solidFill>
                            <a:schemeClr val="tx1"/>
                          </a:solidFill>
                        </a:rPr>
                        <a:t>Thép</a:t>
                      </a:r>
                      <a:endParaRPr lang="en-US" sz="2800" b="0" kern="120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00000"/>
                        </a:lnSpc>
                        <a:spcAft>
                          <a:spcPts val="800"/>
                        </a:spcAft>
                      </a:pPr>
                      <a:r>
                        <a:rPr lang="en-US" sz="2800" b="0" kern="1200">
                          <a:solidFill>
                            <a:schemeClr val="tx1"/>
                          </a:solidFill>
                        </a:rPr>
                        <a:t>Gang</a:t>
                      </a:r>
                      <a:endParaRPr lang="en-US" sz="2800" b="0" kern="120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00000"/>
                        </a:lnSpc>
                        <a:spcAft>
                          <a:spcPts val="800"/>
                        </a:spcAft>
                      </a:pPr>
                      <a:r>
                        <a:rPr lang="en-US" sz="2800" b="0" kern="1200">
                          <a:solidFill>
                            <a:schemeClr val="tx1"/>
                          </a:solidFill>
                        </a:rPr>
                        <a:t>Đuy-ra</a:t>
                      </a:r>
                      <a:endParaRPr lang="en-US" sz="2800" b="0" kern="1200">
                        <a:solidFill>
                          <a:schemeClr val="tx1"/>
                        </a:solidFill>
                        <a:latin typeface="+mn-lt"/>
                        <a:ea typeface="+mn-ea"/>
                        <a:cs typeface="+mn-cs"/>
                      </a:endParaRPr>
                    </a:p>
                  </a:txBody>
                  <a:tcPr marL="68580" marR="68580" marT="0" marB="0"/>
                </a:tc>
                <a:extLst>
                  <a:ext uri="{0D108BD9-81ED-4DB2-BD59-A6C34878D82A}">
                    <a16:rowId xmlns:a16="http://schemas.microsoft.com/office/drawing/2014/main" val="442504107"/>
                  </a:ext>
                </a:extLst>
              </a:tr>
              <a:tr h="825841">
                <a:tc>
                  <a:txBody>
                    <a:bodyPr/>
                    <a:lstStyle/>
                    <a:p>
                      <a:pPr marL="0" algn="ctr" defTabSz="914400" rtl="0" eaLnBrk="1" latinLnBrk="0" hangingPunct="1">
                        <a:lnSpc>
                          <a:spcPct val="100000"/>
                        </a:lnSpc>
                        <a:spcAft>
                          <a:spcPts val="800"/>
                        </a:spcAft>
                      </a:pPr>
                      <a:r>
                        <a:rPr lang="en-US" sz="2800" b="0" kern="1200">
                          <a:solidFill>
                            <a:schemeClr val="tx1"/>
                          </a:solidFill>
                        </a:rPr>
                        <a:t>TP</a:t>
                      </a:r>
                      <a:endParaRPr lang="en-US" sz="2800" b="0" kern="120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00000"/>
                        </a:lnSpc>
                        <a:spcAft>
                          <a:spcPts val="800"/>
                        </a:spcAft>
                      </a:pPr>
                      <a:r>
                        <a:rPr lang="en-US" sz="2800" b="0" kern="1200">
                          <a:solidFill>
                            <a:schemeClr val="tx1"/>
                          </a:solidFill>
                        </a:rPr>
                        <a:t>Fe, C (&lt;2%), …</a:t>
                      </a:r>
                      <a:endParaRPr lang="en-US" sz="2800" b="0" kern="120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00000"/>
                        </a:lnSpc>
                        <a:spcAft>
                          <a:spcPts val="800"/>
                        </a:spcAft>
                      </a:pPr>
                      <a:r>
                        <a:rPr lang="en-US" sz="2800" b="0" kern="1200">
                          <a:solidFill>
                            <a:schemeClr val="tx1"/>
                          </a:solidFill>
                        </a:rPr>
                        <a:t>Fe, C (2%-5%), …</a:t>
                      </a:r>
                      <a:endParaRPr lang="en-US" sz="2800" b="0" kern="120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00000"/>
                        </a:lnSpc>
                        <a:spcAft>
                          <a:spcPts val="800"/>
                        </a:spcAft>
                      </a:pPr>
                      <a:r>
                        <a:rPr lang="en-US" sz="2800" b="0" kern="1200">
                          <a:solidFill>
                            <a:schemeClr val="tx1"/>
                          </a:solidFill>
                        </a:rPr>
                        <a:t>Al Cu, Mn, Mg, …</a:t>
                      </a:r>
                      <a:endParaRPr lang="en-US" sz="2800" b="0" kern="1200">
                        <a:solidFill>
                          <a:schemeClr val="tx1"/>
                        </a:solidFill>
                        <a:latin typeface="+mn-lt"/>
                        <a:ea typeface="+mn-ea"/>
                        <a:cs typeface="+mn-cs"/>
                      </a:endParaRPr>
                    </a:p>
                  </a:txBody>
                  <a:tcPr marL="68580" marR="68580" marT="0" marB="0"/>
                </a:tc>
                <a:extLst>
                  <a:ext uri="{0D108BD9-81ED-4DB2-BD59-A6C34878D82A}">
                    <a16:rowId xmlns:a16="http://schemas.microsoft.com/office/drawing/2014/main" val="817475986"/>
                  </a:ext>
                </a:extLst>
              </a:tr>
              <a:tr h="825841">
                <a:tc>
                  <a:txBody>
                    <a:bodyPr/>
                    <a:lstStyle/>
                    <a:p>
                      <a:pPr marL="0" algn="ctr" defTabSz="914400" rtl="0" eaLnBrk="1" latinLnBrk="0" hangingPunct="1">
                        <a:lnSpc>
                          <a:spcPct val="100000"/>
                        </a:lnSpc>
                        <a:spcAft>
                          <a:spcPts val="800"/>
                        </a:spcAft>
                      </a:pPr>
                      <a:r>
                        <a:rPr lang="en-US" sz="2800" b="0" kern="1200">
                          <a:solidFill>
                            <a:schemeClr val="tx1"/>
                          </a:solidFill>
                        </a:rPr>
                        <a:t>TC</a:t>
                      </a:r>
                      <a:endParaRPr lang="en-US" sz="2800" b="0" kern="120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00000"/>
                        </a:lnSpc>
                        <a:spcAft>
                          <a:spcPts val="800"/>
                        </a:spcAft>
                      </a:pPr>
                      <a:r>
                        <a:rPr lang="en-US" sz="2800" b="0" kern="1200">
                          <a:solidFill>
                            <a:schemeClr val="tx1"/>
                          </a:solidFill>
                        </a:rPr>
                        <a:t>Cứng, đàn hồi, chịu lực tốt hơn Fe</a:t>
                      </a:r>
                      <a:endParaRPr lang="en-US" sz="2800" b="0" kern="120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00000"/>
                        </a:lnSpc>
                        <a:spcAft>
                          <a:spcPts val="800"/>
                        </a:spcAft>
                      </a:pPr>
                      <a:r>
                        <a:rPr lang="en-US" sz="2800" b="0" kern="1200">
                          <a:solidFill>
                            <a:schemeClr val="tx1"/>
                          </a:solidFill>
                        </a:rPr>
                        <a:t>Cứng hơn Thép, giòn</a:t>
                      </a:r>
                      <a:endParaRPr lang="en-US" sz="2800" b="0" kern="120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00000"/>
                        </a:lnSpc>
                        <a:spcAft>
                          <a:spcPts val="800"/>
                        </a:spcAft>
                      </a:pPr>
                      <a:r>
                        <a:rPr lang="en-US" sz="2800" b="0" kern="1200">
                          <a:solidFill>
                            <a:schemeClr val="tx1"/>
                          </a:solidFill>
                        </a:rPr>
                        <a:t>Nhẹ như Al, bền và cứng hơn Al nhiều</a:t>
                      </a:r>
                      <a:endParaRPr lang="en-US" sz="2800" b="0" kern="1200">
                        <a:solidFill>
                          <a:schemeClr val="tx1"/>
                        </a:solidFill>
                        <a:latin typeface="+mn-lt"/>
                        <a:ea typeface="+mn-ea"/>
                        <a:cs typeface="+mn-cs"/>
                      </a:endParaRPr>
                    </a:p>
                  </a:txBody>
                  <a:tcPr marL="68580" marR="68580" marT="0" marB="0"/>
                </a:tc>
                <a:extLst>
                  <a:ext uri="{0D108BD9-81ED-4DB2-BD59-A6C34878D82A}">
                    <a16:rowId xmlns:a16="http://schemas.microsoft.com/office/drawing/2014/main" val="2251606325"/>
                  </a:ext>
                </a:extLst>
              </a:tr>
              <a:tr h="1252990">
                <a:tc>
                  <a:txBody>
                    <a:bodyPr/>
                    <a:lstStyle/>
                    <a:p>
                      <a:pPr marL="0" algn="ctr" defTabSz="914400" rtl="0" eaLnBrk="1" latinLnBrk="0" hangingPunct="1">
                        <a:lnSpc>
                          <a:spcPct val="100000"/>
                        </a:lnSpc>
                        <a:spcAft>
                          <a:spcPts val="800"/>
                        </a:spcAft>
                      </a:pPr>
                      <a:r>
                        <a:rPr lang="en-US" sz="2800" b="0" kern="1200">
                          <a:solidFill>
                            <a:schemeClr val="tx1"/>
                          </a:solidFill>
                        </a:rPr>
                        <a:t>ƯD</a:t>
                      </a:r>
                      <a:endParaRPr lang="en-US" sz="2800" b="0" kern="120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00000"/>
                        </a:lnSpc>
                        <a:spcAft>
                          <a:spcPts val="800"/>
                        </a:spcAft>
                      </a:pPr>
                      <a:r>
                        <a:rPr lang="en-US" sz="2800" b="0" kern="1200">
                          <a:solidFill>
                            <a:schemeClr val="tx1"/>
                          </a:solidFill>
                        </a:rPr>
                        <a:t>Xây dựng, …</a:t>
                      </a:r>
                      <a:endParaRPr lang="en-US" sz="2800" b="0" kern="120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00000"/>
                        </a:lnSpc>
                        <a:spcAft>
                          <a:spcPts val="800"/>
                        </a:spcAft>
                      </a:pPr>
                      <a:r>
                        <a:rPr lang="en-US" sz="2800" b="0" kern="1200">
                          <a:solidFill>
                            <a:schemeClr val="tx1"/>
                          </a:solidFill>
                        </a:rPr>
                        <a:t>đúc các chi tiết máy, ống dẫn nước,…</a:t>
                      </a:r>
                      <a:endParaRPr lang="en-US" sz="2800" b="0" kern="120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00000"/>
                        </a:lnSpc>
                        <a:spcAft>
                          <a:spcPts val="800"/>
                        </a:spcAft>
                      </a:pPr>
                      <a:r>
                        <a:rPr lang="en-US" sz="2800" b="0" kern="1200">
                          <a:solidFill>
                            <a:schemeClr val="tx1"/>
                          </a:solidFill>
                        </a:rPr>
                        <a:t>Chế tạo ô tô, máy bay, …</a:t>
                      </a:r>
                      <a:endParaRPr lang="en-US" sz="2800" b="0" kern="1200">
                        <a:solidFill>
                          <a:schemeClr val="tx1"/>
                        </a:solidFill>
                        <a:latin typeface="+mn-lt"/>
                        <a:ea typeface="+mn-ea"/>
                        <a:cs typeface="+mn-cs"/>
                      </a:endParaRPr>
                    </a:p>
                  </a:txBody>
                  <a:tcPr marL="68580" marR="68580" marT="0" marB="0"/>
                </a:tc>
                <a:extLst>
                  <a:ext uri="{0D108BD9-81ED-4DB2-BD59-A6C34878D82A}">
                    <a16:rowId xmlns:a16="http://schemas.microsoft.com/office/drawing/2014/main" val="623763547"/>
                  </a:ext>
                </a:extLst>
              </a:tr>
            </a:tbl>
          </a:graphicData>
        </a:graphic>
      </p:graphicFrame>
      <p:sp>
        <p:nvSpPr>
          <p:cNvPr id="5" name="Rectangle 1">
            <a:extLst>
              <a:ext uri="{FF2B5EF4-FFF2-40B4-BE49-F238E27FC236}">
                <a16:creationId xmlns:a16="http://schemas.microsoft.com/office/drawing/2014/main" id="{32ADE121-0175-2125-731F-E936C4B35CF7}"/>
              </a:ext>
            </a:extLst>
          </p:cNvPr>
          <p:cNvSpPr>
            <a:spLocks noChangeArrowheads="1"/>
          </p:cNvSpPr>
          <p:nvPr/>
        </p:nvSpPr>
        <p:spPr bwMode="auto">
          <a:xfrm>
            <a:off x="838200" y="1387438"/>
            <a:ext cx="10462256" cy="1384995"/>
          </a:xfrm>
          <a:prstGeom prst="rect">
            <a:avLst/>
          </a:prstGeom>
          <a:noFill/>
        </p:spPr>
        <p:txBody>
          <a:bodyPr wrap="square">
            <a:spAutoFit/>
          </a:bodyPr>
          <a:lstStyle/>
          <a:p>
            <a:pPr algn="just">
              <a:spcAft>
                <a:spcPts val="800"/>
              </a:spcAft>
            </a:pPr>
            <a:r>
              <a:rPr lang="en-US" altLang="en-US" sz="2800"/>
              <a:t>Kim loại tinh khiết rất khó điều chế và ngoài ra hợp kim như gang, thép, đuy-ra (duralumi) đều là hợp kim, có tính chất ưu việt hơn so với kim loại ban đầu nên có nhiều ứng dụng quan trọng trong cuộc sống.</a:t>
            </a:r>
          </a:p>
        </p:txBody>
      </p:sp>
    </p:spTree>
    <p:extLst>
      <p:ext uri="{BB962C8B-B14F-4D97-AF65-F5344CB8AC3E}">
        <p14:creationId xmlns:p14="http://schemas.microsoft.com/office/powerpoint/2010/main" val="3886603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602ACA-D3E0-16B7-42F4-AD836E8EFCDB}"/>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AF8BB2-B828-854B-D397-9A60EE2E8DC4}"/>
              </a:ext>
            </a:extLst>
          </p:cNvPr>
          <p:cNvSpPr txBox="1"/>
          <p:nvPr/>
        </p:nvSpPr>
        <p:spPr>
          <a:xfrm>
            <a:off x="-3" y="9484"/>
            <a:ext cx="12192003" cy="867930"/>
          </a:xfrm>
          <a:prstGeom prst="rect">
            <a:avLst/>
          </a:prstGeom>
          <a:no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a:ln w="22225">
                  <a:solidFill>
                    <a:srgbClr val="09225A"/>
                  </a:solidFill>
                  <a:prstDash val="solid"/>
                </a:ln>
                <a:solidFill>
                  <a:schemeClr val="accent1">
                    <a:lumMod val="20000"/>
                    <a:lumOff val="80000"/>
                  </a:schemeClr>
                </a:solidFill>
              </a:rPr>
              <a:t>T57.B20: TÁCH KIM LOẠI VÀ VIỆC SỬ DỤNG HỢP KIM</a:t>
            </a:r>
          </a:p>
        </p:txBody>
      </p:sp>
      <p:sp>
        <p:nvSpPr>
          <p:cNvPr id="8" name="Arrow: Pentagon 7">
            <a:extLst>
              <a:ext uri="{FF2B5EF4-FFF2-40B4-BE49-F238E27FC236}">
                <a16:creationId xmlns:a16="http://schemas.microsoft.com/office/drawing/2014/main" id="{4ADE60C7-DDA2-DF6B-2A0F-99B7266929C7}"/>
              </a:ext>
            </a:extLst>
          </p:cNvPr>
          <p:cNvSpPr/>
          <p:nvPr/>
        </p:nvSpPr>
        <p:spPr>
          <a:xfrm flipH="1">
            <a:off x="6096001" y="1997586"/>
            <a:ext cx="5619751" cy="4389648"/>
          </a:xfrm>
          <a:prstGeom prst="homePlate">
            <a:avLst>
              <a:gd name="adj" fmla="val 38371"/>
            </a:avLst>
          </a:prstGeom>
          <a:solidFill>
            <a:srgbClr val="F9AC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4" name="TextBox 3">
            <a:extLst>
              <a:ext uri="{FF2B5EF4-FFF2-40B4-BE49-F238E27FC236}">
                <a16:creationId xmlns:a16="http://schemas.microsoft.com/office/drawing/2014/main" id="{4D731D94-9409-5D8F-E5F0-13EA7BBF0973}"/>
              </a:ext>
            </a:extLst>
          </p:cNvPr>
          <p:cNvSpPr txBox="1"/>
          <p:nvPr/>
        </p:nvSpPr>
        <p:spPr>
          <a:xfrm>
            <a:off x="6858001" y="2198023"/>
            <a:ext cx="4857751" cy="4745915"/>
          </a:xfrm>
          <a:prstGeom prst="rect">
            <a:avLst/>
          </a:prstGeom>
          <a:noFill/>
        </p:spPr>
        <p:txBody>
          <a:bodyPr wrap="square">
            <a:spAutoFit/>
          </a:bodyPr>
          <a:lstStyle>
            <a:defPPr>
              <a:defRPr lang="en-US"/>
            </a:defPPr>
            <a:lvl1pPr algn="ctr">
              <a:lnSpc>
                <a:spcPct val="120000"/>
              </a:lnSpc>
              <a:spcAft>
                <a:spcPts val="800"/>
              </a:spcAft>
              <a:defRPr sz="3600">
                <a:solidFill>
                  <a:schemeClr val="bg1"/>
                </a:solidFill>
                <a:ea typeface="Calibri" panose="020F0502020204030204" pitchFamily="34" charset="0"/>
                <a:cs typeface="Times New Roman" panose="02020603050405020304" pitchFamily="18" charset="0"/>
              </a:defRPr>
            </a:lvl1pPr>
          </a:lstStyle>
          <a:p>
            <a:pPr algn="r"/>
            <a:r>
              <a:rPr lang="en-US"/>
              <a:t>dựa vào kiến thức đã học, cho biết cơ chế hoạt động cơ bản của van nước cứu hỏa ở hệ thống dập lửa tự động được làm từ hợp kim Wood.</a:t>
            </a:r>
          </a:p>
        </p:txBody>
      </p:sp>
      <p:sp>
        <p:nvSpPr>
          <p:cNvPr id="11" name="TextBox 10">
            <a:extLst>
              <a:ext uri="{FF2B5EF4-FFF2-40B4-BE49-F238E27FC236}">
                <a16:creationId xmlns:a16="http://schemas.microsoft.com/office/drawing/2014/main" id="{4F26DAF3-FB83-94CC-023B-A8B7D009E4E7}"/>
              </a:ext>
            </a:extLst>
          </p:cNvPr>
          <p:cNvSpPr txBox="1"/>
          <p:nvPr/>
        </p:nvSpPr>
        <p:spPr>
          <a:xfrm>
            <a:off x="742949" y="1533227"/>
            <a:ext cx="5353051" cy="4819781"/>
          </a:xfrm>
          <a:prstGeom prst="rect">
            <a:avLst/>
          </a:prstGeom>
          <a:noFill/>
        </p:spPr>
        <p:txBody>
          <a:bodyPr wrap="square">
            <a:spAutoFit/>
          </a:bodyPr>
          <a:lstStyle>
            <a:defPPr>
              <a:defRPr lang="en-US"/>
            </a:defPPr>
            <a:lvl1pPr algn="ctr">
              <a:lnSpc>
                <a:spcPct val="120000"/>
              </a:lnSpc>
              <a:spcAft>
                <a:spcPts val="800"/>
              </a:spcAft>
              <a:defRPr sz="3600">
                <a:solidFill>
                  <a:schemeClr val="bg1"/>
                </a:solidFill>
                <a:ea typeface="Calibri" panose="020F0502020204030204" pitchFamily="34" charset="0"/>
                <a:cs typeface="Times New Roman" panose="02020603050405020304" pitchFamily="18" charset="0"/>
              </a:defRPr>
            </a:lvl1pPr>
          </a:lstStyle>
          <a:p>
            <a:pPr algn="just"/>
            <a:r>
              <a:rPr lang="en-US" sz="3200">
                <a:solidFill>
                  <a:schemeClr val="tx1"/>
                </a:solidFill>
              </a:rPr>
              <a:t>Do van nước cứu hỏa ở hệ thống dập lửa tự động được làm từ hợp kim Wood có nhiệt độ nóng chảy thấp. Khi có cháy, hợp kim Wood gặp nhiệt độ cao bị nóng chảy, giải phóng cho chốt chặn (plug) cho phép nước phun ra ngoài.</a:t>
            </a:r>
          </a:p>
        </p:txBody>
      </p:sp>
      <p:pic>
        <p:nvPicPr>
          <p:cNvPr id="5122" name="Picture 2">
            <a:extLst>
              <a:ext uri="{FF2B5EF4-FFF2-40B4-BE49-F238E27FC236}">
                <a16:creationId xmlns:a16="http://schemas.microsoft.com/office/drawing/2014/main" id="{8A232DFC-A6B3-D86D-C97E-15F9C2A94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563" y="1804181"/>
            <a:ext cx="5762625"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276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1DB192-AB73-9994-C1DA-C09D322412E4}"/>
              </a:ext>
            </a:extLst>
          </p:cNvPr>
          <p:cNvPicPr>
            <a:picLocks noChangeAspect="1"/>
          </p:cNvPicPr>
          <p:nvPr/>
        </p:nvPicPr>
        <p:blipFill>
          <a:blip r:embed="rId2"/>
          <a:stretch>
            <a:fillRect/>
          </a:stretch>
        </p:blipFill>
        <p:spPr>
          <a:xfrm>
            <a:off x="-1" y="-13104"/>
            <a:ext cx="12230917" cy="6871104"/>
          </a:xfrm>
          <a:prstGeom prst="rect">
            <a:avLst/>
          </a:prstGeom>
        </p:spPr>
      </p:pic>
      <p:sp>
        <p:nvSpPr>
          <p:cNvPr id="9" name="Hexagon 8">
            <a:extLst>
              <a:ext uri="{FF2B5EF4-FFF2-40B4-BE49-F238E27FC236}">
                <a16:creationId xmlns:a16="http://schemas.microsoft.com/office/drawing/2014/main" id="{0A9D7F93-A7A7-7A90-9E3B-CB6422E603C7}"/>
              </a:ext>
            </a:extLst>
          </p:cNvPr>
          <p:cNvSpPr/>
          <p:nvPr/>
        </p:nvSpPr>
        <p:spPr>
          <a:xfrm>
            <a:off x="929899" y="1363851"/>
            <a:ext cx="10569844" cy="3564610"/>
          </a:xfrm>
          <a:prstGeom prst="hexagon">
            <a:avLst/>
          </a:prstGeom>
          <a:solidFill>
            <a:schemeClr val="tx1">
              <a:lumMod val="95000"/>
              <a:lumOff val="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9FC62-D9D9-25F0-7F5D-1F05951F3192}"/>
              </a:ext>
            </a:extLst>
          </p:cNvPr>
          <p:cNvSpPr>
            <a:spLocks noGrp="1"/>
          </p:cNvSpPr>
          <p:nvPr>
            <p:ph type="ctrTitle"/>
          </p:nvPr>
        </p:nvSpPr>
        <p:spPr>
          <a:xfrm>
            <a:off x="1642820" y="1726797"/>
            <a:ext cx="9144000" cy="2387600"/>
          </a:xfrm>
        </p:spPr>
        <p:txBody>
          <a:bodyPr>
            <a:normAutofit fontScale="90000"/>
          </a:bodyPr>
          <a:lstStyle/>
          <a:p>
            <a:br>
              <a:rPr lang="en-US" sz="5400" b="1" dirty="0">
                <a:solidFill>
                  <a:schemeClr val="accent4">
                    <a:lumMod val="60000"/>
                    <a:lumOff val="40000"/>
                  </a:schemeClr>
                </a:solidFill>
                <a:effectLst/>
                <a:latin typeface="+mn-lt"/>
                <a:ea typeface="Calibri" panose="020F0502020204030204" pitchFamily="34" charset="0"/>
                <a:cs typeface="Times New Roman" panose="02020603050405020304" pitchFamily="18" charset="0"/>
              </a:rPr>
            </a:br>
            <a:r>
              <a:rPr lang="en-US" b="1" dirty="0" err="1">
                <a:solidFill>
                  <a:schemeClr val="accent4">
                    <a:lumMod val="60000"/>
                    <a:lumOff val="40000"/>
                  </a:schemeClr>
                </a:solidFill>
                <a:effectLst/>
                <a:latin typeface="+mn-lt"/>
                <a:ea typeface="Calibri" panose="020F0502020204030204" pitchFamily="34" charset="0"/>
                <a:cs typeface="Times New Roman" panose="02020603050405020304" pitchFamily="18" charset="0"/>
              </a:rPr>
              <a:t>Tiết</a:t>
            </a:r>
            <a:r>
              <a:rPr lang="en-US" b="1" dirty="0">
                <a:solidFill>
                  <a:schemeClr val="accent4">
                    <a:lumMod val="60000"/>
                    <a:lumOff val="40000"/>
                  </a:schemeClr>
                </a:solidFill>
                <a:effectLst/>
                <a:latin typeface="+mn-lt"/>
                <a:ea typeface="Calibri" panose="020F0502020204030204" pitchFamily="34" charset="0"/>
                <a:cs typeface="Times New Roman" panose="02020603050405020304" pitchFamily="18" charset="0"/>
              </a:rPr>
              <a:t> 40.</a:t>
            </a:r>
            <a:br>
              <a:rPr lang="en-US" b="1" dirty="0">
                <a:solidFill>
                  <a:schemeClr val="accent4">
                    <a:lumMod val="60000"/>
                    <a:lumOff val="40000"/>
                  </a:schemeClr>
                </a:solidFill>
                <a:effectLst/>
                <a:latin typeface="+mn-lt"/>
                <a:ea typeface="Calibri" panose="020F0502020204030204" pitchFamily="34" charset="0"/>
                <a:cs typeface="Times New Roman" panose="02020603050405020304" pitchFamily="18" charset="0"/>
              </a:rPr>
            </a:br>
            <a:r>
              <a:rPr lang="en-US" b="1" dirty="0">
                <a:solidFill>
                  <a:schemeClr val="accent4">
                    <a:lumMod val="60000"/>
                    <a:lumOff val="40000"/>
                  </a:schemeClr>
                </a:solidFill>
                <a:effectLst/>
                <a:latin typeface="+mn-lt"/>
                <a:ea typeface="Calibri" panose="020F0502020204030204" pitchFamily="34" charset="0"/>
                <a:cs typeface="Times New Roman" panose="02020603050405020304" pitchFamily="18" charset="0"/>
              </a:rPr>
              <a:t>BÀI 20: TÁCH KIM LOẠI VÀ VIỆC SỬ DỤNG HỢP KIM(t3)</a:t>
            </a:r>
            <a:endParaRPr lang="en-US" sz="19900" dirty="0">
              <a:solidFill>
                <a:schemeClr val="accent4">
                  <a:lumMod val="60000"/>
                  <a:lumOff val="40000"/>
                </a:schemeClr>
              </a:solidFill>
              <a:latin typeface="+mn-lt"/>
            </a:endParaRPr>
          </a:p>
        </p:txBody>
      </p:sp>
    </p:spTree>
    <p:extLst>
      <p:ext uri="{BB962C8B-B14F-4D97-AF65-F5344CB8AC3E}">
        <p14:creationId xmlns:p14="http://schemas.microsoft.com/office/powerpoint/2010/main" val="3977604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6FFBA02-3BCD-E09C-5117-62B88E496F1C}"/>
              </a:ext>
            </a:extLst>
          </p:cNvPr>
          <p:cNvSpPr/>
          <p:nvPr/>
        </p:nvSpPr>
        <p:spPr>
          <a:xfrm>
            <a:off x="342900" y="1238250"/>
            <a:ext cx="11506200" cy="5257800"/>
          </a:xfrm>
          <a:prstGeom prst="roundRect">
            <a:avLst/>
          </a:prstGeom>
          <a:solidFill>
            <a:srgbClr val="FDA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57602ACA-D3E0-16B7-42F4-AD836E8EFCDB}"/>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AF8BB2-B828-854B-D397-9A60EE2E8DC4}"/>
              </a:ext>
            </a:extLst>
          </p:cNvPr>
          <p:cNvSpPr txBox="1"/>
          <p:nvPr/>
        </p:nvSpPr>
        <p:spPr>
          <a:xfrm>
            <a:off x="-3" y="9484"/>
            <a:ext cx="12192003" cy="1089529"/>
          </a:xfrm>
          <a:prstGeom prst="rect">
            <a:avLst/>
          </a:prstGeom>
          <a:no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5400"/>
              <a:t>HƯỚNG DẪN TỰ HỌC Ở NHÀ</a:t>
            </a:r>
            <a:endParaRPr lang="en-US" sz="4800">
              <a:ln w="22225">
                <a:solidFill>
                  <a:srgbClr val="09225A"/>
                </a:solidFill>
                <a:prstDash val="solid"/>
              </a:ln>
              <a:solidFill>
                <a:schemeClr val="accent1">
                  <a:lumMod val="20000"/>
                  <a:lumOff val="80000"/>
                </a:schemeClr>
              </a:solidFill>
            </a:endParaRPr>
          </a:p>
        </p:txBody>
      </p:sp>
      <p:sp>
        <p:nvSpPr>
          <p:cNvPr id="6" name="TextBox 5">
            <a:extLst>
              <a:ext uri="{FF2B5EF4-FFF2-40B4-BE49-F238E27FC236}">
                <a16:creationId xmlns:a16="http://schemas.microsoft.com/office/drawing/2014/main" id="{4D46F7C4-7F8C-2BE2-54C3-4F68D7DD98F0}"/>
              </a:ext>
            </a:extLst>
          </p:cNvPr>
          <p:cNvSpPr txBox="1"/>
          <p:nvPr/>
        </p:nvSpPr>
        <p:spPr>
          <a:xfrm>
            <a:off x="1095376" y="2158157"/>
            <a:ext cx="10334625" cy="3650230"/>
          </a:xfrm>
          <a:prstGeom prst="rect">
            <a:avLst/>
          </a:prstGeom>
          <a:noFill/>
        </p:spPr>
        <p:txBody>
          <a:bodyPr wrap="square">
            <a:spAutoFit/>
          </a:bodyPr>
          <a:lstStyle>
            <a:defPPr>
              <a:defRPr lang="en-US"/>
            </a:defPPr>
            <a:lvl1pPr algn="just">
              <a:lnSpc>
                <a:spcPct val="120000"/>
              </a:lnSpc>
              <a:spcAft>
                <a:spcPts val="800"/>
              </a:spcAft>
              <a:defRPr sz="3200">
                <a:ea typeface="Calibri" panose="020F0502020204030204" pitchFamily="34" charset="0"/>
                <a:cs typeface="Times New Roman" panose="02020603050405020304" pitchFamily="18" charset="0"/>
              </a:defRPr>
            </a:lvl1pPr>
          </a:lstStyle>
          <a:p>
            <a:r>
              <a:rPr lang="en-US" sz="4400"/>
              <a:t>Làm BT trong SBT nội dung hợp kim.</a:t>
            </a:r>
          </a:p>
          <a:p>
            <a:r>
              <a:rPr lang="en-US" sz="4400"/>
              <a:t>- Cá nhân HS chuẩn bị trước các nội dung: </a:t>
            </a:r>
          </a:p>
          <a:p>
            <a:r>
              <a:rPr lang="en-US" sz="4400"/>
              <a:t> (1) Nguyên liệu sản xuất gang, thép.</a:t>
            </a:r>
          </a:p>
          <a:p>
            <a:r>
              <a:rPr lang="en-US" sz="4400"/>
              <a:t> (2) Có mấy giai đoạn sản xuất Gang?</a:t>
            </a:r>
          </a:p>
        </p:txBody>
      </p:sp>
    </p:spTree>
    <p:extLst>
      <p:ext uri="{BB962C8B-B14F-4D97-AF65-F5344CB8AC3E}">
        <p14:creationId xmlns:p14="http://schemas.microsoft.com/office/powerpoint/2010/main" val="348539342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9519566-7584-EA2C-288B-FD3BE73511A9}"/>
              </a:ext>
            </a:extLst>
          </p:cNvPr>
          <p:cNvSpPr/>
          <p:nvPr/>
        </p:nvSpPr>
        <p:spPr>
          <a:xfrm>
            <a:off x="2524124" y="2143125"/>
            <a:ext cx="7248525" cy="26860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00CF4DA8-DA8F-026C-F711-C0BFC4E1FF51}"/>
              </a:ext>
            </a:extLst>
          </p:cNvPr>
          <p:cNvSpPr/>
          <p:nvPr/>
        </p:nvSpPr>
        <p:spPr>
          <a:xfrm>
            <a:off x="3686175" y="2085975"/>
            <a:ext cx="4819651" cy="2686050"/>
          </a:xfrm>
          <a:prstGeom prst="ellipse">
            <a:avLst/>
          </a:prstGeom>
          <a:solidFill>
            <a:srgbClr val="FFC6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17FF6A-6A2D-8749-03E4-AA093A71D387}"/>
              </a:ext>
            </a:extLst>
          </p:cNvPr>
          <p:cNvSpPr txBox="1"/>
          <p:nvPr/>
        </p:nvSpPr>
        <p:spPr>
          <a:xfrm>
            <a:off x="2524125" y="2555126"/>
            <a:ext cx="11163299" cy="1569660"/>
          </a:xfrm>
          <a:prstGeom prst="rect">
            <a:avLst/>
          </a:prstGeom>
          <a:noFill/>
        </p:spPr>
        <p:txBody>
          <a:bodyPr wrap="square" rtlCol="0">
            <a:spAutoFit/>
          </a:bodyPr>
          <a:lstStyle/>
          <a:p>
            <a:r>
              <a:rPr lang="en-US" sz="9600" b="1">
                <a:ln w="22225">
                  <a:noFill/>
                  <a:prstDash val="solid"/>
                </a:ln>
                <a:solidFill>
                  <a:srgbClr val="00B0F0"/>
                </a:solidFill>
              </a:rPr>
              <a:t>THANKS YOU</a:t>
            </a:r>
          </a:p>
        </p:txBody>
      </p:sp>
    </p:spTree>
    <p:extLst>
      <p:ext uri="{BB962C8B-B14F-4D97-AF65-F5344CB8AC3E}">
        <p14:creationId xmlns:p14="http://schemas.microsoft.com/office/powerpoint/2010/main" val="1560067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46F7C4-7F8C-2BE2-54C3-4F68D7DD98F0}"/>
              </a:ext>
            </a:extLst>
          </p:cNvPr>
          <p:cNvSpPr txBox="1"/>
          <p:nvPr/>
        </p:nvSpPr>
        <p:spPr>
          <a:xfrm>
            <a:off x="469233" y="606083"/>
            <a:ext cx="11213432" cy="5258876"/>
          </a:xfrm>
          <a:prstGeom prst="rect">
            <a:avLst/>
          </a:prstGeom>
          <a:solidFill>
            <a:sysClr val="window" lastClr="FFFFFF"/>
          </a:solidFill>
        </p:spPr>
        <p:txBody>
          <a:bodyPr wrap="square">
            <a:spAutoFit/>
          </a:bodyPr>
          <a:lstStyle>
            <a:defPPr>
              <a:defRPr lang="en-US"/>
            </a:defPPr>
            <a:lvl1pPr algn="just">
              <a:lnSpc>
                <a:spcPct val="120000"/>
              </a:lnSpc>
              <a:spcAft>
                <a:spcPts val="800"/>
              </a:spcAft>
              <a:defRPr sz="3200">
                <a:ea typeface="Calibri" panose="020F0502020204030204" pitchFamily="34" charset="0"/>
                <a:cs typeface="Times New Roman" panose="02020603050405020304" pitchFamily="18" charset="0"/>
              </a:defRPr>
            </a:lvl1pPr>
          </a:lstStyle>
          <a:p>
            <a:pPr marL="0" marR="0" lvl="0" indent="0" algn="ctr" defTabSz="914400" eaLnBrk="1" fontAlgn="auto" latinLnBrk="0" hangingPunct="1">
              <a:lnSpc>
                <a:spcPct val="120000"/>
              </a:lnSpc>
              <a:spcBef>
                <a:spcPts val="0"/>
              </a:spcBef>
              <a:spcAft>
                <a:spcPts val="80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Times New Roman" pitchFamily="18" charset="0"/>
              </a:rPr>
              <a:t>PHẢN</a:t>
            </a:r>
            <a:r>
              <a:rPr kumimoji="0" lang="en-US" sz="2800" b="0" i="0" u="none" strike="noStrike" kern="0" cap="none" spc="0" normalizeH="0" noProof="0" dirty="0">
                <a:ln>
                  <a:noFill/>
                </a:ln>
                <a:solidFill>
                  <a:srgbClr val="FF0000"/>
                </a:solidFill>
                <a:effectLst/>
                <a:uLnTx/>
                <a:uFillTx/>
                <a:latin typeface="Times New Roman" pitchFamily="18" charset="0"/>
              </a:rPr>
              <a:t> BIỆN 2: BÙI THẮM (14/7)</a:t>
            </a:r>
            <a:endParaRPr kumimoji="0" lang="en-US" sz="2800" b="0" i="0" u="none" strike="noStrike" kern="0" cap="none" spc="0" normalizeH="0" baseline="0" noProof="0" dirty="0">
              <a:ln>
                <a:noFill/>
              </a:ln>
              <a:solidFill>
                <a:srgbClr val="FF0000"/>
              </a:solidFill>
              <a:effectLst/>
              <a:uLnTx/>
              <a:uFillTx/>
              <a:latin typeface="Times New Roman" pitchFamily="18" charset="0"/>
            </a:endParaRPr>
          </a:p>
          <a:p>
            <a:pPr marL="0" marR="0" lvl="0" indent="0" algn="l" defTabSz="914400" eaLnBrk="1" fontAlgn="auto" latinLnBrk="0" hangingPunct="1">
              <a:lnSpc>
                <a:spcPct val="120000"/>
              </a:lnSpc>
              <a:spcBef>
                <a:spcPts val="0"/>
              </a:spcBef>
              <a:spcAft>
                <a:spcPts val="800"/>
              </a:spcAft>
              <a:buClrTx/>
              <a:buSzTx/>
              <a:buFontTx/>
              <a:buNone/>
              <a:tabLst/>
              <a:defRPr/>
            </a:pPr>
            <a:r>
              <a:rPr kumimoji="0" lang="en-US" sz="2800" b="0" i="0" u="none" strike="noStrike" kern="0" cap="none" spc="0" normalizeH="0" noProof="0" dirty="0" err="1">
                <a:ln>
                  <a:noFill/>
                </a:ln>
                <a:solidFill>
                  <a:sysClr val="windowText" lastClr="000000"/>
                </a:solidFill>
                <a:effectLst/>
                <a:uLnTx/>
                <a:uFillTx/>
                <a:latin typeface="Times New Roman" pitchFamily="18" charset="0"/>
              </a:rPr>
              <a:t>Bài</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soạn</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tương</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đối</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tốt</a:t>
            </a:r>
            <a:r>
              <a:rPr kumimoji="0" lang="en-US" sz="2800" b="0" i="0" u="none" strike="noStrike" kern="0" cap="none" spc="0" normalizeH="0" noProof="0" dirty="0">
                <a:ln>
                  <a:noFill/>
                </a:ln>
                <a:solidFill>
                  <a:sysClr val="windowText" lastClr="000000"/>
                </a:solidFill>
                <a:effectLst/>
                <a:uLnTx/>
                <a:uFillTx/>
                <a:latin typeface="Times New Roman" pitchFamily="18" charset="0"/>
              </a:rPr>
              <a:t>, GVPB2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có</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thêm</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chút</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góp</a:t>
            </a:r>
            <a:r>
              <a:rPr kumimoji="0" lang="en-US" sz="2800" b="0" i="0" u="none" strike="noStrike" kern="0" cap="none" spc="0" normalizeH="0" noProof="0" dirty="0">
                <a:ln>
                  <a:noFill/>
                </a:ln>
                <a:solidFill>
                  <a:sysClr val="windowText" lastClr="000000"/>
                </a:solidFill>
                <a:effectLst/>
                <a:uLnTx/>
                <a:uFillTx/>
                <a:latin typeface="Times New Roman" pitchFamily="18" charset="0"/>
              </a:rPr>
              <a:t> ý:</a:t>
            </a:r>
          </a:p>
          <a:p>
            <a:pPr marL="0" marR="0" lvl="0" indent="0" algn="l" defTabSz="914400" eaLnBrk="1" fontAlgn="auto" latinLnBrk="0" hangingPunct="1">
              <a:lnSpc>
                <a:spcPct val="120000"/>
              </a:lnSpc>
              <a:spcBef>
                <a:spcPts val="0"/>
              </a:spcBef>
              <a:spcAft>
                <a:spcPts val="800"/>
              </a:spcAft>
              <a:buClrTx/>
              <a:buSzTx/>
              <a:buFontTx/>
              <a:buNone/>
              <a:tabLst/>
              <a:defRPr/>
            </a:pP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Phông</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nền</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của</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các</a:t>
            </a:r>
            <a:r>
              <a:rPr lang="en-US" sz="2800" kern="0" dirty="0">
                <a:solidFill>
                  <a:sysClr val="windowText" lastClr="000000"/>
                </a:solidFill>
                <a:latin typeface="Times New Roman" pitchFamily="18" charset="0"/>
              </a:rPr>
              <a:t> slide </a:t>
            </a:r>
            <a:r>
              <a:rPr lang="en-US" sz="2800" kern="0" dirty="0" err="1">
                <a:solidFill>
                  <a:sysClr val="windowText" lastClr="000000"/>
                </a:solidFill>
                <a:latin typeface="Times New Roman" pitchFamily="18" charset="0"/>
              </a:rPr>
              <a:t>trong</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tiết</a:t>
            </a:r>
            <a:r>
              <a:rPr lang="en-US" sz="2800" kern="0" dirty="0">
                <a:solidFill>
                  <a:sysClr val="windowText" lastClr="000000"/>
                </a:solidFill>
                <a:latin typeface="Times New Roman" pitchFamily="18" charset="0"/>
              </a:rPr>
              <a:t> 3 </a:t>
            </a:r>
            <a:r>
              <a:rPr lang="en-US" sz="2800" kern="0" dirty="0" err="1">
                <a:solidFill>
                  <a:sysClr val="windowText" lastClr="000000"/>
                </a:solidFill>
                <a:latin typeface="Times New Roman" pitchFamily="18" charset="0"/>
              </a:rPr>
              <a:t>này</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nhìn</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hơi</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rối</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để</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nền</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như</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tiết</a:t>
            </a:r>
            <a:r>
              <a:rPr lang="en-US" sz="2800" kern="0" dirty="0">
                <a:solidFill>
                  <a:sysClr val="windowText" lastClr="000000"/>
                </a:solidFill>
                <a:latin typeface="Times New Roman" pitchFamily="18" charset="0"/>
              </a:rPr>
              <a:t> 1,2 </a:t>
            </a:r>
            <a:r>
              <a:rPr lang="en-US" sz="2800" kern="0" dirty="0" err="1">
                <a:solidFill>
                  <a:sysClr val="windowText" lastClr="000000"/>
                </a:solidFill>
                <a:latin typeface="Times New Roman" pitchFamily="18" charset="0"/>
              </a:rPr>
              <a:t>thì</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dễ</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nhìn</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hơn</a:t>
            </a:r>
            <a:r>
              <a:rPr lang="en-US" sz="2800" kern="0" dirty="0">
                <a:solidFill>
                  <a:sysClr val="windowText" lastClr="000000"/>
                </a:solidFill>
                <a:latin typeface="Times New Roman" pitchFamily="18" charset="0"/>
              </a:rPr>
              <a:t>.</a:t>
            </a:r>
            <a:endParaRPr kumimoji="0" lang="en-US" sz="2800" b="0" i="0" u="none" strike="noStrike" kern="0" cap="none" spc="0" normalizeH="0" noProof="0" dirty="0">
              <a:ln>
                <a:noFill/>
              </a:ln>
              <a:solidFill>
                <a:sysClr val="windowText" lastClr="000000"/>
              </a:solidFill>
              <a:effectLst/>
              <a:uLnTx/>
              <a:uFillTx/>
              <a:latin typeface="Times New Roman" pitchFamily="18" charset="0"/>
            </a:endParaRPr>
          </a:p>
          <a:p>
            <a:pPr marL="0" marR="0" lvl="0" indent="0" algn="l" defTabSz="914400" eaLnBrk="1" fontAlgn="auto" latinLnBrk="0" hangingPunct="1">
              <a:lnSpc>
                <a:spcPct val="120000"/>
              </a:lnSpc>
              <a:spcBef>
                <a:spcPts val="0"/>
              </a:spcBef>
              <a:spcAft>
                <a:spcPts val="800"/>
              </a:spcAft>
              <a:buClrTx/>
              <a:buSzTx/>
              <a:buFontTx/>
              <a:buNone/>
              <a:tabLst/>
              <a:defRPr/>
            </a:pPr>
            <a:r>
              <a:rPr lang="en-US" sz="2800" kern="0" baseline="0" dirty="0">
                <a:solidFill>
                  <a:sysClr val="windowText" lastClr="000000"/>
                </a:solidFill>
                <a:latin typeface="Times New Roman" pitchFamily="18" charset="0"/>
              </a:rPr>
              <a:t>- 1 </a:t>
            </a:r>
            <a:r>
              <a:rPr lang="en-US" sz="2800" kern="0" baseline="0" dirty="0" err="1">
                <a:solidFill>
                  <a:sysClr val="windowText" lastClr="000000"/>
                </a:solidFill>
                <a:latin typeface="Times New Roman" pitchFamily="18" charset="0"/>
              </a:rPr>
              <a:t>số</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lỗi</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chính</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tả</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nhỏ</a:t>
            </a:r>
            <a:r>
              <a:rPr lang="en-US" sz="2800" kern="0" dirty="0">
                <a:solidFill>
                  <a:sysClr val="windowText" lastClr="000000"/>
                </a:solidFill>
                <a:latin typeface="Times New Roman" pitchFamily="18" charset="0"/>
              </a:rPr>
              <a:t> GVPB </a:t>
            </a:r>
            <a:r>
              <a:rPr lang="en-US" sz="2800" kern="0" dirty="0" err="1">
                <a:solidFill>
                  <a:sysClr val="windowText" lastClr="000000"/>
                </a:solidFill>
                <a:latin typeface="Times New Roman" pitchFamily="18" charset="0"/>
              </a:rPr>
              <a:t>đã</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sửa</a:t>
            </a:r>
            <a:r>
              <a:rPr lang="en-US" sz="2800" kern="0" dirty="0">
                <a:solidFill>
                  <a:sysClr val="windowText" lastClr="000000"/>
                </a:solidFill>
                <a:latin typeface="Times New Roman" pitchFamily="18" charset="0"/>
              </a:rPr>
              <a:t>.</a:t>
            </a:r>
            <a:endParaRPr kumimoji="0" lang="en-US" sz="2800" b="0" i="0" u="none" strike="noStrike" kern="0" cap="none" spc="0" normalizeH="0" baseline="0" noProof="0" dirty="0">
              <a:ln>
                <a:noFill/>
              </a:ln>
              <a:solidFill>
                <a:sysClr val="windowText" lastClr="000000"/>
              </a:solidFill>
              <a:effectLst/>
              <a:uLnTx/>
              <a:uFillTx/>
              <a:latin typeface="Times New Roman" pitchFamily="18" charset="0"/>
            </a:endParaRPr>
          </a:p>
          <a:p>
            <a:pPr marL="0" marR="0" lvl="0" indent="0" algn="l" defTabSz="914400" eaLnBrk="1" fontAlgn="auto" latinLnBrk="0" hangingPunct="1">
              <a:lnSpc>
                <a:spcPct val="120000"/>
              </a:lnSpc>
              <a:spcBef>
                <a:spcPts val="0"/>
              </a:spcBef>
              <a:spcAft>
                <a:spcPts val="80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rPr>
              <a:t>Nên</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b</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rPr>
              <a:t>ổ</a:t>
            </a:r>
            <a:r>
              <a:rPr kumimoji="0" lang="en-US" sz="2800" b="0" i="0" u="none" strike="noStrike" kern="0" cap="none" spc="0" normalizeH="0" noProof="0" dirty="0">
                <a:ln>
                  <a:noFill/>
                </a:ln>
                <a:solidFill>
                  <a:sysClr val="windowText" lastClr="000000"/>
                </a:solidFill>
                <a:effectLst/>
                <a:uLnTx/>
                <a:uFillTx/>
                <a:latin typeface="Times New Roman" pitchFamily="18" charset="0"/>
              </a:rPr>
              <a:t> sung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thêm</a:t>
            </a:r>
            <a:r>
              <a:rPr kumimoji="0" lang="en-US" sz="2800" b="0" i="0" u="none" strike="noStrike" kern="0" cap="none" spc="0" normalizeH="0" noProof="0" dirty="0">
                <a:ln>
                  <a:noFill/>
                </a:ln>
                <a:solidFill>
                  <a:sysClr val="windowText" lastClr="000000"/>
                </a:solidFill>
                <a:effectLst/>
                <a:uLnTx/>
                <a:uFillTx/>
                <a:latin typeface="Times New Roman" pitchFamily="18" charset="0"/>
              </a:rPr>
              <a:t> 1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số</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hình</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ảnh</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thể</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hiện</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ứng</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dụng</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của</a:t>
            </a:r>
            <a:r>
              <a:rPr kumimoji="0" lang="en-US" sz="2800" b="0" i="0" u="none" strike="noStrike" kern="0" cap="none" spc="0" normalizeH="0" noProof="0" dirty="0">
                <a:ln>
                  <a:noFill/>
                </a:ln>
                <a:solidFill>
                  <a:sysClr val="windowText" lastClr="000000"/>
                </a:solidFill>
                <a:effectLst/>
                <a:uLnTx/>
                <a:uFillTx/>
                <a:latin typeface="Times New Roman" pitchFamily="18" charset="0"/>
              </a:rPr>
              <a:t> 1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số</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hợp</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kim</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trong</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đời</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sống</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như</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ứng</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dụng</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của</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thép</a:t>
            </a:r>
            <a:r>
              <a:rPr kumimoji="0" lang="en-US" sz="2800" b="0" i="0" u="none" strike="noStrike" kern="0" cap="none" spc="0" normalizeH="0" noProof="0" dirty="0">
                <a:ln>
                  <a:noFill/>
                </a:ln>
                <a:solidFill>
                  <a:sysClr val="windowText" lastClr="000000"/>
                </a:solidFill>
                <a:effectLst/>
                <a:uLnTx/>
                <a:uFillTx/>
                <a:latin typeface="Times New Roman" pitchFamily="18" charset="0"/>
              </a:rPr>
              <a:t>, gang, inox,…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khi</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dạy</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mục</a:t>
            </a:r>
            <a:r>
              <a:rPr kumimoji="0" lang="en-US" sz="2800" b="0" i="0" u="none" strike="noStrike" kern="0" cap="none" spc="0" normalizeH="0" noProof="0" dirty="0">
                <a:ln>
                  <a:noFill/>
                </a:ln>
                <a:solidFill>
                  <a:sysClr val="windowText" lastClr="000000"/>
                </a:solidFill>
                <a:effectLst/>
                <a:uLnTx/>
                <a:uFillTx/>
                <a:latin typeface="Times New Roman" pitchFamily="18" charset="0"/>
              </a:rPr>
              <a:t> II-3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để</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tăng</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tính</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trực</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quan</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và</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sinh</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động</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cho</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bài</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học</a:t>
            </a:r>
            <a:r>
              <a:rPr kumimoji="0" lang="en-US" sz="2800" b="0" i="0" u="none" strike="noStrike" kern="0" cap="none" spc="0" normalizeH="0" noProof="0" dirty="0">
                <a:ln>
                  <a:noFill/>
                </a:ln>
                <a:solidFill>
                  <a:sysClr val="windowText" lastClr="000000"/>
                </a:solidFill>
                <a:effectLst/>
                <a:uLnTx/>
                <a:uFillTx/>
                <a:latin typeface="Times New Roman" pitchFamily="18" charset="0"/>
              </a:rPr>
              <a:t> </a:t>
            </a:r>
            <a:r>
              <a:rPr kumimoji="0" lang="en-US" sz="2800" b="0" i="0" u="none" strike="noStrike" kern="0" cap="none" spc="0" normalizeH="0" noProof="0" dirty="0" err="1">
                <a:ln>
                  <a:noFill/>
                </a:ln>
                <a:solidFill>
                  <a:sysClr val="windowText" lastClr="000000"/>
                </a:solidFill>
                <a:effectLst/>
                <a:uLnTx/>
                <a:uFillTx/>
                <a:latin typeface="Times New Roman" pitchFamily="18" charset="0"/>
              </a:rPr>
              <a:t>hơn</a:t>
            </a:r>
            <a:r>
              <a:rPr kumimoji="0" lang="en-US" sz="2800" b="0" i="0" u="none" strike="noStrike" kern="0" cap="none" spc="0" normalizeH="0" noProof="0" dirty="0">
                <a:ln>
                  <a:noFill/>
                </a:ln>
                <a:solidFill>
                  <a:sysClr val="windowText" lastClr="000000"/>
                </a:solidFill>
                <a:effectLst/>
                <a:uLnTx/>
                <a:uFillTx/>
                <a:latin typeface="Times New Roman" pitchFamily="18" charset="0"/>
              </a:rPr>
              <a:t>.</a:t>
            </a:r>
          </a:p>
          <a:p>
            <a:pPr marL="0" marR="0" lvl="0" indent="0" algn="l" defTabSz="914400" eaLnBrk="1" fontAlgn="auto" latinLnBrk="0" hangingPunct="1">
              <a:lnSpc>
                <a:spcPct val="120000"/>
              </a:lnSpc>
              <a:spcBef>
                <a:spcPts val="0"/>
              </a:spcBef>
              <a:spcAft>
                <a:spcPts val="80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Times New Roman" pitchFamily="18" charset="0"/>
            </a:endParaRPr>
          </a:p>
        </p:txBody>
      </p:sp>
      <p:sp>
        <p:nvSpPr>
          <p:cNvPr id="4" name="TextBox 3">
            <a:extLst>
              <a:ext uri="{FF2B5EF4-FFF2-40B4-BE49-F238E27FC236}">
                <a16:creationId xmlns:a16="http://schemas.microsoft.com/office/drawing/2014/main" id="{70E31FDD-0ABA-3D7F-7F37-1AD25F93D908}"/>
              </a:ext>
            </a:extLst>
          </p:cNvPr>
          <p:cNvSpPr txBox="1"/>
          <p:nvPr/>
        </p:nvSpPr>
        <p:spPr>
          <a:xfrm>
            <a:off x="2599842" y="5253638"/>
            <a:ext cx="7458558" cy="850682"/>
          </a:xfrm>
          <a:prstGeom prst="rect">
            <a:avLst/>
          </a:prstGeom>
          <a:solidFill>
            <a:schemeClr val="bg1"/>
          </a:solidFill>
        </p:spPr>
        <p:txBody>
          <a:bodyPr wrap="square">
            <a:spAutoFit/>
          </a:bodyPr>
          <a:lstStyle/>
          <a:p>
            <a:pPr marL="0" marR="0" lvl="0" indent="0" algn="ctr" defTabSz="914400" eaLnBrk="1" fontAlgn="auto" latinLnBrk="0" hangingPunct="1">
              <a:lnSpc>
                <a:spcPct val="120000"/>
              </a:lnSpc>
              <a:spcBef>
                <a:spcPts val="0"/>
              </a:spcBef>
              <a:spcAft>
                <a:spcPts val="800"/>
              </a:spcAft>
              <a:buClrTx/>
              <a:buSzTx/>
              <a:buFontTx/>
              <a:buNone/>
              <a:tabLst/>
              <a:defRPr/>
            </a:pPr>
            <a:r>
              <a:rPr kumimoji="0" lang="en-US" sz="4400" b="1" i="0" u="none" strike="noStrike" kern="0" cap="none" spc="0" normalizeH="0" baseline="0" noProof="0">
                <a:ln>
                  <a:noFill/>
                </a:ln>
                <a:solidFill>
                  <a:srgbClr val="C00000"/>
                </a:solidFill>
                <a:effectLst/>
                <a:uLnTx/>
                <a:uFillTx/>
              </a:rPr>
              <a:t>GVSB ĐÃ ĐIỀU CHỈNH</a:t>
            </a:r>
            <a:endParaRPr kumimoji="0" lang="en-US" sz="44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4133015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CAC6CE-3074-413D-B178-C65D65482160}"/>
              </a:ext>
            </a:extLst>
          </p:cNvPr>
          <p:cNvSpPr/>
          <p:nvPr/>
        </p:nvSpPr>
        <p:spPr>
          <a:xfrm>
            <a:off x="1561514" y="1275869"/>
            <a:ext cx="8637563" cy="1700978"/>
          </a:xfrm>
          <a:prstGeom prst="rect">
            <a:avLst/>
          </a:prstGeom>
        </p:spPr>
        <p:txBody>
          <a:bodyPr wrap="square">
            <a:spAutoFit/>
          </a:bodyPr>
          <a:lstStyle/>
          <a:p>
            <a:pPr lvl="0" algn="ctr">
              <a:lnSpc>
                <a:spcPct val="120000"/>
              </a:lnSpc>
              <a:spcAft>
                <a:spcPts val="800"/>
              </a:spcAft>
              <a:defRPr/>
            </a:pPr>
            <a:r>
              <a:rPr lang="en-US" sz="2800" kern="0" dirty="0">
                <a:highlight>
                  <a:srgbClr val="FEBF34"/>
                </a:highlight>
                <a:latin typeface="Times New Roman" pitchFamily="18" charset="0"/>
              </a:rPr>
              <a:t>PHẢN BIỆN 1: </a:t>
            </a:r>
            <a:r>
              <a:rPr lang="en-US" sz="2800" kern="0" dirty="0" err="1">
                <a:highlight>
                  <a:srgbClr val="FEBF34"/>
                </a:highlight>
                <a:latin typeface="Times New Roman" pitchFamily="18" charset="0"/>
              </a:rPr>
              <a:t>Hoàng</a:t>
            </a:r>
            <a:r>
              <a:rPr lang="en-US" sz="2800" kern="0" dirty="0">
                <a:highlight>
                  <a:srgbClr val="FEBF34"/>
                </a:highlight>
                <a:latin typeface="Times New Roman" pitchFamily="18" charset="0"/>
              </a:rPr>
              <a:t> </a:t>
            </a:r>
            <a:r>
              <a:rPr lang="en-US" sz="2800" kern="0" dirty="0" err="1">
                <a:highlight>
                  <a:srgbClr val="FEBF34"/>
                </a:highlight>
                <a:latin typeface="Times New Roman" pitchFamily="18" charset="0"/>
              </a:rPr>
              <a:t>Thuỳ</a:t>
            </a:r>
            <a:r>
              <a:rPr lang="en-US" sz="2800" kern="0" dirty="0">
                <a:highlight>
                  <a:srgbClr val="FEBF34"/>
                </a:highlight>
                <a:latin typeface="Times New Roman" pitchFamily="18" charset="0"/>
              </a:rPr>
              <a:t> (14/7)</a:t>
            </a:r>
          </a:p>
          <a:p>
            <a:pPr lvl="0" algn="ctr">
              <a:lnSpc>
                <a:spcPct val="120000"/>
              </a:lnSpc>
              <a:spcAft>
                <a:spcPts val="800"/>
              </a:spcAft>
              <a:defRPr/>
            </a:pPr>
            <a:r>
              <a:rPr lang="en-US" sz="2800" kern="0" dirty="0">
                <a:highlight>
                  <a:srgbClr val="FEBF34"/>
                </a:highlight>
                <a:latin typeface="Times New Roman" pitchFamily="18" charset="0"/>
              </a:rPr>
              <a:t>- </a:t>
            </a:r>
            <a:r>
              <a:rPr lang="en-US" sz="2800" kern="0" dirty="0" err="1">
                <a:highlight>
                  <a:srgbClr val="FEBF34"/>
                </a:highlight>
                <a:latin typeface="Times New Roman" pitchFamily="18" charset="0"/>
              </a:rPr>
              <a:t>Nội</a:t>
            </a:r>
            <a:r>
              <a:rPr lang="en-US" sz="2800" kern="0" dirty="0">
                <a:highlight>
                  <a:srgbClr val="FEBF34"/>
                </a:highlight>
                <a:latin typeface="Times New Roman" pitchFamily="18" charset="0"/>
              </a:rPr>
              <a:t> dung </a:t>
            </a:r>
            <a:r>
              <a:rPr lang="en-US" sz="2800" kern="0" dirty="0" err="1">
                <a:highlight>
                  <a:srgbClr val="FEBF34"/>
                </a:highlight>
                <a:latin typeface="Times New Roman" pitchFamily="18" charset="0"/>
              </a:rPr>
              <a:t>bài</a:t>
            </a:r>
            <a:r>
              <a:rPr lang="en-US" sz="2800" kern="0" dirty="0">
                <a:highlight>
                  <a:srgbClr val="FEBF34"/>
                </a:highlight>
                <a:latin typeface="Times New Roman" pitchFamily="18" charset="0"/>
              </a:rPr>
              <a:t> </a:t>
            </a:r>
            <a:r>
              <a:rPr lang="en-US" sz="2800" kern="0" dirty="0" err="1">
                <a:highlight>
                  <a:srgbClr val="FEBF34"/>
                </a:highlight>
                <a:latin typeface="Times New Roman" pitchFamily="18" charset="0"/>
              </a:rPr>
              <a:t>rất</a:t>
            </a:r>
            <a:r>
              <a:rPr lang="en-US" sz="2800" kern="0" dirty="0">
                <a:highlight>
                  <a:srgbClr val="FEBF34"/>
                </a:highlight>
                <a:latin typeface="Times New Roman" pitchFamily="18" charset="0"/>
              </a:rPr>
              <a:t> </a:t>
            </a:r>
            <a:r>
              <a:rPr lang="en-US" sz="2800" kern="0" dirty="0" err="1">
                <a:highlight>
                  <a:srgbClr val="FEBF34"/>
                </a:highlight>
                <a:latin typeface="Times New Roman" pitchFamily="18" charset="0"/>
              </a:rPr>
              <a:t>tốt</a:t>
            </a:r>
            <a:r>
              <a:rPr lang="en-US" sz="2800" kern="0" dirty="0">
                <a:highlight>
                  <a:srgbClr val="FEBF34"/>
                </a:highlight>
                <a:latin typeface="Times New Roman" pitchFamily="18" charset="0"/>
              </a:rPr>
              <a:t> </a:t>
            </a:r>
            <a:r>
              <a:rPr lang="en-US" sz="2800" kern="0" dirty="0" err="1">
                <a:highlight>
                  <a:srgbClr val="FEBF34"/>
                </a:highlight>
                <a:latin typeface="Times New Roman" pitchFamily="18" charset="0"/>
              </a:rPr>
              <a:t>tuy</a:t>
            </a:r>
            <a:r>
              <a:rPr lang="en-US" sz="2800" kern="0" dirty="0">
                <a:highlight>
                  <a:srgbClr val="FEBF34"/>
                </a:highlight>
                <a:latin typeface="Times New Roman" pitchFamily="18" charset="0"/>
              </a:rPr>
              <a:t> </a:t>
            </a:r>
            <a:r>
              <a:rPr lang="en-US" sz="2800" kern="0" dirty="0" err="1">
                <a:highlight>
                  <a:srgbClr val="FEBF34"/>
                </a:highlight>
                <a:latin typeface="Times New Roman" pitchFamily="18" charset="0"/>
              </a:rPr>
              <a:t>nhiên</a:t>
            </a:r>
            <a:r>
              <a:rPr lang="en-US" sz="2800" kern="0" dirty="0">
                <a:highlight>
                  <a:srgbClr val="FEBF34"/>
                </a:highlight>
                <a:latin typeface="Times New Roman" pitchFamily="18" charset="0"/>
              </a:rPr>
              <a:t> </a:t>
            </a:r>
            <a:r>
              <a:rPr lang="en-US" sz="2800" kern="0" dirty="0" err="1">
                <a:highlight>
                  <a:srgbClr val="FEBF34"/>
                </a:highlight>
                <a:latin typeface="Times New Roman" pitchFamily="18" charset="0"/>
              </a:rPr>
              <a:t>còn</a:t>
            </a:r>
            <a:r>
              <a:rPr lang="en-US" sz="2800" kern="0" dirty="0">
                <a:highlight>
                  <a:srgbClr val="FEBF34"/>
                </a:highlight>
                <a:latin typeface="Times New Roman" pitchFamily="18" charset="0"/>
              </a:rPr>
              <a:t> </a:t>
            </a:r>
            <a:r>
              <a:rPr lang="en-US" sz="2800" kern="0" dirty="0" err="1">
                <a:highlight>
                  <a:srgbClr val="FEBF34"/>
                </a:highlight>
                <a:latin typeface="Times New Roman" pitchFamily="18" charset="0"/>
              </a:rPr>
              <a:t>ch</a:t>
            </a:r>
            <a:r>
              <a:rPr lang="vi-VN" sz="2800" kern="0" dirty="0">
                <a:highlight>
                  <a:srgbClr val="FEBF34"/>
                </a:highlight>
                <a:latin typeface="Times New Roman" pitchFamily="18" charset="0"/>
              </a:rPr>
              <a:t>ư</a:t>
            </a:r>
            <a:r>
              <a:rPr lang="en-US" sz="2800" kern="0" dirty="0">
                <a:highlight>
                  <a:srgbClr val="FEBF34"/>
                </a:highlight>
                <a:latin typeface="Times New Roman" pitchFamily="18" charset="0"/>
              </a:rPr>
              <a:t>a </a:t>
            </a:r>
            <a:r>
              <a:rPr lang="en-US" sz="2800" kern="0" dirty="0" err="1">
                <a:highlight>
                  <a:srgbClr val="FEBF34"/>
                </a:highlight>
                <a:latin typeface="Times New Roman" pitchFamily="18" charset="0"/>
              </a:rPr>
              <a:t>có</a:t>
            </a:r>
            <a:r>
              <a:rPr lang="en-US" sz="2800" kern="0" dirty="0">
                <a:highlight>
                  <a:srgbClr val="FEBF34"/>
                </a:highlight>
                <a:latin typeface="Times New Roman" pitchFamily="18" charset="0"/>
              </a:rPr>
              <a:t> </a:t>
            </a:r>
            <a:r>
              <a:rPr lang="en-US" sz="2800" kern="0" dirty="0" err="1">
                <a:highlight>
                  <a:srgbClr val="FEBF34"/>
                </a:highlight>
                <a:latin typeface="Times New Roman" pitchFamily="18" charset="0"/>
              </a:rPr>
              <a:t>hình</a:t>
            </a:r>
            <a:r>
              <a:rPr lang="en-US" sz="2800" kern="0" dirty="0">
                <a:highlight>
                  <a:srgbClr val="FEBF34"/>
                </a:highlight>
                <a:latin typeface="Times New Roman" pitchFamily="18" charset="0"/>
              </a:rPr>
              <a:t> </a:t>
            </a:r>
            <a:r>
              <a:rPr lang="en-US" sz="2800" kern="0" dirty="0" err="1">
                <a:highlight>
                  <a:srgbClr val="FEBF34"/>
                </a:highlight>
                <a:latin typeface="Times New Roman" pitchFamily="18" charset="0"/>
              </a:rPr>
              <a:t>ảnh</a:t>
            </a:r>
            <a:r>
              <a:rPr lang="en-US" sz="2800" kern="0" dirty="0">
                <a:highlight>
                  <a:srgbClr val="FEBF34"/>
                </a:highlight>
                <a:latin typeface="Times New Roman" pitchFamily="18" charset="0"/>
              </a:rPr>
              <a:t>, video </a:t>
            </a:r>
            <a:r>
              <a:rPr lang="en-US" sz="2800" kern="0" dirty="0" err="1">
                <a:highlight>
                  <a:srgbClr val="FEBF34"/>
                </a:highlight>
                <a:latin typeface="Times New Roman" pitchFamily="18" charset="0"/>
              </a:rPr>
              <a:t>minh</a:t>
            </a:r>
            <a:r>
              <a:rPr lang="en-US" sz="2800" kern="0" dirty="0">
                <a:highlight>
                  <a:srgbClr val="FEBF34"/>
                </a:highlight>
                <a:latin typeface="Times New Roman" pitchFamily="18" charset="0"/>
              </a:rPr>
              <a:t> </a:t>
            </a:r>
            <a:r>
              <a:rPr lang="en-US" sz="2800" kern="0" dirty="0" err="1">
                <a:highlight>
                  <a:srgbClr val="FEBF34"/>
                </a:highlight>
                <a:latin typeface="Times New Roman" pitchFamily="18" charset="0"/>
              </a:rPr>
              <a:t>hoạ</a:t>
            </a:r>
            <a:r>
              <a:rPr lang="en-US" sz="2800" kern="0" dirty="0">
                <a:highlight>
                  <a:srgbClr val="FEBF34"/>
                </a:highlight>
                <a:latin typeface="Times New Roman" pitchFamily="18" charset="0"/>
              </a:rPr>
              <a:t> </a:t>
            </a:r>
            <a:r>
              <a:rPr lang="en-US" sz="2800" kern="0" dirty="0" err="1">
                <a:highlight>
                  <a:srgbClr val="FEBF34"/>
                </a:highlight>
                <a:latin typeface="Times New Roman" pitchFamily="18" charset="0"/>
              </a:rPr>
              <a:t>để</a:t>
            </a:r>
            <a:r>
              <a:rPr lang="en-US" sz="2800" kern="0" dirty="0">
                <a:highlight>
                  <a:srgbClr val="FEBF34"/>
                </a:highlight>
                <a:latin typeface="Times New Roman" pitchFamily="18" charset="0"/>
              </a:rPr>
              <a:t> </a:t>
            </a:r>
            <a:r>
              <a:rPr lang="en-US" sz="2800" kern="0" dirty="0" err="1">
                <a:highlight>
                  <a:srgbClr val="FEBF34"/>
                </a:highlight>
                <a:latin typeface="Times New Roman" pitchFamily="18" charset="0"/>
              </a:rPr>
              <a:t>tiết</a:t>
            </a:r>
            <a:r>
              <a:rPr lang="en-US" sz="2800" kern="0" dirty="0">
                <a:highlight>
                  <a:srgbClr val="FEBF34"/>
                </a:highlight>
                <a:latin typeface="Times New Roman" pitchFamily="18" charset="0"/>
              </a:rPr>
              <a:t> </a:t>
            </a:r>
            <a:r>
              <a:rPr lang="en-US" sz="2800" kern="0" dirty="0" err="1">
                <a:highlight>
                  <a:srgbClr val="FEBF34"/>
                </a:highlight>
                <a:latin typeface="Times New Roman" pitchFamily="18" charset="0"/>
              </a:rPr>
              <a:t>dạy</a:t>
            </a:r>
            <a:r>
              <a:rPr lang="en-US" sz="2800" kern="0" dirty="0">
                <a:highlight>
                  <a:srgbClr val="FEBF34"/>
                </a:highlight>
                <a:latin typeface="Times New Roman" pitchFamily="18" charset="0"/>
              </a:rPr>
              <a:t> </a:t>
            </a:r>
            <a:r>
              <a:rPr lang="en-US" sz="2800" kern="0" dirty="0" err="1">
                <a:highlight>
                  <a:srgbClr val="FEBF34"/>
                </a:highlight>
                <a:latin typeface="Times New Roman" pitchFamily="18" charset="0"/>
              </a:rPr>
              <a:t>sinh</a:t>
            </a:r>
            <a:r>
              <a:rPr lang="en-US" sz="2800" kern="0" dirty="0">
                <a:highlight>
                  <a:srgbClr val="FEBF34"/>
                </a:highlight>
                <a:latin typeface="Times New Roman" pitchFamily="18" charset="0"/>
              </a:rPr>
              <a:t> </a:t>
            </a:r>
            <a:r>
              <a:rPr lang="en-US" sz="2800" kern="0" dirty="0" err="1">
                <a:highlight>
                  <a:srgbClr val="FEBF34"/>
                </a:highlight>
                <a:latin typeface="Times New Roman" pitchFamily="18" charset="0"/>
              </a:rPr>
              <a:t>động</a:t>
            </a:r>
            <a:r>
              <a:rPr lang="en-US" sz="2800" kern="0" dirty="0">
                <a:highlight>
                  <a:srgbClr val="FEBF34"/>
                </a:highlight>
                <a:latin typeface="Times New Roman" pitchFamily="18" charset="0"/>
              </a:rPr>
              <a:t> h</a:t>
            </a:r>
            <a:r>
              <a:rPr lang="vi-VN" sz="2800" kern="0" dirty="0">
                <a:highlight>
                  <a:srgbClr val="FEBF34"/>
                </a:highlight>
                <a:latin typeface="Times New Roman" pitchFamily="18" charset="0"/>
              </a:rPr>
              <a:t>ơ</a:t>
            </a:r>
            <a:r>
              <a:rPr lang="en-US" sz="2800" kern="0" dirty="0">
                <a:highlight>
                  <a:srgbClr val="FEBF34"/>
                </a:highlight>
                <a:latin typeface="Times New Roman" pitchFamily="18" charset="0"/>
              </a:rPr>
              <a:t>n.</a:t>
            </a:r>
          </a:p>
        </p:txBody>
      </p:sp>
      <p:sp>
        <p:nvSpPr>
          <p:cNvPr id="3" name="TextBox 2">
            <a:extLst>
              <a:ext uri="{FF2B5EF4-FFF2-40B4-BE49-F238E27FC236}">
                <a16:creationId xmlns:a16="http://schemas.microsoft.com/office/drawing/2014/main" id="{BFE4E44B-587E-EBE3-49BE-476B8514EB12}"/>
              </a:ext>
            </a:extLst>
          </p:cNvPr>
          <p:cNvSpPr txBox="1"/>
          <p:nvPr/>
        </p:nvSpPr>
        <p:spPr>
          <a:xfrm>
            <a:off x="2151016" y="4731449"/>
            <a:ext cx="7458558" cy="850682"/>
          </a:xfrm>
          <a:prstGeom prst="rect">
            <a:avLst/>
          </a:prstGeom>
          <a:solidFill>
            <a:schemeClr val="bg1"/>
          </a:solidFill>
        </p:spPr>
        <p:txBody>
          <a:bodyPr wrap="square">
            <a:spAutoFit/>
          </a:bodyPr>
          <a:lstStyle/>
          <a:p>
            <a:pPr marL="0" marR="0" lvl="0" indent="0" algn="ctr" defTabSz="914400" eaLnBrk="1" fontAlgn="auto" latinLnBrk="0" hangingPunct="1">
              <a:lnSpc>
                <a:spcPct val="120000"/>
              </a:lnSpc>
              <a:spcBef>
                <a:spcPts val="0"/>
              </a:spcBef>
              <a:spcAft>
                <a:spcPts val="800"/>
              </a:spcAft>
              <a:buClrTx/>
              <a:buSzTx/>
              <a:buFontTx/>
              <a:buNone/>
              <a:tabLst/>
              <a:defRPr/>
            </a:pPr>
            <a:r>
              <a:rPr kumimoji="0" lang="en-US" sz="4400" b="1" i="0" u="none" strike="noStrike" kern="0" cap="none" spc="0" normalizeH="0" baseline="0" noProof="0">
                <a:ln>
                  <a:noFill/>
                </a:ln>
                <a:solidFill>
                  <a:srgbClr val="C00000"/>
                </a:solidFill>
                <a:effectLst/>
                <a:uLnTx/>
                <a:uFillTx/>
              </a:rPr>
              <a:t>GVSB ĐÃ ĐIỀU CHỈNH</a:t>
            </a:r>
            <a:endParaRPr kumimoji="0" lang="en-US" sz="44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1811463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3BC784-35E6-9B37-CEA9-2C0698B6B272}"/>
              </a:ext>
            </a:extLst>
          </p:cNvPr>
          <p:cNvSpPr/>
          <p:nvPr/>
        </p:nvSpPr>
        <p:spPr>
          <a:xfrm>
            <a:off x="475065" y="249382"/>
            <a:ext cx="11241870" cy="6367549"/>
          </a:xfrm>
          <a:prstGeom prst="roundRect">
            <a:avLst/>
          </a:prstGeom>
          <a:solidFill>
            <a:schemeClr val="bg1">
              <a:alpha val="95000"/>
            </a:schemeClr>
          </a:solidFill>
          <a:ln w="38100">
            <a:solidFill>
              <a:srgbClr val="18B8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A013CAA-4FB0-9913-EC13-EB55BBE38DF8}"/>
              </a:ext>
            </a:extLst>
          </p:cNvPr>
          <p:cNvSpPr txBox="1"/>
          <p:nvPr/>
        </p:nvSpPr>
        <p:spPr>
          <a:xfrm>
            <a:off x="617621" y="1924776"/>
            <a:ext cx="10956759" cy="3416320"/>
          </a:xfrm>
          <a:prstGeom prst="rect">
            <a:avLst/>
          </a:prstGeom>
          <a:noFill/>
        </p:spPr>
        <p:txBody>
          <a:bodyPr wrap="square" rtlCol="0">
            <a:spAutoFit/>
          </a:bodyPr>
          <a:lstStyle/>
          <a:p>
            <a:pPr algn="ctr"/>
            <a:r>
              <a:rPr lang="en-US" sz="5400">
                <a:ln w="0"/>
                <a:effectLst>
                  <a:outerShdw blurRad="38100" dist="19050" dir="2700000" algn="tl" rotWithShape="0">
                    <a:schemeClr val="dk1">
                      <a:alpha val="40000"/>
                    </a:schemeClr>
                  </a:outerShdw>
                </a:effectLst>
              </a:rPr>
              <a:t>Trong tiết này, HS trình bày từng nội dung đã được giao chuẩn bị ở nhà.</a:t>
            </a:r>
          </a:p>
          <a:p>
            <a:pPr algn="ctr"/>
            <a:r>
              <a:rPr lang="en-US" sz="5400">
                <a:ln w="0"/>
                <a:effectLst>
                  <a:outerShdw blurRad="38100" dist="19050" dir="2700000" algn="tl" rotWithShape="0">
                    <a:schemeClr val="dk1">
                      <a:alpha val="40000"/>
                    </a:schemeClr>
                  </a:outerShdw>
                </a:effectLst>
              </a:rPr>
              <a:t>Phần đáp án của GV chính là nội dung bài mới.</a:t>
            </a:r>
            <a:endParaRPr lang="en-US" sz="5400" b="1" u="sng">
              <a:ln w="22225">
                <a:solidFill>
                  <a:schemeClr val="accent1">
                    <a:lumMod val="50000"/>
                  </a:schemeClr>
                </a:solidFill>
                <a:prstDash val="solid"/>
              </a:ln>
              <a:solidFill>
                <a:schemeClr val="accent1">
                  <a:lumMod val="40000"/>
                  <a:lumOff val="60000"/>
                </a:schemeClr>
              </a:solidFill>
            </a:endParaRPr>
          </a:p>
        </p:txBody>
      </p:sp>
    </p:spTree>
    <p:extLst>
      <p:ext uri="{BB962C8B-B14F-4D97-AF65-F5344CB8AC3E}">
        <p14:creationId xmlns:p14="http://schemas.microsoft.com/office/powerpoint/2010/main" val="3881153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2F4C6DA-BF05-0111-A340-B1F4120555F0}"/>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A013CAA-4FB0-9913-EC13-EB55BBE38DF8}"/>
              </a:ext>
            </a:extLst>
          </p:cNvPr>
          <p:cNvSpPr txBox="1"/>
          <p:nvPr/>
        </p:nvSpPr>
        <p:spPr>
          <a:xfrm>
            <a:off x="617621" y="2049355"/>
            <a:ext cx="10956759" cy="3785652"/>
          </a:xfrm>
          <a:prstGeom prst="rect">
            <a:avLst/>
          </a:prstGeom>
          <a:noFill/>
        </p:spPr>
        <p:txBody>
          <a:bodyPr wrap="square" rtlCol="0">
            <a:spAutoFit/>
          </a:bodyPr>
          <a:lstStyle/>
          <a:p>
            <a:pPr algn="ctr"/>
            <a:r>
              <a:rPr lang="en-US" sz="6000" b="1">
                <a:ln w="0"/>
                <a:solidFill>
                  <a:srgbClr val="FECE62"/>
                </a:solidFill>
                <a:effectLst>
                  <a:outerShdw blurRad="38100" dist="19050" dir="2700000" algn="tl" rotWithShape="0">
                    <a:schemeClr val="dk1">
                      <a:alpha val="40000"/>
                    </a:schemeClr>
                  </a:outerShdw>
                </a:effectLst>
              </a:rPr>
              <a:t>HS trình bày nội dung đã được giao chuẩn bị ở nhà:</a:t>
            </a:r>
          </a:p>
          <a:p>
            <a:pPr algn="ctr"/>
            <a:r>
              <a:rPr lang="en-US" sz="6000" b="1">
                <a:ln w="0"/>
                <a:solidFill>
                  <a:srgbClr val="09225A"/>
                </a:solidFill>
                <a:effectLst>
                  <a:outerShdw blurRad="38100" dist="19050" dir="2700000" algn="tl" rotWithShape="0">
                    <a:schemeClr val="dk1">
                      <a:alpha val="40000"/>
                    </a:schemeClr>
                  </a:outerShdw>
                </a:effectLst>
              </a:rPr>
              <a:t>ND1. Hợp kim là gì?</a:t>
            </a:r>
          </a:p>
          <a:p>
            <a:pPr algn="ctr"/>
            <a:r>
              <a:rPr lang="en-US" sz="6000" b="1" u="sng">
                <a:ln w="22225">
                  <a:solidFill>
                    <a:schemeClr val="accent1">
                      <a:lumMod val="50000"/>
                    </a:schemeClr>
                  </a:solidFill>
                  <a:prstDash val="solid"/>
                </a:ln>
                <a:solidFill>
                  <a:schemeClr val="accent1">
                    <a:lumMod val="40000"/>
                    <a:lumOff val="60000"/>
                  </a:schemeClr>
                </a:solidFill>
              </a:rPr>
              <a:t> </a:t>
            </a:r>
          </a:p>
        </p:txBody>
      </p:sp>
      <p:sp>
        <p:nvSpPr>
          <p:cNvPr id="3" name="TextBox 2">
            <a:extLst>
              <a:ext uri="{FF2B5EF4-FFF2-40B4-BE49-F238E27FC236}">
                <a16:creationId xmlns:a16="http://schemas.microsoft.com/office/drawing/2014/main" id="{7F543409-BAE9-1D4A-B143-AA1F3802D8C6}"/>
              </a:ext>
            </a:extLst>
          </p:cNvPr>
          <p:cNvSpPr txBox="1"/>
          <p:nvPr/>
        </p:nvSpPr>
        <p:spPr>
          <a:xfrm>
            <a:off x="-3" y="9484"/>
            <a:ext cx="12192003" cy="816249"/>
          </a:xfrm>
          <a:prstGeom prst="rect">
            <a:avLst/>
          </a:prstGeom>
          <a:no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rgbClr val="09225A"/>
                  </a:solidFill>
                  <a:prstDash val="solid"/>
                </a:ln>
                <a:solidFill>
                  <a:schemeClr val="accent1">
                    <a:lumMod val="20000"/>
                    <a:lumOff val="80000"/>
                  </a:schemeClr>
                </a:solidFill>
              </a:rPr>
              <a:t>T40.B20: TÁCH KIM LOẠI VÀ VIỆC SỬ DỤNG HỢP KIM</a:t>
            </a:r>
          </a:p>
        </p:txBody>
      </p:sp>
    </p:spTree>
    <p:extLst>
      <p:ext uri="{BB962C8B-B14F-4D97-AF65-F5344CB8AC3E}">
        <p14:creationId xmlns:p14="http://schemas.microsoft.com/office/powerpoint/2010/main" val="72763731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602ACA-D3E0-16B7-42F4-AD836E8EFCDB}"/>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AF8BB2-B828-854B-D397-9A60EE2E8DC4}"/>
              </a:ext>
            </a:extLst>
          </p:cNvPr>
          <p:cNvSpPr txBox="1"/>
          <p:nvPr/>
        </p:nvSpPr>
        <p:spPr>
          <a:xfrm>
            <a:off x="-3" y="9484"/>
            <a:ext cx="12192003" cy="816249"/>
          </a:xfrm>
          <a:prstGeom prst="rect">
            <a:avLst/>
          </a:prstGeom>
          <a:no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rgbClr val="09225A"/>
                  </a:solidFill>
                  <a:prstDash val="solid"/>
                </a:ln>
                <a:solidFill>
                  <a:schemeClr val="accent1">
                    <a:lumMod val="20000"/>
                    <a:lumOff val="80000"/>
                  </a:schemeClr>
                </a:solidFill>
              </a:rPr>
              <a:t>T40.B20: TÁCH KIM LOẠI VÀ VIỆC SỬ DỤNG HỢP KIM</a:t>
            </a:r>
          </a:p>
        </p:txBody>
      </p:sp>
      <p:sp>
        <p:nvSpPr>
          <p:cNvPr id="5" name="TextBox 4">
            <a:extLst>
              <a:ext uri="{FF2B5EF4-FFF2-40B4-BE49-F238E27FC236}">
                <a16:creationId xmlns:a16="http://schemas.microsoft.com/office/drawing/2014/main" id="{FFC8538A-B6C0-DF30-B884-CFC0BA791BBA}"/>
              </a:ext>
            </a:extLst>
          </p:cNvPr>
          <p:cNvSpPr txBox="1"/>
          <p:nvPr/>
        </p:nvSpPr>
        <p:spPr>
          <a:xfrm>
            <a:off x="790575" y="1284110"/>
            <a:ext cx="3057525" cy="830997"/>
          </a:xfrm>
          <a:prstGeom prst="rect">
            <a:avLst/>
          </a:prstGeom>
          <a:noFill/>
        </p:spPr>
        <p:txBody>
          <a:bodyPr wrap="square">
            <a:spAutoFit/>
          </a:bodyPr>
          <a:lstStyle/>
          <a:p>
            <a:pPr algn="just">
              <a:lnSpc>
                <a:spcPct val="120000"/>
              </a:lnSpc>
              <a:spcAft>
                <a:spcPts val="800"/>
              </a:spcAft>
            </a:pPr>
            <a:r>
              <a:rPr lang="en-US" sz="4000" b="1">
                <a:solidFill>
                  <a:srgbClr val="09225A"/>
                </a:solidFill>
                <a:effectLst/>
                <a:ea typeface="Calibri" panose="020F0502020204030204" pitchFamily="34" charset="0"/>
                <a:cs typeface="Times New Roman" panose="02020603050405020304" pitchFamily="18" charset="0"/>
              </a:rPr>
              <a:t>III. Hợp kim.</a:t>
            </a:r>
            <a:endParaRPr lang="en-US" sz="3200">
              <a:solidFill>
                <a:srgbClr val="09225A"/>
              </a:solidFill>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0429FAB-986A-07C2-B9B7-0B9DD0CE835C}"/>
              </a:ext>
            </a:extLst>
          </p:cNvPr>
          <p:cNvSpPr txBox="1"/>
          <p:nvPr/>
        </p:nvSpPr>
        <p:spPr>
          <a:xfrm>
            <a:off x="928689" y="1935453"/>
            <a:ext cx="4633913" cy="757130"/>
          </a:xfrm>
          <a:prstGeom prst="rect">
            <a:avLst/>
          </a:prstGeom>
          <a:noFill/>
        </p:spPr>
        <p:txBody>
          <a:bodyPr wrap="square">
            <a:spAutoFit/>
          </a:bodyPr>
          <a:lstStyle/>
          <a:p>
            <a:pPr algn="just">
              <a:lnSpc>
                <a:spcPct val="120000"/>
              </a:lnSpc>
              <a:spcAft>
                <a:spcPts val="800"/>
              </a:spcAft>
            </a:pPr>
            <a:r>
              <a:rPr lang="en-US" sz="3600" b="1">
                <a:solidFill>
                  <a:schemeClr val="accent2">
                    <a:lumMod val="75000"/>
                  </a:schemeClr>
                </a:solidFill>
                <a:effectLst/>
                <a:ea typeface="Calibri" panose="020F0502020204030204" pitchFamily="34" charset="0"/>
                <a:cs typeface="Times New Roman" panose="02020603050405020304" pitchFamily="18" charset="0"/>
              </a:rPr>
              <a:t>1. Khái niệm hợp kim.</a:t>
            </a:r>
            <a:endParaRPr lang="en-US" sz="2800">
              <a:solidFill>
                <a:schemeClr val="accent2">
                  <a:lumMod val="75000"/>
                </a:schemeClr>
              </a:solidFill>
              <a:effectLs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F4083F2-2877-64FD-B2B2-8FBBC87221AD}"/>
              </a:ext>
            </a:extLst>
          </p:cNvPr>
          <p:cNvSpPr txBox="1"/>
          <p:nvPr/>
        </p:nvSpPr>
        <p:spPr>
          <a:xfrm>
            <a:off x="1133475" y="2648278"/>
            <a:ext cx="6115051" cy="2086725"/>
          </a:xfrm>
          <a:prstGeom prst="rect">
            <a:avLst/>
          </a:prstGeom>
          <a:noFill/>
        </p:spPr>
        <p:txBody>
          <a:bodyPr wrap="square">
            <a:spAutoFit/>
          </a:bodyPr>
          <a:lstStyle/>
          <a:p>
            <a:pPr algn="just">
              <a:lnSpc>
                <a:spcPct val="120000"/>
              </a:lnSpc>
              <a:spcAft>
                <a:spcPts val="800"/>
              </a:spcAft>
            </a:pPr>
            <a:r>
              <a:rPr lang="en-US" sz="3600">
                <a:solidFill>
                  <a:srgbClr val="000000"/>
                </a:solidFill>
                <a:effectLst/>
                <a:ea typeface="Calibri" panose="020F0502020204030204" pitchFamily="34" charset="0"/>
                <a:cs typeface="Times New Roman" panose="02020603050405020304" pitchFamily="18" charset="0"/>
              </a:rPr>
              <a:t>- Hợp kim là vật liệu kim loại, có chứa 1 kim loại cơ bản và một số kim loại hoặc phi kim khác.</a:t>
            </a:r>
            <a:endParaRPr lang="en-US" sz="2800">
              <a:effectLst/>
              <a:ea typeface="Calibri" panose="020F0502020204030204" pitchFamily="34" charset="0"/>
              <a:cs typeface="Times New Roman" panose="02020603050405020304" pitchFamily="18" charset="0"/>
            </a:endParaRPr>
          </a:p>
        </p:txBody>
      </p:sp>
      <p:sp>
        <p:nvSpPr>
          <p:cNvPr id="8" name="Arrow: Pentagon 7">
            <a:extLst>
              <a:ext uri="{FF2B5EF4-FFF2-40B4-BE49-F238E27FC236}">
                <a16:creationId xmlns:a16="http://schemas.microsoft.com/office/drawing/2014/main" id="{4ADE60C7-DDA2-DF6B-2A0F-99B7266929C7}"/>
              </a:ext>
            </a:extLst>
          </p:cNvPr>
          <p:cNvSpPr/>
          <p:nvPr/>
        </p:nvSpPr>
        <p:spPr>
          <a:xfrm flipH="1">
            <a:off x="7620001" y="2404577"/>
            <a:ext cx="4095751" cy="2910373"/>
          </a:xfrm>
          <a:prstGeom prst="homePlate">
            <a:avLst/>
          </a:prstGeom>
          <a:solidFill>
            <a:srgbClr val="A1DB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C38DCD-941D-35CC-FCBE-058D11A2E216}"/>
              </a:ext>
            </a:extLst>
          </p:cNvPr>
          <p:cNvSpPr txBox="1"/>
          <p:nvPr/>
        </p:nvSpPr>
        <p:spPr>
          <a:xfrm>
            <a:off x="8296276" y="2861206"/>
            <a:ext cx="3419475" cy="3001847"/>
          </a:xfrm>
          <a:prstGeom prst="rect">
            <a:avLst/>
          </a:prstGeom>
          <a:noFill/>
        </p:spPr>
        <p:txBody>
          <a:bodyPr wrap="square">
            <a:spAutoFit/>
          </a:bodyPr>
          <a:lstStyle/>
          <a:p>
            <a:pPr algn="ctr">
              <a:lnSpc>
                <a:spcPct val="120000"/>
              </a:lnSpc>
              <a:spcAft>
                <a:spcPts val="800"/>
              </a:spcAft>
            </a:pPr>
            <a:r>
              <a:rPr lang="en-US" sz="4000">
                <a:solidFill>
                  <a:srgbClr val="09225A"/>
                </a:solidFill>
                <a:ea typeface="Calibri" panose="020F0502020204030204" pitchFamily="34" charset="0"/>
                <a:cs typeface="Times New Roman" panose="02020603050405020304" pitchFamily="18" charset="0"/>
              </a:rPr>
              <a:t>Em hãy c</a:t>
            </a:r>
            <a:r>
              <a:rPr lang="en-US" sz="4000">
                <a:solidFill>
                  <a:srgbClr val="09225A"/>
                </a:solidFill>
                <a:cs typeface="Times New Roman" panose="02020603050405020304" pitchFamily="18" charset="0"/>
              </a:rPr>
              <a:t>ho biết hợp kim là gì?</a:t>
            </a:r>
          </a:p>
          <a:p>
            <a:pPr algn="ctr">
              <a:lnSpc>
                <a:spcPct val="120000"/>
              </a:lnSpc>
              <a:spcAft>
                <a:spcPts val="800"/>
              </a:spcAft>
            </a:pPr>
            <a:endParaRPr lang="en-US" sz="320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76707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602ACA-D3E0-16B7-42F4-AD836E8EFCDB}"/>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AF8BB2-B828-854B-D397-9A60EE2E8DC4}"/>
              </a:ext>
            </a:extLst>
          </p:cNvPr>
          <p:cNvSpPr txBox="1"/>
          <p:nvPr/>
        </p:nvSpPr>
        <p:spPr>
          <a:xfrm>
            <a:off x="-3" y="9484"/>
            <a:ext cx="12192003" cy="816249"/>
          </a:xfrm>
          <a:prstGeom prst="rect">
            <a:avLst/>
          </a:prstGeom>
          <a:no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rgbClr val="09225A"/>
                  </a:solidFill>
                  <a:prstDash val="solid"/>
                </a:ln>
                <a:solidFill>
                  <a:schemeClr val="accent1">
                    <a:lumMod val="20000"/>
                    <a:lumOff val="80000"/>
                  </a:schemeClr>
                </a:solidFill>
              </a:rPr>
              <a:t>T40.B20: TÁCH KIM LOẠI VÀ VIỆC SỬ DỤNG HỢP KIM</a:t>
            </a:r>
          </a:p>
        </p:txBody>
      </p:sp>
      <p:sp>
        <p:nvSpPr>
          <p:cNvPr id="5" name="TextBox 4">
            <a:extLst>
              <a:ext uri="{FF2B5EF4-FFF2-40B4-BE49-F238E27FC236}">
                <a16:creationId xmlns:a16="http://schemas.microsoft.com/office/drawing/2014/main" id="{FFC8538A-B6C0-DF30-B884-CFC0BA791BBA}"/>
              </a:ext>
            </a:extLst>
          </p:cNvPr>
          <p:cNvSpPr txBox="1"/>
          <p:nvPr/>
        </p:nvSpPr>
        <p:spPr>
          <a:xfrm>
            <a:off x="790575" y="1284110"/>
            <a:ext cx="3057525" cy="830997"/>
          </a:xfrm>
          <a:prstGeom prst="rect">
            <a:avLst/>
          </a:prstGeom>
          <a:noFill/>
        </p:spPr>
        <p:txBody>
          <a:bodyPr wrap="square">
            <a:spAutoFit/>
          </a:bodyPr>
          <a:lstStyle/>
          <a:p>
            <a:pPr algn="just">
              <a:lnSpc>
                <a:spcPct val="120000"/>
              </a:lnSpc>
              <a:spcAft>
                <a:spcPts val="800"/>
              </a:spcAft>
            </a:pPr>
            <a:r>
              <a:rPr lang="en-US" sz="4000" b="1">
                <a:solidFill>
                  <a:srgbClr val="09225A"/>
                </a:solidFill>
                <a:effectLst/>
                <a:ea typeface="Calibri" panose="020F0502020204030204" pitchFamily="34" charset="0"/>
                <a:cs typeface="Times New Roman" panose="02020603050405020304" pitchFamily="18" charset="0"/>
              </a:rPr>
              <a:t>III. Hợp kim.</a:t>
            </a:r>
            <a:endParaRPr lang="en-US" sz="3200">
              <a:solidFill>
                <a:srgbClr val="09225A"/>
              </a:solidFill>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0429FAB-986A-07C2-B9B7-0B9DD0CE835C}"/>
              </a:ext>
            </a:extLst>
          </p:cNvPr>
          <p:cNvSpPr txBox="1"/>
          <p:nvPr/>
        </p:nvSpPr>
        <p:spPr>
          <a:xfrm>
            <a:off x="928689" y="1935453"/>
            <a:ext cx="4633913" cy="757130"/>
          </a:xfrm>
          <a:prstGeom prst="rect">
            <a:avLst/>
          </a:prstGeom>
          <a:noFill/>
        </p:spPr>
        <p:txBody>
          <a:bodyPr wrap="square">
            <a:spAutoFit/>
          </a:bodyPr>
          <a:lstStyle/>
          <a:p>
            <a:pPr algn="just">
              <a:lnSpc>
                <a:spcPct val="120000"/>
              </a:lnSpc>
              <a:spcAft>
                <a:spcPts val="800"/>
              </a:spcAft>
            </a:pPr>
            <a:r>
              <a:rPr lang="en-US" sz="3600" b="1">
                <a:solidFill>
                  <a:schemeClr val="accent2">
                    <a:lumMod val="75000"/>
                  </a:schemeClr>
                </a:solidFill>
                <a:effectLst/>
                <a:ea typeface="Calibri" panose="020F0502020204030204" pitchFamily="34" charset="0"/>
                <a:cs typeface="Times New Roman" panose="02020603050405020304" pitchFamily="18" charset="0"/>
              </a:rPr>
              <a:t>1. Khái niệm hợp kim.</a:t>
            </a:r>
            <a:endParaRPr lang="en-US" sz="2800">
              <a:solidFill>
                <a:schemeClr val="accent2">
                  <a:lumMod val="75000"/>
                </a:schemeClr>
              </a:solidFill>
              <a:effectLs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F4083F2-2877-64FD-B2B2-8FBBC87221AD}"/>
              </a:ext>
            </a:extLst>
          </p:cNvPr>
          <p:cNvSpPr txBox="1"/>
          <p:nvPr/>
        </p:nvSpPr>
        <p:spPr>
          <a:xfrm>
            <a:off x="1133475" y="2648279"/>
            <a:ext cx="6115051" cy="2086725"/>
          </a:xfrm>
          <a:prstGeom prst="rect">
            <a:avLst/>
          </a:prstGeom>
          <a:noFill/>
        </p:spPr>
        <p:txBody>
          <a:bodyPr wrap="square">
            <a:spAutoFit/>
          </a:bodyPr>
          <a:lstStyle/>
          <a:p>
            <a:pPr algn="just">
              <a:lnSpc>
                <a:spcPct val="120000"/>
              </a:lnSpc>
              <a:spcAft>
                <a:spcPts val="800"/>
              </a:spcAft>
            </a:pPr>
            <a:r>
              <a:rPr lang="en-US" sz="3600">
                <a:solidFill>
                  <a:srgbClr val="000000"/>
                </a:solidFill>
                <a:effectLst/>
                <a:ea typeface="Calibri" panose="020F0502020204030204" pitchFamily="34" charset="0"/>
                <a:cs typeface="Times New Roman" panose="02020603050405020304" pitchFamily="18" charset="0"/>
              </a:rPr>
              <a:t>- Kim loại cơ bản là kim loại chiếm thành phần chính trong hợp kim.</a:t>
            </a:r>
            <a:endParaRPr lang="en-US" sz="2800">
              <a:effectLst/>
              <a:ea typeface="Calibri" panose="020F0502020204030204" pitchFamily="34" charset="0"/>
              <a:cs typeface="Times New Roman" panose="02020603050405020304" pitchFamily="18" charset="0"/>
            </a:endParaRPr>
          </a:p>
        </p:txBody>
      </p:sp>
      <p:sp>
        <p:nvSpPr>
          <p:cNvPr id="8" name="Arrow: Pentagon 7">
            <a:extLst>
              <a:ext uri="{FF2B5EF4-FFF2-40B4-BE49-F238E27FC236}">
                <a16:creationId xmlns:a16="http://schemas.microsoft.com/office/drawing/2014/main" id="{4ADE60C7-DDA2-DF6B-2A0F-99B7266929C7}"/>
              </a:ext>
            </a:extLst>
          </p:cNvPr>
          <p:cNvSpPr/>
          <p:nvPr/>
        </p:nvSpPr>
        <p:spPr>
          <a:xfrm flipH="1">
            <a:off x="7620001" y="2652229"/>
            <a:ext cx="4095751" cy="2910373"/>
          </a:xfrm>
          <a:prstGeom prst="homePlate">
            <a:avLst/>
          </a:prstGeom>
          <a:solidFill>
            <a:srgbClr val="85D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C38DCD-941D-35CC-FCBE-058D11A2E216}"/>
              </a:ext>
            </a:extLst>
          </p:cNvPr>
          <p:cNvSpPr txBox="1"/>
          <p:nvPr/>
        </p:nvSpPr>
        <p:spPr>
          <a:xfrm>
            <a:off x="8415337" y="2913240"/>
            <a:ext cx="3419475" cy="3001847"/>
          </a:xfrm>
          <a:prstGeom prst="rect">
            <a:avLst/>
          </a:prstGeom>
          <a:noFill/>
        </p:spPr>
        <p:txBody>
          <a:bodyPr wrap="square">
            <a:spAutoFit/>
          </a:bodyPr>
          <a:lstStyle/>
          <a:p>
            <a:pPr algn="ctr">
              <a:lnSpc>
                <a:spcPct val="120000"/>
              </a:lnSpc>
              <a:spcAft>
                <a:spcPts val="800"/>
              </a:spcAft>
            </a:pPr>
            <a:r>
              <a:rPr lang="en-US" sz="4000">
                <a:solidFill>
                  <a:srgbClr val="09225A"/>
                </a:solidFill>
                <a:ea typeface="Calibri" panose="020F0502020204030204" pitchFamily="34" charset="0"/>
                <a:cs typeface="Times New Roman" panose="02020603050405020304" pitchFamily="18" charset="0"/>
              </a:rPr>
              <a:t>Em hãy c</a:t>
            </a:r>
            <a:r>
              <a:rPr lang="en-US" sz="4000">
                <a:solidFill>
                  <a:srgbClr val="09225A"/>
                </a:solidFill>
                <a:cs typeface="Times New Roman" panose="02020603050405020304" pitchFamily="18" charset="0"/>
              </a:rPr>
              <a:t>ho biết kim loại cơ bản là gì?</a:t>
            </a:r>
          </a:p>
          <a:p>
            <a:pPr algn="ctr">
              <a:lnSpc>
                <a:spcPct val="120000"/>
              </a:lnSpc>
              <a:spcAft>
                <a:spcPts val="800"/>
              </a:spcAft>
            </a:pPr>
            <a:endParaRPr lang="en-US" sz="3200">
              <a:solidFill>
                <a:schemeClr val="bg1"/>
              </a:solidFill>
              <a:effectLst/>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382D36B-C754-B891-2A33-1B7256547E35}"/>
              </a:ext>
            </a:extLst>
          </p:cNvPr>
          <p:cNvSpPr txBox="1"/>
          <p:nvPr/>
        </p:nvSpPr>
        <p:spPr>
          <a:xfrm>
            <a:off x="8239126" y="7154808"/>
            <a:ext cx="7191375" cy="1627112"/>
          </a:xfrm>
          <a:prstGeom prst="rect">
            <a:avLst/>
          </a:prstGeom>
          <a:noFill/>
        </p:spPr>
        <p:txBody>
          <a:bodyPr wrap="square">
            <a:spAutoFit/>
          </a:bodyPr>
          <a:lstStyle/>
          <a:p>
            <a:pPr>
              <a:lnSpc>
                <a:spcPct val="120000"/>
              </a:lnSpc>
              <a:spcAft>
                <a:spcPts val="80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Lấy VD kim loại cơ bản trong hợp kim.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Cho biết ưu điểm của hợp kim.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Cho biết thành phần, tính chất, ứng dụng của các loại hợp kim: gang, thép, inox, duralumin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0513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602ACA-D3E0-16B7-42F4-AD836E8EFCDB}"/>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AF8BB2-B828-854B-D397-9A60EE2E8DC4}"/>
              </a:ext>
            </a:extLst>
          </p:cNvPr>
          <p:cNvSpPr txBox="1"/>
          <p:nvPr/>
        </p:nvSpPr>
        <p:spPr>
          <a:xfrm>
            <a:off x="-3" y="9484"/>
            <a:ext cx="12192003" cy="816249"/>
          </a:xfrm>
          <a:prstGeom prst="rect">
            <a:avLst/>
          </a:prstGeom>
          <a:no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rgbClr val="09225A"/>
                  </a:solidFill>
                  <a:prstDash val="solid"/>
                </a:ln>
                <a:solidFill>
                  <a:schemeClr val="accent1">
                    <a:lumMod val="20000"/>
                    <a:lumOff val="80000"/>
                  </a:schemeClr>
                </a:solidFill>
              </a:rPr>
              <a:t>T40.B20: TÁCH KIM LOẠI VÀ VIỆC SỬ DỤNG HỢP KIM</a:t>
            </a:r>
          </a:p>
        </p:txBody>
      </p:sp>
      <p:sp>
        <p:nvSpPr>
          <p:cNvPr id="5" name="TextBox 4">
            <a:extLst>
              <a:ext uri="{FF2B5EF4-FFF2-40B4-BE49-F238E27FC236}">
                <a16:creationId xmlns:a16="http://schemas.microsoft.com/office/drawing/2014/main" id="{FFC8538A-B6C0-DF30-B884-CFC0BA791BBA}"/>
              </a:ext>
            </a:extLst>
          </p:cNvPr>
          <p:cNvSpPr txBox="1"/>
          <p:nvPr/>
        </p:nvSpPr>
        <p:spPr>
          <a:xfrm>
            <a:off x="790575" y="1284110"/>
            <a:ext cx="3057525" cy="830997"/>
          </a:xfrm>
          <a:prstGeom prst="rect">
            <a:avLst/>
          </a:prstGeom>
          <a:noFill/>
        </p:spPr>
        <p:txBody>
          <a:bodyPr wrap="square">
            <a:spAutoFit/>
          </a:bodyPr>
          <a:lstStyle/>
          <a:p>
            <a:pPr algn="just">
              <a:lnSpc>
                <a:spcPct val="120000"/>
              </a:lnSpc>
              <a:spcAft>
                <a:spcPts val="800"/>
              </a:spcAft>
            </a:pPr>
            <a:r>
              <a:rPr lang="en-US" sz="4000" b="1">
                <a:solidFill>
                  <a:srgbClr val="09225A"/>
                </a:solidFill>
                <a:effectLst/>
                <a:ea typeface="Calibri" panose="020F0502020204030204" pitchFamily="34" charset="0"/>
                <a:cs typeface="Times New Roman" panose="02020603050405020304" pitchFamily="18" charset="0"/>
              </a:rPr>
              <a:t>III. Hợp kim.</a:t>
            </a:r>
            <a:endParaRPr lang="en-US" sz="3200">
              <a:solidFill>
                <a:srgbClr val="09225A"/>
              </a:solidFill>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0429FAB-986A-07C2-B9B7-0B9DD0CE835C}"/>
              </a:ext>
            </a:extLst>
          </p:cNvPr>
          <p:cNvSpPr txBox="1"/>
          <p:nvPr/>
        </p:nvSpPr>
        <p:spPr>
          <a:xfrm>
            <a:off x="928689" y="1935453"/>
            <a:ext cx="4633913" cy="757130"/>
          </a:xfrm>
          <a:prstGeom prst="rect">
            <a:avLst/>
          </a:prstGeom>
          <a:noFill/>
        </p:spPr>
        <p:txBody>
          <a:bodyPr wrap="square">
            <a:spAutoFit/>
          </a:bodyPr>
          <a:lstStyle/>
          <a:p>
            <a:pPr algn="just">
              <a:lnSpc>
                <a:spcPct val="120000"/>
              </a:lnSpc>
              <a:spcAft>
                <a:spcPts val="800"/>
              </a:spcAft>
            </a:pPr>
            <a:r>
              <a:rPr lang="en-US" sz="3600" b="1">
                <a:solidFill>
                  <a:schemeClr val="accent2">
                    <a:lumMod val="75000"/>
                  </a:schemeClr>
                </a:solidFill>
                <a:effectLst/>
                <a:ea typeface="Calibri" panose="020F0502020204030204" pitchFamily="34" charset="0"/>
                <a:cs typeface="Times New Roman" panose="02020603050405020304" pitchFamily="18" charset="0"/>
              </a:rPr>
              <a:t>1. Khái niệm hợp kim.</a:t>
            </a:r>
            <a:endParaRPr lang="en-US" sz="2800">
              <a:solidFill>
                <a:schemeClr val="accent2">
                  <a:lumMod val="75000"/>
                </a:schemeClr>
              </a:solidFill>
              <a:effectLs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F4083F2-2877-64FD-B2B2-8FBBC87221AD}"/>
              </a:ext>
            </a:extLst>
          </p:cNvPr>
          <p:cNvSpPr txBox="1"/>
          <p:nvPr/>
        </p:nvSpPr>
        <p:spPr>
          <a:xfrm>
            <a:off x="962024" y="2648277"/>
            <a:ext cx="7191373" cy="3621504"/>
          </a:xfrm>
          <a:prstGeom prst="rect">
            <a:avLst/>
          </a:prstGeom>
          <a:noFill/>
        </p:spPr>
        <p:txBody>
          <a:bodyPr wrap="square">
            <a:spAutoFit/>
          </a:bodyPr>
          <a:lstStyle>
            <a:defPPr>
              <a:defRPr lang="en-US"/>
            </a:defPPr>
            <a:lvl1pPr algn="just">
              <a:lnSpc>
                <a:spcPct val="120000"/>
              </a:lnSpc>
              <a:spcAft>
                <a:spcPts val="800"/>
              </a:spcAft>
              <a:defRPr sz="3600">
                <a:solidFill>
                  <a:srgbClr val="000000"/>
                </a:solidFill>
                <a:effectLst/>
                <a:ea typeface="Calibri" panose="020F0502020204030204" pitchFamily="34" charset="0"/>
                <a:cs typeface="Times New Roman" panose="02020603050405020304" pitchFamily="18" charset="0"/>
              </a:defRPr>
            </a:lvl1pPr>
          </a:lstStyle>
          <a:p>
            <a:pPr>
              <a:lnSpc>
                <a:spcPct val="100000"/>
              </a:lnSpc>
            </a:pPr>
            <a:r>
              <a:rPr lang="en-US"/>
              <a:t>VD: +) Thép, gang có kim loại cơ     	     bản là sắt (iron)</a:t>
            </a:r>
          </a:p>
          <a:p>
            <a:pPr>
              <a:lnSpc>
                <a:spcPct val="100000"/>
              </a:lnSpc>
            </a:pPr>
            <a:r>
              <a:rPr lang="en-US"/>
              <a:t> 	+) Duralumin có kim loại cơ 		     bản là nhôm (aluminium)</a:t>
            </a:r>
          </a:p>
          <a:p>
            <a:pPr>
              <a:lnSpc>
                <a:spcPct val="100000"/>
              </a:lnSpc>
            </a:pPr>
            <a:r>
              <a:rPr lang="en-US"/>
              <a:t>	+) Vàng tây, vàng trắng có kim 	     loại cơ bản là vàng (gold – Au)</a:t>
            </a:r>
          </a:p>
        </p:txBody>
      </p:sp>
      <p:sp>
        <p:nvSpPr>
          <p:cNvPr id="8" name="Arrow: Pentagon 7">
            <a:extLst>
              <a:ext uri="{FF2B5EF4-FFF2-40B4-BE49-F238E27FC236}">
                <a16:creationId xmlns:a16="http://schemas.microsoft.com/office/drawing/2014/main" id="{4ADE60C7-DDA2-DF6B-2A0F-99B7266929C7}"/>
              </a:ext>
            </a:extLst>
          </p:cNvPr>
          <p:cNvSpPr/>
          <p:nvPr/>
        </p:nvSpPr>
        <p:spPr>
          <a:xfrm flipH="1">
            <a:off x="7620001" y="2404577"/>
            <a:ext cx="4095751" cy="2910373"/>
          </a:xfrm>
          <a:prstGeom prst="homePlate">
            <a:avLst/>
          </a:prstGeom>
          <a:solidFill>
            <a:srgbClr val="44B2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C38DCD-941D-35CC-FCBE-058D11A2E216}"/>
              </a:ext>
            </a:extLst>
          </p:cNvPr>
          <p:cNvSpPr txBox="1"/>
          <p:nvPr/>
        </p:nvSpPr>
        <p:spPr>
          <a:xfrm>
            <a:off x="8415337" y="2665589"/>
            <a:ext cx="3419475" cy="2308324"/>
          </a:xfrm>
          <a:prstGeom prst="rect">
            <a:avLst/>
          </a:prstGeom>
          <a:noFill/>
        </p:spPr>
        <p:txBody>
          <a:bodyPr wrap="square">
            <a:spAutoFit/>
          </a:bodyPr>
          <a:lstStyle/>
          <a:p>
            <a:pPr algn="ctr">
              <a:lnSpc>
                <a:spcPct val="120000"/>
              </a:lnSpc>
              <a:spcAft>
                <a:spcPts val="800"/>
              </a:spcAft>
            </a:pPr>
            <a:r>
              <a:rPr lang="en-US" sz="4000">
                <a:solidFill>
                  <a:schemeClr val="bg1"/>
                </a:solidFill>
                <a:ea typeface="Calibri" panose="020F0502020204030204" pitchFamily="34" charset="0"/>
                <a:cs typeface="Times New Roman" panose="02020603050405020304" pitchFamily="18" charset="0"/>
              </a:rPr>
              <a:t>Em hãy </a:t>
            </a:r>
            <a:r>
              <a:rPr lang="en-US" sz="4000">
                <a:solidFill>
                  <a:schemeClr val="bg1"/>
                </a:solidFill>
                <a:cs typeface="Times New Roman" panose="02020603050405020304" pitchFamily="18" charset="0"/>
              </a:rPr>
              <a:t>lấy VD kim loại cơ bản trong hợp kim</a:t>
            </a:r>
          </a:p>
        </p:txBody>
      </p:sp>
    </p:spTree>
    <p:extLst>
      <p:ext uri="{BB962C8B-B14F-4D97-AF65-F5344CB8AC3E}">
        <p14:creationId xmlns:p14="http://schemas.microsoft.com/office/powerpoint/2010/main" val="40931476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602ACA-D3E0-16B7-42F4-AD836E8EFCDB}"/>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AF8BB2-B828-854B-D397-9A60EE2E8DC4}"/>
              </a:ext>
            </a:extLst>
          </p:cNvPr>
          <p:cNvSpPr txBox="1"/>
          <p:nvPr/>
        </p:nvSpPr>
        <p:spPr>
          <a:xfrm>
            <a:off x="-3" y="9484"/>
            <a:ext cx="12192003" cy="816249"/>
          </a:xfrm>
          <a:prstGeom prst="rect">
            <a:avLst/>
          </a:prstGeom>
          <a:no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rgbClr val="09225A"/>
                  </a:solidFill>
                  <a:prstDash val="solid"/>
                </a:ln>
                <a:solidFill>
                  <a:schemeClr val="accent1">
                    <a:lumMod val="20000"/>
                    <a:lumOff val="80000"/>
                  </a:schemeClr>
                </a:solidFill>
              </a:rPr>
              <a:t>T40.B20: TÁCH KIM LOẠI VÀ VIỆC SỬ DỤNG HỢP KIM</a:t>
            </a:r>
          </a:p>
        </p:txBody>
      </p:sp>
      <p:sp>
        <p:nvSpPr>
          <p:cNvPr id="5" name="TextBox 4">
            <a:extLst>
              <a:ext uri="{FF2B5EF4-FFF2-40B4-BE49-F238E27FC236}">
                <a16:creationId xmlns:a16="http://schemas.microsoft.com/office/drawing/2014/main" id="{FFC8538A-B6C0-DF30-B884-CFC0BA791BBA}"/>
              </a:ext>
            </a:extLst>
          </p:cNvPr>
          <p:cNvSpPr txBox="1"/>
          <p:nvPr/>
        </p:nvSpPr>
        <p:spPr>
          <a:xfrm>
            <a:off x="790575" y="1284110"/>
            <a:ext cx="3057525" cy="830997"/>
          </a:xfrm>
          <a:prstGeom prst="rect">
            <a:avLst/>
          </a:prstGeom>
          <a:noFill/>
        </p:spPr>
        <p:txBody>
          <a:bodyPr wrap="square">
            <a:spAutoFit/>
          </a:bodyPr>
          <a:lstStyle/>
          <a:p>
            <a:pPr algn="just">
              <a:lnSpc>
                <a:spcPct val="120000"/>
              </a:lnSpc>
              <a:spcAft>
                <a:spcPts val="800"/>
              </a:spcAft>
            </a:pPr>
            <a:r>
              <a:rPr lang="en-US" sz="4000" b="1">
                <a:solidFill>
                  <a:srgbClr val="09225A"/>
                </a:solidFill>
                <a:effectLst/>
                <a:ea typeface="Calibri" panose="020F0502020204030204" pitchFamily="34" charset="0"/>
                <a:cs typeface="Times New Roman" panose="02020603050405020304" pitchFamily="18" charset="0"/>
              </a:rPr>
              <a:t>III. Hợp kim.</a:t>
            </a:r>
            <a:endParaRPr lang="en-US" sz="3200">
              <a:solidFill>
                <a:srgbClr val="09225A"/>
              </a:solidFill>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0429FAB-986A-07C2-B9B7-0B9DD0CE835C}"/>
              </a:ext>
            </a:extLst>
          </p:cNvPr>
          <p:cNvSpPr txBox="1"/>
          <p:nvPr/>
        </p:nvSpPr>
        <p:spPr>
          <a:xfrm>
            <a:off x="928689" y="1935453"/>
            <a:ext cx="4633913" cy="757130"/>
          </a:xfrm>
          <a:prstGeom prst="rect">
            <a:avLst/>
          </a:prstGeom>
          <a:noFill/>
        </p:spPr>
        <p:txBody>
          <a:bodyPr wrap="square">
            <a:spAutoFit/>
          </a:bodyPr>
          <a:lstStyle/>
          <a:p>
            <a:pPr algn="just">
              <a:lnSpc>
                <a:spcPct val="120000"/>
              </a:lnSpc>
              <a:spcAft>
                <a:spcPts val="800"/>
              </a:spcAft>
            </a:pPr>
            <a:r>
              <a:rPr lang="en-US" sz="3600" b="1">
                <a:solidFill>
                  <a:schemeClr val="accent2">
                    <a:lumMod val="75000"/>
                  </a:schemeClr>
                </a:solidFill>
                <a:effectLst/>
                <a:ea typeface="Calibri" panose="020F0502020204030204" pitchFamily="34" charset="0"/>
                <a:cs typeface="Times New Roman" panose="02020603050405020304" pitchFamily="18" charset="0"/>
              </a:rPr>
              <a:t>1. Khái niệm hợp kim.</a:t>
            </a:r>
            <a:endParaRPr lang="en-US" sz="2800">
              <a:solidFill>
                <a:schemeClr val="accent2">
                  <a:lumMod val="75000"/>
                </a:schemeClr>
              </a:solidFill>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3E113C2-4CB4-156F-69C2-6059B03A81AC}"/>
              </a:ext>
            </a:extLst>
          </p:cNvPr>
          <p:cNvSpPr txBox="1"/>
          <p:nvPr/>
        </p:nvSpPr>
        <p:spPr>
          <a:xfrm>
            <a:off x="1171575" y="2648278"/>
            <a:ext cx="10544175" cy="3744615"/>
          </a:xfrm>
          <a:prstGeom prst="rect">
            <a:avLst/>
          </a:prstGeom>
          <a:noFill/>
        </p:spPr>
        <p:txBody>
          <a:bodyPr wrap="square">
            <a:spAutoFit/>
          </a:bodyPr>
          <a:lstStyle>
            <a:defPPr>
              <a:defRPr lang="en-US"/>
            </a:defPPr>
            <a:lvl1pPr algn="just">
              <a:lnSpc>
                <a:spcPct val="100000"/>
              </a:lnSpc>
              <a:spcAft>
                <a:spcPts val="800"/>
              </a:spcAft>
              <a:defRPr sz="3600">
                <a:solidFill>
                  <a:srgbClr val="000000"/>
                </a:solidFill>
                <a:effectLst/>
                <a:ea typeface="Calibri" panose="020F0502020204030204" pitchFamily="34" charset="0"/>
                <a:cs typeface="Times New Roman" panose="02020603050405020304" pitchFamily="18" charset="0"/>
              </a:defRPr>
            </a:lvl1pPr>
          </a:lstStyle>
          <a:p>
            <a:r>
              <a:rPr lang="en-US" sz="3200"/>
              <a:t>- Hợp kim là vật liệu kim loại, có chứa 1 kim loại cơ bản và một số kim loại hoặc phi kim khác.</a:t>
            </a:r>
          </a:p>
          <a:p>
            <a:r>
              <a:rPr lang="en-US" sz="3200"/>
              <a:t>- Kim loại cơ bản là kim loại chiếm thành phần chính trong hợp kim.</a:t>
            </a:r>
          </a:p>
          <a:p>
            <a:r>
              <a:rPr lang="en-US" sz="3200"/>
              <a:t>VD: Thép, gang có kim loại cơ bản là sắt, duralumin có kim loại cơ bản là nhôm, vàng tây, vàng trắng có kim loại cơ bản là vàng (gold – Au)</a:t>
            </a:r>
          </a:p>
        </p:txBody>
      </p:sp>
    </p:spTree>
    <p:extLst>
      <p:ext uri="{BB962C8B-B14F-4D97-AF65-F5344CB8AC3E}">
        <p14:creationId xmlns:p14="http://schemas.microsoft.com/office/powerpoint/2010/main" val="3618563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2F4C6DA-BF05-0111-A340-B1F4120555F0}"/>
              </a:ext>
            </a:extLst>
          </p:cNvPr>
          <p:cNvSpPr/>
          <p:nvPr/>
        </p:nvSpPr>
        <p:spPr>
          <a:xfrm>
            <a:off x="0" y="2"/>
            <a:ext cx="12192000" cy="945395"/>
          </a:xfrm>
          <a:prstGeom prst="roundRect">
            <a:avLst>
              <a:gd name="adj" fmla="val 0"/>
            </a:avLst>
          </a:prstGeom>
          <a:solidFill>
            <a:schemeClr val="bg1">
              <a:alpha val="90000"/>
            </a:schemeClr>
          </a:solidFill>
          <a:ln w="38100">
            <a:solidFill>
              <a:srgbClr val="A1D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A013CAA-4FB0-9913-EC13-EB55BBE38DF8}"/>
              </a:ext>
            </a:extLst>
          </p:cNvPr>
          <p:cNvSpPr txBox="1"/>
          <p:nvPr/>
        </p:nvSpPr>
        <p:spPr>
          <a:xfrm>
            <a:off x="617621" y="2049355"/>
            <a:ext cx="10956759" cy="3785652"/>
          </a:xfrm>
          <a:prstGeom prst="rect">
            <a:avLst/>
          </a:prstGeom>
          <a:noFill/>
        </p:spPr>
        <p:txBody>
          <a:bodyPr wrap="square" rtlCol="0">
            <a:spAutoFit/>
          </a:bodyPr>
          <a:lstStyle/>
          <a:p>
            <a:pPr algn="ctr"/>
            <a:r>
              <a:rPr lang="en-US" sz="6000" b="1">
                <a:ln w="0"/>
                <a:solidFill>
                  <a:srgbClr val="FECE62"/>
                </a:solidFill>
                <a:effectLst>
                  <a:outerShdw blurRad="38100" dist="19050" dir="2700000" algn="tl" rotWithShape="0">
                    <a:schemeClr val="dk1">
                      <a:alpha val="40000"/>
                    </a:schemeClr>
                  </a:outerShdw>
                </a:effectLst>
              </a:rPr>
              <a:t>HS trình bày nội dung đã được giao chuẩn bị ở nhà:</a:t>
            </a:r>
          </a:p>
          <a:p>
            <a:pPr algn="ctr"/>
            <a:r>
              <a:rPr lang="en-US" sz="6000" b="1">
                <a:ln w="0"/>
                <a:solidFill>
                  <a:srgbClr val="09225A"/>
                </a:solidFill>
                <a:effectLst>
                  <a:outerShdw blurRad="38100" dist="19050" dir="2700000" algn="tl" rotWithShape="0">
                    <a:schemeClr val="dk1">
                      <a:alpha val="40000"/>
                    </a:schemeClr>
                  </a:outerShdw>
                </a:effectLst>
              </a:rPr>
              <a:t>ND2. Hợp kim có những ưu điểm gì? </a:t>
            </a:r>
          </a:p>
        </p:txBody>
      </p:sp>
      <p:sp>
        <p:nvSpPr>
          <p:cNvPr id="3" name="TextBox 2">
            <a:extLst>
              <a:ext uri="{FF2B5EF4-FFF2-40B4-BE49-F238E27FC236}">
                <a16:creationId xmlns:a16="http://schemas.microsoft.com/office/drawing/2014/main" id="{7F543409-BAE9-1D4A-B143-AA1F3802D8C6}"/>
              </a:ext>
            </a:extLst>
          </p:cNvPr>
          <p:cNvSpPr txBox="1"/>
          <p:nvPr/>
        </p:nvSpPr>
        <p:spPr>
          <a:xfrm>
            <a:off x="-3" y="9484"/>
            <a:ext cx="12192003" cy="816249"/>
          </a:xfrm>
          <a:prstGeom prst="rect">
            <a:avLst/>
          </a:prstGeom>
          <a:noFill/>
        </p:spPr>
        <p:txBody>
          <a:bodyPr wrap="square">
            <a:spAutoFit/>
          </a:bodyPr>
          <a:lstStyle>
            <a:defPPr>
              <a:defRPr lang="en-US"/>
            </a:defPPr>
            <a:lvl1pPr algn="ctr">
              <a:lnSpc>
                <a:spcPct val="120000"/>
              </a:lnSpc>
              <a:spcAft>
                <a:spcPts val="800"/>
              </a:spcAft>
              <a:defRPr sz="7200" b="1">
                <a:ln w="22225">
                  <a:solidFill>
                    <a:schemeClr val="accent4">
                      <a:lumMod val="50000"/>
                    </a:schemeClr>
                  </a:solidFill>
                  <a:prstDash val="solid"/>
                </a:ln>
                <a:solidFill>
                  <a:schemeClr val="accent4">
                    <a:lumMod val="60000"/>
                    <a:lumOff val="40000"/>
                  </a:schemeClr>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defRPr>
            </a:lvl1pPr>
          </a:lstStyle>
          <a:p>
            <a:r>
              <a:rPr lang="en-US" sz="4200" dirty="0">
                <a:ln w="22225">
                  <a:solidFill>
                    <a:srgbClr val="09225A"/>
                  </a:solidFill>
                  <a:prstDash val="solid"/>
                </a:ln>
                <a:solidFill>
                  <a:schemeClr val="accent1">
                    <a:lumMod val="20000"/>
                    <a:lumOff val="80000"/>
                  </a:schemeClr>
                </a:solidFill>
              </a:rPr>
              <a:t>T40.B20: TÁCH KIM LOẠI VÀ VIỆC SỬ DỤNG HỢP KIM</a:t>
            </a:r>
          </a:p>
        </p:txBody>
      </p:sp>
    </p:spTree>
    <p:extLst>
      <p:ext uri="{BB962C8B-B14F-4D97-AF65-F5344CB8AC3E}">
        <p14:creationId xmlns:p14="http://schemas.microsoft.com/office/powerpoint/2010/main" val="3404278885"/>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1138</TotalTime>
  <Words>1766</Words>
  <Application>Microsoft Office PowerPoint</Application>
  <PresentationFormat>Widescreen</PresentationFormat>
  <Paragraphs>153</Paragraphs>
  <Slides>23</Slides>
  <Notes>18</Notes>
  <HiddenSlides>1</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Calibri Light</vt:lpstr>
      <vt:lpstr>Times New Roman</vt:lpstr>
      <vt:lpstr>Office Theme</vt:lpstr>
      <vt:lpstr>1_Office Theme</vt:lpstr>
      <vt:lpstr>PowerPoint Presentation</vt:lpstr>
      <vt:lpstr> Tiết 40. BÀI 20: TÁCH KIM LOẠI VÀ VIỆC SỬ DỤNG HỢP KIM(t3)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phamdiuc2tt@outlook.com.vn</dc:creator>
  <cp:lastModifiedBy>Admin</cp:lastModifiedBy>
  <cp:revision>225</cp:revision>
  <dcterms:created xsi:type="dcterms:W3CDTF">2024-06-24T08:35:44Z</dcterms:created>
  <dcterms:modified xsi:type="dcterms:W3CDTF">2025-02-12T07:44:23Z</dcterms:modified>
</cp:coreProperties>
</file>