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299" r:id="rId3"/>
    <p:sldId id="283" r:id="rId4"/>
    <p:sldId id="276" r:id="rId5"/>
    <p:sldId id="305" r:id="rId6"/>
    <p:sldId id="306" r:id="rId7"/>
    <p:sldId id="293" r:id="rId8"/>
    <p:sldId id="302" r:id="rId9"/>
    <p:sldId id="303" r:id="rId10"/>
    <p:sldId id="304" r:id="rId11"/>
    <p:sldId id="311" r:id="rId12"/>
    <p:sldId id="308" r:id="rId13"/>
    <p:sldId id="309" r:id="rId14"/>
    <p:sldId id="313" r:id="rId15"/>
    <p:sldId id="314" r:id="rId16"/>
    <p:sldId id="315" r:id="rId17"/>
    <p:sldId id="316" r:id="rId18"/>
    <p:sldId id="317" r:id="rId19"/>
    <p:sldId id="321" r:id="rId20"/>
    <p:sldId id="322" r:id="rId21"/>
    <p:sldId id="318" r:id="rId22"/>
    <p:sldId id="320" r:id="rId23"/>
    <p:sldId id="624" r:id="rId24"/>
    <p:sldId id="6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4D233F"/>
    <a:srgbClr val="68465F"/>
    <a:srgbClr val="7A0000"/>
    <a:srgbClr val="DE9F78"/>
    <a:srgbClr val="E7B99E"/>
    <a:srgbClr val="E87312"/>
    <a:srgbClr val="7C9CD6"/>
    <a:srgbClr val="FDD680"/>
    <a:srgbClr val="FEE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649E-0EBE-431B-AF9F-1921C27945F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9290-BF02-479B-BB44-2DC5EB38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69290-BF02-479B-BB44-2DC5EB385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69290-BF02-479B-BB44-2DC5EB385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CD46-CEE2-7DD2-A598-F2F112DC9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A41B4-1F2C-3766-C812-B5018E774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F0B0-09E4-29DC-2905-A271F144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6FE4-B791-655F-1801-0CE133D0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D6FAE-C8B2-E37F-6304-CCDC0E8E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E802-65BB-DA67-5159-89E1AE64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6C611-D70C-E9D4-7D95-27DD6131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8E292-A8C6-0E60-B7E4-765D4CFE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2AE05-5843-0A85-AA0D-FE51EBFE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99534-EFE4-FD73-5252-5B1F1974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9DC8C-2728-8987-2FAA-EEDC6083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1337F-5392-FD6D-996F-6D619CF7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B6AD-6D61-740E-0287-E4C1B86D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4ECF2-69CF-6467-12EE-C8B4F7D5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68CDF-1C28-6FDD-1312-ACEDCD941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B1B9B-EE37-0FBC-12B9-51CE4C37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E95AC-A177-0BEB-524B-337AABD1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7BF8E-BDBE-88F3-7954-3F054BED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E6F5-7E9C-3973-C0BB-911762A1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DDBC0-5D88-25CE-5038-D73724185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10903-C417-E671-9BA9-F3AC0781C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7E547-7F2D-3808-9770-FF9B2B2A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DE6D9-194E-F7EA-B466-26AF9E88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89E73-2122-F307-C30F-C8518079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4A4F-0180-E24D-E5ED-0BF7485F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81536-B96D-00F5-019E-B6E80353B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7128-2C24-9751-F4F0-82F552F0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0389-75A0-5FB8-F4DB-D4FADF5F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24A7-A812-555C-A22B-4B19C11D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21682-13F3-95E4-2A71-344638927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AC95E-48C4-EBC5-0A27-D1C68F676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3B86F-9C46-C556-6821-E79CB674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EEE0C-F52E-AAAD-C762-8EBB9FA2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35E7-B432-8D5C-B2E3-A4671FA6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A91F-0F94-476D-A5FA-57DB2D044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75C01-39A1-46A5-9B24-031F44A03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D1DD0-0ECC-462F-BCC8-A0166D9B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86968-AA5C-4A2A-9B66-50A519FE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C2E5-DDC9-4247-90E7-15A976B2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9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BBD9-732B-4BFF-B2F2-6D440423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BFFC8-4997-42DF-B32F-7ED726EF9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21FF8-D839-4219-A176-BE8F41DB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703FD-A3A7-435B-BF0C-E32A3062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A23DD-49FB-4B6D-A854-DC89E57D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3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035C-55AB-49C9-A813-39A71EF4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924C3-F833-4E03-A8E0-8D6BFD7E5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1693-95CE-4F9C-A89E-C5FD7E04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4D09-BC7D-42A3-857B-14F4CEE8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25D90-E944-4D0E-AD2C-E7B1D38E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2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4CC1-24A8-4606-BCDA-A3404068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EAF6-9501-4829-96C4-1E0F1133E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DC315-F871-4884-AC51-E57E3B3E8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0437F-49EB-4636-B880-6FED314F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1E6D4-FA7F-4A27-A348-FC90958E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E076-0939-4854-902A-CCE9875C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5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0C3C-0352-3CC1-DE82-D999935D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8BA5-FA8E-59D4-BDD9-6F84A8B2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2E3A-860D-D4C8-60AF-B20063B3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CE2DB-944C-58A8-AA2F-41B9D152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AFCAA-9ACD-12A2-80A1-087B9178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07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8C76-51DE-484E-8CF4-71C66F03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40CDF-D491-402D-B6E1-87D5F270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F71C0-586A-491E-96B1-10BEADA2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DB58B-83E0-45F0-BBD3-545B87D95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70E19-6DE1-4AEE-BD9E-F28CB40C1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A06CB-8045-425B-8315-92175641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44699-330C-47B7-A197-20E7C83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768D5-7DEA-449D-92C5-F7658F47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8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0CF9-1C92-4ABA-B26C-942942F6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B6BCF-AC2F-419C-806F-65F29E2A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F7213-57BB-4DA6-8303-BC39D7AC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11D6C-164A-44F2-AB58-40993ED9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89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E5CFA-9774-4C7E-A259-4B9DF6A6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B2B21-D525-4A18-8177-72246C15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114E5-3B79-48EB-BD06-CD868A0D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62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19CE-5F2C-4EDC-908A-3EF2372F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F4C8D-DF18-4650-8AD8-9F64E0A9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2880D-1F81-4EBA-B58D-F18DC4E2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F03F0-3F7B-4F66-BCAD-09B436E7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2284E-C3C0-4F9C-870F-EDD385D2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A4A35-8370-40E3-941A-B06E4B21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06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DCE3-77BC-44C5-94D3-A0BECC1C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FD28F-AB88-4A5A-89A4-AA8F4CA7F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A530F-F314-4E10-8F70-595EE77E3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6FF8D-D36A-4D3E-8B63-6A515A67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7460D-E802-48AA-A18F-9DCC7B59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E29AC-3A83-4FCD-956A-C0EA3112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6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9073-D5C3-469D-BE40-C0CBB655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5E1BA-C0CB-4E53-A6BF-851999D51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CFBF3-1E6E-441A-BFC4-02DF1512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5D679-DAE1-4E52-9DB0-38563E19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6497C-F0C7-4B6B-9A8A-49245A58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55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E8C79-1561-4B19-B071-B79507D6A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2FC78-B15B-49E4-A571-DBEAC9F36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AAB6-A7CD-4CD7-9251-3DBC92F8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F95B-F5CF-4BC9-A136-2D4C62AE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67DA1-B12C-4C2C-A131-F4712A7D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1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EF43701-58FD-4D02-5829-AFD49AF80238}"/>
              </a:ext>
            </a:extLst>
          </p:cNvPr>
          <p:cNvSpPr/>
          <p:nvPr userDrawn="1"/>
        </p:nvSpPr>
        <p:spPr>
          <a:xfrm rot="964115">
            <a:off x="10280136" y="6219728"/>
            <a:ext cx="2042160" cy="2042160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1751C85-1ED9-C192-9C84-C870A553B2E8}"/>
              </a:ext>
            </a:extLst>
          </p:cNvPr>
          <p:cNvSpPr/>
          <p:nvPr userDrawn="1"/>
        </p:nvSpPr>
        <p:spPr>
          <a:xfrm rot="964115">
            <a:off x="7908990" y="6693780"/>
            <a:ext cx="2042160" cy="204216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00ECF1-4F44-7C76-7B9C-9F106515BA42}"/>
              </a:ext>
            </a:extLst>
          </p:cNvPr>
          <p:cNvSpPr/>
          <p:nvPr userDrawn="1"/>
        </p:nvSpPr>
        <p:spPr>
          <a:xfrm rot="1204246">
            <a:off x="2998164" y="-32445"/>
            <a:ext cx="397083" cy="397083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B79909D-D1A2-47F7-FC5F-F7674C5E9556}"/>
              </a:ext>
            </a:extLst>
          </p:cNvPr>
          <p:cNvSpPr/>
          <p:nvPr userDrawn="1"/>
        </p:nvSpPr>
        <p:spPr>
          <a:xfrm rot="2781202">
            <a:off x="-442586" y="3196441"/>
            <a:ext cx="672459" cy="67245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56F554F-5281-D46A-3005-D0588689EFC4}"/>
              </a:ext>
            </a:extLst>
          </p:cNvPr>
          <p:cNvSpPr/>
          <p:nvPr userDrawn="1"/>
        </p:nvSpPr>
        <p:spPr>
          <a:xfrm rot="964115">
            <a:off x="-1127437" y="-1092334"/>
            <a:ext cx="2042160" cy="2042160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E462FB-958E-E57D-C2F0-DDBDEF6D476C}"/>
              </a:ext>
            </a:extLst>
          </p:cNvPr>
          <p:cNvSpPr/>
          <p:nvPr userDrawn="1"/>
        </p:nvSpPr>
        <p:spPr>
          <a:xfrm rot="20761426">
            <a:off x="11371791" y="5372811"/>
            <a:ext cx="1207124" cy="120712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BF7AB6-39F2-CB16-8117-754341C66973}"/>
              </a:ext>
            </a:extLst>
          </p:cNvPr>
          <p:cNvSpPr/>
          <p:nvPr userDrawn="1"/>
        </p:nvSpPr>
        <p:spPr>
          <a:xfrm rot="19931588">
            <a:off x="10626694" y="6210924"/>
            <a:ext cx="1349043" cy="134904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97F73D-F11D-887A-A52E-193C4FE521E5}"/>
              </a:ext>
            </a:extLst>
          </p:cNvPr>
          <p:cNvSpPr/>
          <p:nvPr userDrawn="1"/>
        </p:nvSpPr>
        <p:spPr>
          <a:xfrm rot="19931588">
            <a:off x="2137063" y="-982436"/>
            <a:ext cx="1349043" cy="134904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B66C0F-DA67-2030-99A4-238CD5B553BF}"/>
              </a:ext>
            </a:extLst>
          </p:cNvPr>
          <p:cNvSpPr/>
          <p:nvPr userDrawn="1"/>
        </p:nvSpPr>
        <p:spPr>
          <a:xfrm rot="19931588">
            <a:off x="-476242" y="1529108"/>
            <a:ext cx="1180368" cy="118036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1FC0-BFED-9EFE-40D4-BB65F982DE79}"/>
              </a:ext>
            </a:extLst>
          </p:cNvPr>
          <p:cNvSpPr/>
          <p:nvPr userDrawn="1"/>
        </p:nvSpPr>
        <p:spPr>
          <a:xfrm rot="19931588">
            <a:off x="11769294" y="4825596"/>
            <a:ext cx="712693" cy="712693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4E9C4F-259D-E257-7B38-A9E98C7D7B9D}"/>
              </a:ext>
            </a:extLst>
          </p:cNvPr>
          <p:cNvSpPr/>
          <p:nvPr userDrawn="1"/>
        </p:nvSpPr>
        <p:spPr>
          <a:xfrm rot="18768414">
            <a:off x="9972458" y="6108364"/>
            <a:ext cx="921063" cy="921063"/>
          </a:xfrm>
          <a:prstGeom prst="roundRect">
            <a:avLst/>
          </a:prstGeom>
          <a:solidFill>
            <a:srgbClr val="FDD68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B06C76-C222-0AAB-D73C-E8A444143EA4}"/>
              </a:ext>
            </a:extLst>
          </p:cNvPr>
          <p:cNvSpPr/>
          <p:nvPr userDrawn="1"/>
        </p:nvSpPr>
        <p:spPr>
          <a:xfrm rot="19931588">
            <a:off x="8739777" y="6493978"/>
            <a:ext cx="728042" cy="728042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DB3A73-83F6-434D-50F5-0AA52FF8711B}"/>
              </a:ext>
            </a:extLst>
          </p:cNvPr>
          <p:cNvSpPr/>
          <p:nvPr userDrawn="1"/>
        </p:nvSpPr>
        <p:spPr>
          <a:xfrm rot="20987794">
            <a:off x="-286970" y="2679306"/>
            <a:ext cx="801822" cy="801822"/>
          </a:xfrm>
          <a:prstGeom prst="roundRect">
            <a:avLst>
              <a:gd name="adj" fmla="val 21052"/>
            </a:avLst>
          </a:prstGeom>
          <a:solidFill>
            <a:schemeClr val="accent6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EBBD9C-D2A6-6EE6-43AE-549EACBD5840}"/>
              </a:ext>
            </a:extLst>
          </p:cNvPr>
          <p:cNvSpPr/>
          <p:nvPr userDrawn="1"/>
        </p:nvSpPr>
        <p:spPr>
          <a:xfrm rot="20906818">
            <a:off x="9380720" y="6370554"/>
            <a:ext cx="728042" cy="728042"/>
          </a:xfrm>
          <a:prstGeom prst="round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61D6AE-0B2E-2BB2-8850-881A13BB4A9F}"/>
              </a:ext>
            </a:extLst>
          </p:cNvPr>
          <p:cNvSpPr/>
          <p:nvPr userDrawn="1"/>
        </p:nvSpPr>
        <p:spPr>
          <a:xfrm rot="17707028">
            <a:off x="-625078" y="595055"/>
            <a:ext cx="865117" cy="865117"/>
          </a:xfrm>
          <a:prstGeom prst="roundRect">
            <a:avLst/>
          </a:prstGeom>
          <a:solidFill>
            <a:srgbClr val="7C9CD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A86B4A-A222-28D0-2725-8B52C02FE48A}"/>
              </a:ext>
            </a:extLst>
          </p:cNvPr>
          <p:cNvSpPr/>
          <p:nvPr userDrawn="1"/>
        </p:nvSpPr>
        <p:spPr>
          <a:xfrm rot="21415904">
            <a:off x="12019320" y="4246654"/>
            <a:ext cx="403899" cy="40389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CF59BD-B814-ABCA-7E4C-ECD584D458DE}"/>
              </a:ext>
            </a:extLst>
          </p:cNvPr>
          <p:cNvSpPr/>
          <p:nvPr userDrawn="1"/>
        </p:nvSpPr>
        <p:spPr>
          <a:xfrm rot="18074065">
            <a:off x="12036006" y="3674481"/>
            <a:ext cx="335130" cy="33513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D7AE32-E8A2-EE2A-210D-BDCF8F1D77BC}"/>
              </a:ext>
            </a:extLst>
          </p:cNvPr>
          <p:cNvSpPr/>
          <p:nvPr userDrawn="1"/>
        </p:nvSpPr>
        <p:spPr>
          <a:xfrm rot="18074065">
            <a:off x="6944915" y="6690433"/>
            <a:ext cx="335130" cy="33513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FFE59B-2DDE-9897-4CCB-F2B2C59524E7}"/>
              </a:ext>
            </a:extLst>
          </p:cNvPr>
          <p:cNvSpPr/>
          <p:nvPr userDrawn="1"/>
        </p:nvSpPr>
        <p:spPr>
          <a:xfrm rot="18074065">
            <a:off x="-167565" y="3889343"/>
            <a:ext cx="335130" cy="33513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DBF87E-380F-34F7-E3E5-4B9BD57AB89D}"/>
              </a:ext>
            </a:extLst>
          </p:cNvPr>
          <p:cNvSpPr/>
          <p:nvPr userDrawn="1"/>
        </p:nvSpPr>
        <p:spPr>
          <a:xfrm rot="20847595">
            <a:off x="4595030" y="-272987"/>
            <a:ext cx="403899" cy="403899"/>
          </a:xfrm>
          <a:prstGeom prst="round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1FE377-A9EB-2859-BCCE-9E50E036620F}"/>
              </a:ext>
            </a:extLst>
          </p:cNvPr>
          <p:cNvSpPr/>
          <p:nvPr userDrawn="1"/>
        </p:nvSpPr>
        <p:spPr>
          <a:xfrm rot="19931588">
            <a:off x="-1199294" y="-1078634"/>
            <a:ext cx="2042160" cy="2042160"/>
          </a:xfrm>
          <a:prstGeom prst="roundRect">
            <a:avLst/>
          </a:prstGeom>
          <a:solidFill>
            <a:srgbClr val="FFBE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8739BB-573E-8670-356A-389F8055A1A1}"/>
              </a:ext>
            </a:extLst>
          </p:cNvPr>
          <p:cNvSpPr/>
          <p:nvPr userDrawn="1"/>
        </p:nvSpPr>
        <p:spPr>
          <a:xfrm rot="18713131">
            <a:off x="664975" y="-690267"/>
            <a:ext cx="1072617" cy="1072617"/>
          </a:xfrm>
          <a:prstGeom prst="roundRect">
            <a:avLst/>
          </a:prstGeom>
          <a:solidFill>
            <a:srgbClr val="FDD68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D81A03-6AAE-4874-5D1E-316C9D805718}"/>
              </a:ext>
            </a:extLst>
          </p:cNvPr>
          <p:cNvSpPr/>
          <p:nvPr userDrawn="1"/>
        </p:nvSpPr>
        <p:spPr>
          <a:xfrm rot="18909201">
            <a:off x="5130847" y="-618458"/>
            <a:ext cx="801822" cy="801822"/>
          </a:xfrm>
          <a:prstGeom prst="roundRect">
            <a:avLst>
              <a:gd name="adj" fmla="val 21052"/>
            </a:avLst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4820F0-90FC-892A-F733-52599D9410DF}"/>
              </a:ext>
            </a:extLst>
          </p:cNvPr>
          <p:cNvSpPr/>
          <p:nvPr userDrawn="1"/>
        </p:nvSpPr>
        <p:spPr>
          <a:xfrm rot="18909201">
            <a:off x="3362265" y="-728781"/>
            <a:ext cx="801822" cy="801822"/>
          </a:xfrm>
          <a:prstGeom prst="roundRect">
            <a:avLst>
              <a:gd name="adj" fmla="val 21052"/>
            </a:avLst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E7D028-498F-06CD-1AFB-E9020F4DAF45}"/>
              </a:ext>
            </a:extLst>
          </p:cNvPr>
          <p:cNvSpPr/>
          <p:nvPr userDrawn="1"/>
        </p:nvSpPr>
        <p:spPr>
          <a:xfrm rot="18074065">
            <a:off x="104952" y="1806142"/>
            <a:ext cx="335130" cy="33513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FE2DD09-8120-3FA8-893B-246C92DE3969}"/>
              </a:ext>
            </a:extLst>
          </p:cNvPr>
          <p:cNvSpPr/>
          <p:nvPr userDrawn="1"/>
        </p:nvSpPr>
        <p:spPr>
          <a:xfrm rot="18074065">
            <a:off x="1869316" y="-136928"/>
            <a:ext cx="335130" cy="33513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AACE650-784F-6527-2CA3-11E9727283C5}"/>
              </a:ext>
            </a:extLst>
          </p:cNvPr>
          <p:cNvSpPr/>
          <p:nvPr userDrawn="1"/>
        </p:nvSpPr>
        <p:spPr>
          <a:xfrm rot="3856011">
            <a:off x="774031" y="-65507"/>
            <a:ext cx="403899" cy="4038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A3D028-D7A6-4554-E7C2-C68E0715A9C9}"/>
              </a:ext>
            </a:extLst>
          </p:cNvPr>
          <p:cNvSpPr/>
          <p:nvPr userDrawn="1"/>
        </p:nvSpPr>
        <p:spPr>
          <a:xfrm rot="964115">
            <a:off x="-322463" y="749917"/>
            <a:ext cx="955123" cy="95512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D7FD2F2-F855-CE9C-E983-C5C92E9D3DCE}"/>
              </a:ext>
            </a:extLst>
          </p:cNvPr>
          <p:cNvSpPr/>
          <p:nvPr userDrawn="1"/>
        </p:nvSpPr>
        <p:spPr>
          <a:xfrm rot="2781202">
            <a:off x="1695254" y="-354888"/>
            <a:ext cx="672459" cy="67245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9109AA-C6D2-D99F-6B36-522A7FC704F2}"/>
              </a:ext>
            </a:extLst>
          </p:cNvPr>
          <p:cNvSpPr/>
          <p:nvPr userDrawn="1"/>
        </p:nvSpPr>
        <p:spPr>
          <a:xfrm rot="2781202">
            <a:off x="3934602" y="-542634"/>
            <a:ext cx="560438" cy="560438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81A62B-8CB7-63C2-133F-71025856AB55}"/>
              </a:ext>
            </a:extLst>
          </p:cNvPr>
          <p:cNvSpPr/>
          <p:nvPr userDrawn="1"/>
        </p:nvSpPr>
        <p:spPr>
          <a:xfrm rot="1204246">
            <a:off x="5920344" y="-437375"/>
            <a:ext cx="560438" cy="560438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78CB6B3-10FB-1422-CEDE-F644B5151DAA}"/>
              </a:ext>
            </a:extLst>
          </p:cNvPr>
          <p:cNvSpPr/>
          <p:nvPr userDrawn="1"/>
        </p:nvSpPr>
        <p:spPr>
          <a:xfrm rot="18074065">
            <a:off x="442730" y="743625"/>
            <a:ext cx="335130" cy="33513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2BE03BB-E1B4-8098-7251-A8E0753D6316}"/>
              </a:ext>
            </a:extLst>
          </p:cNvPr>
          <p:cNvSpPr/>
          <p:nvPr userDrawn="1"/>
        </p:nvSpPr>
        <p:spPr>
          <a:xfrm rot="1204246">
            <a:off x="6707082" y="-173743"/>
            <a:ext cx="310166" cy="31016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DF030D3-AE78-DAF8-EE08-1DFA4CD4E08C}"/>
              </a:ext>
            </a:extLst>
          </p:cNvPr>
          <p:cNvSpPr/>
          <p:nvPr userDrawn="1"/>
        </p:nvSpPr>
        <p:spPr>
          <a:xfrm rot="16440987">
            <a:off x="12053704" y="2816015"/>
            <a:ext cx="335130" cy="33513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0F129DD-6C4D-8CB9-21B8-97D93F69086E}"/>
              </a:ext>
            </a:extLst>
          </p:cNvPr>
          <p:cNvSpPr/>
          <p:nvPr userDrawn="1"/>
        </p:nvSpPr>
        <p:spPr>
          <a:xfrm rot="1677135">
            <a:off x="12088149" y="3137796"/>
            <a:ext cx="310166" cy="31016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E247E69-5377-128F-8D33-CC222126DCCD}"/>
              </a:ext>
            </a:extLst>
          </p:cNvPr>
          <p:cNvSpPr/>
          <p:nvPr userDrawn="1"/>
        </p:nvSpPr>
        <p:spPr>
          <a:xfrm rot="1204246">
            <a:off x="11191049" y="6007013"/>
            <a:ext cx="397083" cy="397083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3FC37B1-A418-57C7-A553-BF52691096BD}"/>
              </a:ext>
            </a:extLst>
          </p:cNvPr>
          <p:cNvSpPr/>
          <p:nvPr userDrawn="1"/>
        </p:nvSpPr>
        <p:spPr>
          <a:xfrm rot="964115">
            <a:off x="11975355" y="4176257"/>
            <a:ext cx="955123" cy="955123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E9B66C3-67D0-AB16-0F71-0387770E79B1}"/>
              </a:ext>
            </a:extLst>
          </p:cNvPr>
          <p:cNvSpPr/>
          <p:nvPr userDrawn="1"/>
        </p:nvSpPr>
        <p:spPr>
          <a:xfrm rot="1574646">
            <a:off x="8077646" y="6566531"/>
            <a:ext cx="460957" cy="460957"/>
          </a:xfrm>
          <a:prstGeom prst="roundRect">
            <a:avLst>
              <a:gd name="adj" fmla="val 21052"/>
            </a:avLst>
          </a:prstGeom>
          <a:solidFill>
            <a:schemeClr val="accent6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9C04309-174B-8F83-B15A-827490E1D89D}"/>
              </a:ext>
            </a:extLst>
          </p:cNvPr>
          <p:cNvSpPr/>
          <p:nvPr userDrawn="1"/>
        </p:nvSpPr>
        <p:spPr>
          <a:xfrm rot="18074065">
            <a:off x="7162409" y="6690433"/>
            <a:ext cx="335130" cy="33513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A4A2FCA-F586-5A3A-7ED3-ADBFAC42DC74}"/>
              </a:ext>
            </a:extLst>
          </p:cNvPr>
          <p:cNvSpPr/>
          <p:nvPr userDrawn="1"/>
        </p:nvSpPr>
        <p:spPr>
          <a:xfrm rot="18074065">
            <a:off x="6316869" y="-154945"/>
            <a:ext cx="335130" cy="33513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4CAFA44-E032-BBFE-A89A-2F460E819B2F}"/>
              </a:ext>
            </a:extLst>
          </p:cNvPr>
          <p:cNvSpPr/>
          <p:nvPr userDrawn="1"/>
        </p:nvSpPr>
        <p:spPr>
          <a:xfrm rot="1204246">
            <a:off x="8848290" y="6289830"/>
            <a:ext cx="397083" cy="397083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7472EC5-C91F-852F-4B53-CD74A74BFA64}"/>
              </a:ext>
            </a:extLst>
          </p:cNvPr>
          <p:cNvSpPr/>
          <p:nvPr userDrawn="1"/>
        </p:nvSpPr>
        <p:spPr>
          <a:xfrm rot="18074065">
            <a:off x="11112281" y="5749095"/>
            <a:ext cx="335130" cy="33513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FBB2F4E-64D2-BF5C-56F3-1DBC09681696}"/>
              </a:ext>
            </a:extLst>
          </p:cNvPr>
          <p:cNvSpPr/>
          <p:nvPr userDrawn="1"/>
        </p:nvSpPr>
        <p:spPr>
          <a:xfrm rot="18074065">
            <a:off x="6263164" y="6790953"/>
            <a:ext cx="335130" cy="33513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70BD755-1824-94A4-9103-7725720D4675}"/>
              </a:ext>
            </a:extLst>
          </p:cNvPr>
          <p:cNvSpPr/>
          <p:nvPr userDrawn="1"/>
        </p:nvSpPr>
        <p:spPr>
          <a:xfrm rot="2074116">
            <a:off x="6688067" y="6786796"/>
            <a:ext cx="310166" cy="31016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9F85863-A902-1730-20B7-0C11AF1C342B}"/>
              </a:ext>
            </a:extLst>
          </p:cNvPr>
          <p:cNvSpPr/>
          <p:nvPr userDrawn="1"/>
        </p:nvSpPr>
        <p:spPr>
          <a:xfrm rot="2074116">
            <a:off x="11369562" y="5283743"/>
            <a:ext cx="310166" cy="31016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6F6CCBF-5660-324A-9EA2-033C924F8266}"/>
              </a:ext>
            </a:extLst>
          </p:cNvPr>
          <p:cNvSpPr/>
          <p:nvPr userDrawn="1"/>
        </p:nvSpPr>
        <p:spPr>
          <a:xfrm rot="16200000">
            <a:off x="10240347" y="6205554"/>
            <a:ext cx="310166" cy="310166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F65C6F4-8EFC-D69C-C6A1-4B3E896F0BF7}"/>
              </a:ext>
            </a:extLst>
          </p:cNvPr>
          <p:cNvSpPr/>
          <p:nvPr userDrawn="1"/>
        </p:nvSpPr>
        <p:spPr>
          <a:xfrm rot="20735531">
            <a:off x="688094" y="-156684"/>
            <a:ext cx="659165" cy="659165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D759F58-61C2-7F4C-B917-403D271EDDBF}"/>
              </a:ext>
            </a:extLst>
          </p:cNvPr>
          <p:cNvSpPr/>
          <p:nvPr userDrawn="1"/>
        </p:nvSpPr>
        <p:spPr>
          <a:xfrm rot="830430">
            <a:off x="666727" y="-193140"/>
            <a:ext cx="659165" cy="65916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D9216E5-F56B-E189-9D4A-44B7B15697C6}"/>
              </a:ext>
            </a:extLst>
          </p:cNvPr>
          <p:cNvSpPr/>
          <p:nvPr userDrawn="1"/>
        </p:nvSpPr>
        <p:spPr>
          <a:xfrm rot="20171940">
            <a:off x="10804863" y="6356154"/>
            <a:ext cx="425260" cy="42526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77C4B2-C9ED-D274-7905-85ED23496A0E}"/>
              </a:ext>
            </a:extLst>
          </p:cNvPr>
          <p:cNvSpPr/>
          <p:nvPr userDrawn="1"/>
        </p:nvSpPr>
        <p:spPr>
          <a:xfrm rot="21414542">
            <a:off x="11567790" y="5609990"/>
            <a:ext cx="425260" cy="42526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3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AF5E7B-DBD5-AF58-F6A7-53715ED28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0" t="1" r="1219" b="-321"/>
          <a:stretch/>
        </p:blipFill>
        <p:spPr>
          <a:xfrm>
            <a:off x="-19050" y="0"/>
            <a:ext cx="1226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EF849-014F-425A-3286-250BB28F0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9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1DF6DC-8B32-8DCA-85B1-7FA591417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32535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50B7-AB8C-7C6B-2601-B3A79B00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E8F7-7D7B-2C45-6817-2B92FF2E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9EE8-1071-1295-8710-B3DA1408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E03AB-9CC0-AFEB-F20C-184C356C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35663-2BA8-10CB-14A9-D3DE447A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6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454B-5F42-BDCD-4BF8-572866E0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2D40-FAF5-7F38-BFB0-65AB3B4B5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84D75-7C2E-3D9E-D7CD-945BCAE4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5F7E4-C9BB-0BE3-CB94-66956246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8F62A-D30C-5085-C9CF-68ACA799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41FBC-5A61-1525-876E-83E881DE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0A3C-7E6C-A1F3-8CF0-1BA60329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03936-8646-D852-1FCA-492808459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4EF36-1946-2017-0692-95C478862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115E1-8747-E977-7AB2-33C6BAE88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B4013-B61D-6021-CF97-06EEAE2D2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03AE7-AC05-4DAA-0F89-71DB464D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72704-323F-DD29-09A1-BB75C5C8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43231-F340-E23D-461B-2DCA0316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73F2D-E49C-1665-6384-98585B99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9ECDD-EB3C-67F3-CD06-59E7ED809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B80BB-25D0-6E00-CFD2-FCB285B60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6EB7-22A2-4308-BCF6-B2FBB816F1B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40804-DE40-3E05-6046-EC6CC2F4F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B3FFE-7D4C-52DC-2FF4-D512528C6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9922-FD2A-4F80-A7A2-2FBCF9D2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0061-5AAC-4DD2-A2C3-EEC58E19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517D-A195-422D-87DA-D30041320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1E0B1-31D7-4968-8D1E-2F88E051E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3ABE-FC70-46F2-B08A-016298303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18596-4326-4F59-93D6-DB6EA03FD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FDB3-F15F-4C8E-9E39-47A10E4D0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1CBC-B397-478E-B9E9-0359CF5A8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0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BC913-613F-BE62-B24E-7FA6878AB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5" t="30911" r="41479" b="31968"/>
          <a:stretch/>
        </p:blipFill>
        <p:spPr>
          <a:xfrm>
            <a:off x="5145330" y="2733059"/>
            <a:ext cx="7120901" cy="3299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1DD4D3-99A2-34E9-6883-FF79635C46E9}"/>
              </a:ext>
            </a:extLst>
          </p:cNvPr>
          <p:cNvSpPr txBox="1"/>
          <p:nvPr/>
        </p:nvSpPr>
        <p:spPr>
          <a:xfrm>
            <a:off x="649471" y="802209"/>
            <a:ext cx="11284223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II. Quá trình tách một số kim loại có nhiều ứng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08012A-3EF6-CB90-D6BB-13565E6F4274}"/>
              </a:ext>
            </a:extLst>
          </p:cNvPr>
          <p:cNvSpPr txBox="1"/>
          <p:nvPr/>
        </p:nvSpPr>
        <p:spPr>
          <a:xfrm>
            <a:off x="925812" y="1431143"/>
            <a:ext cx="10557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Tách nhôm ra khỏi aluminium oxide bằng phương pháp điện phân nóng chảy.</a:t>
            </a:r>
            <a:endParaRPr lang="en-US" sz="200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6CFEE-9BE0-1D67-7DDF-AEAF4C612DB0}"/>
              </a:ext>
            </a:extLst>
          </p:cNvPr>
          <p:cNvSpPr txBox="1"/>
          <p:nvPr/>
        </p:nvSpPr>
        <p:spPr>
          <a:xfrm>
            <a:off x="1005305" y="2304080"/>
            <a:ext cx="6129578" cy="5749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/>
              <a:t>- Nguyên liệu: Quặng bauxite (Al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5A3300-5691-4F48-C88D-2F8A4B8A368F}"/>
              </a:ext>
            </a:extLst>
          </p:cNvPr>
          <p:cNvGrpSpPr/>
          <p:nvPr/>
        </p:nvGrpSpPr>
        <p:grpSpPr>
          <a:xfrm>
            <a:off x="1304805" y="3147497"/>
            <a:ext cx="6129578" cy="850878"/>
            <a:chOff x="1304805" y="3147497"/>
            <a:chExt cx="6129578" cy="8508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1B7CD9-F865-C792-CB3F-01B5241C8F76}"/>
                </a:ext>
              </a:extLst>
            </p:cNvPr>
            <p:cNvSpPr txBox="1"/>
            <p:nvPr/>
          </p:nvSpPr>
          <p:spPr>
            <a:xfrm>
              <a:off x="1304805" y="3302215"/>
              <a:ext cx="61295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2Al</a:t>
              </a:r>
              <a:r>
                <a:rPr lang="en-US" sz="3200" baseline="-250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3200" baseline="-250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3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→     4Al   +   3O</a:t>
              </a:r>
              <a:r>
                <a:rPr lang="en-US" sz="3200" baseline="-250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3200"/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8D0B045C-9D97-3B8D-4649-8DA38942F8B6}"/>
                </a:ext>
              </a:extLst>
            </p:cNvPr>
            <p:cNvSpPr txBox="1"/>
            <p:nvPr/>
          </p:nvSpPr>
          <p:spPr>
            <a:xfrm>
              <a:off x="2981976" y="3147497"/>
              <a:ext cx="727909" cy="2866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đpnc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B50989B6-70DB-AD04-1582-A2B61EC48E74}"/>
                </a:ext>
              </a:extLst>
            </p:cNvPr>
            <p:cNvSpPr txBox="1"/>
            <p:nvPr/>
          </p:nvSpPr>
          <p:spPr>
            <a:xfrm>
              <a:off x="2886941" y="3702151"/>
              <a:ext cx="1065460" cy="2962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Cryolite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710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1DD4D3-99A2-34E9-6883-FF79635C46E9}"/>
              </a:ext>
            </a:extLst>
          </p:cNvPr>
          <p:cNvSpPr txBox="1"/>
          <p:nvPr/>
        </p:nvSpPr>
        <p:spPr>
          <a:xfrm>
            <a:off x="649471" y="802209"/>
            <a:ext cx="11284223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II. Quá trình tách một số kim loại có nhiều ứng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2FDCBA-3CDF-482C-D7DB-DEBBD4462DDB}"/>
              </a:ext>
            </a:extLst>
          </p:cNvPr>
          <p:cNvSpPr txBox="1"/>
          <p:nvPr/>
        </p:nvSpPr>
        <p:spPr>
          <a:xfrm>
            <a:off x="925812" y="1426921"/>
            <a:ext cx="610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Aft>
                <a:spcPts val="800"/>
              </a:spcAft>
              <a:defRPr sz="2800" b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2. Tách sắt ra khỏi iron (III) oxide.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237D7-8934-21CC-7C46-E5F780CA8700}"/>
              </a:ext>
            </a:extLst>
          </p:cNvPr>
          <p:cNvSpPr txBox="1"/>
          <p:nvPr/>
        </p:nvSpPr>
        <p:spPr>
          <a:xfrm>
            <a:off x="8144291" y="2862379"/>
            <a:ext cx="2667055" cy="2126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Nêu quá trình tách sắt ra khỏi iron (III) oxide, viết PTHH xảy ra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2BADAC-34FE-6E8B-5851-6075F86F9D20}"/>
              </a:ext>
            </a:extLst>
          </p:cNvPr>
          <p:cNvGrpSpPr/>
          <p:nvPr/>
        </p:nvGrpSpPr>
        <p:grpSpPr>
          <a:xfrm>
            <a:off x="7945012" y="2307760"/>
            <a:ext cx="3154581" cy="3227851"/>
            <a:chOff x="4426898" y="3292758"/>
            <a:chExt cx="2858388" cy="292477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DA0941-C276-2EC0-9A87-74166F875A04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39911F8-32CD-F11F-1DBA-7E1D600F499D}"/>
                </a:ext>
              </a:extLst>
            </p:cNvPr>
            <p:cNvSpPr/>
            <p:nvPr/>
          </p:nvSpPr>
          <p:spPr>
            <a:xfrm rot="2909223">
              <a:off x="4426898" y="3292758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911807A4-8BBE-A39B-084A-71C40031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8724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872A11B-3F67-D3FD-FFBD-887EC2FB5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474" y="1982651"/>
            <a:ext cx="66536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nhiệt độ cao, Fe được tách ra khỏi iron (III) oxide bởi carbon monoxide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B24A80-8C79-9643-DF93-383E061BB52F}"/>
              </a:ext>
            </a:extLst>
          </p:cNvPr>
          <p:cNvGrpSpPr/>
          <p:nvPr/>
        </p:nvGrpSpPr>
        <p:grpSpPr>
          <a:xfrm>
            <a:off x="1673351" y="3168379"/>
            <a:ext cx="5437724" cy="645338"/>
            <a:chOff x="1673351" y="3168379"/>
            <a:chExt cx="5437724" cy="645338"/>
          </a:xfrm>
        </p:grpSpPr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538AD14C-065E-25A1-5C24-1A0B3CF41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746" y="3168379"/>
              <a:ext cx="613851" cy="383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kumimoji="0" lang="en-US" altLang="en-US" sz="20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454FB52F-D9EA-AFC0-FA94-43A29920D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351" y="3290497"/>
              <a:ext cx="54377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Fe</a:t>
              </a:r>
              <a:r>
                <a:rPr kumimoji="0" lang="en-US" altLang="en-US" sz="2800" b="0" i="0" u="none" strike="noStrike" cap="none" normalizeH="0" baseline="-300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kumimoji="0" lang="en-US" altLang="en-US" sz="2800" b="0" i="0" u="none" strike="noStrike" cap="none" normalizeH="0" baseline="-300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+  3CO   →     2Fe   +   3CO</a:t>
              </a:r>
              <a:r>
                <a:rPr kumimoji="0" lang="en-US" altLang="en-US" sz="2800" b="0" i="0" u="none" strike="noStrike" cap="none" normalizeH="0" baseline="-300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790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1DD4D3-99A2-34E9-6883-FF79635C46E9}"/>
              </a:ext>
            </a:extLst>
          </p:cNvPr>
          <p:cNvSpPr txBox="1"/>
          <p:nvPr/>
        </p:nvSpPr>
        <p:spPr>
          <a:xfrm>
            <a:off x="649471" y="802209"/>
            <a:ext cx="11284223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II. Quá trình tách một số kim loại có nhiều ứng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BCF8CB-A09B-9505-9BA1-DF984DE8116F}"/>
              </a:ext>
            </a:extLst>
          </p:cNvPr>
          <p:cNvSpPr txBox="1"/>
          <p:nvPr/>
        </p:nvSpPr>
        <p:spPr>
          <a:xfrm>
            <a:off x="925812" y="1431142"/>
            <a:ext cx="610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Aft>
                <a:spcPts val="800"/>
              </a:spcAft>
              <a:defRPr sz="2800" b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3. Tách kẽm ra khỏi zinc sulfide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144291" y="2862379"/>
            <a:ext cx="2667055" cy="2126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Nêu quá trình tách kẽm ra khỏi zinc sulfide, viết PTHH xảy ra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1472361">
            <a:off x="7945012" y="2307760"/>
            <a:ext cx="3154581" cy="3227851"/>
            <a:chOff x="4426898" y="3292758"/>
            <a:chExt cx="2858388" cy="292477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6898" y="3292758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E4442D77-A7E8-A0A1-EC86-913E0D87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587" y="5286672"/>
            <a:ext cx="550202" cy="3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DC764494-9359-74DF-AEAD-DE2423DA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968" y="3450384"/>
            <a:ext cx="549568" cy="3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B2D891F-D099-0310-B241-8AA587F29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72" y="1563579"/>
            <a:ext cx="625642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Quặng chứa zinc sulfide được đốt trong không khí để chuyển zinc sulfide (ZnS) thành zinc oxide (ZnO)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2ZnS   +  3O</a:t>
            </a:r>
            <a:r>
              <a:rPr kumimoji="0" lang="en-US" altLang="en-US" sz="2800" b="0" i="0" u="none" strike="noStrike" cap="none" normalizeH="0" baseline="-3000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→     2ZnO   +   2SO</a:t>
            </a:r>
            <a:r>
              <a:rPr kumimoji="0" lang="en-US" altLang="en-US" sz="2800" b="0" i="0" u="none" strike="noStrike" cap="none" normalizeH="0" baseline="-3000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C7EFEE7-DA94-B9D5-3438-585854FB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931" y="4270460"/>
            <a:ext cx="7135192" cy="16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-3000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-3000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Zinc được tách khỏi zinc oxide bởi 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ZnO   +  C   →     Zn   +   CO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882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310473" y="3128151"/>
            <a:ext cx="3019503" cy="1520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THẢO LUẬN NHÓM ĐÔI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4824528">
            <a:off x="8230233" y="2323415"/>
            <a:ext cx="3154581" cy="3190282"/>
            <a:chOff x="4421146" y="3326799"/>
            <a:chExt cx="2858388" cy="2890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1146" y="3326799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D6B897C-EC09-40D5-1E2F-3CE845ECE6A3}"/>
              </a:ext>
            </a:extLst>
          </p:cNvPr>
          <p:cNvSpPr txBox="1"/>
          <p:nvPr/>
        </p:nvSpPr>
        <p:spPr>
          <a:xfrm>
            <a:off x="1166824" y="1810142"/>
            <a:ext cx="564203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rgbClr val="002060"/>
                </a:solidFill>
              </a:rPr>
              <a:t>1. </a:t>
            </a:r>
            <a:r>
              <a:rPr lang="en-US" sz="3200">
                <a:solidFill>
                  <a:srgbClr val="002060"/>
                </a:solidFill>
              </a:rPr>
              <a:t>Hãy chỉ ra điểm giống nhau và khác nhau trong hai quá trình tách kẽm và tách sắt đã nêu ở trên.</a:t>
            </a:r>
          </a:p>
          <a:p>
            <a:pPr algn="just"/>
            <a:endParaRPr lang="en-US" sz="1800">
              <a:solidFill>
                <a:srgbClr val="002060"/>
              </a:solidFill>
            </a:endParaRPr>
          </a:p>
          <a:p>
            <a:pPr algn="just"/>
            <a:r>
              <a:rPr lang="en-US" sz="3600" b="1">
                <a:solidFill>
                  <a:srgbClr val="002060"/>
                </a:solidFill>
              </a:rPr>
              <a:t>2. </a:t>
            </a:r>
            <a:r>
              <a:rPr lang="en-US" sz="3200">
                <a:solidFill>
                  <a:srgbClr val="002060"/>
                </a:solidFill>
              </a:rPr>
              <a:t>Theo em kim loại natri (Sodium) có thể tách bằng phương pháp nhiệt luyện như tách kẽm được không? Vì sao?</a:t>
            </a:r>
          </a:p>
        </p:txBody>
      </p:sp>
      <p:pic>
        <p:nvPicPr>
          <p:cNvPr id="2" name="Đồng hồ đếm ngược 3 phút gây sốc 3 Minutes">
            <a:hlinkClick r:id="" action="ppaction://media"/>
            <a:extLst>
              <a:ext uri="{FF2B5EF4-FFF2-40B4-BE49-F238E27FC236}">
                <a16:creationId xmlns:a16="http://schemas.microsoft.com/office/drawing/2014/main" id="{6D030065-C23F-04E0-F3CC-D13FF7EF03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1847" y="867118"/>
            <a:ext cx="1820153" cy="10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0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272373" y="3128151"/>
            <a:ext cx="3019503" cy="1520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THẢO LUẬN NHÓM ĐÔI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4824528">
            <a:off x="8192133" y="2323415"/>
            <a:ext cx="3154581" cy="3190282"/>
            <a:chOff x="4421146" y="3326799"/>
            <a:chExt cx="2858388" cy="2890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1146" y="3326799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55E418-01BE-56FF-DD67-823A4E98A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65856"/>
              </p:ext>
            </p:extLst>
          </p:nvPr>
        </p:nvGraphicFramePr>
        <p:xfrm>
          <a:off x="380707" y="1697601"/>
          <a:ext cx="7324906" cy="3959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918">
                  <a:extLst>
                    <a:ext uri="{9D8B030D-6E8A-4147-A177-3AD203B41FA5}">
                      <a16:colId xmlns:a16="http://schemas.microsoft.com/office/drawing/2014/main" val="1374892480"/>
                    </a:ext>
                  </a:extLst>
                </a:gridCol>
                <a:gridCol w="3035475">
                  <a:extLst>
                    <a:ext uri="{9D8B030D-6E8A-4147-A177-3AD203B41FA5}">
                      <a16:colId xmlns:a16="http://schemas.microsoft.com/office/drawing/2014/main" val="138233892"/>
                    </a:ext>
                  </a:extLst>
                </a:gridCol>
                <a:gridCol w="653379">
                  <a:extLst>
                    <a:ext uri="{9D8B030D-6E8A-4147-A177-3AD203B41FA5}">
                      <a16:colId xmlns:a16="http://schemas.microsoft.com/office/drawing/2014/main" val="3214211165"/>
                    </a:ext>
                  </a:extLst>
                </a:gridCol>
                <a:gridCol w="2442134">
                  <a:extLst>
                    <a:ext uri="{9D8B030D-6E8A-4147-A177-3AD203B41FA5}">
                      <a16:colId xmlns:a16="http://schemas.microsoft.com/office/drawing/2014/main" val="680514410"/>
                    </a:ext>
                  </a:extLst>
                </a:gridCol>
              </a:tblGrid>
              <a:tr h="4716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Tách sắt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Tách kẽm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243557"/>
                  </a:ext>
                </a:extLst>
              </a:tr>
              <a:tr h="4716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Giống nhau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Đều dùng phương pháp nhiệt luyện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77046"/>
                  </a:ext>
                </a:extLst>
              </a:tr>
              <a:tr h="198777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Khác nhau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Sau khi làm giàu quặng, trực tiếp nhiệt luyện để tách sắt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Sau khi làm giàu quặng, phải chuyển ZnS thành ZnO rồi mới nhiệt luyện.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Sau khi làm giàu quặng, phải chuyển ZnS thành ZnO rồi mới nhiệt luyện.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007606"/>
                  </a:ext>
                </a:extLst>
              </a:tr>
              <a:tr h="471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Chất khử là CO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Chất khử là 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Chất khử là 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02253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6B897C-EC09-40D5-1E2F-3CE845ECE6A3}"/>
              </a:ext>
            </a:extLst>
          </p:cNvPr>
          <p:cNvSpPr txBox="1"/>
          <p:nvPr/>
        </p:nvSpPr>
        <p:spPr>
          <a:xfrm>
            <a:off x="680486" y="1553132"/>
            <a:ext cx="795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chemeClr val="bg1"/>
                </a:solidFill>
              </a:rPr>
              <a:t>1. 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4838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272373" y="3128151"/>
            <a:ext cx="3019503" cy="1520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THẢO LUẬN NHÓM ĐÔI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4824528">
            <a:off x="8192133" y="2323415"/>
            <a:ext cx="3154581" cy="3190282"/>
            <a:chOff x="4421146" y="3326799"/>
            <a:chExt cx="2858388" cy="2890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1146" y="3326799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D6B897C-EC09-40D5-1E2F-3CE845ECE6A3}"/>
              </a:ext>
            </a:extLst>
          </p:cNvPr>
          <p:cNvSpPr txBox="1"/>
          <p:nvPr/>
        </p:nvSpPr>
        <p:spPr>
          <a:xfrm>
            <a:off x="1209993" y="2762822"/>
            <a:ext cx="61394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chemeClr val="accent1"/>
                </a:solidFill>
              </a:rPr>
              <a:t>2. </a:t>
            </a:r>
            <a:r>
              <a:rPr lang="en-US"/>
              <a:t>Do Na là kim loại hoạt động hóa học rất mạnh nên không tách được kim loại Na bằng phương pháp nhiệt luyện như tách kẽm.</a:t>
            </a:r>
          </a:p>
        </p:txBody>
      </p:sp>
    </p:spTree>
    <p:extLst>
      <p:ext uri="{BB962C8B-B14F-4D97-AF65-F5344CB8AC3E}">
        <p14:creationId xmlns:p14="http://schemas.microsoft.com/office/powerpoint/2010/main" val="350942434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208630" y="3490240"/>
            <a:ext cx="3019503" cy="850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400" b="1">
                <a:solidFill>
                  <a:srgbClr val="002060"/>
                </a:solidFill>
              </a:rPr>
              <a:t>VẬN DỤNG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9107190">
            <a:off x="8192133" y="2323415"/>
            <a:ext cx="3154581" cy="3190282"/>
            <a:chOff x="4421146" y="3326799"/>
            <a:chExt cx="2858388" cy="2890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1146" y="3326799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C863BA-9B5E-5F93-608D-EFC1A746787D}"/>
              </a:ext>
            </a:extLst>
          </p:cNvPr>
          <p:cNvSpPr txBox="1"/>
          <p:nvPr/>
        </p:nvSpPr>
        <p:spPr>
          <a:xfrm>
            <a:off x="1042465" y="3574227"/>
            <a:ext cx="63565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rgbClr val="002060"/>
                </a:solidFill>
              </a:rPr>
              <a:t>?1. </a:t>
            </a:r>
            <a:r>
              <a:rPr lang="en-US" sz="3200"/>
              <a:t>Phương pháp nào thường được dùng để tách các kim loại hoạt động hóa học mạnh như: K, Na, Al, …?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65EFB-6835-3BBF-0ABA-7E532CB3FDB5}"/>
              </a:ext>
            </a:extLst>
          </p:cNvPr>
          <p:cNvSpPr txBox="1"/>
          <p:nvPr/>
        </p:nvSpPr>
        <p:spPr>
          <a:xfrm>
            <a:off x="1042465" y="2786833"/>
            <a:ext cx="1927475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Câu hỏi: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1CD5F-4723-0426-B7CC-393B1696585C}"/>
              </a:ext>
            </a:extLst>
          </p:cNvPr>
          <p:cNvSpPr txBox="1"/>
          <p:nvPr/>
        </p:nvSpPr>
        <p:spPr>
          <a:xfrm>
            <a:off x="1042464" y="1143645"/>
            <a:ext cx="71661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rgbClr val="002060"/>
                </a:solidFill>
              </a:rPr>
              <a:t>Dựa vào kiến thức đã học, em hãy suy nghĩ, trả lời các câu hỏi sau: 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0574710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208630" y="3490240"/>
            <a:ext cx="3019503" cy="850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400" b="1">
                <a:solidFill>
                  <a:srgbClr val="002060"/>
                </a:solidFill>
              </a:rPr>
              <a:t>VẬN DỤNG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9107190">
            <a:off x="8192133" y="2323415"/>
            <a:ext cx="3154581" cy="3190282"/>
            <a:chOff x="4421146" y="3326799"/>
            <a:chExt cx="2858388" cy="2890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1146" y="3326799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C863BA-9B5E-5F93-608D-EFC1A746787D}"/>
              </a:ext>
            </a:extLst>
          </p:cNvPr>
          <p:cNvSpPr txBox="1"/>
          <p:nvPr/>
        </p:nvSpPr>
        <p:spPr>
          <a:xfrm>
            <a:off x="1264865" y="2145301"/>
            <a:ext cx="648623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rgbClr val="002060"/>
                </a:solidFill>
              </a:rPr>
              <a:t>?1. </a:t>
            </a:r>
            <a:r>
              <a:rPr lang="en-US" sz="3200"/>
              <a:t>Phương pháp </a:t>
            </a:r>
            <a:r>
              <a:rPr lang="en-US" sz="3200" b="1">
                <a:solidFill>
                  <a:srgbClr val="002060"/>
                </a:solidFill>
              </a:rPr>
              <a:t>điện phân nóng chảy</a:t>
            </a:r>
            <a:r>
              <a:rPr lang="en-US" sz="3200" b="1"/>
              <a:t> </a:t>
            </a:r>
            <a:r>
              <a:rPr lang="en-US" sz="3200"/>
              <a:t>thường được dùng để tách các kim loại hoạt động hóa học mạnh như: K, Na, Al,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D0A5F-89D7-3DBA-D961-9CB5DC959AA1}"/>
              </a:ext>
            </a:extLst>
          </p:cNvPr>
          <p:cNvSpPr txBox="1"/>
          <p:nvPr/>
        </p:nvSpPr>
        <p:spPr>
          <a:xfrm>
            <a:off x="1301927" y="1432477"/>
            <a:ext cx="1927475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Trả lời:</a:t>
            </a:r>
          </a:p>
        </p:txBody>
      </p:sp>
    </p:spTree>
    <p:extLst>
      <p:ext uri="{BB962C8B-B14F-4D97-AF65-F5344CB8AC3E}">
        <p14:creationId xmlns:p14="http://schemas.microsoft.com/office/powerpoint/2010/main" val="2161295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208630" y="3490240"/>
            <a:ext cx="3019503" cy="850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400" b="1">
                <a:solidFill>
                  <a:srgbClr val="002060"/>
                </a:solidFill>
              </a:rPr>
              <a:t>VẬN DỤNG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9107190">
            <a:off x="8192133" y="2323415"/>
            <a:ext cx="3154581" cy="3190282"/>
            <a:chOff x="4421146" y="3326799"/>
            <a:chExt cx="2858388" cy="2890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1146" y="3326799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C863BA-9B5E-5F93-608D-EFC1A746787D}"/>
              </a:ext>
            </a:extLst>
          </p:cNvPr>
          <p:cNvSpPr txBox="1"/>
          <p:nvPr/>
        </p:nvSpPr>
        <p:spPr>
          <a:xfrm>
            <a:off x="1262000" y="2709706"/>
            <a:ext cx="63565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rgbClr val="002060"/>
                </a:solidFill>
              </a:rPr>
              <a:t>?2. </a:t>
            </a:r>
            <a:r>
              <a:rPr lang="en-US" sz="3200"/>
              <a:t>Phương pháp nào thì được dùng để tách các kim loại hoạt động hóa học trung bình như Zn, Fe, …?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BB526-FC94-4197-A5AD-691BF61994F9}"/>
              </a:ext>
            </a:extLst>
          </p:cNvPr>
          <p:cNvSpPr txBox="1"/>
          <p:nvPr/>
        </p:nvSpPr>
        <p:spPr>
          <a:xfrm>
            <a:off x="1262000" y="1922312"/>
            <a:ext cx="1927475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Câu hỏi:</a:t>
            </a:r>
          </a:p>
        </p:txBody>
      </p:sp>
    </p:spTree>
    <p:extLst>
      <p:ext uri="{BB962C8B-B14F-4D97-AF65-F5344CB8AC3E}">
        <p14:creationId xmlns:p14="http://schemas.microsoft.com/office/powerpoint/2010/main" val="429370334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AEF13-804D-60E5-E3DA-2531AD22A3F6}"/>
              </a:ext>
            </a:extLst>
          </p:cNvPr>
          <p:cNvSpPr txBox="1"/>
          <p:nvPr/>
        </p:nvSpPr>
        <p:spPr>
          <a:xfrm>
            <a:off x="8208630" y="3490240"/>
            <a:ext cx="3019503" cy="850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400" b="1">
                <a:solidFill>
                  <a:srgbClr val="002060"/>
                </a:solidFill>
              </a:rPr>
              <a:t>VẬN DỤNG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C72FB7-9102-6C5C-5A23-DA6FC30DC540}"/>
              </a:ext>
            </a:extLst>
          </p:cNvPr>
          <p:cNvGrpSpPr/>
          <p:nvPr/>
        </p:nvGrpSpPr>
        <p:grpSpPr>
          <a:xfrm rot="9107190">
            <a:off x="8192133" y="2323415"/>
            <a:ext cx="3154581" cy="3190282"/>
            <a:chOff x="4421146" y="3326799"/>
            <a:chExt cx="2858388" cy="2890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074F40-845D-A2D3-1DCD-AC3745B85067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5EA710-56F2-1682-ECCB-9484A163CA34}"/>
                </a:ext>
              </a:extLst>
            </p:cNvPr>
            <p:cNvSpPr/>
            <p:nvPr/>
          </p:nvSpPr>
          <p:spPr>
            <a:xfrm rot="2909223">
              <a:off x="4421146" y="3326799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C863BA-9B5E-5F93-608D-EFC1A746787D}"/>
              </a:ext>
            </a:extLst>
          </p:cNvPr>
          <p:cNvSpPr txBox="1"/>
          <p:nvPr/>
        </p:nvSpPr>
        <p:spPr>
          <a:xfrm>
            <a:off x="1135134" y="3068210"/>
            <a:ext cx="648623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3600" b="1">
                <a:solidFill>
                  <a:srgbClr val="002060"/>
                </a:solidFill>
              </a:rPr>
              <a:t>?2. </a:t>
            </a:r>
            <a:r>
              <a:rPr lang="en-US" sz="3200"/>
              <a:t>Phương pháp </a:t>
            </a:r>
            <a:r>
              <a:rPr lang="en-US" sz="3200" b="1">
                <a:solidFill>
                  <a:srgbClr val="002060"/>
                </a:solidFill>
              </a:rPr>
              <a:t>nhiệt luyện </a:t>
            </a:r>
            <a:r>
              <a:rPr lang="en-US" sz="3200"/>
              <a:t>được dùng để tách các kim loại hoạt động hóa học trung bình như Zn, Fe,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8A3A3-8D64-70B9-C857-0D324A055A0B}"/>
              </a:ext>
            </a:extLst>
          </p:cNvPr>
          <p:cNvSpPr txBox="1"/>
          <p:nvPr/>
        </p:nvSpPr>
        <p:spPr>
          <a:xfrm>
            <a:off x="1172196" y="2331282"/>
            <a:ext cx="1927475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Trả lời:</a:t>
            </a:r>
          </a:p>
        </p:txBody>
      </p:sp>
    </p:spTree>
    <p:extLst>
      <p:ext uri="{BB962C8B-B14F-4D97-AF65-F5344CB8AC3E}">
        <p14:creationId xmlns:p14="http://schemas.microsoft.com/office/powerpoint/2010/main" val="3248823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3BC16E-3745-AD47-E90B-E8EBB119C8E4}"/>
              </a:ext>
            </a:extLst>
          </p:cNvPr>
          <p:cNvSpPr/>
          <p:nvPr/>
        </p:nvSpPr>
        <p:spPr>
          <a:xfrm>
            <a:off x="0" y="733386"/>
            <a:ext cx="12192000" cy="612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0BED6-1B2C-57F1-DDCB-E30413E2A7CE}"/>
              </a:ext>
            </a:extLst>
          </p:cNvPr>
          <p:cNvSpPr txBox="1"/>
          <p:nvPr/>
        </p:nvSpPr>
        <p:spPr>
          <a:xfrm>
            <a:off x="482148" y="248861"/>
            <a:ext cx="11227704" cy="138499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>
                <a:solidFill>
                  <a:schemeClr val="accent2"/>
                </a:solidFill>
              </a:rPr>
              <a:t>Từng nhóm cử đại diện lên trình bày nội dung đã chuẩn bị của nhóm mình. Các HS còn lại theo phần trình bày, giơ tay phát biểu nếu có ý kiến bổ sung cho nhóm bạn.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802852-483D-40B7-778B-C1A02ED40422}"/>
              </a:ext>
            </a:extLst>
          </p:cNvPr>
          <p:cNvGrpSpPr/>
          <p:nvPr/>
        </p:nvGrpSpPr>
        <p:grpSpPr>
          <a:xfrm>
            <a:off x="-56753" y="1807738"/>
            <a:ext cx="4041322" cy="4893039"/>
            <a:chOff x="-56753" y="1840988"/>
            <a:chExt cx="4041322" cy="48930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0C0F2F2-AE04-FAC8-89EA-98EC41BA42C3}"/>
                </a:ext>
              </a:extLst>
            </p:cNvPr>
            <p:cNvGrpSpPr/>
            <p:nvPr/>
          </p:nvGrpSpPr>
          <p:grpSpPr>
            <a:xfrm>
              <a:off x="-56753" y="1840988"/>
              <a:ext cx="4008072" cy="4859070"/>
              <a:chOff x="-56753" y="1840988"/>
              <a:chExt cx="4008072" cy="4859070"/>
            </a:xfrm>
          </p:grpSpPr>
          <p:sp>
            <p:nvSpPr>
              <p:cNvPr id="6" name="Rectangle: Single Corner Snipped 5">
                <a:extLst>
                  <a:ext uri="{FF2B5EF4-FFF2-40B4-BE49-F238E27FC236}">
                    <a16:creationId xmlns:a16="http://schemas.microsoft.com/office/drawing/2014/main" id="{8BE7F87A-1A36-E644-35AA-A8913824A8A0}"/>
                  </a:ext>
                </a:extLst>
              </p:cNvPr>
              <p:cNvSpPr/>
              <p:nvPr/>
            </p:nvSpPr>
            <p:spPr>
              <a:xfrm>
                <a:off x="482148" y="2290362"/>
                <a:ext cx="3469171" cy="4409696"/>
              </a:xfrm>
              <a:prstGeom prst="snip1Rect">
                <a:avLst/>
              </a:prstGeom>
              <a:solidFill>
                <a:schemeClr val="bg1"/>
              </a:solidFill>
              <a:ln w="57150">
                <a:solidFill>
                  <a:srgbClr val="BAC2DA"/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0702BB-DA7A-88EA-DC51-2AE62043CBA7}"/>
                  </a:ext>
                </a:extLst>
              </p:cNvPr>
              <p:cNvSpPr txBox="1"/>
              <p:nvPr/>
            </p:nvSpPr>
            <p:spPr>
              <a:xfrm>
                <a:off x="618313" y="2455025"/>
                <a:ext cx="3196840" cy="4047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US" sz="27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Cho biết các kim loại: Sắt (iron) có trong các quặng nào trong tự nhiên? Tồn tại trong hợp chất nào? Nêu phương pháp hóa học phù hợp để tách sắt.</a:t>
                </a:r>
                <a:endParaRPr lang="en-US" sz="27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E5AC62CC-1074-4C3B-02EE-483E026BD340}"/>
                  </a:ext>
                </a:extLst>
              </p:cNvPr>
              <p:cNvSpPr/>
              <p:nvPr/>
            </p:nvSpPr>
            <p:spPr>
              <a:xfrm>
                <a:off x="9747" y="1840988"/>
                <a:ext cx="1330036" cy="1146583"/>
              </a:xfrm>
              <a:prstGeom prst="hexagon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2A95AA-D12B-89ED-ADCF-3E684B9E5370}"/>
                  </a:ext>
                </a:extLst>
              </p:cNvPr>
              <p:cNvSpPr txBox="1"/>
              <p:nvPr/>
            </p:nvSpPr>
            <p:spPr>
              <a:xfrm>
                <a:off x="-56753" y="2043790"/>
                <a:ext cx="14815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00" b="1"/>
                  <a:t>NHÓM 1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B8CDB9-DAB5-618E-73AC-D85FF027B12A}"/>
                </a:ext>
              </a:extLst>
            </p:cNvPr>
            <p:cNvSpPr/>
            <p:nvPr/>
          </p:nvSpPr>
          <p:spPr>
            <a:xfrm>
              <a:off x="2078182" y="6602614"/>
              <a:ext cx="1906387" cy="131413"/>
            </a:xfrm>
            <a:prstGeom prst="rect">
              <a:avLst/>
            </a:prstGeom>
            <a:solidFill>
              <a:srgbClr val="BAC2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7BDF11-0792-C924-0489-604F7B20B049}"/>
              </a:ext>
            </a:extLst>
          </p:cNvPr>
          <p:cNvGrpSpPr/>
          <p:nvPr/>
        </p:nvGrpSpPr>
        <p:grpSpPr>
          <a:xfrm>
            <a:off x="4002923" y="1807738"/>
            <a:ext cx="4124148" cy="4898118"/>
            <a:chOff x="4002923" y="1840988"/>
            <a:chExt cx="4124148" cy="489811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985E0A-E8E6-7751-C26F-5CA03DEA5813}"/>
                </a:ext>
              </a:extLst>
            </p:cNvPr>
            <p:cNvGrpSpPr/>
            <p:nvPr/>
          </p:nvGrpSpPr>
          <p:grpSpPr>
            <a:xfrm>
              <a:off x="4002923" y="1840988"/>
              <a:ext cx="4101593" cy="4859070"/>
              <a:chOff x="4002923" y="1840988"/>
              <a:chExt cx="4101593" cy="4859070"/>
            </a:xfrm>
          </p:grpSpPr>
          <p:sp>
            <p:nvSpPr>
              <p:cNvPr id="7" name="Rectangle: Single Corner Snipped 6">
                <a:extLst>
                  <a:ext uri="{FF2B5EF4-FFF2-40B4-BE49-F238E27FC236}">
                    <a16:creationId xmlns:a16="http://schemas.microsoft.com/office/drawing/2014/main" id="{3A49DC0E-2FE2-5E48-F6C3-36446A9A97A7}"/>
                  </a:ext>
                </a:extLst>
              </p:cNvPr>
              <p:cNvSpPr/>
              <p:nvPr/>
            </p:nvSpPr>
            <p:spPr>
              <a:xfrm>
                <a:off x="4373845" y="2290362"/>
                <a:ext cx="3730671" cy="4409696"/>
              </a:xfrm>
              <a:prstGeom prst="snip1Rect">
                <a:avLst/>
              </a:prstGeom>
              <a:solidFill>
                <a:schemeClr val="bg1"/>
              </a:solidFill>
              <a:ln w="57150">
                <a:solidFill>
                  <a:srgbClr val="FDD680"/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C2D063-88F5-4D96-B9EF-8BDACFF22FF1}"/>
                  </a:ext>
                </a:extLst>
              </p:cNvPr>
              <p:cNvSpPr txBox="1"/>
              <p:nvPr/>
            </p:nvSpPr>
            <p:spPr>
              <a:xfrm>
                <a:off x="4373845" y="2488275"/>
                <a:ext cx="3603601" cy="4047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US" sz="27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Cho biết các kim loại: Nhôm (aluminium) có trong các quặng nào trong tự nhiên? Tồn tại trong hợp chất nào? Nêu phương pháp hóa học phù hợp để tách nhôm.</a:t>
                </a:r>
                <a:endParaRPr lang="en-US" sz="27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C88D4790-B000-413C-67B3-6749E9EACE8F}"/>
                  </a:ext>
                </a:extLst>
              </p:cNvPr>
              <p:cNvSpPr/>
              <p:nvPr/>
            </p:nvSpPr>
            <p:spPr>
              <a:xfrm>
                <a:off x="4071417" y="1840988"/>
                <a:ext cx="1330036" cy="1146583"/>
              </a:xfrm>
              <a:prstGeom prst="hexagon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0C82F7-7B01-FCD2-70AD-A8F4C9AE5C54}"/>
                  </a:ext>
                </a:extLst>
              </p:cNvPr>
              <p:cNvSpPr txBox="1"/>
              <p:nvPr/>
            </p:nvSpPr>
            <p:spPr>
              <a:xfrm>
                <a:off x="4002923" y="2043790"/>
                <a:ext cx="14815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00" b="1"/>
                  <a:t>NHÓM 2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67DD5C-227F-8B9D-757A-AA495D5AFBE4}"/>
                </a:ext>
              </a:extLst>
            </p:cNvPr>
            <p:cNvSpPr/>
            <p:nvPr/>
          </p:nvSpPr>
          <p:spPr>
            <a:xfrm>
              <a:off x="6220684" y="6607693"/>
              <a:ext cx="1906387" cy="131413"/>
            </a:xfrm>
            <a:prstGeom prst="rect">
              <a:avLst/>
            </a:prstGeom>
            <a:solidFill>
              <a:srgbClr val="FEE3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D107F2-8708-AC6F-DBBD-B28D66E1C143}"/>
              </a:ext>
            </a:extLst>
          </p:cNvPr>
          <p:cNvGrpSpPr/>
          <p:nvPr/>
        </p:nvGrpSpPr>
        <p:grpSpPr>
          <a:xfrm>
            <a:off x="8059074" y="1807738"/>
            <a:ext cx="3877996" cy="4884113"/>
            <a:chOff x="8059074" y="1840988"/>
            <a:chExt cx="3877996" cy="488411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06F10F-69D1-06AD-4C59-2CEB21B11918}"/>
                </a:ext>
              </a:extLst>
            </p:cNvPr>
            <p:cNvGrpSpPr/>
            <p:nvPr/>
          </p:nvGrpSpPr>
          <p:grpSpPr>
            <a:xfrm>
              <a:off x="8059074" y="1840988"/>
              <a:ext cx="3877996" cy="4859070"/>
              <a:chOff x="7859574" y="1840988"/>
              <a:chExt cx="3877996" cy="4859070"/>
            </a:xfrm>
          </p:grpSpPr>
          <p:sp>
            <p:nvSpPr>
              <p:cNvPr id="8" name="Rectangle: Single Corner Snipped 7">
                <a:extLst>
                  <a:ext uri="{FF2B5EF4-FFF2-40B4-BE49-F238E27FC236}">
                    <a16:creationId xmlns:a16="http://schemas.microsoft.com/office/drawing/2014/main" id="{22AEDFF8-9D01-89EF-9D05-0C1365D53D83}"/>
                  </a:ext>
                </a:extLst>
              </p:cNvPr>
              <p:cNvSpPr/>
              <p:nvPr/>
            </p:nvSpPr>
            <p:spPr>
              <a:xfrm>
                <a:off x="8268399" y="2290362"/>
                <a:ext cx="3469171" cy="4409696"/>
              </a:xfrm>
              <a:prstGeom prst="snip1Rect">
                <a:avLst/>
              </a:prstGeom>
              <a:solidFill>
                <a:schemeClr val="bg1"/>
              </a:solidFill>
              <a:ln w="57150">
                <a:solidFill>
                  <a:srgbClr val="E7B99E"/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1A6E7-B678-BF82-CEC4-B500122EFBEF}"/>
                  </a:ext>
                </a:extLst>
              </p:cNvPr>
              <p:cNvSpPr txBox="1"/>
              <p:nvPr/>
            </p:nvSpPr>
            <p:spPr>
              <a:xfrm>
                <a:off x="8485890" y="2455025"/>
                <a:ext cx="3087797" cy="4047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US" sz="27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Cho biết các kim loại: Kẽm (zinc) có trong các quặng nào trong tự nhiên? Tồn tại trong hợp chất nào? Nêu phương pháp hóa học phù hợp để tách kẽm.</a:t>
                </a:r>
                <a:endParaRPr lang="en-US" sz="27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791E9F33-F348-EE34-12C9-B9C2360346CD}"/>
                  </a:ext>
                </a:extLst>
              </p:cNvPr>
              <p:cNvSpPr/>
              <p:nvPr/>
            </p:nvSpPr>
            <p:spPr>
              <a:xfrm>
                <a:off x="7927571" y="1840988"/>
                <a:ext cx="1330036" cy="1146583"/>
              </a:xfrm>
              <a:prstGeom prst="hexagon">
                <a:avLst/>
              </a:prstGeom>
              <a:solidFill>
                <a:srgbClr val="E7B99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B349D0-6658-5FF5-34A5-63DEF093434C}"/>
                  </a:ext>
                </a:extLst>
              </p:cNvPr>
              <p:cNvSpPr txBox="1"/>
              <p:nvPr/>
            </p:nvSpPr>
            <p:spPr>
              <a:xfrm>
                <a:off x="7859574" y="2027165"/>
                <a:ext cx="148158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00" b="1"/>
                  <a:t>NHÓM 3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06FCB0-078B-F339-F446-83998B8C9722}"/>
                </a:ext>
              </a:extLst>
            </p:cNvPr>
            <p:cNvSpPr/>
            <p:nvPr/>
          </p:nvSpPr>
          <p:spPr>
            <a:xfrm>
              <a:off x="10030683" y="6593688"/>
              <a:ext cx="1906387" cy="131413"/>
            </a:xfrm>
            <a:prstGeom prst="rect">
              <a:avLst/>
            </a:prstGeom>
            <a:solidFill>
              <a:srgbClr val="E7B9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794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0E3DF7-AC78-7270-B82B-6B2A91DA1F46}"/>
              </a:ext>
            </a:extLst>
          </p:cNvPr>
          <p:cNvSpPr txBox="1"/>
          <p:nvPr/>
        </p:nvSpPr>
        <p:spPr>
          <a:xfrm>
            <a:off x="1973926" y="2344485"/>
            <a:ext cx="894172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3200">
                <a:solidFill>
                  <a:srgbClr val="002060"/>
                </a:solidFill>
              </a:rPr>
              <a:t>- Làm BT đầu 20. Trong SBT nội dung tách kim loại.</a:t>
            </a:r>
          </a:p>
          <a:p>
            <a:r>
              <a:rPr lang="en-US" sz="3200">
                <a:solidFill>
                  <a:srgbClr val="002060"/>
                </a:solidFill>
              </a:rPr>
              <a:t>- Cá nhân HS chuẩn bị trước các nội dung:</a:t>
            </a:r>
          </a:p>
          <a:p>
            <a:r>
              <a:rPr lang="en-US" sz="3200">
                <a:solidFill>
                  <a:srgbClr val="002060"/>
                </a:solidFill>
              </a:rPr>
              <a:t>(1) Hợp kim là gì?</a:t>
            </a:r>
          </a:p>
          <a:p>
            <a:r>
              <a:rPr lang="en-US" sz="3200">
                <a:solidFill>
                  <a:srgbClr val="002060"/>
                </a:solidFill>
              </a:rPr>
              <a:t>(2) Hợp kim có những ưu điểm gì?</a:t>
            </a:r>
          </a:p>
          <a:p>
            <a:r>
              <a:rPr lang="en-US" sz="3200">
                <a:solidFill>
                  <a:srgbClr val="002060"/>
                </a:solidFill>
              </a:rPr>
              <a:t>(3) Lấy vd 1 vài loại hợp kim em biết.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EDB7A-88E5-DF93-89D6-D6CAD06C915C}"/>
              </a:ext>
            </a:extLst>
          </p:cNvPr>
          <p:cNvSpPr txBox="1"/>
          <p:nvPr/>
        </p:nvSpPr>
        <p:spPr>
          <a:xfrm>
            <a:off x="327661" y="1261943"/>
            <a:ext cx="11255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u="sng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HƯỚNG DẪN HỌC Ở NHÀ</a:t>
            </a:r>
            <a:endParaRPr lang="en-US" sz="3600" b="1" u="sng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A07AE-C30B-EB27-7586-113A2BE2917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ADD831-D0BE-91F0-3E5A-C97A61A1622A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2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09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763" y="489353"/>
            <a:ext cx="11222181" cy="4234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PHẢN BIỆN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Thùy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powerpoint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lần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(08/07/2024)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slide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ới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dẫn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dắt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tr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ư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ớc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báo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cáo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slide 12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trở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đi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bỏ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phần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mục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II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đi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thiết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phải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mục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nữa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- Ở slide 15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phần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vận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dụng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nên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đặt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ra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yêu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cầu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HS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làm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gì</a:t>
            </a:r>
            <a:r>
              <a:rPr lang="en-US" sz="240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tr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ư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ớc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câu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hỏi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trả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lời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(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khác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là</a:t>
            </a:r>
            <a:r>
              <a:rPr lang="en-US" sz="240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ch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ư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a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phần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chuyển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ý giữa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phần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Times New Roman"/>
                <a:cs typeface="Times New Roman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CB0DA-73FF-C860-451D-C4482CEF9E3F}"/>
              </a:ext>
            </a:extLst>
          </p:cNvPr>
          <p:cNvSpPr txBox="1"/>
          <p:nvPr/>
        </p:nvSpPr>
        <p:spPr>
          <a:xfrm>
            <a:off x="3566758" y="4724038"/>
            <a:ext cx="5058483" cy="850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400" b="1">
                <a:solidFill>
                  <a:schemeClr val="accent2"/>
                </a:solidFill>
              </a:rPr>
              <a:t>GVSB đã điều chỉnh</a:t>
            </a:r>
          </a:p>
        </p:txBody>
      </p:sp>
    </p:spTree>
    <p:extLst>
      <p:ext uri="{BB962C8B-B14F-4D97-AF65-F5344CB8AC3E}">
        <p14:creationId xmlns:p14="http://schemas.microsoft.com/office/powerpoint/2010/main" val="300826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07" y="198349"/>
            <a:ext cx="6096000" cy="10431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PHẢN BIỆN 2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(Bùi Thắm)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Phần powerpoint lần 1 (09/7/2024) </a:t>
            </a:r>
            <a:endParaRPr lang="en-US" sz="2400" dirty="0">
              <a:solidFill>
                <a:srgbClr val="70AD47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660" y="1332695"/>
            <a:ext cx="10456985" cy="426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Tiết 2. Phần vào bài: Nhất trí với ý kiến của GVPB1 là  cần có slide giới thiệu, dẫn dắt tr</a:t>
            </a:r>
            <a:r>
              <a:rPr lang="vi-VN" sz="240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ư</a:t>
            </a:r>
            <a:r>
              <a:rPr lang="en-US" sz="240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ớc khi cho các nhóm báo cáo. Có thể đó là slide nêu ra nhiệm vụ của 3 nhóm đã giao về nhà giờ trước,  có hướng dẫn cách thức các nhóm báo cáo, yêu cầu đối với các nhóm còn lại bên dưới lớp như thế nào?...</a:t>
            </a:r>
          </a:p>
          <a:p>
            <a:pPr marL="285750" lvl="0" indent="-285750" defTabSz="457200">
              <a:lnSpc>
                <a:spcPct val="115000"/>
              </a:lnSpc>
              <a:spcAft>
                <a:spcPts val="1000"/>
              </a:spcAft>
              <a:buFontTx/>
              <a:buChar char="-"/>
              <a:defRPr/>
            </a:pPr>
            <a:r>
              <a:rPr lang="en-US" sz="240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Slide 12: Bổ sung thời gian cho việc thảo luận nhóm đôi của học sinh để các nhóm HS biết mình cần hoàn thành nhiệm vụ trong thời gian bao lâu.</a:t>
            </a:r>
          </a:p>
          <a:p>
            <a:pPr marL="285750" indent="-285750" defTabSz="457200">
              <a:lnSpc>
                <a:spcPct val="115000"/>
              </a:lnSpc>
              <a:spcAft>
                <a:spcPts val="1000"/>
              </a:spcAft>
              <a:buFontTx/>
              <a:buChar char="-"/>
              <a:defRPr/>
            </a:pPr>
            <a:r>
              <a:rPr lang="en-US" sz="2400">
                <a:solidFill>
                  <a:srgbClr val="70AD4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Từ slide 12 trở đi là phần Luyện tập và vận dụng nên bỏ phần tiêu đề  mục II đi, không cần thiết.</a:t>
            </a:r>
          </a:p>
          <a:p>
            <a:pPr marL="285750" lvl="0" indent="-285750" defTabSz="457200">
              <a:lnSpc>
                <a:spcPct val="115000"/>
              </a:lnSpc>
              <a:spcAft>
                <a:spcPts val="1000"/>
              </a:spcAft>
              <a:buFontTx/>
              <a:buChar char="-"/>
              <a:defRPr/>
            </a:pPr>
            <a:endParaRPr lang="en-US" sz="2400" dirty="0">
              <a:solidFill>
                <a:srgbClr val="70AD47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65039-C7B9-D1A4-2D19-B3A108B4FB51}"/>
              </a:ext>
            </a:extLst>
          </p:cNvPr>
          <p:cNvSpPr txBox="1"/>
          <p:nvPr/>
        </p:nvSpPr>
        <p:spPr>
          <a:xfrm>
            <a:off x="3566758" y="5172945"/>
            <a:ext cx="5058483" cy="8506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4400" b="1">
                <a:solidFill>
                  <a:schemeClr val="accent2"/>
                </a:solidFill>
              </a:rPr>
              <a:t>GVSB đã điều chỉnh</a:t>
            </a:r>
          </a:p>
        </p:txBody>
      </p:sp>
    </p:spTree>
    <p:extLst>
      <p:ext uri="{BB962C8B-B14F-4D97-AF65-F5344CB8AC3E}">
        <p14:creationId xmlns:p14="http://schemas.microsoft.com/office/powerpoint/2010/main" val="154346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5EF84D-C3DF-243C-FC34-400E4BDBE3ED}"/>
              </a:ext>
            </a:extLst>
          </p:cNvPr>
          <p:cNvGrpSpPr/>
          <p:nvPr/>
        </p:nvGrpSpPr>
        <p:grpSpPr>
          <a:xfrm>
            <a:off x="7173099" y="1968859"/>
            <a:ext cx="4498050" cy="4448175"/>
            <a:chOff x="7466713" y="-34681"/>
            <a:chExt cx="4498050" cy="4448175"/>
          </a:xfrm>
        </p:grpSpPr>
        <p:pic>
          <p:nvPicPr>
            <p:cNvPr id="1026" name="Picture 2" descr="Quặng hematit là gì: Tính chất, ứng dụng, nguyên lý hoạt động">
              <a:extLst>
                <a:ext uri="{FF2B5EF4-FFF2-40B4-BE49-F238E27FC236}">
                  <a16:creationId xmlns:a16="http://schemas.microsoft.com/office/drawing/2014/main" id="{2080F9DA-D060-5D8B-067C-D3C13B302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" r="34339"/>
            <a:stretch/>
          </p:blipFill>
          <p:spPr bwMode="auto">
            <a:xfrm>
              <a:off x="7516588" y="-34681"/>
              <a:ext cx="4448175" cy="4448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A1DC32-0965-0009-A15A-12E35440E609}"/>
                </a:ext>
              </a:extLst>
            </p:cNvPr>
            <p:cNvSpPr txBox="1"/>
            <p:nvPr/>
          </p:nvSpPr>
          <p:spPr>
            <a:xfrm rot="21199786">
              <a:off x="7466713" y="209544"/>
              <a:ext cx="2209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Hematile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51384B5-0DCD-8C49-570A-E91797C176E4}"/>
              </a:ext>
            </a:extLst>
          </p:cNvPr>
          <p:cNvSpPr txBox="1"/>
          <p:nvPr/>
        </p:nvSpPr>
        <p:spPr>
          <a:xfrm>
            <a:off x="943657" y="1610028"/>
            <a:ext cx="5098344" cy="488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- Trong tự nhiên Sắt có trong các quặng: Hematile (Fe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), magnetit (Fe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), xiderit (FeCO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) và pyrit (FeS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- Phương pháp hóa học phù hợp để tách kim loại Sắt là PP nhiệt luyện (Do Fe là KL hoạt động hóa học trung bình)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452A47-5866-5173-76F2-F5B11BF6E2B0}"/>
              </a:ext>
            </a:extLst>
          </p:cNvPr>
          <p:cNvGrpSpPr/>
          <p:nvPr/>
        </p:nvGrpSpPr>
        <p:grpSpPr>
          <a:xfrm rot="456121">
            <a:off x="7334411" y="1968859"/>
            <a:ext cx="4077795" cy="4021864"/>
            <a:chOff x="7729743" y="1564550"/>
            <a:chExt cx="4077795" cy="4021864"/>
          </a:xfrm>
        </p:grpSpPr>
        <p:pic>
          <p:nvPicPr>
            <p:cNvPr id="1028" name="Picture 4" descr="Magnetit – Wikipedia tiếng Việt">
              <a:extLst>
                <a:ext uri="{FF2B5EF4-FFF2-40B4-BE49-F238E27FC236}">
                  <a16:creationId xmlns:a16="http://schemas.microsoft.com/office/drawing/2014/main" id="{FB7FBCBA-1505-1814-BE99-2B5027E344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1" t="937" r="22629" b="-937"/>
            <a:stretch/>
          </p:blipFill>
          <p:spPr bwMode="auto">
            <a:xfrm>
              <a:off x="7729743" y="1564550"/>
              <a:ext cx="4021864" cy="4021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6478D0-AA01-B27F-FA41-80E1AFD1A565}"/>
                </a:ext>
              </a:extLst>
            </p:cNvPr>
            <p:cNvSpPr txBox="1"/>
            <p:nvPr/>
          </p:nvSpPr>
          <p:spPr>
            <a:xfrm rot="21248869">
              <a:off x="9598235" y="4749845"/>
              <a:ext cx="2209303" cy="646331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Magnetit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592BD2-62D4-C295-BBBD-D630B6732155}"/>
              </a:ext>
            </a:extLst>
          </p:cNvPr>
          <p:cNvGrpSpPr/>
          <p:nvPr/>
        </p:nvGrpSpPr>
        <p:grpSpPr>
          <a:xfrm>
            <a:off x="6780382" y="2086961"/>
            <a:ext cx="5121804" cy="4330074"/>
            <a:chOff x="-143515" y="3681135"/>
            <a:chExt cx="4679211" cy="3955897"/>
          </a:xfrm>
        </p:grpSpPr>
        <p:pic>
          <p:nvPicPr>
            <p:cNvPr id="1030" name="Picture 6" descr="Siderit – Wikipedia tiếng Việt">
              <a:extLst>
                <a:ext uri="{FF2B5EF4-FFF2-40B4-BE49-F238E27FC236}">
                  <a16:creationId xmlns:a16="http://schemas.microsoft.com/office/drawing/2014/main" id="{32F61462-71A5-FF6F-FBAC-98BE5B796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515" y="3681135"/>
              <a:ext cx="3931172" cy="39558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E1C8B1-E515-6772-E62D-392CC0B64580}"/>
                </a:ext>
              </a:extLst>
            </p:cNvPr>
            <p:cNvSpPr txBox="1"/>
            <p:nvPr/>
          </p:nvSpPr>
          <p:spPr>
            <a:xfrm rot="21303691">
              <a:off x="2326393" y="6761169"/>
              <a:ext cx="2209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Xiderit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749124-2C61-F663-0677-1F36394577CB}"/>
              </a:ext>
            </a:extLst>
          </p:cNvPr>
          <p:cNvGrpSpPr/>
          <p:nvPr/>
        </p:nvGrpSpPr>
        <p:grpSpPr>
          <a:xfrm rot="716191">
            <a:off x="7265612" y="2114862"/>
            <a:ext cx="4260372" cy="4211344"/>
            <a:chOff x="5628955" y="3425689"/>
            <a:chExt cx="4260372" cy="4211344"/>
          </a:xfrm>
        </p:grpSpPr>
        <p:pic>
          <p:nvPicPr>
            <p:cNvPr id="1032" name="Picture 8" descr="Pyrit – Wikipedia tiếng Việt">
              <a:extLst>
                <a:ext uri="{FF2B5EF4-FFF2-40B4-BE49-F238E27FC236}">
                  <a16:creationId xmlns:a16="http://schemas.microsoft.com/office/drawing/2014/main" id="{9F245B08-AED9-F079-0B76-665306C0D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 bwMode="auto">
            <a:xfrm>
              <a:off x="5677983" y="3425689"/>
              <a:ext cx="4211344" cy="4211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F213C4-98CE-D2A7-6AC1-E805CC810E11}"/>
                </a:ext>
              </a:extLst>
            </p:cNvPr>
            <p:cNvSpPr txBox="1"/>
            <p:nvPr/>
          </p:nvSpPr>
          <p:spPr>
            <a:xfrm rot="21265437">
              <a:off x="5628955" y="3554007"/>
              <a:ext cx="2209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cs typeface="Times New Roman" panose="02020603050405020304" pitchFamily="18" charset="0"/>
                </a:rPr>
                <a:t>pyrit</a:t>
              </a:r>
              <a:endParaRPr lang="en-US" sz="3600" b="1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013CAA-4FB0-9913-EC13-EB55BBE38DF8}"/>
              </a:ext>
            </a:extLst>
          </p:cNvPr>
          <p:cNvSpPr txBox="1"/>
          <p:nvPr/>
        </p:nvSpPr>
        <p:spPr>
          <a:xfrm>
            <a:off x="4016082" y="347519"/>
            <a:ext cx="310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NHÓM 1</a:t>
            </a:r>
          </a:p>
        </p:txBody>
      </p:sp>
    </p:spTree>
    <p:extLst>
      <p:ext uri="{BB962C8B-B14F-4D97-AF65-F5344CB8AC3E}">
        <p14:creationId xmlns:p14="http://schemas.microsoft.com/office/powerpoint/2010/main" val="16816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1384B5-0DCD-8C49-570A-E91797C176E4}"/>
              </a:ext>
            </a:extLst>
          </p:cNvPr>
          <p:cNvSpPr txBox="1"/>
          <p:nvPr/>
        </p:nvSpPr>
        <p:spPr>
          <a:xfrm>
            <a:off x="676278" y="1885646"/>
            <a:ext cx="5314950" cy="429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- Trong tự nhiên Nhôm có trong quặng bauxite (Al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), cryolite (3NaF.AlF</a:t>
            </a:r>
            <a:r>
              <a:rPr lang="en-US" sz="32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),…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- Phương pháp hóa học phù hợp để tách KL Nhôm: PP điện phân nóng chảy (Do Al là KL hoạt động hóa học mạnh)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B0D34-FCDE-F1A5-2F30-3510554365A8}"/>
              </a:ext>
            </a:extLst>
          </p:cNvPr>
          <p:cNvSpPr txBox="1"/>
          <p:nvPr/>
        </p:nvSpPr>
        <p:spPr>
          <a:xfrm>
            <a:off x="4016082" y="347519"/>
            <a:ext cx="310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NHÓM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DD7DB3-9D15-3205-9D41-74F6E452909F}"/>
              </a:ext>
            </a:extLst>
          </p:cNvPr>
          <p:cNvGrpSpPr/>
          <p:nvPr/>
        </p:nvGrpSpPr>
        <p:grpSpPr>
          <a:xfrm>
            <a:off x="7117053" y="1945707"/>
            <a:ext cx="4171950" cy="4171950"/>
            <a:chOff x="7391400" y="2028054"/>
            <a:chExt cx="4171950" cy="4171950"/>
          </a:xfrm>
        </p:grpSpPr>
        <p:pic>
          <p:nvPicPr>
            <p:cNvPr id="2050" name="Picture 2" descr="Việt Nam sở hữu trữ lượng quặng bôxít lớn thứ hai thế giới">
              <a:extLst>
                <a:ext uri="{FF2B5EF4-FFF2-40B4-BE49-F238E27FC236}">
                  <a16:creationId xmlns:a16="http://schemas.microsoft.com/office/drawing/2014/main" id="{C0A5A3C2-815B-DC62-C7EF-D1C51197D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028054"/>
              <a:ext cx="4171950" cy="4171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C6CCC3-FF28-098C-AF9F-F9E6CA5C3655}"/>
                </a:ext>
              </a:extLst>
            </p:cNvPr>
            <p:cNvSpPr txBox="1"/>
            <p:nvPr/>
          </p:nvSpPr>
          <p:spPr>
            <a:xfrm rot="21159017">
              <a:off x="9511702" y="2134607"/>
              <a:ext cx="1707385" cy="646331"/>
            </a:xfrm>
            <a:prstGeom prst="rect">
              <a:avLst/>
            </a:prstGeom>
            <a:solidFill>
              <a:schemeClr val="accent2">
                <a:lumMod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Bauxite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9D7C6-3E18-C291-5161-DEA6ED4D6B41}"/>
              </a:ext>
            </a:extLst>
          </p:cNvPr>
          <p:cNvGrpSpPr/>
          <p:nvPr/>
        </p:nvGrpSpPr>
        <p:grpSpPr>
          <a:xfrm rot="550177">
            <a:off x="6513354" y="1614786"/>
            <a:ext cx="5379349" cy="4495800"/>
            <a:chOff x="1992313" y="2362200"/>
            <a:chExt cx="5379349" cy="4495800"/>
          </a:xfrm>
        </p:grpSpPr>
        <p:pic>
          <p:nvPicPr>
            <p:cNvPr id="2052" name="Picture 4" descr="Cryôlit – Wikipedia tiếng Việt">
              <a:extLst>
                <a:ext uri="{FF2B5EF4-FFF2-40B4-BE49-F238E27FC236}">
                  <a16:creationId xmlns:a16="http://schemas.microsoft.com/office/drawing/2014/main" id="{90CB6AC3-9A61-809C-B8D4-8A6F073CD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3" y="2362200"/>
              <a:ext cx="5379349" cy="4495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A84A4E-CEFB-F511-7C1A-534DE892151A}"/>
                </a:ext>
              </a:extLst>
            </p:cNvPr>
            <p:cNvSpPr txBox="1"/>
            <p:nvPr/>
          </p:nvSpPr>
          <p:spPr>
            <a:xfrm rot="21047505">
              <a:off x="2346018" y="6167756"/>
              <a:ext cx="1707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Cryolite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5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1384B5-0DCD-8C49-570A-E91797C176E4}"/>
              </a:ext>
            </a:extLst>
          </p:cNvPr>
          <p:cNvSpPr txBox="1"/>
          <p:nvPr/>
        </p:nvSpPr>
        <p:spPr>
          <a:xfrm>
            <a:off x="866714" y="1811267"/>
            <a:ext cx="5200650" cy="429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- Trong tự nhiên Kẽm có trong quặng: sphalerite (ZnS)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- Phương pháp hóa học phù hợp để tách các kim loại kẽm là PP nhiệt luyện (Do Zn là KL hoạt động hóa học trung bình)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DEA8F-48C8-F1D0-6B34-4DC21FE53613}"/>
              </a:ext>
            </a:extLst>
          </p:cNvPr>
          <p:cNvSpPr txBox="1"/>
          <p:nvPr/>
        </p:nvSpPr>
        <p:spPr>
          <a:xfrm>
            <a:off x="4016082" y="347519"/>
            <a:ext cx="310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>
                <a:ln w="22225">
                  <a:solidFill>
                    <a:srgbClr val="7A0000"/>
                  </a:solidFill>
                  <a:prstDash val="solid"/>
                </a:ln>
                <a:solidFill>
                  <a:srgbClr val="E7B99E"/>
                </a:solidFill>
              </a:rPr>
              <a:t>NHÓM 3</a:t>
            </a:r>
          </a:p>
        </p:txBody>
      </p:sp>
      <p:pic>
        <p:nvPicPr>
          <p:cNvPr id="3074" name="Picture 2" descr="Sphalerit – Wikipedia tiếng Việt">
            <a:extLst>
              <a:ext uri="{FF2B5EF4-FFF2-40B4-BE49-F238E27FC236}">
                <a16:creationId xmlns:a16="http://schemas.microsoft.com/office/drawing/2014/main" id="{2E261DD5-01DB-165B-E169-5129719A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3" y="1843722"/>
            <a:ext cx="5024600" cy="430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A5CCD-AB34-3104-7E6D-FE34C2ADE9B4}"/>
              </a:ext>
            </a:extLst>
          </p:cNvPr>
          <p:cNvSpPr txBox="1"/>
          <p:nvPr/>
        </p:nvSpPr>
        <p:spPr>
          <a:xfrm rot="21328309">
            <a:off x="6376427" y="2109148"/>
            <a:ext cx="2158638" cy="646331"/>
          </a:xfrm>
          <a:prstGeom prst="rect">
            <a:avLst/>
          </a:prstGeom>
          <a:solidFill>
            <a:srgbClr val="4D233F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cs typeface="Times New Roman" panose="02020603050405020304" pitchFamily="18" charset="0"/>
              </a:rPr>
              <a:t>Sphalerite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5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1DB192-AB73-9994-C1DA-C09D3224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104"/>
            <a:ext cx="12230917" cy="6871104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0A9D7F93-A7A7-7A90-9E3B-CB6422E603C7}"/>
              </a:ext>
            </a:extLst>
          </p:cNvPr>
          <p:cNvSpPr/>
          <p:nvPr/>
        </p:nvSpPr>
        <p:spPr>
          <a:xfrm>
            <a:off x="929898" y="1363851"/>
            <a:ext cx="10569844" cy="3564610"/>
          </a:xfrm>
          <a:prstGeom prst="hexagon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9FC62-D9D9-25F0-7F5D-1F05951F3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820" y="172679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39.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20: TÁCH KIM LOẠI VÀ VIỆC SỬ DỤNG HỢP KIM(t2)</a:t>
            </a:r>
            <a:endParaRPr lang="en-US" sz="199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25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151A32B-5D79-666E-F5AB-F4F0407C66CB}"/>
              </a:ext>
            </a:extLst>
          </p:cNvPr>
          <p:cNvSpPr txBox="1"/>
          <p:nvPr/>
        </p:nvSpPr>
        <p:spPr>
          <a:xfrm>
            <a:off x="3113700" y="1971264"/>
            <a:ext cx="7955354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Phương pháp tách kim loại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C57EF-C9A7-4E7A-3129-871FBBFF9BD5}"/>
              </a:ext>
            </a:extLst>
          </p:cNvPr>
          <p:cNvSpPr txBox="1"/>
          <p:nvPr/>
        </p:nvSpPr>
        <p:spPr>
          <a:xfrm>
            <a:off x="3113700" y="3100895"/>
            <a:ext cx="7955354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QT tách một số kim loại có nhiều ƯD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45AA4-011F-4EA9-8806-E7E1F9876A53}"/>
              </a:ext>
            </a:extLst>
          </p:cNvPr>
          <p:cNvSpPr txBox="1"/>
          <p:nvPr/>
        </p:nvSpPr>
        <p:spPr>
          <a:xfrm>
            <a:off x="3113699" y="4230526"/>
            <a:ext cx="7955354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 kim.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2ADC1-FFC4-CE4A-7335-C4CA3EBD516C}"/>
              </a:ext>
            </a:extLst>
          </p:cNvPr>
          <p:cNvSpPr txBox="1"/>
          <p:nvPr/>
        </p:nvSpPr>
        <p:spPr>
          <a:xfrm>
            <a:off x="3113700" y="5360157"/>
            <a:ext cx="7955354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 xuất gang, thép.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4B6CFE-F7FE-DE75-4646-3E4CCE6D870C}"/>
              </a:ext>
            </a:extLst>
          </p:cNvPr>
          <p:cNvGrpSpPr/>
          <p:nvPr/>
        </p:nvGrpSpPr>
        <p:grpSpPr>
          <a:xfrm>
            <a:off x="1524000" y="1971264"/>
            <a:ext cx="7668126" cy="781752"/>
            <a:chOff x="1524000" y="1769786"/>
            <a:chExt cx="7668126" cy="7817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A9292FF-4B62-EB9E-2D0C-4050B0ACF982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2551538"/>
              <a:ext cx="7668126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135AFE0-2B3D-7123-61FF-2F24DE8AF674}"/>
                </a:ext>
              </a:extLst>
            </p:cNvPr>
            <p:cNvCxnSpPr>
              <a:cxnSpLocks/>
            </p:cNvCxnSpPr>
            <p:nvPr/>
          </p:nvCxnSpPr>
          <p:spPr>
            <a:xfrm>
              <a:off x="2839453" y="1769786"/>
              <a:ext cx="0" cy="604446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6D162-2050-73EC-C843-C492A1C0F7AF}"/>
              </a:ext>
            </a:extLst>
          </p:cNvPr>
          <p:cNvGrpSpPr/>
          <p:nvPr/>
        </p:nvGrpSpPr>
        <p:grpSpPr>
          <a:xfrm>
            <a:off x="1524000" y="3062514"/>
            <a:ext cx="9432758" cy="781752"/>
            <a:chOff x="1524000" y="1769786"/>
            <a:chExt cx="9432758" cy="7817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AA84F7-AE89-7A68-1CF3-5D49D734BF50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2551538"/>
              <a:ext cx="9432758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28FDC6-CB85-3F69-A160-38099E1AFE47}"/>
                </a:ext>
              </a:extLst>
            </p:cNvPr>
            <p:cNvCxnSpPr>
              <a:cxnSpLocks/>
            </p:cNvCxnSpPr>
            <p:nvPr/>
          </p:nvCxnSpPr>
          <p:spPr>
            <a:xfrm>
              <a:off x="2839453" y="1769786"/>
              <a:ext cx="0" cy="567964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FD65FA-20F0-0C0C-D516-872A76E37D75}"/>
              </a:ext>
            </a:extLst>
          </p:cNvPr>
          <p:cNvGrpSpPr/>
          <p:nvPr/>
        </p:nvGrpSpPr>
        <p:grpSpPr>
          <a:xfrm>
            <a:off x="1524000" y="4265758"/>
            <a:ext cx="3561347" cy="781752"/>
            <a:chOff x="1524000" y="1769786"/>
            <a:chExt cx="3561347" cy="78175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947758-041A-F6AA-7148-3288914C3A5B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2551538"/>
              <a:ext cx="3561347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DDD8C9-F455-AF71-B0C3-2E1A55AEAACE}"/>
                </a:ext>
              </a:extLst>
            </p:cNvPr>
            <p:cNvCxnSpPr>
              <a:cxnSpLocks/>
            </p:cNvCxnSpPr>
            <p:nvPr/>
          </p:nvCxnSpPr>
          <p:spPr>
            <a:xfrm>
              <a:off x="2839453" y="1769786"/>
              <a:ext cx="0" cy="57188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BDA57A-8349-8A31-D867-2A1CDCF55A36}"/>
              </a:ext>
            </a:extLst>
          </p:cNvPr>
          <p:cNvGrpSpPr/>
          <p:nvPr/>
        </p:nvGrpSpPr>
        <p:grpSpPr>
          <a:xfrm>
            <a:off x="1524000" y="5438386"/>
            <a:ext cx="5871411" cy="781752"/>
            <a:chOff x="1524000" y="1769786"/>
            <a:chExt cx="5871411" cy="78175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02AFD7-2F9A-9153-46DA-BF35C6E0A55B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2551538"/>
              <a:ext cx="5871411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D3D337-01D7-2713-F819-7A5C2BCD4886}"/>
                </a:ext>
              </a:extLst>
            </p:cNvPr>
            <p:cNvCxnSpPr>
              <a:cxnSpLocks/>
            </p:cNvCxnSpPr>
            <p:nvPr/>
          </p:nvCxnSpPr>
          <p:spPr>
            <a:xfrm>
              <a:off x="2839453" y="1769786"/>
              <a:ext cx="0" cy="55429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CE9324-DFC3-C7CF-1952-925720A7A27A}"/>
              </a:ext>
            </a:extLst>
          </p:cNvPr>
          <p:cNvSpPr txBox="1"/>
          <p:nvPr/>
        </p:nvSpPr>
        <p:spPr>
          <a:xfrm>
            <a:off x="1837587" y="1490390"/>
            <a:ext cx="864743" cy="13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121811-1E7A-6C0F-7A29-2470899A6480}"/>
              </a:ext>
            </a:extLst>
          </p:cNvPr>
          <p:cNvSpPr txBox="1"/>
          <p:nvPr/>
        </p:nvSpPr>
        <p:spPr>
          <a:xfrm>
            <a:off x="1837586" y="2565428"/>
            <a:ext cx="864743" cy="13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490E44-32F2-3437-A907-F5C0B0820741}"/>
              </a:ext>
            </a:extLst>
          </p:cNvPr>
          <p:cNvSpPr txBox="1"/>
          <p:nvPr/>
        </p:nvSpPr>
        <p:spPr>
          <a:xfrm>
            <a:off x="1837585" y="3775398"/>
            <a:ext cx="864743" cy="13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72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2A0BD5-938D-70D7-3653-81CAFDAAFF23}"/>
              </a:ext>
            </a:extLst>
          </p:cNvPr>
          <p:cNvSpPr txBox="1"/>
          <p:nvPr/>
        </p:nvSpPr>
        <p:spPr>
          <a:xfrm>
            <a:off x="1837584" y="4969326"/>
            <a:ext cx="864743" cy="13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72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C945CB-2A46-CA44-81C5-816A98E8C4F9}"/>
              </a:ext>
            </a:extLst>
          </p:cNvPr>
          <p:cNvSpPr txBox="1"/>
          <p:nvPr/>
        </p:nvSpPr>
        <p:spPr>
          <a:xfrm>
            <a:off x="409456" y="285303"/>
            <a:ext cx="11373087" cy="13332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90394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1" y="9482"/>
            <a:ext cx="12192000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0D03F8F-8178-D065-BEB9-B5C08548C695}"/>
              </a:ext>
            </a:extLst>
          </p:cNvPr>
          <p:cNvGrpSpPr/>
          <p:nvPr/>
        </p:nvGrpSpPr>
        <p:grpSpPr>
          <a:xfrm>
            <a:off x="1524000" y="1500414"/>
            <a:ext cx="9432758" cy="781752"/>
            <a:chOff x="1524000" y="1769786"/>
            <a:chExt cx="9432758" cy="7817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5EAA5F-07B9-8992-30DF-BB196C1A45C6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2551538"/>
              <a:ext cx="9432758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E18C70-78E5-1DD4-865C-5A1947BD55D9}"/>
                </a:ext>
              </a:extLst>
            </p:cNvPr>
            <p:cNvCxnSpPr>
              <a:cxnSpLocks/>
            </p:cNvCxnSpPr>
            <p:nvPr/>
          </p:nvCxnSpPr>
          <p:spPr>
            <a:xfrm>
              <a:off x="2839453" y="1769786"/>
              <a:ext cx="0" cy="567964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076EACF-2BF6-CEBB-8C93-6CB5E3B59431}"/>
              </a:ext>
            </a:extLst>
          </p:cNvPr>
          <p:cNvSpPr txBox="1"/>
          <p:nvPr/>
        </p:nvSpPr>
        <p:spPr>
          <a:xfrm>
            <a:off x="1837586" y="1003328"/>
            <a:ext cx="864743" cy="133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DD4D3-99A2-34E9-6883-FF79635C46E9}"/>
              </a:ext>
            </a:extLst>
          </p:cNvPr>
          <p:cNvSpPr txBox="1"/>
          <p:nvPr/>
        </p:nvSpPr>
        <p:spPr>
          <a:xfrm>
            <a:off x="3113700" y="1507799"/>
            <a:ext cx="7955354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QT tách một số kim loại có nhiều ƯD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8012A-3EF6-CB90-D6BB-13565E6F4274}"/>
              </a:ext>
            </a:extLst>
          </p:cNvPr>
          <p:cNvSpPr txBox="1"/>
          <p:nvPr/>
        </p:nvSpPr>
        <p:spPr>
          <a:xfrm>
            <a:off x="1837585" y="2682905"/>
            <a:ext cx="10080611" cy="1234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Tách nhôm ra khỏi aluminium oxide bằng phương pháp điện phân nóng chảy.</a:t>
            </a:r>
            <a:endParaRPr lang="en-US" sz="240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FA7DE-C52A-232C-64DE-B4871FF7522C}"/>
              </a:ext>
            </a:extLst>
          </p:cNvPr>
          <p:cNvSpPr txBox="1"/>
          <p:nvPr/>
        </p:nvSpPr>
        <p:spPr>
          <a:xfrm>
            <a:off x="1837585" y="4119422"/>
            <a:ext cx="10080611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Tách sắt ra khỏi iron (III) oxide.</a:t>
            </a:r>
            <a:endParaRPr lang="en-US" sz="240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342709-7806-D2CF-78F2-437D2A419B2B}"/>
              </a:ext>
            </a:extLst>
          </p:cNvPr>
          <p:cNvSpPr txBox="1"/>
          <p:nvPr/>
        </p:nvSpPr>
        <p:spPr>
          <a:xfrm>
            <a:off x="1837585" y="4918133"/>
            <a:ext cx="10080611" cy="64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solidFill>
                  <a:srgbClr val="E8731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Tách kẽm ra khỏi zinc sulfide</a:t>
            </a:r>
            <a:endParaRPr lang="en-US" sz="2400">
              <a:solidFill>
                <a:srgbClr val="E8731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94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1DD4D3-99A2-34E9-6883-FF79635C46E9}"/>
              </a:ext>
            </a:extLst>
          </p:cNvPr>
          <p:cNvSpPr txBox="1"/>
          <p:nvPr/>
        </p:nvSpPr>
        <p:spPr>
          <a:xfrm>
            <a:off x="649471" y="802209"/>
            <a:ext cx="11284223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3600" b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II. Quá trình tách một số kim loại có nhiều ứng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5AB0C-E49E-F7AE-EA43-B7CE655E5992}"/>
              </a:ext>
            </a:extLst>
          </p:cNvPr>
          <p:cNvSpPr txBox="1"/>
          <p:nvPr/>
        </p:nvSpPr>
        <p:spPr>
          <a:xfrm>
            <a:off x="-2" y="9482"/>
            <a:ext cx="12192002" cy="816249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Aft>
                <a:spcPts val="800"/>
              </a:spcAft>
              <a:defRPr sz="7200" b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20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T39.B20: TÁCH KIM LOẠI VÀ VIỆC SỬ DỤNG HỢP KIM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6AB9CC-1798-A3E1-5433-CCCC06633F0E}"/>
              </a:ext>
            </a:extLst>
          </p:cNvPr>
          <p:cNvCxnSpPr/>
          <p:nvPr/>
        </p:nvCxnSpPr>
        <p:spPr>
          <a:xfrm>
            <a:off x="-1" y="825731"/>
            <a:ext cx="121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08012A-3EF6-CB90-D6BB-13565E6F4274}"/>
              </a:ext>
            </a:extLst>
          </p:cNvPr>
          <p:cNvSpPr txBox="1"/>
          <p:nvPr/>
        </p:nvSpPr>
        <p:spPr>
          <a:xfrm>
            <a:off x="925812" y="1431143"/>
            <a:ext cx="10557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Tách nhôm ra khỏi aluminium oxide bằng phương pháp điện phân nóng chảy.</a:t>
            </a:r>
            <a:endParaRPr lang="en-US" sz="200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F6DC4-99F2-8B9F-C43D-7B73D3AD9264}"/>
              </a:ext>
            </a:extLst>
          </p:cNvPr>
          <p:cNvSpPr txBox="1"/>
          <p:nvPr/>
        </p:nvSpPr>
        <p:spPr>
          <a:xfrm>
            <a:off x="8108912" y="3372713"/>
            <a:ext cx="2778283" cy="1609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/>
              <a:t>Em hãy cho biết nguyên liệu sản xuất nhôm..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9248E8-77D8-0056-1192-3543DB67608B}"/>
              </a:ext>
            </a:extLst>
          </p:cNvPr>
          <p:cNvGrpSpPr/>
          <p:nvPr/>
        </p:nvGrpSpPr>
        <p:grpSpPr>
          <a:xfrm>
            <a:off x="7945013" y="2610833"/>
            <a:ext cx="2858388" cy="2924778"/>
            <a:chOff x="4426898" y="3292758"/>
            <a:chExt cx="2858388" cy="292477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DD2CA8-7D1D-5F09-3FD1-61A40E5EFB5D}"/>
                </a:ext>
              </a:extLst>
            </p:cNvPr>
            <p:cNvSpPr/>
            <p:nvPr/>
          </p:nvSpPr>
          <p:spPr>
            <a:xfrm rot="1208142">
              <a:off x="4487454" y="3430894"/>
              <a:ext cx="2786642" cy="2786642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4AD4E0-33D8-CA73-5A18-C18B0B8BC000}"/>
                </a:ext>
              </a:extLst>
            </p:cNvPr>
            <p:cNvSpPr/>
            <p:nvPr/>
          </p:nvSpPr>
          <p:spPr>
            <a:xfrm rot="2909223">
              <a:off x="4426898" y="3292758"/>
              <a:ext cx="2858388" cy="2858388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B6CFEE-9BE0-1D67-7DDF-AEAF4C612DB0}"/>
              </a:ext>
            </a:extLst>
          </p:cNvPr>
          <p:cNvSpPr txBox="1"/>
          <p:nvPr/>
        </p:nvSpPr>
        <p:spPr>
          <a:xfrm>
            <a:off x="1005305" y="2304080"/>
            <a:ext cx="6129578" cy="5749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/>
              <a:t>- Nguyên liệu: Quặng bauxite (Al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FDA06-67E0-5C0C-1FFA-8ED34C232129}"/>
              </a:ext>
            </a:extLst>
          </p:cNvPr>
          <p:cNvSpPr txBox="1"/>
          <p:nvPr/>
        </p:nvSpPr>
        <p:spPr>
          <a:xfrm>
            <a:off x="8108911" y="3372713"/>
            <a:ext cx="2778283" cy="1609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/>
              <a:t>Em hãy cho biết phương pháp sản xuất nhôm..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8CB925-D715-8C4C-2ACE-00D2C2C3D5FF}"/>
              </a:ext>
            </a:extLst>
          </p:cNvPr>
          <p:cNvSpPr txBox="1"/>
          <p:nvPr/>
        </p:nvSpPr>
        <p:spPr>
          <a:xfrm>
            <a:off x="8071907" y="3416845"/>
            <a:ext cx="2778283" cy="1609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Aft>
                <a:spcPts val="800"/>
              </a:spcAft>
              <a:defRPr sz="28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/>
              <a:t>Viết PTHH điện phân nóng chảy aluminium oxide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5A3300-5691-4F48-C88D-2F8A4B8A368F}"/>
              </a:ext>
            </a:extLst>
          </p:cNvPr>
          <p:cNvGrpSpPr/>
          <p:nvPr/>
        </p:nvGrpSpPr>
        <p:grpSpPr>
          <a:xfrm>
            <a:off x="1304805" y="3147497"/>
            <a:ext cx="6129578" cy="850878"/>
            <a:chOff x="1304805" y="3147497"/>
            <a:chExt cx="6129578" cy="8508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1B7CD9-F865-C792-CB3F-01B5241C8F76}"/>
                </a:ext>
              </a:extLst>
            </p:cNvPr>
            <p:cNvSpPr txBox="1"/>
            <p:nvPr/>
          </p:nvSpPr>
          <p:spPr>
            <a:xfrm>
              <a:off x="1304805" y="3302215"/>
              <a:ext cx="61295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2Al</a:t>
              </a:r>
              <a:r>
                <a:rPr lang="en-US" sz="3200" baseline="-250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3200" baseline="-250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3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→     4Al   +   3O</a:t>
              </a:r>
              <a:r>
                <a:rPr lang="en-US" sz="3200" baseline="-250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3200"/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8D0B045C-9D97-3B8D-4649-8DA38942F8B6}"/>
                </a:ext>
              </a:extLst>
            </p:cNvPr>
            <p:cNvSpPr txBox="1"/>
            <p:nvPr/>
          </p:nvSpPr>
          <p:spPr>
            <a:xfrm>
              <a:off x="2981976" y="3147497"/>
              <a:ext cx="727909" cy="2866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đpnc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B50989B6-70DB-AD04-1582-A2B61EC48E74}"/>
                </a:ext>
              </a:extLst>
            </p:cNvPr>
            <p:cNvSpPr txBox="1"/>
            <p:nvPr/>
          </p:nvSpPr>
          <p:spPr>
            <a:xfrm>
              <a:off x="2886941" y="3702151"/>
              <a:ext cx="1065460" cy="2962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Cryolite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868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6" grpId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1478</Words>
  <Application>Microsoft Office PowerPoint</Application>
  <PresentationFormat>Widescreen</PresentationFormat>
  <Paragraphs>136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Tiết 39. BÀI 20: TÁCH KIM LOẠI VÀ VIỆC SỬ DỤNG HỢP KIM(t2)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phamdiuc2tt@outlook.com.vn</dc:creator>
  <cp:lastModifiedBy>Admin</cp:lastModifiedBy>
  <cp:revision>175</cp:revision>
  <dcterms:created xsi:type="dcterms:W3CDTF">2024-06-24T08:35:44Z</dcterms:created>
  <dcterms:modified xsi:type="dcterms:W3CDTF">2025-02-12T07:42:43Z</dcterms:modified>
</cp:coreProperties>
</file>