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91" r:id="rId2"/>
    <p:sldId id="263" r:id="rId3"/>
    <p:sldId id="265" r:id="rId4"/>
    <p:sldId id="267" r:id="rId5"/>
    <p:sldId id="268" r:id="rId6"/>
    <p:sldId id="266" r:id="rId7"/>
    <p:sldId id="269" r:id="rId8"/>
    <p:sldId id="256" r:id="rId9"/>
    <p:sldId id="259" r:id="rId10"/>
    <p:sldId id="282" r:id="rId11"/>
    <p:sldId id="260" r:id="rId12"/>
    <p:sldId id="270" r:id="rId13"/>
    <p:sldId id="284" r:id="rId14"/>
    <p:sldId id="293" r:id="rId15"/>
    <p:sldId id="286" r:id="rId16"/>
    <p:sldId id="288" r:id="rId17"/>
    <p:sldId id="287" r:id="rId18"/>
    <p:sldId id="285" r:id="rId19"/>
    <p:sldId id="272" r:id="rId20"/>
    <p:sldId id="289" r:id="rId21"/>
    <p:sldId id="290" r:id="rId22"/>
    <p:sldId id="264" r:id="rId23"/>
    <p:sldId id="283" r:id="rId24"/>
    <p:sldId id="274" r:id="rId25"/>
    <p:sldId id="29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FCDBA0"/>
    <a:srgbClr val="CCD9EF"/>
    <a:srgbClr val="FBE5D6"/>
    <a:srgbClr val="FFE699"/>
    <a:srgbClr val="E7B99E"/>
    <a:srgbClr val="FEE3A8"/>
    <a:srgbClr val="BAC2DA"/>
    <a:srgbClr val="7C9CD6"/>
    <a:srgbClr val="F7C4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9" d="100"/>
          <a:sy n="59" d="100"/>
        </p:scale>
        <p:origin x="96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2D649E-0EBE-431B-AF9F-1921C27945FD}"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69290-BF02-479B-BB44-2DC5EB3858FB}" type="slidenum">
              <a:rPr lang="en-US" smtClean="0"/>
              <a:t>‹#›</a:t>
            </a:fld>
            <a:endParaRPr lang="en-US"/>
          </a:p>
        </p:txBody>
      </p:sp>
    </p:spTree>
    <p:extLst>
      <p:ext uri="{BB962C8B-B14F-4D97-AF65-F5344CB8AC3E}">
        <p14:creationId xmlns:p14="http://schemas.microsoft.com/office/powerpoint/2010/main" val="3133859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869290-BF02-479B-BB44-2DC5EB3858FB}" type="slidenum">
              <a:rPr lang="en-US" smtClean="0"/>
              <a:t>23</a:t>
            </a:fld>
            <a:endParaRPr lang="en-US"/>
          </a:p>
        </p:txBody>
      </p:sp>
    </p:spTree>
    <p:extLst>
      <p:ext uri="{BB962C8B-B14F-4D97-AF65-F5344CB8AC3E}">
        <p14:creationId xmlns:p14="http://schemas.microsoft.com/office/powerpoint/2010/main" val="139528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4CD46-CEE2-7DD2-A598-F2F112DC91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5A41B4-1F2C-3766-C812-B5018E774C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9BF0B0-09E4-29DC-2905-A271F1443F99}"/>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5" name="Footer Placeholder 4">
            <a:extLst>
              <a:ext uri="{FF2B5EF4-FFF2-40B4-BE49-F238E27FC236}">
                <a16:creationId xmlns:a16="http://schemas.microsoft.com/office/drawing/2014/main" id="{EA066FE4-B791-655F-1801-0CE133D09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D6FAE-C8B2-E37F-6304-CCDC0E8E9455}"/>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1348415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84A4F-0180-E24D-E5ED-0BF7485F4A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481536-B96D-00F5-019E-B6E80353B4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27128-2C24-9751-F4F0-82F552F098E3}"/>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5" name="Footer Placeholder 4">
            <a:extLst>
              <a:ext uri="{FF2B5EF4-FFF2-40B4-BE49-F238E27FC236}">
                <a16:creationId xmlns:a16="http://schemas.microsoft.com/office/drawing/2014/main" id="{DEE20389-75A0-5FB8-F4DB-D4FADF5FF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C24A7-A812-555C-A22B-4B19C11DFB5F}"/>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2582353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521682-13F3-95E4-2A71-344638927A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AC95E-48C4-EBC5-0A27-D1C68F6763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3B86F-9C46-C556-6821-E79CB6747C18}"/>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5" name="Footer Placeholder 4">
            <a:extLst>
              <a:ext uri="{FF2B5EF4-FFF2-40B4-BE49-F238E27FC236}">
                <a16:creationId xmlns:a16="http://schemas.microsoft.com/office/drawing/2014/main" id="{54EEEE0C-F52E-AAAD-C762-8EBB9FA24A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335E7-B432-8D5C-B2E3-A4671FA6DC1B}"/>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2790874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00C3C-0352-3CC1-DE82-D999935D63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FA8BA5-FA8E-59D4-BDD9-6F84A8B26C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172E3A-860D-D4C8-60AF-B20063B3C90D}"/>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5" name="Footer Placeholder 4">
            <a:extLst>
              <a:ext uri="{FF2B5EF4-FFF2-40B4-BE49-F238E27FC236}">
                <a16:creationId xmlns:a16="http://schemas.microsoft.com/office/drawing/2014/main" id="{6A0CE2DB-944C-58A8-AA2F-41B9D1529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AFCAA-9ACD-12A2-80A1-087B9178F372}"/>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5156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50B7-AB8C-7C6B-2601-B3A79B00BA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FDE8F7-7D7B-2C45-6817-2B92FF2ED8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939EE8-1071-1295-8710-B3DA1408FB93}"/>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5" name="Footer Placeholder 4">
            <a:extLst>
              <a:ext uri="{FF2B5EF4-FFF2-40B4-BE49-F238E27FC236}">
                <a16:creationId xmlns:a16="http://schemas.microsoft.com/office/drawing/2014/main" id="{CCDE03AB-9CC0-AFEB-F20C-184C356C2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35663-2BA8-10CB-14A9-D3DE447AE5E0}"/>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3160464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454B-5F42-BDCD-4BF8-572866E02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F42D40-FAF5-7F38-BFB0-65AB3B4B5D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684D75-7C2E-3D9E-D7CD-945BCAE4C4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75F7E4-C9BB-0BE3-CB94-66956246BA31}"/>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6" name="Footer Placeholder 5">
            <a:extLst>
              <a:ext uri="{FF2B5EF4-FFF2-40B4-BE49-F238E27FC236}">
                <a16:creationId xmlns:a16="http://schemas.microsoft.com/office/drawing/2014/main" id="{0728F62A-D30C-5085-C9CF-68ACA79977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641FBC-5A61-1525-876E-83E881DED7B2}"/>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3312850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80A3C-7E6C-A1F3-8CF0-1BA603292F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903936-8646-D852-1FCA-4928084590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24EF36-1946-2017-0692-95C478862B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E115E1-8747-E977-7AB2-33C6BAE888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6B4013-B61D-6021-CF97-06EEAE2D23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403AE7-AC05-4DAA-0F89-71DB464DED97}"/>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8" name="Footer Placeholder 7">
            <a:extLst>
              <a:ext uri="{FF2B5EF4-FFF2-40B4-BE49-F238E27FC236}">
                <a16:creationId xmlns:a16="http://schemas.microsoft.com/office/drawing/2014/main" id="{2EC72704-323F-DD29-09A1-BB75C5C8E2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943231-F340-E23D-461B-2DCA0316F402}"/>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1368807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8E802-65BB-DA67-5159-89E1AE64F2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26C611-D70C-E9D4-7D95-27DD6131860D}"/>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4" name="Footer Placeholder 3">
            <a:extLst>
              <a:ext uri="{FF2B5EF4-FFF2-40B4-BE49-F238E27FC236}">
                <a16:creationId xmlns:a16="http://schemas.microsoft.com/office/drawing/2014/main" id="{44C8E292-A8C6-0E60-B7E4-765D4CFEDA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F2AE05-5843-0A85-AA0D-FE51EBFE0DCB}"/>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2077823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E99534-EFE4-FD73-5252-5B1F19741F11}"/>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3" name="Footer Placeholder 2">
            <a:extLst>
              <a:ext uri="{FF2B5EF4-FFF2-40B4-BE49-F238E27FC236}">
                <a16:creationId xmlns:a16="http://schemas.microsoft.com/office/drawing/2014/main" id="{12F9DC8C-2728-8987-2FAA-EEDC608381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21337F-5392-FD6D-996F-6D619CF7B650}"/>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258794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5B6AD-6D61-740E-0287-E4C1B86D86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F4ECF2-69CF-6467-12EE-C8B4F7D5B1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E68CDF-1C28-6FDD-1312-ACEDCD941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3B1B9B-EE37-0FBC-12B9-51CE4C3765D6}"/>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6" name="Footer Placeholder 5">
            <a:extLst>
              <a:ext uri="{FF2B5EF4-FFF2-40B4-BE49-F238E27FC236}">
                <a16:creationId xmlns:a16="http://schemas.microsoft.com/office/drawing/2014/main" id="{24FE95AC-A177-0BEB-524B-337AABD11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E7BF8E-BDBE-88F3-7954-3F054BED9124}"/>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256596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BE6F5-7E9C-3973-C0BB-911762A1AD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8DDBC0-5D88-25CE-5038-D737241855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210903-C417-E671-9BA9-F3AC0781C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97E547-7F2D-3808-9770-FF9B2B2A5C63}"/>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6" name="Footer Placeholder 5">
            <a:extLst>
              <a:ext uri="{FF2B5EF4-FFF2-40B4-BE49-F238E27FC236}">
                <a16:creationId xmlns:a16="http://schemas.microsoft.com/office/drawing/2014/main" id="{D9BDE6D9-194E-F7EA-B466-26AF9E882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89E73-2122-F307-C30F-C8518079D4D7}"/>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1342795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A73F2D-E49C-1665-6384-98585B9937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79ECDD-EB3C-67F3-CD06-59E7ED809E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B80BB-25D0-6E00-CFD2-FCB285B60A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06EB7-22A2-4308-BCF6-B2FBB816F1BC}" type="datetimeFigureOut">
              <a:rPr lang="en-US" smtClean="0"/>
              <a:t>2/12/2025</a:t>
            </a:fld>
            <a:endParaRPr lang="en-US"/>
          </a:p>
        </p:txBody>
      </p:sp>
      <p:sp>
        <p:nvSpPr>
          <p:cNvPr id="5" name="Footer Placeholder 4">
            <a:extLst>
              <a:ext uri="{FF2B5EF4-FFF2-40B4-BE49-F238E27FC236}">
                <a16:creationId xmlns:a16="http://schemas.microsoft.com/office/drawing/2014/main" id="{91540804-DE40-3E05-6046-EC6CC2F4F6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3B3FFE-7D4C-52DC-2FF4-D512528C6B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49922-FD2A-4F80-A7A2-2FBCF9D28AA4}" type="slidenum">
              <a:rPr lang="en-US" smtClean="0"/>
              <a:t>‹#›</a:t>
            </a:fld>
            <a:endParaRPr lang="en-US"/>
          </a:p>
        </p:txBody>
      </p:sp>
    </p:spTree>
    <p:extLst>
      <p:ext uri="{BB962C8B-B14F-4D97-AF65-F5344CB8AC3E}">
        <p14:creationId xmlns:p14="http://schemas.microsoft.com/office/powerpoint/2010/main" val="1388099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exagon 11">
            <a:extLst>
              <a:ext uri="{FF2B5EF4-FFF2-40B4-BE49-F238E27FC236}">
                <a16:creationId xmlns:a16="http://schemas.microsoft.com/office/drawing/2014/main" id="{EF42612B-D54A-BC8E-478B-B31DF5991530}"/>
              </a:ext>
            </a:extLst>
          </p:cNvPr>
          <p:cNvSpPr/>
          <p:nvPr/>
        </p:nvSpPr>
        <p:spPr>
          <a:xfrm>
            <a:off x="8664474" y="4772120"/>
            <a:ext cx="1442909" cy="1243887"/>
          </a:xfrm>
          <a:prstGeom prst="hexagon">
            <a:avLst>
              <a:gd name="adj" fmla="val 27664"/>
              <a:gd name="vf" fmla="val 115470"/>
            </a:avLst>
          </a:prstGeom>
          <a:solidFill>
            <a:srgbClr val="CCD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482D429E-6849-28A9-8D70-751D20D9085C}"/>
              </a:ext>
            </a:extLst>
          </p:cNvPr>
          <p:cNvSpPr/>
          <p:nvPr/>
        </p:nvSpPr>
        <p:spPr>
          <a:xfrm>
            <a:off x="3311237" y="1300324"/>
            <a:ext cx="5067993" cy="4368959"/>
          </a:xfrm>
          <a:prstGeom prst="hexagon">
            <a:avLst>
              <a:gd name="adj" fmla="val 27664"/>
              <a:gd name="vf" fmla="val 11547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ADE0489B-AC8E-280B-8257-0072D03D3E57}"/>
              </a:ext>
            </a:extLst>
          </p:cNvPr>
          <p:cNvSpPr/>
          <p:nvPr/>
        </p:nvSpPr>
        <p:spPr>
          <a:xfrm rot="19566383">
            <a:off x="2716107" y="858616"/>
            <a:ext cx="6232722" cy="5193139"/>
          </a:xfrm>
          <a:prstGeom prst="hexagon">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87CD3E56-A3F9-67A4-F2C8-02FD6039341B}"/>
              </a:ext>
            </a:extLst>
          </p:cNvPr>
          <p:cNvSpPr/>
          <p:nvPr/>
        </p:nvSpPr>
        <p:spPr>
          <a:xfrm rot="17216526">
            <a:off x="2851766" y="1044586"/>
            <a:ext cx="6232723" cy="5193139"/>
          </a:xfrm>
          <a:prstGeom prst="hexagon">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E94BB67-ACAF-4BF7-2917-2197FBD1ACD9}"/>
              </a:ext>
            </a:extLst>
          </p:cNvPr>
          <p:cNvSpPr txBox="1"/>
          <p:nvPr/>
        </p:nvSpPr>
        <p:spPr>
          <a:xfrm>
            <a:off x="3910142" y="2828835"/>
            <a:ext cx="4115969" cy="1200329"/>
          </a:xfrm>
          <a:prstGeom prst="rect">
            <a:avLst/>
          </a:prstGeom>
          <a:noFill/>
        </p:spPr>
        <p:txBody>
          <a:bodyPr wrap="square" rtlCol="0">
            <a:spAutoFit/>
          </a:bodyPr>
          <a:lstStyle/>
          <a:p>
            <a:pPr algn="ctr"/>
            <a:r>
              <a:rPr lang="en-US" sz="7200">
                <a:solidFill>
                  <a:schemeClr val="accent4"/>
                </a:solidFill>
              </a:rPr>
              <a:t>Welcome</a:t>
            </a:r>
          </a:p>
        </p:txBody>
      </p:sp>
      <p:sp>
        <p:nvSpPr>
          <p:cNvPr id="8" name="Hexagon 7">
            <a:extLst>
              <a:ext uri="{FF2B5EF4-FFF2-40B4-BE49-F238E27FC236}">
                <a16:creationId xmlns:a16="http://schemas.microsoft.com/office/drawing/2014/main" id="{731CAB7A-DAF6-F291-3262-D20CFF5EFD4A}"/>
              </a:ext>
            </a:extLst>
          </p:cNvPr>
          <p:cNvSpPr/>
          <p:nvPr/>
        </p:nvSpPr>
        <p:spPr>
          <a:xfrm>
            <a:off x="8925018" y="475313"/>
            <a:ext cx="2865393" cy="2470166"/>
          </a:xfrm>
          <a:prstGeom prst="hexagon">
            <a:avLst>
              <a:gd name="adj" fmla="val 27664"/>
              <a:gd name="vf" fmla="val 11547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A4B49AAA-089D-2E94-39FA-977E27608FC1}"/>
              </a:ext>
            </a:extLst>
          </p:cNvPr>
          <p:cNvSpPr/>
          <p:nvPr/>
        </p:nvSpPr>
        <p:spPr>
          <a:xfrm>
            <a:off x="351515" y="4119058"/>
            <a:ext cx="2865393" cy="2470166"/>
          </a:xfrm>
          <a:prstGeom prst="hexagon">
            <a:avLst>
              <a:gd name="adj" fmla="val 27664"/>
              <a:gd name="vf" fmla="val 115470"/>
            </a:avLst>
          </a:prstGeom>
          <a:solidFill>
            <a:srgbClr val="FBE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0D4128A9-92E5-D72F-7BAE-380A4868EFBA}"/>
              </a:ext>
            </a:extLst>
          </p:cNvPr>
          <p:cNvSpPr/>
          <p:nvPr/>
        </p:nvSpPr>
        <p:spPr>
          <a:xfrm>
            <a:off x="939819" y="986133"/>
            <a:ext cx="1982191" cy="1708785"/>
          </a:xfrm>
          <a:prstGeom prst="hexagon">
            <a:avLst>
              <a:gd name="adj" fmla="val 27664"/>
              <a:gd name="vf" fmla="val 115470"/>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B495A7C1-95AF-1D3B-8F3A-6962340A5630}"/>
              </a:ext>
            </a:extLst>
          </p:cNvPr>
          <p:cNvSpPr/>
          <p:nvPr/>
        </p:nvSpPr>
        <p:spPr>
          <a:xfrm>
            <a:off x="9208223" y="3747028"/>
            <a:ext cx="1982191" cy="1708785"/>
          </a:xfrm>
          <a:prstGeom prst="hexagon">
            <a:avLst>
              <a:gd name="adj" fmla="val 27664"/>
              <a:gd name="vf" fmla="val 115470"/>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a:extLst>
              <a:ext uri="{FF2B5EF4-FFF2-40B4-BE49-F238E27FC236}">
                <a16:creationId xmlns:a16="http://schemas.microsoft.com/office/drawing/2014/main" id="{2F49CDB7-107C-799E-AEF6-6C6DA1E86A11}"/>
              </a:ext>
            </a:extLst>
          </p:cNvPr>
          <p:cNvSpPr/>
          <p:nvPr/>
        </p:nvSpPr>
        <p:spPr>
          <a:xfrm rot="17216526">
            <a:off x="533512" y="3331932"/>
            <a:ext cx="1338219" cy="1115011"/>
          </a:xfrm>
          <a:prstGeom prst="hexagon">
            <a:avLst>
              <a:gd name="adj" fmla="val 32053"/>
              <a:gd name="vf" fmla="val 115470"/>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xagon 2">
            <a:extLst>
              <a:ext uri="{FF2B5EF4-FFF2-40B4-BE49-F238E27FC236}">
                <a16:creationId xmlns:a16="http://schemas.microsoft.com/office/drawing/2014/main" id="{2FC8D318-FAD4-B2B8-FB7C-D33792578A04}"/>
              </a:ext>
            </a:extLst>
          </p:cNvPr>
          <p:cNvSpPr/>
          <p:nvPr/>
        </p:nvSpPr>
        <p:spPr>
          <a:xfrm rot="17216526">
            <a:off x="10708723" y="2244365"/>
            <a:ext cx="1338219" cy="1115011"/>
          </a:xfrm>
          <a:prstGeom prst="hexagon">
            <a:avLst>
              <a:gd name="adj" fmla="val 32053"/>
              <a:gd name="vf" fmla="val 115470"/>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4213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151A32B-5D79-666E-F5AB-F4F0407C66CB}"/>
              </a:ext>
            </a:extLst>
          </p:cNvPr>
          <p:cNvSpPr txBox="1"/>
          <p:nvPr/>
        </p:nvSpPr>
        <p:spPr>
          <a:xfrm>
            <a:off x="3113700" y="3118141"/>
            <a:ext cx="7955354" cy="781752"/>
          </a:xfrm>
          <a:prstGeom prst="rect">
            <a:avLst/>
          </a:prstGeom>
          <a:noFill/>
        </p:spPr>
        <p:txBody>
          <a:bodyPr wrap="square">
            <a:spAutoFit/>
          </a:bodyPr>
          <a:lstStyle/>
          <a:p>
            <a:pPr algn="just">
              <a:lnSpc>
                <a:spcPct val="120000"/>
              </a:lnSpc>
              <a:spcAft>
                <a:spcPts val="800"/>
              </a:spcAft>
            </a:pPr>
            <a:r>
              <a:rPr lang="en-US" sz="4000">
                <a:effectLst/>
                <a:ea typeface="Calibri" panose="020F0502020204030204" pitchFamily="34" charset="0"/>
                <a:cs typeface="Times New Roman" panose="02020603050405020304" pitchFamily="18" charset="0"/>
              </a:rPr>
              <a:t>Phương pháp tách kim loại</a:t>
            </a:r>
          </a:p>
        </p:txBody>
      </p:sp>
      <p:grpSp>
        <p:nvGrpSpPr>
          <p:cNvPr id="7" name="Group 6">
            <a:extLst>
              <a:ext uri="{FF2B5EF4-FFF2-40B4-BE49-F238E27FC236}">
                <a16:creationId xmlns:a16="http://schemas.microsoft.com/office/drawing/2014/main" id="{E64B6CFE-F7FE-DE75-4646-3E4CCE6D870C}"/>
              </a:ext>
            </a:extLst>
          </p:cNvPr>
          <p:cNvGrpSpPr/>
          <p:nvPr/>
        </p:nvGrpSpPr>
        <p:grpSpPr>
          <a:xfrm>
            <a:off x="1524000" y="3118141"/>
            <a:ext cx="7668126" cy="781752"/>
            <a:chOff x="1524000" y="1769786"/>
            <a:chExt cx="7668126" cy="781752"/>
          </a:xfrm>
        </p:grpSpPr>
        <p:cxnSp>
          <p:nvCxnSpPr>
            <p:cNvPr id="3" name="Straight Connector 2">
              <a:extLst>
                <a:ext uri="{FF2B5EF4-FFF2-40B4-BE49-F238E27FC236}">
                  <a16:creationId xmlns:a16="http://schemas.microsoft.com/office/drawing/2014/main" id="{8A9292FF-4B62-EB9E-2D0C-4050B0ACF982}"/>
                </a:ext>
              </a:extLst>
            </p:cNvPr>
            <p:cNvCxnSpPr>
              <a:cxnSpLocks/>
            </p:cNvCxnSpPr>
            <p:nvPr/>
          </p:nvCxnSpPr>
          <p:spPr>
            <a:xfrm>
              <a:off x="1524000" y="2551538"/>
              <a:ext cx="7668126" cy="0"/>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135AFE0-2B3D-7123-61FF-2F24DE8AF674}"/>
                </a:ext>
              </a:extLst>
            </p:cNvPr>
            <p:cNvCxnSpPr>
              <a:cxnSpLocks/>
            </p:cNvCxnSpPr>
            <p:nvPr/>
          </p:nvCxnSpPr>
          <p:spPr>
            <a:xfrm>
              <a:off x="2839453" y="1769786"/>
              <a:ext cx="0" cy="604446"/>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56CE9324-DFC3-C7CF-1952-925720A7A27A}"/>
              </a:ext>
            </a:extLst>
          </p:cNvPr>
          <p:cNvSpPr txBox="1"/>
          <p:nvPr/>
        </p:nvSpPr>
        <p:spPr>
          <a:xfrm>
            <a:off x="1837587" y="2637267"/>
            <a:ext cx="864743" cy="1333250"/>
          </a:xfrm>
          <a:prstGeom prst="rect">
            <a:avLst/>
          </a:prstGeom>
          <a:noFill/>
        </p:spPr>
        <p:txBody>
          <a:bodyPr wrap="square">
            <a:spAutoFit/>
          </a:bodyPr>
          <a:lstStyle/>
          <a:p>
            <a:pPr algn="just">
              <a:lnSpc>
                <a:spcPct val="120000"/>
              </a:lnSpc>
              <a:spcAft>
                <a:spcPts val="800"/>
              </a:spcAft>
            </a:pPr>
            <a:r>
              <a:rPr lang="en-US" sz="7200" b="1">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1</a:t>
            </a:r>
          </a:p>
        </p:txBody>
      </p:sp>
      <p:sp>
        <p:nvSpPr>
          <p:cNvPr id="4" name="TextBox 3">
            <a:extLst>
              <a:ext uri="{FF2B5EF4-FFF2-40B4-BE49-F238E27FC236}">
                <a16:creationId xmlns:a16="http://schemas.microsoft.com/office/drawing/2014/main" id="{8B05AB0C-E49E-F7AE-EA43-B7CE655E5992}"/>
              </a:ext>
            </a:extLst>
          </p:cNvPr>
          <p:cNvSpPr txBox="1"/>
          <p:nvPr/>
        </p:nvSpPr>
        <p:spPr>
          <a:xfrm>
            <a:off x="-1" y="9482"/>
            <a:ext cx="12192000" cy="816249"/>
          </a:xfrm>
          <a:prstGeom prst="rect">
            <a:avLst/>
          </a:prstGeom>
          <a:solidFill>
            <a:schemeClr val="accent4">
              <a:lumMod val="60000"/>
              <a:lumOff val="40000"/>
              <a:alpha val="40000"/>
            </a:schemeClr>
          </a:solid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chemeClr val="accent1">
                      <a:lumMod val="75000"/>
                    </a:schemeClr>
                  </a:solidFill>
                  <a:prstDash val="solid"/>
                </a:ln>
                <a:solidFill>
                  <a:schemeClr val="accent1">
                    <a:lumMod val="20000"/>
                    <a:lumOff val="80000"/>
                  </a:schemeClr>
                </a:solidFill>
              </a:rPr>
              <a:t>T38.B20: TÁCH KIM LOẠI VÀ VIỆC SỬ DỤNG HỢP KIM</a:t>
            </a:r>
          </a:p>
        </p:txBody>
      </p:sp>
      <p:cxnSp>
        <p:nvCxnSpPr>
          <p:cNvPr id="21" name="Straight Connector 20">
            <a:extLst>
              <a:ext uri="{FF2B5EF4-FFF2-40B4-BE49-F238E27FC236}">
                <a16:creationId xmlns:a16="http://schemas.microsoft.com/office/drawing/2014/main" id="{346AB9CC-1798-A3E1-5433-CCCC06633F0E}"/>
              </a:ext>
            </a:extLst>
          </p:cNvPr>
          <p:cNvCxnSpPr/>
          <p:nvPr/>
        </p:nvCxnSpPr>
        <p:spPr>
          <a:xfrm>
            <a:off x="-1" y="825731"/>
            <a:ext cx="12192000" cy="0"/>
          </a:xfrm>
          <a:prstGeom prst="line">
            <a:avLst/>
          </a:prstGeom>
          <a:ln w="28575">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9786246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B23313-F77B-F06C-8F1E-EEC1A1191016}"/>
              </a:ext>
            </a:extLst>
          </p:cNvPr>
          <p:cNvPicPr>
            <a:picLocks noChangeAspect="1"/>
          </p:cNvPicPr>
          <p:nvPr/>
        </p:nvPicPr>
        <p:blipFill>
          <a:blip r:embed="rId2"/>
          <a:stretch>
            <a:fillRect/>
          </a:stretch>
        </p:blipFill>
        <p:spPr>
          <a:xfrm>
            <a:off x="-1" y="-1"/>
            <a:ext cx="12215815" cy="6858001"/>
          </a:xfrm>
          <a:prstGeom prst="rect">
            <a:avLst/>
          </a:prstGeom>
        </p:spPr>
      </p:pic>
      <p:sp>
        <p:nvSpPr>
          <p:cNvPr id="2" name="Rectangle 1">
            <a:extLst>
              <a:ext uri="{FF2B5EF4-FFF2-40B4-BE49-F238E27FC236}">
                <a16:creationId xmlns:a16="http://schemas.microsoft.com/office/drawing/2014/main" id="{022E02FC-2745-73DB-A891-07555D135467}"/>
              </a:ext>
            </a:extLst>
          </p:cNvPr>
          <p:cNvSpPr/>
          <p:nvPr/>
        </p:nvSpPr>
        <p:spPr>
          <a:xfrm>
            <a:off x="-1" y="5424407"/>
            <a:ext cx="6881248" cy="1433593"/>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7DA0BE6-F58D-6D65-6CA5-A78AA5CE24B9}"/>
              </a:ext>
            </a:extLst>
          </p:cNvPr>
          <p:cNvSpPr txBox="1"/>
          <p:nvPr/>
        </p:nvSpPr>
        <p:spPr>
          <a:xfrm>
            <a:off x="325466" y="5679538"/>
            <a:ext cx="6679769" cy="1015663"/>
          </a:xfrm>
          <a:prstGeom prst="rect">
            <a:avLst/>
          </a:prstGeom>
          <a:noFill/>
        </p:spPr>
        <p:txBody>
          <a:bodyPr wrap="square" rtlCol="0">
            <a:spAutoFit/>
          </a:bodyPr>
          <a:lstStyle/>
          <a:p>
            <a:r>
              <a:rPr lang="en-US" sz="6000" b="1"/>
              <a:t>HOẠT ĐỘNG NHÓM</a:t>
            </a:r>
          </a:p>
        </p:txBody>
      </p:sp>
    </p:spTree>
    <p:extLst>
      <p:ext uri="{BB962C8B-B14F-4D97-AF65-F5344CB8AC3E}">
        <p14:creationId xmlns:p14="http://schemas.microsoft.com/office/powerpoint/2010/main" val="421940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5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CE5B6C25-1F22-B695-D170-FCD38498074E}"/>
              </a:ext>
            </a:extLst>
          </p:cNvPr>
          <p:cNvSpPr txBox="1"/>
          <p:nvPr/>
        </p:nvSpPr>
        <p:spPr>
          <a:xfrm>
            <a:off x="789146" y="1166910"/>
            <a:ext cx="10613706" cy="460067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spcBef>
                <a:spcPts val="600"/>
              </a:spcBef>
              <a:spcAft>
                <a:spcPts val="600"/>
              </a:spcAft>
            </a:pPr>
            <a:r>
              <a:rPr lang="en-US" sz="3200" b="1" dirty="0" err="1">
                <a:effectLst/>
                <a:ea typeface="Calibri" panose="020F0502020204030204" pitchFamily="34" charset="0"/>
                <a:cs typeface="Times New Roman" panose="02020603050405020304" pitchFamily="18" charset="0"/>
              </a:rPr>
              <a:t>Phiếu</a:t>
            </a:r>
            <a:r>
              <a:rPr lang="en-US" sz="3200" b="1" dirty="0">
                <a:effectLst/>
                <a:ea typeface="Calibri" panose="020F0502020204030204" pitchFamily="34" charset="0"/>
                <a:cs typeface="Times New Roman" panose="02020603050405020304" pitchFamily="18" charset="0"/>
              </a:rPr>
              <a:t> </a:t>
            </a:r>
            <a:r>
              <a:rPr lang="en-US" sz="3200" b="1" dirty="0" err="1">
                <a:effectLst/>
                <a:ea typeface="Calibri" panose="020F0502020204030204" pitchFamily="34" charset="0"/>
                <a:cs typeface="Times New Roman" panose="02020603050405020304" pitchFamily="18" charset="0"/>
              </a:rPr>
              <a:t>học</a:t>
            </a:r>
            <a:r>
              <a:rPr lang="en-US" sz="3200" b="1" dirty="0">
                <a:effectLst/>
                <a:ea typeface="Calibri" panose="020F0502020204030204" pitchFamily="34" charset="0"/>
                <a:cs typeface="Times New Roman" panose="02020603050405020304" pitchFamily="18" charset="0"/>
              </a:rPr>
              <a:t> </a:t>
            </a:r>
            <a:r>
              <a:rPr lang="en-US" sz="3200" b="1" dirty="0" err="1">
                <a:effectLst/>
                <a:ea typeface="Calibri" panose="020F0502020204030204" pitchFamily="34" charset="0"/>
                <a:cs typeface="Times New Roman" panose="02020603050405020304" pitchFamily="18" charset="0"/>
              </a:rPr>
              <a:t>tập</a:t>
            </a:r>
            <a:r>
              <a:rPr lang="en-US" sz="3200" b="1" dirty="0">
                <a:effectLst/>
                <a:ea typeface="Calibri" panose="020F0502020204030204" pitchFamily="34" charset="0"/>
                <a:cs typeface="Times New Roman" panose="02020603050405020304" pitchFamily="18" charset="0"/>
              </a:rPr>
              <a:t> </a:t>
            </a:r>
            <a:r>
              <a:rPr lang="en-US" sz="3200" b="1" dirty="0" err="1">
                <a:effectLst/>
                <a:ea typeface="Calibri" panose="020F0502020204030204" pitchFamily="34" charset="0"/>
                <a:cs typeface="Times New Roman" panose="02020603050405020304" pitchFamily="18" charset="0"/>
              </a:rPr>
              <a:t>số</a:t>
            </a:r>
            <a:r>
              <a:rPr lang="en-US" sz="3200" b="1" dirty="0">
                <a:effectLst/>
                <a:ea typeface="Calibri" panose="020F0502020204030204" pitchFamily="34" charset="0"/>
                <a:cs typeface="Times New Roman" panose="02020603050405020304" pitchFamily="18" charset="0"/>
              </a:rPr>
              <a:t> 1.</a:t>
            </a:r>
            <a:endParaRPr lang="en-US" sz="2000" dirty="0">
              <a:effectLst/>
              <a:ea typeface="Calibri" panose="020F0502020204030204" pitchFamily="34" charset="0"/>
              <a:cs typeface="Times New Roman" panose="02020603050405020304" pitchFamily="18" charset="0"/>
            </a:endParaRPr>
          </a:p>
          <a:p>
            <a:pPr>
              <a:lnSpc>
                <a:spcPct val="107000"/>
              </a:lnSpc>
              <a:spcAft>
                <a:spcPts val="800"/>
              </a:spcAft>
            </a:pPr>
            <a:r>
              <a:rPr lang="en-US" sz="2800" b="1" dirty="0" err="1">
                <a:effectLst/>
                <a:ea typeface="Calibri" panose="020F0502020204030204" pitchFamily="34" charset="0"/>
                <a:cs typeface="Times New Roman" panose="02020603050405020304" pitchFamily="18" charset="0"/>
              </a:rPr>
              <a:t>Câu</a:t>
            </a:r>
            <a:r>
              <a:rPr lang="en-US" sz="2800" b="1" dirty="0">
                <a:effectLst/>
                <a:ea typeface="Calibri" panose="020F0502020204030204" pitchFamily="34" charset="0"/>
                <a:cs typeface="Times New Roman" panose="02020603050405020304" pitchFamily="18" charset="0"/>
              </a:rPr>
              <a:t> 1.</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Các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dạng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tồn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tại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của</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kim</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loại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trong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tự</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nhiên</a:t>
            </a:r>
            <a:r>
              <a:rPr lang="en-US" sz="2800" dirty="0">
                <a:effectLst/>
                <a:ea typeface="Calibri" panose="020F0502020204030204" pitchFamily="34" charset="0"/>
                <a:cs typeface="Times New Roman" panose="02020603050405020304" pitchFamily="18" charset="0"/>
              </a:rPr>
              <a:t>: </a:t>
            </a:r>
            <a:endParaRPr lang="en-US" sz="2000" dirty="0">
              <a:effectLst/>
              <a:ea typeface="Calibri" panose="020F0502020204030204" pitchFamily="34" charset="0"/>
              <a:cs typeface="Times New Roman" panose="02020603050405020304" pitchFamily="18" charset="0"/>
            </a:endParaRPr>
          </a:p>
          <a:p>
            <a:pPr>
              <a:lnSpc>
                <a:spcPct val="107000"/>
              </a:lnSpc>
              <a:spcAft>
                <a:spcPts val="800"/>
              </a:spcAft>
            </a:pP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Dạng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hợp</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chất</a:t>
            </a:r>
            <a:r>
              <a:rPr lang="en-US" sz="2800" dirty="0">
                <a:effectLst/>
                <a:ea typeface="Calibri" panose="020F0502020204030204" pitchFamily="34" charset="0"/>
                <a:cs typeface="Times New Roman" panose="02020603050405020304" pitchFamily="18" charset="0"/>
              </a:rPr>
              <a:t>: ……………………………………………………………………</a:t>
            </a:r>
            <a:endParaRPr lang="en-US" sz="2000" dirty="0">
              <a:effectLst/>
              <a:ea typeface="Calibri" panose="020F0502020204030204" pitchFamily="34" charset="0"/>
              <a:cs typeface="Times New Roman" panose="02020603050405020304" pitchFamily="18" charset="0"/>
            </a:endParaRPr>
          </a:p>
          <a:p>
            <a:pPr>
              <a:lnSpc>
                <a:spcPct val="107000"/>
              </a:lnSpc>
              <a:spcAft>
                <a:spcPts val="800"/>
              </a:spcAft>
            </a:pP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Dạng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đơn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chất</a:t>
            </a:r>
            <a:r>
              <a:rPr lang="en-US" sz="2800" dirty="0">
                <a:effectLst/>
                <a:ea typeface="Calibri" panose="020F0502020204030204" pitchFamily="34" charset="0"/>
                <a:cs typeface="Times New Roman" panose="02020603050405020304" pitchFamily="18" charset="0"/>
              </a:rPr>
              <a:t>: ……………………………………………………………………</a:t>
            </a:r>
            <a:endParaRPr lang="en-US" sz="2000" dirty="0">
              <a:effectLst/>
              <a:ea typeface="Calibri" panose="020F0502020204030204" pitchFamily="34" charset="0"/>
              <a:cs typeface="Times New Roman" panose="02020603050405020304" pitchFamily="18" charset="0"/>
            </a:endParaRPr>
          </a:p>
          <a:p>
            <a:pPr>
              <a:lnSpc>
                <a:spcPct val="107000"/>
              </a:lnSpc>
              <a:spcAft>
                <a:spcPts val="800"/>
              </a:spcAft>
            </a:pPr>
            <a:r>
              <a:rPr lang="en-US" sz="2800" b="1" dirty="0" err="1">
                <a:effectLst/>
                <a:ea typeface="Calibri" panose="020F0502020204030204" pitchFamily="34" charset="0"/>
                <a:cs typeface="Times New Roman" panose="02020603050405020304" pitchFamily="18" charset="0"/>
              </a:rPr>
              <a:t>Câu</a:t>
            </a:r>
            <a:r>
              <a:rPr lang="en-US" sz="2800" b="1" dirty="0">
                <a:effectLst/>
                <a:ea typeface="Calibri" panose="020F0502020204030204" pitchFamily="34" charset="0"/>
                <a:cs typeface="Times New Roman" panose="02020603050405020304" pitchFamily="18" charset="0"/>
              </a:rPr>
              <a:t> 2</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Nêu</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các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bước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cơ</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bản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để</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tách</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kim</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loại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ra</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khỏi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quặng</a:t>
            </a:r>
            <a:r>
              <a:rPr lang="en-US" sz="2800" dirty="0">
                <a:effectLst/>
                <a:ea typeface="Calibri" panose="020F0502020204030204" pitchFamily="34" charset="0"/>
                <a:cs typeface="Times New Roman" panose="02020603050405020304" pitchFamily="18" charset="0"/>
              </a:rPr>
              <a:t>?</a:t>
            </a:r>
          </a:p>
          <a:p>
            <a:pPr>
              <a:lnSpc>
                <a:spcPct val="107000"/>
              </a:lnSpc>
              <a:spcAft>
                <a:spcPts val="800"/>
              </a:spcAft>
            </a:pPr>
            <a:r>
              <a:rPr lang="en-US" sz="2800" b="1" dirty="0" err="1">
                <a:effectLst/>
                <a:ea typeface="Calibri" panose="020F0502020204030204" pitchFamily="34" charset="0"/>
                <a:cs typeface="Times New Roman" panose="02020603050405020304" pitchFamily="18" charset="0"/>
              </a:rPr>
              <a:t>Câu</a:t>
            </a:r>
            <a:r>
              <a:rPr lang="en-US" sz="2800" b="1" dirty="0">
                <a:effectLst/>
                <a:ea typeface="Calibri" panose="020F0502020204030204" pitchFamily="34" charset="0"/>
                <a:cs typeface="Times New Roman" panose="02020603050405020304" pitchFamily="18" charset="0"/>
              </a:rPr>
              <a:t> 3</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Các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phương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pháp</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hóa</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học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để</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tách</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kim</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loại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ra</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khỏi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hợp</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chất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của</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nó</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Các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phương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pháp</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đó</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thích</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hợp</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với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những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kim</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loại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có</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mức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độ</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hoạt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động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hóa</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học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như</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thế</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nào</a:t>
            </a:r>
            <a:r>
              <a:rPr lang="en-US" sz="2800" dirty="0">
                <a:effectLst/>
                <a:ea typeface="Calibri" panose="020F0502020204030204" pitchFamily="34" charset="0"/>
                <a:cs typeface="Times New Roman" panose="02020603050405020304" pitchFamily="18" charset="0"/>
              </a:rPr>
              <a:t>?</a:t>
            </a:r>
            <a:endParaRPr lang="en-US" sz="2000" dirty="0">
              <a:effectLst/>
              <a:ea typeface="Calibri" panose="020F0502020204030204" pitchFamily="34" charset="0"/>
              <a:cs typeface="Times New Roman" panose="02020603050405020304" pitchFamily="18" charset="0"/>
            </a:endParaRPr>
          </a:p>
          <a:p>
            <a:pPr>
              <a:lnSpc>
                <a:spcPct val="107000"/>
              </a:lnSpc>
              <a:spcAft>
                <a:spcPts val="800"/>
              </a:spcAft>
            </a:pPr>
            <a:r>
              <a:rPr lang="en-US" sz="2800" dirty="0">
                <a:effectLst/>
                <a:ea typeface="Calibri" panose="020F0502020204030204" pitchFamily="34" charset="0"/>
                <a:cs typeface="Times New Roman" panose="02020603050405020304" pitchFamily="18" charset="0"/>
              </a:rPr>
              <a:t>……………………………………………………………………………………………….</a:t>
            </a:r>
            <a:endParaRPr lang="en-US" sz="2000" dirty="0">
              <a:effectLst/>
              <a:ea typeface="Calibri" panose="020F0502020204030204" pitchFamily="34" charset="0"/>
              <a:cs typeface="Times New Roman" panose="02020603050405020304" pitchFamily="18" charset="0"/>
            </a:endParaRPr>
          </a:p>
        </p:txBody>
      </p:sp>
      <p:pic>
        <p:nvPicPr>
          <p:cNvPr id="5" name="Đồng hồ đếm ngược 10 phút - 10 minute timer">
            <a:hlinkClick r:id="" action="ppaction://media"/>
            <a:extLst>
              <a:ext uri="{FF2B5EF4-FFF2-40B4-BE49-F238E27FC236}">
                <a16:creationId xmlns:a16="http://schemas.microsoft.com/office/drawing/2014/main" id="{7C1B1840-D10F-B39A-8516-C55B6AA3558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3703" t="16055" r="8697" b="21509"/>
          <a:stretch/>
        </p:blipFill>
        <p:spPr>
          <a:xfrm>
            <a:off x="10575688" y="825731"/>
            <a:ext cx="1616312" cy="731520"/>
          </a:xfrm>
          <a:prstGeom prst="rect">
            <a:avLst/>
          </a:prstGeom>
        </p:spPr>
      </p:pic>
      <p:sp>
        <p:nvSpPr>
          <p:cNvPr id="6" name="TextBox 5">
            <a:extLst>
              <a:ext uri="{FF2B5EF4-FFF2-40B4-BE49-F238E27FC236}">
                <a16:creationId xmlns:a16="http://schemas.microsoft.com/office/drawing/2014/main" id="{405E8C62-8C55-11FC-1845-069CAA8DB935}"/>
              </a:ext>
            </a:extLst>
          </p:cNvPr>
          <p:cNvSpPr txBox="1"/>
          <p:nvPr/>
        </p:nvSpPr>
        <p:spPr>
          <a:xfrm>
            <a:off x="-1" y="9482"/>
            <a:ext cx="12192000" cy="816249"/>
          </a:xfrm>
          <a:prstGeom prst="rect">
            <a:avLst/>
          </a:prstGeom>
          <a:solidFill>
            <a:schemeClr val="accent4">
              <a:lumMod val="60000"/>
              <a:lumOff val="40000"/>
              <a:alpha val="40000"/>
            </a:schemeClr>
          </a:solid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chemeClr val="accent1">
                      <a:lumMod val="75000"/>
                    </a:schemeClr>
                  </a:solidFill>
                  <a:prstDash val="solid"/>
                </a:ln>
                <a:solidFill>
                  <a:schemeClr val="accent1">
                    <a:lumMod val="20000"/>
                    <a:lumOff val="80000"/>
                  </a:schemeClr>
                </a:solidFill>
              </a:rPr>
              <a:t>T38.B20: TÁCH KIM LOẠI VÀ VIỆC SỬ DỤNG HỢP KIM</a:t>
            </a:r>
          </a:p>
        </p:txBody>
      </p:sp>
      <p:cxnSp>
        <p:nvCxnSpPr>
          <p:cNvPr id="7" name="Straight Connector 6">
            <a:extLst>
              <a:ext uri="{FF2B5EF4-FFF2-40B4-BE49-F238E27FC236}">
                <a16:creationId xmlns:a16="http://schemas.microsoft.com/office/drawing/2014/main" id="{7B986D41-DA81-FD2E-A3E2-E47C6325E5AA}"/>
              </a:ext>
            </a:extLst>
          </p:cNvPr>
          <p:cNvCxnSpPr/>
          <p:nvPr/>
        </p:nvCxnSpPr>
        <p:spPr>
          <a:xfrm>
            <a:off x="-1" y="825731"/>
            <a:ext cx="12192000" cy="0"/>
          </a:xfrm>
          <a:prstGeom prst="line">
            <a:avLst/>
          </a:prstGeom>
          <a:ln w="28575">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732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151A32B-5D79-666E-F5AB-F4F0407C66CB}"/>
              </a:ext>
            </a:extLst>
          </p:cNvPr>
          <p:cNvSpPr txBox="1"/>
          <p:nvPr/>
        </p:nvSpPr>
        <p:spPr>
          <a:xfrm>
            <a:off x="913478" y="1019181"/>
            <a:ext cx="7285120" cy="712824"/>
          </a:xfrm>
          <a:prstGeom prst="rect">
            <a:avLst/>
          </a:prstGeom>
          <a:noFill/>
        </p:spPr>
        <p:txBody>
          <a:bodyPr wrap="square">
            <a:spAutoFit/>
          </a:bodyPr>
          <a:lstStyle>
            <a:defPPr>
              <a:defRPr lang="en-US"/>
            </a:defPPr>
            <a:lvl1pPr algn="just">
              <a:lnSpc>
                <a:spcPct val="120000"/>
              </a:lnSpc>
              <a:spcAft>
                <a:spcPts val="800"/>
              </a:spcAft>
              <a:defRPr sz="4000">
                <a:effectLst/>
                <a:ea typeface="Calibri" panose="020F0502020204030204" pitchFamily="34" charset="0"/>
                <a:cs typeface="Times New Roman" panose="02020603050405020304" pitchFamily="18" charset="0"/>
              </a:defRPr>
            </a:lvl1pPr>
          </a:lstStyle>
          <a:p>
            <a:r>
              <a:rPr lang="en-US" sz="3600" b="1">
                <a:solidFill>
                  <a:schemeClr val="accent2"/>
                </a:solidFill>
              </a:rPr>
              <a:t>I. Phương pháp tách kim loại</a:t>
            </a:r>
          </a:p>
        </p:txBody>
      </p:sp>
      <p:sp>
        <p:nvSpPr>
          <p:cNvPr id="2" name="TextBox 1">
            <a:extLst>
              <a:ext uri="{FF2B5EF4-FFF2-40B4-BE49-F238E27FC236}">
                <a16:creationId xmlns:a16="http://schemas.microsoft.com/office/drawing/2014/main" id="{363652DF-A719-067C-35FD-315187840BD1}"/>
              </a:ext>
            </a:extLst>
          </p:cNvPr>
          <p:cNvSpPr txBox="1"/>
          <p:nvPr/>
        </p:nvSpPr>
        <p:spPr>
          <a:xfrm>
            <a:off x="-1" y="9482"/>
            <a:ext cx="12192000" cy="816249"/>
          </a:xfrm>
          <a:prstGeom prst="rect">
            <a:avLst/>
          </a:prstGeom>
          <a:solidFill>
            <a:schemeClr val="accent4">
              <a:lumMod val="60000"/>
              <a:lumOff val="40000"/>
              <a:alpha val="40000"/>
            </a:schemeClr>
          </a:solid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chemeClr val="accent1">
                      <a:lumMod val="75000"/>
                    </a:schemeClr>
                  </a:solidFill>
                  <a:prstDash val="solid"/>
                </a:ln>
                <a:solidFill>
                  <a:schemeClr val="accent1">
                    <a:lumMod val="20000"/>
                    <a:lumOff val="80000"/>
                  </a:schemeClr>
                </a:solidFill>
              </a:rPr>
              <a:t>T38.B20: TÁCH KIM LOẠI VÀ VIỆC SỬ DỤNG HỢP KIM</a:t>
            </a:r>
          </a:p>
        </p:txBody>
      </p:sp>
      <p:cxnSp>
        <p:nvCxnSpPr>
          <p:cNvPr id="3" name="Straight Connector 2">
            <a:extLst>
              <a:ext uri="{FF2B5EF4-FFF2-40B4-BE49-F238E27FC236}">
                <a16:creationId xmlns:a16="http://schemas.microsoft.com/office/drawing/2014/main" id="{7E7BC09B-F90A-6A7C-466A-ACCF45B317A5}"/>
              </a:ext>
            </a:extLst>
          </p:cNvPr>
          <p:cNvCxnSpPr/>
          <p:nvPr/>
        </p:nvCxnSpPr>
        <p:spPr>
          <a:xfrm>
            <a:off x="-1" y="825731"/>
            <a:ext cx="12192000" cy="0"/>
          </a:xfrm>
          <a:prstGeom prst="line">
            <a:avLst/>
          </a:prstGeom>
          <a:ln w="28575">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grpSp>
        <p:nvGrpSpPr>
          <p:cNvPr id="6" name="Group 5">
            <a:extLst>
              <a:ext uri="{FF2B5EF4-FFF2-40B4-BE49-F238E27FC236}">
                <a16:creationId xmlns:a16="http://schemas.microsoft.com/office/drawing/2014/main" id="{A4C0623F-9B66-C630-8DEA-2FB184B0C6CD}"/>
              </a:ext>
            </a:extLst>
          </p:cNvPr>
          <p:cNvGrpSpPr/>
          <p:nvPr/>
        </p:nvGrpSpPr>
        <p:grpSpPr>
          <a:xfrm>
            <a:off x="8198598" y="1641979"/>
            <a:ext cx="3564616" cy="3107395"/>
            <a:chOff x="8198598" y="1641979"/>
            <a:chExt cx="3564616" cy="3107395"/>
          </a:xfrm>
        </p:grpSpPr>
        <p:pic>
          <p:nvPicPr>
            <p:cNvPr id="8194" name="Picture 2" descr="Quặng Boxit Nhôm: Tìm Hiểu Về Nguyên Liệu Quan Trọng Trong Sản Xuất Nhôm">
              <a:extLst>
                <a:ext uri="{FF2B5EF4-FFF2-40B4-BE49-F238E27FC236}">
                  <a16:creationId xmlns:a16="http://schemas.microsoft.com/office/drawing/2014/main" id="{86EA9A38-CA6D-F21F-90BC-687E37DDD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8598" y="1641979"/>
              <a:ext cx="3564616" cy="28754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a:extLst>
                <a:ext uri="{FF2B5EF4-FFF2-40B4-BE49-F238E27FC236}">
                  <a16:creationId xmlns:a16="http://schemas.microsoft.com/office/drawing/2014/main" id="{55D83DDB-E745-4BC6-A02E-93F418F8F070}"/>
                </a:ext>
              </a:extLst>
            </p:cNvPr>
            <p:cNvSpPr txBox="1"/>
            <p:nvPr/>
          </p:nvSpPr>
          <p:spPr>
            <a:xfrm>
              <a:off x="8198598" y="4103043"/>
              <a:ext cx="2769953" cy="646331"/>
            </a:xfrm>
            <a:prstGeom prst="rect">
              <a:avLst/>
            </a:prstGeom>
            <a:noFill/>
          </p:spPr>
          <p:txBody>
            <a:bodyPr wrap="square" rtlCol="0">
              <a:spAutoFit/>
            </a:bodyPr>
            <a:lstStyle/>
            <a:p>
              <a:r>
                <a:rPr lang="en-US" sz="3600" b="1">
                  <a:solidFill>
                    <a:schemeClr val="accent2">
                      <a:lumMod val="75000"/>
                    </a:schemeClr>
                  </a:solidFill>
                </a:rPr>
                <a:t>Bauxite</a:t>
              </a:r>
            </a:p>
          </p:txBody>
        </p:sp>
      </p:grpSp>
      <p:grpSp>
        <p:nvGrpSpPr>
          <p:cNvPr id="14" name="Group 13">
            <a:extLst>
              <a:ext uri="{FF2B5EF4-FFF2-40B4-BE49-F238E27FC236}">
                <a16:creationId xmlns:a16="http://schemas.microsoft.com/office/drawing/2014/main" id="{5F27ABF2-4580-9B72-A11A-BB3594F58140}"/>
              </a:ext>
            </a:extLst>
          </p:cNvPr>
          <p:cNvGrpSpPr/>
          <p:nvPr/>
        </p:nvGrpSpPr>
        <p:grpSpPr>
          <a:xfrm>
            <a:off x="7621565" y="1571535"/>
            <a:ext cx="4402026" cy="3177840"/>
            <a:chOff x="1719918" y="2583282"/>
            <a:chExt cx="4509654" cy="3255537"/>
          </a:xfrm>
        </p:grpSpPr>
        <p:pic>
          <p:nvPicPr>
            <p:cNvPr id="8196" name="Picture 4" descr="Foto de Minério Hematite Com Limonite e mais fotos de stock de Exploração  de Minas - Exploração de Minas, Fotografia - Imagem, Geologia - iStock">
              <a:extLst>
                <a:ext uri="{FF2B5EF4-FFF2-40B4-BE49-F238E27FC236}">
                  <a16:creationId xmlns:a16="http://schemas.microsoft.com/office/drawing/2014/main" id="{C1404751-12D8-8136-40EF-5657D9EAC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856" y="2583282"/>
              <a:ext cx="4340716" cy="32555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TextBox 11">
              <a:extLst>
                <a:ext uri="{FF2B5EF4-FFF2-40B4-BE49-F238E27FC236}">
                  <a16:creationId xmlns:a16="http://schemas.microsoft.com/office/drawing/2014/main" id="{2C429CA3-B41C-39D6-F2A7-E3E479C032A4}"/>
                </a:ext>
              </a:extLst>
            </p:cNvPr>
            <p:cNvSpPr txBox="1"/>
            <p:nvPr/>
          </p:nvSpPr>
          <p:spPr>
            <a:xfrm>
              <a:off x="1719918" y="2655448"/>
              <a:ext cx="2769953" cy="646331"/>
            </a:xfrm>
            <a:prstGeom prst="rect">
              <a:avLst/>
            </a:prstGeom>
            <a:noFill/>
          </p:spPr>
          <p:txBody>
            <a:bodyPr wrap="square" rtlCol="0">
              <a:spAutoFit/>
            </a:bodyPr>
            <a:lstStyle/>
            <a:p>
              <a:r>
                <a:rPr lang="en-US" sz="3600" b="1">
                  <a:solidFill>
                    <a:schemeClr val="accent2">
                      <a:lumMod val="75000"/>
                    </a:schemeClr>
                  </a:solidFill>
                </a:rPr>
                <a:t>Hematile</a:t>
              </a:r>
            </a:p>
          </p:txBody>
        </p:sp>
      </p:grpSp>
      <p:grpSp>
        <p:nvGrpSpPr>
          <p:cNvPr id="15" name="Group 14">
            <a:extLst>
              <a:ext uri="{FF2B5EF4-FFF2-40B4-BE49-F238E27FC236}">
                <a16:creationId xmlns:a16="http://schemas.microsoft.com/office/drawing/2014/main" id="{482623C9-664F-091F-8803-A60914B84697}"/>
              </a:ext>
            </a:extLst>
          </p:cNvPr>
          <p:cNvGrpSpPr/>
          <p:nvPr/>
        </p:nvGrpSpPr>
        <p:grpSpPr>
          <a:xfrm>
            <a:off x="7744158" y="1962919"/>
            <a:ext cx="4334709" cy="3253102"/>
            <a:chOff x="7899138" y="1962919"/>
            <a:chExt cx="4334709" cy="3253102"/>
          </a:xfrm>
        </p:grpSpPr>
        <p:pic>
          <p:nvPicPr>
            <p:cNvPr id="8198" name="Picture 6" descr="Sphalerite Và Quặng Galena Trên Đá Thô Trên Màu Trắng Hình ảnh Sẵn có - Tải  xuống Hình ảnh Ngay bây giờ - iStock">
              <a:extLst>
                <a:ext uri="{FF2B5EF4-FFF2-40B4-BE49-F238E27FC236}">
                  <a16:creationId xmlns:a16="http://schemas.microsoft.com/office/drawing/2014/main" id="{980257BE-9BEB-1DAD-0FA9-282984851B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9138" y="1962919"/>
              <a:ext cx="4104946" cy="32531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TextBox 12">
              <a:extLst>
                <a:ext uri="{FF2B5EF4-FFF2-40B4-BE49-F238E27FC236}">
                  <a16:creationId xmlns:a16="http://schemas.microsoft.com/office/drawing/2014/main" id="{6CE4F294-64F8-1755-E357-A94F0FCE036F}"/>
                </a:ext>
              </a:extLst>
            </p:cNvPr>
            <p:cNvSpPr txBox="1"/>
            <p:nvPr/>
          </p:nvSpPr>
          <p:spPr>
            <a:xfrm>
              <a:off x="10054207" y="4542179"/>
              <a:ext cx="2179640" cy="646331"/>
            </a:xfrm>
            <a:prstGeom prst="rect">
              <a:avLst/>
            </a:prstGeom>
            <a:noFill/>
          </p:spPr>
          <p:txBody>
            <a:bodyPr wrap="square" rtlCol="0">
              <a:spAutoFit/>
            </a:bodyPr>
            <a:lstStyle/>
            <a:p>
              <a:r>
                <a:rPr lang="en-US" sz="3600" b="1">
                  <a:solidFill>
                    <a:schemeClr val="accent2">
                      <a:lumMod val="75000"/>
                    </a:schemeClr>
                  </a:solidFill>
                </a:rPr>
                <a:t>sphalerite</a:t>
              </a:r>
            </a:p>
          </p:txBody>
        </p:sp>
      </p:grpSp>
      <p:sp>
        <p:nvSpPr>
          <p:cNvPr id="4" name="TextBox 3">
            <a:extLst>
              <a:ext uri="{FF2B5EF4-FFF2-40B4-BE49-F238E27FC236}">
                <a16:creationId xmlns:a16="http://schemas.microsoft.com/office/drawing/2014/main" id="{81D8F733-B53E-ACC0-B1D1-EF7C7744C1B9}"/>
              </a:ext>
            </a:extLst>
          </p:cNvPr>
          <p:cNvSpPr txBox="1"/>
          <p:nvPr/>
        </p:nvSpPr>
        <p:spPr>
          <a:xfrm>
            <a:off x="913478" y="1880709"/>
            <a:ext cx="6804678" cy="4502130"/>
          </a:xfrm>
          <a:prstGeom prst="rect">
            <a:avLst/>
          </a:prstGeom>
          <a:noFill/>
        </p:spPr>
        <p:txBody>
          <a:bodyPr wrap="square">
            <a:spAutoFit/>
          </a:bodyPr>
          <a:lstStyle/>
          <a:p>
            <a:pPr algn="just">
              <a:lnSpc>
                <a:spcPct val="120000"/>
              </a:lnSpc>
              <a:spcAft>
                <a:spcPts val="800"/>
              </a:spcAft>
            </a:pPr>
            <a:r>
              <a:rPr lang="en-US" sz="2800">
                <a:solidFill>
                  <a:srgbClr val="000000"/>
                </a:solidFill>
                <a:effectLst/>
                <a:ea typeface="Calibri" panose="020F0502020204030204" pitchFamily="34" charset="0"/>
                <a:cs typeface="Times New Roman" panose="02020603050405020304" pitchFamily="18" charset="0"/>
              </a:rPr>
              <a:t>- Trong tự nhiên:</a:t>
            </a:r>
            <a:endParaRPr lang="en-US" sz="2000">
              <a:effectLst/>
              <a:ea typeface="Calibri" panose="020F0502020204030204" pitchFamily="34" charset="0"/>
              <a:cs typeface="Times New Roman" panose="02020603050405020304" pitchFamily="18" charset="0"/>
            </a:endParaRPr>
          </a:p>
          <a:p>
            <a:pPr algn="just">
              <a:lnSpc>
                <a:spcPct val="120000"/>
              </a:lnSpc>
              <a:spcAft>
                <a:spcPts val="800"/>
              </a:spcAft>
            </a:pPr>
            <a:r>
              <a:rPr lang="en-US" sz="2800">
                <a:solidFill>
                  <a:srgbClr val="000000"/>
                </a:solidFill>
                <a:effectLst/>
                <a:ea typeface="Calibri" panose="020F0502020204030204" pitchFamily="34" charset="0"/>
                <a:cs typeface="Times New Roman" panose="02020603050405020304" pitchFamily="18" charset="0"/>
              </a:rPr>
              <a:t>+ Kim loại chủ yếu tồn tại ở trong quặng dưới dạng hợp chất như oxide, muối.</a:t>
            </a:r>
            <a:endParaRPr lang="en-US" sz="2000">
              <a:effectLst/>
              <a:ea typeface="Calibri" panose="020F0502020204030204" pitchFamily="34" charset="0"/>
              <a:cs typeface="Times New Roman" panose="02020603050405020304" pitchFamily="18" charset="0"/>
            </a:endParaRPr>
          </a:p>
          <a:p>
            <a:pPr algn="just">
              <a:lnSpc>
                <a:spcPct val="120000"/>
              </a:lnSpc>
              <a:spcAft>
                <a:spcPts val="800"/>
              </a:spcAft>
            </a:pPr>
            <a:r>
              <a:rPr lang="en-US" sz="2800">
                <a:solidFill>
                  <a:srgbClr val="000000"/>
                </a:solidFill>
                <a:effectLst/>
                <a:ea typeface="Calibri" panose="020F0502020204030204" pitchFamily="34" charset="0"/>
                <a:cs typeface="Times New Roman" panose="02020603050405020304" pitchFamily="18" charset="0"/>
              </a:rPr>
              <a:t>VD: Al</a:t>
            </a:r>
            <a:r>
              <a:rPr lang="en-US" sz="2800" baseline="-25000">
                <a:solidFill>
                  <a:srgbClr val="000000"/>
                </a:solidFill>
                <a:effectLst/>
                <a:ea typeface="Calibri" panose="020F0502020204030204" pitchFamily="34" charset="0"/>
                <a:cs typeface="Times New Roman" panose="02020603050405020304" pitchFamily="18" charset="0"/>
              </a:rPr>
              <a:t>2</a:t>
            </a:r>
            <a:r>
              <a:rPr lang="en-US" sz="2800">
                <a:solidFill>
                  <a:srgbClr val="000000"/>
                </a:solidFill>
                <a:effectLst/>
                <a:ea typeface="Calibri" panose="020F0502020204030204" pitchFamily="34" charset="0"/>
                <a:cs typeface="Times New Roman" panose="02020603050405020304" pitchFamily="18" charset="0"/>
              </a:rPr>
              <a:t>O</a:t>
            </a:r>
            <a:r>
              <a:rPr lang="en-US" sz="2800" baseline="-25000">
                <a:solidFill>
                  <a:srgbClr val="000000"/>
                </a:solidFill>
                <a:effectLst/>
                <a:ea typeface="Calibri" panose="020F0502020204030204" pitchFamily="34" charset="0"/>
                <a:cs typeface="Times New Roman" panose="02020603050405020304" pitchFamily="18" charset="0"/>
              </a:rPr>
              <a:t>3</a:t>
            </a:r>
            <a:r>
              <a:rPr lang="en-US" sz="2800">
                <a:solidFill>
                  <a:srgbClr val="000000"/>
                </a:solidFill>
                <a:effectLst/>
                <a:ea typeface="Calibri" panose="020F0502020204030204" pitchFamily="34" charset="0"/>
                <a:cs typeface="Times New Roman" panose="02020603050405020304" pitchFamily="18" charset="0"/>
              </a:rPr>
              <a:t> trong quặng bauxite, Fe</a:t>
            </a:r>
            <a:r>
              <a:rPr lang="en-US" sz="2800" baseline="-25000">
                <a:solidFill>
                  <a:srgbClr val="000000"/>
                </a:solidFill>
                <a:effectLst/>
                <a:ea typeface="Calibri" panose="020F0502020204030204" pitchFamily="34" charset="0"/>
                <a:cs typeface="Times New Roman" panose="02020603050405020304" pitchFamily="18" charset="0"/>
              </a:rPr>
              <a:t>2</a:t>
            </a:r>
            <a:r>
              <a:rPr lang="en-US" sz="2800">
                <a:solidFill>
                  <a:srgbClr val="000000"/>
                </a:solidFill>
                <a:effectLst/>
                <a:ea typeface="Calibri" panose="020F0502020204030204" pitchFamily="34" charset="0"/>
                <a:cs typeface="Times New Roman" panose="02020603050405020304" pitchFamily="18" charset="0"/>
              </a:rPr>
              <a:t>O</a:t>
            </a:r>
            <a:r>
              <a:rPr lang="en-US" sz="2800" baseline="-25000">
                <a:solidFill>
                  <a:srgbClr val="000000"/>
                </a:solidFill>
                <a:effectLst/>
                <a:ea typeface="Calibri" panose="020F0502020204030204" pitchFamily="34" charset="0"/>
                <a:cs typeface="Times New Roman" panose="02020603050405020304" pitchFamily="18" charset="0"/>
              </a:rPr>
              <a:t>3</a:t>
            </a:r>
            <a:r>
              <a:rPr lang="en-US" sz="2800">
                <a:solidFill>
                  <a:srgbClr val="000000"/>
                </a:solidFill>
                <a:effectLst/>
                <a:ea typeface="Calibri" panose="020F0502020204030204" pitchFamily="34" charset="0"/>
                <a:cs typeface="Times New Roman" panose="02020603050405020304" pitchFamily="18" charset="0"/>
              </a:rPr>
              <a:t> trong quặng hematile, ZnS trong quặng sphalerite.</a:t>
            </a:r>
            <a:endParaRPr lang="en-US" sz="2000">
              <a:effectLst/>
              <a:ea typeface="Calibri" panose="020F0502020204030204" pitchFamily="34" charset="0"/>
              <a:cs typeface="Times New Roman" panose="02020603050405020304" pitchFamily="18" charset="0"/>
            </a:endParaRPr>
          </a:p>
          <a:p>
            <a:pPr algn="just">
              <a:lnSpc>
                <a:spcPct val="120000"/>
              </a:lnSpc>
              <a:spcAft>
                <a:spcPts val="800"/>
              </a:spcAft>
            </a:pPr>
            <a:r>
              <a:rPr lang="en-US" sz="2800">
                <a:solidFill>
                  <a:srgbClr val="000000"/>
                </a:solidFill>
                <a:effectLst/>
                <a:ea typeface="Calibri" panose="020F0502020204030204" pitchFamily="34" charset="0"/>
                <a:cs typeface="Times New Roman" panose="02020603050405020304" pitchFamily="18" charset="0"/>
              </a:rPr>
              <a:t>+ Một số kim loại quý như vàng (Au) có thể tồn tại dưới dạng đơn chất trong các hạt nhỏ li ti nằm lẫn trong đất cát.</a:t>
            </a:r>
            <a:endParaRPr lang="en-US" sz="2000">
              <a:effectLst/>
              <a:ea typeface="Calibri" panose="020F0502020204030204" pitchFamily="34" charset="0"/>
              <a:cs typeface="Times New Roman" panose="02020603050405020304" pitchFamily="18" charset="0"/>
            </a:endParaRPr>
          </a:p>
        </p:txBody>
      </p:sp>
      <p:grpSp>
        <p:nvGrpSpPr>
          <p:cNvPr id="19" name="Group 18">
            <a:extLst>
              <a:ext uri="{FF2B5EF4-FFF2-40B4-BE49-F238E27FC236}">
                <a16:creationId xmlns:a16="http://schemas.microsoft.com/office/drawing/2014/main" id="{3A6DB89F-9B05-DF1D-5358-377C8753745D}"/>
              </a:ext>
            </a:extLst>
          </p:cNvPr>
          <p:cNvGrpSpPr/>
          <p:nvPr/>
        </p:nvGrpSpPr>
        <p:grpSpPr>
          <a:xfrm>
            <a:off x="7928803" y="1925454"/>
            <a:ext cx="3965070" cy="4057588"/>
            <a:chOff x="4363717" y="1130922"/>
            <a:chExt cx="3965070" cy="4057588"/>
          </a:xfrm>
        </p:grpSpPr>
        <p:pic>
          <p:nvPicPr>
            <p:cNvPr id="8200" name="Picture 8" descr="đãi vàng">
              <a:extLst>
                <a:ext uri="{FF2B5EF4-FFF2-40B4-BE49-F238E27FC236}">
                  <a16:creationId xmlns:a16="http://schemas.microsoft.com/office/drawing/2014/main" id="{AB4183E2-F9C3-FC88-ADE6-E3AF082754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3717" y="1130922"/>
              <a:ext cx="3965070" cy="40575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TextBox 17">
              <a:extLst>
                <a:ext uri="{FF2B5EF4-FFF2-40B4-BE49-F238E27FC236}">
                  <a16:creationId xmlns:a16="http://schemas.microsoft.com/office/drawing/2014/main" id="{8CB54852-CD01-303C-341C-9596EF1F6BCE}"/>
                </a:ext>
              </a:extLst>
            </p:cNvPr>
            <p:cNvSpPr txBox="1"/>
            <p:nvPr/>
          </p:nvSpPr>
          <p:spPr>
            <a:xfrm>
              <a:off x="4601877" y="1520580"/>
              <a:ext cx="953936" cy="646331"/>
            </a:xfrm>
            <a:prstGeom prst="rect">
              <a:avLst/>
            </a:prstGeom>
            <a:noFill/>
          </p:spPr>
          <p:txBody>
            <a:bodyPr wrap="square" rtlCol="0">
              <a:spAutoFit/>
            </a:bodyPr>
            <a:lstStyle/>
            <a:p>
              <a:r>
                <a:rPr lang="en-US" sz="3600" b="1">
                  <a:solidFill>
                    <a:schemeClr val="bg1"/>
                  </a:solidFill>
                </a:rPr>
                <a:t>Au</a:t>
              </a:r>
            </a:p>
          </p:txBody>
        </p:sp>
      </p:grpSp>
    </p:spTree>
    <p:extLst>
      <p:ext uri="{BB962C8B-B14F-4D97-AF65-F5344CB8AC3E}">
        <p14:creationId xmlns:p14="http://schemas.microsoft.com/office/powerpoint/2010/main" val="31515575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xit" presetSubtype="0" fill="hold"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10" presetClass="exit" presetSubtype="0" fill="hold"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wipe(up)">
                                      <p:cBhvr>
                                        <p:cTn id="47" dur="500"/>
                                        <p:tgtEl>
                                          <p:spTgt spid="4">
                                            <p:txEl>
                                              <p:pRg st="3" end="3"/>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55B73-9E72-D608-31B0-1836FD169AD0}"/>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DD97C0C5-DE0F-5CAE-8059-067930450035}"/>
              </a:ext>
            </a:extLst>
          </p:cNvPr>
          <p:cNvSpPr txBox="1"/>
          <p:nvPr/>
        </p:nvSpPr>
        <p:spPr>
          <a:xfrm>
            <a:off x="913478" y="1019181"/>
            <a:ext cx="7285120" cy="712824"/>
          </a:xfrm>
          <a:prstGeom prst="rect">
            <a:avLst/>
          </a:prstGeom>
          <a:noFill/>
        </p:spPr>
        <p:txBody>
          <a:bodyPr wrap="square">
            <a:spAutoFit/>
          </a:bodyPr>
          <a:lstStyle>
            <a:defPPr>
              <a:defRPr lang="en-US"/>
            </a:defPPr>
            <a:lvl1pPr algn="just">
              <a:lnSpc>
                <a:spcPct val="120000"/>
              </a:lnSpc>
              <a:spcAft>
                <a:spcPts val="800"/>
              </a:spcAft>
              <a:defRPr sz="4000">
                <a:effectLst/>
                <a:ea typeface="Calibri" panose="020F0502020204030204" pitchFamily="34"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en-US" sz="3600" b="1" i="0" u="none" strike="noStrike" kern="1200" cap="none" spc="0" normalizeH="0" baseline="0" noProof="0">
                <a:ln>
                  <a:noFill/>
                </a:ln>
                <a:solidFill>
                  <a:srgbClr val="ED7D31"/>
                </a:solidFill>
                <a:effectLst/>
                <a:uLnTx/>
                <a:uFillTx/>
                <a:latin typeface="Calibri"/>
                <a:ea typeface="Calibri" panose="020F0502020204030204" pitchFamily="34" charset="0"/>
                <a:cs typeface="Times New Roman" panose="02020603050405020304" pitchFamily="18" charset="0"/>
              </a:rPr>
              <a:t>I. Phương pháp tách kim loại</a:t>
            </a:r>
          </a:p>
        </p:txBody>
      </p:sp>
      <p:sp>
        <p:nvSpPr>
          <p:cNvPr id="2" name="TextBox 1">
            <a:extLst>
              <a:ext uri="{FF2B5EF4-FFF2-40B4-BE49-F238E27FC236}">
                <a16:creationId xmlns:a16="http://schemas.microsoft.com/office/drawing/2014/main" id="{46118E1E-4955-007B-15CF-D4B7F78BA3D9}"/>
              </a:ext>
            </a:extLst>
          </p:cNvPr>
          <p:cNvSpPr txBox="1"/>
          <p:nvPr/>
        </p:nvSpPr>
        <p:spPr>
          <a:xfrm>
            <a:off x="-1" y="9482"/>
            <a:ext cx="12192000" cy="816249"/>
          </a:xfrm>
          <a:prstGeom prst="rect">
            <a:avLst/>
          </a:prstGeom>
          <a:solidFill>
            <a:schemeClr val="accent4">
              <a:lumMod val="60000"/>
              <a:lumOff val="40000"/>
              <a:alpha val="40000"/>
            </a:schemeClr>
          </a:solid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US" sz="4200" b="1" i="0" u="none" strike="noStrike" kern="1200" cap="none" spc="0" normalizeH="0" baseline="0" noProof="0" dirty="0">
                <a:ln w="22225">
                  <a:solidFill>
                    <a:srgbClr val="4472C4">
                      <a:lumMod val="75000"/>
                    </a:srgbClr>
                  </a:solidFill>
                  <a:prstDash val="solid"/>
                </a:ln>
                <a:solidFill>
                  <a:srgbClr val="4472C4">
                    <a:lumMod val="20000"/>
                    <a:lumOff val="80000"/>
                  </a:srgbClr>
                </a:solidFill>
                <a:effectLst>
                  <a:outerShdw blurRad="50800" dist="38100" dir="2700000" algn="tl" rotWithShape="0">
                    <a:prstClr val="black">
                      <a:alpha val="40000"/>
                    </a:prstClr>
                  </a:outerShdw>
                </a:effectLst>
                <a:uLnTx/>
                <a:uFillTx/>
                <a:latin typeface="Calibri"/>
                <a:ea typeface="Calibri" panose="020F0502020204030204" pitchFamily="34" charset="0"/>
                <a:cs typeface="Times New Roman" panose="02020603050405020304" pitchFamily="18" charset="0"/>
              </a:rPr>
              <a:t>T38.B20: TÁCH KIM LOẠI VÀ VIỆC SỬ DỤNG HỢP KIM</a:t>
            </a:r>
          </a:p>
        </p:txBody>
      </p:sp>
      <p:cxnSp>
        <p:nvCxnSpPr>
          <p:cNvPr id="3" name="Straight Connector 2">
            <a:extLst>
              <a:ext uri="{FF2B5EF4-FFF2-40B4-BE49-F238E27FC236}">
                <a16:creationId xmlns:a16="http://schemas.microsoft.com/office/drawing/2014/main" id="{1DB35F00-3F5F-ECD1-BEC9-EFFBACF8972B}"/>
              </a:ext>
            </a:extLst>
          </p:cNvPr>
          <p:cNvCxnSpPr/>
          <p:nvPr/>
        </p:nvCxnSpPr>
        <p:spPr>
          <a:xfrm>
            <a:off x="-1" y="825731"/>
            <a:ext cx="12192000" cy="0"/>
          </a:xfrm>
          <a:prstGeom prst="line">
            <a:avLst/>
          </a:prstGeom>
          <a:ln w="28575">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grpSp>
        <p:nvGrpSpPr>
          <p:cNvPr id="6" name="Group 5">
            <a:extLst>
              <a:ext uri="{FF2B5EF4-FFF2-40B4-BE49-F238E27FC236}">
                <a16:creationId xmlns:a16="http://schemas.microsoft.com/office/drawing/2014/main" id="{AFB6444B-7B1A-B05A-B394-2A820CEC45C8}"/>
              </a:ext>
            </a:extLst>
          </p:cNvPr>
          <p:cNvGrpSpPr/>
          <p:nvPr/>
        </p:nvGrpSpPr>
        <p:grpSpPr>
          <a:xfrm>
            <a:off x="8198598" y="1641979"/>
            <a:ext cx="3564616" cy="3107395"/>
            <a:chOff x="8198598" y="1641979"/>
            <a:chExt cx="3564616" cy="3107395"/>
          </a:xfrm>
        </p:grpSpPr>
        <p:pic>
          <p:nvPicPr>
            <p:cNvPr id="8194" name="Picture 2" descr="Quặng Boxit Nhôm: Tìm Hiểu Về Nguyên Liệu Quan Trọng Trong Sản Xuất Nhôm">
              <a:extLst>
                <a:ext uri="{FF2B5EF4-FFF2-40B4-BE49-F238E27FC236}">
                  <a16:creationId xmlns:a16="http://schemas.microsoft.com/office/drawing/2014/main" id="{092569E6-39CB-A4F9-9DFF-716CE4315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8598" y="1641979"/>
              <a:ext cx="3564616" cy="28754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a:extLst>
                <a:ext uri="{FF2B5EF4-FFF2-40B4-BE49-F238E27FC236}">
                  <a16:creationId xmlns:a16="http://schemas.microsoft.com/office/drawing/2014/main" id="{5528FBDE-AA8B-85EE-592B-4740C79C9C52}"/>
                </a:ext>
              </a:extLst>
            </p:cNvPr>
            <p:cNvSpPr txBox="1"/>
            <p:nvPr/>
          </p:nvSpPr>
          <p:spPr>
            <a:xfrm>
              <a:off x="8198598" y="4103043"/>
              <a:ext cx="27699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7D31">
                      <a:lumMod val="75000"/>
                    </a:srgbClr>
                  </a:solidFill>
                  <a:effectLst/>
                  <a:uLnTx/>
                  <a:uFillTx/>
                  <a:latin typeface="Calibri"/>
                  <a:ea typeface="+mn-ea"/>
                  <a:cs typeface="+mn-cs"/>
                </a:rPr>
                <a:t>Bauxite</a:t>
              </a:r>
            </a:p>
          </p:txBody>
        </p:sp>
      </p:grpSp>
      <p:grpSp>
        <p:nvGrpSpPr>
          <p:cNvPr id="14" name="Group 13">
            <a:extLst>
              <a:ext uri="{FF2B5EF4-FFF2-40B4-BE49-F238E27FC236}">
                <a16:creationId xmlns:a16="http://schemas.microsoft.com/office/drawing/2014/main" id="{8C352AC6-7FD2-A51E-DADD-AC370D199D25}"/>
              </a:ext>
            </a:extLst>
          </p:cNvPr>
          <p:cNvGrpSpPr/>
          <p:nvPr/>
        </p:nvGrpSpPr>
        <p:grpSpPr>
          <a:xfrm>
            <a:off x="7621565" y="1571535"/>
            <a:ext cx="4402026" cy="3177840"/>
            <a:chOff x="1719918" y="2583282"/>
            <a:chExt cx="4509654" cy="3255537"/>
          </a:xfrm>
        </p:grpSpPr>
        <p:pic>
          <p:nvPicPr>
            <p:cNvPr id="8196" name="Picture 4" descr="Foto de Minério Hematite Com Limonite e mais fotos de stock de Exploração  de Minas - Exploração de Minas, Fotografia - Imagem, Geologia - iStock">
              <a:extLst>
                <a:ext uri="{FF2B5EF4-FFF2-40B4-BE49-F238E27FC236}">
                  <a16:creationId xmlns:a16="http://schemas.microsoft.com/office/drawing/2014/main" id="{741C9FE2-CCFA-5E4B-53BF-6910191FB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856" y="2583282"/>
              <a:ext cx="4340716" cy="32555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TextBox 11">
              <a:extLst>
                <a:ext uri="{FF2B5EF4-FFF2-40B4-BE49-F238E27FC236}">
                  <a16:creationId xmlns:a16="http://schemas.microsoft.com/office/drawing/2014/main" id="{C41367AB-6A8C-069A-4A8B-BF9842BD20E6}"/>
                </a:ext>
              </a:extLst>
            </p:cNvPr>
            <p:cNvSpPr txBox="1"/>
            <p:nvPr/>
          </p:nvSpPr>
          <p:spPr>
            <a:xfrm>
              <a:off x="1719918" y="2655448"/>
              <a:ext cx="27699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7D31">
                      <a:lumMod val="75000"/>
                    </a:srgbClr>
                  </a:solidFill>
                  <a:effectLst/>
                  <a:uLnTx/>
                  <a:uFillTx/>
                  <a:latin typeface="Calibri"/>
                  <a:ea typeface="+mn-ea"/>
                  <a:cs typeface="+mn-cs"/>
                </a:rPr>
                <a:t>Hematile</a:t>
              </a:r>
            </a:p>
          </p:txBody>
        </p:sp>
      </p:grpSp>
      <p:grpSp>
        <p:nvGrpSpPr>
          <p:cNvPr id="15" name="Group 14">
            <a:extLst>
              <a:ext uri="{FF2B5EF4-FFF2-40B4-BE49-F238E27FC236}">
                <a16:creationId xmlns:a16="http://schemas.microsoft.com/office/drawing/2014/main" id="{24111008-B1A6-8A37-3ADF-EAD14C4F41F4}"/>
              </a:ext>
            </a:extLst>
          </p:cNvPr>
          <p:cNvGrpSpPr/>
          <p:nvPr/>
        </p:nvGrpSpPr>
        <p:grpSpPr>
          <a:xfrm>
            <a:off x="7744158" y="1962919"/>
            <a:ext cx="4334709" cy="3253102"/>
            <a:chOff x="7899138" y="1962919"/>
            <a:chExt cx="4334709" cy="3253102"/>
          </a:xfrm>
        </p:grpSpPr>
        <p:pic>
          <p:nvPicPr>
            <p:cNvPr id="8198" name="Picture 6" descr="Sphalerite Và Quặng Galena Trên Đá Thô Trên Màu Trắng Hình ảnh Sẵn có - Tải  xuống Hình ảnh Ngay bây giờ - iStock">
              <a:extLst>
                <a:ext uri="{FF2B5EF4-FFF2-40B4-BE49-F238E27FC236}">
                  <a16:creationId xmlns:a16="http://schemas.microsoft.com/office/drawing/2014/main" id="{86A52BE2-17E9-22DF-87B2-83A5B35A21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9138" y="1962919"/>
              <a:ext cx="4104946" cy="32531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TextBox 12">
              <a:extLst>
                <a:ext uri="{FF2B5EF4-FFF2-40B4-BE49-F238E27FC236}">
                  <a16:creationId xmlns:a16="http://schemas.microsoft.com/office/drawing/2014/main" id="{F6AA5EEE-3484-F4B9-7D8B-84E2CE0A9DE8}"/>
                </a:ext>
              </a:extLst>
            </p:cNvPr>
            <p:cNvSpPr txBox="1"/>
            <p:nvPr/>
          </p:nvSpPr>
          <p:spPr>
            <a:xfrm>
              <a:off x="10054207" y="4542179"/>
              <a:ext cx="21796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7D31">
                      <a:lumMod val="75000"/>
                    </a:srgbClr>
                  </a:solidFill>
                  <a:effectLst/>
                  <a:uLnTx/>
                  <a:uFillTx/>
                  <a:latin typeface="Calibri"/>
                  <a:ea typeface="+mn-ea"/>
                  <a:cs typeface="+mn-cs"/>
                </a:rPr>
                <a:t>sphalerite</a:t>
              </a:r>
            </a:p>
          </p:txBody>
        </p:sp>
      </p:grpSp>
      <p:sp>
        <p:nvSpPr>
          <p:cNvPr id="4" name="TextBox 3">
            <a:extLst>
              <a:ext uri="{FF2B5EF4-FFF2-40B4-BE49-F238E27FC236}">
                <a16:creationId xmlns:a16="http://schemas.microsoft.com/office/drawing/2014/main" id="{CF7093EE-B762-14C5-9FBA-B3C7EC148C28}"/>
              </a:ext>
            </a:extLst>
          </p:cNvPr>
          <p:cNvSpPr txBox="1"/>
          <p:nvPr/>
        </p:nvSpPr>
        <p:spPr>
          <a:xfrm>
            <a:off x="686228" y="1829323"/>
            <a:ext cx="6804678" cy="4364272"/>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Các</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bước</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cơ</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bản</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để</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tách</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kim</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loại</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ra</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khỏi</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quặng</a:t>
            </a:r>
            <a:r>
              <a:rPr kumimoji="0" lang="en-US" sz="28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Làm</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giàu</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quặng</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bằng</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cách</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loại</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bỏ</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tạp</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chất</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như</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đất</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đá</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a:t>
            </a:r>
            <a:r>
              <a:rPr kumimoji="0" lang="en-US" sz="28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Dựa</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vào</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mức</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độ</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hoạt</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động</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của</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các</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kim</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loại</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lựa</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chọn</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phương</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pháp</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tách</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kim</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loại</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ra</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khỏi</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hợp</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chất</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của</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nó</a:t>
            </a:r>
            <a:r>
              <a:rPr kumimoji="0" lang="en-US" sz="28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8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nvGrpSpPr>
          <p:cNvPr id="19" name="Group 18">
            <a:extLst>
              <a:ext uri="{FF2B5EF4-FFF2-40B4-BE49-F238E27FC236}">
                <a16:creationId xmlns:a16="http://schemas.microsoft.com/office/drawing/2014/main" id="{D00C0B3B-DB7C-2256-B7A2-D31ECE78F3C6}"/>
              </a:ext>
            </a:extLst>
          </p:cNvPr>
          <p:cNvGrpSpPr/>
          <p:nvPr/>
        </p:nvGrpSpPr>
        <p:grpSpPr>
          <a:xfrm>
            <a:off x="7928803" y="1925454"/>
            <a:ext cx="3965070" cy="4057588"/>
            <a:chOff x="4363717" y="1130922"/>
            <a:chExt cx="3965070" cy="4057588"/>
          </a:xfrm>
        </p:grpSpPr>
        <p:pic>
          <p:nvPicPr>
            <p:cNvPr id="8200" name="Picture 8" descr="đãi vàng">
              <a:extLst>
                <a:ext uri="{FF2B5EF4-FFF2-40B4-BE49-F238E27FC236}">
                  <a16:creationId xmlns:a16="http://schemas.microsoft.com/office/drawing/2014/main" id="{D7CA0CA4-C8CB-4F6C-4973-558F7E77EE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3717" y="1130922"/>
              <a:ext cx="3965070" cy="40575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TextBox 17">
              <a:extLst>
                <a:ext uri="{FF2B5EF4-FFF2-40B4-BE49-F238E27FC236}">
                  <a16:creationId xmlns:a16="http://schemas.microsoft.com/office/drawing/2014/main" id="{DC8EF85B-8CA6-44B3-3959-CC72100FFF76}"/>
                </a:ext>
              </a:extLst>
            </p:cNvPr>
            <p:cNvSpPr txBox="1"/>
            <p:nvPr/>
          </p:nvSpPr>
          <p:spPr>
            <a:xfrm>
              <a:off x="4601877" y="1520580"/>
              <a:ext cx="9539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a:ea typeface="+mn-ea"/>
                  <a:cs typeface="+mn-cs"/>
                </a:rPr>
                <a:t>Au</a:t>
              </a:r>
            </a:p>
          </p:txBody>
        </p:sp>
      </p:grpSp>
    </p:spTree>
    <p:extLst>
      <p:ext uri="{BB962C8B-B14F-4D97-AF65-F5344CB8AC3E}">
        <p14:creationId xmlns:p14="http://schemas.microsoft.com/office/powerpoint/2010/main" val="3305707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xit" presetSubtype="0" fill="hold"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wipe(up)">
                                      <p:cBhvr>
                                        <p:cTn id="42" dur="500"/>
                                        <p:tgtEl>
                                          <p:spTgt spid="4">
                                            <p:txEl>
                                              <p:pRg st="2" end="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xit" presetSubtype="0" fill="hold" nodeType="with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151A32B-5D79-666E-F5AB-F4F0407C66CB}"/>
              </a:ext>
            </a:extLst>
          </p:cNvPr>
          <p:cNvSpPr txBox="1"/>
          <p:nvPr/>
        </p:nvSpPr>
        <p:spPr>
          <a:xfrm>
            <a:off x="913478" y="1019181"/>
            <a:ext cx="7285120" cy="712824"/>
          </a:xfrm>
          <a:prstGeom prst="rect">
            <a:avLst/>
          </a:prstGeom>
          <a:noFill/>
        </p:spPr>
        <p:txBody>
          <a:bodyPr wrap="square">
            <a:spAutoFit/>
          </a:bodyPr>
          <a:lstStyle>
            <a:defPPr>
              <a:defRPr lang="en-US"/>
            </a:defPPr>
            <a:lvl1pPr algn="just">
              <a:lnSpc>
                <a:spcPct val="120000"/>
              </a:lnSpc>
              <a:spcAft>
                <a:spcPts val="800"/>
              </a:spcAft>
              <a:defRPr sz="4000">
                <a:effectLst/>
                <a:ea typeface="Calibri" panose="020F0502020204030204" pitchFamily="34" charset="0"/>
                <a:cs typeface="Times New Roman" panose="02020603050405020304" pitchFamily="18" charset="0"/>
              </a:defRPr>
            </a:lvl1pPr>
          </a:lstStyle>
          <a:p>
            <a:r>
              <a:rPr lang="en-US" sz="3600" b="1">
                <a:solidFill>
                  <a:schemeClr val="accent2"/>
                </a:solidFill>
              </a:rPr>
              <a:t>I. Phương pháp tách kim loại</a:t>
            </a:r>
          </a:p>
        </p:txBody>
      </p:sp>
      <p:sp>
        <p:nvSpPr>
          <p:cNvPr id="2" name="TextBox 1">
            <a:extLst>
              <a:ext uri="{FF2B5EF4-FFF2-40B4-BE49-F238E27FC236}">
                <a16:creationId xmlns:a16="http://schemas.microsoft.com/office/drawing/2014/main" id="{363652DF-A719-067C-35FD-315187840BD1}"/>
              </a:ext>
            </a:extLst>
          </p:cNvPr>
          <p:cNvSpPr txBox="1"/>
          <p:nvPr/>
        </p:nvSpPr>
        <p:spPr>
          <a:xfrm>
            <a:off x="-1" y="9482"/>
            <a:ext cx="12192000" cy="816249"/>
          </a:xfrm>
          <a:prstGeom prst="rect">
            <a:avLst/>
          </a:prstGeom>
          <a:solidFill>
            <a:schemeClr val="accent4">
              <a:lumMod val="60000"/>
              <a:lumOff val="40000"/>
              <a:alpha val="40000"/>
            </a:schemeClr>
          </a:solid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chemeClr val="accent1">
                      <a:lumMod val="75000"/>
                    </a:schemeClr>
                  </a:solidFill>
                  <a:prstDash val="solid"/>
                </a:ln>
                <a:solidFill>
                  <a:schemeClr val="accent1">
                    <a:lumMod val="20000"/>
                    <a:lumOff val="80000"/>
                  </a:schemeClr>
                </a:solidFill>
              </a:rPr>
              <a:t>T38.B20: TÁCH KIM LOẠI VÀ VIỆC SỬ DỤNG HỢP KIM</a:t>
            </a:r>
          </a:p>
        </p:txBody>
      </p:sp>
      <p:cxnSp>
        <p:nvCxnSpPr>
          <p:cNvPr id="3" name="Straight Connector 2">
            <a:extLst>
              <a:ext uri="{FF2B5EF4-FFF2-40B4-BE49-F238E27FC236}">
                <a16:creationId xmlns:a16="http://schemas.microsoft.com/office/drawing/2014/main" id="{7E7BC09B-F90A-6A7C-466A-ACCF45B317A5}"/>
              </a:ext>
            </a:extLst>
          </p:cNvPr>
          <p:cNvCxnSpPr/>
          <p:nvPr/>
        </p:nvCxnSpPr>
        <p:spPr>
          <a:xfrm>
            <a:off x="-1" y="825731"/>
            <a:ext cx="12192000" cy="0"/>
          </a:xfrm>
          <a:prstGeom prst="line">
            <a:avLst/>
          </a:prstGeom>
          <a:ln w="28575">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78A7E112-5AD0-5BBE-57CF-219A35712A2E}"/>
              </a:ext>
            </a:extLst>
          </p:cNvPr>
          <p:cNvSpPr txBox="1"/>
          <p:nvPr/>
        </p:nvSpPr>
        <p:spPr>
          <a:xfrm>
            <a:off x="913478" y="2428187"/>
            <a:ext cx="4336576" cy="3262816"/>
          </a:xfrm>
          <a:prstGeom prst="rect">
            <a:avLst/>
          </a:prstGeom>
          <a:noFill/>
        </p:spPr>
        <p:txBody>
          <a:bodyPr wrap="square">
            <a:spAutoFit/>
          </a:bodyPr>
          <a:lstStyle/>
          <a:p>
            <a:pPr algn="just">
              <a:lnSpc>
                <a:spcPct val="120000"/>
              </a:lnSpc>
              <a:spcAft>
                <a:spcPts val="800"/>
              </a:spcAft>
            </a:pPr>
            <a:r>
              <a:rPr lang="en-US" sz="2800">
                <a:solidFill>
                  <a:srgbClr val="000000"/>
                </a:solidFill>
                <a:effectLst/>
                <a:ea typeface="Calibri" panose="020F0502020204030204" pitchFamily="34" charset="0"/>
                <a:cs typeface="Times New Roman" panose="02020603050405020304" pitchFamily="18" charset="0"/>
              </a:rPr>
              <a:t>- Các phương pháp tách kim loại ra khỏi hợp chất của nó:</a:t>
            </a:r>
            <a:endParaRPr lang="en-US" sz="2000">
              <a:effectLst/>
              <a:ea typeface="Calibri" panose="020F0502020204030204" pitchFamily="34" charset="0"/>
              <a:cs typeface="Times New Roman" panose="02020603050405020304" pitchFamily="18" charset="0"/>
            </a:endParaRPr>
          </a:p>
          <a:p>
            <a:pPr algn="just">
              <a:lnSpc>
                <a:spcPct val="120000"/>
              </a:lnSpc>
              <a:spcAft>
                <a:spcPts val="800"/>
              </a:spcAft>
            </a:pPr>
            <a:r>
              <a:rPr lang="en-US" sz="2800">
                <a:solidFill>
                  <a:srgbClr val="000000"/>
                </a:solidFill>
                <a:effectLst/>
                <a:ea typeface="Calibri" panose="020F0502020204030204" pitchFamily="34" charset="0"/>
                <a:cs typeface="Times New Roman" panose="02020603050405020304" pitchFamily="18" charset="0"/>
              </a:rPr>
              <a:t>+ Phương pháp điện phân nóng chảy: tách các kim loại hoạt động hóa học mạnh như Na, Ca, Mg, Al, …</a:t>
            </a:r>
          </a:p>
        </p:txBody>
      </p:sp>
      <p:pic>
        <p:nvPicPr>
          <p:cNvPr id="9218" name="Picture 2" descr="Trong công nghiệp người ta điều chế Al bằng phương pháp điện phân nóng chảy  Al2O3 như sau: Cho các phát biểu: (a) Chất X là Al nóng chảy. (b) Chất Y">
            <a:extLst>
              <a:ext uri="{FF2B5EF4-FFF2-40B4-BE49-F238E27FC236}">
                <a16:creationId xmlns:a16="http://schemas.microsoft.com/office/drawing/2014/main" id="{B9624DA4-C6D6-FAB1-C287-89701B783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0054" y="2428187"/>
            <a:ext cx="6941945" cy="2496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11524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151A32B-5D79-666E-F5AB-F4F0407C66CB}"/>
              </a:ext>
            </a:extLst>
          </p:cNvPr>
          <p:cNvSpPr txBox="1"/>
          <p:nvPr/>
        </p:nvSpPr>
        <p:spPr>
          <a:xfrm>
            <a:off x="913478" y="1019181"/>
            <a:ext cx="7285120" cy="712824"/>
          </a:xfrm>
          <a:prstGeom prst="rect">
            <a:avLst/>
          </a:prstGeom>
          <a:noFill/>
        </p:spPr>
        <p:txBody>
          <a:bodyPr wrap="square">
            <a:spAutoFit/>
          </a:bodyPr>
          <a:lstStyle>
            <a:defPPr>
              <a:defRPr lang="en-US"/>
            </a:defPPr>
            <a:lvl1pPr algn="just">
              <a:lnSpc>
                <a:spcPct val="120000"/>
              </a:lnSpc>
              <a:spcAft>
                <a:spcPts val="800"/>
              </a:spcAft>
              <a:defRPr sz="4000">
                <a:effectLst/>
                <a:ea typeface="Calibri" panose="020F0502020204030204" pitchFamily="34" charset="0"/>
                <a:cs typeface="Times New Roman" panose="02020603050405020304" pitchFamily="18" charset="0"/>
              </a:defRPr>
            </a:lvl1pPr>
          </a:lstStyle>
          <a:p>
            <a:r>
              <a:rPr lang="en-US" sz="3600" b="1">
                <a:solidFill>
                  <a:schemeClr val="accent2"/>
                </a:solidFill>
              </a:rPr>
              <a:t>I. Phương pháp tách kim loại</a:t>
            </a:r>
          </a:p>
        </p:txBody>
      </p:sp>
      <p:sp>
        <p:nvSpPr>
          <p:cNvPr id="2" name="TextBox 1">
            <a:extLst>
              <a:ext uri="{FF2B5EF4-FFF2-40B4-BE49-F238E27FC236}">
                <a16:creationId xmlns:a16="http://schemas.microsoft.com/office/drawing/2014/main" id="{363652DF-A719-067C-35FD-315187840BD1}"/>
              </a:ext>
            </a:extLst>
          </p:cNvPr>
          <p:cNvSpPr txBox="1"/>
          <p:nvPr/>
        </p:nvSpPr>
        <p:spPr>
          <a:xfrm>
            <a:off x="-1" y="9482"/>
            <a:ext cx="12192000" cy="816249"/>
          </a:xfrm>
          <a:prstGeom prst="rect">
            <a:avLst/>
          </a:prstGeom>
          <a:solidFill>
            <a:schemeClr val="accent4">
              <a:lumMod val="60000"/>
              <a:lumOff val="40000"/>
              <a:alpha val="40000"/>
            </a:schemeClr>
          </a:solid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chemeClr val="accent1">
                      <a:lumMod val="75000"/>
                    </a:schemeClr>
                  </a:solidFill>
                  <a:prstDash val="solid"/>
                </a:ln>
                <a:solidFill>
                  <a:schemeClr val="accent1">
                    <a:lumMod val="20000"/>
                    <a:lumOff val="80000"/>
                  </a:schemeClr>
                </a:solidFill>
              </a:rPr>
              <a:t>T38.B20: TÁCH KIM LOẠI VÀ VIỆC SỬ DỤNG HỢP KIM</a:t>
            </a:r>
          </a:p>
        </p:txBody>
      </p:sp>
      <p:cxnSp>
        <p:nvCxnSpPr>
          <p:cNvPr id="3" name="Straight Connector 2">
            <a:extLst>
              <a:ext uri="{FF2B5EF4-FFF2-40B4-BE49-F238E27FC236}">
                <a16:creationId xmlns:a16="http://schemas.microsoft.com/office/drawing/2014/main" id="{7E7BC09B-F90A-6A7C-466A-ACCF45B317A5}"/>
              </a:ext>
            </a:extLst>
          </p:cNvPr>
          <p:cNvCxnSpPr/>
          <p:nvPr/>
        </p:nvCxnSpPr>
        <p:spPr>
          <a:xfrm>
            <a:off x="-1" y="825731"/>
            <a:ext cx="12192000" cy="0"/>
          </a:xfrm>
          <a:prstGeom prst="line">
            <a:avLst/>
          </a:prstGeom>
          <a:ln w="28575">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78A7E112-5AD0-5BBE-57CF-219A35712A2E}"/>
              </a:ext>
            </a:extLst>
          </p:cNvPr>
          <p:cNvSpPr txBox="1"/>
          <p:nvPr/>
        </p:nvSpPr>
        <p:spPr>
          <a:xfrm>
            <a:off x="1263535" y="1885747"/>
            <a:ext cx="5183760" cy="4296946"/>
          </a:xfrm>
          <a:prstGeom prst="rect">
            <a:avLst/>
          </a:prstGeom>
          <a:noFill/>
        </p:spPr>
        <p:txBody>
          <a:bodyPr wrap="square">
            <a:spAutoFit/>
          </a:bodyPr>
          <a:lstStyle/>
          <a:p>
            <a:pPr algn="just">
              <a:lnSpc>
                <a:spcPct val="120000"/>
              </a:lnSpc>
              <a:spcAft>
                <a:spcPts val="800"/>
              </a:spcAft>
            </a:pP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Các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phương</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pháp</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tách</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kim</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loại</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ra</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khỏi</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hợp</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chất</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của</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nó</a:t>
            </a:r>
            <a:r>
              <a:rPr lang="en-US" sz="2800" dirty="0">
                <a:solidFill>
                  <a:srgbClr val="000000"/>
                </a:solidFill>
                <a:effectLst/>
                <a:ea typeface="Calibri" panose="020F0502020204030204" pitchFamily="34" charset="0"/>
                <a:cs typeface="Times New Roman" panose="02020603050405020304" pitchFamily="18" charset="0"/>
              </a:rPr>
              <a:t>:</a:t>
            </a:r>
            <a:endParaRPr lang="en-US" sz="2000" dirty="0">
              <a:effectLst/>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Phương</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pháp</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nhiệt</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luyện</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tách</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các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kim</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loại</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hoạt</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động</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hóa</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học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trung</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bình</a:t>
            </a:r>
            <a:r>
              <a:rPr lang="en-US" sz="2800" dirty="0">
                <a:solidFill>
                  <a:srgbClr val="000000"/>
                </a:solidFill>
                <a:effectLst/>
                <a:ea typeface="Calibri" panose="020F0502020204030204" pitchFamily="34" charset="0"/>
                <a:cs typeface="Times New Roman" panose="02020603050405020304" pitchFamily="18" charset="0"/>
              </a:rPr>
              <a:t>: Zn, Fe… </a:t>
            </a:r>
            <a:r>
              <a:rPr lang="en-US" sz="2800" dirty="0" err="1">
                <a:solidFill>
                  <a:srgbClr val="000000"/>
                </a:solidFill>
                <a:effectLst/>
                <a:ea typeface="Calibri" panose="020F0502020204030204" pitchFamily="34" charset="0"/>
                <a:cs typeface="Times New Roman" panose="02020603050405020304" pitchFamily="18" charset="0"/>
              </a:rPr>
              <a:t>có</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thể</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dùng</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các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chất</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như</a:t>
            </a:r>
            <a:r>
              <a:rPr lang="en-US" sz="2800" dirty="0">
                <a:solidFill>
                  <a:srgbClr val="000000"/>
                </a:solidFill>
                <a:effectLst/>
                <a:ea typeface="Calibri" panose="020F0502020204030204" pitchFamily="34" charset="0"/>
                <a:cs typeface="Times New Roman" panose="02020603050405020304" pitchFamily="18" charset="0"/>
              </a:rPr>
              <a:t> C, CO, H</a:t>
            </a:r>
            <a:r>
              <a:rPr lang="en-US" sz="2800" baseline="-25000" dirty="0">
                <a:solidFill>
                  <a:srgbClr val="000000"/>
                </a:solidFill>
                <a:effectLst/>
                <a:ea typeface="Calibri" panose="020F0502020204030204" pitchFamily="34" charset="0"/>
                <a:cs typeface="Times New Roman" panose="02020603050405020304" pitchFamily="18" charset="0"/>
              </a:rPr>
              <a:t>2</a:t>
            </a:r>
            <a:r>
              <a:rPr lang="en-US" sz="2800" dirty="0">
                <a:solidFill>
                  <a:srgbClr val="000000"/>
                </a:solidFill>
                <a:effectLst/>
                <a:ea typeface="Calibri" panose="020F0502020204030204" pitchFamily="34" charset="0"/>
                <a:cs typeface="Times New Roman" panose="02020603050405020304" pitchFamily="18" charset="0"/>
              </a:rPr>
              <a:t>, Al, … </a:t>
            </a:r>
            <a:r>
              <a:rPr lang="en-US" sz="2800" dirty="0" err="1">
                <a:solidFill>
                  <a:srgbClr val="000000"/>
                </a:solidFill>
                <a:effectLst/>
                <a:ea typeface="Calibri" panose="020F0502020204030204" pitchFamily="34" charset="0"/>
                <a:cs typeface="Times New Roman" panose="02020603050405020304" pitchFamily="18" charset="0"/>
              </a:rPr>
              <a:t>tác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dụng</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với</a:t>
            </a:r>
            <a:r>
              <a:rPr lang="en-US" sz="2800" dirty="0">
                <a:solidFill>
                  <a:srgbClr val="000000"/>
                </a:solidFill>
                <a:effectLst/>
                <a:ea typeface="Calibri" panose="020F0502020204030204" pitchFamily="34" charset="0"/>
                <a:cs typeface="Times New Roman" panose="02020603050405020304" pitchFamily="18" charset="0"/>
              </a:rPr>
              <a:t> oxide </a:t>
            </a:r>
            <a:r>
              <a:rPr lang="en-US" sz="2800" dirty="0" err="1">
                <a:solidFill>
                  <a:srgbClr val="000000"/>
                </a:solidFill>
                <a:effectLst/>
                <a:ea typeface="Calibri" panose="020F0502020204030204" pitchFamily="34" charset="0"/>
                <a:cs typeface="Times New Roman" panose="02020603050405020304" pitchFamily="18" charset="0"/>
              </a:rPr>
              <a:t>kim</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loại</a:t>
            </a:r>
            <a:r>
              <a:rPr lang="en-US" sz="2800" dirty="0">
                <a:solidFill>
                  <a:srgbClr val="000000"/>
                </a:solidFill>
                <a:effectLst/>
                <a:ea typeface="Calibri" panose="020F0502020204030204" pitchFamily="34" charset="0"/>
                <a:cs typeface="Times New Roman" panose="02020603050405020304" pitchFamily="18" charset="0"/>
              </a:rPr>
              <a:t> ở </a:t>
            </a:r>
            <a:r>
              <a:rPr lang="en-US" sz="2800" dirty="0" err="1">
                <a:solidFill>
                  <a:srgbClr val="000000"/>
                </a:solidFill>
                <a:effectLst/>
                <a:ea typeface="Calibri" panose="020F0502020204030204" pitchFamily="34" charset="0"/>
                <a:cs typeface="Times New Roman" panose="02020603050405020304" pitchFamily="18" charset="0"/>
              </a:rPr>
              <a:t>nhiệt</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độ</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cao</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thu</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được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kim</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loại</a:t>
            </a:r>
            <a:r>
              <a:rPr lang="en-US" sz="2800" dirty="0">
                <a:solidFill>
                  <a:srgbClr val="000000"/>
                </a:solidFill>
                <a:effectLst/>
                <a:ea typeface="Calibri" panose="020F0502020204030204" pitchFamily="34" charset="0"/>
                <a:cs typeface="Times New Roman" panose="02020603050405020304" pitchFamily="18" charset="0"/>
              </a:rPr>
              <a:t>.</a:t>
            </a:r>
            <a:endParaRPr lang="en-US" sz="2000" dirty="0">
              <a:effectLst/>
              <a:ea typeface="Calibri" panose="020F0502020204030204" pitchFamily="34" charset="0"/>
              <a:cs typeface="Times New Roman" panose="02020603050405020304" pitchFamily="18" charset="0"/>
            </a:endParaRPr>
          </a:p>
        </p:txBody>
      </p:sp>
      <p:pic>
        <p:nvPicPr>
          <p:cNvPr id="10242" name="Picture 2" descr="4 Phương Pháp Nhiệt Luyện Trong Gia Công Cơ Khí Mới Nhất">
            <a:extLst>
              <a:ext uri="{FF2B5EF4-FFF2-40B4-BE49-F238E27FC236}">
                <a16:creationId xmlns:a16="http://schemas.microsoft.com/office/drawing/2014/main" id="{D4C2D65B-B649-A256-CA43-D51048BA3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9348" y="2293749"/>
            <a:ext cx="4563622" cy="30424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58099394"/>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151A32B-5D79-666E-F5AB-F4F0407C66CB}"/>
              </a:ext>
            </a:extLst>
          </p:cNvPr>
          <p:cNvSpPr txBox="1"/>
          <p:nvPr/>
        </p:nvSpPr>
        <p:spPr>
          <a:xfrm>
            <a:off x="913478" y="1019181"/>
            <a:ext cx="7285120" cy="712824"/>
          </a:xfrm>
          <a:prstGeom prst="rect">
            <a:avLst/>
          </a:prstGeom>
          <a:noFill/>
        </p:spPr>
        <p:txBody>
          <a:bodyPr wrap="square">
            <a:spAutoFit/>
          </a:bodyPr>
          <a:lstStyle>
            <a:defPPr>
              <a:defRPr lang="en-US"/>
            </a:defPPr>
            <a:lvl1pPr algn="just">
              <a:lnSpc>
                <a:spcPct val="120000"/>
              </a:lnSpc>
              <a:spcAft>
                <a:spcPts val="800"/>
              </a:spcAft>
              <a:defRPr sz="4000">
                <a:effectLst/>
                <a:ea typeface="Calibri" panose="020F0502020204030204" pitchFamily="34" charset="0"/>
                <a:cs typeface="Times New Roman" panose="02020603050405020304" pitchFamily="18" charset="0"/>
              </a:defRPr>
            </a:lvl1pPr>
          </a:lstStyle>
          <a:p>
            <a:r>
              <a:rPr lang="en-US" sz="3600" b="1">
                <a:solidFill>
                  <a:schemeClr val="accent2"/>
                </a:solidFill>
              </a:rPr>
              <a:t>I. Phương pháp tách kim loại</a:t>
            </a:r>
          </a:p>
        </p:txBody>
      </p:sp>
      <p:sp>
        <p:nvSpPr>
          <p:cNvPr id="2" name="TextBox 1">
            <a:extLst>
              <a:ext uri="{FF2B5EF4-FFF2-40B4-BE49-F238E27FC236}">
                <a16:creationId xmlns:a16="http://schemas.microsoft.com/office/drawing/2014/main" id="{363652DF-A719-067C-35FD-315187840BD1}"/>
              </a:ext>
            </a:extLst>
          </p:cNvPr>
          <p:cNvSpPr txBox="1"/>
          <p:nvPr/>
        </p:nvSpPr>
        <p:spPr>
          <a:xfrm>
            <a:off x="-1" y="9482"/>
            <a:ext cx="12192000" cy="816249"/>
          </a:xfrm>
          <a:prstGeom prst="rect">
            <a:avLst/>
          </a:prstGeom>
          <a:solidFill>
            <a:schemeClr val="accent4">
              <a:lumMod val="60000"/>
              <a:lumOff val="40000"/>
              <a:alpha val="40000"/>
            </a:schemeClr>
          </a:solid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chemeClr val="accent1">
                      <a:lumMod val="75000"/>
                    </a:schemeClr>
                  </a:solidFill>
                  <a:prstDash val="solid"/>
                </a:ln>
                <a:solidFill>
                  <a:schemeClr val="accent1">
                    <a:lumMod val="20000"/>
                    <a:lumOff val="80000"/>
                  </a:schemeClr>
                </a:solidFill>
              </a:rPr>
              <a:t>T38.B20: TÁCH KIM LOẠI VÀ VIỆC SỬ DỤNG HỢP KIM</a:t>
            </a:r>
          </a:p>
        </p:txBody>
      </p:sp>
      <p:cxnSp>
        <p:nvCxnSpPr>
          <p:cNvPr id="3" name="Straight Connector 2">
            <a:extLst>
              <a:ext uri="{FF2B5EF4-FFF2-40B4-BE49-F238E27FC236}">
                <a16:creationId xmlns:a16="http://schemas.microsoft.com/office/drawing/2014/main" id="{7E7BC09B-F90A-6A7C-466A-ACCF45B317A5}"/>
              </a:ext>
            </a:extLst>
          </p:cNvPr>
          <p:cNvCxnSpPr/>
          <p:nvPr/>
        </p:nvCxnSpPr>
        <p:spPr>
          <a:xfrm>
            <a:off x="-1" y="825731"/>
            <a:ext cx="12192000" cy="0"/>
          </a:xfrm>
          <a:prstGeom prst="line">
            <a:avLst/>
          </a:prstGeom>
          <a:ln w="28575">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78A7E112-5AD0-5BBE-57CF-219A35712A2E}"/>
              </a:ext>
            </a:extLst>
          </p:cNvPr>
          <p:cNvSpPr txBox="1"/>
          <p:nvPr/>
        </p:nvSpPr>
        <p:spPr>
          <a:xfrm>
            <a:off x="1263535" y="1885747"/>
            <a:ext cx="5183760" cy="2521716"/>
          </a:xfrm>
          <a:prstGeom prst="rect">
            <a:avLst/>
          </a:prstGeom>
          <a:noFill/>
        </p:spPr>
        <p:txBody>
          <a:bodyPr wrap="square">
            <a:spAutoFit/>
          </a:bodyPr>
          <a:lstStyle/>
          <a:p>
            <a:pPr algn="just">
              <a:lnSpc>
                <a:spcPct val="120000"/>
              </a:lnSpc>
              <a:spcAft>
                <a:spcPts val="800"/>
              </a:spcAft>
            </a:pPr>
            <a:r>
              <a:rPr lang="en-US" sz="2800">
                <a:solidFill>
                  <a:srgbClr val="000000"/>
                </a:solidFill>
                <a:effectLst/>
                <a:ea typeface="Calibri" panose="020F0502020204030204" pitchFamily="34" charset="0"/>
                <a:cs typeface="Times New Roman" panose="02020603050405020304" pitchFamily="18" charset="0"/>
              </a:rPr>
              <a:t>- Các phương pháp tách kim loại ra khỏi hợp chất của nó:</a:t>
            </a:r>
            <a:endParaRPr lang="en-US" sz="2000">
              <a:effectLst/>
              <a:ea typeface="Calibri" panose="020F0502020204030204" pitchFamily="34" charset="0"/>
              <a:cs typeface="Times New Roman" panose="02020603050405020304" pitchFamily="18" charset="0"/>
            </a:endParaRPr>
          </a:p>
          <a:p>
            <a:r>
              <a:rPr lang="en-US" sz="2800">
                <a:solidFill>
                  <a:srgbClr val="000000"/>
                </a:solidFill>
                <a:effectLst/>
                <a:ea typeface="Calibri" panose="020F0502020204030204" pitchFamily="34" charset="0"/>
              </a:rPr>
              <a:t>+ Phương pháp thủy luyện: tách các kim loại hoạt động hóa học yếu như Ag, Au, …</a:t>
            </a:r>
            <a:endParaRPr lang="en-US" sz="2800"/>
          </a:p>
        </p:txBody>
      </p:sp>
      <p:pic>
        <p:nvPicPr>
          <p:cNvPr id="8" name="Picture 7">
            <a:extLst>
              <a:ext uri="{FF2B5EF4-FFF2-40B4-BE49-F238E27FC236}">
                <a16:creationId xmlns:a16="http://schemas.microsoft.com/office/drawing/2014/main" id="{F65B4FC9-714A-A6DF-9C4E-64A86563C399}"/>
              </a:ext>
            </a:extLst>
          </p:cNvPr>
          <p:cNvPicPr>
            <a:picLocks noChangeAspect="1"/>
          </p:cNvPicPr>
          <p:nvPr/>
        </p:nvPicPr>
        <p:blipFill rotWithShape="1">
          <a:blip r:embed="rId2"/>
          <a:srcRect l="32542" t="30499" r="32754" b="25244"/>
          <a:stretch/>
        </p:blipFill>
        <p:spPr>
          <a:xfrm>
            <a:off x="6958739" y="2262756"/>
            <a:ext cx="4231032" cy="30337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1990599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151A32B-5D79-666E-F5AB-F4F0407C66CB}"/>
              </a:ext>
            </a:extLst>
          </p:cNvPr>
          <p:cNvSpPr txBox="1"/>
          <p:nvPr/>
        </p:nvSpPr>
        <p:spPr>
          <a:xfrm>
            <a:off x="913478" y="1019181"/>
            <a:ext cx="7285120" cy="712824"/>
          </a:xfrm>
          <a:prstGeom prst="rect">
            <a:avLst/>
          </a:prstGeom>
          <a:noFill/>
        </p:spPr>
        <p:txBody>
          <a:bodyPr wrap="square">
            <a:spAutoFit/>
          </a:bodyPr>
          <a:lstStyle>
            <a:defPPr>
              <a:defRPr lang="en-US"/>
            </a:defPPr>
            <a:lvl1pPr algn="just">
              <a:lnSpc>
                <a:spcPct val="120000"/>
              </a:lnSpc>
              <a:spcAft>
                <a:spcPts val="800"/>
              </a:spcAft>
              <a:defRPr sz="4000">
                <a:effectLst/>
                <a:ea typeface="Calibri" panose="020F0502020204030204" pitchFamily="34" charset="0"/>
                <a:cs typeface="Times New Roman" panose="02020603050405020304" pitchFamily="18" charset="0"/>
              </a:defRPr>
            </a:lvl1pPr>
          </a:lstStyle>
          <a:p>
            <a:r>
              <a:rPr lang="en-US" sz="3600" b="1">
                <a:solidFill>
                  <a:schemeClr val="accent2"/>
                </a:solidFill>
              </a:rPr>
              <a:t>I. Phương pháp tách kim loại</a:t>
            </a:r>
          </a:p>
        </p:txBody>
      </p:sp>
      <p:sp>
        <p:nvSpPr>
          <p:cNvPr id="2" name="TextBox 1">
            <a:extLst>
              <a:ext uri="{FF2B5EF4-FFF2-40B4-BE49-F238E27FC236}">
                <a16:creationId xmlns:a16="http://schemas.microsoft.com/office/drawing/2014/main" id="{363652DF-A719-067C-35FD-315187840BD1}"/>
              </a:ext>
            </a:extLst>
          </p:cNvPr>
          <p:cNvSpPr txBox="1"/>
          <p:nvPr/>
        </p:nvSpPr>
        <p:spPr>
          <a:xfrm>
            <a:off x="-1" y="9482"/>
            <a:ext cx="12192000" cy="816249"/>
          </a:xfrm>
          <a:prstGeom prst="rect">
            <a:avLst/>
          </a:prstGeom>
          <a:solidFill>
            <a:schemeClr val="accent4">
              <a:lumMod val="60000"/>
              <a:lumOff val="40000"/>
              <a:alpha val="40000"/>
            </a:schemeClr>
          </a:solid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chemeClr val="accent1">
                      <a:lumMod val="75000"/>
                    </a:schemeClr>
                  </a:solidFill>
                  <a:prstDash val="solid"/>
                </a:ln>
                <a:solidFill>
                  <a:schemeClr val="accent1">
                    <a:lumMod val="20000"/>
                    <a:lumOff val="80000"/>
                  </a:schemeClr>
                </a:solidFill>
              </a:rPr>
              <a:t>T38.B20: TÁCH KIM LOẠI VÀ VIỆC SỬ DỤNG HỢP KIM</a:t>
            </a:r>
          </a:p>
        </p:txBody>
      </p:sp>
      <p:cxnSp>
        <p:nvCxnSpPr>
          <p:cNvPr id="3" name="Straight Connector 2">
            <a:extLst>
              <a:ext uri="{FF2B5EF4-FFF2-40B4-BE49-F238E27FC236}">
                <a16:creationId xmlns:a16="http://schemas.microsoft.com/office/drawing/2014/main" id="{7E7BC09B-F90A-6A7C-466A-ACCF45B317A5}"/>
              </a:ext>
            </a:extLst>
          </p:cNvPr>
          <p:cNvCxnSpPr/>
          <p:nvPr/>
        </p:nvCxnSpPr>
        <p:spPr>
          <a:xfrm>
            <a:off x="-1" y="825731"/>
            <a:ext cx="12192000" cy="0"/>
          </a:xfrm>
          <a:prstGeom prst="line">
            <a:avLst/>
          </a:prstGeom>
          <a:ln w="28575">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78A7E112-5AD0-5BBE-57CF-219A35712A2E}"/>
              </a:ext>
            </a:extLst>
          </p:cNvPr>
          <p:cNvSpPr txBox="1"/>
          <p:nvPr/>
        </p:nvSpPr>
        <p:spPr>
          <a:xfrm>
            <a:off x="1263535" y="1885747"/>
            <a:ext cx="9975272" cy="4364272"/>
          </a:xfrm>
          <a:prstGeom prst="rect">
            <a:avLst/>
          </a:prstGeom>
          <a:noFill/>
        </p:spPr>
        <p:txBody>
          <a:bodyPr wrap="square">
            <a:spAutoFit/>
          </a:bodyPr>
          <a:lstStyle/>
          <a:p>
            <a:pPr algn="just">
              <a:lnSpc>
                <a:spcPct val="120000"/>
              </a:lnSpc>
              <a:spcAft>
                <a:spcPts val="800"/>
              </a:spcAft>
            </a:pPr>
            <a:r>
              <a:rPr lang="en-US" sz="2800">
                <a:solidFill>
                  <a:srgbClr val="000000"/>
                </a:solidFill>
                <a:effectLst/>
                <a:ea typeface="Calibri" panose="020F0502020204030204" pitchFamily="34" charset="0"/>
                <a:cs typeface="Times New Roman" panose="02020603050405020304" pitchFamily="18" charset="0"/>
              </a:rPr>
              <a:t>- Các phương pháp tách kim loại ra khỏi hợp chất của nó:</a:t>
            </a:r>
            <a:endParaRPr lang="en-US" sz="2000">
              <a:effectLst/>
              <a:ea typeface="Calibri" panose="020F0502020204030204" pitchFamily="34" charset="0"/>
              <a:cs typeface="Times New Roman" panose="02020603050405020304" pitchFamily="18" charset="0"/>
            </a:endParaRPr>
          </a:p>
          <a:p>
            <a:pPr algn="just">
              <a:lnSpc>
                <a:spcPct val="120000"/>
              </a:lnSpc>
              <a:spcAft>
                <a:spcPts val="800"/>
              </a:spcAft>
            </a:pPr>
            <a:r>
              <a:rPr lang="en-US" sz="2800">
                <a:solidFill>
                  <a:srgbClr val="000000"/>
                </a:solidFill>
                <a:effectLst/>
                <a:ea typeface="Calibri" panose="020F0502020204030204" pitchFamily="34" charset="0"/>
                <a:cs typeface="Times New Roman" panose="02020603050405020304" pitchFamily="18" charset="0"/>
              </a:rPr>
              <a:t>+ Phương pháp điện phân nóng chảy: tách các kim loại hoạt động hóa học mạnh như Na, Ca, Mg, Al, …</a:t>
            </a:r>
            <a:endParaRPr lang="en-US" sz="2000">
              <a:effectLst/>
              <a:ea typeface="Calibri" panose="020F0502020204030204" pitchFamily="34" charset="0"/>
              <a:cs typeface="Times New Roman" panose="02020603050405020304" pitchFamily="18" charset="0"/>
            </a:endParaRPr>
          </a:p>
          <a:p>
            <a:pPr algn="just">
              <a:lnSpc>
                <a:spcPct val="120000"/>
              </a:lnSpc>
              <a:spcAft>
                <a:spcPts val="800"/>
              </a:spcAft>
            </a:pPr>
            <a:r>
              <a:rPr lang="en-US" sz="2800">
                <a:solidFill>
                  <a:srgbClr val="000000"/>
                </a:solidFill>
                <a:effectLst/>
                <a:ea typeface="Calibri" panose="020F0502020204030204" pitchFamily="34" charset="0"/>
                <a:cs typeface="Times New Roman" panose="02020603050405020304" pitchFamily="18" charset="0"/>
              </a:rPr>
              <a:t>+ Phương pháp nhiệt luyện: tách các kim loại hoạt động hóa học trung bình: Zn, Fe… có thể dùng các chất như C, CO, H</a:t>
            </a:r>
            <a:r>
              <a:rPr lang="en-US" sz="2800" baseline="-25000">
                <a:solidFill>
                  <a:srgbClr val="000000"/>
                </a:solidFill>
                <a:effectLst/>
                <a:ea typeface="Calibri" panose="020F0502020204030204" pitchFamily="34" charset="0"/>
                <a:cs typeface="Times New Roman" panose="02020603050405020304" pitchFamily="18" charset="0"/>
              </a:rPr>
              <a:t>2</a:t>
            </a:r>
            <a:r>
              <a:rPr lang="en-US" sz="2800">
                <a:solidFill>
                  <a:srgbClr val="000000"/>
                </a:solidFill>
                <a:effectLst/>
                <a:ea typeface="Calibri" panose="020F0502020204030204" pitchFamily="34" charset="0"/>
                <a:cs typeface="Times New Roman" panose="02020603050405020304" pitchFamily="18" charset="0"/>
              </a:rPr>
              <a:t>, Al, … tác dụng với oxide kim loại ở nhiệt độ cao thu được kim loại.</a:t>
            </a:r>
            <a:endParaRPr lang="en-US" sz="2000">
              <a:effectLst/>
              <a:ea typeface="Calibri" panose="020F0502020204030204" pitchFamily="34" charset="0"/>
              <a:cs typeface="Times New Roman" panose="02020603050405020304" pitchFamily="18" charset="0"/>
            </a:endParaRPr>
          </a:p>
          <a:p>
            <a:r>
              <a:rPr lang="en-US" sz="2800">
                <a:solidFill>
                  <a:srgbClr val="000000"/>
                </a:solidFill>
                <a:effectLst/>
                <a:ea typeface="Calibri" panose="020F0502020204030204" pitchFamily="34" charset="0"/>
              </a:rPr>
              <a:t>+ Phương pháp thủy luyện: tách các kim loại hoạt động hóa học yếu như Ag, Au, …</a:t>
            </a:r>
            <a:endParaRPr lang="en-US" sz="2800"/>
          </a:p>
        </p:txBody>
      </p:sp>
    </p:spTree>
    <p:extLst>
      <p:ext uri="{BB962C8B-B14F-4D97-AF65-F5344CB8AC3E}">
        <p14:creationId xmlns:p14="http://schemas.microsoft.com/office/powerpoint/2010/main" val="2052356272"/>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44FAC-19BF-B836-9278-5CC4A7312584}"/>
              </a:ext>
            </a:extLst>
          </p:cNvPr>
          <p:cNvSpPr>
            <a:spLocks noGrp="1"/>
          </p:cNvSpPr>
          <p:nvPr>
            <p:ph type="title"/>
          </p:nvPr>
        </p:nvSpPr>
        <p:spPr>
          <a:xfrm>
            <a:off x="1216151" y="274394"/>
            <a:ext cx="10515600" cy="1023037"/>
          </a:xfrm>
          <a:noFill/>
        </p:spPr>
        <p:txBody>
          <a:bodyPr wrap="square">
            <a:spAutoFit/>
          </a:bodyPr>
          <a:lstStyle/>
          <a:p>
            <a:pPr algn="ctr">
              <a:lnSpc>
                <a:spcPct val="120000"/>
              </a:lnSpc>
              <a:spcAft>
                <a:spcPts val="800"/>
              </a:spcAft>
            </a:pPr>
            <a:r>
              <a:rPr lang="en-US" sz="5400" b="1">
                <a:solidFill>
                  <a:schemeClr val="accent2"/>
                </a:solidFill>
                <a:latin typeface="+mn-lt"/>
                <a:cs typeface="Times New Roman" panose="02020603050405020304" pitchFamily="18" charset="0"/>
              </a:rPr>
              <a:t>THẢO LUẬN CẶP ĐÔI</a:t>
            </a:r>
          </a:p>
        </p:txBody>
      </p:sp>
      <p:sp>
        <p:nvSpPr>
          <p:cNvPr id="14" name="Text Box 1">
            <a:extLst>
              <a:ext uri="{FF2B5EF4-FFF2-40B4-BE49-F238E27FC236}">
                <a16:creationId xmlns:a16="http://schemas.microsoft.com/office/drawing/2014/main" id="{292CD370-1E81-27F6-676E-1EE42F99FD3A}"/>
              </a:ext>
            </a:extLst>
          </p:cNvPr>
          <p:cNvSpPr txBox="1"/>
          <p:nvPr/>
        </p:nvSpPr>
        <p:spPr>
          <a:xfrm>
            <a:off x="2857471" y="2905711"/>
            <a:ext cx="6133448" cy="2253214"/>
          </a:xfrm>
          <a:prstGeom prst="rect">
            <a:avLst/>
          </a:prstGeom>
          <a:solidFill>
            <a:schemeClr val="lt1"/>
          </a:solidFill>
          <a:ln w="28575">
            <a:solidFill>
              <a:schemeClr val="accent1">
                <a:lumMod val="60000"/>
                <a:lumOff val="40000"/>
              </a:schemeClr>
            </a:solidFill>
            <a:prstDash val="lgDashDot"/>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spcBef>
                <a:spcPts val="600"/>
              </a:spcBef>
              <a:spcAft>
                <a:spcPts val="600"/>
              </a:spcAft>
            </a:pPr>
            <a:r>
              <a:rPr lang="en-US" sz="3600" b="1">
                <a:solidFill>
                  <a:schemeClr val="accent1">
                    <a:lumMod val="75000"/>
                  </a:schemeClr>
                </a:solidFill>
                <a:cs typeface="Times New Roman" panose="02020603050405020304" pitchFamily="18" charset="0"/>
              </a:rPr>
              <a:t>Câu hỏi thảo luận:</a:t>
            </a:r>
          </a:p>
          <a:p>
            <a:pPr algn="ctr">
              <a:lnSpc>
                <a:spcPct val="120000"/>
              </a:lnSpc>
              <a:spcBef>
                <a:spcPts val="600"/>
              </a:spcBef>
              <a:spcAft>
                <a:spcPts val="600"/>
              </a:spcAft>
            </a:pPr>
            <a:r>
              <a:rPr lang="vi-VN" sz="3200">
                <a:latin typeface="Calibri" panose="020F0502020204030204" pitchFamily="34" charset="0"/>
                <a:cs typeface="Calibri" panose="020F0502020204030204" pitchFamily="34" charset="0"/>
              </a:rPr>
              <a:t>Nêu các bước cơ bản trong quy trình tách kim loại từ quặng</a:t>
            </a:r>
            <a:r>
              <a:rPr lang="en-US" sz="3200">
                <a:latin typeface="Calibri" panose="020F0502020204030204" pitchFamily="34" charset="0"/>
                <a:cs typeface="Calibri" panose="020F0502020204030204" pitchFamily="34" charset="0"/>
              </a:rPr>
              <a:t>.</a:t>
            </a:r>
          </a:p>
        </p:txBody>
      </p:sp>
      <p:pic>
        <p:nvPicPr>
          <p:cNvPr id="5" name="Đồng hồ đếm ngược 3 phút gây sốc 3 Minutes">
            <a:hlinkClick r:id="" action="ppaction://media"/>
            <a:extLst>
              <a:ext uri="{FF2B5EF4-FFF2-40B4-BE49-F238E27FC236}">
                <a16:creationId xmlns:a16="http://schemas.microsoft.com/office/drawing/2014/main" id="{5B12F76A-6012-3F60-ED1D-FA6F7E2D25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71846" y="27031"/>
            <a:ext cx="1820153" cy="1023037"/>
          </a:xfrm>
          <a:prstGeom prst="rect">
            <a:avLst/>
          </a:prstGeom>
        </p:spPr>
      </p:pic>
      <p:grpSp>
        <p:nvGrpSpPr>
          <p:cNvPr id="13" name="Group 12">
            <a:extLst>
              <a:ext uri="{FF2B5EF4-FFF2-40B4-BE49-F238E27FC236}">
                <a16:creationId xmlns:a16="http://schemas.microsoft.com/office/drawing/2014/main" id="{9E0F577B-5AD5-4BC3-0285-75D40BDEB28B}"/>
              </a:ext>
            </a:extLst>
          </p:cNvPr>
          <p:cNvGrpSpPr/>
          <p:nvPr/>
        </p:nvGrpSpPr>
        <p:grpSpPr>
          <a:xfrm>
            <a:off x="1601210" y="2236713"/>
            <a:ext cx="1839414" cy="1192287"/>
            <a:chOff x="5263828" y="1230183"/>
            <a:chExt cx="2906686" cy="1884080"/>
          </a:xfrm>
        </p:grpSpPr>
        <p:sp>
          <p:nvSpPr>
            <p:cNvPr id="10" name="Freeform: Shape 9">
              <a:extLst>
                <a:ext uri="{FF2B5EF4-FFF2-40B4-BE49-F238E27FC236}">
                  <a16:creationId xmlns:a16="http://schemas.microsoft.com/office/drawing/2014/main" id="{CA21A7F7-1E9C-16B9-3ECA-F176A0984FD2}"/>
                </a:ext>
              </a:extLst>
            </p:cNvPr>
            <p:cNvSpPr/>
            <p:nvPr/>
          </p:nvSpPr>
          <p:spPr>
            <a:xfrm flipH="1">
              <a:off x="5263828" y="1230183"/>
              <a:ext cx="1695797" cy="1653827"/>
            </a:xfrm>
            <a:custGeom>
              <a:avLst/>
              <a:gdLst>
                <a:gd name="connsiteX0" fmla="*/ 916427 w 2617613"/>
                <a:gd name="connsiteY0" fmla="*/ 0 h 2703785"/>
                <a:gd name="connsiteX1" fmla="*/ 1701186 w 2617613"/>
                <a:gd name="connsiteY1" fmla="*/ 0 h 2703785"/>
                <a:gd name="connsiteX2" fmla="*/ 2617613 w 2617613"/>
                <a:gd name="connsiteY2" fmla="*/ 916427 h 2703785"/>
                <a:gd name="connsiteX3" fmla="*/ 2617613 w 2617613"/>
                <a:gd name="connsiteY3" fmla="*/ 1135214 h 2703785"/>
                <a:gd name="connsiteX4" fmla="*/ 2213569 w 2617613"/>
                <a:gd name="connsiteY4" fmla="*/ 1895130 h 2703785"/>
                <a:gd name="connsiteX5" fmla="*/ 2161079 w 2617613"/>
                <a:gd name="connsiteY5" fmla="*/ 1927019 h 2703785"/>
                <a:gd name="connsiteX6" fmla="*/ 2035580 w 2617613"/>
                <a:gd name="connsiteY6" fmla="*/ 2703785 h 2703785"/>
                <a:gd name="connsiteX7" fmla="*/ 1584932 w 2617613"/>
                <a:gd name="connsiteY7" fmla="*/ 2051641 h 2703785"/>
                <a:gd name="connsiteX8" fmla="*/ 916427 w 2617613"/>
                <a:gd name="connsiteY8" fmla="*/ 2051641 h 2703785"/>
                <a:gd name="connsiteX9" fmla="*/ 0 w 2617613"/>
                <a:gd name="connsiteY9" fmla="*/ 1135214 h 2703785"/>
                <a:gd name="connsiteX10" fmla="*/ 0 w 2617613"/>
                <a:gd name="connsiteY10" fmla="*/ 916427 h 2703785"/>
                <a:gd name="connsiteX11" fmla="*/ 916427 w 2617613"/>
                <a:gd name="connsiteY11" fmla="*/ 0 h 270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17613" h="2703785">
                  <a:moveTo>
                    <a:pt x="916427" y="0"/>
                  </a:moveTo>
                  <a:lnTo>
                    <a:pt x="1701186" y="0"/>
                  </a:lnTo>
                  <a:cubicBezTo>
                    <a:pt x="2207315" y="0"/>
                    <a:pt x="2617613" y="410298"/>
                    <a:pt x="2617613" y="916427"/>
                  </a:cubicBezTo>
                  <a:lnTo>
                    <a:pt x="2617613" y="1135214"/>
                  </a:lnTo>
                  <a:cubicBezTo>
                    <a:pt x="2617613" y="1451545"/>
                    <a:pt x="2457340" y="1730441"/>
                    <a:pt x="2213569" y="1895130"/>
                  </a:cubicBezTo>
                  <a:lnTo>
                    <a:pt x="2161079" y="1927019"/>
                  </a:lnTo>
                  <a:lnTo>
                    <a:pt x="2035580" y="2703785"/>
                  </a:lnTo>
                  <a:lnTo>
                    <a:pt x="1584932" y="2051641"/>
                  </a:lnTo>
                  <a:lnTo>
                    <a:pt x="916427" y="2051641"/>
                  </a:lnTo>
                  <a:cubicBezTo>
                    <a:pt x="410298" y="2051641"/>
                    <a:pt x="0" y="1641343"/>
                    <a:pt x="0" y="1135214"/>
                  </a:cubicBezTo>
                  <a:lnTo>
                    <a:pt x="0" y="916427"/>
                  </a:lnTo>
                  <a:cubicBezTo>
                    <a:pt x="0" y="410298"/>
                    <a:pt x="410298" y="0"/>
                    <a:pt x="916427" y="0"/>
                  </a:cubicBezTo>
                  <a:close/>
                </a:path>
              </a:pathLst>
            </a:custGeom>
            <a:solidFill>
              <a:schemeClr val="bg1"/>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C1999EA4-A71D-7EDA-3787-12D9685989ED}"/>
                </a:ext>
              </a:extLst>
            </p:cNvPr>
            <p:cNvSpPr/>
            <p:nvPr/>
          </p:nvSpPr>
          <p:spPr>
            <a:xfrm>
              <a:off x="6474717" y="1460436"/>
              <a:ext cx="1695797" cy="1653827"/>
            </a:xfrm>
            <a:custGeom>
              <a:avLst/>
              <a:gdLst>
                <a:gd name="connsiteX0" fmla="*/ 916427 w 2617613"/>
                <a:gd name="connsiteY0" fmla="*/ 0 h 2703785"/>
                <a:gd name="connsiteX1" fmla="*/ 1701186 w 2617613"/>
                <a:gd name="connsiteY1" fmla="*/ 0 h 2703785"/>
                <a:gd name="connsiteX2" fmla="*/ 2617613 w 2617613"/>
                <a:gd name="connsiteY2" fmla="*/ 916427 h 2703785"/>
                <a:gd name="connsiteX3" fmla="*/ 2617613 w 2617613"/>
                <a:gd name="connsiteY3" fmla="*/ 1135214 h 2703785"/>
                <a:gd name="connsiteX4" fmla="*/ 2213569 w 2617613"/>
                <a:gd name="connsiteY4" fmla="*/ 1895130 h 2703785"/>
                <a:gd name="connsiteX5" fmla="*/ 2161079 w 2617613"/>
                <a:gd name="connsiteY5" fmla="*/ 1927019 h 2703785"/>
                <a:gd name="connsiteX6" fmla="*/ 2035580 w 2617613"/>
                <a:gd name="connsiteY6" fmla="*/ 2703785 h 2703785"/>
                <a:gd name="connsiteX7" fmla="*/ 1584932 w 2617613"/>
                <a:gd name="connsiteY7" fmla="*/ 2051641 h 2703785"/>
                <a:gd name="connsiteX8" fmla="*/ 916427 w 2617613"/>
                <a:gd name="connsiteY8" fmla="*/ 2051641 h 2703785"/>
                <a:gd name="connsiteX9" fmla="*/ 0 w 2617613"/>
                <a:gd name="connsiteY9" fmla="*/ 1135214 h 2703785"/>
                <a:gd name="connsiteX10" fmla="*/ 0 w 2617613"/>
                <a:gd name="connsiteY10" fmla="*/ 916427 h 2703785"/>
                <a:gd name="connsiteX11" fmla="*/ 916427 w 2617613"/>
                <a:gd name="connsiteY11" fmla="*/ 0 h 270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17613" h="2703785">
                  <a:moveTo>
                    <a:pt x="916427" y="0"/>
                  </a:moveTo>
                  <a:lnTo>
                    <a:pt x="1701186" y="0"/>
                  </a:lnTo>
                  <a:cubicBezTo>
                    <a:pt x="2207315" y="0"/>
                    <a:pt x="2617613" y="410298"/>
                    <a:pt x="2617613" y="916427"/>
                  </a:cubicBezTo>
                  <a:lnTo>
                    <a:pt x="2617613" y="1135214"/>
                  </a:lnTo>
                  <a:cubicBezTo>
                    <a:pt x="2617613" y="1451545"/>
                    <a:pt x="2457340" y="1730441"/>
                    <a:pt x="2213569" y="1895130"/>
                  </a:cubicBezTo>
                  <a:lnTo>
                    <a:pt x="2161079" y="1927019"/>
                  </a:lnTo>
                  <a:lnTo>
                    <a:pt x="2035580" y="2703785"/>
                  </a:lnTo>
                  <a:lnTo>
                    <a:pt x="1584932" y="2051641"/>
                  </a:lnTo>
                  <a:lnTo>
                    <a:pt x="916427" y="2051641"/>
                  </a:lnTo>
                  <a:cubicBezTo>
                    <a:pt x="410298" y="2051641"/>
                    <a:pt x="0" y="1641343"/>
                    <a:pt x="0" y="1135214"/>
                  </a:cubicBezTo>
                  <a:lnTo>
                    <a:pt x="0" y="916427"/>
                  </a:lnTo>
                  <a:cubicBezTo>
                    <a:pt x="0" y="410298"/>
                    <a:pt x="410298" y="0"/>
                    <a:pt x="916427" y="0"/>
                  </a:cubicBezTo>
                  <a:close/>
                </a:path>
              </a:pathLst>
            </a:custGeom>
            <a:solidFill>
              <a:schemeClr val="bg1"/>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6337FE72-B4B1-E410-415E-EC00ADF58A6C}"/>
                </a:ext>
              </a:extLst>
            </p:cNvPr>
            <p:cNvSpPr txBox="1"/>
            <p:nvPr/>
          </p:nvSpPr>
          <p:spPr>
            <a:xfrm>
              <a:off x="6645576" y="1503099"/>
              <a:ext cx="1354078" cy="1313161"/>
            </a:xfrm>
            <a:prstGeom prst="rect">
              <a:avLst/>
            </a:prstGeom>
            <a:noFill/>
          </p:spPr>
          <p:txBody>
            <a:bodyPr wrap="square" rtlCol="0">
              <a:spAutoFit/>
            </a:bodyPr>
            <a:lstStyle/>
            <a:p>
              <a:pPr algn="ctr"/>
              <a:r>
                <a:rPr lang="en-US" sz="4800">
                  <a:solidFill>
                    <a:srgbClr val="FFC000"/>
                  </a:solidFill>
                </a:rPr>
                <a:t>?</a:t>
              </a:r>
              <a:endParaRPr lang="en-US" sz="1200">
                <a:solidFill>
                  <a:srgbClr val="FFC000"/>
                </a:solidFill>
              </a:endParaRPr>
            </a:p>
          </p:txBody>
        </p:sp>
        <p:sp>
          <p:nvSpPr>
            <p:cNvPr id="12" name="TextBox 11">
              <a:extLst>
                <a:ext uri="{FF2B5EF4-FFF2-40B4-BE49-F238E27FC236}">
                  <a16:creationId xmlns:a16="http://schemas.microsoft.com/office/drawing/2014/main" id="{6C50639A-576E-94B2-56E6-650F23505244}"/>
                </a:ext>
              </a:extLst>
            </p:cNvPr>
            <p:cNvSpPr txBox="1"/>
            <p:nvPr/>
          </p:nvSpPr>
          <p:spPr>
            <a:xfrm>
              <a:off x="5324747" y="1337144"/>
              <a:ext cx="1354078" cy="1313161"/>
            </a:xfrm>
            <a:prstGeom prst="rect">
              <a:avLst/>
            </a:prstGeom>
            <a:noFill/>
          </p:spPr>
          <p:txBody>
            <a:bodyPr wrap="square" rtlCol="0">
              <a:spAutoFit/>
            </a:bodyPr>
            <a:lstStyle/>
            <a:p>
              <a:pPr algn="ctr"/>
              <a:r>
                <a:rPr lang="en-US" sz="4800">
                  <a:solidFill>
                    <a:srgbClr val="FFC000"/>
                  </a:solidFill>
                </a:rPr>
                <a:t>…</a:t>
              </a:r>
              <a:endParaRPr lang="en-US" sz="1200">
                <a:solidFill>
                  <a:srgbClr val="FFC000"/>
                </a:solidFill>
              </a:endParaRPr>
            </a:p>
          </p:txBody>
        </p:sp>
      </p:grpSp>
    </p:spTree>
    <p:extLst>
      <p:ext uri="{BB962C8B-B14F-4D97-AF65-F5344CB8AC3E}">
        <p14:creationId xmlns:p14="http://schemas.microsoft.com/office/powerpoint/2010/main" val="259420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CDBA2-FC00-5608-B39E-9028AA168507}"/>
              </a:ext>
            </a:extLst>
          </p:cNvPr>
          <p:cNvSpPr>
            <a:spLocks noGrp="1"/>
          </p:cNvSpPr>
          <p:nvPr>
            <p:ph type="title"/>
          </p:nvPr>
        </p:nvSpPr>
        <p:spPr/>
        <p:txBody>
          <a:bodyPr>
            <a:normAutofit/>
          </a:bodyPr>
          <a:lstStyle/>
          <a:p>
            <a:pPr algn="ctr"/>
            <a:r>
              <a:rPr lang="en-US" sz="6600" b="1">
                <a:solidFill>
                  <a:schemeClr val="accent2"/>
                </a:solidFill>
                <a:latin typeface="+mn-lt"/>
              </a:rPr>
              <a:t>AI NHANH HƠN</a:t>
            </a:r>
          </a:p>
        </p:txBody>
      </p:sp>
      <p:sp>
        <p:nvSpPr>
          <p:cNvPr id="3" name="Content Placeholder 2">
            <a:extLst>
              <a:ext uri="{FF2B5EF4-FFF2-40B4-BE49-F238E27FC236}">
                <a16:creationId xmlns:a16="http://schemas.microsoft.com/office/drawing/2014/main" id="{23C2961A-1720-BFAA-A8B9-6D46F8C83032}"/>
              </a:ext>
            </a:extLst>
          </p:cNvPr>
          <p:cNvSpPr>
            <a:spLocks noGrp="1"/>
          </p:cNvSpPr>
          <p:nvPr>
            <p:ph idx="1"/>
          </p:nvPr>
        </p:nvSpPr>
        <p:spPr>
          <a:xfrm>
            <a:off x="6982691" y="2179421"/>
            <a:ext cx="4538750" cy="4351338"/>
          </a:xfrm>
        </p:spPr>
        <p:txBody>
          <a:bodyPr>
            <a:normAutofit/>
          </a:bodyPr>
          <a:lstStyle/>
          <a:p>
            <a:pPr marL="0" indent="0" algn="just">
              <a:buNone/>
            </a:pPr>
            <a:r>
              <a:rPr lang="en-US" sz="4800" b="1">
                <a:solidFill>
                  <a:schemeClr val="accent1">
                    <a:lumMod val="75000"/>
                  </a:schemeClr>
                </a:solidFill>
              </a:rPr>
              <a:t>Luật chơi:</a:t>
            </a:r>
          </a:p>
          <a:p>
            <a:pPr marL="0" indent="0" algn="just">
              <a:buNone/>
            </a:pPr>
            <a:r>
              <a:rPr lang="en-US" sz="3600">
                <a:solidFill>
                  <a:schemeClr val="tx2">
                    <a:lumMod val="75000"/>
                  </a:schemeClr>
                </a:solidFill>
                <a:effectLst/>
                <a:ea typeface="Calibri" panose="020F0502020204030204" pitchFamily="34" charset="0"/>
              </a:rPr>
              <a:t>Sau khi câu hỏi được chiếu lên, HS nào giơ tay nhanh nhất sẽ giành được quyền trả lời. </a:t>
            </a:r>
          </a:p>
          <a:p>
            <a:pPr marL="0" indent="0" algn="just">
              <a:buNone/>
            </a:pPr>
            <a:endParaRPr lang="en-US" sz="4800"/>
          </a:p>
        </p:txBody>
      </p:sp>
      <p:pic>
        <p:nvPicPr>
          <p:cNvPr id="1028" name="Picture 4" descr="4 Quy tắc vàng giúp bạn đọc nhanh - nhớ lâu bạn cần phải biết">
            <a:extLst>
              <a:ext uri="{FF2B5EF4-FFF2-40B4-BE49-F238E27FC236}">
                <a16:creationId xmlns:a16="http://schemas.microsoft.com/office/drawing/2014/main" id="{D58A4D2A-320C-1961-BB3E-4E3A12381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17090"/>
            <a:ext cx="5905500" cy="3810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05671E77-6CC9-71CC-DAC9-CF9E6881CD84}"/>
              </a:ext>
            </a:extLst>
          </p:cNvPr>
          <p:cNvCxnSpPr/>
          <p:nvPr/>
        </p:nvCxnSpPr>
        <p:spPr>
          <a:xfrm>
            <a:off x="1014152" y="1280160"/>
            <a:ext cx="2078182"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7DC106E0-0DF7-B948-B346-9F160B68186B}"/>
              </a:ext>
            </a:extLst>
          </p:cNvPr>
          <p:cNvCxnSpPr/>
          <p:nvPr/>
        </p:nvCxnSpPr>
        <p:spPr>
          <a:xfrm>
            <a:off x="1180407" y="1100050"/>
            <a:ext cx="2078182"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E6F7102D-054C-F596-1BA1-18ED2FBBF331}"/>
              </a:ext>
            </a:extLst>
          </p:cNvPr>
          <p:cNvCxnSpPr/>
          <p:nvPr/>
        </p:nvCxnSpPr>
        <p:spPr>
          <a:xfrm>
            <a:off x="9047018" y="1280160"/>
            <a:ext cx="2078182"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5D7ACA13-4DBF-9D6B-FC7F-8C18CCF5F691}"/>
              </a:ext>
            </a:extLst>
          </p:cNvPr>
          <p:cNvCxnSpPr/>
          <p:nvPr/>
        </p:nvCxnSpPr>
        <p:spPr>
          <a:xfrm>
            <a:off x="9213273" y="1100050"/>
            <a:ext cx="2078182"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1860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cBhvr additive="base">
                                        <p:cTn id="27" dur="500" fill="hold"/>
                                        <p:tgtEl>
                                          <p:spTgt spid="1028"/>
                                        </p:tgtEl>
                                        <p:attrNameLst>
                                          <p:attrName>ppt_x</p:attrName>
                                        </p:attrNameLst>
                                      </p:cBhvr>
                                      <p:tavLst>
                                        <p:tav tm="0">
                                          <p:val>
                                            <p:strVal val="0-#ppt_w/2"/>
                                          </p:val>
                                        </p:tav>
                                        <p:tav tm="100000">
                                          <p:val>
                                            <p:strVal val="#ppt_x"/>
                                          </p:val>
                                        </p:tav>
                                      </p:tavLst>
                                    </p:anim>
                                    <p:anim calcmode="lin" valueType="num">
                                      <p:cBhvr additive="base">
                                        <p:cTn id="28" dur="500" fill="hold"/>
                                        <p:tgtEl>
                                          <p:spTgt spid="1028"/>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 calcmode="lin" valueType="num">
                                      <p:cBhvr additive="base">
                                        <p:cTn id="35"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9F3220-74DC-E051-5847-BEBC1E560E08}"/>
              </a:ext>
            </a:extLst>
          </p:cNvPr>
          <p:cNvSpPr txBox="1"/>
          <p:nvPr/>
        </p:nvSpPr>
        <p:spPr>
          <a:xfrm>
            <a:off x="-1" y="9482"/>
            <a:ext cx="12192000" cy="816249"/>
          </a:xfrm>
          <a:prstGeom prst="rect">
            <a:avLst/>
          </a:prstGeom>
          <a:solidFill>
            <a:schemeClr val="accent4">
              <a:lumMod val="60000"/>
              <a:lumOff val="40000"/>
              <a:alpha val="40000"/>
            </a:schemeClr>
          </a:solid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chemeClr val="accent1">
                      <a:lumMod val="75000"/>
                    </a:schemeClr>
                  </a:solidFill>
                  <a:prstDash val="solid"/>
                </a:ln>
                <a:solidFill>
                  <a:schemeClr val="accent1">
                    <a:lumMod val="20000"/>
                    <a:lumOff val="80000"/>
                  </a:schemeClr>
                </a:solidFill>
              </a:rPr>
              <a:t>T38.B20: TÁCH KIM LOẠI VÀ VIỆC SỬ DỤNG HỢP KIM</a:t>
            </a:r>
          </a:p>
        </p:txBody>
      </p:sp>
      <p:cxnSp>
        <p:nvCxnSpPr>
          <p:cNvPr id="6" name="Straight Connector 5">
            <a:extLst>
              <a:ext uri="{FF2B5EF4-FFF2-40B4-BE49-F238E27FC236}">
                <a16:creationId xmlns:a16="http://schemas.microsoft.com/office/drawing/2014/main" id="{F13C3D6B-6279-10C3-8B6A-9122BD0DE437}"/>
              </a:ext>
            </a:extLst>
          </p:cNvPr>
          <p:cNvCxnSpPr/>
          <p:nvPr/>
        </p:nvCxnSpPr>
        <p:spPr>
          <a:xfrm>
            <a:off x="-1" y="825731"/>
            <a:ext cx="12192000" cy="0"/>
          </a:xfrm>
          <a:prstGeom prst="line">
            <a:avLst/>
          </a:prstGeom>
          <a:ln w="28575">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549B9E80-95B7-282B-CDF2-18BB9AD143CD}"/>
              </a:ext>
            </a:extLst>
          </p:cNvPr>
          <p:cNvSpPr txBox="1"/>
          <p:nvPr/>
        </p:nvSpPr>
        <p:spPr>
          <a:xfrm>
            <a:off x="913478" y="1019181"/>
            <a:ext cx="7285120" cy="712824"/>
          </a:xfrm>
          <a:prstGeom prst="rect">
            <a:avLst/>
          </a:prstGeom>
          <a:noFill/>
        </p:spPr>
        <p:txBody>
          <a:bodyPr wrap="square">
            <a:spAutoFit/>
          </a:bodyPr>
          <a:lstStyle>
            <a:defPPr>
              <a:defRPr lang="en-US"/>
            </a:defPPr>
            <a:lvl1pPr algn="just">
              <a:lnSpc>
                <a:spcPct val="120000"/>
              </a:lnSpc>
              <a:spcAft>
                <a:spcPts val="800"/>
              </a:spcAft>
              <a:defRPr sz="4000">
                <a:effectLst/>
                <a:ea typeface="Calibri" panose="020F0502020204030204" pitchFamily="34" charset="0"/>
                <a:cs typeface="Times New Roman" panose="02020603050405020304" pitchFamily="18" charset="0"/>
              </a:defRPr>
            </a:lvl1pPr>
          </a:lstStyle>
          <a:p>
            <a:r>
              <a:rPr lang="en-US" sz="3600" b="1">
                <a:solidFill>
                  <a:schemeClr val="accent2"/>
                </a:solidFill>
              </a:rPr>
              <a:t>I. Phương pháp tách kim loại</a:t>
            </a:r>
          </a:p>
        </p:txBody>
      </p:sp>
      <p:sp>
        <p:nvSpPr>
          <p:cNvPr id="15" name="TextBox 14">
            <a:extLst>
              <a:ext uri="{FF2B5EF4-FFF2-40B4-BE49-F238E27FC236}">
                <a16:creationId xmlns:a16="http://schemas.microsoft.com/office/drawing/2014/main" id="{DB9B4B2A-2E27-8509-452F-81B8BB29E395}"/>
              </a:ext>
            </a:extLst>
          </p:cNvPr>
          <p:cNvSpPr txBox="1"/>
          <p:nvPr/>
        </p:nvSpPr>
        <p:spPr>
          <a:xfrm>
            <a:off x="1084881" y="2479027"/>
            <a:ext cx="10290874" cy="2552878"/>
          </a:xfrm>
          <a:prstGeom prst="rect">
            <a:avLst/>
          </a:prstGeom>
          <a:noFill/>
        </p:spPr>
        <p:txBody>
          <a:bodyPr wrap="square">
            <a:spAutoFit/>
          </a:bodyPr>
          <a:lstStyle>
            <a:defPPr>
              <a:defRPr lang="en-US"/>
            </a:defPPr>
            <a:lvl1pPr algn="just">
              <a:lnSpc>
                <a:spcPct val="120000"/>
              </a:lnSpc>
              <a:spcAft>
                <a:spcPts val="800"/>
              </a:spcAft>
              <a:defRPr sz="2800">
                <a:solidFill>
                  <a:srgbClr val="000000"/>
                </a:solidFill>
                <a:effectLst/>
                <a:ea typeface="Calibri" panose="020F0502020204030204" pitchFamily="34" charset="0"/>
                <a:cs typeface="Times New Roman" panose="02020603050405020304" pitchFamily="18" charset="0"/>
              </a:defRPr>
            </a:lvl1pPr>
          </a:lstStyle>
          <a:p>
            <a:r>
              <a:rPr lang="en-US" sz="4000" b="1">
                <a:solidFill>
                  <a:schemeClr val="accent1">
                    <a:lumMod val="75000"/>
                  </a:schemeClr>
                </a:solidFill>
              </a:rPr>
              <a:t>(?) </a:t>
            </a:r>
            <a:r>
              <a:rPr lang="en-US"/>
              <a:t>Các bước cơ bản trong quy trình cách tách kim loại từ quặng:</a:t>
            </a:r>
          </a:p>
          <a:p>
            <a:r>
              <a:rPr lang="en-US"/>
              <a:t>B1. Làm giàu quặng bằng cách loại bỏ các tạp chất như đất, cát, đá…</a:t>
            </a:r>
          </a:p>
          <a:p>
            <a:r>
              <a:rPr lang="en-US"/>
              <a:t>B2. Lựa chọn phương pháp hóa học phù hợp với mức độ hoạt động hóa học của kim loại, để tách kim loại khỏi hợp chất của nó.</a:t>
            </a:r>
          </a:p>
        </p:txBody>
      </p:sp>
    </p:spTree>
    <p:extLst>
      <p:ext uri="{BB962C8B-B14F-4D97-AF65-F5344CB8AC3E}">
        <p14:creationId xmlns:p14="http://schemas.microsoft.com/office/powerpoint/2010/main" val="1561116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
            <a:extLst>
              <a:ext uri="{FF2B5EF4-FFF2-40B4-BE49-F238E27FC236}">
                <a16:creationId xmlns:a16="http://schemas.microsoft.com/office/drawing/2014/main" id="{292CD370-1E81-27F6-676E-1EE42F99FD3A}"/>
              </a:ext>
            </a:extLst>
          </p:cNvPr>
          <p:cNvSpPr txBox="1"/>
          <p:nvPr/>
        </p:nvSpPr>
        <p:spPr>
          <a:xfrm>
            <a:off x="1027593" y="2040714"/>
            <a:ext cx="9542252" cy="386539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spcBef>
                <a:spcPts val="600"/>
              </a:spcBef>
              <a:spcAft>
                <a:spcPts val="600"/>
              </a:spcAft>
            </a:pPr>
            <a:r>
              <a:rPr lang="en-US" sz="3200" b="1">
                <a:solidFill>
                  <a:schemeClr val="accent1">
                    <a:lumMod val="75000"/>
                  </a:schemeClr>
                </a:solidFill>
                <a:effectLst/>
                <a:ea typeface="Calibri" panose="020F0502020204030204" pitchFamily="34" charset="0"/>
                <a:cs typeface="Times New Roman" panose="02020603050405020304" pitchFamily="18" charset="0"/>
              </a:rPr>
              <a:t>Phiếu học tập số 2.</a:t>
            </a:r>
            <a:endParaRPr lang="en-US" sz="2000">
              <a:solidFill>
                <a:schemeClr val="accent1">
                  <a:lumMod val="75000"/>
                </a:schemeClr>
              </a:solidFill>
              <a:effectLst/>
              <a:ea typeface="Calibri" panose="020F0502020204030204" pitchFamily="34" charset="0"/>
              <a:cs typeface="Times New Roman" panose="02020603050405020304" pitchFamily="18" charset="0"/>
            </a:endParaRPr>
          </a:p>
          <a:p>
            <a:pPr algn="just">
              <a:lnSpc>
                <a:spcPct val="107000"/>
              </a:lnSpc>
              <a:spcAft>
                <a:spcPts val="800"/>
              </a:spcAft>
            </a:pPr>
            <a:r>
              <a:rPr lang="en-US" sz="2800" b="1">
                <a:effectLst/>
                <a:ea typeface="Calibri" panose="020F0502020204030204" pitchFamily="34" charset="0"/>
                <a:cs typeface="Times New Roman" panose="02020603050405020304" pitchFamily="18" charset="0"/>
              </a:rPr>
              <a:t>1. </a:t>
            </a:r>
            <a:r>
              <a:rPr lang="en-US" sz="2800">
                <a:effectLst/>
                <a:ea typeface="Calibri" panose="020F0502020204030204" pitchFamily="34" charset="0"/>
                <a:cs typeface="Times New Roman" panose="02020603050405020304" pitchFamily="18" charset="0"/>
              </a:rPr>
              <a:t>Sắt (iron) trong quặng magnetit tồn tại dưới dạng hợp chất FeCO</a:t>
            </a:r>
            <a:r>
              <a:rPr lang="en-US" sz="2800" baseline="-25000">
                <a:effectLst/>
                <a:ea typeface="Calibri" panose="020F0502020204030204" pitchFamily="34" charset="0"/>
                <a:cs typeface="Times New Roman" panose="02020603050405020304" pitchFamily="18" charset="0"/>
              </a:rPr>
              <a:t>3</a:t>
            </a:r>
            <a:r>
              <a:rPr lang="en-US" sz="2800">
                <a:effectLst/>
                <a:ea typeface="Calibri" panose="020F0502020204030204" pitchFamily="34" charset="0"/>
                <a:cs typeface="Times New Roman" panose="02020603050405020304" pitchFamily="18" charset="0"/>
              </a:rPr>
              <a:t>. Phương pháp phù hợp để tách sắt ra khỏi hợp chất là gì? Tại sao em chọn phương pháp đó? </a:t>
            </a:r>
            <a:endParaRPr lang="en-US" sz="2000">
              <a:ea typeface="Calibri" panose="020F0502020204030204" pitchFamily="34" charset="0"/>
              <a:cs typeface="Times New Roman" panose="02020603050405020304" pitchFamily="18" charset="0"/>
            </a:endParaRPr>
          </a:p>
          <a:p>
            <a:pPr algn="just">
              <a:lnSpc>
                <a:spcPct val="107000"/>
              </a:lnSpc>
              <a:spcAft>
                <a:spcPts val="800"/>
              </a:spcAft>
            </a:pPr>
            <a:r>
              <a:rPr lang="en-US" sz="2800">
                <a:ea typeface="Calibri" panose="020F0502020204030204" pitchFamily="34" charset="0"/>
                <a:cs typeface="Times New Roman" panose="02020603050405020304" pitchFamily="18" charset="0"/>
              </a:rPr>
              <a:t>2. Trong tự nhiên, kim loại đồng (copper) có trong các quặng chalkosin Cu</a:t>
            </a:r>
            <a:r>
              <a:rPr lang="en-US" sz="2800" baseline="-25000">
                <a:ea typeface="Calibri" panose="020F0502020204030204" pitchFamily="34" charset="0"/>
                <a:cs typeface="Times New Roman" panose="02020603050405020304" pitchFamily="18" charset="0"/>
              </a:rPr>
              <a:t>2</a:t>
            </a:r>
            <a:r>
              <a:rPr lang="en-US" sz="2800">
                <a:ea typeface="Calibri" panose="020F0502020204030204" pitchFamily="34" charset="0"/>
                <a:cs typeface="Times New Roman" panose="02020603050405020304" pitchFamily="18" charset="0"/>
              </a:rPr>
              <a:t>S. Phương pháp phù hợp để tách đồng ra khỏi hợp chất là gì? Tại sao em chọn phương pháp đó?</a:t>
            </a:r>
          </a:p>
        </p:txBody>
      </p:sp>
      <p:sp>
        <p:nvSpPr>
          <p:cNvPr id="5" name="TextBox 4">
            <a:extLst>
              <a:ext uri="{FF2B5EF4-FFF2-40B4-BE49-F238E27FC236}">
                <a16:creationId xmlns:a16="http://schemas.microsoft.com/office/drawing/2014/main" id="{639F3220-74DC-E051-5847-BEBC1E560E08}"/>
              </a:ext>
            </a:extLst>
          </p:cNvPr>
          <p:cNvSpPr txBox="1"/>
          <p:nvPr/>
        </p:nvSpPr>
        <p:spPr>
          <a:xfrm>
            <a:off x="-1" y="9482"/>
            <a:ext cx="12192000" cy="816249"/>
          </a:xfrm>
          <a:prstGeom prst="rect">
            <a:avLst/>
          </a:prstGeom>
          <a:solidFill>
            <a:schemeClr val="accent4">
              <a:lumMod val="60000"/>
              <a:lumOff val="40000"/>
              <a:alpha val="40000"/>
            </a:schemeClr>
          </a:solid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chemeClr val="accent1">
                      <a:lumMod val="75000"/>
                    </a:schemeClr>
                  </a:solidFill>
                  <a:prstDash val="solid"/>
                </a:ln>
                <a:solidFill>
                  <a:schemeClr val="accent1">
                    <a:lumMod val="20000"/>
                    <a:lumOff val="80000"/>
                  </a:schemeClr>
                </a:solidFill>
              </a:rPr>
              <a:t>T38.B20: TÁCH KIM LOẠI VÀ VIỆC SỬ DỤNG HỢP KIM</a:t>
            </a:r>
          </a:p>
        </p:txBody>
      </p:sp>
      <p:cxnSp>
        <p:nvCxnSpPr>
          <p:cNvPr id="6" name="Straight Connector 5">
            <a:extLst>
              <a:ext uri="{FF2B5EF4-FFF2-40B4-BE49-F238E27FC236}">
                <a16:creationId xmlns:a16="http://schemas.microsoft.com/office/drawing/2014/main" id="{F13C3D6B-6279-10C3-8B6A-9122BD0DE437}"/>
              </a:ext>
            </a:extLst>
          </p:cNvPr>
          <p:cNvCxnSpPr/>
          <p:nvPr/>
        </p:nvCxnSpPr>
        <p:spPr>
          <a:xfrm>
            <a:off x="-1" y="825731"/>
            <a:ext cx="12192000" cy="0"/>
          </a:xfrm>
          <a:prstGeom prst="line">
            <a:avLst/>
          </a:prstGeom>
          <a:ln w="28575">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549B9E80-95B7-282B-CDF2-18BB9AD143CD}"/>
              </a:ext>
            </a:extLst>
          </p:cNvPr>
          <p:cNvSpPr txBox="1"/>
          <p:nvPr/>
        </p:nvSpPr>
        <p:spPr>
          <a:xfrm>
            <a:off x="913478" y="1019181"/>
            <a:ext cx="7285120" cy="712824"/>
          </a:xfrm>
          <a:prstGeom prst="rect">
            <a:avLst/>
          </a:prstGeom>
          <a:noFill/>
        </p:spPr>
        <p:txBody>
          <a:bodyPr wrap="square">
            <a:spAutoFit/>
          </a:bodyPr>
          <a:lstStyle>
            <a:defPPr>
              <a:defRPr lang="en-US"/>
            </a:defPPr>
            <a:lvl1pPr algn="just">
              <a:lnSpc>
                <a:spcPct val="120000"/>
              </a:lnSpc>
              <a:spcAft>
                <a:spcPts val="800"/>
              </a:spcAft>
              <a:defRPr sz="4000">
                <a:effectLst/>
                <a:ea typeface="Calibri" panose="020F0502020204030204" pitchFamily="34" charset="0"/>
                <a:cs typeface="Times New Roman" panose="02020603050405020304" pitchFamily="18" charset="0"/>
              </a:defRPr>
            </a:lvl1pPr>
          </a:lstStyle>
          <a:p>
            <a:r>
              <a:rPr lang="en-US" sz="3600" b="1">
                <a:solidFill>
                  <a:schemeClr val="accent2"/>
                </a:solidFill>
              </a:rPr>
              <a:t>I. Phương pháp tách kim loại</a:t>
            </a:r>
          </a:p>
        </p:txBody>
      </p:sp>
      <p:sp>
        <p:nvSpPr>
          <p:cNvPr id="2" name="Text Box 1">
            <a:extLst>
              <a:ext uri="{FF2B5EF4-FFF2-40B4-BE49-F238E27FC236}">
                <a16:creationId xmlns:a16="http://schemas.microsoft.com/office/drawing/2014/main" id="{B37E18CA-87AD-8FDA-6AF5-A729CCA8A761}"/>
              </a:ext>
            </a:extLst>
          </p:cNvPr>
          <p:cNvSpPr txBox="1"/>
          <p:nvPr/>
        </p:nvSpPr>
        <p:spPr>
          <a:xfrm>
            <a:off x="1027593" y="2040712"/>
            <a:ext cx="9542252" cy="386539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spcBef>
                <a:spcPts val="600"/>
              </a:spcBef>
              <a:spcAft>
                <a:spcPts val="600"/>
              </a:spcAft>
            </a:pPr>
            <a:r>
              <a:rPr lang="en-US" sz="3200" b="1">
                <a:solidFill>
                  <a:schemeClr val="accent1">
                    <a:lumMod val="75000"/>
                  </a:schemeClr>
                </a:solidFill>
                <a:effectLst/>
                <a:ea typeface="Calibri" panose="020F0502020204030204" pitchFamily="34" charset="0"/>
                <a:cs typeface="Times New Roman" panose="02020603050405020304" pitchFamily="18" charset="0"/>
              </a:rPr>
              <a:t>Phiếu học tập số 2.</a:t>
            </a:r>
            <a:endParaRPr lang="en-US" sz="2000">
              <a:solidFill>
                <a:schemeClr val="accent1">
                  <a:lumMod val="75000"/>
                </a:schemeClr>
              </a:solidFill>
              <a:effectLst/>
              <a:ea typeface="Calibri" panose="020F0502020204030204" pitchFamily="34" charset="0"/>
              <a:cs typeface="Times New Roman" panose="02020603050405020304" pitchFamily="18" charset="0"/>
            </a:endParaRPr>
          </a:p>
          <a:p>
            <a:pPr algn="just">
              <a:lnSpc>
                <a:spcPct val="107000"/>
              </a:lnSpc>
              <a:spcAft>
                <a:spcPts val="800"/>
              </a:spcAft>
            </a:pPr>
            <a:r>
              <a:rPr lang="en-US" sz="2800" b="1">
                <a:effectLst/>
                <a:ea typeface="Calibri" panose="020F0502020204030204" pitchFamily="34" charset="0"/>
                <a:cs typeface="Times New Roman" panose="02020603050405020304" pitchFamily="18" charset="0"/>
              </a:rPr>
              <a:t>1. </a:t>
            </a:r>
            <a:r>
              <a:rPr lang="en-US" sz="2800">
                <a:effectLst/>
                <a:ea typeface="Calibri" panose="020F0502020204030204" pitchFamily="34" charset="0"/>
                <a:cs typeface="Times New Roman" panose="02020603050405020304" pitchFamily="18" charset="0"/>
              </a:rPr>
              <a:t>Phương pháp phù hợp để tách sắt (iron) ra khỏi hợp chất là phương pháp nhiệt luyện, do Sắt (Iron) là kim loại có mức hoạt động hóa học trung bình.</a:t>
            </a:r>
          </a:p>
          <a:p>
            <a:pPr algn="just">
              <a:lnSpc>
                <a:spcPct val="107000"/>
              </a:lnSpc>
              <a:spcAft>
                <a:spcPts val="800"/>
              </a:spcAft>
            </a:pPr>
            <a:r>
              <a:rPr lang="en-US" sz="2800">
                <a:ea typeface="Calibri" panose="020F0502020204030204" pitchFamily="34" charset="0"/>
                <a:cs typeface="Times New Roman" panose="02020603050405020304" pitchFamily="18" charset="0"/>
              </a:rPr>
              <a:t>2. Phương pháp phù hợp để tách Đồng (copper) ra khỏi hợp chất là phương pháp thủy luyện, do Đồng (copper) là kim loại có mức hoạt động hóa học yếu.</a:t>
            </a:r>
          </a:p>
        </p:txBody>
      </p:sp>
    </p:spTree>
    <p:extLst>
      <p:ext uri="{BB962C8B-B14F-4D97-AF65-F5344CB8AC3E}">
        <p14:creationId xmlns:p14="http://schemas.microsoft.com/office/powerpoint/2010/main" val="364297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3652DF-A719-067C-35FD-315187840BD1}"/>
              </a:ext>
            </a:extLst>
          </p:cNvPr>
          <p:cNvSpPr txBox="1"/>
          <p:nvPr/>
        </p:nvSpPr>
        <p:spPr>
          <a:xfrm>
            <a:off x="-1" y="9482"/>
            <a:ext cx="12192000" cy="816249"/>
          </a:xfrm>
          <a:prstGeom prst="rect">
            <a:avLst/>
          </a:prstGeom>
          <a:solidFill>
            <a:schemeClr val="accent4">
              <a:lumMod val="60000"/>
              <a:lumOff val="40000"/>
              <a:alpha val="40000"/>
            </a:schemeClr>
          </a:solid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chemeClr val="accent1">
                      <a:lumMod val="75000"/>
                    </a:schemeClr>
                  </a:solidFill>
                  <a:prstDash val="solid"/>
                </a:ln>
                <a:solidFill>
                  <a:schemeClr val="accent1">
                    <a:lumMod val="20000"/>
                    <a:lumOff val="80000"/>
                  </a:schemeClr>
                </a:solidFill>
              </a:rPr>
              <a:t>T38.B20: TÁCH KIM LOẠI VÀ VIỆC SỬ DỤNG HỢP KIM</a:t>
            </a:r>
          </a:p>
        </p:txBody>
      </p:sp>
      <p:cxnSp>
        <p:nvCxnSpPr>
          <p:cNvPr id="3" name="Straight Connector 2">
            <a:extLst>
              <a:ext uri="{FF2B5EF4-FFF2-40B4-BE49-F238E27FC236}">
                <a16:creationId xmlns:a16="http://schemas.microsoft.com/office/drawing/2014/main" id="{7E7BC09B-F90A-6A7C-466A-ACCF45B317A5}"/>
              </a:ext>
            </a:extLst>
          </p:cNvPr>
          <p:cNvCxnSpPr/>
          <p:nvPr/>
        </p:nvCxnSpPr>
        <p:spPr>
          <a:xfrm>
            <a:off x="-1" y="825731"/>
            <a:ext cx="12192000" cy="0"/>
          </a:xfrm>
          <a:prstGeom prst="line">
            <a:avLst/>
          </a:prstGeom>
          <a:ln w="28575">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grpSp>
        <p:nvGrpSpPr>
          <p:cNvPr id="16" name="Group 15">
            <a:extLst>
              <a:ext uri="{FF2B5EF4-FFF2-40B4-BE49-F238E27FC236}">
                <a16:creationId xmlns:a16="http://schemas.microsoft.com/office/drawing/2014/main" id="{FD507E5C-2046-AF95-60DB-F9F5ACE83272}"/>
              </a:ext>
            </a:extLst>
          </p:cNvPr>
          <p:cNvGrpSpPr/>
          <p:nvPr/>
        </p:nvGrpSpPr>
        <p:grpSpPr>
          <a:xfrm>
            <a:off x="1772194" y="1569822"/>
            <a:ext cx="2681446" cy="1694316"/>
            <a:chOff x="1988319" y="1569822"/>
            <a:chExt cx="2681446" cy="1694316"/>
          </a:xfrm>
        </p:grpSpPr>
        <p:cxnSp>
          <p:nvCxnSpPr>
            <p:cNvPr id="6" name="Straight Connector 5">
              <a:extLst>
                <a:ext uri="{FF2B5EF4-FFF2-40B4-BE49-F238E27FC236}">
                  <a16:creationId xmlns:a16="http://schemas.microsoft.com/office/drawing/2014/main" id="{1E7B1051-9BA0-154D-D1C0-C35B25830D08}"/>
                </a:ext>
              </a:extLst>
            </p:cNvPr>
            <p:cNvCxnSpPr>
              <a:cxnSpLocks/>
            </p:cNvCxnSpPr>
            <p:nvPr/>
          </p:nvCxnSpPr>
          <p:spPr>
            <a:xfrm flipH="1">
              <a:off x="3550704" y="2431505"/>
              <a:ext cx="111906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Hexagon 8">
              <a:extLst>
                <a:ext uri="{FF2B5EF4-FFF2-40B4-BE49-F238E27FC236}">
                  <a16:creationId xmlns:a16="http://schemas.microsoft.com/office/drawing/2014/main" id="{FE6DC7D1-5753-FA71-1EB1-0096FBBBABE8}"/>
                </a:ext>
              </a:extLst>
            </p:cNvPr>
            <p:cNvSpPr/>
            <p:nvPr/>
          </p:nvSpPr>
          <p:spPr>
            <a:xfrm>
              <a:off x="1988319" y="1569822"/>
              <a:ext cx="1965406" cy="1694316"/>
            </a:xfrm>
            <a:prstGeom prst="hexagon">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1FF3ECE-7FC9-7D46-0DEC-9B487B386868}"/>
                </a:ext>
              </a:extLst>
            </p:cNvPr>
            <p:cNvSpPr txBox="1"/>
            <p:nvPr/>
          </p:nvSpPr>
          <p:spPr>
            <a:xfrm>
              <a:off x="2224777" y="1711103"/>
              <a:ext cx="1492490" cy="1200329"/>
            </a:xfrm>
            <a:prstGeom prst="rect">
              <a:avLst/>
            </a:prstGeom>
            <a:noFill/>
          </p:spPr>
          <p:txBody>
            <a:bodyPr wrap="square">
              <a:spAutoFit/>
            </a:bodyPr>
            <a:lstStyle/>
            <a:p>
              <a:pPr algn="ctr"/>
              <a:r>
                <a:rPr lang="en-US" sz="2400" b="1">
                  <a:ea typeface="Calibri" panose="020F0502020204030204" pitchFamily="34" charset="0"/>
                  <a:cs typeface="Times New Roman" panose="02020603050405020304" pitchFamily="18" charset="0"/>
                </a:rPr>
                <a:t>D</a:t>
              </a:r>
              <a:r>
                <a:rPr lang="en-US" sz="2400" b="1">
                  <a:effectLst/>
                  <a:ea typeface="Calibri" panose="020F0502020204030204" pitchFamily="34" charset="0"/>
                  <a:cs typeface="Times New Roman" panose="02020603050405020304" pitchFamily="18" charset="0"/>
                </a:rPr>
                <a:t>ạng tồn tại của </a:t>
              </a:r>
              <a:r>
                <a:rPr lang="en-US" sz="2400" b="1">
                  <a:ea typeface="Calibri" panose="020F0502020204030204" pitchFamily="34" charset="0"/>
                  <a:cs typeface="Times New Roman" panose="02020603050405020304" pitchFamily="18" charset="0"/>
                </a:rPr>
                <a:t>KL</a:t>
              </a:r>
              <a:r>
                <a:rPr lang="en-US" sz="2400" b="1">
                  <a:effectLst/>
                  <a:ea typeface="Calibri" panose="020F0502020204030204" pitchFamily="34" charset="0"/>
                  <a:cs typeface="Times New Roman" panose="02020603050405020304" pitchFamily="18" charset="0"/>
                </a:rPr>
                <a:t> trong TN</a:t>
              </a:r>
              <a:endParaRPr lang="en-US" sz="2400" b="1"/>
            </a:p>
          </p:txBody>
        </p:sp>
      </p:grpSp>
      <p:grpSp>
        <p:nvGrpSpPr>
          <p:cNvPr id="17" name="Group 16">
            <a:extLst>
              <a:ext uri="{FF2B5EF4-FFF2-40B4-BE49-F238E27FC236}">
                <a16:creationId xmlns:a16="http://schemas.microsoft.com/office/drawing/2014/main" id="{E530F3B2-F577-1993-9039-1A0C2DF69EE6}"/>
              </a:ext>
            </a:extLst>
          </p:cNvPr>
          <p:cNvGrpSpPr/>
          <p:nvPr/>
        </p:nvGrpSpPr>
        <p:grpSpPr>
          <a:xfrm>
            <a:off x="6873888" y="3607166"/>
            <a:ext cx="2596427" cy="1663795"/>
            <a:chOff x="7090013" y="3607166"/>
            <a:chExt cx="2596427" cy="1663795"/>
          </a:xfrm>
        </p:grpSpPr>
        <p:cxnSp>
          <p:nvCxnSpPr>
            <p:cNvPr id="8" name="Straight Connector 7">
              <a:extLst>
                <a:ext uri="{FF2B5EF4-FFF2-40B4-BE49-F238E27FC236}">
                  <a16:creationId xmlns:a16="http://schemas.microsoft.com/office/drawing/2014/main" id="{1AB0625B-E21B-DB03-19BD-4C27EA27C9D7}"/>
                </a:ext>
              </a:extLst>
            </p:cNvPr>
            <p:cNvCxnSpPr/>
            <p:nvPr/>
          </p:nvCxnSpPr>
          <p:spPr>
            <a:xfrm flipH="1">
              <a:off x="7090013" y="4444598"/>
              <a:ext cx="111906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Hexagon 9">
              <a:extLst>
                <a:ext uri="{FF2B5EF4-FFF2-40B4-BE49-F238E27FC236}">
                  <a16:creationId xmlns:a16="http://schemas.microsoft.com/office/drawing/2014/main" id="{1B0A7F13-C60C-F16A-80A9-724A404BCE44}"/>
                </a:ext>
              </a:extLst>
            </p:cNvPr>
            <p:cNvSpPr/>
            <p:nvPr/>
          </p:nvSpPr>
          <p:spPr>
            <a:xfrm>
              <a:off x="7756439" y="3607166"/>
              <a:ext cx="1930001" cy="1663795"/>
            </a:xfrm>
            <a:prstGeom prst="hexagon">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BCF81C-B960-9E9B-65FD-7A9AB318BD09}"/>
                </a:ext>
              </a:extLst>
            </p:cNvPr>
            <p:cNvSpPr txBox="1"/>
            <p:nvPr/>
          </p:nvSpPr>
          <p:spPr>
            <a:xfrm>
              <a:off x="7955748" y="3901425"/>
              <a:ext cx="1556752" cy="1200329"/>
            </a:xfrm>
            <a:prstGeom prst="rect">
              <a:avLst/>
            </a:prstGeom>
            <a:noFill/>
          </p:spPr>
          <p:txBody>
            <a:bodyPr wrap="square">
              <a:spAutoFit/>
            </a:bodyPr>
            <a:lstStyle>
              <a:defPPr>
                <a:defRPr lang="en-US"/>
              </a:defPPr>
              <a:lvl1pPr algn="ctr">
                <a:defRPr sz="2400">
                  <a:ea typeface="Calibri" panose="020F0502020204030204" pitchFamily="34" charset="0"/>
                  <a:cs typeface="Times New Roman" panose="02020603050405020304" pitchFamily="18" charset="0"/>
                </a:defRPr>
              </a:lvl1pPr>
            </a:lstStyle>
            <a:p>
              <a:r>
                <a:rPr lang="en-US" b="1" dirty="0"/>
                <a:t>PP </a:t>
              </a:r>
              <a:r>
                <a:rPr lang="en-US" b="1" dirty="0" err="1"/>
                <a:t>tách</a:t>
              </a:r>
              <a:r>
                <a:rPr lang="en-US" b="1" dirty="0"/>
                <a:t> KL </a:t>
              </a:r>
              <a:r>
                <a:rPr lang="en-US" b="1" dirty="0" err="1"/>
                <a:t>ra</a:t>
              </a:r>
              <a:r>
                <a:rPr lang="en-US" b="1" dirty="0"/>
                <a:t> </a:t>
              </a:r>
              <a:r>
                <a:rPr lang="en-US" b="1" dirty="0" err="1"/>
                <a:t>khỏi</a:t>
              </a:r>
              <a:r>
                <a:rPr lang="en-US" b="1" dirty="0"/>
                <a:t> HC </a:t>
              </a:r>
              <a:r>
                <a:rPr lang="en-US" b="1" dirty="0" err="1"/>
                <a:t>của</a:t>
              </a:r>
              <a:r>
                <a:rPr lang="en-US" b="1" dirty="0"/>
                <a:t> </a:t>
              </a:r>
              <a:r>
                <a:rPr lang="en-US" b="1" dirty="0" err="1"/>
                <a:t>nó</a:t>
              </a:r>
              <a:endParaRPr lang="en-US" b="1" dirty="0"/>
            </a:p>
          </p:txBody>
        </p:sp>
      </p:grpSp>
      <p:sp>
        <p:nvSpPr>
          <p:cNvPr id="4" name="Hexagon 3">
            <a:extLst>
              <a:ext uri="{FF2B5EF4-FFF2-40B4-BE49-F238E27FC236}">
                <a16:creationId xmlns:a16="http://schemas.microsoft.com/office/drawing/2014/main" id="{1706E196-E217-4328-340E-C5E150328BA5}"/>
              </a:ext>
            </a:extLst>
          </p:cNvPr>
          <p:cNvSpPr/>
          <p:nvPr/>
        </p:nvSpPr>
        <p:spPr>
          <a:xfrm>
            <a:off x="3940604" y="2400355"/>
            <a:ext cx="3448833" cy="2055868"/>
          </a:xfrm>
          <a:prstGeom prst="hexagon">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8151A32B-5D79-666E-F5AB-F4F0407C66CB}"/>
              </a:ext>
            </a:extLst>
          </p:cNvPr>
          <p:cNvSpPr txBox="1"/>
          <p:nvPr/>
        </p:nvSpPr>
        <p:spPr>
          <a:xfrm>
            <a:off x="4109475" y="2783036"/>
            <a:ext cx="3147078" cy="1377621"/>
          </a:xfrm>
          <a:prstGeom prst="rect">
            <a:avLst/>
          </a:prstGeom>
          <a:noFill/>
        </p:spPr>
        <p:txBody>
          <a:bodyPr wrap="square">
            <a:spAutoFit/>
          </a:bodyPr>
          <a:lstStyle>
            <a:defPPr>
              <a:defRPr lang="en-US"/>
            </a:defPPr>
            <a:lvl1pPr algn="just">
              <a:lnSpc>
                <a:spcPct val="120000"/>
              </a:lnSpc>
              <a:spcAft>
                <a:spcPts val="800"/>
              </a:spcAft>
              <a:defRPr sz="4000">
                <a:effectLst/>
                <a:ea typeface="Calibri" panose="020F0502020204030204" pitchFamily="34" charset="0"/>
                <a:cs typeface="Times New Roman" panose="02020603050405020304" pitchFamily="18" charset="0"/>
              </a:defRPr>
            </a:lvl1pPr>
          </a:lstStyle>
          <a:p>
            <a:pPr algn="ctr"/>
            <a:r>
              <a:rPr lang="en-US" sz="3600" b="1">
                <a:solidFill>
                  <a:schemeClr val="bg1"/>
                </a:solidFill>
              </a:rPr>
              <a:t>I. Phương pháp tách kim loại</a:t>
            </a:r>
          </a:p>
        </p:txBody>
      </p:sp>
      <p:grpSp>
        <p:nvGrpSpPr>
          <p:cNvPr id="38" name="Group 37">
            <a:extLst>
              <a:ext uri="{FF2B5EF4-FFF2-40B4-BE49-F238E27FC236}">
                <a16:creationId xmlns:a16="http://schemas.microsoft.com/office/drawing/2014/main" id="{698334E7-246D-7080-CDEA-2023D6FC016C}"/>
              </a:ext>
            </a:extLst>
          </p:cNvPr>
          <p:cNvGrpSpPr/>
          <p:nvPr/>
        </p:nvGrpSpPr>
        <p:grpSpPr>
          <a:xfrm>
            <a:off x="310617" y="3197638"/>
            <a:ext cx="1918406" cy="2348282"/>
            <a:chOff x="310617" y="3197638"/>
            <a:chExt cx="1918406" cy="2348282"/>
          </a:xfrm>
        </p:grpSpPr>
        <p:cxnSp>
          <p:nvCxnSpPr>
            <p:cNvPr id="7" name="Straight Connector 6">
              <a:extLst>
                <a:ext uri="{FF2B5EF4-FFF2-40B4-BE49-F238E27FC236}">
                  <a16:creationId xmlns:a16="http://schemas.microsoft.com/office/drawing/2014/main" id="{2635483E-6D4F-D5B6-4FD3-298FDD65344A}"/>
                </a:ext>
              </a:extLst>
            </p:cNvPr>
            <p:cNvCxnSpPr>
              <a:cxnSpLocks/>
            </p:cNvCxnSpPr>
            <p:nvPr/>
          </p:nvCxnSpPr>
          <p:spPr>
            <a:xfrm flipH="1">
              <a:off x="1230289" y="3197638"/>
              <a:ext cx="998734" cy="886922"/>
            </a:xfrm>
            <a:prstGeom prst="line">
              <a:avLst/>
            </a:prstGeom>
          </p:spPr>
          <p:style>
            <a:lnRef idx="1">
              <a:schemeClr val="accent2"/>
            </a:lnRef>
            <a:fillRef idx="0">
              <a:schemeClr val="accent2"/>
            </a:fillRef>
            <a:effectRef idx="0">
              <a:schemeClr val="accent2"/>
            </a:effectRef>
            <a:fontRef idx="minor">
              <a:schemeClr val="tx1"/>
            </a:fontRef>
          </p:style>
        </p:cxnSp>
        <p:sp>
          <p:nvSpPr>
            <p:cNvPr id="18" name="Hexagon 17">
              <a:extLst>
                <a:ext uri="{FF2B5EF4-FFF2-40B4-BE49-F238E27FC236}">
                  <a16:creationId xmlns:a16="http://schemas.microsoft.com/office/drawing/2014/main" id="{F6059C37-225F-B55D-6956-F562F047AD14}"/>
                </a:ext>
              </a:extLst>
            </p:cNvPr>
            <p:cNvSpPr/>
            <p:nvPr/>
          </p:nvSpPr>
          <p:spPr>
            <a:xfrm>
              <a:off x="310617" y="4060941"/>
              <a:ext cx="1722576" cy="1484979"/>
            </a:xfrm>
            <a:prstGeom prst="hexagon">
              <a:avLst/>
            </a:prstGeom>
            <a:solidFill>
              <a:srgbClr val="FDD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5BBCCED-C710-79A0-6141-CCFE3DBA9801}"/>
                </a:ext>
              </a:extLst>
            </p:cNvPr>
            <p:cNvSpPr txBox="1"/>
            <p:nvPr/>
          </p:nvSpPr>
          <p:spPr>
            <a:xfrm>
              <a:off x="438738" y="4272040"/>
              <a:ext cx="1466334" cy="830997"/>
            </a:xfrm>
            <a:prstGeom prst="rect">
              <a:avLst/>
            </a:prstGeom>
            <a:noFill/>
          </p:spPr>
          <p:txBody>
            <a:bodyPr wrap="square">
              <a:spAutoFit/>
            </a:bodyPr>
            <a:lstStyle/>
            <a:p>
              <a:pPr algn="ctr"/>
              <a:r>
                <a:rPr lang="en-US" sz="2400" b="1">
                  <a:solidFill>
                    <a:srgbClr val="000000"/>
                  </a:solidFill>
                  <a:ea typeface="Calibri" panose="020F0502020204030204" pitchFamily="34" charset="0"/>
                  <a:cs typeface="Times New Roman" panose="02020603050405020304" pitchFamily="18" charset="0"/>
                </a:rPr>
                <a:t>D</a:t>
              </a:r>
              <a:r>
                <a:rPr lang="en-US" sz="2400" b="1">
                  <a:solidFill>
                    <a:srgbClr val="000000"/>
                  </a:solidFill>
                  <a:effectLst/>
                  <a:ea typeface="Calibri" panose="020F0502020204030204" pitchFamily="34" charset="0"/>
                  <a:cs typeface="Times New Roman" panose="02020603050405020304" pitchFamily="18" charset="0"/>
                </a:rPr>
                <a:t>ạng </a:t>
              </a:r>
            </a:p>
            <a:p>
              <a:pPr algn="ctr"/>
              <a:r>
                <a:rPr lang="en-US" sz="2400" b="1">
                  <a:solidFill>
                    <a:srgbClr val="000000"/>
                  </a:solidFill>
                  <a:effectLst/>
                  <a:ea typeface="Calibri" panose="020F0502020204030204" pitchFamily="34" charset="0"/>
                  <a:cs typeface="Times New Roman" panose="02020603050405020304" pitchFamily="18" charset="0"/>
                </a:rPr>
                <a:t>hợp chất</a:t>
              </a:r>
              <a:endParaRPr lang="en-US" sz="2400" b="1"/>
            </a:p>
          </p:txBody>
        </p:sp>
      </p:grpSp>
      <p:grpSp>
        <p:nvGrpSpPr>
          <p:cNvPr id="39" name="Group 38">
            <a:extLst>
              <a:ext uri="{FF2B5EF4-FFF2-40B4-BE49-F238E27FC236}">
                <a16:creationId xmlns:a16="http://schemas.microsoft.com/office/drawing/2014/main" id="{CA2B90BD-518E-3459-57B7-D6B54D1EC589}"/>
              </a:ext>
            </a:extLst>
          </p:cNvPr>
          <p:cNvGrpSpPr/>
          <p:nvPr/>
        </p:nvGrpSpPr>
        <p:grpSpPr>
          <a:xfrm>
            <a:off x="2103139" y="3197638"/>
            <a:ext cx="1722576" cy="2382816"/>
            <a:chOff x="2103139" y="3197638"/>
            <a:chExt cx="1722576" cy="2382816"/>
          </a:xfrm>
        </p:grpSpPr>
        <p:cxnSp>
          <p:nvCxnSpPr>
            <p:cNvPr id="14" name="Straight Connector 13">
              <a:extLst>
                <a:ext uri="{FF2B5EF4-FFF2-40B4-BE49-F238E27FC236}">
                  <a16:creationId xmlns:a16="http://schemas.microsoft.com/office/drawing/2014/main" id="{3FE99596-CF88-6A7F-7FDB-C394216AAE6A}"/>
                </a:ext>
              </a:extLst>
            </p:cNvPr>
            <p:cNvCxnSpPr>
              <a:cxnSpLocks/>
            </p:cNvCxnSpPr>
            <p:nvPr/>
          </p:nvCxnSpPr>
          <p:spPr>
            <a:xfrm>
              <a:off x="2212398" y="3197638"/>
              <a:ext cx="713687" cy="1008603"/>
            </a:xfrm>
            <a:prstGeom prst="line">
              <a:avLst/>
            </a:prstGeom>
          </p:spPr>
          <p:style>
            <a:lnRef idx="1">
              <a:schemeClr val="accent2"/>
            </a:lnRef>
            <a:fillRef idx="0">
              <a:schemeClr val="accent2"/>
            </a:fillRef>
            <a:effectRef idx="0">
              <a:schemeClr val="accent2"/>
            </a:effectRef>
            <a:fontRef idx="minor">
              <a:schemeClr val="tx1"/>
            </a:fontRef>
          </p:style>
        </p:cxnSp>
        <p:sp>
          <p:nvSpPr>
            <p:cNvPr id="19" name="Hexagon 18">
              <a:extLst>
                <a:ext uri="{FF2B5EF4-FFF2-40B4-BE49-F238E27FC236}">
                  <a16:creationId xmlns:a16="http://schemas.microsoft.com/office/drawing/2014/main" id="{1822AA03-9166-A3AD-4F67-882C61642B7C}"/>
                </a:ext>
              </a:extLst>
            </p:cNvPr>
            <p:cNvSpPr/>
            <p:nvPr/>
          </p:nvSpPr>
          <p:spPr>
            <a:xfrm>
              <a:off x="2103139" y="4095475"/>
              <a:ext cx="1722576" cy="1484979"/>
            </a:xfrm>
            <a:prstGeom prst="hexagon">
              <a:avLst/>
            </a:prstGeom>
            <a:solidFill>
              <a:srgbClr val="FDD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35089F8-949A-12C3-FB23-6A03B7042C68}"/>
                </a:ext>
              </a:extLst>
            </p:cNvPr>
            <p:cNvSpPr txBox="1"/>
            <p:nvPr/>
          </p:nvSpPr>
          <p:spPr>
            <a:xfrm>
              <a:off x="2271266" y="4304700"/>
              <a:ext cx="1466334" cy="830997"/>
            </a:xfrm>
            <a:prstGeom prst="rect">
              <a:avLst/>
            </a:prstGeom>
            <a:noFill/>
          </p:spPr>
          <p:txBody>
            <a:bodyPr wrap="square">
              <a:spAutoFit/>
            </a:bodyPr>
            <a:lstStyle/>
            <a:p>
              <a:pPr algn="ctr"/>
              <a:r>
                <a:rPr lang="en-US" sz="2400" b="1">
                  <a:solidFill>
                    <a:srgbClr val="000000"/>
                  </a:solidFill>
                  <a:ea typeface="Calibri" panose="020F0502020204030204" pitchFamily="34" charset="0"/>
                  <a:cs typeface="Times New Roman" panose="02020603050405020304" pitchFamily="18" charset="0"/>
                </a:rPr>
                <a:t>D</a:t>
              </a:r>
              <a:r>
                <a:rPr lang="en-US" sz="2400" b="1">
                  <a:solidFill>
                    <a:srgbClr val="000000"/>
                  </a:solidFill>
                  <a:effectLst/>
                  <a:ea typeface="Calibri" panose="020F0502020204030204" pitchFamily="34" charset="0"/>
                  <a:cs typeface="Times New Roman" panose="02020603050405020304" pitchFamily="18" charset="0"/>
                </a:rPr>
                <a:t>ạng </a:t>
              </a:r>
            </a:p>
            <a:p>
              <a:pPr algn="ctr"/>
              <a:r>
                <a:rPr lang="en-US" sz="2400" b="1">
                  <a:solidFill>
                    <a:srgbClr val="000000"/>
                  </a:solidFill>
                  <a:effectLst/>
                  <a:ea typeface="Calibri" panose="020F0502020204030204" pitchFamily="34" charset="0"/>
                  <a:cs typeface="Times New Roman" panose="02020603050405020304" pitchFamily="18" charset="0"/>
                </a:rPr>
                <a:t>đơn chất</a:t>
              </a:r>
              <a:endParaRPr lang="en-US" sz="2400" b="1"/>
            </a:p>
          </p:txBody>
        </p:sp>
      </p:grpSp>
      <p:grpSp>
        <p:nvGrpSpPr>
          <p:cNvPr id="40" name="Group 39">
            <a:extLst>
              <a:ext uri="{FF2B5EF4-FFF2-40B4-BE49-F238E27FC236}">
                <a16:creationId xmlns:a16="http://schemas.microsoft.com/office/drawing/2014/main" id="{8F36ED02-1EB2-2DAD-6345-3477027BA0C4}"/>
              </a:ext>
            </a:extLst>
          </p:cNvPr>
          <p:cNvGrpSpPr/>
          <p:nvPr/>
        </p:nvGrpSpPr>
        <p:grpSpPr>
          <a:xfrm>
            <a:off x="8373445" y="1119990"/>
            <a:ext cx="1722576" cy="2487176"/>
            <a:chOff x="8373445" y="1119990"/>
            <a:chExt cx="1722576" cy="2487176"/>
          </a:xfrm>
        </p:grpSpPr>
        <p:sp>
          <p:nvSpPr>
            <p:cNvPr id="20" name="Hexagon 19">
              <a:extLst>
                <a:ext uri="{FF2B5EF4-FFF2-40B4-BE49-F238E27FC236}">
                  <a16:creationId xmlns:a16="http://schemas.microsoft.com/office/drawing/2014/main" id="{00324A2E-94B4-5CF4-9AE3-98E58FA73371}"/>
                </a:ext>
              </a:extLst>
            </p:cNvPr>
            <p:cNvSpPr/>
            <p:nvPr/>
          </p:nvSpPr>
          <p:spPr>
            <a:xfrm>
              <a:off x="8373445" y="1119990"/>
              <a:ext cx="1722576" cy="1484979"/>
            </a:xfrm>
            <a:prstGeom prst="hexagon">
              <a:avLst/>
            </a:prstGeom>
            <a:solidFill>
              <a:srgbClr val="FDD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7748AC8-6B39-5F71-A1A2-83421E857D88}"/>
                </a:ext>
              </a:extLst>
            </p:cNvPr>
            <p:cNvCxnSpPr>
              <a:cxnSpLocks/>
              <a:stCxn id="10" idx="5"/>
              <a:endCxn id="20" idx="2"/>
            </p:cNvCxnSpPr>
            <p:nvPr/>
          </p:nvCxnSpPr>
          <p:spPr>
            <a:xfrm flipH="1" flipV="1">
              <a:off x="8744690" y="2604969"/>
              <a:ext cx="309676" cy="1002197"/>
            </a:xfrm>
            <a:prstGeom prst="line">
              <a:avLst/>
            </a:prstGeom>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24C14C25-7C54-6820-A702-30792A958548}"/>
                </a:ext>
              </a:extLst>
            </p:cNvPr>
            <p:cNvSpPr txBox="1"/>
            <p:nvPr/>
          </p:nvSpPr>
          <p:spPr>
            <a:xfrm>
              <a:off x="8521222" y="1349099"/>
              <a:ext cx="1466334" cy="830997"/>
            </a:xfrm>
            <a:prstGeom prst="rect">
              <a:avLst/>
            </a:prstGeom>
            <a:noFill/>
          </p:spPr>
          <p:txBody>
            <a:bodyPr wrap="square">
              <a:spAutoFit/>
            </a:bodyPr>
            <a:lstStyle/>
            <a:p>
              <a:pPr algn="ctr"/>
              <a:r>
                <a:rPr lang="en-US" sz="2400" b="1">
                  <a:solidFill>
                    <a:srgbClr val="000000"/>
                  </a:solidFill>
                  <a:cs typeface="Times New Roman" panose="02020603050405020304" pitchFamily="18" charset="0"/>
                </a:rPr>
                <a:t>Điện phân</a:t>
              </a:r>
              <a:endParaRPr lang="en-US" sz="2400" b="1"/>
            </a:p>
          </p:txBody>
        </p:sp>
      </p:grpSp>
      <p:grpSp>
        <p:nvGrpSpPr>
          <p:cNvPr id="41" name="Group 40">
            <a:extLst>
              <a:ext uri="{FF2B5EF4-FFF2-40B4-BE49-F238E27FC236}">
                <a16:creationId xmlns:a16="http://schemas.microsoft.com/office/drawing/2014/main" id="{E5C91554-1106-8F20-2B0D-C3796FE5730C}"/>
              </a:ext>
            </a:extLst>
          </p:cNvPr>
          <p:cNvGrpSpPr/>
          <p:nvPr/>
        </p:nvGrpSpPr>
        <p:grpSpPr>
          <a:xfrm>
            <a:off x="9470315" y="2400355"/>
            <a:ext cx="2271294" cy="2038709"/>
            <a:chOff x="9470315" y="2400355"/>
            <a:chExt cx="2271294" cy="2038709"/>
          </a:xfrm>
        </p:grpSpPr>
        <p:sp>
          <p:nvSpPr>
            <p:cNvPr id="21" name="Hexagon 20">
              <a:extLst>
                <a:ext uri="{FF2B5EF4-FFF2-40B4-BE49-F238E27FC236}">
                  <a16:creationId xmlns:a16="http://schemas.microsoft.com/office/drawing/2014/main" id="{C4534DE2-EFD0-39D1-2ABA-3191D240898C}"/>
                </a:ext>
              </a:extLst>
            </p:cNvPr>
            <p:cNvSpPr/>
            <p:nvPr/>
          </p:nvSpPr>
          <p:spPr>
            <a:xfrm>
              <a:off x="10019033" y="2400355"/>
              <a:ext cx="1722576" cy="1484979"/>
            </a:xfrm>
            <a:prstGeom prst="hexagon">
              <a:avLst/>
            </a:prstGeom>
            <a:solidFill>
              <a:srgbClr val="FDD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BE6315F3-51BF-5D3B-0DE0-877847DCEBF5}"/>
                </a:ext>
              </a:extLst>
            </p:cNvPr>
            <p:cNvCxnSpPr>
              <a:stCxn id="10" idx="0"/>
              <a:endCxn id="21" idx="2"/>
            </p:cNvCxnSpPr>
            <p:nvPr/>
          </p:nvCxnSpPr>
          <p:spPr>
            <a:xfrm flipV="1">
              <a:off x="9470315" y="3885334"/>
              <a:ext cx="919963" cy="553730"/>
            </a:xfrm>
            <a:prstGeom prst="line">
              <a:avLst/>
            </a:prstGeom>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a16="http://schemas.microsoft.com/office/drawing/2014/main" id="{DCBCCAC9-B0B9-4D85-BFCD-8852462C5E73}"/>
                </a:ext>
              </a:extLst>
            </p:cNvPr>
            <p:cNvSpPr txBox="1"/>
            <p:nvPr/>
          </p:nvSpPr>
          <p:spPr>
            <a:xfrm>
              <a:off x="10147154" y="2727346"/>
              <a:ext cx="1466334" cy="830997"/>
            </a:xfrm>
            <a:prstGeom prst="rect">
              <a:avLst/>
            </a:prstGeom>
            <a:noFill/>
          </p:spPr>
          <p:txBody>
            <a:bodyPr wrap="square">
              <a:spAutoFit/>
            </a:bodyPr>
            <a:lstStyle/>
            <a:p>
              <a:pPr algn="ctr"/>
              <a:r>
                <a:rPr lang="en-US" sz="2400" b="1">
                  <a:solidFill>
                    <a:srgbClr val="000000"/>
                  </a:solidFill>
                  <a:cs typeface="Times New Roman" panose="02020603050405020304" pitchFamily="18" charset="0"/>
                </a:rPr>
                <a:t>Nhiệt luyện</a:t>
              </a:r>
              <a:endParaRPr lang="en-US" sz="2400" b="1"/>
            </a:p>
          </p:txBody>
        </p:sp>
      </p:grpSp>
      <p:grpSp>
        <p:nvGrpSpPr>
          <p:cNvPr id="42" name="Group 41">
            <a:extLst>
              <a:ext uri="{FF2B5EF4-FFF2-40B4-BE49-F238E27FC236}">
                <a16:creationId xmlns:a16="http://schemas.microsoft.com/office/drawing/2014/main" id="{759BD4DE-E075-FB3A-AEC4-9A7957C7E7B4}"/>
              </a:ext>
            </a:extLst>
          </p:cNvPr>
          <p:cNvGrpSpPr/>
          <p:nvPr/>
        </p:nvGrpSpPr>
        <p:grpSpPr>
          <a:xfrm>
            <a:off x="9054366" y="4304700"/>
            <a:ext cx="2925083" cy="1484979"/>
            <a:chOff x="9054366" y="4304700"/>
            <a:chExt cx="2925083" cy="1484979"/>
          </a:xfrm>
        </p:grpSpPr>
        <p:sp>
          <p:nvSpPr>
            <p:cNvPr id="25" name="Hexagon 24">
              <a:extLst>
                <a:ext uri="{FF2B5EF4-FFF2-40B4-BE49-F238E27FC236}">
                  <a16:creationId xmlns:a16="http://schemas.microsoft.com/office/drawing/2014/main" id="{A2F4DD49-5681-AC72-5908-85511E3BC506}"/>
                </a:ext>
              </a:extLst>
            </p:cNvPr>
            <p:cNvSpPr/>
            <p:nvPr/>
          </p:nvSpPr>
          <p:spPr>
            <a:xfrm>
              <a:off x="10256873" y="4304700"/>
              <a:ext cx="1722576" cy="1484979"/>
            </a:xfrm>
            <a:prstGeom prst="hexagon">
              <a:avLst/>
            </a:prstGeom>
            <a:solidFill>
              <a:srgbClr val="FDD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6D3D31A8-ADDE-EB3F-C92F-7DCBC1676B27}"/>
                </a:ext>
              </a:extLst>
            </p:cNvPr>
            <p:cNvCxnSpPr>
              <a:cxnSpLocks/>
              <a:stCxn id="10" idx="1"/>
            </p:cNvCxnSpPr>
            <p:nvPr/>
          </p:nvCxnSpPr>
          <p:spPr>
            <a:xfrm>
              <a:off x="9054366" y="5270961"/>
              <a:ext cx="1486178" cy="420294"/>
            </a:xfrm>
            <a:prstGeom prst="line">
              <a:avLst/>
            </a:prstGeom>
          </p:spPr>
          <p:style>
            <a:lnRef idx="1">
              <a:schemeClr val="accent2"/>
            </a:lnRef>
            <a:fillRef idx="0">
              <a:schemeClr val="accent2"/>
            </a:fillRef>
            <a:effectRef idx="0">
              <a:schemeClr val="accent2"/>
            </a:effectRef>
            <a:fontRef idx="minor">
              <a:schemeClr val="tx1"/>
            </a:fontRef>
          </p:style>
        </p:cxnSp>
        <p:sp>
          <p:nvSpPr>
            <p:cNvPr id="36" name="TextBox 35">
              <a:extLst>
                <a:ext uri="{FF2B5EF4-FFF2-40B4-BE49-F238E27FC236}">
                  <a16:creationId xmlns:a16="http://schemas.microsoft.com/office/drawing/2014/main" id="{540F22D7-24EC-B169-7726-2C705865A178}"/>
                </a:ext>
              </a:extLst>
            </p:cNvPr>
            <p:cNvSpPr txBox="1"/>
            <p:nvPr/>
          </p:nvSpPr>
          <p:spPr>
            <a:xfrm>
              <a:off x="10390278" y="4649661"/>
              <a:ext cx="1466334" cy="830997"/>
            </a:xfrm>
            <a:prstGeom prst="rect">
              <a:avLst/>
            </a:prstGeom>
            <a:noFill/>
          </p:spPr>
          <p:txBody>
            <a:bodyPr wrap="square">
              <a:spAutoFit/>
            </a:bodyPr>
            <a:lstStyle/>
            <a:p>
              <a:pPr algn="ctr"/>
              <a:r>
                <a:rPr lang="en-US" sz="2400" b="1">
                  <a:solidFill>
                    <a:srgbClr val="000000"/>
                  </a:solidFill>
                  <a:cs typeface="Times New Roman" panose="02020603050405020304" pitchFamily="18" charset="0"/>
                </a:rPr>
                <a:t>Thủy luyện</a:t>
              </a:r>
              <a:endParaRPr lang="en-US" sz="2400" b="1"/>
            </a:p>
          </p:txBody>
        </p:sp>
      </p:grpSp>
    </p:spTree>
    <p:extLst>
      <p:ext uri="{BB962C8B-B14F-4D97-AF65-F5344CB8AC3E}">
        <p14:creationId xmlns:p14="http://schemas.microsoft.com/office/powerpoint/2010/main" val="38194385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up)">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up)">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3BC16E-3745-AD47-E90B-E8EBB119C8E4}"/>
              </a:ext>
            </a:extLst>
          </p:cNvPr>
          <p:cNvSpPr/>
          <p:nvPr/>
        </p:nvSpPr>
        <p:spPr>
          <a:xfrm>
            <a:off x="0" y="733386"/>
            <a:ext cx="12192000" cy="61246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A65154-4B71-4246-8C6B-0726B986BE91}"/>
              </a:ext>
            </a:extLst>
          </p:cNvPr>
          <p:cNvSpPr txBox="1"/>
          <p:nvPr/>
        </p:nvSpPr>
        <p:spPr>
          <a:xfrm>
            <a:off x="-1" y="-123518"/>
            <a:ext cx="12192000" cy="816249"/>
          </a:xfrm>
          <a:prstGeom prst="rect">
            <a:avLst/>
          </a:prstGeom>
          <a:solidFill>
            <a:schemeClr val="accent4">
              <a:lumMod val="60000"/>
              <a:lumOff val="40000"/>
              <a:alpha val="40000"/>
            </a:schemeClr>
          </a:solid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t>T38.B20: TÁCH KIM LOẠI VÀ VIỆC SỬ DỤNG HỢP KIM</a:t>
            </a:r>
          </a:p>
        </p:txBody>
      </p:sp>
      <p:cxnSp>
        <p:nvCxnSpPr>
          <p:cNvPr id="5" name="Straight Connector 4">
            <a:extLst>
              <a:ext uri="{FF2B5EF4-FFF2-40B4-BE49-F238E27FC236}">
                <a16:creationId xmlns:a16="http://schemas.microsoft.com/office/drawing/2014/main" id="{13A669E9-A1CE-A2BB-0DC4-8A23A7899A27}"/>
              </a:ext>
            </a:extLst>
          </p:cNvPr>
          <p:cNvCxnSpPr>
            <a:cxnSpLocks/>
          </p:cNvCxnSpPr>
          <p:nvPr/>
        </p:nvCxnSpPr>
        <p:spPr>
          <a:xfrm>
            <a:off x="-1" y="709356"/>
            <a:ext cx="12192000" cy="0"/>
          </a:xfrm>
          <a:prstGeom prst="line">
            <a:avLst/>
          </a:prstGeom>
          <a:ln w="28575">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17E0BED6-1B2C-57F1-DDCB-E30413E2A7CE}"/>
              </a:ext>
            </a:extLst>
          </p:cNvPr>
          <p:cNvSpPr txBox="1"/>
          <p:nvPr/>
        </p:nvSpPr>
        <p:spPr>
          <a:xfrm>
            <a:off x="365761" y="650260"/>
            <a:ext cx="11255432" cy="1077218"/>
          </a:xfrm>
          <a:prstGeom prst="rect">
            <a:avLst/>
          </a:prstGeom>
          <a:noFill/>
        </p:spPr>
        <p:txBody>
          <a:bodyPr wrap="square">
            <a:spAutoFit/>
          </a:bodyPr>
          <a:lstStyle/>
          <a:p>
            <a:pPr algn="just">
              <a:spcAft>
                <a:spcPts val="800"/>
              </a:spcAft>
            </a:pPr>
            <a:r>
              <a:rPr lang="en-US" sz="3200" b="1" dirty="0" err="1">
                <a:solidFill>
                  <a:schemeClr val="accent1">
                    <a:lumMod val="50000"/>
                  </a:schemeClr>
                </a:solidFill>
                <a:effectLst/>
                <a:ea typeface="Calibri" panose="020F0502020204030204" pitchFamily="34" charset="0"/>
                <a:cs typeface="Times New Roman" panose="02020603050405020304" pitchFamily="18" charset="0"/>
              </a:rPr>
              <a:t>Các</a:t>
            </a:r>
            <a:r>
              <a:rPr lang="en-US" sz="3200" b="1" dirty="0">
                <a:solidFill>
                  <a:schemeClr val="accent1">
                    <a:lumMod val="50000"/>
                  </a:schemeClr>
                </a:solidFill>
                <a:effectLst/>
                <a:ea typeface="Calibri" panose="020F0502020204030204" pitchFamily="34" charset="0"/>
                <a:cs typeface="Times New Roman" panose="02020603050405020304" pitchFamily="18" charset="0"/>
              </a:rPr>
              <a:t> </a:t>
            </a:r>
            <a:r>
              <a:rPr lang="en-US" sz="3200" b="1" dirty="0" err="1">
                <a:solidFill>
                  <a:schemeClr val="accent1">
                    <a:lumMod val="50000"/>
                  </a:schemeClr>
                </a:solidFill>
                <a:effectLst/>
                <a:ea typeface="Calibri" panose="020F0502020204030204" pitchFamily="34" charset="0"/>
                <a:cs typeface="Times New Roman" panose="02020603050405020304" pitchFamily="18" charset="0"/>
              </a:rPr>
              <a:t>em</a:t>
            </a:r>
            <a:r>
              <a:rPr lang="en-US" sz="3200" b="1" dirty="0">
                <a:solidFill>
                  <a:schemeClr val="accent1">
                    <a:lumMod val="50000"/>
                  </a:schemeClr>
                </a:solidFill>
                <a:effectLst/>
                <a:ea typeface="Calibri" panose="020F0502020204030204" pitchFamily="34" charset="0"/>
                <a:cs typeface="Times New Roman" panose="02020603050405020304" pitchFamily="18" charset="0"/>
              </a:rPr>
              <a:t> </a:t>
            </a:r>
            <a:r>
              <a:rPr lang="en-US" sz="3200" b="1" dirty="0" err="1">
                <a:solidFill>
                  <a:schemeClr val="accent1">
                    <a:lumMod val="50000"/>
                  </a:schemeClr>
                </a:solidFill>
                <a:effectLst/>
                <a:ea typeface="Calibri" panose="020F0502020204030204" pitchFamily="34" charset="0"/>
                <a:cs typeface="Times New Roman" panose="02020603050405020304" pitchFamily="18" charset="0"/>
              </a:rPr>
              <a:t>về</a:t>
            </a:r>
            <a:r>
              <a:rPr lang="en-US" sz="3200" b="1" dirty="0">
                <a:solidFill>
                  <a:schemeClr val="accent1">
                    <a:lumMod val="50000"/>
                  </a:schemeClr>
                </a:solidFill>
                <a:effectLst/>
                <a:ea typeface="Calibri" panose="020F0502020204030204" pitchFamily="34" charset="0"/>
                <a:cs typeface="Times New Roman" panose="02020603050405020304" pitchFamily="18" charset="0"/>
              </a:rPr>
              <a:t> </a:t>
            </a:r>
            <a:r>
              <a:rPr lang="en-US" sz="3200" b="1" dirty="0" err="1">
                <a:solidFill>
                  <a:schemeClr val="accent1">
                    <a:lumMod val="50000"/>
                  </a:schemeClr>
                </a:solidFill>
                <a:effectLst/>
                <a:ea typeface="Calibri" panose="020F0502020204030204" pitchFamily="34" charset="0"/>
                <a:cs typeface="Times New Roman" panose="02020603050405020304" pitchFamily="18" charset="0"/>
              </a:rPr>
              <a:t>nhà</a:t>
            </a:r>
            <a:r>
              <a:rPr lang="en-US" sz="3200" b="1" dirty="0">
                <a:solidFill>
                  <a:schemeClr val="accent1">
                    <a:lumMod val="50000"/>
                  </a:schemeClr>
                </a:solidFill>
                <a:effectLst/>
                <a:ea typeface="Calibri" panose="020F0502020204030204" pitchFamily="34" charset="0"/>
                <a:cs typeface="Times New Roman" panose="02020603050405020304" pitchFamily="18" charset="0"/>
              </a:rPr>
              <a:t> </a:t>
            </a:r>
            <a:r>
              <a:rPr lang="en-US" sz="3200" b="1" dirty="0" err="1">
                <a:solidFill>
                  <a:schemeClr val="accent1">
                    <a:lumMod val="50000"/>
                  </a:schemeClr>
                </a:solidFill>
                <a:effectLst/>
                <a:ea typeface="Calibri" panose="020F0502020204030204" pitchFamily="34" charset="0"/>
                <a:cs typeface="Times New Roman" panose="02020603050405020304" pitchFamily="18" charset="0"/>
              </a:rPr>
              <a:t>học</a:t>
            </a:r>
            <a:r>
              <a:rPr lang="en-US" sz="3200" b="1" dirty="0">
                <a:solidFill>
                  <a:schemeClr val="accent1">
                    <a:lumMod val="50000"/>
                  </a:schemeClr>
                </a:solidFill>
                <a:effectLst/>
                <a:ea typeface="Calibri" panose="020F0502020204030204" pitchFamily="34" charset="0"/>
                <a:cs typeface="Times New Roman" panose="02020603050405020304" pitchFamily="18" charset="0"/>
              </a:rPr>
              <a:t> </a:t>
            </a:r>
            <a:r>
              <a:rPr lang="en-US" sz="3200" b="1" dirty="0" err="1">
                <a:solidFill>
                  <a:schemeClr val="accent1">
                    <a:lumMod val="50000"/>
                  </a:schemeClr>
                </a:solidFill>
                <a:effectLst/>
                <a:ea typeface="Calibri" panose="020F0502020204030204" pitchFamily="34" charset="0"/>
                <a:cs typeface="Times New Roman" panose="02020603050405020304" pitchFamily="18" charset="0"/>
              </a:rPr>
              <a:t>bài</a:t>
            </a:r>
            <a:r>
              <a:rPr lang="en-US" sz="3200" b="1" dirty="0">
                <a:solidFill>
                  <a:schemeClr val="accent1">
                    <a:lumMod val="50000"/>
                  </a:schemeClr>
                </a:solidFill>
                <a:effectLst/>
                <a:ea typeface="Calibri" panose="020F0502020204030204" pitchFamily="34" charset="0"/>
                <a:cs typeface="Times New Roman" panose="02020603050405020304" pitchFamily="18" charset="0"/>
              </a:rPr>
              <a:t> </a:t>
            </a:r>
            <a:r>
              <a:rPr lang="en-US" sz="3200" b="1" dirty="0" err="1">
                <a:solidFill>
                  <a:schemeClr val="accent1">
                    <a:lumMod val="50000"/>
                  </a:schemeClr>
                </a:solidFill>
                <a:effectLst/>
                <a:ea typeface="Calibri" panose="020F0502020204030204" pitchFamily="34" charset="0"/>
                <a:cs typeface="Times New Roman" panose="02020603050405020304" pitchFamily="18" charset="0"/>
              </a:rPr>
              <a:t>và</a:t>
            </a:r>
            <a:r>
              <a:rPr lang="en-US" sz="3200" b="1" dirty="0">
                <a:solidFill>
                  <a:schemeClr val="accent1">
                    <a:lumMod val="50000"/>
                  </a:schemeClr>
                </a:solidFill>
                <a:effectLst/>
                <a:ea typeface="Calibri" panose="020F0502020204030204" pitchFamily="34" charset="0"/>
                <a:cs typeface="Times New Roman" panose="02020603050405020304" pitchFamily="18" charset="0"/>
              </a:rPr>
              <a:t> </a:t>
            </a:r>
            <a:r>
              <a:rPr lang="en-US" sz="3200" b="1" dirty="0" err="1">
                <a:solidFill>
                  <a:schemeClr val="accent1">
                    <a:lumMod val="50000"/>
                  </a:schemeClr>
                </a:solidFill>
                <a:effectLst/>
                <a:ea typeface="Calibri" panose="020F0502020204030204" pitchFamily="34" charset="0"/>
                <a:cs typeface="Times New Roman" panose="02020603050405020304" pitchFamily="18" charset="0"/>
              </a:rPr>
              <a:t>chuẩn</a:t>
            </a:r>
            <a:r>
              <a:rPr lang="en-US" sz="3200" b="1" dirty="0">
                <a:solidFill>
                  <a:schemeClr val="accent1">
                    <a:lumMod val="50000"/>
                  </a:schemeClr>
                </a:solidFill>
                <a:effectLst/>
                <a:ea typeface="Calibri" panose="020F0502020204030204" pitchFamily="34" charset="0"/>
                <a:cs typeface="Times New Roman" panose="02020603050405020304" pitchFamily="18" charset="0"/>
              </a:rPr>
              <a:t> </a:t>
            </a:r>
            <a:r>
              <a:rPr lang="en-US" sz="3200" b="1" dirty="0" err="1">
                <a:solidFill>
                  <a:schemeClr val="accent1">
                    <a:lumMod val="50000"/>
                  </a:schemeClr>
                </a:solidFill>
                <a:effectLst/>
                <a:ea typeface="Calibri" panose="020F0502020204030204" pitchFamily="34" charset="0"/>
                <a:cs typeface="Times New Roman" panose="02020603050405020304" pitchFamily="18" charset="0"/>
              </a:rPr>
              <a:t>bị</a:t>
            </a:r>
            <a:r>
              <a:rPr lang="en-US" sz="3200" b="1" dirty="0">
                <a:solidFill>
                  <a:schemeClr val="accent1">
                    <a:lumMod val="50000"/>
                  </a:schemeClr>
                </a:solidFill>
                <a:effectLst/>
                <a:ea typeface="Calibri" panose="020F0502020204030204" pitchFamily="34" charset="0"/>
                <a:cs typeface="Times New Roman" panose="02020603050405020304" pitchFamily="18" charset="0"/>
              </a:rPr>
              <a:t> </a:t>
            </a:r>
            <a:r>
              <a:rPr lang="en-US" sz="3200" b="1" dirty="0" err="1">
                <a:solidFill>
                  <a:schemeClr val="accent1">
                    <a:lumMod val="50000"/>
                  </a:schemeClr>
                </a:solidFill>
                <a:effectLst/>
                <a:ea typeface="Calibri" panose="020F0502020204030204" pitchFamily="34" charset="0"/>
                <a:cs typeface="Times New Roman" panose="02020603050405020304" pitchFamily="18" charset="0"/>
              </a:rPr>
              <a:t>các</a:t>
            </a:r>
            <a:r>
              <a:rPr lang="en-US" sz="3200" b="1" dirty="0">
                <a:solidFill>
                  <a:schemeClr val="accent1">
                    <a:lumMod val="50000"/>
                  </a:schemeClr>
                </a:solidFill>
                <a:effectLst/>
                <a:ea typeface="Calibri" panose="020F0502020204030204" pitchFamily="34" charset="0"/>
                <a:cs typeface="Times New Roman" panose="02020603050405020304" pitchFamily="18" charset="0"/>
              </a:rPr>
              <a:t> </a:t>
            </a:r>
            <a:r>
              <a:rPr lang="en-US" sz="3200" b="1" dirty="0" err="1">
                <a:solidFill>
                  <a:schemeClr val="accent1">
                    <a:lumMod val="50000"/>
                  </a:schemeClr>
                </a:solidFill>
                <a:effectLst/>
                <a:ea typeface="Calibri" panose="020F0502020204030204" pitchFamily="34" charset="0"/>
                <a:cs typeface="Times New Roman" panose="02020603050405020304" pitchFamily="18" charset="0"/>
              </a:rPr>
              <a:t>nội</a:t>
            </a:r>
            <a:r>
              <a:rPr lang="en-US" sz="3200" b="1" dirty="0">
                <a:solidFill>
                  <a:schemeClr val="accent1">
                    <a:lumMod val="50000"/>
                  </a:schemeClr>
                </a:solidFill>
                <a:effectLst/>
                <a:ea typeface="Calibri" panose="020F0502020204030204" pitchFamily="34" charset="0"/>
                <a:cs typeface="Times New Roman" panose="02020603050405020304" pitchFamily="18" charset="0"/>
              </a:rPr>
              <a:t> dung: (</a:t>
            </a:r>
            <a:r>
              <a:rPr lang="en-US" sz="3200" b="1" dirty="0" err="1">
                <a:solidFill>
                  <a:schemeClr val="accent1">
                    <a:lumMod val="50000"/>
                  </a:schemeClr>
                </a:solidFill>
                <a:effectLst/>
                <a:ea typeface="Calibri" panose="020F0502020204030204" pitchFamily="34" charset="0"/>
                <a:cs typeface="Times New Roman" panose="02020603050405020304" pitchFamily="18" charset="0"/>
              </a:rPr>
              <a:t>Dạng</a:t>
            </a:r>
            <a:r>
              <a:rPr lang="en-US" sz="3200" b="1" dirty="0">
                <a:solidFill>
                  <a:schemeClr val="accent1">
                    <a:lumMod val="50000"/>
                  </a:schemeClr>
                </a:solidFill>
                <a:effectLst/>
                <a:ea typeface="Calibri" panose="020F0502020204030204" pitchFamily="34" charset="0"/>
                <a:cs typeface="Times New Roman" panose="02020603050405020304" pitchFamily="18" charset="0"/>
              </a:rPr>
              <a:t> </a:t>
            </a:r>
            <a:r>
              <a:rPr lang="en-US" sz="3200" b="1" dirty="0" err="1">
                <a:solidFill>
                  <a:schemeClr val="accent1">
                    <a:lumMod val="50000"/>
                  </a:schemeClr>
                </a:solidFill>
                <a:effectLst/>
                <a:ea typeface="Calibri" panose="020F0502020204030204" pitchFamily="34" charset="0"/>
                <a:cs typeface="Times New Roman" panose="02020603050405020304" pitchFamily="18" charset="0"/>
              </a:rPr>
              <a:t>bảng</a:t>
            </a:r>
            <a:r>
              <a:rPr lang="en-US" sz="3200" b="1" dirty="0">
                <a:solidFill>
                  <a:schemeClr val="accent1">
                    <a:lumMod val="50000"/>
                  </a:schemeClr>
                </a:solidFill>
                <a:effectLst/>
                <a:ea typeface="Calibri" panose="020F0502020204030204" pitchFamily="34" charset="0"/>
                <a:cs typeface="Times New Roman" panose="02020603050405020304" pitchFamily="18" charset="0"/>
              </a:rPr>
              <a:t> </a:t>
            </a:r>
            <a:r>
              <a:rPr lang="en-US" sz="3200" b="1" dirty="0" err="1">
                <a:solidFill>
                  <a:schemeClr val="accent1">
                    <a:lumMod val="50000"/>
                  </a:schemeClr>
                </a:solidFill>
                <a:effectLst/>
                <a:ea typeface="Calibri" panose="020F0502020204030204" pitchFamily="34" charset="0"/>
                <a:cs typeface="Times New Roman" panose="02020603050405020304" pitchFamily="18" charset="0"/>
              </a:rPr>
              <a:t>phụ</a:t>
            </a:r>
            <a:r>
              <a:rPr lang="en-US" sz="3200" b="1" dirty="0">
                <a:solidFill>
                  <a:schemeClr val="accent1">
                    <a:lumMod val="50000"/>
                  </a:schemeClr>
                </a:solidFill>
                <a:effectLst/>
                <a:ea typeface="Calibri" panose="020F0502020204030204" pitchFamily="34" charset="0"/>
                <a:cs typeface="Times New Roman" panose="02020603050405020304" pitchFamily="18" charset="0"/>
              </a:rPr>
              <a:t>, </a:t>
            </a:r>
            <a:r>
              <a:rPr lang="en-US" sz="3200" b="1" dirty="0" err="1">
                <a:solidFill>
                  <a:schemeClr val="accent1">
                    <a:lumMod val="50000"/>
                  </a:schemeClr>
                </a:solidFill>
                <a:effectLst/>
                <a:ea typeface="Calibri" panose="020F0502020204030204" pitchFamily="34" charset="0"/>
                <a:cs typeface="Times New Roman" panose="02020603050405020304" pitchFamily="18" charset="0"/>
              </a:rPr>
              <a:t>bài</a:t>
            </a:r>
            <a:r>
              <a:rPr lang="en-US" sz="3200" b="1" dirty="0">
                <a:solidFill>
                  <a:schemeClr val="accent1">
                    <a:lumMod val="50000"/>
                  </a:schemeClr>
                </a:solidFill>
                <a:effectLst/>
                <a:ea typeface="Calibri" panose="020F0502020204030204" pitchFamily="34" charset="0"/>
                <a:cs typeface="Times New Roman" panose="02020603050405020304" pitchFamily="18" charset="0"/>
              </a:rPr>
              <a:t> </a:t>
            </a:r>
            <a:r>
              <a:rPr lang="en-US" sz="3200" b="1" dirty="0" err="1">
                <a:solidFill>
                  <a:schemeClr val="accent1">
                    <a:lumMod val="50000"/>
                  </a:schemeClr>
                </a:solidFill>
                <a:effectLst/>
                <a:ea typeface="Calibri" panose="020F0502020204030204" pitchFamily="34" charset="0"/>
                <a:cs typeface="Times New Roman" panose="02020603050405020304" pitchFamily="18" charset="0"/>
              </a:rPr>
              <a:t>thuyết</a:t>
            </a:r>
            <a:r>
              <a:rPr lang="en-US" sz="3200" b="1" dirty="0">
                <a:solidFill>
                  <a:schemeClr val="accent1">
                    <a:lumMod val="50000"/>
                  </a:schemeClr>
                </a:solidFill>
                <a:effectLst/>
                <a:ea typeface="Calibri" panose="020F0502020204030204" pitchFamily="34" charset="0"/>
                <a:cs typeface="Times New Roman" panose="02020603050405020304" pitchFamily="18" charset="0"/>
              </a:rPr>
              <a:t> </a:t>
            </a:r>
            <a:r>
              <a:rPr lang="en-US" sz="3200" b="1" dirty="0" err="1">
                <a:solidFill>
                  <a:schemeClr val="accent1">
                    <a:lumMod val="50000"/>
                  </a:schemeClr>
                </a:solidFill>
                <a:effectLst/>
                <a:ea typeface="Calibri" panose="020F0502020204030204" pitchFamily="34" charset="0"/>
                <a:cs typeface="Times New Roman" panose="02020603050405020304" pitchFamily="18" charset="0"/>
              </a:rPr>
              <a:t>trình</a:t>
            </a:r>
            <a:r>
              <a:rPr lang="en-US" sz="3200" b="1" dirty="0">
                <a:solidFill>
                  <a:schemeClr val="accent1">
                    <a:lumMod val="50000"/>
                  </a:schemeClr>
                </a:solidFill>
                <a:effectLst/>
                <a:ea typeface="Calibri" panose="020F0502020204030204" pitchFamily="34" charset="0"/>
                <a:cs typeface="Times New Roman" panose="02020603050405020304" pitchFamily="18" charset="0"/>
              </a:rPr>
              <a:t>…)</a:t>
            </a:r>
          </a:p>
        </p:txBody>
      </p:sp>
      <p:grpSp>
        <p:nvGrpSpPr>
          <p:cNvPr id="28" name="Group 27">
            <a:extLst>
              <a:ext uri="{FF2B5EF4-FFF2-40B4-BE49-F238E27FC236}">
                <a16:creationId xmlns:a16="http://schemas.microsoft.com/office/drawing/2014/main" id="{13802852-483D-40B7-778B-C1A02ED40422}"/>
              </a:ext>
            </a:extLst>
          </p:cNvPr>
          <p:cNvGrpSpPr/>
          <p:nvPr/>
        </p:nvGrpSpPr>
        <p:grpSpPr>
          <a:xfrm>
            <a:off x="-56753" y="1807738"/>
            <a:ext cx="4041322" cy="4893039"/>
            <a:chOff x="-56753" y="1840988"/>
            <a:chExt cx="4041322" cy="4893039"/>
          </a:xfrm>
        </p:grpSpPr>
        <p:grpSp>
          <p:nvGrpSpPr>
            <p:cNvPr id="22" name="Group 21">
              <a:extLst>
                <a:ext uri="{FF2B5EF4-FFF2-40B4-BE49-F238E27FC236}">
                  <a16:creationId xmlns:a16="http://schemas.microsoft.com/office/drawing/2014/main" id="{60C0F2F2-AE04-FAC8-89EA-98EC41BA42C3}"/>
                </a:ext>
              </a:extLst>
            </p:cNvPr>
            <p:cNvGrpSpPr/>
            <p:nvPr/>
          </p:nvGrpSpPr>
          <p:grpSpPr>
            <a:xfrm>
              <a:off x="-56753" y="1840988"/>
              <a:ext cx="4008072" cy="4859070"/>
              <a:chOff x="-56753" y="1840988"/>
              <a:chExt cx="4008072" cy="4859070"/>
            </a:xfrm>
          </p:grpSpPr>
          <p:sp>
            <p:nvSpPr>
              <p:cNvPr id="6" name="Rectangle: Single Corner Snipped 5">
                <a:extLst>
                  <a:ext uri="{FF2B5EF4-FFF2-40B4-BE49-F238E27FC236}">
                    <a16:creationId xmlns:a16="http://schemas.microsoft.com/office/drawing/2014/main" id="{8BE7F87A-1A36-E644-35AA-A8913824A8A0}"/>
                  </a:ext>
                </a:extLst>
              </p:cNvPr>
              <p:cNvSpPr/>
              <p:nvPr/>
            </p:nvSpPr>
            <p:spPr>
              <a:xfrm>
                <a:off x="482148" y="2290362"/>
                <a:ext cx="3469171" cy="4409696"/>
              </a:xfrm>
              <a:prstGeom prst="snip1Rect">
                <a:avLst/>
              </a:prstGeom>
              <a:solidFill>
                <a:schemeClr val="bg1"/>
              </a:solidFill>
              <a:ln w="57150">
                <a:solidFill>
                  <a:srgbClr val="BAC2DA"/>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80702BB-DA7A-88EA-DC51-2AE62043CBA7}"/>
                  </a:ext>
                </a:extLst>
              </p:cNvPr>
              <p:cNvSpPr txBox="1"/>
              <p:nvPr/>
            </p:nvSpPr>
            <p:spPr>
              <a:xfrm>
                <a:off x="618313" y="2455025"/>
                <a:ext cx="3196840" cy="4047839"/>
              </a:xfrm>
              <a:prstGeom prst="rect">
                <a:avLst/>
              </a:prstGeom>
              <a:noFill/>
            </p:spPr>
            <p:txBody>
              <a:bodyPr wrap="square">
                <a:spAutoFit/>
              </a:bodyPr>
              <a:lstStyle/>
              <a:p>
                <a:pPr algn="just">
                  <a:lnSpc>
                    <a:spcPct val="120000"/>
                  </a:lnSpc>
                  <a:spcAft>
                    <a:spcPts val="800"/>
                  </a:spcAft>
                </a:pPr>
                <a:r>
                  <a:rPr lang="en-US" sz="2700" b="1">
                    <a:solidFill>
                      <a:srgbClr val="000000"/>
                    </a:solidFill>
                    <a:effectLst/>
                    <a:ea typeface="Calibri" panose="020F0502020204030204" pitchFamily="34" charset="0"/>
                    <a:cs typeface="Times New Roman" panose="02020603050405020304" pitchFamily="18" charset="0"/>
                  </a:rPr>
                  <a:t>        Cho biết các kim loại: Sắt (iron) có trong các quặng nào trong tự nhiên? Tồn tại trong hợp chất nào? Nêu phương pháp hóa học phù hợp để tách sắt.</a:t>
                </a:r>
                <a:endParaRPr lang="en-US" sz="2700" b="1">
                  <a:effectLst/>
                  <a:ea typeface="Calibri" panose="020F0502020204030204" pitchFamily="34" charset="0"/>
                  <a:cs typeface="Times New Roman" panose="02020603050405020304" pitchFamily="18" charset="0"/>
                </a:endParaRPr>
              </a:p>
            </p:txBody>
          </p:sp>
          <p:sp>
            <p:nvSpPr>
              <p:cNvPr id="14" name="Hexagon 13">
                <a:extLst>
                  <a:ext uri="{FF2B5EF4-FFF2-40B4-BE49-F238E27FC236}">
                    <a16:creationId xmlns:a16="http://schemas.microsoft.com/office/drawing/2014/main" id="{E5AC62CC-1074-4C3B-02EE-483E026BD340}"/>
                  </a:ext>
                </a:extLst>
              </p:cNvPr>
              <p:cNvSpPr/>
              <p:nvPr/>
            </p:nvSpPr>
            <p:spPr>
              <a:xfrm>
                <a:off x="9747" y="1840988"/>
                <a:ext cx="1330036" cy="1146583"/>
              </a:xfrm>
              <a:prstGeom prst="hexagon">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12A95AA-D12B-89ED-ADCF-3E684B9E5370}"/>
                  </a:ext>
                </a:extLst>
              </p:cNvPr>
              <p:cNvSpPr txBox="1"/>
              <p:nvPr/>
            </p:nvSpPr>
            <p:spPr>
              <a:xfrm>
                <a:off x="-56753" y="2043790"/>
                <a:ext cx="1481585" cy="1077218"/>
              </a:xfrm>
              <a:prstGeom prst="rect">
                <a:avLst/>
              </a:prstGeom>
              <a:noFill/>
            </p:spPr>
            <p:txBody>
              <a:bodyPr wrap="square" rtlCol="0">
                <a:spAutoFit/>
              </a:bodyPr>
              <a:lstStyle/>
              <a:p>
                <a:pPr algn="ctr"/>
                <a:r>
                  <a:rPr lang="en-US" sz="3100" b="1"/>
                  <a:t>NHÓM 1</a:t>
                </a:r>
              </a:p>
            </p:txBody>
          </p:sp>
        </p:grpSp>
        <p:sp>
          <p:nvSpPr>
            <p:cNvPr id="23" name="Rectangle 22">
              <a:extLst>
                <a:ext uri="{FF2B5EF4-FFF2-40B4-BE49-F238E27FC236}">
                  <a16:creationId xmlns:a16="http://schemas.microsoft.com/office/drawing/2014/main" id="{34B8CDB9-DAB5-618E-73AC-D85FF027B12A}"/>
                </a:ext>
              </a:extLst>
            </p:cNvPr>
            <p:cNvSpPr/>
            <p:nvPr/>
          </p:nvSpPr>
          <p:spPr>
            <a:xfrm>
              <a:off x="2078182" y="6602614"/>
              <a:ext cx="1906387" cy="131413"/>
            </a:xfrm>
            <a:prstGeom prst="rect">
              <a:avLst/>
            </a:prstGeom>
            <a:solidFill>
              <a:srgbClr val="BAC2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67BDF11-0792-C924-0489-604F7B20B049}"/>
              </a:ext>
            </a:extLst>
          </p:cNvPr>
          <p:cNvGrpSpPr/>
          <p:nvPr/>
        </p:nvGrpSpPr>
        <p:grpSpPr>
          <a:xfrm>
            <a:off x="4002923" y="1807738"/>
            <a:ext cx="4124148" cy="4898118"/>
            <a:chOff x="4002923" y="1840988"/>
            <a:chExt cx="4124148" cy="4898118"/>
          </a:xfrm>
        </p:grpSpPr>
        <p:grpSp>
          <p:nvGrpSpPr>
            <p:cNvPr id="21" name="Group 20">
              <a:extLst>
                <a:ext uri="{FF2B5EF4-FFF2-40B4-BE49-F238E27FC236}">
                  <a16:creationId xmlns:a16="http://schemas.microsoft.com/office/drawing/2014/main" id="{FA985E0A-E8E6-7751-C26F-5CA03DEA5813}"/>
                </a:ext>
              </a:extLst>
            </p:cNvPr>
            <p:cNvGrpSpPr/>
            <p:nvPr/>
          </p:nvGrpSpPr>
          <p:grpSpPr>
            <a:xfrm>
              <a:off x="4002923" y="1840988"/>
              <a:ext cx="4101593" cy="4859070"/>
              <a:chOff x="4002923" y="1840988"/>
              <a:chExt cx="4101593" cy="4859070"/>
            </a:xfrm>
          </p:grpSpPr>
          <p:sp>
            <p:nvSpPr>
              <p:cNvPr id="7" name="Rectangle: Single Corner Snipped 6">
                <a:extLst>
                  <a:ext uri="{FF2B5EF4-FFF2-40B4-BE49-F238E27FC236}">
                    <a16:creationId xmlns:a16="http://schemas.microsoft.com/office/drawing/2014/main" id="{3A49DC0E-2FE2-5E48-F6C3-36446A9A97A7}"/>
                  </a:ext>
                </a:extLst>
              </p:cNvPr>
              <p:cNvSpPr/>
              <p:nvPr/>
            </p:nvSpPr>
            <p:spPr>
              <a:xfrm>
                <a:off x="4373845" y="2290362"/>
                <a:ext cx="3730671" cy="4409696"/>
              </a:xfrm>
              <a:prstGeom prst="snip1Rect">
                <a:avLst/>
              </a:prstGeom>
              <a:solidFill>
                <a:schemeClr val="bg1"/>
              </a:solidFill>
              <a:ln w="57150">
                <a:solidFill>
                  <a:srgbClr val="FDD68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4C2D063-88F5-4D96-B9EF-8BDACFF22FF1}"/>
                  </a:ext>
                </a:extLst>
              </p:cNvPr>
              <p:cNvSpPr txBox="1"/>
              <p:nvPr/>
            </p:nvSpPr>
            <p:spPr>
              <a:xfrm>
                <a:off x="4373845" y="2488275"/>
                <a:ext cx="3603601" cy="4047839"/>
              </a:xfrm>
              <a:prstGeom prst="rect">
                <a:avLst/>
              </a:prstGeom>
              <a:noFill/>
            </p:spPr>
            <p:txBody>
              <a:bodyPr wrap="square">
                <a:spAutoFit/>
              </a:bodyPr>
              <a:lstStyle/>
              <a:p>
                <a:pPr algn="just">
                  <a:lnSpc>
                    <a:spcPct val="120000"/>
                  </a:lnSpc>
                  <a:spcAft>
                    <a:spcPts val="800"/>
                  </a:spcAft>
                </a:pPr>
                <a:r>
                  <a:rPr lang="en-US" sz="2700" b="1">
                    <a:solidFill>
                      <a:srgbClr val="000000"/>
                    </a:solidFill>
                    <a:effectLst/>
                    <a:ea typeface="Calibri" panose="020F0502020204030204" pitchFamily="34" charset="0"/>
                    <a:cs typeface="Times New Roman" panose="02020603050405020304" pitchFamily="18" charset="0"/>
                  </a:rPr>
                  <a:t>          Cho biết các kim loại: Nhôm (aluminium) có trong các quặng nào trong tự nhiên? Tồn tại trong hợp chất nào? Nêu phương pháp hóa học phù hợp để tách nhôm.</a:t>
                </a:r>
                <a:endParaRPr lang="en-US" sz="2700" b="1">
                  <a:effectLst/>
                  <a:ea typeface="Calibri" panose="020F0502020204030204" pitchFamily="34" charset="0"/>
                  <a:cs typeface="Times New Roman" panose="02020603050405020304" pitchFamily="18" charset="0"/>
                </a:endParaRPr>
              </a:p>
            </p:txBody>
          </p:sp>
          <p:sp>
            <p:nvSpPr>
              <p:cNvPr id="15" name="Hexagon 14">
                <a:extLst>
                  <a:ext uri="{FF2B5EF4-FFF2-40B4-BE49-F238E27FC236}">
                    <a16:creationId xmlns:a16="http://schemas.microsoft.com/office/drawing/2014/main" id="{C88D4790-B000-413C-67B3-6749E9EACE8F}"/>
                  </a:ext>
                </a:extLst>
              </p:cNvPr>
              <p:cNvSpPr/>
              <p:nvPr/>
            </p:nvSpPr>
            <p:spPr>
              <a:xfrm>
                <a:off x="4071417" y="1840988"/>
                <a:ext cx="1330036" cy="1146583"/>
              </a:xfrm>
              <a:prstGeom prst="hexagon">
                <a:avLst/>
              </a:prstGeom>
              <a:solidFill>
                <a:schemeClr val="accent4">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B0C82F7-7B01-FCD2-70AD-A8F4C9AE5C54}"/>
                  </a:ext>
                </a:extLst>
              </p:cNvPr>
              <p:cNvSpPr txBox="1"/>
              <p:nvPr/>
            </p:nvSpPr>
            <p:spPr>
              <a:xfrm>
                <a:off x="4002923" y="2043790"/>
                <a:ext cx="1481585" cy="1077218"/>
              </a:xfrm>
              <a:prstGeom prst="rect">
                <a:avLst/>
              </a:prstGeom>
              <a:noFill/>
            </p:spPr>
            <p:txBody>
              <a:bodyPr wrap="square" rtlCol="0">
                <a:spAutoFit/>
              </a:bodyPr>
              <a:lstStyle/>
              <a:p>
                <a:pPr algn="ctr"/>
                <a:r>
                  <a:rPr lang="en-US" sz="3100" b="1"/>
                  <a:t>NHÓM 2</a:t>
                </a:r>
              </a:p>
            </p:txBody>
          </p:sp>
        </p:grpSp>
        <p:sp>
          <p:nvSpPr>
            <p:cNvPr id="24" name="Rectangle 23">
              <a:extLst>
                <a:ext uri="{FF2B5EF4-FFF2-40B4-BE49-F238E27FC236}">
                  <a16:creationId xmlns:a16="http://schemas.microsoft.com/office/drawing/2014/main" id="{FE67DD5C-227F-8B9D-757A-AA495D5AFBE4}"/>
                </a:ext>
              </a:extLst>
            </p:cNvPr>
            <p:cNvSpPr/>
            <p:nvPr/>
          </p:nvSpPr>
          <p:spPr>
            <a:xfrm>
              <a:off x="6220684" y="6607693"/>
              <a:ext cx="1906387" cy="131413"/>
            </a:xfrm>
            <a:prstGeom prst="rect">
              <a:avLst/>
            </a:prstGeom>
            <a:solidFill>
              <a:srgbClr val="FEE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3FD107F2-8708-AC6F-DBBD-B28D66E1C143}"/>
              </a:ext>
            </a:extLst>
          </p:cNvPr>
          <p:cNvGrpSpPr/>
          <p:nvPr/>
        </p:nvGrpSpPr>
        <p:grpSpPr>
          <a:xfrm>
            <a:off x="8059074" y="1807738"/>
            <a:ext cx="3877996" cy="4884113"/>
            <a:chOff x="8059074" y="1840988"/>
            <a:chExt cx="3877996" cy="4884113"/>
          </a:xfrm>
        </p:grpSpPr>
        <p:grpSp>
          <p:nvGrpSpPr>
            <p:cNvPr id="20" name="Group 19">
              <a:extLst>
                <a:ext uri="{FF2B5EF4-FFF2-40B4-BE49-F238E27FC236}">
                  <a16:creationId xmlns:a16="http://schemas.microsoft.com/office/drawing/2014/main" id="{9506F10F-69D1-06AD-4C59-2CEB21B11918}"/>
                </a:ext>
              </a:extLst>
            </p:cNvPr>
            <p:cNvGrpSpPr/>
            <p:nvPr/>
          </p:nvGrpSpPr>
          <p:grpSpPr>
            <a:xfrm>
              <a:off x="8059074" y="1840988"/>
              <a:ext cx="3877996" cy="4859070"/>
              <a:chOff x="7859574" y="1840988"/>
              <a:chExt cx="3877996" cy="4859070"/>
            </a:xfrm>
          </p:grpSpPr>
          <p:sp>
            <p:nvSpPr>
              <p:cNvPr id="8" name="Rectangle: Single Corner Snipped 7">
                <a:extLst>
                  <a:ext uri="{FF2B5EF4-FFF2-40B4-BE49-F238E27FC236}">
                    <a16:creationId xmlns:a16="http://schemas.microsoft.com/office/drawing/2014/main" id="{22AEDFF8-9D01-89EF-9D05-0C1365D53D83}"/>
                  </a:ext>
                </a:extLst>
              </p:cNvPr>
              <p:cNvSpPr/>
              <p:nvPr/>
            </p:nvSpPr>
            <p:spPr>
              <a:xfrm>
                <a:off x="8268399" y="2290362"/>
                <a:ext cx="3469171" cy="4409696"/>
              </a:xfrm>
              <a:prstGeom prst="snip1Rect">
                <a:avLst/>
              </a:prstGeom>
              <a:solidFill>
                <a:schemeClr val="bg1"/>
              </a:solidFill>
              <a:ln w="57150">
                <a:solidFill>
                  <a:srgbClr val="E7B99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2E1A6E7-B678-BF82-CEC4-B500122EFBEF}"/>
                  </a:ext>
                </a:extLst>
              </p:cNvPr>
              <p:cNvSpPr txBox="1"/>
              <p:nvPr/>
            </p:nvSpPr>
            <p:spPr>
              <a:xfrm>
                <a:off x="8485890" y="2455025"/>
                <a:ext cx="3087797" cy="4047839"/>
              </a:xfrm>
              <a:prstGeom prst="rect">
                <a:avLst/>
              </a:prstGeom>
              <a:noFill/>
            </p:spPr>
            <p:txBody>
              <a:bodyPr wrap="square">
                <a:spAutoFit/>
              </a:bodyPr>
              <a:lstStyle/>
              <a:p>
                <a:pPr algn="just">
                  <a:lnSpc>
                    <a:spcPct val="120000"/>
                  </a:lnSpc>
                  <a:spcAft>
                    <a:spcPts val="800"/>
                  </a:spcAft>
                </a:pPr>
                <a:r>
                  <a:rPr lang="en-US" sz="2700" b="1">
                    <a:solidFill>
                      <a:srgbClr val="000000"/>
                    </a:solidFill>
                    <a:effectLst/>
                    <a:ea typeface="Calibri" panose="020F0502020204030204" pitchFamily="34" charset="0"/>
                    <a:cs typeface="Times New Roman" panose="02020603050405020304" pitchFamily="18" charset="0"/>
                  </a:rPr>
                  <a:t>       Cho biết các kim loại: Kẽm (zinc) có trong các quặng nào trong tự nhiên? Tồn tại trong hợp chất nào? Nêu phương pháp hóa học phù hợp để tách kẽm.</a:t>
                </a:r>
                <a:endParaRPr lang="en-US" sz="2700" b="1">
                  <a:effectLst/>
                  <a:ea typeface="Calibri" panose="020F0502020204030204" pitchFamily="34" charset="0"/>
                  <a:cs typeface="Times New Roman" panose="02020603050405020304" pitchFamily="18" charset="0"/>
                </a:endParaRPr>
              </a:p>
            </p:txBody>
          </p:sp>
          <p:sp>
            <p:nvSpPr>
              <p:cNvPr id="16" name="Hexagon 15">
                <a:extLst>
                  <a:ext uri="{FF2B5EF4-FFF2-40B4-BE49-F238E27FC236}">
                    <a16:creationId xmlns:a16="http://schemas.microsoft.com/office/drawing/2014/main" id="{791E9F33-F348-EE34-12C9-B9C2360346CD}"/>
                  </a:ext>
                </a:extLst>
              </p:cNvPr>
              <p:cNvSpPr/>
              <p:nvPr/>
            </p:nvSpPr>
            <p:spPr>
              <a:xfrm>
                <a:off x="7927571" y="1840988"/>
                <a:ext cx="1330036" cy="1146583"/>
              </a:xfrm>
              <a:prstGeom prst="hexagon">
                <a:avLst/>
              </a:prstGeom>
              <a:solidFill>
                <a:srgbClr val="E7B99E">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8B349D0-6658-5FF5-34A5-63DEF093434C}"/>
                  </a:ext>
                </a:extLst>
              </p:cNvPr>
              <p:cNvSpPr txBox="1"/>
              <p:nvPr/>
            </p:nvSpPr>
            <p:spPr>
              <a:xfrm>
                <a:off x="7859574" y="2027165"/>
                <a:ext cx="1481585" cy="1077218"/>
              </a:xfrm>
              <a:prstGeom prst="rect">
                <a:avLst/>
              </a:prstGeom>
              <a:noFill/>
            </p:spPr>
            <p:txBody>
              <a:bodyPr wrap="square" rtlCol="0">
                <a:spAutoFit/>
              </a:bodyPr>
              <a:lstStyle/>
              <a:p>
                <a:pPr algn="ctr"/>
                <a:r>
                  <a:rPr lang="en-US" sz="3100" b="1"/>
                  <a:t>NHÓM 3</a:t>
                </a:r>
              </a:p>
            </p:txBody>
          </p:sp>
        </p:grpSp>
        <p:sp>
          <p:nvSpPr>
            <p:cNvPr id="25" name="Rectangle 24">
              <a:extLst>
                <a:ext uri="{FF2B5EF4-FFF2-40B4-BE49-F238E27FC236}">
                  <a16:creationId xmlns:a16="http://schemas.microsoft.com/office/drawing/2014/main" id="{FC06FCB0-078B-F339-F446-83998B8C9722}"/>
                </a:ext>
              </a:extLst>
            </p:cNvPr>
            <p:cNvSpPr/>
            <p:nvPr/>
          </p:nvSpPr>
          <p:spPr>
            <a:xfrm>
              <a:off x="10030683" y="6593688"/>
              <a:ext cx="1906387" cy="131413"/>
            </a:xfrm>
            <a:prstGeom prst="rect">
              <a:avLst/>
            </a:prstGeom>
            <a:solidFill>
              <a:srgbClr val="E7B9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21794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exagon 11">
            <a:extLst>
              <a:ext uri="{FF2B5EF4-FFF2-40B4-BE49-F238E27FC236}">
                <a16:creationId xmlns:a16="http://schemas.microsoft.com/office/drawing/2014/main" id="{EF42612B-D54A-BC8E-478B-B31DF5991530}"/>
              </a:ext>
            </a:extLst>
          </p:cNvPr>
          <p:cNvSpPr/>
          <p:nvPr/>
        </p:nvSpPr>
        <p:spPr>
          <a:xfrm>
            <a:off x="8664474" y="4772120"/>
            <a:ext cx="1442909" cy="1243887"/>
          </a:xfrm>
          <a:prstGeom prst="hexagon">
            <a:avLst>
              <a:gd name="adj" fmla="val 27664"/>
              <a:gd name="vf" fmla="val 115470"/>
            </a:avLst>
          </a:prstGeom>
          <a:solidFill>
            <a:srgbClr val="CCD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482D429E-6849-28A9-8D70-751D20D9085C}"/>
              </a:ext>
            </a:extLst>
          </p:cNvPr>
          <p:cNvSpPr/>
          <p:nvPr/>
        </p:nvSpPr>
        <p:spPr>
          <a:xfrm>
            <a:off x="3311237" y="1300324"/>
            <a:ext cx="5067993" cy="4368959"/>
          </a:xfrm>
          <a:prstGeom prst="hexagon">
            <a:avLst>
              <a:gd name="adj" fmla="val 27664"/>
              <a:gd name="vf" fmla="val 11547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ADE0489B-AC8E-280B-8257-0072D03D3E57}"/>
              </a:ext>
            </a:extLst>
          </p:cNvPr>
          <p:cNvSpPr/>
          <p:nvPr/>
        </p:nvSpPr>
        <p:spPr>
          <a:xfrm rot="19566383">
            <a:off x="2716107" y="858616"/>
            <a:ext cx="6232722" cy="5193139"/>
          </a:xfrm>
          <a:prstGeom prst="hexagon">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87CD3E56-A3F9-67A4-F2C8-02FD6039341B}"/>
              </a:ext>
            </a:extLst>
          </p:cNvPr>
          <p:cNvSpPr/>
          <p:nvPr/>
        </p:nvSpPr>
        <p:spPr>
          <a:xfrm rot="17216526">
            <a:off x="2851766" y="1044586"/>
            <a:ext cx="6232723" cy="5193139"/>
          </a:xfrm>
          <a:prstGeom prst="hexagon">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E94BB67-ACAF-4BF7-2917-2197FBD1ACD9}"/>
              </a:ext>
            </a:extLst>
          </p:cNvPr>
          <p:cNvSpPr txBox="1"/>
          <p:nvPr/>
        </p:nvSpPr>
        <p:spPr>
          <a:xfrm>
            <a:off x="4041371" y="2486993"/>
            <a:ext cx="3607723" cy="2308324"/>
          </a:xfrm>
          <a:prstGeom prst="rect">
            <a:avLst/>
          </a:prstGeom>
          <a:noFill/>
        </p:spPr>
        <p:txBody>
          <a:bodyPr wrap="square" rtlCol="0">
            <a:spAutoFit/>
          </a:bodyPr>
          <a:lstStyle/>
          <a:p>
            <a:pPr algn="ctr"/>
            <a:r>
              <a:rPr lang="en-US" sz="7200">
                <a:solidFill>
                  <a:schemeClr val="accent4"/>
                </a:solidFill>
              </a:rPr>
              <a:t>THANKS YOU</a:t>
            </a:r>
          </a:p>
        </p:txBody>
      </p:sp>
      <p:sp>
        <p:nvSpPr>
          <p:cNvPr id="8" name="Hexagon 7">
            <a:extLst>
              <a:ext uri="{FF2B5EF4-FFF2-40B4-BE49-F238E27FC236}">
                <a16:creationId xmlns:a16="http://schemas.microsoft.com/office/drawing/2014/main" id="{731CAB7A-DAF6-F291-3262-D20CFF5EFD4A}"/>
              </a:ext>
            </a:extLst>
          </p:cNvPr>
          <p:cNvSpPr/>
          <p:nvPr/>
        </p:nvSpPr>
        <p:spPr>
          <a:xfrm>
            <a:off x="8925018" y="475313"/>
            <a:ext cx="2865393" cy="2470166"/>
          </a:xfrm>
          <a:prstGeom prst="hexagon">
            <a:avLst>
              <a:gd name="adj" fmla="val 27664"/>
              <a:gd name="vf" fmla="val 11547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A4B49AAA-089D-2E94-39FA-977E27608FC1}"/>
              </a:ext>
            </a:extLst>
          </p:cNvPr>
          <p:cNvSpPr/>
          <p:nvPr/>
        </p:nvSpPr>
        <p:spPr>
          <a:xfrm>
            <a:off x="351515" y="4119058"/>
            <a:ext cx="2865393" cy="2470166"/>
          </a:xfrm>
          <a:prstGeom prst="hexagon">
            <a:avLst>
              <a:gd name="adj" fmla="val 27664"/>
              <a:gd name="vf" fmla="val 115470"/>
            </a:avLst>
          </a:prstGeom>
          <a:solidFill>
            <a:srgbClr val="FBE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0D4128A9-92E5-D72F-7BAE-380A4868EFBA}"/>
              </a:ext>
            </a:extLst>
          </p:cNvPr>
          <p:cNvSpPr/>
          <p:nvPr/>
        </p:nvSpPr>
        <p:spPr>
          <a:xfrm>
            <a:off x="939819" y="986133"/>
            <a:ext cx="1982191" cy="1708785"/>
          </a:xfrm>
          <a:prstGeom prst="hexagon">
            <a:avLst>
              <a:gd name="adj" fmla="val 27664"/>
              <a:gd name="vf" fmla="val 115470"/>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B495A7C1-95AF-1D3B-8F3A-6962340A5630}"/>
              </a:ext>
            </a:extLst>
          </p:cNvPr>
          <p:cNvSpPr/>
          <p:nvPr/>
        </p:nvSpPr>
        <p:spPr>
          <a:xfrm>
            <a:off x="9208223" y="3747028"/>
            <a:ext cx="1982191" cy="1708785"/>
          </a:xfrm>
          <a:prstGeom prst="hexagon">
            <a:avLst>
              <a:gd name="adj" fmla="val 27664"/>
              <a:gd name="vf" fmla="val 115470"/>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538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FF0000"/>
                </a:solidFill>
                <a:latin typeface="Times New Roman" pitchFamily="18" charset="0"/>
                <a:cs typeface="Times New Roman" pitchFamily="18" charset="0"/>
              </a:rPr>
              <a:t>PB 1. </a:t>
            </a:r>
            <a:r>
              <a:rPr lang="en-US" sz="2400" b="1" dirty="0" err="1">
                <a:solidFill>
                  <a:srgbClr val="FF0000"/>
                </a:solidFill>
                <a:latin typeface="Times New Roman" pitchFamily="18" charset="0"/>
                <a:cs typeface="Times New Roman" pitchFamily="18" charset="0"/>
              </a:rPr>
              <a:t>Hoàng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Thùy</a:t>
            </a:r>
            <a:r>
              <a:rPr lang="en-US" sz="2400" b="1" dirty="0">
                <a:solidFill>
                  <a:srgbClr val="FF0000"/>
                </a:solidFill>
                <a:latin typeface="Times New Roman" pitchFamily="18" charset="0"/>
                <a:cs typeface="Times New Roman" pitchFamily="18" charset="0"/>
              </a:rPr>
              <a:t> (01/07/2024)</a:t>
            </a:r>
            <a:br>
              <a:rPr lang="en-US" sz="2400" b="1" dirty="0">
                <a:latin typeface="Times New Roman" pitchFamily="18" charset="0"/>
                <a:cs typeface="Times New Roman" pitchFamily="18" charset="0"/>
              </a:rPr>
            </a:b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soạn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GVPB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tả</a:t>
            </a:r>
            <a:r>
              <a:rPr lang="en-US" sz="2400" dirty="0">
                <a:latin typeface="Times New Roman" pitchFamily="18" charset="0"/>
                <a:cs typeface="Times New Roman" pitchFamily="18" charset="0"/>
              </a:rPr>
              <a:t>.</a:t>
            </a:r>
          </a:p>
        </p:txBody>
      </p:sp>
      <p:sp>
        <p:nvSpPr>
          <p:cNvPr id="4" name="Title 1"/>
          <p:cNvSpPr txBox="1">
            <a:spLocks/>
          </p:cNvSpPr>
          <p:nvPr/>
        </p:nvSpPr>
        <p:spPr>
          <a:xfrm>
            <a:off x="732693" y="31083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sz="2000" b="1">
                <a:solidFill>
                  <a:srgbClr val="FF0000"/>
                </a:solidFill>
                <a:latin typeface="Times New Roman" pitchFamily="18" charset="0"/>
                <a:cs typeface="Times New Roman" pitchFamily="18" charset="0"/>
              </a:rPr>
              <a:t>PB 1: Bùi Thắm (02/07/2024)</a:t>
            </a:r>
            <a:br>
              <a:rPr lang="en-US" sz="2000" b="1">
                <a:latin typeface="Times New Roman" pitchFamily="18" charset="0"/>
                <a:cs typeface="Times New Roman" pitchFamily="18" charset="0"/>
              </a:rPr>
            </a:br>
            <a:r>
              <a:rPr lang="en-US" sz="2000">
                <a:latin typeface="Times New Roman" pitchFamily="18" charset="0"/>
                <a:cs typeface="Times New Roman" pitchFamily="18" charset="0"/>
              </a:rPr>
              <a:t>- Bài soạn tốt, GVPB có 1 chút góp ý thêm: Ở slide 20 phiếu học tập số 2 chỉ đang có câu 1, còn thiếu câu  2 so với KHBD phần word) </a:t>
            </a:r>
            <a:r>
              <a:rPr lang="en-US" sz="2000">
                <a:latin typeface="Times New Roman" pitchFamily="18" charset="0"/>
                <a:cs typeface="Times New Roman" pitchFamily="18" charset="0"/>
                <a:sym typeface="Wingdings" pitchFamily="2" charset="2"/>
              </a:rPr>
              <a:t> Cần bổ sung cho đầy đủ.</a:t>
            </a:r>
            <a:r>
              <a:rPr lang="en-US" sz="200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
        <p:nvSpPr>
          <p:cNvPr id="3" name="Title 1">
            <a:extLst>
              <a:ext uri="{FF2B5EF4-FFF2-40B4-BE49-F238E27FC236}">
                <a16:creationId xmlns:a16="http://schemas.microsoft.com/office/drawing/2014/main" id="{B70DF661-7D33-4E8A-6062-2000A14B3483}"/>
              </a:ext>
            </a:extLst>
          </p:cNvPr>
          <p:cNvSpPr txBox="1">
            <a:spLocks/>
          </p:cNvSpPr>
          <p:nvPr/>
        </p:nvSpPr>
        <p:spPr>
          <a:xfrm>
            <a:off x="497635" y="485705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r>
              <a:rPr lang="en-US" sz="3200" b="1">
                <a:solidFill>
                  <a:srgbClr val="C00000"/>
                </a:solidFill>
                <a:latin typeface="Times New Roman" pitchFamily="18" charset="0"/>
                <a:cs typeface="Times New Roman" pitchFamily="18" charset="0"/>
              </a:rPr>
              <a:t>GVSB đã điều chỉnh.</a:t>
            </a:r>
            <a:endParaRPr lang="en-US" sz="32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97906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D0FB49-0F10-E23E-B2F3-62F11E90B5D8}"/>
              </a:ext>
            </a:extLst>
          </p:cNvPr>
          <p:cNvSpPr txBox="1"/>
          <p:nvPr/>
        </p:nvSpPr>
        <p:spPr>
          <a:xfrm>
            <a:off x="960815" y="2073199"/>
            <a:ext cx="10749049" cy="3458896"/>
          </a:xfrm>
          <a:prstGeom prst="rect">
            <a:avLst/>
          </a:prstGeom>
          <a:noFill/>
        </p:spPr>
        <p:txBody>
          <a:bodyPr wrap="square">
            <a:spAutoFit/>
          </a:bodyPr>
          <a:lstStyle/>
          <a:p>
            <a:pPr>
              <a:lnSpc>
                <a:spcPct val="107000"/>
              </a:lnSpc>
              <a:spcAft>
                <a:spcPts val="800"/>
              </a:spcAft>
            </a:pPr>
            <a:r>
              <a:rPr lang="en-US" sz="4000" b="1">
                <a:solidFill>
                  <a:schemeClr val="tx2"/>
                </a:solidFill>
                <a:effectLst/>
                <a:ea typeface="Calibri" panose="020F0502020204030204" pitchFamily="34" charset="0"/>
                <a:cs typeface="Times New Roman" panose="02020603050405020304" pitchFamily="18" charset="0"/>
              </a:rPr>
              <a:t>Câu 1.</a:t>
            </a:r>
            <a:r>
              <a:rPr lang="en-US" sz="4000">
                <a:solidFill>
                  <a:schemeClr val="tx2"/>
                </a:solidFill>
                <a:effectLst/>
                <a:ea typeface="Calibri" panose="020F0502020204030204" pitchFamily="34" charset="0"/>
                <a:cs typeface="Times New Roman" panose="02020603050405020304" pitchFamily="18" charset="0"/>
              </a:rPr>
              <a:t> </a:t>
            </a:r>
            <a:r>
              <a:rPr lang="en-US" sz="4000">
                <a:effectLst/>
                <a:ea typeface="Calibri" panose="020F0502020204030204" pitchFamily="34" charset="0"/>
                <a:cs typeface="Times New Roman" panose="02020603050405020304" pitchFamily="18" charset="0"/>
              </a:rPr>
              <a:t>Dãy gồm các kim loại phản ứng được với nước là:</a:t>
            </a:r>
            <a:endParaRPr lang="en-US" sz="3200">
              <a:effectLst/>
              <a:ea typeface="Calibri" panose="020F0502020204030204" pitchFamily="34" charset="0"/>
              <a:cs typeface="Times New Roman" panose="02020603050405020304" pitchFamily="18" charset="0"/>
            </a:endParaRPr>
          </a:p>
          <a:p>
            <a:pPr marL="342900" lvl="0" indent="-342900">
              <a:lnSpc>
                <a:spcPct val="107000"/>
              </a:lnSpc>
              <a:buFont typeface="+mj-lt"/>
              <a:buAutoNum type="alphaUcPeriod"/>
            </a:pPr>
            <a:r>
              <a:rPr lang="en-US" sz="4000">
                <a:effectLst/>
                <a:ea typeface="Calibri" panose="020F0502020204030204" pitchFamily="34" charset="0"/>
                <a:cs typeface="Times New Roman" panose="02020603050405020304" pitchFamily="18" charset="0"/>
              </a:rPr>
              <a:t> K, Na, Ba, Cu				B. K, Li, Hg, Cu			</a:t>
            </a:r>
            <a:endParaRPr lang="en-US" sz="320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pPr>
            <a:r>
              <a:rPr lang="en-US" sz="4000">
                <a:effectLst/>
                <a:ea typeface="Calibri" panose="020F0502020204030204" pitchFamily="34" charset="0"/>
                <a:cs typeface="Times New Roman" panose="02020603050405020304" pitchFamily="18" charset="0"/>
              </a:rPr>
              <a:t>Na, Ba, Ca, Ag			</a:t>
            </a:r>
            <a:r>
              <a:rPr lang="en-US" sz="4000">
                <a:solidFill>
                  <a:srgbClr val="FF0000"/>
                </a:solidFill>
                <a:effectLst/>
                <a:ea typeface="Calibri" panose="020F0502020204030204" pitchFamily="34" charset="0"/>
                <a:cs typeface="Times New Roman" panose="02020603050405020304" pitchFamily="18" charset="0"/>
              </a:rPr>
              <a:t>	</a:t>
            </a:r>
            <a:r>
              <a:rPr lang="en-US" sz="4000">
                <a:effectLst/>
                <a:ea typeface="Calibri" panose="020F0502020204030204" pitchFamily="34" charset="0"/>
                <a:cs typeface="Times New Roman" panose="02020603050405020304" pitchFamily="18" charset="0"/>
              </a:rPr>
              <a:t>D. K, Na, Ba, Ca</a:t>
            </a:r>
            <a:endParaRPr lang="en-US" sz="3200">
              <a:effectLst/>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1D82D094-2AC3-1CF5-DE45-2D77B62C33F6}"/>
              </a:ext>
            </a:extLst>
          </p:cNvPr>
          <p:cNvSpPr>
            <a:spLocks noGrp="1"/>
          </p:cNvSpPr>
          <p:nvPr>
            <p:ph type="title"/>
          </p:nvPr>
        </p:nvSpPr>
        <p:spPr>
          <a:xfrm>
            <a:off x="838200" y="365125"/>
            <a:ext cx="10515600" cy="1325563"/>
          </a:xfrm>
        </p:spPr>
        <p:txBody>
          <a:bodyPr>
            <a:normAutofit/>
          </a:bodyPr>
          <a:lstStyle/>
          <a:p>
            <a:pPr algn="ctr"/>
            <a:r>
              <a:rPr lang="en-US" sz="5400" b="1">
                <a:solidFill>
                  <a:schemeClr val="accent2"/>
                </a:solidFill>
                <a:latin typeface="+mn-lt"/>
              </a:rPr>
              <a:t>AI NHANH HƠN</a:t>
            </a:r>
          </a:p>
        </p:txBody>
      </p:sp>
      <p:sp>
        <p:nvSpPr>
          <p:cNvPr id="3" name="Hexagon 2">
            <a:extLst>
              <a:ext uri="{FF2B5EF4-FFF2-40B4-BE49-F238E27FC236}">
                <a16:creationId xmlns:a16="http://schemas.microsoft.com/office/drawing/2014/main" id="{D0CEB15A-AF8D-2F0F-9C8B-5F9872A6EF54}"/>
              </a:ext>
            </a:extLst>
          </p:cNvPr>
          <p:cNvSpPr/>
          <p:nvPr/>
        </p:nvSpPr>
        <p:spPr>
          <a:xfrm>
            <a:off x="7265326" y="4804757"/>
            <a:ext cx="3524594" cy="631768"/>
          </a:xfrm>
          <a:prstGeom prst="hexagon">
            <a:avLst/>
          </a:prstGeom>
          <a:noFill/>
          <a:ln w="57150">
            <a:solidFill>
              <a:srgbClr val="C00000"/>
            </a:solidFill>
            <a:extLst>
              <a:ext uri="{C807C97D-BFC1-408E-A445-0C87EB9F89A2}">
                <ask:lineSketchStyleProps xmlns:ask="http://schemas.microsoft.com/office/drawing/2018/sketchyshapes" sd="2506668300">
                  <a:custGeom>
                    <a:avLst/>
                    <a:gdLst>
                      <a:gd name="connsiteX0" fmla="*/ 0 w 732851"/>
                      <a:gd name="connsiteY0" fmla="*/ 315884 h 631768"/>
                      <a:gd name="connsiteX1" fmla="*/ 157942 w 732851"/>
                      <a:gd name="connsiteY1" fmla="*/ 0 h 631768"/>
                      <a:gd name="connsiteX2" fmla="*/ 574909 w 732851"/>
                      <a:gd name="connsiteY2" fmla="*/ 0 h 631768"/>
                      <a:gd name="connsiteX3" fmla="*/ 732851 w 732851"/>
                      <a:gd name="connsiteY3" fmla="*/ 315884 h 631768"/>
                      <a:gd name="connsiteX4" fmla="*/ 574909 w 732851"/>
                      <a:gd name="connsiteY4" fmla="*/ 631768 h 631768"/>
                      <a:gd name="connsiteX5" fmla="*/ 157942 w 732851"/>
                      <a:gd name="connsiteY5" fmla="*/ 631768 h 631768"/>
                      <a:gd name="connsiteX6" fmla="*/ 0 w 732851"/>
                      <a:gd name="connsiteY6" fmla="*/ 315884 h 63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851" h="631768" extrusionOk="0">
                        <a:moveTo>
                          <a:pt x="0" y="315884"/>
                        </a:moveTo>
                        <a:cubicBezTo>
                          <a:pt x="24960" y="212847"/>
                          <a:pt x="123401" y="77432"/>
                          <a:pt x="157942" y="0"/>
                        </a:cubicBezTo>
                        <a:cubicBezTo>
                          <a:pt x="322278" y="-8918"/>
                          <a:pt x="438425" y="31349"/>
                          <a:pt x="574909" y="0"/>
                        </a:cubicBezTo>
                        <a:cubicBezTo>
                          <a:pt x="678337" y="128197"/>
                          <a:pt x="676577" y="261345"/>
                          <a:pt x="732851" y="315884"/>
                        </a:cubicBezTo>
                        <a:cubicBezTo>
                          <a:pt x="675885" y="439121"/>
                          <a:pt x="589846" y="523706"/>
                          <a:pt x="574909" y="631768"/>
                        </a:cubicBezTo>
                        <a:cubicBezTo>
                          <a:pt x="386798" y="665053"/>
                          <a:pt x="317028" y="614080"/>
                          <a:pt x="157942" y="631768"/>
                        </a:cubicBezTo>
                        <a:cubicBezTo>
                          <a:pt x="47545" y="492907"/>
                          <a:pt x="70727" y="400305"/>
                          <a:pt x="0" y="31588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774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7" presetClass="emph" presetSubtype="2" repeatCount="indefinite" fill="hold" grpId="1" nodeType="withEffect">
                                  <p:stCondLst>
                                    <p:cond delay="0"/>
                                  </p:stCondLst>
                                  <p:childTnLst>
                                    <p:animClr clrSpc="rgb" dir="cw">
                                      <p:cBhvr>
                                        <p:cTn id="9" dur="500" fill="hold"/>
                                        <p:tgtEl>
                                          <p:spTgt spid="3"/>
                                        </p:tgtEl>
                                        <p:attrNameLst>
                                          <p:attrName>stroke.color</p:attrName>
                                        </p:attrNameLst>
                                      </p:cBhvr>
                                      <p:to>
                                        <a:schemeClr val="accent2"/>
                                      </p:to>
                                    </p:animClr>
                                    <p:set>
                                      <p:cBhvr>
                                        <p:cTn id="10" dur="500" fill="hold"/>
                                        <p:tgtEl>
                                          <p:spTgt spid="3"/>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F8F3CF-5B96-CECD-6C4E-EA45030FC5C5}"/>
              </a:ext>
            </a:extLst>
          </p:cNvPr>
          <p:cNvSpPr txBox="1"/>
          <p:nvPr/>
        </p:nvSpPr>
        <p:spPr>
          <a:xfrm>
            <a:off x="1073540" y="2351698"/>
            <a:ext cx="10255722" cy="3664080"/>
          </a:xfrm>
          <a:prstGeom prst="rect">
            <a:avLst/>
          </a:prstGeom>
          <a:noFill/>
        </p:spPr>
        <p:txBody>
          <a:bodyPr wrap="square">
            <a:spAutoFit/>
          </a:bodyPr>
          <a:lstStyle>
            <a:defPPr>
              <a:defRPr lang="en-US"/>
            </a:defPPr>
            <a:lvl1pPr>
              <a:lnSpc>
                <a:spcPct val="107000"/>
              </a:lnSpc>
              <a:spcAft>
                <a:spcPts val="800"/>
              </a:spcAft>
              <a:defRPr sz="4000" b="1">
                <a:solidFill>
                  <a:schemeClr val="tx2"/>
                </a:solidFill>
                <a:effectLst/>
                <a:ea typeface="Calibri" panose="020F0502020204030204" pitchFamily="34" charset="0"/>
                <a:cs typeface="Times New Roman" panose="02020603050405020304" pitchFamily="18" charset="0"/>
              </a:defRPr>
            </a:lvl1pPr>
          </a:lstStyle>
          <a:p>
            <a:r>
              <a:rPr lang="en-US"/>
              <a:t>Câu 2. </a:t>
            </a:r>
            <a:r>
              <a:rPr lang="en-US" b="0">
                <a:solidFill>
                  <a:schemeClr val="tx1"/>
                </a:solidFill>
              </a:rPr>
              <a:t>Kim loại phản ứng được với dd hydrochloric acid là:</a:t>
            </a:r>
          </a:p>
          <a:p>
            <a:r>
              <a:rPr lang="en-US" b="0">
                <a:solidFill>
                  <a:schemeClr val="tx1"/>
                </a:solidFill>
              </a:rPr>
              <a:t>A. Al					B. Hg			</a:t>
            </a:r>
          </a:p>
          <a:p>
            <a:r>
              <a:rPr lang="en-US" b="0">
                <a:solidFill>
                  <a:schemeClr val="tx1"/>
                </a:solidFill>
              </a:rPr>
              <a:t>C. Ag					D. Cu		</a:t>
            </a:r>
          </a:p>
          <a:p>
            <a:r>
              <a:rPr lang="en-US"/>
              <a:t>	</a:t>
            </a:r>
          </a:p>
        </p:txBody>
      </p:sp>
      <p:sp>
        <p:nvSpPr>
          <p:cNvPr id="2" name="Hexagon 1">
            <a:extLst>
              <a:ext uri="{FF2B5EF4-FFF2-40B4-BE49-F238E27FC236}">
                <a16:creationId xmlns:a16="http://schemas.microsoft.com/office/drawing/2014/main" id="{4C501C0C-E2E1-1B4B-BA01-B4189E7DB4EC}"/>
              </a:ext>
            </a:extLst>
          </p:cNvPr>
          <p:cNvSpPr/>
          <p:nvPr/>
        </p:nvSpPr>
        <p:spPr>
          <a:xfrm>
            <a:off x="862738" y="3805862"/>
            <a:ext cx="1663486" cy="631768"/>
          </a:xfrm>
          <a:prstGeom prst="hexagon">
            <a:avLst/>
          </a:prstGeom>
          <a:noFill/>
          <a:ln w="57150">
            <a:solidFill>
              <a:srgbClr val="C00000"/>
            </a:solidFill>
            <a:extLst>
              <a:ext uri="{C807C97D-BFC1-408E-A445-0C87EB9F89A2}">
                <ask:lineSketchStyleProps xmlns:ask="http://schemas.microsoft.com/office/drawing/2018/sketchyshapes" sd="2506668300">
                  <a:custGeom>
                    <a:avLst/>
                    <a:gdLst>
                      <a:gd name="connsiteX0" fmla="*/ 0 w 732851"/>
                      <a:gd name="connsiteY0" fmla="*/ 315884 h 631768"/>
                      <a:gd name="connsiteX1" fmla="*/ 157942 w 732851"/>
                      <a:gd name="connsiteY1" fmla="*/ 0 h 631768"/>
                      <a:gd name="connsiteX2" fmla="*/ 574909 w 732851"/>
                      <a:gd name="connsiteY2" fmla="*/ 0 h 631768"/>
                      <a:gd name="connsiteX3" fmla="*/ 732851 w 732851"/>
                      <a:gd name="connsiteY3" fmla="*/ 315884 h 631768"/>
                      <a:gd name="connsiteX4" fmla="*/ 574909 w 732851"/>
                      <a:gd name="connsiteY4" fmla="*/ 631768 h 631768"/>
                      <a:gd name="connsiteX5" fmla="*/ 157942 w 732851"/>
                      <a:gd name="connsiteY5" fmla="*/ 631768 h 631768"/>
                      <a:gd name="connsiteX6" fmla="*/ 0 w 732851"/>
                      <a:gd name="connsiteY6" fmla="*/ 315884 h 63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851" h="631768" extrusionOk="0">
                        <a:moveTo>
                          <a:pt x="0" y="315884"/>
                        </a:moveTo>
                        <a:cubicBezTo>
                          <a:pt x="24960" y="212847"/>
                          <a:pt x="123401" y="77432"/>
                          <a:pt x="157942" y="0"/>
                        </a:cubicBezTo>
                        <a:cubicBezTo>
                          <a:pt x="322278" y="-8918"/>
                          <a:pt x="438425" y="31349"/>
                          <a:pt x="574909" y="0"/>
                        </a:cubicBezTo>
                        <a:cubicBezTo>
                          <a:pt x="678337" y="128197"/>
                          <a:pt x="676577" y="261345"/>
                          <a:pt x="732851" y="315884"/>
                        </a:cubicBezTo>
                        <a:cubicBezTo>
                          <a:pt x="675885" y="439121"/>
                          <a:pt x="589846" y="523706"/>
                          <a:pt x="574909" y="631768"/>
                        </a:cubicBezTo>
                        <a:cubicBezTo>
                          <a:pt x="386798" y="665053"/>
                          <a:pt x="317028" y="614080"/>
                          <a:pt x="157942" y="631768"/>
                        </a:cubicBezTo>
                        <a:cubicBezTo>
                          <a:pt x="47545" y="492907"/>
                          <a:pt x="70727" y="400305"/>
                          <a:pt x="0" y="31588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67D08D0-1FA2-673C-625E-71EECE8AEF83}"/>
              </a:ext>
            </a:extLst>
          </p:cNvPr>
          <p:cNvSpPr>
            <a:spLocks noGrp="1"/>
          </p:cNvSpPr>
          <p:nvPr>
            <p:ph type="title"/>
          </p:nvPr>
        </p:nvSpPr>
        <p:spPr>
          <a:xfrm>
            <a:off x="838200" y="365125"/>
            <a:ext cx="10515600" cy="1325563"/>
          </a:xfrm>
        </p:spPr>
        <p:txBody>
          <a:bodyPr>
            <a:normAutofit/>
          </a:bodyPr>
          <a:lstStyle/>
          <a:p>
            <a:pPr algn="ctr"/>
            <a:r>
              <a:rPr lang="en-US" sz="5400" b="1">
                <a:solidFill>
                  <a:schemeClr val="accent2"/>
                </a:solidFill>
                <a:latin typeface="+mn-lt"/>
              </a:rPr>
              <a:t>AI NHANH HƠN</a:t>
            </a:r>
          </a:p>
        </p:txBody>
      </p:sp>
    </p:spTree>
    <p:extLst>
      <p:ext uri="{BB962C8B-B14F-4D97-AF65-F5344CB8AC3E}">
        <p14:creationId xmlns:p14="http://schemas.microsoft.com/office/powerpoint/2010/main" val="239609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7" presetClass="emph" presetSubtype="2" repeatCount="indefinite" fill="hold" grpId="1" nodeType="withEffect">
                                  <p:stCondLst>
                                    <p:cond delay="0"/>
                                  </p:stCondLst>
                                  <p:childTnLst>
                                    <p:animClr clrSpc="rgb" dir="cw">
                                      <p:cBhvr>
                                        <p:cTn id="9" dur="500" fill="hold"/>
                                        <p:tgtEl>
                                          <p:spTgt spid="2"/>
                                        </p:tgtEl>
                                        <p:attrNameLst>
                                          <p:attrName>stroke.color</p:attrName>
                                        </p:attrNameLst>
                                      </p:cBhvr>
                                      <p:to>
                                        <a:schemeClr val="accent2"/>
                                      </p:to>
                                    </p:animClr>
                                    <p:set>
                                      <p:cBhvr>
                                        <p:cTn id="10" dur="500" fill="hold"/>
                                        <p:tgtEl>
                                          <p:spTgt spid="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F8F3CF-5B96-CECD-6C4E-EA45030FC5C5}"/>
              </a:ext>
            </a:extLst>
          </p:cNvPr>
          <p:cNvSpPr txBox="1"/>
          <p:nvPr/>
        </p:nvSpPr>
        <p:spPr>
          <a:xfrm>
            <a:off x="1357299" y="2431830"/>
            <a:ext cx="9661996" cy="2902846"/>
          </a:xfrm>
          <a:prstGeom prst="rect">
            <a:avLst/>
          </a:prstGeom>
          <a:noFill/>
        </p:spPr>
        <p:txBody>
          <a:bodyPr wrap="square">
            <a:spAutoFit/>
          </a:bodyPr>
          <a:lstStyle/>
          <a:p>
            <a:pPr>
              <a:lnSpc>
                <a:spcPct val="107000"/>
              </a:lnSpc>
              <a:spcAft>
                <a:spcPts val="800"/>
              </a:spcAft>
            </a:pPr>
            <a:r>
              <a:rPr lang="en-US" sz="4000" b="1">
                <a:solidFill>
                  <a:schemeClr val="tx2"/>
                </a:solidFill>
                <a:cs typeface="Times New Roman" panose="02020603050405020304" pitchFamily="18" charset="0"/>
              </a:rPr>
              <a:t>Câu 3. </a:t>
            </a:r>
            <a:r>
              <a:rPr lang="en-US" sz="4000">
                <a:cs typeface="Times New Roman" panose="02020603050405020304" pitchFamily="18" charset="0"/>
              </a:rPr>
              <a:t>Cu phản ứng được với dung dịch nào sau đây:</a:t>
            </a:r>
          </a:p>
          <a:p>
            <a:pPr marL="342900" lvl="0" indent="-342900">
              <a:lnSpc>
                <a:spcPct val="107000"/>
              </a:lnSpc>
              <a:spcAft>
                <a:spcPts val="800"/>
              </a:spcAft>
              <a:buFont typeface="+mj-lt"/>
              <a:buAutoNum type="alphaUcPeriod"/>
            </a:pPr>
            <a:r>
              <a:rPr lang="en-US" sz="4000">
                <a:cs typeface="Times New Roman" panose="02020603050405020304" pitchFamily="18" charset="0"/>
              </a:rPr>
              <a:t> NaNO</a:t>
            </a:r>
            <a:r>
              <a:rPr lang="en-US" sz="4000" baseline="-25000">
                <a:cs typeface="Times New Roman" panose="02020603050405020304" pitchFamily="18" charset="0"/>
              </a:rPr>
              <a:t>3</a:t>
            </a:r>
            <a:r>
              <a:rPr lang="en-US" sz="4000">
                <a:cs typeface="Times New Roman" panose="02020603050405020304" pitchFamily="18" charset="0"/>
              </a:rPr>
              <a:t>			B. CaSO</a:t>
            </a:r>
            <a:r>
              <a:rPr lang="en-US" sz="4000" baseline="-25000">
                <a:cs typeface="Times New Roman" panose="02020603050405020304" pitchFamily="18" charset="0"/>
              </a:rPr>
              <a:t>4</a:t>
            </a:r>
            <a:r>
              <a:rPr lang="en-US" sz="4000">
                <a:cs typeface="Times New Roman" panose="02020603050405020304" pitchFamily="18" charset="0"/>
              </a:rPr>
              <a:t>		</a:t>
            </a:r>
          </a:p>
          <a:p>
            <a:pPr lvl="0">
              <a:lnSpc>
                <a:spcPct val="107000"/>
              </a:lnSpc>
              <a:spcAft>
                <a:spcPts val="800"/>
              </a:spcAft>
            </a:pPr>
            <a:r>
              <a:rPr lang="en-US" sz="4000">
                <a:cs typeface="Times New Roman" panose="02020603050405020304" pitchFamily="18" charset="0"/>
              </a:rPr>
              <a:t>C. AgNO</a:t>
            </a:r>
            <a:r>
              <a:rPr lang="en-US" sz="4000" baseline="-25000">
                <a:cs typeface="Times New Roman" panose="02020603050405020304" pitchFamily="18" charset="0"/>
              </a:rPr>
              <a:t>3</a:t>
            </a:r>
            <a:r>
              <a:rPr lang="en-US" sz="4000">
                <a:cs typeface="Times New Roman" panose="02020603050405020304" pitchFamily="18" charset="0"/>
              </a:rPr>
              <a:t>			D. BaCl</a:t>
            </a:r>
            <a:r>
              <a:rPr lang="en-US" sz="4000" baseline="-25000">
                <a:cs typeface="Times New Roman" panose="02020603050405020304" pitchFamily="18" charset="0"/>
              </a:rPr>
              <a:t>2</a:t>
            </a:r>
            <a:r>
              <a:rPr lang="en-US" sz="4000">
                <a:cs typeface="Times New Roman" panose="02020603050405020304" pitchFamily="18" charset="0"/>
              </a:rPr>
              <a:t>		</a:t>
            </a:r>
          </a:p>
        </p:txBody>
      </p:sp>
      <p:sp>
        <p:nvSpPr>
          <p:cNvPr id="2" name="Hexagon 1">
            <a:extLst>
              <a:ext uri="{FF2B5EF4-FFF2-40B4-BE49-F238E27FC236}">
                <a16:creationId xmlns:a16="http://schemas.microsoft.com/office/drawing/2014/main" id="{4DF6B85E-DB9B-DF45-F966-24A660070E22}"/>
              </a:ext>
            </a:extLst>
          </p:cNvPr>
          <p:cNvSpPr/>
          <p:nvPr/>
        </p:nvSpPr>
        <p:spPr>
          <a:xfrm>
            <a:off x="1295306" y="4671912"/>
            <a:ext cx="2362293" cy="631768"/>
          </a:xfrm>
          <a:prstGeom prst="hexagon">
            <a:avLst/>
          </a:prstGeom>
          <a:noFill/>
          <a:ln w="57150">
            <a:solidFill>
              <a:srgbClr val="C00000"/>
            </a:solidFill>
            <a:extLst>
              <a:ext uri="{C807C97D-BFC1-408E-A445-0C87EB9F89A2}">
                <ask:lineSketchStyleProps xmlns:ask="http://schemas.microsoft.com/office/drawing/2018/sketchyshapes" sd="2506668300">
                  <a:custGeom>
                    <a:avLst/>
                    <a:gdLst>
                      <a:gd name="connsiteX0" fmla="*/ 0 w 732851"/>
                      <a:gd name="connsiteY0" fmla="*/ 315884 h 631768"/>
                      <a:gd name="connsiteX1" fmla="*/ 157942 w 732851"/>
                      <a:gd name="connsiteY1" fmla="*/ 0 h 631768"/>
                      <a:gd name="connsiteX2" fmla="*/ 574909 w 732851"/>
                      <a:gd name="connsiteY2" fmla="*/ 0 h 631768"/>
                      <a:gd name="connsiteX3" fmla="*/ 732851 w 732851"/>
                      <a:gd name="connsiteY3" fmla="*/ 315884 h 631768"/>
                      <a:gd name="connsiteX4" fmla="*/ 574909 w 732851"/>
                      <a:gd name="connsiteY4" fmla="*/ 631768 h 631768"/>
                      <a:gd name="connsiteX5" fmla="*/ 157942 w 732851"/>
                      <a:gd name="connsiteY5" fmla="*/ 631768 h 631768"/>
                      <a:gd name="connsiteX6" fmla="*/ 0 w 732851"/>
                      <a:gd name="connsiteY6" fmla="*/ 315884 h 63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851" h="631768" extrusionOk="0">
                        <a:moveTo>
                          <a:pt x="0" y="315884"/>
                        </a:moveTo>
                        <a:cubicBezTo>
                          <a:pt x="24960" y="212847"/>
                          <a:pt x="123401" y="77432"/>
                          <a:pt x="157942" y="0"/>
                        </a:cubicBezTo>
                        <a:cubicBezTo>
                          <a:pt x="322278" y="-8918"/>
                          <a:pt x="438425" y="31349"/>
                          <a:pt x="574909" y="0"/>
                        </a:cubicBezTo>
                        <a:cubicBezTo>
                          <a:pt x="678337" y="128197"/>
                          <a:pt x="676577" y="261345"/>
                          <a:pt x="732851" y="315884"/>
                        </a:cubicBezTo>
                        <a:cubicBezTo>
                          <a:pt x="675885" y="439121"/>
                          <a:pt x="589846" y="523706"/>
                          <a:pt x="574909" y="631768"/>
                        </a:cubicBezTo>
                        <a:cubicBezTo>
                          <a:pt x="386798" y="665053"/>
                          <a:pt x="317028" y="614080"/>
                          <a:pt x="157942" y="631768"/>
                        </a:cubicBezTo>
                        <a:cubicBezTo>
                          <a:pt x="47545" y="492907"/>
                          <a:pt x="70727" y="400305"/>
                          <a:pt x="0" y="31588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8D7A982-3960-2746-3C53-48EBBE7FCB0A}"/>
              </a:ext>
            </a:extLst>
          </p:cNvPr>
          <p:cNvSpPr>
            <a:spLocks noGrp="1"/>
          </p:cNvSpPr>
          <p:nvPr>
            <p:ph type="title"/>
          </p:nvPr>
        </p:nvSpPr>
        <p:spPr>
          <a:xfrm>
            <a:off x="838200" y="365125"/>
            <a:ext cx="10515600" cy="1325563"/>
          </a:xfrm>
        </p:spPr>
        <p:txBody>
          <a:bodyPr>
            <a:normAutofit/>
          </a:bodyPr>
          <a:lstStyle/>
          <a:p>
            <a:pPr algn="ctr"/>
            <a:r>
              <a:rPr lang="en-US" sz="5400" b="1">
                <a:solidFill>
                  <a:schemeClr val="accent2"/>
                </a:solidFill>
                <a:latin typeface="+mn-lt"/>
              </a:rPr>
              <a:t>AI NHANH HƠN</a:t>
            </a:r>
          </a:p>
        </p:txBody>
      </p:sp>
    </p:spTree>
    <p:extLst>
      <p:ext uri="{BB962C8B-B14F-4D97-AF65-F5344CB8AC3E}">
        <p14:creationId xmlns:p14="http://schemas.microsoft.com/office/powerpoint/2010/main" val="291343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7" presetClass="emph" presetSubtype="2" repeatCount="indefinite" fill="hold" grpId="1" nodeType="withEffect">
                                  <p:stCondLst>
                                    <p:cond delay="0"/>
                                  </p:stCondLst>
                                  <p:childTnLst>
                                    <p:animClr clrSpc="rgb" dir="cw">
                                      <p:cBhvr>
                                        <p:cTn id="9" dur="500" fill="hold"/>
                                        <p:tgtEl>
                                          <p:spTgt spid="2"/>
                                        </p:tgtEl>
                                        <p:attrNameLst>
                                          <p:attrName>stroke.color</p:attrName>
                                        </p:attrNameLst>
                                      </p:cBhvr>
                                      <p:to>
                                        <a:schemeClr val="accent2"/>
                                      </p:to>
                                    </p:animClr>
                                    <p:set>
                                      <p:cBhvr>
                                        <p:cTn id="10" dur="500" fill="hold"/>
                                        <p:tgtEl>
                                          <p:spTgt spid="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F8F3CF-5B96-CECD-6C4E-EA45030FC5C5}"/>
              </a:ext>
            </a:extLst>
          </p:cNvPr>
          <p:cNvSpPr txBox="1"/>
          <p:nvPr/>
        </p:nvSpPr>
        <p:spPr>
          <a:xfrm>
            <a:off x="1310805" y="1972164"/>
            <a:ext cx="10126944" cy="3561488"/>
          </a:xfrm>
          <a:prstGeom prst="rect">
            <a:avLst/>
          </a:prstGeom>
        </p:spPr>
        <p:txBody>
          <a:bodyPr wrap="square">
            <a:spAutoFit/>
          </a:bodyPr>
          <a:lstStyle/>
          <a:p>
            <a:pPr>
              <a:lnSpc>
                <a:spcPct val="107000"/>
              </a:lnSpc>
              <a:spcAft>
                <a:spcPts val="800"/>
              </a:spcAft>
            </a:pPr>
            <a:r>
              <a:rPr lang="en-US" sz="4000" b="1">
                <a:effectLst/>
                <a:ea typeface="Calibri" panose="020F0502020204030204" pitchFamily="34" charset="0"/>
                <a:cs typeface="Times New Roman" panose="02020603050405020304" pitchFamily="18" charset="0"/>
              </a:rPr>
              <a:t>Câu 4.</a:t>
            </a:r>
            <a:r>
              <a:rPr lang="en-US" sz="4000">
                <a:effectLst/>
                <a:ea typeface="Calibri" panose="020F0502020204030204" pitchFamily="34" charset="0"/>
                <a:cs typeface="Times New Roman" panose="02020603050405020304" pitchFamily="18" charset="0"/>
              </a:rPr>
              <a:t> Kim loại không phản ứng được với nước, không phản ứng được với dd hydrochloric acid, dd sulfuric acid loãng là:</a:t>
            </a:r>
          </a:p>
          <a:p>
            <a:pPr marL="742950" indent="-742950">
              <a:lnSpc>
                <a:spcPct val="107000"/>
              </a:lnSpc>
              <a:spcAft>
                <a:spcPts val="800"/>
              </a:spcAft>
              <a:buAutoNum type="alphaUcPeriod"/>
            </a:pPr>
            <a:r>
              <a:rPr lang="en-US" sz="4000">
                <a:effectLst/>
                <a:ea typeface="Calibri" panose="020F0502020204030204" pitchFamily="34" charset="0"/>
                <a:cs typeface="Times New Roman" panose="02020603050405020304" pitchFamily="18" charset="0"/>
              </a:rPr>
              <a:t>Al</a:t>
            </a:r>
            <a:r>
              <a:rPr lang="en-US" sz="4000">
                <a:solidFill>
                  <a:srgbClr val="FF0000"/>
                </a:solidFill>
                <a:effectLst/>
                <a:ea typeface="Calibri" panose="020F0502020204030204" pitchFamily="34" charset="0"/>
                <a:cs typeface="Times New Roman" panose="02020603050405020304" pitchFamily="18" charset="0"/>
              </a:rPr>
              <a:t>	</a:t>
            </a:r>
            <a:r>
              <a:rPr lang="en-US" sz="4000">
                <a:effectLst/>
                <a:ea typeface="Calibri" panose="020F0502020204030204" pitchFamily="34" charset="0"/>
                <a:cs typeface="Times New Roman" panose="02020603050405020304" pitchFamily="18" charset="0"/>
              </a:rPr>
              <a:t>				B. Mg		</a:t>
            </a:r>
          </a:p>
          <a:p>
            <a:pPr>
              <a:lnSpc>
                <a:spcPct val="107000"/>
              </a:lnSpc>
              <a:spcAft>
                <a:spcPts val="800"/>
              </a:spcAft>
            </a:pPr>
            <a:r>
              <a:rPr lang="en-US" sz="4000">
                <a:effectLst/>
                <a:ea typeface="Calibri" panose="020F0502020204030204" pitchFamily="34" charset="0"/>
                <a:cs typeface="Times New Roman" panose="02020603050405020304" pitchFamily="18" charset="0"/>
              </a:rPr>
              <a:t>C. Ag</a:t>
            </a:r>
            <a:r>
              <a:rPr lang="en-US" sz="4000">
                <a:solidFill>
                  <a:srgbClr val="C00000"/>
                </a:solidFill>
                <a:effectLst/>
                <a:ea typeface="Calibri" panose="020F0502020204030204" pitchFamily="34" charset="0"/>
                <a:cs typeface="Times New Roman" panose="02020603050405020304" pitchFamily="18" charset="0"/>
              </a:rPr>
              <a:t>					</a:t>
            </a:r>
            <a:r>
              <a:rPr lang="en-US" sz="4000">
                <a:effectLst/>
                <a:ea typeface="Calibri" panose="020F0502020204030204" pitchFamily="34" charset="0"/>
                <a:cs typeface="Times New Roman" panose="02020603050405020304" pitchFamily="18" charset="0"/>
              </a:rPr>
              <a:t>D. Ca			</a:t>
            </a:r>
          </a:p>
        </p:txBody>
      </p:sp>
      <p:sp>
        <p:nvSpPr>
          <p:cNvPr id="2" name="Title 1">
            <a:extLst>
              <a:ext uri="{FF2B5EF4-FFF2-40B4-BE49-F238E27FC236}">
                <a16:creationId xmlns:a16="http://schemas.microsoft.com/office/drawing/2014/main" id="{C85F1979-A040-4FF9-2FE9-E834C7C32575}"/>
              </a:ext>
            </a:extLst>
          </p:cNvPr>
          <p:cNvSpPr>
            <a:spLocks noGrp="1"/>
          </p:cNvSpPr>
          <p:nvPr>
            <p:ph type="title"/>
          </p:nvPr>
        </p:nvSpPr>
        <p:spPr>
          <a:xfrm>
            <a:off x="838200" y="365125"/>
            <a:ext cx="10515600" cy="1325563"/>
          </a:xfrm>
        </p:spPr>
        <p:txBody>
          <a:bodyPr>
            <a:normAutofit/>
          </a:bodyPr>
          <a:lstStyle/>
          <a:p>
            <a:pPr algn="ctr"/>
            <a:r>
              <a:rPr lang="en-US" sz="5400" b="1">
                <a:solidFill>
                  <a:schemeClr val="accent2"/>
                </a:solidFill>
                <a:latin typeface="+mn-lt"/>
              </a:rPr>
              <a:t>AI NHANH HƠN</a:t>
            </a:r>
          </a:p>
        </p:txBody>
      </p:sp>
      <p:sp>
        <p:nvSpPr>
          <p:cNvPr id="4" name="Hexagon 3">
            <a:extLst>
              <a:ext uri="{FF2B5EF4-FFF2-40B4-BE49-F238E27FC236}">
                <a16:creationId xmlns:a16="http://schemas.microsoft.com/office/drawing/2014/main" id="{7DFDCCC8-B049-DC46-C22C-FCC7AEE722FA}"/>
              </a:ext>
            </a:extLst>
          </p:cNvPr>
          <p:cNvSpPr/>
          <p:nvPr/>
        </p:nvSpPr>
        <p:spPr>
          <a:xfrm>
            <a:off x="1093828" y="4855390"/>
            <a:ext cx="1819853" cy="631768"/>
          </a:xfrm>
          <a:prstGeom prst="hexagon">
            <a:avLst/>
          </a:prstGeom>
          <a:noFill/>
          <a:ln w="57150">
            <a:solidFill>
              <a:srgbClr val="C00000"/>
            </a:solidFill>
            <a:extLst>
              <a:ext uri="{C807C97D-BFC1-408E-A445-0C87EB9F89A2}">
                <ask:lineSketchStyleProps xmlns:ask="http://schemas.microsoft.com/office/drawing/2018/sketchyshapes" sd="2506668300">
                  <a:custGeom>
                    <a:avLst/>
                    <a:gdLst>
                      <a:gd name="connsiteX0" fmla="*/ 0 w 732851"/>
                      <a:gd name="connsiteY0" fmla="*/ 315884 h 631768"/>
                      <a:gd name="connsiteX1" fmla="*/ 157942 w 732851"/>
                      <a:gd name="connsiteY1" fmla="*/ 0 h 631768"/>
                      <a:gd name="connsiteX2" fmla="*/ 574909 w 732851"/>
                      <a:gd name="connsiteY2" fmla="*/ 0 h 631768"/>
                      <a:gd name="connsiteX3" fmla="*/ 732851 w 732851"/>
                      <a:gd name="connsiteY3" fmla="*/ 315884 h 631768"/>
                      <a:gd name="connsiteX4" fmla="*/ 574909 w 732851"/>
                      <a:gd name="connsiteY4" fmla="*/ 631768 h 631768"/>
                      <a:gd name="connsiteX5" fmla="*/ 157942 w 732851"/>
                      <a:gd name="connsiteY5" fmla="*/ 631768 h 631768"/>
                      <a:gd name="connsiteX6" fmla="*/ 0 w 732851"/>
                      <a:gd name="connsiteY6" fmla="*/ 315884 h 63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851" h="631768" extrusionOk="0">
                        <a:moveTo>
                          <a:pt x="0" y="315884"/>
                        </a:moveTo>
                        <a:cubicBezTo>
                          <a:pt x="24960" y="212847"/>
                          <a:pt x="123401" y="77432"/>
                          <a:pt x="157942" y="0"/>
                        </a:cubicBezTo>
                        <a:cubicBezTo>
                          <a:pt x="322278" y="-8918"/>
                          <a:pt x="438425" y="31349"/>
                          <a:pt x="574909" y="0"/>
                        </a:cubicBezTo>
                        <a:cubicBezTo>
                          <a:pt x="678337" y="128197"/>
                          <a:pt x="676577" y="261345"/>
                          <a:pt x="732851" y="315884"/>
                        </a:cubicBezTo>
                        <a:cubicBezTo>
                          <a:pt x="675885" y="439121"/>
                          <a:pt x="589846" y="523706"/>
                          <a:pt x="574909" y="631768"/>
                        </a:cubicBezTo>
                        <a:cubicBezTo>
                          <a:pt x="386798" y="665053"/>
                          <a:pt x="317028" y="614080"/>
                          <a:pt x="157942" y="631768"/>
                        </a:cubicBezTo>
                        <a:cubicBezTo>
                          <a:pt x="47545" y="492907"/>
                          <a:pt x="70727" y="400305"/>
                          <a:pt x="0" y="31588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925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7" presetClass="emph" presetSubtype="2" repeatCount="indefinite" fill="hold" grpId="1" nodeType="withEffect">
                                  <p:stCondLst>
                                    <p:cond delay="0"/>
                                  </p:stCondLst>
                                  <p:childTnLst>
                                    <p:animClr clrSpc="rgb" dir="cw">
                                      <p:cBhvr>
                                        <p:cTn id="9" dur="500" fill="hold"/>
                                        <p:tgtEl>
                                          <p:spTgt spid="4"/>
                                        </p:tgtEl>
                                        <p:attrNameLst>
                                          <p:attrName>stroke.color</p:attrName>
                                        </p:attrNameLst>
                                      </p:cBhvr>
                                      <p:to>
                                        <a:schemeClr val="accent2"/>
                                      </p:to>
                                    </p:animClr>
                                    <p:set>
                                      <p:cBhvr>
                                        <p:cTn id="10" dur="500" fill="hold"/>
                                        <p:tgtEl>
                                          <p:spTgt spid="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F8F3CF-5B96-CECD-6C4E-EA45030FC5C5}"/>
              </a:ext>
            </a:extLst>
          </p:cNvPr>
          <p:cNvSpPr txBox="1"/>
          <p:nvPr/>
        </p:nvSpPr>
        <p:spPr>
          <a:xfrm>
            <a:off x="1379349" y="2165468"/>
            <a:ext cx="10089396" cy="4360168"/>
          </a:xfrm>
          <a:prstGeom prst="rect">
            <a:avLst/>
          </a:prstGeom>
          <a:noFill/>
        </p:spPr>
        <p:txBody>
          <a:bodyPr wrap="square">
            <a:spAutoFit/>
          </a:bodyPr>
          <a:lstStyle/>
          <a:p>
            <a:pPr>
              <a:lnSpc>
                <a:spcPct val="107000"/>
              </a:lnSpc>
              <a:spcAft>
                <a:spcPts val="800"/>
              </a:spcAft>
            </a:pPr>
            <a:r>
              <a:rPr lang="en-US" sz="4000" b="1">
                <a:effectLst/>
                <a:ea typeface="Calibri" panose="020F0502020204030204" pitchFamily="34" charset="0"/>
                <a:cs typeface="Times New Roman" panose="02020603050405020304" pitchFamily="18" charset="0"/>
              </a:rPr>
              <a:t>Câu 5.</a:t>
            </a:r>
            <a:r>
              <a:rPr lang="en-US" sz="4000">
                <a:effectLst/>
                <a:ea typeface="Calibri" panose="020F0502020204030204" pitchFamily="34" charset="0"/>
                <a:cs typeface="Times New Roman" panose="02020603050405020304" pitchFamily="18" charset="0"/>
              </a:rPr>
              <a:t> Dãy các nguyên tố kim loại có thứ tự mức độ hoạt động hóa học tăng dần:</a:t>
            </a:r>
          </a:p>
          <a:p>
            <a:pPr indent="457200">
              <a:lnSpc>
                <a:spcPct val="107000"/>
              </a:lnSpc>
              <a:spcAft>
                <a:spcPts val="800"/>
              </a:spcAft>
            </a:pPr>
            <a:r>
              <a:rPr lang="en-US" sz="4000">
                <a:effectLst/>
                <a:ea typeface="Calibri" panose="020F0502020204030204" pitchFamily="34" charset="0"/>
                <a:cs typeface="Times New Roman" panose="02020603050405020304" pitchFamily="18" charset="0"/>
              </a:rPr>
              <a:t>A. Zn, Al, Cu, Ag 		B. Ag, Cu, Zn, Al.</a:t>
            </a:r>
            <a:r>
              <a:rPr lang="en-US" sz="4000">
                <a:solidFill>
                  <a:srgbClr val="C00000"/>
                </a:solidFill>
                <a:effectLst/>
                <a:ea typeface="Calibri" panose="020F0502020204030204" pitchFamily="34" charset="0"/>
                <a:cs typeface="Times New Roman" panose="02020603050405020304" pitchFamily="18" charset="0"/>
              </a:rPr>
              <a:t>	</a:t>
            </a:r>
            <a:r>
              <a:rPr lang="en-US" sz="4000">
                <a:effectLst/>
                <a:ea typeface="Calibri" panose="020F0502020204030204" pitchFamily="34" charset="0"/>
                <a:cs typeface="Times New Roman" panose="02020603050405020304" pitchFamily="18" charset="0"/>
              </a:rPr>
              <a:t>		</a:t>
            </a:r>
          </a:p>
          <a:p>
            <a:pPr indent="457200" algn="just">
              <a:lnSpc>
                <a:spcPct val="120000"/>
              </a:lnSpc>
              <a:spcAft>
                <a:spcPts val="800"/>
              </a:spcAft>
            </a:pPr>
            <a:r>
              <a:rPr lang="en-US" sz="4000">
                <a:effectLst/>
                <a:ea typeface="Calibri" panose="020F0502020204030204" pitchFamily="34" charset="0"/>
                <a:cs typeface="Times New Roman" panose="02020603050405020304" pitchFamily="18" charset="0"/>
              </a:rPr>
              <a:t>C. Zn, Al, Ag, Cu		D. Al, Zn, Cu, Ag		</a:t>
            </a:r>
          </a:p>
        </p:txBody>
      </p:sp>
      <p:sp>
        <p:nvSpPr>
          <p:cNvPr id="2" name="Title 1">
            <a:extLst>
              <a:ext uri="{FF2B5EF4-FFF2-40B4-BE49-F238E27FC236}">
                <a16:creationId xmlns:a16="http://schemas.microsoft.com/office/drawing/2014/main" id="{4F68D177-DD7D-788D-4309-65AC4CCF3174}"/>
              </a:ext>
            </a:extLst>
          </p:cNvPr>
          <p:cNvSpPr>
            <a:spLocks noGrp="1"/>
          </p:cNvSpPr>
          <p:nvPr>
            <p:ph type="title"/>
          </p:nvPr>
        </p:nvSpPr>
        <p:spPr>
          <a:xfrm>
            <a:off x="838200" y="365125"/>
            <a:ext cx="10515600" cy="1325563"/>
          </a:xfrm>
        </p:spPr>
        <p:txBody>
          <a:bodyPr>
            <a:normAutofit/>
          </a:bodyPr>
          <a:lstStyle/>
          <a:p>
            <a:pPr algn="ctr"/>
            <a:r>
              <a:rPr lang="en-US" sz="5400" b="1">
                <a:solidFill>
                  <a:schemeClr val="accent2"/>
                </a:solidFill>
                <a:latin typeface="+mn-lt"/>
              </a:rPr>
              <a:t>AI NHANH HƠN</a:t>
            </a:r>
          </a:p>
        </p:txBody>
      </p:sp>
      <p:sp>
        <p:nvSpPr>
          <p:cNvPr id="4" name="Hexagon 3">
            <a:extLst>
              <a:ext uri="{FF2B5EF4-FFF2-40B4-BE49-F238E27FC236}">
                <a16:creationId xmlns:a16="http://schemas.microsoft.com/office/drawing/2014/main" id="{D3A9FBED-62EE-6C21-12D6-E116D0252C3C}"/>
              </a:ext>
            </a:extLst>
          </p:cNvPr>
          <p:cNvSpPr/>
          <p:nvPr/>
        </p:nvSpPr>
        <p:spPr>
          <a:xfrm>
            <a:off x="6710767" y="3651792"/>
            <a:ext cx="3859078" cy="631768"/>
          </a:xfrm>
          <a:prstGeom prst="hexagon">
            <a:avLst/>
          </a:prstGeom>
          <a:noFill/>
          <a:ln w="57150">
            <a:solidFill>
              <a:srgbClr val="C00000"/>
            </a:solidFill>
            <a:extLst>
              <a:ext uri="{C807C97D-BFC1-408E-A445-0C87EB9F89A2}">
                <ask:lineSketchStyleProps xmlns:ask="http://schemas.microsoft.com/office/drawing/2018/sketchyshapes" sd="2506668300">
                  <a:custGeom>
                    <a:avLst/>
                    <a:gdLst>
                      <a:gd name="connsiteX0" fmla="*/ 0 w 732851"/>
                      <a:gd name="connsiteY0" fmla="*/ 315884 h 631768"/>
                      <a:gd name="connsiteX1" fmla="*/ 157942 w 732851"/>
                      <a:gd name="connsiteY1" fmla="*/ 0 h 631768"/>
                      <a:gd name="connsiteX2" fmla="*/ 574909 w 732851"/>
                      <a:gd name="connsiteY2" fmla="*/ 0 h 631768"/>
                      <a:gd name="connsiteX3" fmla="*/ 732851 w 732851"/>
                      <a:gd name="connsiteY3" fmla="*/ 315884 h 631768"/>
                      <a:gd name="connsiteX4" fmla="*/ 574909 w 732851"/>
                      <a:gd name="connsiteY4" fmla="*/ 631768 h 631768"/>
                      <a:gd name="connsiteX5" fmla="*/ 157942 w 732851"/>
                      <a:gd name="connsiteY5" fmla="*/ 631768 h 631768"/>
                      <a:gd name="connsiteX6" fmla="*/ 0 w 732851"/>
                      <a:gd name="connsiteY6" fmla="*/ 315884 h 63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851" h="631768" extrusionOk="0">
                        <a:moveTo>
                          <a:pt x="0" y="315884"/>
                        </a:moveTo>
                        <a:cubicBezTo>
                          <a:pt x="24960" y="212847"/>
                          <a:pt x="123401" y="77432"/>
                          <a:pt x="157942" y="0"/>
                        </a:cubicBezTo>
                        <a:cubicBezTo>
                          <a:pt x="322278" y="-8918"/>
                          <a:pt x="438425" y="31349"/>
                          <a:pt x="574909" y="0"/>
                        </a:cubicBezTo>
                        <a:cubicBezTo>
                          <a:pt x="678337" y="128197"/>
                          <a:pt x="676577" y="261345"/>
                          <a:pt x="732851" y="315884"/>
                        </a:cubicBezTo>
                        <a:cubicBezTo>
                          <a:pt x="675885" y="439121"/>
                          <a:pt x="589846" y="523706"/>
                          <a:pt x="574909" y="631768"/>
                        </a:cubicBezTo>
                        <a:cubicBezTo>
                          <a:pt x="386798" y="665053"/>
                          <a:pt x="317028" y="614080"/>
                          <a:pt x="157942" y="631768"/>
                        </a:cubicBezTo>
                        <a:cubicBezTo>
                          <a:pt x="47545" y="492907"/>
                          <a:pt x="70727" y="400305"/>
                          <a:pt x="0" y="31588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95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7" presetClass="emph" presetSubtype="2" repeatCount="indefinite" fill="hold" grpId="1" nodeType="withEffect">
                                  <p:stCondLst>
                                    <p:cond delay="0"/>
                                  </p:stCondLst>
                                  <p:childTnLst>
                                    <p:animClr clrSpc="rgb" dir="cw">
                                      <p:cBhvr>
                                        <p:cTn id="9" dur="500" fill="hold"/>
                                        <p:tgtEl>
                                          <p:spTgt spid="4"/>
                                        </p:tgtEl>
                                        <p:attrNameLst>
                                          <p:attrName>stroke.color</p:attrName>
                                        </p:attrNameLst>
                                      </p:cBhvr>
                                      <p:to>
                                        <a:schemeClr val="accent2"/>
                                      </p:to>
                                    </p:animClr>
                                    <p:set>
                                      <p:cBhvr>
                                        <p:cTn id="10" dur="500" fill="hold"/>
                                        <p:tgtEl>
                                          <p:spTgt spid="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1DB192-AB73-9994-C1DA-C09D322412E4}"/>
              </a:ext>
            </a:extLst>
          </p:cNvPr>
          <p:cNvPicPr>
            <a:picLocks noChangeAspect="1"/>
          </p:cNvPicPr>
          <p:nvPr/>
        </p:nvPicPr>
        <p:blipFill>
          <a:blip r:embed="rId2"/>
          <a:stretch>
            <a:fillRect/>
          </a:stretch>
        </p:blipFill>
        <p:spPr>
          <a:xfrm>
            <a:off x="-1" y="-13104"/>
            <a:ext cx="12230917" cy="6871104"/>
          </a:xfrm>
          <a:prstGeom prst="rect">
            <a:avLst/>
          </a:prstGeom>
        </p:spPr>
      </p:pic>
      <p:sp>
        <p:nvSpPr>
          <p:cNvPr id="9" name="Hexagon 8">
            <a:extLst>
              <a:ext uri="{FF2B5EF4-FFF2-40B4-BE49-F238E27FC236}">
                <a16:creationId xmlns:a16="http://schemas.microsoft.com/office/drawing/2014/main" id="{0A9D7F93-A7A7-7A90-9E3B-CB6422E603C7}"/>
              </a:ext>
            </a:extLst>
          </p:cNvPr>
          <p:cNvSpPr/>
          <p:nvPr/>
        </p:nvSpPr>
        <p:spPr>
          <a:xfrm>
            <a:off x="929898" y="1363851"/>
            <a:ext cx="10569844" cy="3564610"/>
          </a:xfrm>
          <a:prstGeom prst="hexagon">
            <a:avLst/>
          </a:prstGeom>
          <a:solidFill>
            <a:schemeClr val="tx1">
              <a:lumMod val="95000"/>
              <a:lumOff val="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9FC62-D9D9-25F0-7F5D-1F05951F3192}"/>
              </a:ext>
            </a:extLst>
          </p:cNvPr>
          <p:cNvSpPr>
            <a:spLocks noGrp="1"/>
          </p:cNvSpPr>
          <p:nvPr>
            <p:ph type="ctrTitle"/>
          </p:nvPr>
        </p:nvSpPr>
        <p:spPr>
          <a:xfrm>
            <a:off x="1642820" y="1726797"/>
            <a:ext cx="9144000" cy="2387600"/>
          </a:xfrm>
        </p:spPr>
        <p:txBody>
          <a:bodyPr>
            <a:normAutofit fontScale="90000"/>
          </a:bodyPr>
          <a:lstStyle/>
          <a:p>
            <a:br>
              <a:rPr lang="en-US" sz="5400" b="1" dirty="0">
                <a:solidFill>
                  <a:schemeClr val="accent4">
                    <a:lumMod val="60000"/>
                    <a:lumOff val="40000"/>
                  </a:schemeClr>
                </a:solidFill>
                <a:effectLst/>
                <a:latin typeface="+mn-lt"/>
                <a:ea typeface="Calibri" panose="020F0502020204030204" pitchFamily="34" charset="0"/>
                <a:cs typeface="Times New Roman" panose="02020603050405020304" pitchFamily="18" charset="0"/>
              </a:rPr>
            </a:br>
            <a:r>
              <a:rPr lang="en-US" b="1" dirty="0" err="1">
                <a:solidFill>
                  <a:schemeClr val="accent4">
                    <a:lumMod val="60000"/>
                    <a:lumOff val="40000"/>
                  </a:schemeClr>
                </a:solidFill>
                <a:effectLst/>
                <a:latin typeface="+mn-lt"/>
                <a:ea typeface="Calibri" panose="020F0502020204030204" pitchFamily="34" charset="0"/>
                <a:cs typeface="Times New Roman" panose="02020603050405020304" pitchFamily="18" charset="0"/>
              </a:rPr>
              <a:t>Tiết</a:t>
            </a:r>
            <a:r>
              <a:rPr lang="en-US" b="1" dirty="0">
                <a:solidFill>
                  <a:schemeClr val="accent4">
                    <a:lumMod val="60000"/>
                    <a:lumOff val="40000"/>
                  </a:schemeClr>
                </a:solidFill>
                <a:effectLst/>
                <a:latin typeface="+mn-lt"/>
                <a:ea typeface="Calibri" panose="020F0502020204030204" pitchFamily="34" charset="0"/>
                <a:cs typeface="Times New Roman" panose="02020603050405020304" pitchFamily="18" charset="0"/>
              </a:rPr>
              <a:t> 38.</a:t>
            </a:r>
            <a:br>
              <a:rPr lang="en-US" b="1" dirty="0">
                <a:solidFill>
                  <a:schemeClr val="accent4">
                    <a:lumMod val="60000"/>
                    <a:lumOff val="40000"/>
                  </a:schemeClr>
                </a:solidFill>
                <a:effectLst/>
                <a:latin typeface="+mn-lt"/>
                <a:ea typeface="Calibri" panose="020F0502020204030204" pitchFamily="34" charset="0"/>
                <a:cs typeface="Times New Roman" panose="02020603050405020304" pitchFamily="18" charset="0"/>
              </a:rPr>
            </a:br>
            <a:r>
              <a:rPr lang="en-US" b="1" dirty="0">
                <a:solidFill>
                  <a:schemeClr val="accent4">
                    <a:lumMod val="60000"/>
                    <a:lumOff val="40000"/>
                  </a:schemeClr>
                </a:solidFill>
                <a:effectLst/>
                <a:latin typeface="+mn-lt"/>
                <a:ea typeface="Calibri" panose="020F0502020204030204" pitchFamily="34" charset="0"/>
                <a:cs typeface="Times New Roman" panose="02020603050405020304" pitchFamily="18" charset="0"/>
              </a:rPr>
              <a:t>BÀI 20: TÁCH KIM LOẠI VÀ VIỆC SỬ DỤNG HỢP KIM</a:t>
            </a:r>
            <a:endParaRPr lang="en-US" sz="19900" dirty="0">
              <a:solidFill>
                <a:schemeClr val="accent4">
                  <a:lumMod val="60000"/>
                  <a:lumOff val="40000"/>
                </a:schemeClr>
              </a:solidFill>
              <a:latin typeface="+mn-lt"/>
            </a:endParaRPr>
          </a:p>
        </p:txBody>
      </p:sp>
    </p:spTree>
    <p:extLst>
      <p:ext uri="{BB962C8B-B14F-4D97-AF65-F5344CB8AC3E}">
        <p14:creationId xmlns:p14="http://schemas.microsoft.com/office/powerpoint/2010/main" val="611409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151A32B-5D79-666E-F5AB-F4F0407C66CB}"/>
              </a:ext>
            </a:extLst>
          </p:cNvPr>
          <p:cNvSpPr txBox="1"/>
          <p:nvPr/>
        </p:nvSpPr>
        <p:spPr>
          <a:xfrm>
            <a:off x="3113700" y="1971264"/>
            <a:ext cx="7955354" cy="781752"/>
          </a:xfrm>
          <a:prstGeom prst="rect">
            <a:avLst/>
          </a:prstGeom>
          <a:noFill/>
        </p:spPr>
        <p:txBody>
          <a:bodyPr wrap="square">
            <a:spAutoFit/>
          </a:bodyPr>
          <a:lstStyle/>
          <a:p>
            <a:pPr algn="just">
              <a:lnSpc>
                <a:spcPct val="120000"/>
              </a:lnSpc>
              <a:spcAft>
                <a:spcPts val="800"/>
              </a:spcAft>
            </a:pPr>
            <a:r>
              <a:rPr lang="en-US" sz="4000">
                <a:effectLst/>
                <a:ea typeface="Calibri" panose="020F0502020204030204" pitchFamily="34" charset="0"/>
                <a:cs typeface="Times New Roman" panose="02020603050405020304" pitchFamily="18" charset="0"/>
              </a:rPr>
              <a:t>Phương pháp tách kim loại</a:t>
            </a:r>
          </a:p>
        </p:txBody>
      </p:sp>
      <p:sp>
        <p:nvSpPr>
          <p:cNvPr id="13" name="TextBox 12">
            <a:extLst>
              <a:ext uri="{FF2B5EF4-FFF2-40B4-BE49-F238E27FC236}">
                <a16:creationId xmlns:a16="http://schemas.microsoft.com/office/drawing/2014/main" id="{1D4C57EF-C9A7-4E7A-3129-871FBBFF9BD5}"/>
              </a:ext>
            </a:extLst>
          </p:cNvPr>
          <p:cNvSpPr txBox="1"/>
          <p:nvPr/>
        </p:nvSpPr>
        <p:spPr>
          <a:xfrm>
            <a:off x="3113700" y="3100895"/>
            <a:ext cx="7955354" cy="781752"/>
          </a:xfrm>
          <a:prstGeom prst="rect">
            <a:avLst/>
          </a:prstGeom>
          <a:noFill/>
        </p:spPr>
        <p:txBody>
          <a:bodyPr wrap="square">
            <a:spAutoFit/>
          </a:bodyPr>
          <a:lstStyle/>
          <a:p>
            <a:pPr algn="just">
              <a:lnSpc>
                <a:spcPct val="120000"/>
              </a:lnSpc>
              <a:spcAft>
                <a:spcPts val="800"/>
              </a:spcAft>
            </a:pPr>
            <a:r>
              <a:rPr lang="en-US" sz="4000">
                <a:effectLst/>
                <a:ea typeface="Calibri" panose="020F0502020204030204" pitchFamily="34" charset="0"/>
                <a:cs typeface="Times New Roman" panose="02020603050405020304" pitchFamily="18" charset="0"/>
              </a:rPr>
              <a:t>QT tách một số kim loại có nhiều ƯD</a:t>
            </a:r>
          </a:p>
        </p:txBody>
      </p:sp>
      <p:sp>
        <p:nvSpPr>
          <p:cNvPr id="15" name="TextBox 14">
            <a:extLst>
              <a:ext uri="{FF2B5EF4-FFF2-40B4-BE49-F238E27FC236}">
                <a16:creationId xmlns:a16="http://schemas.microsoft.com/office/drawing/2014/main" id="{69545AA4-011F-4EA9-8806-E7E1F9876A53}"/>
              </a:ext>
            </a:extLst>
          </p:cNvPr>
          <p:cNvSpPr txBox="1"/>
          <p:nvPr/>
        </p:nvSpPr>
        <p:spPr>
          <a:xfrm>
            <a:off x="3113699" y="4230526"/>
            <a:ext cx="7955354" cy="781752"/>
          </a:xfrm>
          <a:prstGeom prst="rect">
            <a:avLst/>
          </a:prstGeom>
          <a:noFill/>
        </p:spPr>
        <p:txBody>
          <a:bodyPr wrap="square">
            <a:spAutoFit/>
          </a:bodyPr>
          <a:lstStyle/>
          <a:p>
            <a:pPr algn="just">
              <a:lnSpc>
                <a:spcPct val="120000"/>
              </a:lnSpc>
              <a:spcAft>
                <a:spcPts val="800"/>
              </a:spcAft>
            </a:pPr>
            <a:r>
              <a:rPr lang="en-US" sz="4000">
                <a:effectLst/>
                <a:ea typeface="Calibri" panose="020F0502020204030204" pitchFamily="34" charset="0"/>
                <a:cs typeface="Times New Roman" panose="02020603050405020304" pitchFamily="18" charset="0"/>
              </a:rPr>
              <a:t>Hợp kim.</a:t>
            </a:r>
          </a:p>
        </p:txBody>
      </p:sp>
      <p:sp>
        <p:nvSpPr>
          <p:cNvPr id="17" name="TextBox 16">
            <a:extLst>
              <a:ext uri="{FF2B5EF4-FFF2-40B4-BE49-F238E27FC236}">
                <a16:creationId xmlns:a16="http://schemas.microsoft.com/office/drawing/2014/main" id="{D142ADC1-FFC4-CE4A-7335-C4CA3EBD516C}"/>
              </a:ext>
            </a:extLst>
          </p:cNvPr>
          <p:cNvSpPr txBox="1"/>
          <p:nvPr/>
        </p:nvSpPr>
        <p:spPr>
          <a:xfrm>
            <a:off x="3113700" y="5360157"/>
            <a:ext cx="7955354" cy="781752"/>
          </a:xfrm>
          <a:prstGeom prst="rect">
            <a:avLst/>
          </a:prstGeom>
          <a:noFill/>
        </p:spPr>
        <p:txBody>
          <a:bodyPr wrap="square">
            <a:spAutoFit/>
          </a:bodyPr>
          <a:lstStyle/>
          <a:p>
            <a:pPr algn="just">
              <a:lnSpc>
                <a:spcPct val="120000"/>
              </a:lnSpc>
              <a:spcAft>
                <a:spcPts val="800"/>
              </a:spcAft>
            </a:pPr>
            <a:r>
              <a:rPr lang="en-US" sz="4000">
                <a:effectLst/>
                <a:ea typeface="Calibri" panose="020F0502020204030204" pitchFamily="34" charset="0"/>
                <a:cs typeface="Times New Roman" panose="02020603050405020304" pitchFamily="18" charset="0"/>
              </a:rPr>
              <a:t>Sản xuất gang, thép.</a:t>
            </a:r>
          </a:p>
        </p:txBody>
      </p:sp>
      <p:grpSp>
        <p:nvGrpSpPr>
          <p:cNvPr id="7" name="Group 6">
            <a:extLst>
              <a:ext uri="{FF2B5EF4-FFF2-40B4-BE49-F238E27FC236}">
                <a16:creationId xmlns:a16="http://schemas.microsoft.com/office/drawing/2014/main" id="{E64B6CFE-F7FE-DE75-4646-3E4CCE6D870C}"/>
              </a:ext>
            </a:extLst>
          </p:cNvPr>
          <p:cNvGrpSpPr/>
          <p:nvPr/>
        </p:nvGrpSpPr>
        <p:grpSpPr>
          <a:xfrm>
            <a:off x="1524000" y="1971264"/>
            <a:ext cx="7668126" cy="781752"/>
            <a:chOff x="1524000" y="1769786"/>
            <a:chExt cx="7668126" cy="781752"/>
          </a:xfrm>
        </p:grpSpPr>
        <p:cxnSp>
          <p:nvCxnSpPr>
            <p:cNvPr id="3" name="Straight Connector 2">
              <a:extLst>
                <a:ext uri="{FF2B5EF4-FFF2-40B4-BE49-F238E27FC236}">
                  <a16:creationId xmlns:a16="http://schemas.microsoft.com/office/drawing/2014/main" id="{8A9292FF-4B62-EB9E-2D0C-4050B0ACF982}"/>
                </a:ext>
              </a:extLst>
            </p:cNvPr>
            <p:cNvCxnSpPr>
              <a:cxnSpLocks/>
            </p:cNvCxnSpPr>
            <p:nvPr/>
          </p:nvCxnSpPr>
          <p:spPr>
            <a:xfrm>
              <a:off x="1524000" y="2551538"/>
              <a:ext cx="7668126" cy="0"/>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135AFE0-2B3D-7123-61FF-2F24DE8AF674}"/>
                </a:ext>
              </a:extLst>
            </p:cNvPr>
            <p:cNvCxnSpPr>
              <a:cxnSpLocks/>
            </p:cNvCxnSpPr>
            <p:nvPr/>
          </p:nvCxnSpPr>
          <p:spPr>
            <a:xfrm>
              <a:off x="2839453" y="1769786"/>
              <a:ext cx="0" cy="604446"/>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8846D162-2050-73EC-C843-C492A1C0F7AF}"/>
              </a:ext>
            </a:extLst>
          </p:cNvPr>
          <p:cNvGrpSpPr/>
          <p:nvPr/>
        </p:nvGrpSpPr>
        <p:grpSpPr>
          <a:xfrm>
            <a:off x="1524000" y="3062514"/>
            <a:ext cx="9432758" cy="781752"/>
            <a:chOff x="1524000" y="1769786"/>
            <a:chExt cx="9432758" cy="781752"/>
          </a:xfrm>
        </p:grpSpPr>
        <p:cxnSp>
          <p:nvCxnSpPr>
            <p:cNvPr id="9" name="Straight Connector 8">
              <a:extLst>
                <a:ext uri="{FF2B5EF4-FFF2-40B4-BE49-F238E27FC236}">
                  <a16:creationId xmlns:a16="http://schemas.microsoft.com/office/drawing/2014/main" id="{59AA84F7-AE89-7A68-1CF3-5D49D734BF50}"/>
                </a:ext>
              </a:extLst>
            </p:cNvPr>
            <p:cNvCxnSpPr>
              <a:cxnSpLocks/>
            </p:cNvCxnSpPr>
            <p:nvPr/>
          </p:nvCxnSpPr>
          <p:spPr>
            <a:xfrm>
              <a:off x="1524000" y="2551538"/>
              <a:ext cx="9432758" cy="0"/>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A28FDC6-CB85-3F69-A160-38099E1AFE47}"/>
                </a:ext>
              </a:extLst>
            </p:cNvPr>
            <p:cNvCxnSpPr>
              <a:cxnSpLocks/>
            </p:cNvCxnSpPr>
            <p:nvPr/>
          </p:nvCxnSpPr>
          <p:spPr>
            <a:xfrm>
              <a:off x="2839453" y="1769786"/>
              <a:ext cx="0" cy="567964"/>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7FD65FA-20F0-0C0C-D516-872A76E37D75}"/>
              </a:ext>
            </a:extLst>
          </p:cNvPr>
          <p:cNvGrpSpPr/>
          <p:nvPr/>
        </p:nvGrpSpPr>
        <p:grpSpPr>
          <a:xfrm>
            <a:off x="1524000" y="4265758"/>
            <a:ext cx="3561347" cy="781752"/>
            <a:chOff x="1524000" y="1769786"/>
            <a:chExt cx="3561347" cy="781752"/>
          </a:xfrm>
        </p:grpSpPr>
        <p:cxnSp>
          <p:nvCxnSpPr>
            <p:cNvPr id="14" name="Straight Connector 13">
              <a:extLst>
                <a:ext uri="{FF2B5EF4-FFF2-40B4-BE49-F238E27FC236}">
                  <a16:creationId xmlns:a16="http://schemas.microsoft.com/office/drawing/2014/main" id="{91947758-041A-F6AA-7148-3288914C3A5B}"/>
                </a:ext>
              </a:extLst>
            </p:cNvPr>
            <p:cNvCxnSpPr>
              <a:cxnSpLocks/>
            </p:cNvCxnSpPr>
            <p:nvPr/>
          </p:nvCxnSpPr>
          <p:spPr>
            <a:xfrm>
              <a:off x="1524000" y="2551538"/>
              <a:ext cx="3561347" cy="0"/>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DDD8C9-F455-AF71-B0C3-2E1A55AEAACE}"/>
                </a:ext>
              </a:extLst>
            </p:cNvPr>
            <p:cNvCxnSpPr>
              <a:cxnSpLocks/>
            </p:cNvCxnSpPr>
            <p:nvPr/>
          </p:nvCxnSpPr>
          <p:spPr>
            <a:xfrm>
              <a:off x="2839453" y="1769786"/>
              <a:ext cx="0" cy="571888"/>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BBDA57A-8349-8A31-D867-2A1CDCF55A36}"/>
              </a:ext>
            </a:extLst>
          </p:cNvPr>
          <p:cNvGrpSpPr/>
          <p:nvPr/>
        </p:nvGrpSpPr>
        <p:grpSpPr>
          <a:xfrm>
            <a:off x="1524000" y="5438386"/>
            <a:ext cx="5871411" cy="781752"/>
            <a:chOff x="1524000" y="1769786"/>
            <a:chExt cx="5871411" cy="781752"/>
          </a:xfrm>
        </p:grpSpPr>
        <p:cxnSp>
          <p:nvCxnSpPr>
            <p:cNvPr id="19" name="Straight Connector 18">
              <a:extLst>
                <a:ext uri="{FF2B5EF4-FFF2-40B4-BE49-F238E27FC236}">
                  <a16:creationId xmlns:a16="http://schemas.microsoft.com/office/drawing/2014/main" id="{1C02AFD7-2F9A-9153-46DA-BF35C6E0A55B}"/>
                </a:ext>
              </a:extLst>
            </p:cNvPr>
            <p:cNvCxnSpPr>
              <a:cxnSpLocks/>
            </p:cNvCxnSpPr>
            <p:nvPr/>
          </p:nvCxnSpPr>
          <p:spPr>
            <a:xfrm>
              <a:off x="1524000" y="2551538"/>
              <a:ext cx="5871411" cy="0"/>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D3D337-01D7-2713-F819-7A5C2BCD4886}"/>
                </a:ext>
              </a:extLst>
            </p:cNvPr>
            <p:cNvCxnSpPr>
              <a:cxnSpLocks/>
            </p:cNvCxnSpPr>
            <p:nvPr/>
          </p:nvCxnSpPr>
          <p:spPr>
            <a:xfrm>
              <a:off x="2839453" y="1769786"/>
              <a:ext cx="0" cy="554292"/>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56CE9324-DFC3-C7CF-1952-925720A7A27A}"/>
              </a:ext>
            </a:extLst>
          </p:cNvPr>
          <p:cNvSpPr txBox="1"/>
          <p:nvPr/>
        </p:nvSpPr>
        <p:spPr>
          <a:xfrm>
            <a:off x="1837587" y="1490390"/>
            <a:ext cx="864743" cy="1333250"/>
          </a:xfrm>
          <a:prstGeom prst="rect">
            <a:avLst/>
          </a:prstGeom>
          <a:noFill/>
        </p:spPr>
        <p:txBody>
          <a:bodyPr wrap="square">
            <a:spAutoFit/>
          </a:bodyPr>
          <a:lstStyle/>
          <a:p>
            <a:pPr algn="just">
              <a:lnSpc>
                <a:spcPct val="120000"/>
              </a:lnSpc>
              <a:spcAft>
                <a:spcPts val="800"/>
              </a:spcAft>
            </a:pPr>
            <a:r>
              <a:rPr lang="en-US" sz="7200" b="1">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1</a:t>
            </a:r>
          </a:p>
        </p:txBody>
      </p:sp>
      <p:sp>
        <p:nvSpPr>
          <p:cNvPr id="31" name="TextBox 30">
            <a:extLst>
              <a:ext uri="{FF2B5EF4-FFF2-40B4-BE49-F238E27FC236}">
                <a16:creationId xmlns:a16="http://schemas.microsoft.com/office/drawing/2014/main" id="{75121811-1E7A-6C0F-7A29-2470899A6480}"/>
              </a:ext>
            </a:extLst>
          </p:cNvPr>
          <p:cNvSpPr txBox="1"/>
          <p:nvPr/>
        </p:nvSpPr>
        <p:spPr>
          <a:xfrm>
            <a:off x="1837586" y="2565428"/>
            <a:ext cx="864743" cy="1333250"/>
          </a:xfrm>
          <a:prstGeom prst="rect">
            <a:avLst/>
          </a:prstGeom>
          <a:noFill/>
        </p:spPr>
        <p:txBody>
          <a:bodyPr wrap="square">
            <a:spAutoFit/>
          </a:bodyPr>
          <a:lstStyle/>
          <a:p>
            <a:pPr algn="just">
              <a:lnSpc>
                <a:spcPct val="120000"/>
              </a:lnSpc>
              <a:spcAft>
                <a:spcPts val="800"/>
              </a:spcAft>
            </a:pPr>
            <a:r>
              <a:rPr lang="en-US" sz="7200" b="1">
                <a:ln w="22225">
                  <a:solidFill>
                    <a:schemeClr val="accent2"/>
                  </a:solidFill>
                  <a:prstDash val="solid"/>
                </a:ln>
                <a:solidFill>
                  <a:schemeClr val="accent4">
                    <a:lumMod val="60000"/>
                    <a:lumOff val="40000"/>
                  </a:schemeClr>
                </a:solidFill>
                <a:ea typeface="Calibri" panose="020F0502020204030204" pitchFamily="34" charset="0"/>
                <a:cs typeface="Times New Roman" panose="02020603050405020304" pitchFamily="18" charset="0"/>
              </a:rPr>
              <a:t>2</a:t>
            </a:r>
          </a:p>
        </p:txBody>
      </p:sp>
      <p:sp>
        <p:nvSpPr>
          <p:cNvPr id="32" name="TextBox 31">
            <a:extLst>
              <a:ext uri="{FF2B5EF4-FFF2-40B4-BE49-F238E27FC236}">
                <a16:creationId xmlns:a16="http://schemas.microsoft.com/office/drawing/2014/main" id="{CD490E44-32F2-3437-A907-F5C0B0820741}"/>
              </a:ext>
            </a:extLst>
          </p:cNvPr>
          <p:cNvSpPr txBox="1"/>
          <p:nvPr/>
        </p:nvSpPr>
        <p:spPr>
          <a:xfrm>
            <a:off x="1837585" y="3775398"/>
            <a:ext cx="864743" cy="1333250"/>
          </a:xfrm>
          <a:prstGeom prst="rect">
            <a:avLst/>
          </a:prstGeom>
          <a:noFill/>
        </p:spPr>
        <p:txBody>
          <a:bodyPr wrap="square">
            <a:spAutoFit/>
          </a:bodyPr>
          <a:lstStyle/>
          <a:p>
            <a:pPr algn="just">
              <a:lnSpc>
                <a:spcPct val="120000"/>
              </a:lnSpc>
              <a:spcAft>
                <a:spcPts val="800"/>
              </a:spcAft>
            </a:pPr>
            <a:r>
              <a:rPr lang="en-US" sz="7200" b="1">
                <a:ln w="22225">
                  <a:solidFill>
                    <a:schemeClr val="accent6">
                      <a:lumMod val="75000"/>
                    </a:schemeClr>
                  </a:solidFill>
                  <a:prstDash val="solid"/>
                </a:ln>
                <a:solidFill>
                  <a:schemeClr val="accent6">
                    <a:lumMod val="40000"/>
                    <a:lumOff val="6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3</a:t>
            </a:r>
          </a:p>
        </p:txBody>
      </p:sp>
      <p:sp>
        <p:nvSpPr>
          <p:cNvPr id="33" name="TextBox 32">
            <a:extLst>
              <a:ext uri="{FF2B5EF4-FFF2-40B4-BE49-F238E27FC236}">
                <a16:creationId xmlns:a16="http://schemas.microsoft.com/office/drawing/2014/main" id="{D32A0BD5-938D-70D7-3653-81CAFDAAFF23}"/>
              </a:ext>
            </a:extLst>
          </p:cNvPr>
          <p:cNvSpPr txBox="1"/>
          <p:nvPr/>
        </p:nvSpPr>
        <p:spPr>
          <a:xfrm>
            <a:off x="1837584" y="4969326"/>
            <a:ext cx="864743" cy="1333250"/>
          </a:xfrm>
          <a:prstGeom prst="rect">
            <a:avLst/>
          </a:prstGeom>
          <a:noFill/>
        </p:spPr>
        <p:txBody>
          <a:bodyPr wrap="square">
            <a:spAutoFit/>
          </a:bodyPr>
          <a:lstStyle/>
          <a:p>
            <a:pPr algn="just">
              <a:lnSpc>
                <a:spcPct val="120000"/>
              </a:lnSpc>
              <a:spcAft>
                <a:spcPts val="800"/>
              </a:spcAft>
            </a:pPr>
            <a:r>
              <a:rPr lang="en-US" sz="7200" b="1">
                <a:ln w="22225">
                  <a:solidFill>
                    <a:schemeClr val="accent1">
                      <a:lumMod val="75000"/>
                    </a:schemeClr>
                  </a:solidFill>
                  <a:prstDash val="solid"/>
                </a:ln>
                <a:solidFill>
                  <a:schemeClr val="accent1">
                    <a:lumMod val="40000"/>
                    <a:lumOff val="6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4</a:t>
            </a:r>
          </a:p>
        </p:txBody>
      </p:sp>
      <p:sp>
        <p:nvSpPr>
          <p:cNvPr id="35" name="TextBox 34">
            <a:extLst>
              <a:ext uri="{FF2B5EF4-FFF2-40B4-BE49-F238E27FC236}">
                <a16:creationId xmlns:a16="http://schemas.microsoft.com/office/drawing/2014/main" id="{06C945CB-2A46-CA44-81C5-816A98E8C4F9}"/>
              </a:ext>
            </a:extLst>
          </p:cNvPr>
          <p:cNvSpPr txBox="1"/>
          <p:nvPr/>
        </p:nvSpPr>
        <p:spPr>
          <a:xfrm>
            <a:off x="409456" y="131233"/>
            <a:ext cx="11373087" cy="1333250"/>
          </a:xfrm>
          <a:prstGeom prst="rect">
            <a:avLst/>
          </a:prstGeom>
          <a:noFill/>
        </p:spPr>
        <p:txBody>
          <a:bodyPr wrap="square">
            <a:spAutoFit/>
          </a:bodyPr>
          <a:lstStyle>
            <a:defPPr>
              <a:defRPr lang="en-US"/>
            </a:defPPr>
            <a:lvl1pPr algn="just">
              <a:lnSpc>
                <a:spcPct val="120000"/>
              </a:lnSpc>
              <a:spcAft>
                <a:spcPts val="800"/>
              </a:spcAft>
              <a:defRPr sz="7200" b="1">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pPr algn="ctr"/>
            <a:r>
              <a:rPr lang="en-US">
                <a:ln w="22225">
                  <a:solidFill>
                    <a:schemeClr val="accent4">
                      <a:lumMod val="50000"/>
                    </a:schemeClr>
                  </a:solidFill>
                  <a:prstDash val="solid"/>
                </a:ln>
                <a:solidFill>
                  <a:schemeClr val="accent4">
                    <a:lumMod val="60000"/>
                    <a:lumOff val="40000"/>
                  </a:schemeClr>
                </a:solidFill>
              </a:rPr>
              <a:t>NỘI DUNG BÀI HỌC</a:t>
            </a:r>
          </a:p>
        </p:txBody>
      </p:sp>
    </p:spTree>
    <p:extLst>
      <p:ext uri="{BB962C8B-B14F-4D97-AF65-F5344CB8AC3E}">
        <p14:creationId xmlns:p14="http://schemas.microsoft.com/office/powerpoint/2010/main" val="86470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500"/>
                                        <p:tgtEl>
                                          <p:spTgt spid="33"/>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30" grpId="0"/>
      <p:bldP spid="31" grpId="0"/>
      <p:bldP spid="32"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TotalTime>
  <Words>1569</Words>
  <Application>Microsoft Office PowerPoint</Application>
  <PresentationFormat>Widescreen</PresentationFormat>
  <Paragraphs>126</Paragraphs>
  <Slides>25</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Office Theme</vt:lpstr>
      <vt:lpstr>PowerPoint Presentation</vt:lpstr>
      <vt:lpstr>AI NHANH HƠN</vt:lpstr>
      <vt:lpstr>AI NHANH HƠN</vt:lpstr>
      <vt:lpstr>AI NHANH HƠN</vt:lpstr>
      <vt:lpstr>AI NHANH HƠN</vt:lpstr>
      <vt:lpstr>AI NHANH HƠN</vt:lpstr>
      <vt:lpstr>AI NHANH HƠN</vt:lpstr>
      <vt:lpstr> Tiết 38. BÀI 20: TÁCH KIM LOẠI VÀ VIỆC SỬ DỤNG HỢP KIM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CẶP ĐÔI</vt:lpstr>
      <vt:lpstr>PowerPoint Presentation</vt:lpstr>
      <vt:lpstr>PowerPoint Presentation</vt:lpstr>
      <vt:lpstr>PowerPoint Presentation</vt:lpstr>
      <vt:lpstr>PowerPoint Presentation</vt:lpstr>
      <vt:lpstr>PowerPoint Presentation</vt:lpstr>
      <vt:lpstr>PB 1. Hoàng Thùy (01/07/2024) - Bài soạn tốt, GVPB đã chỉnh sửa 1 số từ chưa phù hợp và sai chính tả.</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phamdiuc2tt@outlook.com.vn</dc:creator>
  <cp:lastModifiedBy>Admin</cp:lastModifiedBy>
  <cp:revision>76</cp:revision>
  <dcterms:created xsi:type="dcterms:W3CDTF">2024-06-24T08:35:44Z</dcterms:created>
  <dcterms:modified xsi:type="dcterms:W3CDTF">2025-02-12T07:37:47Z</dcterms:modified>
</cp:coreProperties>
</file>