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9" r:id="rId1"/>
  </p:sldMasterIdLst>
  <p:notesMasterIdLst>
    <p:notesMasterId r:id="rId22"/>
  </p:notesMasterIdLst>
  <p:handoutMasterIdLst>
    <p:handoutMasterId r:id="rId23"/>
  </p:handoutMasterIdLst>
  <p:sldIdLst>
    <p:sldId id="349" r:id="rId2"/>
    <p:sldId id="350" r:id="rId3"/>
    <p:sldId id="351" r:id="rId4"/>
    <p:sldId id="377" r:id="rId5"/>
    <p:sldId id="352" r:id="rId6"/>
    <p:sldId id="355" r:id="rId7"/>
    <p:sldId id="356" r:id="rId8"/>
    <p:sldId id="376" r:id="rId9"/>
    <p:sldId id="375" r:id="rId10"/>
    <p:sldId id="366" r:id="rId11"/>
    <p:sldId id="365" r:id="rId12"/>
    <p:sldId id="318" r:id="rId13"/>
    <p:sldId id="371" r:id="rId14"/>
    <p:sldId id="370" r:id="rId15"/>
    <p:sldId id="357" r:id="rId16"/>
    <p:sldId id="361" r:id="rId17"/>
    <p:sldId id="326" r:id="rId18"/>
    <p:sldId id="369" r:id="rId19"/>
    <p:sldId id="308" r:id="rId20"/>
    <p:sldId id="337" r:id="rId21"/>
  </p:sldIdLst>
  <p:sldSz cx="9906000" cy="6858000" type="A4"/>
  <p:notesSz cx="9869488" cy="6735763"/>
  <p:defaultTex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121">
          <p15:clr>
            <a:srgbClr val="A4A3A4"/>
          </p15:clr>
        </p15:guide>
        <p15:guide id="2" pos="31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30DB5"/>
    <a:srgbClr val="CC0000"/>
    <a:srgbClr val="D60093"/>
    <a:srgbClr val="660066"/>
    <a:srgbClr val="FF3399"/>
    <a:srgbClr val="FFFF66"/>
    <a:srgbClr val="00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2" autoAdjust="0"/>
    <p:restoredTop sz="94660"/>
  </p:normalViewPr>
  <p:slideViewPr>
    <p:cSldViewPr>
      <p:cViewPr varScale="1">
        <p:scale>
          <a:sx n="68" d="100"/>
          <a:sy n="68" d="100"/>
        </p:scale>
        <p:origin x="654" y="72"/>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1122" y="-102"/>
      </p:cViewPr>
      <p:guideLst>
        <p:guide orient="horz" pos="2121"/>
        <p:guide pos="31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96CFE27B-1FCB-4565-8A15-A58E89B3B070}"/>
              </a:ext>
            </a:extLst>
          </p:cNvPr>
          <p:cNvSpPr>
            <a:spLocks noGrp="1" noChangeArrowheads="1"/>
          </p:cNvSpPr>
          <p:nvPr>
            <p:ph type="hdr" sz="quarter"/>
          </p:nvPr>
        </p:nvSpPr>
        <p:spPr bwMode="auto">
          <a:xfrm>
            <a:off x="0" y="0"/>
            <a:ext cx="4278313" cy="336550"/>
          </a:xfrm>
          <a:prstGeom prst="rect">
            <a:avLst/>
          </a:prstGeom>
          <a:noFill/>
          <a:ln w="9525">
            <a:noFill/>
            <a:miter lim="800000"/>
            <a:headEnd/>
            <a:tailEnd/>
          </a:ln>
          <a:effectLst/>
        </p:spPr>
        <p:txBody>
          <a:bodyPr vert="horz" wrap="square" lIns="90782" tIns="45391" rIns="90782" bIns="45391" numCol="1" anchor="t" anchorCtr="0" compatLnSpc="1">
            <a:prstTxWarp prst="textNoShape">
              <a:avLst/>
            </a:prstTxWarp>
          </a:bodyPr>
          <a:lstStyle>
            <a:lvl1pPr algn="l">
              <a:defRPr sz="1200">
                <a:latin typeface="Arial" charset="0"/>
              </a:defRPr>
            </a:lvl1pPr>
          </a:lstStyle>
          <a:p>
            <a:pPr>
              <a:defRPr/>
            </a:pPr>
            <a:endParaRPr lang="en-US"/>
          </a:p>
        </p:txBody>
      </p:sp>
      <p:sp>
        <p:nvSpPr>
          <p:cNvPr id="73731" name="Rectangle 3">
            <a:extLst>
              <a:ext uri="{FF2B5EF4-FFF2-40B4-BE49-F238E27FC236}">
                <a16:creationId xmlns:a16="http://schemas.microsoft.com/office/drawing/2014/main" id="{8A596F27-271F-4FB6-9E15-18C5B261A6CD}"/>
              </a:ext>
            </a:extLst>
          </p:cNvPr>
          <p:cNvSpPr>
            <a:spLocks noGrp="1" noChangeArrowheads="1"/>
          </p:cNvSpPr>
          <p:nvPr>
            <p:ph type="dt" sz="quarter" idx="1"/>
          </p:nvPr>
        </p:nvSpPr>
        <p:spPr bwMode="auto">
          <a:xfrm>
            <a:off x="5589588" y="0"/>
            <a:ext cx="4278312" cy="336550"/>
          </a:xfrm>
          <a:prstGeom prst="rect">
            <a:avLst/>
          </a:prstGeom>
          <a:noFill/>
          <a:ln w="9525">
            <a:noFill/>
            <a:miter lim="800000"/>
            <a:headEnd/>
            <a:tailEnd/>
          </a:ln>
          <a:effectLst/>
        </p:spPr>
        <p:txBody>
          <a:bodyPr vert="horz" wrap="square" lIns="90782" tIns="45391" rIns="90782" bIns="45391" numCol="1" anchor="t" anchorCtr="0" compatLnSpc="1">
            <a:prstTxWarp prst="textNoShape">
              <a:avLst/>
            </a:prstTxWarp>
          </a:bodyPr>
          <a:lstStyle>
            <a:lvl1pPr algn="r">
              <a:defRPr sz="1200">
                <a:latin typeface="Arial" charset="0"/>
              </a:defRPr>
            </a:lvl1pPr>
          </a:lstStyle>
          <a:p>
            <a:pPr>
              <a:defRPr/>
            </a:pPr>
            <a:fld id="{64F6B098-AE28-46F7-A82A-116C0B962A71}" type="datetime1">
              <a:rPr lang="fr-FR"/>
              <a:pPr>
                <a:defRPr/>
              </a:pPr>
              <a:t>10/04/2024</a:t>
            </a:fld>
            <a:endParaRPr lang="en-US"/>
          </a:p>
        </p:txBody>
      </p:sp>
      <p:sp>
        <p:nvSpPr>
          <p:cNvPr id="73732" name="Rectangle 4">
            <a:extLst>
              <a:ext uri="{FF2B5EF4-FFF2-40B4-BE49-F238E27FC236}">
                <a16:creationId xmlns:a16="http://schemas.microsoft.com/office/drawing/2014/main" id="{D20CB0E0-3817-457B-A1CF-4FDBCDDE67B4}"/>
              </a:ext>
            </a:extLst>
          </p:cNvPr>
          <p:cNvSpPr>
            <a:spLocks noGrp="1" noChangeArrowheads="1"/>
          </p:cNvSpPr>
          <p:nvPr>
            <p:ph type="ftr" sz="quarter" idx="2"/>
          </p:nvPr>
        </p:nvSpPr>
        <p:spPr bwMode="auto">
          <a:xfrm>
            <a:off x="0" y="6397625"/>
            <a:ext cx="4278313" cy="336550"/>
          </a:xfrm>
          <a:prstGeom prst="rect">
            <a:avLst/>
          </a:prstGeom>
          <a:noFill/>
          <a:ln w="9525">
            <a:noFill/>
            <a:miter lim="800000"/>
            <a:headEnd/>
            <a:tailEnd/>
          </a:ln>
          <a:effectLst/>
        </p:spPr>
        <p:txBody>
          <a:bodyPr vert="horz" wrap="square" lIns="90782" tIns="45391" rIns="90782" bIns="45391" numCol="1" anchor="b" anchorCtr="0" compatLnSpc="1">
            <a:prstTxWarp prst="textNoShape">
              <a:avLst/>
            </a:prstTxWarp>
          </a:bodyPr>
          <a:lstStyle>
            <a:lvl1pPr algn="l">
              <a:defRPr sz="1200">
                <a:latin typeface="Arial" charset="0"/>
              </a:defRPr>
            </a:lvl1pPr>
          </a:lstStyle>
          <a:p>
            <a:pPr>
              <a:defRPr/>
            </a:pPr>
            <a:endParaRPr lang="en-US"/>
          </a:p>
        </p:txBody>
      </p:sp>
      <p:sp>
        <p:nvSpPr>
          <p:cNvPr id="73733" name="Rectangle 5">
            <a:extLst>
              <a:ext uri="{FF2B5EF4-FFF2-40B4-BE49-F238E27FC236}">
                <a16:creationId xmlns:a16="http://schemas.microsoft.com/office/drawing/2014/main" id="{42C22BEE-CCA2-4BB2-8B3E-FC2A3C38F02F}"/>
              </a:ext>
            </a:extLst>
          </p:cNvPr>
          <p:cNvSpPr>
            <a:spLocks noGrp="1" noChangeArrowheads="1"/>
          </p:cNvSpPr>
          <p:nvPr>
            <p:ph type="sldNum" sz="quarter" idx="3"/>
          </p:nvPr>
        </p:nvSpPr>
        <p:spPr bwMode="auto">
          <a:xfrm>
            <a:off x="5589588" y="6397625"/>
            <a:ext cx="4278312" cy="336550"/>
          </a:xfrm>
          <a:prstGeom prst="rect">
            <a:avLst/>
          </a:prstGeom>
          <a:noFill/>
          <a:ln w="9525">
            <a:noFill/>
            <a:miter lim="800000"/>
            <a:headEnd/>
            <a:tailEnd/>
          </a:ln>
          <a:effectLst/>
        </p:spPr>
        <p:txBody>
          <a:bodyPr vert="horz" wrap="square" lIns="90782" tIns="45391" rIns="90782" bIns="45391" numCol="1" anchor="b" anchorCtr="0" compatLnSpc="1">
            <a:prstTxWarp prst="textNoShape">
              <a:avLst/>
            </a:prstTxWarp>
          </a:bodyPr>
          <a:lstStyle>
            <a:lvl1pPr algn="r">
              <a:defRPr sz="1200"/>
            </a:lvl1pPr>
          </a:lstStyle>
          <a:p>
            <a:fld id="{25241B67-9252-4E80-BA57-C79B840DC06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8338142-32D7-460E-945B-DA553A95F691}"/>
              </a:ext>
            </a:extLst>
          </p:cNvPr>
          <p:cNvSpPr>
            <a:spLocks noGrp="1" noChangeArrowheads="1"/>
          </p:cNvSpPr>
          <p:nvPr>
            <p:ph type="hdr" sz="quarter"/>
          </p:nvPr>
        </p:nvSpPr>
        <p:spPr bwMode="auto">
          <a:xfrm>
            <a:off x="0" y="0"/>
            <a:ext cx="4278313" cy="336550"/>
          </a:xfrm>
          <a:prstGeom prst="rect">
            <a:avLst/>
          </a:prstGeom>
          <a:noFill/>
          <a:ln w="9525">
            <a:noFill/>
            <a:miter lim="800000"/>
            <a:headEnd/>
            <a:tailEnd/>
          </a:ln>
          <a:effectLst/>
        </p:spPr>
        <p:txBody>
          <a:bodyPr vert="horz" wrap="square" lIns="90782" tIns="45391" rIns="90782" bIns="45391" numCol="1" anchor="t" anchorCtr="0" compatLnSpc="1">
            <a:prstTxWarp prst="textNoShape">
              <a:avLst/>
            </a:prstTxWarp>
          </a:bodyPr>
          <a:lstStyle>
            <a:lvl1pPr algn="l">
              <a:defRPr sz="1200">
                <a:latin typeface="Arial" charset="0"/>
              </a:defRPr>
            </a:lvl1pPr>
          </a:lstStyle>
          <a:p>
            <a:pPr>
              <a:defRPr/>
            </a:pPr>
            <a:endParaRPr lang="en-US"/>
          </a:p>
        </p:txBody>
      </p:sp>
      <p:sp>
        <p:nvSpPr>
          <p:cNvPr id="72707" name="Rectangle 3">
            <a:extLst>
              <a:ext uri="{FF2B5EF4-FFF2-40B4-BE49-F238E27FC236}">
                <a16:creationId xmlns:a16="http://schemas.microsoft.com/office/drawing/2014/main" id="{83C7EAC3-8E00-4F61-8EF2-4D69E3CB38BE}"/>
              </a:ext>
            </a:extLst>
          </p:cNvPr>
          <p:cNvSpPr>
            <a:spLocks noGrp="1" noChangeArrowheads="1"/>
          </p:cNvSpPr>
          <p:nvPr>
            <p:ph type="dt" idx="1"/>
          </p:nvPr>
        </p:nvSpPr>
        <p:spPr bwMode="auto">
          <a:xfrm>
            <a:off x="5589588" y="0"/>
            <a:ext cx="4278312" cy="336550"/>
          </a:xfrm>
          <a:prstGeom prst="rect">
            <a:avLst/>
          </a:prstGeom>
          <a:noFill/>
          <a:ln w="9525">
            <a:noFill/>
            <a:miter lim="800000"/>
            <a:headEnd/>
            <a:tailEnd/>
          </a:ln>
          <a:effectLst/>
        </p:spPr>
        <p:txBody>
          <a:bodyPr vert="horz" wrap="square" lIns="90782" tIns="45391" rIns="90782" bIns="45391" numCol="1" anchor="t" anchorCtr="0" compatLnSpc="1">
            <a:prstTxWarp prst="textNoShape">
              <a:avLst/>
            </a:prstTxWarp>
          </a:bodyPr>
          <a:lstStyle>
            <a:lvl1pPr algn="r">
              <a:defRPr sz="1200">
                <a:latin typeface="Arial" charset="0"/>
              </a:defRPr>
            </a:lvl1pPr>
          </a:lstStyle>
          <a:p>
            <a:pPr>
              <a:defRPr/>
            </a:pPr>
            <a:fld id="{BCB685BC-3567-43D8-804C-6740792A10B1}" type="datetime1">
              <a:rPr lang="fr-FR"/>
              <a:pPr>
                <a:defRPr/>
              </a:pPr>
              <a:t>10/04/2024</a:t>
            </a:fld>
            <a:endParaRPr lang="en-US"/>
          </a:p>
        </p:txBody>
      </p:sp>
      <p:sp>
        <p:nvSpPr>
          <p:cNvPr id="34820" name="Rectangle 4">
            <a:extLst>
              <a:ext uri="{FF2B5EF4-FFF2-40B4-BE49-F238E27FC236}">
                <a16:creationId xmlns:a16="http://schemas.microsoft.com/office/drawing/2014/main" id="{C5B77ACC-112F-412B-A7B9-B00280CA5A99}"/>
              </a:ext>
            </a:extLst>
          </p:cNvPr>
          <p:cNvSpPr>
            <a:spLocks noGrp="1" noRot="1" noChangeAspect="1" noChangeArrowheads="1" noTextEdit="1"/>
          </p:cNvSpPr>
          <p:nvPr>
            <p:ph type="sldImg" idx="2"/>
          </p:nvPr>
        </p:nvSpPr>
        <p:spPr bwMode="auto">
          <a:xfrm>
            <a:off x="3109913" y="504825"/>
            <a:ext cx="3649662" cy="2527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9" name="Rectangle 5">
            <a:extLst>
              <a:ext uri="{FF2B5EF4-FFF2-40B4-BE49-F238E27FC236}">
                <a16:creationId xmlns:a16="http://schemas.microsoft.com/office/drawing/2014/main" id="{EC1F7CFA-5787-4BFC-8130-F634B2AD8052}"/>
              </a:ext>
            </a:extLst>
          </p:cNvPr>
          <p:cNvSpPr>
            <a:spLocks noGrp="1" noChangeArrowheads="1"/>
          </p:cNvSpPr>
          <p:nvPr>
            <p:ph type="body" sz="quarter" idx="3"/>
          </p:nvPr>
        </p:nvSpPr>
        <p:spPr bwMode="auto">
          <a:xfrm>
            <a:off x="985838" y="3198813"/>
            <a:ext cx="7897812" cy="3032125"/>
          </a:xfrm>
          <a:prstGeom prst="rect">
            <a:avLst/>
          </a:prstGeom>
          <a:noFill/>
          <a:ln w="9525">
            <a:noFill/>
            <a:miter lim="800000"/>
            <a:headEnd/>
            <a:tailEnd/>
          </a:ln>
          <a:effectLst/>
        </p:spPr>
        <p:txBody>
          <a:bodyPr vert="horz" wrap="square" lIns="90782" tIns="45391" rIns="90782" bIns="4539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710" name="Rectangle 6">
            <a:extLst>
              <a:ext uri="{FF2B5EF4-FFF2-40B4-BE49-F238E27FC236}">
                <a16:creationId xmlns:a16="http://schemas.microsoft.com/office/drawing/2014/main" id="{3057D44E-ADD3-413E-9689-6844D8FFFE23}"/>
              </a:ext>
            </a:extLst>
          </p:cNvPr>
          <p:cNvSpPr>
            <a:spLocks noGrp="1" noChangeArrowheads="1"/>
          </p:cNvSpPr>
          <p:nvPr>
            <p:ph type="ftr" sz="quarter" idx="4"/>
          </p:nvPr>
        </p:nvSpPr>
        <p:spPr bwMode="auto">
          <a:xfrm>
            <a:off x="0" y="6397625"/>
            <a:ext cx="4278313" cy="336550"/>
          </a:xfrm>
          <a:prstGeom prst="rect">
            <a:avLst/>
          </a:prstGeom>
          <a:noFill/>
          <a:ln w="9525">
            <a:noFill/>
            <a:miter lim="800000"/>
            <a:headEnd/>
            <a:tailEnd/>
          </a:ln>
          <a:effectLst/>
        </p:spPr>
        <p:txBody>
          <a:bodyPr vert="horz" wrap="square" lIns="90782" tIns="45391" rIns="90782" bIns="45391" numCol="1" anchor="b" anchorCtr="0" compatLnSpc="1">
            <a:prstTxWarp prst="textNoShape">
              <a:avLst/>
            </a:prstTxWarp>
          </a:bodyPr>
          <a:lstStyle>
            <a:lvl1pPr algn="l">
              <a:defRPr sz="1200">
                <a:latin typeface="Arial" charset="0"/>
              </a:defRPr>
            </a:lvl1pPr>
          </a:lstStyle>
          <a:p>
            <a:pPr>
              <a:defRPr/>
            </a:pPr>
            <a:endParaRPr lang="en-US"/>
          </a:p>
        </p:txBody>
      </p:sp>
      <p:sp>
        <p:nvSpPr>
          <p:cNvPr id="72711" name="Rectangle 7">
            <a:extLst>
              <a:ext uri="{FF2B5EF4-FFF2-40B4-BE49-F238E27FC236}">
                <a16:creationId xmlns:a16="http://schemas.microsoft.com/office/drawing/2014/main" id="{50BD286C-315A-497A-8493-2E9FD939CB45}"/>
              </a:ext>
            </a:extLst>
          </p:cNvPr>
          <p:cNvSpPr>
            <a:spLocks noGrp="1" noChangeArrowheads="1"/>
          </p:cNvSpPr>
          <p:nvPr>
            <p:ph type="sldNum" sz="quarter" idx="5"/>
          </p:nvPr>
        </p:nvSpPr>
        <p:spPr bwMode="auto">
          <a:xfrm>
            <a:off x="5589588" y="6397625"/>
            <a:ext cx="4278312" cy="336550"/>
          </a:xfrm>
          <a:prstGeom prst="rect">
            <a:avLst/>
          </a:prstGeom>
          <a:noFill/>
          <a:ln w="9525">
            <a:noFill/>
            <a:miter lim="800000"/>
            <a:headEnd/>
            <a:tailEnd/>
          </a:ln>
          <a:effectLst/>
        </p:spPr>
        <p:txBody>
          <a:bodyPr vert="horz" wrap="square" lIns="90782" tIns="45391" rIns="90782" bIns="45391" numCol="1" anchor="b" anchorCtr="0" compatLnSpc="1">
            <a:prstTxWarp prst="textNoShape">
              <a:avLst/>
            </a:prstTxWarp>
          </a:bodyPr>
          <a:lstStyle>
            <a:lvl1pPr algn="r">
              <a:defRPr sz="1200"/>
            </a:lvl1pPr>
          </a:lstStyle>
          <a:p>
            <a:fld id="{0F7250D7-5471-4583-8533-A14D9B305F96}"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25B9B05-40EB-405A-A191-61757363EB7A}"/>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CAC0EC39-AF98-4B8A-9445-4807F2E713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C75E5F6-ADF8-4151-B072-185CB93B238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B6446054-1384-4C08-AD28-A1770DF556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Calibri" panose="020F0502020204030204" pitchFamily="34" charset="0"/>
            </a:endParaRPr>
          </a:p>
        </p:txBody>
      </p:sp>
      <p:sp>
        <p:nvSpPr>
          <p:cNvPr id="36868" name="Slide Number Placeholder 3">
            <a:extLst>
              <a:ext uri="{FF2B5EF4-FFF2-40B4-BE49-F238E27FC236}">
                <a16:creationId xmlns:a16="http://schemas.microsoft.com/office/drawing/2014/main" id="{F78EA9A6-C59C-4C70-86CF-C72298D983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0ABC38D-7B79-4E1F-8C42-BF7C8B001A49}" type="slidenum">
              <a:rPr lang="en-US" altLang="en-US"/>
              <a:pPr eaLnBrk="1" hangingPunct="1"/>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ơi giữ chỗ cho Hình ảnh của Bản chiếu 1">
            <a:extLst>
              <a:ext uri="{FF2B5EF4-FFF2-40B4-BE49-F238E27FC236}">
                <a16:creationId xmlns:a16="http://schemas.microsoft.com/office/drawing/2014/main" id="{438EE405-E5E8-4CF5-AC2C-CBA7C94DA811}"/>
              </a:ext>
            </a:extLst>
          </p:cNvPr>
          <p:cNvSpPr>
            <a:spLocks noGrp="1" noRot="1" noChangeAspect="1" noTextEdit="1"/>
          </p:cNvSpPr>
          <p:nvPr>
            <p:ph type="sldImg"/>
          </p:nvPr>
        </p:nvSpPr>
        <p:spPr>
          <a:ln/>
        </p:spPr>
      </p:sp>
      <p:sp>
        <p:nvSpPr>
          <p:cNvPr id="37891" name="Nơi giữ chỗ cho Ghi chú 2">
            <a:extLst>
              <a:ext uri="{FF2B5EF4-FFF2-40B4-BE49-F238E27FC236}">
                <a16:creationId xmlns:a16="http://schemas.microsoft.com/office/drawing/2014/main" id="{E74E751B-5144-4814-85FC-692A7E0F0A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37892" name="Nơi giữ chỗ cho Số hiệu Bản chiếu 3">
            <a:extLst>
              <a:ext uri="{FF2B5EF4-FFF2-40B4-BE49-F238E27FC236}">
                <a16:creationId xmlns:a16="http://schemas.microsoft.com/office/drawing/2014/main" id="{876EDE29-9EE0-45CC-8520-4EC997AFAE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31C3AC-0E31-4C94-8FE7-E71B3649D8D9}" type="slidenum">
              <a:rPr lang="en-US" altLang="en-US">
                <a:solidFill>
                  <a:srgbClr val="008000"/>
                </a:solidFill>
              </a:rPr>
              <a:pPr eaLnBrk="1" hangingPunct="1"/>
              <a:t>6</a:t>
            </a:fld>
            <a:endParaRPr lang="en-US" altLang="en-US">
              <a:solidFill>
                <a:srgbClr val="008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EEB77DF-8EFD-4E9B-9EAB-79B5649E0669}"/>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40363F07-B09D-4F02-809B-302D88793F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Calibri" panose="020F0502020204030204" pitchFamily="34" charset="0"/>
            </a:endParaRPr>
          </a:p>
        </p:txBody>
      </p:sp>
      <p:sp>
        <p:nvSpPr>
          <p:cNvPr id="40964" name="Slide Number Placeholder 3">
            <a:extLst>
              <a:ext uri="{FF2B5EF4-FFF2-40B4-BE49-F238E27FC236}">
                <a16:creationId xmlns:a16="http://schemas.microsoft.com/office/drawing/2014/main" id="{3D12F777-E032-40D8-BAF9-57E3AEC1EC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166C5D-B9C9-4FA4-B61E-37A3417740A1}" type="slidenum">
              <a:rPr lang="en-US" altLang="en-US"/>
              <a:pPr eaLnBrk="1" hangingPunct="1"/>
              <a:t>12</a:t>
            </a:fld>
            <a:endParaRPr lang="en-US" altLang="en-US"/>
          </a:p>
        </p:txBody>
      </p:sp>
    </p:spTree>
    <p:extLst>
      <p:ext uri="{BB962C8B-B14F-4D97-AF65-F5344CB8AC3E}">
        <p14:creationId xmlns:p14="http://schemas.microsoft.com/office/powerpoint/2010/main" val="395329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1E3EE21-7D68-4C74-A038-31DC5AC29A2C}"/>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BE67F278-AF97-454F-99EB-8147EFE9FB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Calibri" panose="020F0502020204030204" pitchFamily="34" charset="0"/>
            </a:endParaRPr>
          </a:p>
        </p:txBody>
      </p:sp>
      <p:sp>
        <p:nvSpPr>
          <p:cNvPr id="39940" name="Slide Number Placeholder 3">
            <a:extLst>
              <a:ext uri="{FF2B5EF4-FFF2-40B4-BE49-F238E27FC236}">
                <a16:creationId xmlns:a16="http://schemas.microsoft.com/office/drawing/2014/main" id="{41F3CC58-D6FA-43F3-AE04-76220ABFAD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5DA3E2-0F45-41AD-BC2F-535E833D4D29}" type="slidenum">
              <a:rPr lang="en-US" altLang="en-US"/>
              <a:pPr eaLnBrk="1" hangingPunct="1"/>
              <a:t>17</a:t>
            </a:fld>
            <a:endParaRPr lang="en-US" altLang="en-US"/>
          </a:p>
        </p:txBody>
      </p:sp>
    </p:spTree>
    <p:extLst>
      <p:ext uri="{BB962C8B-B14F-4D97-AF65-F5344CB8AC3E}">
        <p14:creationId xmlns:p14="http://schemas.microsoft.com/office/powerpoint/2010/main" val="311044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2"/>
            <a:ext cx="8420100" cy="1470023"/>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3713E95-4C61-48A6-A952-B849792BFA69}"/>
              </a:ext>
            </a:extLst>
          </p:cNvPr>
          <p:cNvSpPr>
            <a:spLocks noGrp="1" noChangeArrowheads="1"/>
          </p:cNvSpPr>
          <p:nvPr>
            <p:ph type="dt" sz="half" idx="10"/>
          </p:nvPr>
        </p:nvSpPr>
        <p:spPr>
          <a:ln/>
        </p:spPr>
        <p:txBody>
          <a:bodyPr/>
          <a:lstStyle>
            <a:lvl1pPr>
              <a:defRPr/>
            </a:lvl1pPr>
          </a:lstStyle>
          <a:p>
            <a:pPr>
              <a:defRPr/>
            </a:pPr>
            <a:fld id="{9464322D-5DCA-4388-B37A-C7FD0E6B42BC}" type="datetime1">
              <a:rPr lang="fr-FR"/>
              <a:pPr>
                <a:defRPr/>
              </a:pPr>
              <a:t>10/04/2024</a:t>
            </a:fld>
            <a:endParaRPr lang="en-US"/>
          </a:p>
        </p:txBody>
      </p:sp>
    </p:spTree>
    <p:extLst>
      <p:ext uri="{BB962C8B-B14F-4D97-AF65-F5344CB8AC3E}">
        <p14:creationId xmlns:p14="http://schemas.microsoft.com/office/powerpoint/2010/main" val="3184145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A75041-B2C7-4417-8FD2-8CD77775E048}"/>
              </a:ext>
            </a:extLst>
          </p:cNvPr>
          <p:cNvSpPr>
            <a:spLocks noGrp="1" noChangeArrowheads="1"/>
          </p:cNvSpPr>
          <p:nvPr>
            <p:ph type="dt" sz="half" idx="10"/>
          </p:nvPr>
        </p:nvSpPr>
        <p:spPr>
          <a:ln/>
        </p:spPr>
        <p:txBody>
          <a:bodyPr/>
          <a:lstStyle>
            <a:lvl1pPr>
              <a:defRPr/>
            </a:lvl1pPr>
          </a:lstStyle>
          <a:p>
            <a:pPr>
              <a:defRPr/>
            </a:pPr>
            <a:fld id="{5C8EF3F6-C4BF-469B-94A2-18810E023B53}" type="datetime1">
              <a:rPr lang="fr-FR"/>
              <a:pPr>
                <a:defRPr/>
              </a:pPr>
              <a:t>10/04/2024</a:t>
            </a:fld>
            <a:endParaRPr lang="en-US"/>
          </a:p>
        </p:txBody>
      </p:sp>
    </p:spTree>
    <p:extLst>
      <p:ext uri="{BB962C8B-B14F-4D97-AF65-F5344CB8AC3E}">
        <p14:creationId xmlns:p14="http://schemas.microsoft.com/office/powerpoint/2010/main" val="216772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7"/>
            <a:ext cx="2228850" cy="5851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47"/>
            <a:ext cx="6534150" cy="58515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4D1BDE-1B85-48B0-BD37-125AD2D6FB5F}"/>
              </a:ext>
            </a:extLst>
          </p:cNvPr>
          <p:cNvSpPr>
            <a:spLocks noGrp="1" noChangeArrowheads="1"/>
          </p:cNvSpPr>
          <p:nvPr>
            <p:ph type="dt" sz="half" idx="10"/>
          </p:nvPr>
        </p:nvSpPr>
        <p:spPr>
          <a:ln/>
        </p:spPr>
        <p:txBody>
          <a:bodyPr/>
          <a:lstStyle>
            <a:lvl1pPr>
              <a:defRPr/>
            </a:lvl1pPr>
          </a:lstStyle>
          <a:p>
            <a:pPr>
              <a:defRPr/>
            </a:pPr>
            <a:fld id="{93DF3859-1E90-4D69-B079-043F59A02CED}" type="datetime1">
              <a:rPr lang="fr-FR"/>
              <a:pPr>
                <a:defRPr/>
              </a:pPr>
              <a:t>10/04/2024</a:t>
            </a:fld>
            <a:endParaRPr lang="en-US"/>
          </a:p>
        </p:txBody>
      </p:sp>
    </p:spTree>
    <p:extLst>
      <p:ext uri="{BB962C8B-B14F-4D97-AF65-F5344CB8AC3E}">
        <p14:creationId xmlns:p14="http://schemas.microsoft.com/office/powerpoint/2010/main" val="1376825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47"/>
            <a:ext cx="8915400" cy="5851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AD5DB3E-93C7-4888-9289-2B7D6FA8EF2F}"/>
              </a:ext>
            </a:extLst>
          </p:cNvPr>
          <p:cNvSpPr>
            <a:spLocks noGrp="1" noChangeArrowheads="1"/>
          </p:cNvSpPr>
          <p:nvPr>
            <p:ph type="dt" sz="half" idx="10"/>
          </p:nvPr>
        </p:nvSpPr>
        <p:spPr>
          <a:ln/>
        </p:spPr>
        <p:txBody>
          <a:bodyPr/>
          <a:lstStyle>
            <a:lvl1pPr>
              <a:defRPr/>
            </a:lvl1pPr>
          </a:lstStyle>
          <a:p>
            <a:pPr>
              <a:defRPr/>
            </a:pPr>
            <a:fld id="{DD1FA236-3ED0-4627-81DB-CCEB2831E1DD}" type="datetime1">
              <a:rPr lang="fr-FR"/>
              <a:pPr>
                <a:defRPr/>
              </a:pPr>
              <a:t>10/04/2024</a:t>
            </a:fld>
            <a:endParaRPr lang="en-US"/>
          </a:p>
        </p:txBody>
      </p:sp>
    </p:spTree>
    <p:extLst>
      <p:ext uri="{BB962C8B-B14F-4D97-AF65-F5344CB8AC3E}">
        <p14:creationId xmlns:p14="http://schemas.microsoft.com/office/powerpoint/2010/main" val="143369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C42338-43CE-476C-A359-9AFB0CDBB015}"/>
              </a:ext>
            </a:extLst>
          </p:cNvPr>
          <p:cNvSpPr>
            <a:spLocks noGrp="1" noChangeArrowheads="1"/>
          </p:cNvSpPr>
          <p:nvPr>
            <p:ph type="dt" sz="half" idx="10"/>
          </p:nvPr>
        </p:nvSpPr>
        <p:spPr>
          <a:ln/>
        </p:spPr>
        <p:txBody>
          <a:bodyPr/>
          <a:lstStyle>
            <a:lvl1pPr>
              <a:defRPr/>
            </a:lvl1pPr>
          </a:lstStyle>
          <a:p>
            <a:pPr>
              <a:defRPr/>
            </a:pPr>
            <a:fld id="{22B1B130-D358-4585-8668-22D4EA384F0C}" type="datetime1">
              <a:rPr lang="fr-FR"/>
              <a:pPr>
                <a:defRPr/>
              </a:pPr>
              <a:t>10/04/2024</a:t>
            </a:fld>
            <a:endParaRPr lang="en-US"/>
          </a:p>
        </p:txBody>
      </p:sp>
    </p:spTree>
    <p:extLst>
      <p:ext uri="{BB962C8B-B14F-4D97-AF65-F5344CB8AC3E}">
        <p14:creationId xmlns:p14="http://schemas.microsoft.com/office/powerpoint/2010/main" val="738070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3"/>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9"/>
            <a:ext cx="84201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B520777-1F15-422D-A1D4-5A8D50494AF2}"/>
              </a:ext>
            </a:extLst>
          </p:cNvPr>
          <p:cNvSpPr>
            <a:spLocks noGrp="1" noChangeArrowheads="1"/>
          </p:cNvSpPr>
          <p:nvPr>
            <p:ph type="dt" sz="half" idx="10"/>
          </p:nvPr>
        </p:nvSpPr>
        <p:spPr>
          <a:ln/>
        </p:spPr>
        <p:txBody>
          <a:bodyPr/>
          <a:lstStyle>
            <a:lvl1pPr>
              <a:defRPr/>
            </a:lvl1pPr>
          </a:lstStyle>
          <a:p>
            <a:pPr>
              <a:defRPr/>
            </a:pPr>
            <a:fld id="{74397182-962C-4291-AFFD-16327D799AFD}" type="datetime1">
              <a:rPr lang="fr-FR"/>
              <a:pPr>
                <a:defRPr/>
              </a:pPr>
              <a:t>10/04/2024</a:t>
            </a:fld>
            <a:endParaRPr lang="en-US"/>
          </a:p>
        </p:txBody>
      </p:sp>
    </p:spTree>
    <p:extLst>
      <p:ext uri="{BB962C8B-B14F-4D97-AF65-F5344CB8AC3E}">
        <p14:creationId xmlns:p14="http://schemas.microsoft.com/office/powerpoint/2010/main" val="284670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81500" cy="45259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1"/>
            <a:ext cx="4381500" cy="45259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D6C5D8-61A2-48B6-A254-AD37E0736B6B}"/>
              </a:ext>
            </a:extLst>
          </p:cNvPr>
          <p:cNvSpPr>
            <a:spLocks noGrp="1" noChangeArrowheads="1"/>
          </p:cNvSpPr>
          <p:nvPr>
            <p:ph type="dt" sz="half" idx="10"/>
          </p:nvPr>
        </p:nvSpPr>
        <p:spPr>
          <a:ln/>
        </p:spPr>
        <p:txBody>
          <a:bodyPr/>
          <a:lstStyle>
            <a:lvl1pPr>
              <a:defRPr/>
            </a:lvl1pPr>
          </a:lstStyle>
          <a:p>
            <a:pPr>
              <a:defRPr/>
            </a:pPr>
            <a:fld id="{4B9A2041-E6C5-4360-B983-155E9FCE9F45}" type="datetime1">
              <a:rPr lang="fr-FR"/>
              <a:pPr>
                <a:defRPr/>
              </a:pPr>
              <a:t>10/04/2024</a:t>
            </a:fld>
            <a:endParaRPr lang="en-US"/>
          </a:p>
        </p:txBody>
      </p:sp>
    </p:spTree>
    <p:extLst>
      <p:ext uri="{BB962C8B-B14F-4D97-AF65-F5344CB8AC3E}">
        <p14:creationId xmlns:p14="http://schemas.microsoft.com/office/powerpoint/2010/main" val="14607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1" y="1535116"/>
            <a:ext cx="4376737" cy="6397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1" y="2174881"/>
            <a:ext cx="4376737" cy="39512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8" y="1535116"/>
            <a:ext cx="4378325" cy="6397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8" y="2174881"/>
            <a:ext cx="4378325" cy="39512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1A6515-C5B6-4194-9718-BE96EA6EF61D}"/>
              </a:ext>
            </a:extLst>
          </p:cNvPr>
          <p:cNvSpPr>
            <a:spLocks noGrp="1" noChangeArrowheads="1"/>
          </p:cNvSpPr>
          <p:nvPr>
            <p:ph type="dt" sz="half" idx="10"/>
          </p:nvPr>
        </p:nvSpPr>
        <p:spPr>
          <a:ln/>
        </p:spPr>
        <p:txBody>
          <a:bodyPr/>
          <a:lstStyle>
            <a:lvl1pPr>
              <a:defRPr/>
            </a:lvl1pPr>
          </a:lstStyle>
          <a:p>
            <a:pPr>
              <a:defRPr/>
            </a:pPr>
            <a:fld id="{0744659B-CA05-4001-8E2C-C0F28BEF2E07}" type="datetime1">
              <a:rPr lang="fr-FR"/>
              <a:pPr>
                <a:defRPr/>
              </a:pPr>
              <a:t>10/04/2024</a:t>
            </a:fld>
            <a:endParaRPr lang="en-US"/>
          </a:p>
        </p:txBody>
      </p:sp>
    </p:spTree>
    <p:extLst>
      <p:ext uri="{BB962C8B-B14F-4D97-AF65-F5344CB8AC3E}">
        <p14:creationId xmlns:p14="http://schemas.microsoft.com/office/powerpoint/2010/main" val="346729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50DBAB-80FB-4ACC-84BE-8EE0CC27F4E5}"/>
              </a:ext>
            </a:extLst>
          </p:cNvPr>
          <p:cNvSpPr>
            <a:spLocks noGrp="1" noChangeArrowheads="1"/>
          </p:cNvSpPr>
          <p:nvPr>
            <p:ph type="dt" sz="half" idx="10"/>
          </p:nvPr>
        </p:nvSpPr>
        <p:spPr>
          <a:ln/>
        </p:spPr>
        <p:txBody>
          <a:bodyPr/>
          <a:lstStyle>
            <a:lvl1pPr>
              <a:defRPr/>
            </a:lvl1pPr>
          </a:lstStyle>
          <a:p>
            <a:pPr>
              <a:defRPr/>
            </a:pPr>
            <a:fld id="{ED291CF8-299B-4ED4-BAC6-B79BCD6F9B24}" type="datetime1">
              <a:rPr lang="fr-FR"/>
              <a:pPr>
                <a:defRPr/>
              </a:pPr>
              <a:t>10/04/2024</a:t>
            </a:fld>
            <a:endParaRPr lang="en-US"/>
          </a:p>
        </p:txBody>
      </p:sp>
    </p:spTree>
    <p:extLst>
      <p:ext uri="{BB962C8B-B14F-4D97-AF65-F5344CB8AC3E}">
        <p14:creationId xmlns:p14="http://schemas.microsoft.com/office/powerpoint/2010/main" val="234019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837EA7-E2E9-4DD2-985A-D32D936CC560}"/>
              </a:ext>
            </a:extLst>
          </p:cNvPr>
          <p:cNvSpPr>
            <a:spLocks noGrp="1" noChangeArrowheads="1"/>
          </p:cNvSpPr>
          <p:nvPr>
            <p:ph type="dt" sz="half" idx="10"/>
          </p:nvPr>
        </p:nvSpPr>
        <p:spPr>
          <a:ln/>
        </p:spPr>
        <p:txBody>
          <a:bodyPr/>
          <a:lstStyle>
            <a:lvl1pPr>
              <a:defRPr/>
            </a:lvl1pPr>
          </a:lstStyle>
          <a:p>
            <a:pPr>
              <a:defRPr/>
            </a:pPr>
            <a:fld id="{CB812B95-04A0-4AA5-87C5-25413AD255DC}" type="datetime1">
              <a:rPr lang="fr-FR"/>
              <a:pPr>
                <a:defRPr/>
              </a:pPr>
              <a:t>10/04/2024</a:t>
            </a:fld>
            <a:endParaRPr lang="en-US"/>
          </a:p>
        </p:txBody>
      </p:sp>
    </p:spTree>
    <p:extLst>
      <p:ext uri="{BB962C8B-B14F-4D97-AF65-F5344CB8AC3E}">
        <p14:creationId xmlns:p14="http://schemas.microsoft.com/office/powerpoint/2010/main" val="1063109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4"/>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7"/>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7"/>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A6973A-43D7-409D-8726-1410F04ABF7D}"/>
              </a:ext>
            </a:extLst>
          </p:cNvPr>
          <p:cNvSpPr>
            <a:spLocks noGrp="1" noChangeArrowheads="1"/>
          </p:cNvSpPr>
          <p:nvPr>
            <p:ph type="dt" sz="half" idx="10"/>
          </p:nvPr>
        </p:nvSpPr>
        <p:spPr>
          <a:ln/>
        </p:spPr>
        <p:txBody>
          <a:bodyPr/>
          <a:lstStyle>
            <a:lvl1pPr>
              <a:defRPr/>
            </a:lvl1pPr>
          </a:lstStyle>
          <a:p>
            <a:pPr>
              <a:defRPr/>
            </a:pPr>
            <a:fld id="{F2A992A2-9743-49EA-9B57-3208A60CC42E}" type="datetime1">
              <a:rPr lang="fr-FR"/>
              <a:pPr>
                <a:defRPr/>
              </a:pPr>
              <a:t>10/04/2024</a:t>
            </a:fld>
            <a:endParaRPr lang="en-US"/>
          </a:p>
        </p:txBody>
      </p:sp>
    </p:spTree>
    <p:extLst>
      <p:ext uri="{BB962C8B-B14F-4D97-AF65-F5344CB8AC3E}">
        <p14:creationId xmlns:p14="http://schemas.microsoft.com/office/powerpoint/2010/main" val="89689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2" y="4800604"/>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2" y="612773"/>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2" y="5367342"/>
            <a:ext cx="59436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D3D896-D2C9-47F7-9F3F-56DB72E6E121}"/>
              </a:ext>
            </a:extLst>
          </p:cNvPr>
          <p:cNvSpPr>
            <a:spLocks noGrp="1" noChangeArrowheads="1"/>
          </p:cNvSpPr>
          <p:nvPr>
            <p:ph type="dt" sz="half" idx="10"/>
          </p:nvPr>
        </p:nvSpPr>
        <p:spPr>
          <a:ln/>
        </p:spPr>
        <p:txBody>
          <a:bodyPr/>
          <a:lstStyle>
            <a:lvl1pPr>
              <a:defRPr/>
            </a:lvl1pPr>
          </a:lstStyle>
          <a:p>
            <a:pPr>
              <a:defRPr/>
            </a:pPr>
            <a:fld id="{C9B624C4-D682-46EC-8730-7AAB28B78C05}" type="datetime1">
              <a:rPr lang="fr-FR"/>
              <a:pPr>
                <a:defRPr/>
              </a:pPr>
              <a:t>10/04/2024</a:t>
            </a:fld>
            <a:endParaRPr lang="en-US"/>
          </a:p>
        </p:txBody>
      </p:sp>
    </p:spTree>
    <p:extLst>
      <p:ext uri="{BB962C8B-B14F-4D97-AF65-F5344CB8AC3E}">
        <p14:creationId xmlns:p14="http://schemas.microsoft.com/office/powerpoint/2010/main" val="2449398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C00CFE-7100-4F56-97DB-F140A7CBF205}"/>
              </a:ext>
            </a:extLst>
          </p:cNvPr>
          <p:cNvSpPr>
            <a:spLocks noGrp="1" noChangeArrowheads="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5E4E8CA-919A-4A20-9757-1574FF2FB7FE}"/>
              </a:ext>
            </a:extLst>
          </p:cNvPr>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156" name="Rectangle 4">
            <a:extLst>
              <a:ext uri="{FF2B5EF4-FFF2-40B4-BE49-F238E27FC236}">
                <a16:creationId xmlns:a16="http://schemas.microsoft.com/office/drawing/2014/main" id="{3F1D5412-ADF6-4728-A25B-90D9C34BD766}"/>
              </a:ext>
            </a:extLst>
          </p:cNvPr>
          <p:cNvSpPr>
            <a:spLocks noGrp="1" noChangeArrowheads="1"/>
          </p:cNvSpPr>
          <p:nvPr>
            <p:ph type="dt" sz="half" idx="2"/>
          </p:nvPr>
        </p:nvSpPr>
        <p:spPr bwMode="auto">
          <a:xfrm>
            <a:off x="8953500" y="6553200"/>
            <a:ext cx="11049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6600CC"/>
                </a:solidFill>
                <a:latin typeface="Arial" charset="0"/>
              </a:defRPr>
            </a:lvl1pPr>
          </a:lstStyle>
          <a:p>
            <a:pPr>
              <a:defRPr/>
            </a:pPr>
            <a:fld id="{C520B23B-2F9E-4140-BC94-C2CB0A0067FF}" type="datetime1">
              <a:rPr lang="fr-FR"/>
              <a:pPr>
                <a:defRPr/>
              </a:pPr>
              <a:t>10/04/2024</a:t>
            </a:fld>
            <a:endParaRPr lang="en-US"/>
          </a:p>
        </p:txBody>
      </p:sp>
      <p:sp>
        <p:nvSpPr>
          <p:cNvPr id="1029" name="Text Box 7">
            <a:extLst>
              <a:ext uri="{FF2B5EF4-FFF2-40B4-BE49-F238E27FC236}">
                <a16:creationId xmlns:a16="http://schemas.microsoft.com/office/drawing/2014/main" id="{DB903F20-3905-4182-9696-1D921238453E}"/>
              </a:ext>
            </a:extLst>
          </p:cNvPr>
          <p:cNvSpPr txBox="1">
            <a:spLocks noChangeArrowheads="1"/>
          </p:cNvSpPr>
          <p:nvPr userDrawn="1"/>
        </p:nvSpPr>
        <p:spPr bwMode="auto">
          <a:xfrm>
            <a:off x="4038600" y="6553200"/>
            <a:ext cx="175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fld id="{2D254EFB-FD75-4930-89B4-38B855F807D6}" type="slidenum">
              <a:rPr lang="en-US" altLang="en-US" sz="1200" i="1">
                <a:solidFill>
                  <a:srgbClr val="CC3399"/>
                </a:solidFill>
              </a:rPr>
              <a:pPr eaLnBrk="1" hangingPunct="1">
                <a:spcBef>
                  <a:spcPct val="50000"/>
                </a:spcBef>
              </a:pPr>
              <a:t>‹#›</a:t>
            </a:fld>
            <a:endParaRPr lang="en-US" altLang="en-US" sz="1200" i="1">
              <a:solidFill>
                <a:srgbClr val="CC3399"/>
              </a:solidFill>
            </a:endParaRPr>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10.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3463048-3E5D-4E12-A4A1-8659C36C9A6D}"/>
              </a:ext>
            </a:extLst>
          </p:cNvPr>
          <p:cNvGrpSpPr>
            <a:grpSpLocks/>
          </p:cNvGrpSpPr>
          <p:nvPr/>
        </p:nvGrpSpPr>
        <p:grpSpPr bwMode="auto">
          <a:xfrm>
            <a:off x="4552950" y="990600"/>
            <a:ext cx="1238250" cy="1295400"/>
            <a:chOff x="1296" y="1296"/>
            <a:chExt cx="720" cy="816"/>
          </a:xfrm>
        </p:grpSpPr>
        <p:sp>
          <p:nvSpPr>
            <p:cNvPr id="5" name="AutoShape 3">
              <a:extLst>
                <a:ext uri="{FF2B5EF4-FFF2-40B4-BE49-F238E27FC236}">
                  <a16:creationId xmlns:a16="http://schemas.microsoft.com/office/drawing/2014/main" id="{8FB6C92F-9196-4610-8ADD-0E51D6808D0E}"/>
                </a:ext>
              </a:extLst>
            </p:cNvPr>
            <p:cNvSpPr>
              <a:spLocks noChangeArrowheads="1"/>
            </p:cNvSpPr>
            <p:nvPr/>
          </p:nvSpPr>
          <p:spPr bwMode="auto">
            <a:xfrm flipH="1">
              <a:off x="1296" y="1296"/>
              <a:ext cx="720" cy="816"/>
            </a:xfrm>
            <a:prstGeom prst="cube">
              <a:avLst>
                <a:gd name="adj" fmla="val 25000"/>
              </a:avLst>
            </a:prstGeom>
            <a:noFill/>
            <a:ln w="9525">
              <a:solidFill>
                <a:schemeClr val="accent2"/>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Line 4">
              <a:extLst>
                <a:ext uri="{FF2B5EF4-FFF2-40B4-BE49-F238E27FC236}">
                  <a16:creationId xmlns:a16="http://schemas.microsoft.com/office/drawing/2014/main" id="{2BD35C01-B659-4A7C-8C07-11384310302C}"/>
                </a:ext>
              </a:extLst>
            </p:cNvPr>
            <p:cNvSpPr>
              <a:spLocks noChangeShapeType="1"/>
            </p:cNvSpPr>
            <p:nvPr/>
          </p:nvSpPr>
          <p:spPr bwMode="auto">
            <a:xfrm>
              <a:off x="1296" y="1920"/>
              <a:ext cx="528" cy="0"/>
            </a:xfrm>
            <a:prstGeom prst="line">
              <a:avLst/>
            </a:prstGeom>
            <a:noFill/>
            <a:ln w="9525">
              <a:solidFill>
                <a:schemeClr val="accent2"/>
              </a:solidFill>
              <a:prstDash val="dash"/>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endParaRPr lang="en-US"/>
            </a:p>
          </p:txBody>
        </p:sp>
        <p:sp>
          <p:nvSpPr>
            <p:cNvPr id="7" name="Line 5">
              <a:extLst>
                <a:ext uri="{FF2B5EF4-FFF2-40B4-BE49-F238E27FC236}">
                  <a16:creationId xmlns:a16="http://schemas.microsoft.com/office/drawing/2014/main" id="{D68BF46E-5778-4396-AAB2-3B3F9582AA99}"/>
                </a:ext>
              </a:extLst>
            </p:cNvPr>
            <p:cNvSpPr>
              <a:spLocks noChangeShapeType="1"/>
            </p:cNvSpPr>
            <p:nvPr/>
          </p:nvSpPr>
          <p:spPr bwMode="auto">
            <a:xfrm>
              <a:off x="1824" y="1328"/>
              <a:ext cx="0" cy="576"/>
            </a:xfrm>
            <a:prstGeom prst="line">
              <a:avLst/>
            </a:prstGeom>
            <a:noFill/>
            <a:ln w="9525">
              <a:solidFill>
                <a:schemeClr val="accent2"/>
              </a:solidFill>
              <a:prstDash val="dash"/>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endParaRPr lang="en-US"/>
            </a:p>
          </p:txBody>
        </p:sp>
        <p:sp>
          <p:nvSpPr>
            <p:cNvPr id="8" name="Line 6">
              <a:extLst>
                <a:ext uri="{FF2B5EF4-FFF2-40B4-BE49-F238E27FC236}">
                  <a16:creationId xmlns:a16="http://schemas.microsoft.com/office/drawing/2014/main" id="{48C0419D-50E7-40FD-A958-EA110E96F593}"/>
                </a:ext>
              </a:extLst>
            </p:cNvPr>
            <p:cNvSpPr>
              <a:spLocks noChangeShapeType="1"/>
            </p:cNvSpPr>
            <p:nvPr/>
          </p:nvSpPr>
          <p:spPr bwMode="auto">
            <a:xfrm>
              <a:off x="1824" y="1920"/>
              <a:ext cx="192" cy="192"/>
            </a:xfrm>
            <a:prstGeom prst="line">
              <a:avLst/>
            </a:prstGeom>
            <a:noFill/>
            <a:ln w="9525">
              <a:solidFill>
                <a:schemeClr val="accent2"/>
              </a:solidFill>
              <a:prstDash val="dash"/>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endParaRPr lang="en-US"/>
            </a:p>
          </p:txBody>
        </p:sp>
      </p:grpSp>
      <p:grpSp>
        <p:nvGrpSpPr>
          <p:cNvPr id="3" name="Group 7">
            <a:extLst>
              <a:ext uri="{FF2B5EF4-FFF2-40B4-BE49-F238E27FC236}">
                <a16:creationId xmlns:a16="http://schemas.microsoft.com/office/drawing/2014/main" id="{DB35636D-3855-4ABC-950A-01392CA0E2A2}"/>
              </a:ext>
            </a:extLst>
          </p:cNvPr>
          <p:cNvGrpSpPr>
            <a:grpSpLocks/>
          </p:cNvGrpSpPr>
          <p:nvPr/>
        </p:nvGrpSpPr>
        <p:grpSpPr bwMode="auto">
          <a:xfrm>
            <a:off x="7010400" y="533400"/>
            <a:ext cx="1733550" cy="1981200"/>
            <a:chOff x="2448" y="1152"/>
            <a:chExt cx="1008" cy="1248"/>
          </a:xfrm>
        </p:grpSpPr>
        <p:sp>
          <p:nvSpPr>
            <p:cNvPr id="4114" name="Line 8">
              <a:extLst>
                <a:ext uri="{FF2B5EF4-FFF2-40B4-BE49-F238E27FC236}">
                  <a16:creationId xmlns:a16="http://schemas.microsoft.com/office/drawing/2014/main" id="{866878D6-E568-48AF-9D8F-01FD45913BEC}"/>
                </a:ext>
              </a:extLst>
            </p:cNvPr>
            <p:cNvSpPr>
              <a:spLocks noChangeShapeType="1"/>
            </p:cNvSpPr>
            <p:nvPr/>
          </p:nvSpPr>
          <p:spPr bwMode="auto">
            <a:xfrm>
              <a:off x="2448" y="2016"/>
              <a:ext cx="1008"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15" name="Line 9">
              <a:extLst>
                <a:ext uri="{FF2B5EF4-FFF2-40B4-BE49-F238E27FC236}">
                  <a16:creationId xmlns:a16="http://schemas.microsoft.com/office/drawing/2014/main" id="{A8B42649-16CA-4274-ADC1-91BE1B3714B5}"/>
                </a:ext>
              </a:extLst>
            </p:cNvPr>
            <p:cNvSpPr>
              <a:spLocks noChangeShapeType="1"/>
            </p:cNvSpPr>
            <p:nvPr/>
          </p:nvSpPr>
          <p:spPr bwMode="auto">
            <a:xfrm>
              <a:off x="2448" y="2016"/>
              <a:ext cx="288" cy="38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Line 10">
              <a:extLst>
                <a:ext uri="{FF2B5EF4-FFF2-40B4-BE49-F238E27FC236}">
                  <a16:creationId xmlns:a16="http://schemas.microsoft.com/office/drawing/2014/main" id="{6BD6B176-74FF-4E56-B4A6-DF593472A4D7}"/>
                </a:ext>
              </a:extLst>
            </p:cNvPr>
            <p:cNvSpPr>
              <a:spLocks noChangeShapeType="1"/>
            </p:cNvSpPr>
            <p:nvPr/>
          </p:nvSpPr>
          <p:spPr bwMode="auto">
            <a:xfrm flipV="1">
              <a:off x="2736" y="2016"/>
              <a:ext cx="720" cy="38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1">
              <a:extLst>
                <a:ext uri="{FF2B5EF4-FFF2-40B4-BE49-F238E27FC236}">
                  <a16:creationId xmlns:a16="http://schemas.microsoft.com/office/drawing/2014/main" id="{1EEF7A27-456A-465E-829C-0B51BA60C0A9}"/>
                </a:ext>
              </a:extLst>
            </p:cNvPr>
            <p:cNvSpPr>
              <a:spLocks noChangeShapeType="1"/>
            </p:cNvSpPr>
            <p:nvPr/>
          </p:nvSpPr>
          <p:spPr bwMode="auto">
            <a:xfrm>
              <a:off x="2736" y="1152"/>
              <a:ext cx="0" cy="1248"/>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12">
              <a:extLst>
                <a:ext uri="{FF2B5EF4-FFF2-40B4-BE49-F238E27FC236}">
                  <a16:creationId xmlns:a16="http://schemas.microsoft.com/office/drawing/2014/main" id="{32D354C6-C5A8-46EA-B574-E03E5B9C51B3}"/>
                </a:ext>
              </a:extLst>
            </p:cNvPr>
            <p:cNvSpPr>
              <a:spLocks noChangeShapeType="1"/>
            </p:cNvSpPr>
            <p:nvPr/>
          </p:nvSpPr>
          <p:spPr bwMode="auto">
            <a:xfrm>
              <a:off x="2736" y="1152"/>
              <a:ext cx="720" cy="86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3">
              <a:extLst>
                <a:ext uri="{FF2B5EF4-FFF2-40B4-BE49-F238E27FC236}">
                  <a16:creationId xmlns:a16="http://schemas.microsoft.com/office/drawing/2014/main" id="{241F4975-B91B-4822-AEF1-B6915EB8B532}"/>
                </a:ext>
              </a:extLst>
            </p:cNvPr>
            <p:cNvSpPr>
              <a:spLocks noChangeShapeType="1"/>
            </p:cNvSpPr>
            <p:nvPr/>
          </p:nvSpPr>
          <p:spPr bwMode="auto">
            <a:xfrm flipH="1">
              <a:off x="2448" y="1152"/>
              <a:ext cx="288" cy="86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16">
            <a:extLst>
              <a:ext uri="{FF2B5EF4-FFF2-40B4-BE49-F238E27FC236}">
                <a16:creationId xmlns:a16="http://schemas.microsoft.com/office/drawing/2014/main" id="{A01972A1-8EBD-4141-9467-97CE52F40337}"/>
              </a:ext>
            </a:extLst>
          </p:cNvPr>
          <p:cNvGrpSpPr>
            <a:grpSpLocks/>
          </p:cNvGrpSpPr>
          <p:nvPr/>
        </p:nvGrpSpPr>
        <p:grpSpPr bwMode="auto">
          <a:xfrm>
            <a:off x="457200" y="914400"/>
            <a:ext cx="2514600" cy="1295400"/>
            <a:chOff x="1296" y="1296"/>
            <a:chExt cx="720" cy="816"/>
          </a:xfrm>
        </p:grpSpPr>
        <p:sp>
          <p:nvSpPr>
            <p:cNvPr id="4110" name="AutoShape 17">
              <a:extLst>
                <a:ext uri="{FF2B5EF4-FFF2-40B4-BE49-F238E27FC236}">
                  <a16:creationId xmlns:a16="http://schemas.microsoft.com/office/drawing/2014/main" id="{6F2AA096-8C06-4869-8691-CA5E36AC0058}"/>
                </a:ext>
              </a:extLst>
            </p:cNvPr>
            <p:cNvSpPr>
              <a:spLocks noChangeArrowheads="1"/>
            </p:cNvSpPr>
            <p:nvPr/>
          </p:nvSpPr>
          <p:spPr bwMode="auto">
            <a:xfrm flipH="1">
              <a:off x="1296" y="1296"/>
              <a:ext cx="720" cy="816"/>
            </a:xfrm>
            <a:prstGeom prst="cube">
              <a:avLst>
                <a:gd name="adj" fmla="val 25000"/>
              </a:avLst>
            </a:prstGeom>
            <a:noFill/>
            <a:ln w="9525">
              <a:solidFill>
                <a:schemeClr val="accent2"/>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11" name="Line 18">
              <a:extLst>
                <a:ext uri="{FF2B5EF4-FFF2-40B4-BE49-F238E27FC236}">
                  <a16:creationId xmlns:a16="http://schemas.microsoft.com/office/drawing/2014/main" id="{33B1A0B1-3C2C-4421-B36F-2E689CFE6E61}"/>
                </a:ext>
              </a:extLst>
            </p:cNvPr>
            <p:cNvSpPr>
              <a:spLocks noChangeShapeType="1"/>
            </p:cNvSpPr>
            <p:nvPr/>
          </p:nvSpPr>
          <p:spPr bwMode="auto">
            <a:xfrm>
              <a:off x="1296" y="1920"/>
              <a:ext cx="528" cy="0"/>
            </a:xfrm>
            <a:prstGeom prst="line">
              <a:avLst/>
            </a:prstGeom>
            <a:noFill/>
            <a:ln w="9525">
              <a:solidFill>
                <a:schemeClr val="accent2"/>
              </a:solidFill>
              <a:prstDash val="dash"/>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endParaRPr lang="en-US"/>
            </a:p>
          </p:txBody>
        </p:sp>
        <p:sp>
          <p:nvSpPr>
            <p:cNvPr id="4112" name="Line 19">
              <a:extLst>
                <a:ext uri="{FF2B5EF4-FFF2-40B4-BE49-F238E27FC236}">
                  <a16:creationId xmlns:a16="http://schemas.microsoft.com/office/drawing/2014/main" id="{71059755-CA58-4767-98BF-F448D7B8EB04}"/>
                </a:ext>
              </a:extLst>
            </p:cNvPr>
            <p:cNvSpPr>
              <a:spLocks noChangeShapeType="1"/>
            </p:cNvSpPr>
            <p:nvPr/>
          </p:nvSpPr>
          <p:spPr bwMode="auto">
            <a:xfrm>
              <a:off x="1824" y="1328"/>
              <a:ext cx="0" cy="576"/>
            </a:xfrm>
            <a:prstGeom prst="line">
              <a:avLst/>
            </a:prstGeom>
            <a:noFill/>
            <a:ln w="9525">
              <a:solidFill>
                <a:schemeClr val="accent2"/>
              </a:solidFill>
              <a:prstDash val="dash"/>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endParaRPr lang="en-US"/>
            </a:p>
          </p:txBody>
        </p:sp>
        <p:sp>
          <p:nvSpPr>
            <p:cNvPr id="4113" name="Line 20">
              <a:extLst>
                <a:ext uri="{FF2B5EF4-FFF2-40B4-BE49-F238E27FC236}">
                  <a16:creationId xmlns:a16="http://schemas.microsoft.com/office/drawing/2014/main" id="{5C6170BE-824B-47E3-AE93-2A79F035B2DA}"/>
                </a:ext>
              </a:extLst>
            </p:cNvPr>
            <p:cNvSpPr>
              <a:spLocks noChangeShapeType="1"/>
            </p:cNvSpPr>
            <p:nvPr/>
          </p:nvSpPr>
          <p:spPr bwMode="auto">
            <a:xfrm>
              <a:off x="1824" y="1920"/>
              <a:ext cx="192" cy="192"/>
            </a:xfrm>
            <a:prstGeom prst="line">
              <a:avLst/>
            </a:prstGeom>
            <a:noFill/>
            <a:ln w="9525">
              <a:solidFill>
                <a:schemeClr val="accent2"/>
              </a:solidFill>
              <a:prstDash val="dash"/>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endParaRPr lang="en-US"/>
            </a:p>
          </p:txBody>
        </p:sp>
      </p:grpSp>
      <p:pic>
        <p:nvPicPr>
          <p:cNvPr id="4117" name="Picture 21">
            <a:extLst>
              <a:ext uri="{FF2B5EF4-FFF2-40B4-BE49-F238E27FC236}">
                <a16:creationId xmlns:a16="http://schemas.microsoft.com/office/drawing/2014/main" id="{6331DB53-AE95-4344-B6D3-2E9E06F01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3752850"/>
            <a:ext cx="1457325" cy="21907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18" name="Picture 22">
            <a:extLst>
              <a:ext uri="{FF2B5EF4-FFF2-40B4-BE49-F238E27FC236}">
                <a16:creationId xmlns:a16="http://schemas.microsoft.com/office/drawing/2014/main" id="{C7AFD966-BD62-4DC4-91AC-6FF673E4F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86200"/>
            <a:ext cx="30480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3">
            <a:extLst>
              <a:ext uri="{FF2B5EF4-FFF2-40B4-BE49-F238E27FC236}">
                <a16:creationId xmlns:a16="http://schemas.microsoft.com/office/drawing/2014/main" id="{D73AA248-5CED-4AF1-A3E6-B648713BE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706812" y="3760788"/>
            <a:ext cx="18827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Text Box 24">
            <a:extLst>
              <a:ext uri="{FF2B5EF4-FFF2-40B4-BE49-F238E27FC236}">
                <a16:creationId xmlns:a16="http://schemas.microsoft.com/office/drawing/2014/main" id="{830CF711-1EF5-47A1-B50A-9B92C67908B7}"/>
              </a:ext>
            </a:extLst>
          </p:cNvPr>
          <p:cNvSpPr txBox="1">
            <a:spLocks noChangeArrowheads="1"/>
          </p:cNvSpPr>
          <p:nvPr/>
        </p:nvSpPr>
        <p:spPr bwMode="auto">
          <a:xfrm>
            <a:off x="609600" y="2667000"/>
            <a:ext cx="252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Hình hộp chữ nhật</a:t>
            </a:r>
            <a:r>
              <a:rPr lang="en-US" altLang="en-US"/>
              <a:t> </a:t>
            </a:r>
          </a:p>
        </p:txBody>
      </p:sp>
      <p:sp>
        <p:nvSpPr>
          <p:cNvPr id="4121" name="Text Box 25">
            <a:extLst>
              <a:ext uri="{FF2B5EF4-FFF2-40B4-BE49-F238E27FC236}">
                <a16:creationId xmlns:a16="http://schemas.microsoft.com/office/drawing/2014/main" id="{BA9EC392-E4DF-45FA-993E-0A8F5EB04E26}"/>
              </a:ext>
            </a:extLst>
          </p:cNvPr>
          <p:cNvSpPr txBox="1">
            <a:spLocks noChangeArrowheads="1"/>
          </p:cNvSpPr>
          <p:nvPr/>
        </p:nvSpPr>
        <p:spPr bwMode="auto">
          <a:xfrm>
            <a:off x="3884613" y="2727325"/>
            <a:ext cx="2363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Hình lập phương </a:t>
            </a:r>
          </a:p>
        </p:txBody>
      </p:sp>
      <p:sp>
        <p:nvSpPr>
          <p:cNvPr id="4122" name="Text Box 26">
            <a:extLst>
              <a:ext uri="{FF2B5EF4-FFF2-40B4-BE49-F238E27FC236}">
                <a16:creationId xmlns:a16="http://schemas.microsoft.com/office/drawing/2014/main" id="{BDDA7BBB-95B6-4EF0-A733-6EE303C3B760}"/>
              </a:ext>
            </a:extLst>
          </p:cNvPr>
          <p:cNvSpPr txBox="1">
            <a:spLocks noChangeArrowheads="1"/>
          </p:cNvSpPr>
          <p:nvPr/>
        </p:nvSpPr>
        <p:spPr bwMode="auto">
          <a:xfrm>
            <a:off x="6553200" y="2743200"/>
            <a:ext cx="2360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Hình chóp</a:t>
            </a:r>
          </a:p>
        </p:txBody>
      </p:sp>
      <p:sp>
        <p:nvSpPr>
          <p:cNvPr id="4123" name="Text Box 27">
            <a:extLst>
              <a:ext uri="{FF2B5EF4-FFF2-40B4-BE49-F238E27FC236}">
                <a16:creationId xmlns:a16="http://schemas.microsoft.com/office/drawing/2014/main" id="{7011DEFC-AAD2-41F4-9AC7-4BF8C9EF426F}"/>
              </a:ext>
            </a:extLst>
          </p:cNvPr>
          <p:cNvSpPr txBox="1">
            <a:spLocks noChangeArrowheads="1"/>
          </p:cNvSpPr>
          <p:nvPr/>
        </p:nvSpPr>
        <p:spPr bwMode="auto">
          <a:xfrm>
            <a:off x="533400" y="6248400"/>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Hình lăng trụ</a:t>
            </a:r>
            <a:r>
              <a:rPr lang="en-US" altLang="en-US"/>
              <a:t> </a:t>
            </a:r>
          </a:p>
        </p:txBody>
      </p:sp>
      <p:sp>
        <p:nvSpPr>
          <p:cNvPr id="4124" name="Text Box 28">
            <a:extLst>
              <a:ext uri="{FF2B5EF4-FFF2-40B4-BE49-F238E27FC236}">
                <a16:creationId xmlns:a16="http://schemas.microsoft.com/office/drawing/2014/main" id="{1F649BDF-83A6-41D8-B601-2B16A81248E3}"/>
              </a:ext>
            </a:extLst>
          </p:cNvPr>
          <p:cNvSpPr txBox="1">
            <a:spLocks noChangeArrowheads="1"/>
          </p:cNvSpPr>
          <p:nvPr/>
        </p:nvSpPr>
        <p:spPr bwMode="auto">
          <a:xfrm>
            <a:off x="3632200" y="5943600"/>
            <a:ext cx="200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Hình lăng trụ tam giác đều</a:t>
            </a:r>
            <a:endParaRPr lang="en-US" altLang="en-US"/>
          </a:p>
        </p:txBody>
      </p:sp>
      <p:sp>
        <p:nvSpPr>
          <p:cNvPr id="4125" name="Text Box 29">
            <a:extLst>
              <a:ext uri="{FF2B5EF4-FFF2-40B4-BE49-F238E27FC236}">
                <a16:creationId xmlns:a16="http://schemas.microsoft.com/office/drawing/2014/main" id="{9FEE5F64-62E5-4B76-9801-8018A3DABE03}"/>
              </a:ext>
            </a:extLst>
          </p:cNvPr>
          <p:cNvSpPr txBox="1">
            <a:spLocks noChangeArrowheads="1"/>
          </p:cNvSpPr>
          <p:nvPr/>
        </p:nvSpPr>
        <p:spPr bwMode="auto">
          <a:xfrm>
            <a:off x="6781800" y="6019800"/>
            <a:ext cx="219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Hình chóp cụt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4120"/>
                                        </p:tgtEl>
                                        <p:attrNameLst>
                                          <p:attrName>style.visibility</p:attrName>
                                        </p:attrNameLst>
                                      </p:cBhvr>
                                      <p:to>
                                        <p:strVal val="visible"/>
                                      </p:to>
                                    </p:set>
                                    <p:animEffect transition="in" filter="strips(downRight)">
                                      <p:cBhvr>
                                        <p:cTn id="10" dur="1000"/>
                                        <p:tgtEl>
                                          <p:spTgt spid="4120"/>
                                        </p:tgtEl>
                                      </p:cBhvr>
                                    </p:animEffect>
                                  </p:childTnLst>
                                </p:cTn>
                              </p:par>
                              <p:par>
                                <p:cTn id="11" presetID="2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edge">
                                      <p:cBhvr>
                                        <p:cTn id="13" dur="2000"/>
                                        <p:tgtEl>
                                          <p:spTgt spid="2"/>
                                        </p:tgtEl>
                                      </p:cBhvr>
                                    </p:animEffect>
                                  </p:childTnLst>
                                </p:cTn>
                              </p:par>
                              <p:par>
                                <p:cTn id="14" presetID="2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edge">
                                      <p:cBhvr>
                                        <p:cTn id="16" dur="2000"/>
                                        <p:tgtEl>
                                          <p:spTgt spid="3"/>
                                        </p:tgtEl>
                                      </p:cBhvr>
                                    </p:animEffect>
                                  </p:childTnLst>
                                </p:cTn>
                              </p:par>
                              <p:par>
                                <p:cTn id="17" presetID="20" presetClass="entr" presetSubtype="0" fill="hold" nodeType="withEffect">
                                  <p:stCondLst>
                                    <p:cond delay="0"/>
                                  </p:stCondLst>
                                  <p:childTnLst>
                                    <p:set>
                                      <p:cBhvr>
                                        <p:cTn id="18" dur="1" fill="hold">
                                          <p:stCondLst>
                                            <p:cond delay="0"/>
                                          </p:stCondLst>
                                        </p:cTn>
                                        <p:tgtEl>
                                          <p:spTgt spid="4119"/>
                                        </p:tgtEl>
                                        <p:attrNameLst>
                                          <p:attrName>style.visibility</p:attrName>
                                        </p:attrNameLst>
                                      </p:cBhvr>
                                      <p:to>
                                        <p:strVal val="visible"/>
                                      </p:to>
                                    </p:set>
                                    <p:animEffect transition="in" filter="wedge">
                                      <p:cBhvr>
                                        <p:cTn id="19" dur="2000"/>
                                        <p:tgtEl>
                                          <p:spTgt spid="4119"/>
                                        </p:tgtEl>
                                      </p:cBhvr>
                                    </p:animEffect>
                                  </p:childTnLst>
                                </p:cTn>
                              </p:par>
                              <p:par>
                                <p:cTn id="20" presetID="20" presetClass="entr" presetSubtype="0" fill="hold" nodeType="withEffect">
                                  <p:stCondLst>
                                    <p:cond delay="0"/>
                                  </p:stCondLst>
                                  <p:childTnLst>
                                    <p:set>
                                      <p:cBhvr>
                                        <p:cTn id="21" dur="1" fill="hold">
                                          <p:stCondLst>
                                            <p:cond delay="0"/>
                                          </p:stCondLst>
                                        </p:cTn>
                                        <p:tgtEl>
                                          <p:spTgt spid="4118"/>
                                        </p:tgtEl>
                                        <p:attrNameLst>
                                          <p:attrName>style.visibility</p:attrName>
                                        </p:attrNameLst>
                                      </p:cBhvr>
                                      <p:to>
                                        <p:strVal val="visible"/>
                                      </p:to>
                                    </p:set>
                                    <p:animEffect transition="in" filter="wedge">
                                      <p:cBhvr>
                                        <p:cTn id="22" dur="2000"/>
                                        <p:tgtEl>
                                          <p:spTgt spid="4118"/>
                                        </p:tgtEl>
                                      </p:cBhvr>
                                    </p:animEffect>
                                  </p:childTnLst>
                                </p:cTn>
                              </p:par>
                              <p:par>
                                <p:cTn id="23" presetID="20" presetClass="entr" presetSubtype="0" fill="hold" nodeType="withEffect">
                                  <p:stCondLst>
                                    <p:cond delay="0"/>
                                  </p:stCondLst>
                                  <p:childTnLst>
                                    <p:set>
                                      <p:cBhvr>
                                        <p:cTn id="24" dur="1" fill="hold">
                                          <p:stCondLst>
                                            <p:cond delay="0"/>
                                          </p:stCondLst>
                                        </p:cTn>
                                        <p:tgtEl>
                                          <p:spTgt spid="4117"/>
                                        </p:tgtEl>
                                        <p:attrNameLst>
                                          <p:attrName>style.visibility</p:attrName>
                                        </p:attrNameLst>
                                      </p:cBhvr>
                                      <p:to>
                                        <p:strVal val="visible"/>
                                      </p:to>
                                    </p:set>
                                    <p:animEffect transition="in" filter="wedge">
                                      <p:cBhvr>
                                        <p:cTn id="25" dur="2000"/>
                                        <p:tgtEl>
                                          <p:spTgt spid="4117"/>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4121"/>
                                        </p:tgtEl>
                                        <p:attrNameLst>
                                          <p:attrName>style.visibility</p:attrName>
                                        </p:attrNameLst>
                                      </p:cBhvr>
                                      <p:to>
                                        <p:strVal val="visible"/>
                                      </p:to>
                                    </p:set>
                                    <p:animEffect transition="in" filter="strips(downRight)">
                                      <p:cBhvr>
                                        <p:cTn id="28" dur="1000"/>
                                        <p:tgtEl>
                                          <p:spTgt spid="4121"/>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4122"/>
                                        </p:tgtEl>
                                        <p:attrNameLst>
                                          <p:attrName>style.visibility</p:attrName>
                                        </p:attrNameLst>
                                      </p:cBhvr>
                                      <p:to>
                                        <p:strVal val="visible"/>
                                      </p:to>
                                    </p:set>
                                    <p:animEffect transition="in" filter="strips(downRight)">
                                      <p:cBhvr>
                                        <p:cTn id="31" dur="1000"/>
                                        <p:tgtEl>
                                          <p:spTgt spid="4122"/>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4123"/>
                                        </p:tgtEl>
                                        <p:attrNameLst>
                                          <p:attrName>style.visibility</p:attrName>
                                        </p:attrNameLst>
                                      </p:cBhvr>
                                      <p:to>
                                        <p:strVal val="visible"/>
                                      </p:to>
                                    </p:set>
                                    <p:animEffect transition="in" filter="strips(downRight)">
                                      <p:cBhvr>
                                        <p:cTn id="34" dur="1000"/>
                                        <p:tgtEl>
                                          <p:spTgt spid="4123"/>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4124"/>
                                        </p:tgtEl>
                                        <p:attrNameLst>
                                          <p:attrName>style.visibility</p:attrName>
                                        </p:attrNameLst>
                                      </p:cBhvr>
                                      <p:to>
                                        <p:strVal val="visible"/>
                                      </p:to>
                                    </p:set>
                                    <p:animEffect transition="in" filter="strips(downRight)">
                                      <p:cBhvr>
                                        <p:cTn id="37" dur="1000"/>
                                        <p:tgtEl>
                                          <p:spTgt spid="4124"/>
                                        </p:tgtEl>
                                      </p:cBhvr>
                                    </p:animEffect>
                                  </p:childTnLst>
                                </p:cTn>
                              </p:par>
                              <p:par>
                                <p:cTn id="38" presetID="18" presetClass="entr" presetSubtype="6" fill="hold" grpId="0" nodeType="withEffect">
                                  <p:stCondLst>
                                    <p:cond delay="0"/>
                                  </p:stCondLst>
                                  <p:childTnLst>
                                    <p:set>
                                      <p:cBhvr>
                                        <p:cTn id="39" dur="1" fill="hold">
                                          <p:stCondLst>
                                            <p:cond delay="0"/>
                                          </p:stCondLst>
                                        </p:cTn>
                                        <p:tgtEl>
                                          <p:spTgt spid="4125"/>
                                        </p:tgtEl>
                                        <p:attrNameLst>
                                          <p:attrName>style.visibility</p:attrName>
                                        </p:attrNameLst>
                                      </p:cBhvr>
                                      <p:to>
                                        <p:strVal val="visible"/>
                                      </p:to>
                                    </p:set>
                                    <p:animEffect transition="in" filter="strips(downRight)">
                                      <p:cBhvr>
                                        <p:cTn id="40" dur="1000"/>
                                        <p:tgtEl>
                                          <p:spTgt spid="4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0" grpId="0"/>
      <p:bldP spid="4121" grpId="0"/>
      <p:bldP spid="4122" grpId="0"/>
      <p:bldP spid="4123" grpId="0"/>
      <p:bldP spid="4124" grpId="0"/>
      <p:bldP spid="41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a:extLst>
              <a:ext uri="{FF2B5EF4-FFF2-40B4-BE49-F238E27FC236}">
                <a16:creationId xmlns:a16="http://schemas.microsoft.com/office/drawing/2014/main" id="{8F3EDF68-AC59-4E67-AC12-3925C80585BF}"/>
              </a:ext>
            </a:extLst>
          </p:cNvPr>
          <p:cNvSpPr txBox="1">
            <a:spLocks noChangeArrowheads="1"/>
          </p:cNvSpPr>
          <p:nvPr/>
        </p:nvSpPr>
        <p:spPr bwMode="auto">
          <a:xfrm>
            <a:off x="165100" y="2442168"/>
            <a:ext cx="9575800" cy="579437"/>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u="sng" dirty="0" err="1">
                <a:solidFill>
                  <a:srgbClr val="0000FF"/>
                </a:solidFill>
                <a:latin typeface="Times New Roman" panose="02020603050405020304" pitchFamily="18" charset="0"/>
              </a:rPr>
              <a:t>Tổng</a:t>
            </a:r>
            <a:r>
              <a:rPr lang="en-US" altLang="en-US" sz="3200" b="1" u="sng" dirty="0">
                <a:solidFill>
                  <a:srgbClr val="0000FF"/>
                </a:solidFill>
                <a:latin typeface="Times New Roman" panose="02020603050405020304" pitchFamily="18" charset="0"/>
              </a:rPr>
              <a:t> </a:t>
            </a:r>
            <a:r>
              <a:rPr lang="en-US" altLang="en-US" sz="3200" b="1" u="sng" dirty="0" err="1">
                <a:solidFill>
                  <a:srgbClr val="0000FF"/>
                </a:solidFill>
                <a:latin typeface="Times New Roman" panose="02020603050405020304" pitchFamily="18" charset="0"/>
              </a:rPr>
              <a:t>quát</a:t>
            </a:r>
            <a:r>
              <a:rPr lang="en-US" altLang="en-US" sz="3200" b="1" u="sng" dirty="0">
                <a:solidFill>
                  <a:srgbClr val="0000FF"/>
                </a:solidFill>
                <a:latin typeface="Times New Roman" panose="02020603050405020304" pitchFamily="18" charset="0"/>
              </a:rPr>
              <a:t>:</a:t>
            </a:r>
            <a:r>
              <a:rPr lang="en-US" altLang="en-US" sz="2400" b="1" dirty="0">
                <a:latin typeface="Times New Roman" panose="02020603050405020304" pitchFamily="18" charset="0"/>
              </a:rPr>
              <a:t> </a:t>
            </a:r>
            <a:r>
              <a:rPr lang="en-US" altLang="en-US" sz="2800" b="1" dirty="0" err="1">
                <a:latin typeface="Times New Roman" panose="02020603050405020304" pitchFamily="18" charset="0"/>
              </a:rPr>
              <a:t>Hình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trụ</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bán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kính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đáy</a:t>
            </a:r>
            <a:r>
              <a:rPr lang="en-US" altLang="en-US" sz="2800" b="1" dirty="0">
                <a:latin typeface="Times New Roman" panose="02020603050405020304" pitchFamily="18" charset="0"/>
              </a:rPr>
              <a:t> r </a:t>
            </a:r>
            <a:r>
              <a:rPr lang="en-US" altLang="en-US" sz="2800" b="1" dirty="0" err="1">
                <a:latin typeface="Times New Roman" panose="02020603050405020304" pitchFamily="18" charset="0"/>
              </a:rPr>
              <a:t>và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chiều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cao</a:t>
            </a:r>
            <a:r>
              <a:rPr lang="en-US" altLang="en-US" sz="2800" b="1" dirty="0">
                <a:latin typeface="Times New Roman" panose="02020603050405020304" pitchFamily="18" charset="0"/>
              </a:rPr>
              <a:t> h, ta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a:t>
            </a:r>
          </a:p>
        </p:txBody>
      </p:sp>
      <p:sp>
        <p:nvSpPr>
          <p:cNvPr id="35844" name="Text Box 4">
            <a:extLst>
              <a:ext uri="{FF2B5EF4-FFF2-40B4-BE49-F238E27FC236}">
                <a16:creationId xmlns:a16="http://schemas.microsoft.com/office/drawing/2014/main" id="{38844591-7DB4-484C-BED2-908AB600A26D}"/>
              </a:ext>
            </a:extLst>
          </p:cNvPr>
          <p:cNvSpPr txBox="1">
            <a:spLocks noChangeArrowheads="1"/>
          </p:cNvSpPr>
          <p:nvPr/>
        </p:nvSpPr>
        <p:spPr bwMode="auto">
          <a:xfrm>
            <a:off x="-304800" y="3188894"/>
            <a:ext cx="7696200" cy="579437"/>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 typeface="Symbol" panose="05050102010706020507" pitchFamily="18" charset="2"/>
              <a:buNone/>
            </a:pPr>
            <a:r>
              <a:rPr lang="en-US" altLang="en-US" sz="2800" b="1" dirty="0" err="1">
                <a:latin typeface="Times New Roman" panose="02020603050405020304" pitchFamily="18" charset="0"/>
                <a:sym typeface="Symbol" panose="05050102010706020507" pitchFamily="18" charset="2"/>
              </a:rPr>
              <a:t>Diện</a:t>
            </a:r>
            <a:r>
              <a:rPr lang="en-US" altLang="en-US" sz="2800" b="1" dirty="0">
                <a:latin typeface="Times New Roman" panose="02020603050405020304" pitchFamily="18" charset="0"/>
                <a:sym typeface="Symbol" panose="05050102010706020507" pitchFamily="18" charset="2"/>
              </a:rPr>
              <a:t> </a:t>
            </a:r>
            <a:r>
              <a:rPr lang="en-US" altLang="en-US" sz="2800" b="1" dirty="0" err="1">
                <a:latin typeface="Times New Roman" panose="02020603050405020304" pitchFamily="18" charset="0"/>
                <a:sym typeface="Symbol" panose="05050102010706020507" pitchFamily="18" charset="2"/>
              </a:rPr>
              <a:t>tích</a:t>
            </a:r>
            <a:r>
              <a:rPr lang="en-US" altLang="en-US" sz="2800" b="1" dirty="0">
                <a:latin typeface="Times New Roman" panose="02020603050405020304" pitchFamily="18" charset="0"/>
                <a:sym typeface="Symbol" panose="05050102010706020507" pitchFamily="18" charset="2"/>
              </a:rPr>
              <a:t> </a:t>
            </a:r>
            <a:r>
              <a:rPr lang="en-US" altLang="en-US" sz="2800" b="1" dirty="0" err="1">
                <a:latin typeface="Times New Roman" panose="02020603050405020304" pitchFamily="18" charset="0"/>
                <a:sym typeface="Symbol" panose="05050102010706020507" pitchFamily="18" charset="2"/>
              </a:rPr>
              <a:t>xung</a:t>
            </a:r>
            <a:r>
              <a:rPr lang="en-US" altLang="en-US" sz="2800" b="1" dirty="0">
                <a:latin typeface="Times New Roman" panose="02020603050405020304" pitchFamily="18" charset="0"/>
                <a:sym typeface="Symbol" panose="05050102010706020507" pitchFamily="18" charset="2"/>
              </a:rPr>
              <a:t> </a:t>
            </a:r>
            <a:r>
              <a:rPr lang="en-US" altLang="en-US" sz="2800" b="1" dirty="0" err="1">
                <a:latin typeface="Times New Roman" panose="02020603050405020304" pitchFamily="18" charset="0"/>
                <a:sym typeface="Symbol" panose="05050102010706020507" pitchFamily="18" charset="2"/>
              </a:rPr>
              <a:t>quanh</a:t>
            </a:r>
            <a:r>
              <a:rPr lang="en-US" altLang="en-US" sz="2800" b="1" dirty="0">
                <a:latin typeface="Times New Roman" panose="02020603050405020304" pitchFamily="18" charset="0"/>
                <a:sym typeface="Symbol" panose="05050102010706020507" pitchFamily="18" charset="2"/>
              </a:rPr>
              <a:t>:             </a:t>
            </a:r>
            <a:r>
              <a:rPr lang="en-US" altLang="en-US" sz="3200" b="1" dirty="0" err="1">
                <a:latin typeface="Times New Roman" panose="02020603050405020304" pitchFamily="18" charset="0"/>
              </a:rPr>
              <a:t>S</a:t>
            </a:r>
            <a:r>
              <a:rPr lang="en-US" altLang="en-US" sz="3200" b="1" baseline="-25000" dirty="0" err="1">
                <a:latin typeface="Times New Roman" panose="02020603050405020304" pitchFamily="18" charset="0"/>
              </a:rPr>
              <a:t>xq</a:t>
            </a:r>
            <a:r>
              <a:rPr lang="en-US" altLang="en-US" sz="3200" b="1" dirty="0">
                <a:latin typeface="Times New Roman" panose="02020603050405020304" pitchFamily="18" charset="0"/>
              </a:rPr>
              <a:t>  =  2</a:t>
            </a:r>
            <a:r>
              <a:rPr lang="en-US" altLang="en-US" sz="3200" b="1" dirty="0">
                <a:latin typeface="Times New Roman" panose="02020603050405020304" pitchFamily="18" charset="0"/>
                <a:sym typeface="Symbol" panose="05050102010706020507" pitchFamily="18" charset="2"/>
              </a:rPr>
              <a:t>rh</a:t>
            </a:r>
          </a:p>
        </p:txBody>
      </p:sp>
      <p:sp>
        <p:nvSpPr>
          <p:cNvPr id="35845" name="Text Box 5">
            <a:extLst>
              <a:ext uri="{FF2B5EF4-FFF2-40B4-BE49-F238E27FC236}">
                <a16:creationId xmlns:a16="http://schemas.microsoft.com/office/drawing/2014/main" id="{C9FF1B7B-9D26-458C-973C-143350AE51D1}"/>
              </a:ext>
            </a:extLst>
          </p:cNvPr>
          <p:cNvSpPr txBox="1">
            <a:spLocks noChangeArrowheads="1"/>
          </p:cNvSpPr>
          <p:nvPr/>
        </p:nvSpPr>
        <p:spPr bwMode="auto">
          <a:xfrm>
            <a:off x="-304800" y="3935620"/>
            <a:ext cx="85026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 typeface="Symbol" panose="05050102010706020507" pitchFamily="18" charset="2"/>
              <a:buNone/>
            </a:pPr>
            <a:r>
              <a:rPr lang="en-US" altLang="en-US" sz="2800" b="1">
                <a:latin typeface="Times New Roman" panose="02020603050405020304" pitchFamily="18" charset="0"/>
                <a:sym typeface="Symbol" panose="05050102010706020507" pitchFamily="18" charset="2"/>
              </a:rPr>
              <a:t>Diện tích toàn phần:                </a:t>
            </a:r>
            <a:r>
              <a:rPr lang="en-US" altLang="en-US" sz="3200" b="1">
                <a:latin typeface="Times New Roman" panose="02020603050405020304" pitchFamily="18" charset="0"/>
              </a:rPr>
              <a:t>S</a:t>
            </a:r>
            <a:r>
              <a:rPr lang="en-US" altLang="en-US" sz="3200" b="1" baseline="-25000">
                <a:latin typeface="Times New Roman" panose="02020603050405020304" pitchFamily="18" charset="0"/>
              </a:rPr>
              <a:t>tp</a:t>
            </a:r>
            <a:r>
              <a:rPr lang="en-US" altLang="en-US" sz="3200" b="1">
                <a:latin typeface="Times New Roman" panose="02020603050405020304" pitchFamily="18" charset="0"/>
              </a:rPr>
              <a:t>=  2</a:t>
            </a:r>
            <a:r>
              <a:rPr lang="en-US" altLang="en-US" sz="3200" b="1">
                <a:latin typeface="Times New Roman" panose="02020603050405020304" pitchFamily="18" charset="0"/>
                <a:sym typeface="Symbol" panose="05050102010706020507" pitchFamily="18" charset="2"/>
              </a:rPr>
              <a:t>rh + 2r</a:t>
            </a:r>
            <a:r>
              <a:rPr lang="en-US" altLang="en-US" sz="3200" b="1" baseline="30000">
                <a:latin typeface="Times New Roman" panose="02020603050405020304" pitchFamily="18" charset="0"/>
                <a:sym typeface="Symbol" panose="05050102010706020507" pitchFamily="18" charset="2"/>
              </a:rPr>
              <a:t>2</a:t>
            </a:r>
            <a:endParaRPr lang="en-US" altLang="en-US" sz="2400" b="1">
              <a:latin typeface="Times New Roman" panose="02020603050405020304" pitchFamily="18" charset="0"/>
              <a:sym typeface="Symbol" panose="05050102010706020507" pitchFamily="18" charset="2"/>
            </a:endParaRPr>
          </a:p>
        </p:txBody>
      </p:sp>
      <p:grpSp>
        <p:nvGrpSpPr>
          <p:cNvPr id="2" name="Group 1">
            <a:extLst>
              <a:ext uri="{FF2B5EF4-FFF2-40B4-BE49-F238E27FC236}">
                <a16:creationId xmlns:a16="http://schemas.microsoft.com/office/drawing/2014/main" id="{0E18FBEF-6768-7350-CBBB-07C61B9D02C0}"/>
              </a:ext>
            </a:extLst>
          </p:cNvPr>
          <p:cNvGrpSpPr/>
          <p:nvPr/>
        </p:nvGrpSpPr>
        <p:grpSpPr>
          <a:xfrm>
            <a:off x="3276600" y="47322"/>
            <a:ext cx="2392401" cy="2405062"/>
            <a:chOff x="3881399" y="969963"/>
            <a:chExt cx="2392401" cy="2405062"/>
          </a:xfrm>
        </p:grpSpPr>
        <p:sp>
          <p:nvSpPr>
            <p:cNvPr id="23557" name="Text Box 6">
              <a:extLst>
                <a:ext uri="{FF2B5EF4-FFF2-40B4-BE49-F238E27FC236}">
                  <a16:creationId xmlns:a16="http://schemas.microsoft.com/office/drawing/2014/main" id="{00D206C8-44FF-4588-B894-B5A943565399}"/>
                </a:ext>
              </a:extLst>
            </p:cNvPr>
            <p:cNvSpPr txBox="1">
              <a:spLocks noChangeArrowheads="1"/>
            </p:cNvSpPr>
            <p:nvPr/>
          </p:nvSpPr>
          <p:spPr bwMode="auto">
            <a:xfrm>
              <a:off x="4845050" y="969963"/>
              <a:ext cx="603250" cy="579437"/>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latin typeface=".VnTime" pitchFamily="34" charset="0"/>
                </a:rPr>
                <a:t>r</a:t>
              </a:r>
            </a:p>
          </p:txBody>
        </p:sp>
        <p:sp>
          <p:nvSpPr>
            <p:cNvPr id="23558" name="Text Box 7">
              <a:extLst>
                <a:ext uri="{FF2B5EF4-FFF2-40B4-BE49-F238E27FC236}">
                  <a16:creationId xmlns:a16="http://schemas.microsoft.com/office/drawing/2014/main" id="{C2EF4BA1-F69D-4F2B-A3CE-BC9ECD7C759D}"/>
                </a:ext>
              </a:extLst>
            </p:cNvPr>
            <p:cNvSpPr txBox="1">
              <a:spLocks noChangeArrowheads="1"/>
            </p:cNvSpPr>
            <p:nvPr/>
          </p:nvSpPr>
          <p:spPr bwMode="auto">
            <a:xfrm>
              <a:off x="5670550" y="2065338"/>
              <a:ext cx="603250" cy="579437"/>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latin typeface=".VnTime" pitchFamily="34" charset="0"/>
                </a:rPr>
                <a:t>h</a:t>
              </a:r>
            </a:p>
          </p:txBody>
        </p:sp>
        <p:sp>
          <p:nvSpPr>
            <p:cNvPr id="23559" name="Line 8">
              <a:extLst>
                <a:ext uri="{FF2B5EF4-FFF2-40B4-BE49-F238E27FC236}">
                  <a16:creationId xmlns:a16="http://schemas.microsoft.com/office/drawing/2014/main" id="{5683EE60-06F1-4EC7-A6AA-5715FEFC7A86}"/>
                </a:ext>
              </a:extLst>
            </p:cNvPr>
            <p:cNvSpPr>
              <a:spLocks noChangeShapeType="1"/>
            </p:cNvSpPr>
            <p:nvPr/>
          </p:nvSpPr>
          <p:spPr bwMode="auto">
            <a:xfrm>
              <a:off x="5648325" y="1450975"/>
              <a:ext cx="0" cy="1654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0" name="Line 9">
              <a:extLst>
                <a:ext uri="{FF2B5EF4-FFF2-40B4-BE49-F238E27FC236}">
                  <a16:creationId xmlns:a16="http://schemas.microsoft.com/office/drawing/2014/main" id="{ACDD0091-3DBE-4AAF-9AB8-B08CD4352C19}"/>
                </a:ext>
              </a:extLst>
            </p:cNvPr>
            <p:cNvSpPr>
              <a:spLocks noChangeShapeType="1"/>
            </p:cNvSpPr>
            <p:nvPr/>
          </p:nvSpPr>
          <p:spPr bwMode="auto">
            <a:xfrm>
              <a:off x="3884613" y="1450975"/>
              <a:ext cx="0" cy="1652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3561" name="Group 10">
              <a:extLst>
                <a:ext uri="{FF2B5EF4-FFF2-40B4-BE49-F238E27FC236}">
                  <a16:creationId xmlns:a16="http://schemas.microsoft.com/office/drawing/2014/main" id="{36D75085-6515-46F3-8B6F-F21170C8B1FB}"/>
                </a:ext>
              </a:extLst>
            </p:cNvPr>
            <p:cNvGrpSpPr>
              <a:grpSpLocks/>
            </p:cNvGrpSpPr>
            <p:nvPr/>
          </p:nvGrpSpPr>
          <p:grpSpPr bwMode="auto">
            <a:xfrm>
              <a:off x="3881399" y="1128115"/>
              <a:ext cx="1770063" cy="569913"/>
              <a:chOff x="3814" y="2988"/>
              <a:chExt cx="1087" cy="834"/>
            </a:xfrm>
          </p:grpSpPr>
          <p:sp>
            <p:nvSpPr>
              <p:cNvPr id="23570" name="Freeform 11">
                <a:extLst>
                  <a:ext uri="{FF2B5EF4-FFF2-40B4-BE49-F238E27FC236}">
                    <a16:creationId xmlns:a16="http://schemas.microsoft.com/office/drawing/2014/main" id="{FC2DA0A7-32F6-4F67-9734-C7058009E829}"/>
                  </a:ext>
                </a:extLst>
              </p:cNvPr>
              <p:cNvSpPr>
                <a:spLocks/>
              </p:cNvSpPr>
              <p:nvPr/>
            </p:nvSpPr>
            <p:spPr bwMode="auto">
              <a:xfrm>
                <a:off x="3814" y="3381"/>
                <a:ext cx="553" cy="441"/>
              </a:xfrm>
              <a:custGeom>
                <a:avLst/>
                <a:gdLst>
                  <a:gd name="T0" fmla="*/ 0 w 747"/>
                  <a:gd name="T1" fmla="*/ 0 h 280"/>
                  <a:gd name="T2" fmla="*/ 7 w 747"/>
                  <a:gd name="T3" fmla="*/ 80 h 280"/>
                  <a:gd name="T4" fmla="*/ 31 w 747"/>
                  <a:gd name="T5" fmla="*/ 161 h 280"/>
                  <a:gd name="T6" fmla="*/ 89 w 747"/>
                  <a:gd name="T7" fmla="*/ 252 h 280"/>
                  <a:gd name="T8" fmla="*/ 173 w 747"/>
                  <a:gd name="T9" fmla="*/ 328 h 280"/>
                  <a:gd name="T10" fmla="*/ 264 w 747"/>
                  <a:gd name="T11" fmla="*/ 380 h 280"/>
                  <a:gd name="T12" fmla="*/ 409 w 747"/>
                  <a:gd name="T13" fmla="*/ 430 h 280"/>
                  <a:gd name="T14" fmla="*/ 553 w 747"/>
                  <a:gd name="T15" fmla="*/ 441 h 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7" h="280">
                    <a:moveTo>
                      <a:pt x="0" y="0"/>
                    </a:moveTo>
                    <a:cubicBezTo>
                      <a:pt x="2" y="8"/>
                      <a:pt x="2" y="34"/>
                      <a:pt x="9" y="51"/>
                    </a:cubicBezTo>
                    <a:cubicBezTo>
                      <a:pt x="16" y="68"/>
                      <a:pt x="24" y="84"/>
                      <a:pt x="42" y="102"/>
                    </a:cubicBezTo>
                    <a:cubicBezTo>
                      <a:pt x="60" y="120"/>
                      <a:pt x="88" y="142"/>
                      <a:pt x="120" y="160"/>
                    </a:cubicBezTo>
                    <a:cubicBezTo>
                      <a:pt x="152" y="178"/>
                      <a:pt x="194" y="194"/>
                      <a:pt x="234" y="208"/>
                    </a:cubicBezTo>
                    <a:cubicBezTo>
                      <a:pt x="274" y="222"/>
                      <a:pt x="304" y="230"/>
                      <a:pt x="357" y="241"/>
                    </a:cubicBezTo>
                    <a:cubicBezTo>
                      <a:pt x="410" y="252"/>
                      <a:pt x="487" y="266"/>
                      <a:pt x="552" y="273"/>
                    </a:cubicBezTo>
                    <a:cubicBezTo>
                      <a:pt x="617" y="280"/>
                      <a:pt x="707" y="279"/>
                      <a:pt x="747" y="28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1" name="Freeform 12">
                <a:extLst>
                  <a:ext uri="{FF2B5EF4-FFF2-40B4-BE49-F238E27FC236}">
                    <a16:creationId xmlns:a16="http://schemas.microsoft.com/office/drawing/2014/main" id="{A591B238-1EC0-4D0D-9063-10936E4258AB}"/>
                  </a:ext>
                </a:extLst>
              </p:cNvPr>
              <p:cNvSpPr>
                <a:spLocks/>
              </p:cNvSpPr>
              <p:nvPr/>
            </p:nvSpPr>
            <p:spPr bwMode="auto">
              <a:xfrm>
                <a:off x="3815" y="2988"/>
                <a:ext cx="540" cy="399"/>
              </a:xfrm>
              <a:custGeom>
                <a:avLst/>
                <a:gdLst>
                  <a:gd name="T0" fmla="*/ 0 w 730"/>
                  <a:gd name="T1" fmla="*/ 399 h 253"/>
                  <a:gd name="T2" fmla="*/ 16 w 730"/>
                  <a:gd name="T3" fmla="*/ 319 h 253"/>
                  <a:gd name="T4" fmla="*/ 50 w 730"/>
                  <a:gd name="T5" fmla="*/ 243 h 253"/>
                  <a:gd name="T6" fmla="*/ 109 w 730"/>
                  <a:gd name="T7" fmla="*/ 167 h 253"/>
                  <a:gd name="T8" fmla="*/ 203 w 730"/>
                  <a:gd name="T9" fmla="*/ 91 h 253"/>
                  <a:gd name="T10" fmla="*/ 298 w 730"/>
                  <a:gd name="T11" fmla="*/ 44 h 253"/>
                  <a:gd name="T12" fmla="*/ 432 w 730"/>
                  <a:gd name="T13" fmla="*/ 9 h 253"/>
                  <a:gd name="T14" fmla="*/ 540 w 730"/>
                  <a:gd name="T15" fmla="*/ 0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0" h="253">
                    <a:moveTo>
                      <a:pt x="0" y="253"/>
                    </a:moveTo>
                    <a:cubicBezTo>
                      <a:pt x="4" y="245"/>
                      <a:pt x="11" y="218"/>
                      <a:pt x="22" y="202"/>
                    </a:cubicBezTo>
                    <a:cubicBezTo>
                      <a:pt x="33" y="186"/>
                      <a:pt x="47" y="170"/>
                      <a:pt x="68" y="154"/>
                    </a:cubicBezTo>
                    <a:cubicBezTo>
                      <a:pt x="89" y="138"/>
                      <a:pt x="114" y="122"/>
                      <a:pt x="148" y="106"/>
                    </a:cubicBezTo>
                    <a:cubicBezTo>
                      <a:pt x="182" y="90"/>
                      <a:pt x="232" y="71"/>
                      <a:pt x="274" y="58"/>
                    </a:cubicBezTo>
                    <a:cubicBezTo>
                      <a:pt x="316" y="45"/>
                      <a:pt x="351" y="37"/>
                      <a:pt x="403" y="28"/>
                    </a:cubicBezTo>
                    <a:cubicBezTo>
                      <a:pt x="455" y="19"/>
                      <a:pt x="530" y="11"/>
                      <a:pt x="584" y="6"/>
                    </a:cubicBezTo>
                    <a:cubicBezTo>
                      <a:pt x="638" y="1"/>
                      <a:pt x="700" y="1"/>
                      <a:pt x="730" y="0"/>
                    </a:cubicBezTo>
                  </a:path>
                </a:pathLst>
              </a:custGeom>
              <a:noFill/>
              <a:ln w="25400" cap="flat">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2" name="Freeform 13">
                <a:extLst>
                  <a:ext uri="{FF2B5EF4-FFF2-40B4-BE49-F238E27FC236}">
                    <a16:creationId xmlns:a16="http://schemas.microsoft.com/office/drawing/2014/main" id="{F5278E75-40CC-4631-A215-6CC7AB673A3C}"/>
                  </a:ext>
                </a:extLst>
              </p:cNvPr>
              <p:cNvSpPr>
                <a:spLocks/>
              </p:cNvSpPr>
              <p:nvPr/>
            </p:nvSpPr>
            <p:spPr bwMode="auto">
              <a:xfrm flipH="1">
                <a:off x="4347" y="3381"/>
                <a:ext cx="553" cy="441"/>
              </a:xfrm>
              <a:custGeom>
                <a:avLst/>
                <a:gdLst>
                  <a:gd name="T0" fmla="*/ 0 w 747"/>
                  <a:gd name="T1" fmla="*/ 0 h 280"/>
                  <a:gd name="T2" fmla="*/ 7 w 747"/>
                  <a:gd name="T3" fmla="*/ 80 h 280"/>
                  <a:gd name="T4" fmla="*/ 31 w 747"/>
                  <a:gd name="T5" fmla="*/ 161 h 280"/>
                  <a:gd name="T6" fmla="*/ 89 w 747"/>
                  <a:gd name="T7" fmla="*/ 252 h 280"/>
                  <a:gd name="T8" fmla="*/ 173 w 747"/>
                  <a:gd name="T9" fmla="*/ 328 h 280"/>
                  <a:gd name="T10" fmla="*/ 264 w 747"/>
                  <a:gd name="T11" fmla="*/ 380 h 280"/>
                  <a:gd name="T12" fmla="*/ 409 w 747"/>
                  <a:gd name="T13" fmla="*/ 430 h 280"/>
                  <a:gd name="T14" fmla="*/ 553 w 747"/>
                  <a:gd name="T15" fmla="*/ 441 h 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7" h="280">
                    <a:moveTo>
                      <a:pt x="0" y="0"/>
                    </a:moveTo>
                    <a:cubicBezTo>
                      <a:pt x="2" y="8"/>
                      <a:pt x="2" y="34"/>
                      <a:pt x="9" y="51"/>
                    </a:cubicBezTo>
                    <a:cubicBezTo>
                      <a:pt x="16" y="68"/>
                      <a:pt x="24" y="84"/>
                      <a:pt x="42" y="102"/>
                    </a:cubicBezTo>
                    <a:cubicBezTo>
                      <a:pt x="60" y="120"/>
                      <a:pt x="88" y="142"/>
                      <a:pt x="120" y="160"/>
                    </a:cubicBezTo>
                    <a:cubicBezTo>
                      <a:pt x="152" y="178"/>
                      <a:pt x="194" y="194"/>
                      <a:pt x="234" y="208"/>
                    </a:cubicBezTo>
                    <a:cubicBezTo>
                      <a:pt x="274" y="222"/>
                      <a:pt x="304" y="230"/>
                      <a:pt x="357" y="241"/>
                    </a:cubicBezTo>
                    <a:cubicBezTo>
                      <a:pt x="410" y="252"/>
                      <a:pt x="487" y="266"/>
                      <a:pt x="552" y="273"/>
                    </a:cubicBezTo>
                    <a:cubicBezTo>
                      <a:pt x="617" y="280"/>
                      <a:pt x="707" y="279"/>
                      <a:pt x="747" y="28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3" name="Freeform 14">
                <a:extLst>
                  <a:ext uri="{FF2B5EF4-FFF2-40B4-BE49-F238E27FC236}">
                    <a16:creationId xmlns:a16="http://schemas.microsoft.com/office/drawing/2014/main" id="{8438057F-DFBF-493A-B81A-CEAF4AF96CF0}"/>
                  </a:ext>
                </a:extLst>
              </p:cNvPr>
              <p:cNvSpPr>
                <a:spLocks/>
              </p:cNvSpPr>
              <p:nvPr/>
            </p:nvSpPr>
            <p:spPr bwMode="auto">
              <a:xfrm flipH="1">
                <a:off x="4361" y="2988"/>
                <a:ext cx="540" cy="399"/>
              </a:xfrm>
              <a:custGeom>
                <a:avLst/>
                <a:gdLst>
                  <a:gd name="T0" fmla="*/ 0 w 730"/>
                  <a:gd name="T1" fmla="*/ 399 h 253"/>
                  <a:gd name="T2" fmla="*/ 16 w 730"/>
                  <a:gd name="T3" fmla="*/ 319 h 253"/>
                  <a:gd name="T4" fmla="*/ 50 w 730"/>
                  <a:gd name="T5" fmla="*/ 243 h 253"/>
                  <a:gd name="T6" fmla="*/ 109 w 730"/>
                  <a:gd name="T7" fmla="*/ 167 h 253"/>
                  <a:gd name="T8" fmla="*/ 203 w 730"/>
                  <a:gd name="T9" fmla="*/ 91 h 253"/>
                  <a:gd name="T10" fmla="*/ 298 w 730"/>
                  <a:gd name="T11" fmla="*/ 44 h 253"/>
                  <a:gd name="T12" fmla="*/ 432 w 730"/>
                  <a:gd name="T13" fmla="*/ 9 h 253"/>
                  <a:gd name="T14" fmla="*/ 540 w 730"/>
                  <a:gd name="T15" fmla="*/ 0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0" h="253">
                    <a:moveTo>
                      <a:pt x="0" y="253"/>
                    </a:moveTo>
                    <a:cubicBezTo>
                      <a:pt x="4" y="245"/>
                      <a:pt x="11" y="218"/>
                      <a:pt x="22" y="202"/>
                    </a:cubicBezTo>
                    <a:cubicBezTo>
                      <a:pt x="33" y="186"/>
                      <a:pt x="47" y="170"/>
                      <a:pt x="68" y="154"/>
                    </a:cubicBezTo>
                    <a:cubicBezTo>
                      <a:pt x="89" y="138"/>
                      <a:pt x="114" y="122"/>
                      <a:pt x="148" y="106"/>
                    </a:cubicBezTo>
                    <a:cubicBezTo>
                      <a:pt x="182" y="90"/>
                      <a:pt x="232" y="71"/>
                      <a:pt x="274" y="58"/>
                    </a:cubicBezTo>
                    <a:cubicBezTo>
                      <a:pt x="316" y="45"/>
                      <a:pt x="351" y="37"/>
                      <a:pt x="403" y="28"/>
                    </a:cubicBezTo>
                    <a:cubicBezTo>
                      <a:pt x="455" y="19"/>
                      <a:pt x="530" y="11"/>
                      <a:pt x="584" y="6"/>
                    </a:cubicBezTo>
                    <a:cubicBezTo>
                      <a:pt x="638" y="1"/>
                      <a:pt x="700" y="1"/>
                      <a:pt x="730" y="0"/>
                    </a:cubicBezTo>
                  </a:path>
                </a:pathLst>
              </a:custGeom>
              <a:noFill/>
              <a:ln w="25400" cap="flat">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562" name="Line 15">
              <a:extLst>
                <a:ext uri="{FF2B5EF4-FFF2-40B4-BE49-F238E27FC236}">
                  <a16:creationId xmlns:a16="http://schemas.microsoft.com/office/drawing/2014/main" id="{6C757D8B-488E-4740-8E76-BDFA2F0D8CBE}"/>
                </a:ext>
              </a:extLst>
            </p:cNvPr>
            <p:cNvSpPr>
              <a:spLocks noChangeShapeType="1"/>
            </p:cNvSpPr>
            <p:nvPr/>
          </p:nvSpPr>
          <p:spPr bwMode="auto">
            <a:xfrm>
              <a:off x="4737100" y="1446213"/>
              <a:ext cx="9239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3563" name="Group 16">
              <a:extLst>
                <a:ext uri="{FF2B5EF4-FFF2-40B4-BE49-F238E27FC236}">
                  <a16:creationId xmlns:a16="http://schemas.microsoft.com/office/drawing/2014/main" id="{45ED0021-EB5F-4076-8993-89BE9F1D7461}"/>
                </a:ext>
              </a:extLst>
            </p:cNvPr>
            <p:cNvGrpSpPr>
              <a:grpSpLocks/>
            </p:cNvGrpSpPr>
            <p:nvPr/>
          </p:nvGrpSpPr>
          <p:grpSpPr bwMode="auto">
            <a:xfrm>
              <a:off x="3886200" y="2805113"/>
              <a:ext cx="1770063" cy="569912"/>
              <a:chOff x="3814" y="2988"/>
              <a:chExt cx="1087" cy="834"/>
            </a:xfrm>
          </p:grpSpPr>
          <p:sp>
            <p:nvSpPr>
              <p:cNvPr id="23566" name="Freeform 17">
                <a:extLst>
                  <a:ext uri="{FF2B5EF4-FFF2-40B4-BE49-F238E27FC236}">
                    <a16:creationId xmlns:a16="http://schemas.microsoft.com/office/drawing/2014/main" id="{63B95DA5-66E0-49CB-ABDC-E729AD7C94D3}"/>
                  </a:ext>
                </a:extLst>
              </p:cNvPr>
              <p:cNvSpPr>
                <a:spLocks/>
              </p:cNvSpPr>
              <p:nvPr/>
            </p:nvSpPr>
            <p:spPr bwMode="auto">
              <a:xfrm>
                <a:off x="3814" y="3381"/>
                <a:ext cx="553" cy="441"/>
              </a:xfrm>
              <a:custGeom>
                <a:avLst/>
                <a:gdLst>
                  <a:gd name="T0" fmla="*/ 0 w 747"/>
                  <a:gd name="T1" fmla="*/ 0 h 280"/>
                  <a:gd name="T2" fmla="*/ 7 w 747"/>
                  <a:gd name="T3" fmla="*/ 80 h 280"/>
                  <a:gd name="T4" fmla="*/ 31 w 747"/>
                  <a:gd name="T5" fmla="*/ 161 h 280"/>
                  <a:gd name="T6" fmla="*/ 89 w 747"/>
                  <a:gd name="T7" fmla="*/ 252 h 280"/>
                  <a:gd name="T8" fmla="*/ 173 w 747"/>
                  <a:gd name="T9" fmla="*/ 328 h 280"/>
                  <a:gd name="T10" fmla="*/ 264 w 747"/>
                  <a:gd name="T11" fmla="*/ 380 h 280"/>
                  <a:gd name="T12" fmla="*/ 409 w 747"/>
                  <a:gd name="T13" fmla="*/ 430 h 280"/>
                  <a:gd name="T14" fmla="*/ 553 w 747"/>
                  <a:gd name="T15" fmla="*/ 441 h 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7" h="280">
                    <a:moveTo>
                      <a:pt x="0" y="0"/>
                    </a:moveTo>
                    <a:cubicBezTo>
                      <a:pt x="2" y="8"/>
                      <a:pt x="2" y="34"/>
                      <a:pt x="9" y="51"/>
                    </a:cubicBezTo>
                    <a:cubicBezTo>
                      <a:pt x="16" y="68"/>
                      <a:pt x="24" y="84"/>
                      <a:pt x="42" y="102"/>
                    </a:cubicBezTo>
                    <a:cubicBezTo>
                      <a:pt x="60" y="120"/>
                      <a:pt x="88" y="142"/>
                      <a:pt x="120" y="160"/>
                    </a:cubicBezTo>
                    <a:cubicBezTo>
                      <a:pt x="152" y="178"/>
                      <a:pt x="194" y="194"/>
                      <a:pt x="234" y="208"/>
                    </a:cubicBezTo>
                    <a:cubicBezTo>
                      <a:pt x="274" y="222"/>
                      <a:pt x="304" y="230"/>
                      <a:pt x="357" y="241"/>
                    </a:cubicBezTo>
                    <a:cubicBezTo>
                      <a:pt x="410" y="252"/>
                      <a:pt x="487" y="266"/>
                      <a:pt x="552" y="273"/>
                    </a:cubicBezTo>
                    <a:cubicBezTo>
                      <a:pt x="617" y="280"/>
                      <a:pt x="707" y="279"/>
                      <a:pt x="747" y="28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7" name="Freeform 18">
                <a:extLst>
                  <a:ext uri="{FF2B5EF4-FFF2-40B4-BE49-F238E27FC236}">
                    <a16:creationId xmlns:a16="http://schemas.microsoft.com/office/drawing/2014/main" id="{9713C343-58F0-40B8-B613-6C8B43504560}"/>
                  </a:ext>
                </a:extLst>
              </p:cNvPr>
              <p:cNvSpPr>
                <a:spLocks/>
              </p:cNvSpPr>
              <p:nvPr/>
            </p:nvSpPr>
            <p:spPr bwMode="auto">
              <a:xfrm>
                <a:off x="3815" y="2988"/>
                <a:ext cx="540" cy="399"/>
              </a:xfrm>
              <a:custGeom>
                <a:avLst/>
                <a:gdLst>
                  <a:gd name="T0" fmla="*/ 0 w 730"/>
                  <a:gd name="T1" fmla="*/ 399 h 253"/>
                  <a:gd name="T2" fmla="*/ 16 w 730"/>
                  <a:gd name="T3" fmla="*/ 319 h 253"/>
                  <a:gd name="T4" fmla="*/ 50 w 730"/>
                  <a:gd name="T5" fmla="*/ 243 h 253"/>
                  <a:gd name="T6" fmla="*/ 109 w 730"/>
                  <a:gd name="T7" fmla="*/ 167 h 253"/>
                  <a:gd name="T8" fmla="*/ 203 w 730"/>
                  <a:gd name="T9" fmla="*/ 91 h 253"/>
                  <a:gd name="T10" fmla="*/ 298 w 730"/>
                  <a:gd name="T11" fmla="*/ 44 h 253"/>
                  <a:gd name="T12" fmla="*/ 432 w 730"/>
                  <a:gd name="T13" fmla="*/ 9 h 253"/>
                  <a:gd name="T14" fmla="*/ 540 w 730"/>
                  <a:gd name="T15" fmla="*/ 0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0" h="253">
                    <a:moveTo>
                      <a:pt x="0" y="253"/>
                    </a:moveTo>
                    <a:cubicBezTo>
                      <a:pt x="4" y="245"/>
                      <a:pt x="11" y="218"/>
                      <a:pt x="22" y="202"/>
                    </a:cubicBezTo>
                    <a:cubicBezTo>
                      <a:pt x="33" y="186"/>
                      <a:pt x="47" y="170"/>
                      <a:pt x="68" y="154"/>
                    </a:cubicBezTo>
                    <a:cubicBezTo>
                      <a:pt x="89" y="138"/>
                      <a:pt x="114" y="122"/>
                      <a:pt x="148" y="106"/>
                    </a:cubicBezTo>
                    <a:cubicBezTo>
                      <a:pt x="182" y="90"/>
                      <a:pt x="232" y="71"/>
                      <a:pt x="274" y="58"/>
                    </a:cubicBezTo>
                    <a:cubicBezTo>
                      <a:pt x="316" y="45"/>
                      <a:pt x="351" y="37"/>
                      <a:pt x="403" y="28"/>
                    </a:cubicBezTo>
                    <a:cubicBezTo>
                      <a:pt x="455" y="19"/>
                      <a:pt x="530" y="11"/>
                      <a:pt x="584" y="6"/>
                    </a:cubicBezTo>
                    <a:cubicBezTo>
                      <a:pt x="638" y="1"/>
                      <a:pt x="700" y="1"/>
                      <a:pt x="730" y="0"/>
                    </a:cubicBezTo>
                  </a:path>
                </a:pathLst>
              </a:custGeom>
              <a:noFill/>
              <a:ln w="2540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8" name="Freeform 19">
                <a:extLst>
                  <a:ext uri="{FF2B5EF4-FFF2-40B4-BE49-F238E27FC236}">
                    <a16:creationId xmlns:a16="http://schemas.microsoft.com/office/drawing/2014/main" id="{6D6BE404-0619-40A8-8FFF-FFD797749C8E}"/>
                  </a:ext>
                </a:extLst>
              </p:cNvPr>
              <p:cNvSpPr>
                <a:spLocks/>
              </p:cNvSpPr>
              <p:nvPr/>
            </p:nvSpPr>
            <p:spPr bwMode="auto">
              <a:xfrm flipH="1">
                <a:off x="4347" y="3381"/>
                <a:ext cx="553" cy="441"/>
              </a:xfrm>
              <a:custGeom>
                <a:avLst/>
                <a:gdLst>
                  <a:gd name="T0" fmla="*/ 0 w 747"/>
                  <a:gd name="T1" fmla="*/ 0 h 280"/>
                  <a:gd name="T2" fmla="*/ 7 w 747"/>
                  <a:gd name="T3" fmla="*/ 80 h 280"/>
                  <a:gd name="T4" fmla="*/ 31 w 747"/>
                  <a:gd name="T5" fmla="*/ 161 h 280"/>
                  <a:gd name="T6" fmla="*/ 89 w 747"/>
                  <a:gd name="T7" fmla="*/ 252 h 280"/>
                  <a:gd name="T8" fmla="*/ 173 w 747"/>
                  <a:gd name="T9" fmla="*/ 328 h 280"/>
                  <a:gd name="T10" fmla="*/ 264 w 747"/>
                  <a:gd name="T11" fmla="*/ 380 h 280"/>
                  <a:gd name="T12" fmla="*/ 409 w 747"/>
                  <a:gd name="T13" fmla="*/ 430 h 280"/>
                  <a:gd name="T14" fmla="*/ 553 w 747"/>
                  <a:gd name="T15" fmla="*/ 441 h 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7" h="280">
                    <a:moveTo>
                      <a:pt x="0" y="0"/>
                    </a:moveTo>
                    <a:cubicBezTo>
                      <a:pt x="2" y="8"/>
                      <a:pt x="2" y="34"/>
                      <a:pt x="9" y="51"/>
                    </a:cubicBezTo>
                    <a:cubicBezTo>
                      <a:pt x="16" y="68"/>
                      <a:pt x="24" y="84"/>
                      <a:pt x="42" y="102"/>
                    </a:cubicBezTo>
                    <a:cubicBezTo>
                      <a:pt x="60" y="120"/>
                      <a:pt x="88" y="142"/>
                      <a:pt x="120" y="160"/>
                    </a:cubicBezTo>
                    <a:cubicBezTo>
                      <a:pt x="152" y="178"/>
                      <a:pt x="194" y="194"/>
                      <a:pt x="234" y="208"/>
                    </a:cubicBezTo>
                    <a:cubicBezTo>
                      <a:pt x="274" y="222"/>
                      <a:pt x="304" y="230"/>
                      <a:pt x="357" y="241"/>
                    </a:cubicBezTo>
                    <a:cubicBezTo>
                      <a:pt x="410" y="252"/>
                      <a:pt x="487" y="266"/>
                      <a:pt x="552" y="273"/>
                    </a:cubicBezTo>
                    <a:cubicBezTo>
                      <a:pt x="617" y="280"/>
                      <a:pt x="707" y="279"/>
                      <a:pt x="747" y="28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9" name="Freeform 20">
                <a:extLst>
                  <a:ext uri="{FF2B5EF4-FFF2-40B4-BE49-F238E27FC236}">
                    <a16:creationId xmlns:a16="http://schemas.microsoft.com/office/drawing/2014/main" id="{2B0E3386-B7D0-4ED8-A80B-8D19F009EB3E}"/>
                  </a:ext>
                </a:extLst>
              </p:cNvPr>
              <p:cNvSpPr>
                <a:spLocks/>
              </p:cNvSpPr>
              <p:nvPr/>
            </p:nvSpPr>
            <p:spPr bwMode="auto">
              <a:xfrm flipH="1">
                <a:off x="4361" y="2988"/>
                <a:ext cx="540" cy="399"/>
              </a:xfrm>
              <a:custGeom>
                <a:avLst/>
                <a:gdLst>
                  <a:gd name="T0" fmla="*/ 0 w 730"/>
                  <a:gd name="T1" fmla="*/ 399 h 253"/>
                  <a:gd name="T2" fmla="*/ 16 w 730"/>
                  <a:gd name="T3" fmla="*/ 319 h 253"/>
                  <a:gd name="T4" fmla="*/ 50 w 730"/>
                  <a:gd name="T5" fmla="*/ 243 h 253"/>
                  <a:gd name="T6" fmla="*/ 109 w 730"/>
                  <a:gd name="T7" fmla="*/ 167 h 253"/>
                  <a:gd name="T8" fmla="*/ 203 w 730"/>
                  <a:gd name="T9" fmla="*/ 91 h 253"/>
                  <a:gd name="T10" fmla="*/ 298 w 730"/>
                  <a:gd name="T11" fmla="*/ 44 h 253"/>
                  <a:gd name="T12" fmla="*/ 432 w 730"/>
                  <a:gd name="T13" fmla="*/ 9 h 253"/>
                  <a:gd name="T14" fmla="*/ 540 w 730"/>
                  <a:gd name="T15" fmla="*/ 0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0" h="253">
                    <a:moveTo>
                      <a:pt x="0" y="253"/>
                    </a:moveTo>
                    <a:cubicBezTo>
                      <a:pt x="4" y="245"/>
                      <a:pt x="11" y="218"/>
                      <a:pt x="22" y="202"/>
                    </a:cubicBezTo>
                    <a:cubicBezTo>
                      <a:pt x="33" y="186"/>
                      <a:pt x="47" y="170"/>
                      <a:pt x="68" y="154"/>
                    </a:cubicBezTo>
                    <a:cubicBezTo>
                      <a:pt x="89" y="138"/>
                      <a:pt x="114" y="122"/>
                      <a:pt x="148" y="106"/>
                    </a:cubicBezTo>
                    <a:cubicBezTo>
                      <a:pt x="182" y="90"/>
                      <a:pt x="232" y="71"/>
                      <a:pt x="274" y="58"/>
                    </a:cubicBezTo>
                    <a:cubicBezTo>
                      <a:pt x="316" y="45"/>
                      <a:pt x="351" y="37"/>
                      <a:pt x="403" y="28"/>
                    </a:cubicBezTo>
                    <a:cubicBezTo>
                      <a:pt x="455" y="19"/>
                      <a:pt x="530" y="11"/>
                      <a:pt x="584" y="6"/>
                    </a:cubicBezTo>
                    <a:cubicBezTo>
                      <a:pt x="638" y="1"/>
                      <a:pt x="700" y="1"/>
                      <a:pt x="730" y="0"/>
                    </a:cubicBezTo>
                  </a:path>
                </a:pathLst>
              </a:custGeom>
              <a:noFill/>
              <a:ln w="2540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564" name="Line 21">
              <a:extLst>
                <a:ext uri="{FF2B5EF4-FFF2-40B4-BE49-F238E27FC236}">
                  <a16:creationId xmlns:a16="http://schemas.microsoft.com/office/drawing/2014/main" id="{EAFEE398-89EC-428A-BFB9-9D0721144B75}"/>
                </a:ext>
              </a:extLst>
            </p:cNvPr>
            <p:cNvSpPr>
              <a:spLocks noChangeShapeType="1"/>
            </p:cNvSpPr>
            <p:nvPr/>
          </p:nvSpPr>
          <p:spPr bwMode="auto">
            <a:xfrm>
              <a:off x="4733925" y="3092450"/>
              <a:ext cx="879475" cy="0"/>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5" name="Line 22">
              <a:extLst>
                <a:ext uri="{FF2B5EF4-FFF2-40B4-BE49-F238E27FC236}">
                  <a16:creationId xmlns:a16="http://schemas.microsoft.com/office/drawing/2014/main" id="{18B7B63F-BDFE-4A2F-A896-CF391CF7AD85}"/>
                </a:ext>
              </a:extLst>
            </p:cNvPr>
            <p:cNvSpPr>
              <a:spLocks noChangeShapeType="1"/>
            </p:cNvSpPr>
            <p:nvPr/>
          </p:nvSpPr>
          <p:spPr bwMode="auto">
            <a:xfrm>
              <a:off x="4748213" y="1454150"/>
              <a:ext cx="0" cy="1652588"/>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 name="Rectangle 2">
            <a:extLst>
              <a:ext uri="{FF2B5EF4-FFF2-40B4-BE49-F238E27FC236}">
                <a16:creationId xmlns:a16="http://schemas.microsoft.com/office/drawing/2014/main" id="{12C84BDE-A3D8-3FD0-E309-744A82996F90}"/>
              </a:ext>
            </a:extLst>
          </p:cNvPr>
          <p:cNvSpPr>
            <a:spLocks noChangeArrowheads="1"/>
          </p:cNvSpPr>
          <p:nvPr/>
        </p:nvSpPr>
        <p:spPr bwMode="auto">
          <a:xfrm>
            <a:off x="-672268" y="4682346"/>
            <a:ext cx="4370387"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468313" indent="-468313" eaLnBrk="0" hangingPunct="0">
              <a:buFont typeface="Wingdings" pitchFamily="2" charset="2"/>
              <a:buNone/>
              <a:defRPr/>
            </a:pPr>
            <a:r>
              <a:rPr lang="en-US" sz="2600" b="1" dirty="0">
                <a:solidFill>
                  <a:srgbClr val="0000FF"/>
                </a:solidFill>
                <a:effectLst>
                  <a:outerShdw blurRad="38100" dist="38100" dir="2700000" algn="tl">
                    <a:srgbClr val="C0C0C0"/>
                  </a:outerShdw>
                </a:effectLst>
                <a:latin typeface="VNI-Arial Rounded" pitchFamily="34" charset="0"/>
              </a:rPr>
              <a:t>	</a:t>
            </a:r>
            <a:r>
              <a:rPr lang="en-US" sz="2800" b="1" dirty="0" err="1">
                <a:solidFill>
                  <a:schemeClr val="tx2"/>
                </a:solidFill>
                <a:effectLst>
                  <a:outerShdw blurRad="38100" dist="38100" dir="2700000" algn="tl">
                    <a:srgbClr val="C0C0C0"/>
                  </a:outerShdw>
                </a:effectLst>
                <a:latin typeface="Arial" charset="0"/>
              </a:rPr>
              <a:t>Thể</a:t>
            </a:r>
            <a:r>
              <a:rPr lang="en-US" sz="2800" b="1" dirty="0">
                <a:solidFill>
                  <a:schemeClr val="tx2"/>
                </a:solidFill>
                <a:effectLst>
                  <a:outerShdw blurRad="38100" dist="38100" dir="2700000" algn="tl">
                    <a:srgbClr val="C0C0C0"/>
                  </a:outerShdw>
                </a:effectLst>
                <a:latin typeface="Arial" charset="0"/>
              </a:rPr>
              <a:t> </a:t>
            </a:r>
            <a:r>
              <a:rPr lang="en-US" sz="2800" b="1" dirty="0" err="1">
                <a:solidFill>
                  <a:schemeClr val="tx2"/>
                </a:solidFill>
                <a:effectLst>
                  <a:outerShdw blurRad="38100" dist="38100" dir="2700000" algn="tl">
                    <a:srgbClr val="C0C0C0"/>
                  </a:outerShdw>
                </a:effectLst>
                <a:latin typeface="Arial" charset="0"/>
              </a:rPr>
              <a:t>tích</a:t>
            </a:r>
            <a:r>
              <a:rPr lang="en-US" sz="2800" b="1" dirty="0">
                <a:solidFill>
                  <a:schemeClr val="tx2"/>
                </a:solidFill>
                <a:effectLst>
                  <a:outerShdw blurRad="38100" dist="38100" dir="2700000" algn="tl">
                    <a:srgbClr val="C0C0C0"/>
                  </a:outerShdw>
                </a:effectLst>
                <a:latin typeface="Arial" charset="0"/>
              </a:rPr>
              <a:t> </a:t>
            </a:r>
            <a:r>
              <a:rPr lang="en-US" sz="2800" b="1" dirty="0" err="1">
                <a:solidFill>
                  <a:schemeClr val="tx2"/>
                </a:solidFill>
                <a:effectLst>
                  <a:outerShdw blurRad="38100" dist="38100" dir="2700000" algn="tl">
                    <a:srgbClr val="C0C0C0"/>
                  </a:outerShdw>
                </a:effectLst>
                <a:latin typeface="Arial" charset="0"/>
              </a:rPr>
              <a:t>hình</a:t>
            </a:r>
            <a:r>
              <a:rPr lang="en-US" sz="2800" b="1" dirty="0">
                <a:solidFill>
                  <a:schemeClr val="tx2"/>
                </a:solidFill>
                <a:effectLst>
                  <a:outerShdw blurRad="38100" dist="38100" dir="2700000" algn="tl">
                    <a:srgbClr val="C0C0C0"/>
                  </a:outerShdw>
                </a:effectLst>
                <a:latin typeface="Arial" charset="0"/>
              </a:rPr>
              <a:t> </a:t>
            </a:r>
            <a:r>
              <a:rPr lang="en-US" sz="2800" b="1" dirty="0" err="1">
                <a:solidFill>
                  <a:schemeClr val="tx2"/>
                </a:solidFill>
                <a:effectLst>
                  <a:outerShdw blurRad="38100" dist="38100" dir="2700000" algn="tl">
                    <a:srgbClr val="C0C0C0"/>
                  </a:outerShdw>
                </a:effectLst>
                <a:latin typeface="Arial" charset="0"/>
              </a:rPr>
              <a:t>trụ</a:t>
            </a:r>
            <a:r>
              <a:rPr lang="en-US" sz="2800" b="1" dirty="0">
                <a:solidFill>
                  <a:schemeClr val="tx2"/>
                </a:solidFill>
                <a:effectLst>
                  <a:outerShdw blurRad="38100" dist="38100" dir="2700000" algn="tl">
                    <a:srgbClr val="C0C0C0"/>
                  </a:outerShdw>
                </a:effectLst>
                <a:latin typeface="Arial" charset="0"/>
              </a:rPr>
              <a:t>:</a:t>
            </a:r>
          </a:p>
        </p:txBody>
      </p:sp>
      <p:sp>
        <p:nvSpPr>
          <p:cNvPr id="4" name="Rectangle 3">
            <a:extLst>
              <a:ext uri="{FF2B5EF4-FFF2-40B4-BE49-F238E27FC236}">
                <a16:creationId xmlns:a16="http://schemas.microsoft.com/office/drawing/2014/main" id="{506E0315-4CC6-980A-893F-0222E87E7ACA}"/>
              </a:ext>
            </a:extLst>
          </p:cNvPr>
          <p:cNvSpPr>
            <a:spLocks noChangeArrowheads="1"/>
          </p:cNvSpPr>
          <p:nvPr/>
        </p:nvSpPr>
        <p:spPr bwMode="auto">
          <a:xfrm>
            <a:off x="4176713" y="4570234"/>
            <a:ext cx="3214687" cy="858838"/>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838200" indent="-838200" eaLnBrk="0" hangingPunct="0">
              <a:buFont typeface="Wingdings" pitchFamily="2" charset="2"/>
              <a:buNone/>
              <a:defRPr/>
            </a:pPr>
            <a:r>
              <a:rPr lang="en-US" sz="3200" b="1" dirty="0">
                <a:effectLst>
                  <a:outerShdw blurRad="38100" dist="38100" dir="2700000" algn="tl">
                    <a:srgbClr val="C0C0C0"/>
                  </a:outerShdw>
                </a:effectLst>
                <a:latin typeface="VNI-Arial Rounded" pitchFamily="34" charset="0"/>
              </a:rPr>
              <a:t>V</a:t>
            </a:r>
            <a:r>
              <a:rPr lang="en-US" sz="3200" b="1" baseline="-25000" dirty="0">
                <a:effectLst>
                  <a:outerShdw blurRad="38100" dist="38100" dir="2700000" algn="tl">
                    <a:srgbClr val="C0C0C0"/>
                  </a:outerShdw>
                </a:effectLst>
                <a:latin typeface="VNI-Arial Rounded" pitchFamily="34" charset="0"/>
              </a:rPr>
              <a:t> </a:t>
            </a:r>
            <a:r>
              <a:rPr lang="en-US" sz="3200" b="1" dirty="0">
                <a:effectLst>
                  <a:outerShdw blurRad="38100" dist="38100" dir="2700000" algn="tl">
                    <a:srgbClr val="C0C0C0"/>
                  </a:outerShdw>
                </a:effectLst>
                <a:latin typeface="VNI-Arial Rounded" pitchFamily="34" charset="0"/>
              </a:rPr>
              <a:t>= </a:t>
            </a:r>
            <a:r>
              <a:rPr lang="en-US" sz="3200" b="1" dirty="0" err="1">
                <a:effectLst>
                  <a:outerShdw blurRad="38100" dist="38100" dir="2700000" algn="tl">
                    <a:srgbClr val="C0C0C0"/>
                  </a:outerShdw>
                </a:effectLst>
                <a:latin typeface="VNI-Arial Rounded" pitchFamily="34" charset="0"/>
              </a:rPr>
              <a:t>S</a:t>
            </a:r>
            <a:r>
              <a:rPr lang="en-US" sz="3200" b="1" dirty="0" err="1">
                <a:effectLst>
                  <a:outerShdw blurRad="38100" dist="38100" dir="2700000" algn="tl">
                    <a:srgbClr val="C0C0C0"/>
                  </a:outerShdw>
                </a:effectLst>
                <a:latin typeface="VNI-Arial Rounded" pitchFamily="34" charset="0"/>
                <a:sym typeface="Symbol" pitchFamily="18" charset="2"/>
              </a:rPr>
              <a:t>h</a:t>
            </a:r>
            <a:r>
              <a:rPr lang="en-US" sz="3200" b="1" dirty="0">
                <a:effectLst>
                  <a:outerShdw blurRad="38100" dist="38100" dir="2700000" algn="tl">
                    <a:srgbClr val="C0C0C0"/>
                  </a:outerShdw>
                </a:effectLst>
                <a:latin typeface="VNI-Arial Rounded" pitchFamily="34" charset="0"/>
                <a:sym typeface="Symbol" pitchFamily="18" charset="2"/>
              </a:rPr>
              <a:t> = r</a:t>
            </a:r>
            <a:r>
              <a:rPr lang="en-US" sz="3200" b="1" baseline="30000" dirty="0">
                <a:effectLst>
                  <a:outerShdw blurRad="38100" dist="38100" dir="2700000" algn="tl">
                    <a:srgbClr val="C0C0C0"/>
                  </a:outerShdw>
                </a:effectLst>
                <a:latin typeface="VNI-Arial Rounded" pitchFamily="34" charset="0"/>
                <a:sym typeface="Symbol" pitchFamily="18" charset="2"/>
              </a:rPr>
              <a:t>2</a:t>
            </a:r>
            <a:r>
              <a:rPr lang="en-US" sz="3200" b="1" dirty="0">
                <a:effectLst>
                  <a:outerShdw blurRad="38100" dist="38100" dir="2700000" algn="tl">
                    <a:srgbClr val="C0C0C0"/>
                  </a:outerShdw>
                </a:effectLst>
                <a:latin typeface="VNI-Arial Rounded" pitchFamily="34" charset="0"/>
                <a:sym typeface="Symbol" pitchFamily="18" charset="2"/>
              </a:rPr>
              <a:t>h</a:t>
            </a:r>
          </a:p>
        </p:txBody>
      </p:sp>
    </p:spTree>
    <p:extLst>
      <p:ext uri="{BB962C8B-B14F-4D97-AF65-F5344CB8AC3E}">
        <p14:creationId xmlns:p14="http://schemas.microsoft.com/office/powerpoint/2010/main" val="28654813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left)">
                                      <p:cBhvr>
                                        <p:cTn id="7" dur="1000"/>
                                        <p:tgtEl>
                                          <p:spTgt spid="35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wipe(up)">
                                      <p:cBhvr>
                                        <p:cTn id="12" dur="1000"/>
                                        <p:tgtEl>
                                          <p:spTgt spid="358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5845"/>
                                        </p:tgtEl>
                                        <p:attrNameLst>
                                          <p:attrName>style.visibility</p:attrName>
                                        </p:attrNameLst>
                                      </p:cBhvr>
                                      <p:to>
                                        <p:strVal val="visible"/>
                                      </p:to>
                                    </p:set>
                                    <p:animEffect transition="in" filter="wipe(up)">
                                      <p:cBhvr>
                                        <p:cTn id="17" dur="1000"/>
                                        <p:tgtEl>
                                          <p:spTgt spid="35845"/>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3"/>
                                        </p:tgtEl>
                                        <p:attrNameLst>
                                          <p:attrName>style.visibility</p:attrName>
                                        </p:attrNameLst>
                                      </p:cBhvr>
                                      <p:to>
                                        <p:strVal val="visible"/>
                                      </p:to>
                                    </p:set>
                                    <p:anim by="(-#ppt_w*2)" calcmode="lin" valueType="num">
                                      <p:cBhvr rctx="PPT">
                                        <p:cTn id="22" dur="250" autoRev="1" fill="hold">
                                          <p:stCondLst>
                                            <p:cond delay="0"/>
                                          </p:stCondLst>
                                        </p:cTn>
                                        <p:tgtEl>
                                          <p:spTgt spid="3"/>
                                        </p:tgtEl>
                                        <p:attrNameLst>
                                          <p:attrName>ppt_w</p:attrName>
                                        </p:attrNameLst>
                                      </p:cBhvr>
                                    </p:anim>
                                    <p:anim by="(#ppt_w*0.50)" calcmode="lin" valueType="num">
                                      <p:cBhvr>
                                        <p:cTn id="23" dur="250" decel="50000" autoRev="1" fill="hold">
                                          <p:stCondLst>
                                            <p:cond delay="0"/>
                                          </p:stCondLst>
                                        </p:cTn>
                                        <p:tgtEl>
                                          <p:spTgt spid="3"/>
                                        </p:tgtEl>
                                        <p:attrNameLst>
                                          <p:attrName>ppt_x</p:attrName>
                                        </p:attrNameLst>
                                      </p:cBhvr>
                                    </p:anim>
                                    <p:anim from="(-#ppt_h/2)" to="(#ppt_y)" calcmode="lin" valueType="num">
                                      <p:cBhvr>
                                        <p:cTn id="24" dur="500" fill="hold">
                                          <p:stCondLst>
                                            <p:cond delay="0"/>
                                          </p:stCondLst>
                                        </p:cTn>
                                        <p:tgtEl>
                                          <p:spTgt spid="3"/>
                                        </p:tgtEl>
                                        <p:attrNameLst>
                                          <p:attrName>ppt_y</p:attrName>
                                        </p:attrNameLst>
                                      </p:cBhvr>
                                    </p:anim>
                                    <p:animRot by="21600000">
                                      <p:cBhvr>
                                        <p:cTn id="25" dur="500" fill="hold">
                                          <p:stCondLst>
                                            <p:cond delay="0"/>
                                          </p:stCondLst>
                                        </p:cTn>
                                        <p:tgtEl>
                                          <p:spTgt spid="3"/>
                                        </p:tgtEl>
                                        <p:attrNameLst>
                                          <p:attrName>r</p:attrName>
                                        </p:attrNameLst>
                                      </p:cBhvr>
                                    </p:animRot>
                                  </p:childTnLst>
                                </p:cTn>
                              </p:par>
                            </p:childTnLst>
                          </p:cTn>
                        </p:par>
                        <p:par>
                          <p:cTn id="26" fill="hold">
                            <p:stCondLst>
                              <p:cond delay="12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4"/>
                                        </p:tgtEl>
                                        <p:attrNameLst>
                                          <p:attrName>style.visibility</p:attrName>
                                        </p:attrNameLst>
                                      </p:cBhvr>
                                      <p:to>
                                        <p:strVal val="visible"/>
                                      </p:to>
                                    </p:set>
                                    <p:anim calcmode="discrete" valueType="clr">
                                      <p:cBhvr override="childStyle">
                                        <p:cTn id="29"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4"/>
                                        </p:tgtEl>
                                        <p:attrNameLst>
                                          <p:attrName>fillcolor</p:attrName>
                                        </p:attrNameLst>
                                      </p:cBhvr>
                                      <p:tavLst>
                                        <p:tav tm="0">
                                          <p:val>
                                            <p:clrVal>
                                              <a:schemeClr val="accent2"/>
                                            </p:clrVal>
                                          </p:val>
                                        </p:tav>
                                        <p:tav tm="50000">
                                          <p:val>
                                            <p:clrVal>
                                              <a:schemeClr val="hlink"/>
                                            </p:clrVal>
                                          </p:val>
                                        </p:tav>
                                      </p:tavLst>
                                    </p:anim>
                                    <p:set>
                                      <p:cBhvr>
                                        <p:cTn id="31"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4" grpId="0"/>
      <p:bldP spid="35845"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7F941A-34C6-4523-92FF-5ADFF71262EE}"/>
              </a:ext>
            </a:extLst>
          </p:cNvPr>
          <p:cNvSpPr txBox="1">
            <a:spLocks noChangeArrowheads="1"/>
          </p:cNvSpPr>
          <p:nvPr/>
        </p:nvSpPr>
        <p:spPr bwMode="auto">
          <a:xfrm>
            <a:off x="0" y="990600"/>
            <a:ext cx="9906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3600">
                <a:latin typeface="Times New Roman" panose="02020603050405020304" pitchFamily="18" charset="0"/>
                <a:cs typeface="Times New Roman" panose="02020603050405020304" pitchFamily="18" charset="0"/>
              </a:rPr>
              <a:t>Tính diện tích xung quanh và diện tích toàn phần của hình trụ có bán kính đáy bằng 5 cm và chiều cao là 10 cm</a:t>
            </a:r>
            <a:endParaRPr lang="en-US" altLang="en-US" sz="36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8B60EC6-4F55-463E-9745-04BCA8A4F2CD}"/>
              </a:ext>
            </a:extLst>
          </p:cNvPr>
          <p:cNvSpPr txBox="1"/>
          <p:nvPr/>
        </p:nvSpPr>
        <p:spPr>
          <a:xfrm>
            <a:off x="247650" y="0"/>
            <a:ext cx="3136900" cy="646113"/>
          </a:xfrm>
          <a:prstGeom prst="rect">
            <a:avLst/>
          </a:prstGeom>
          <a:noFill/>
        </p:spPr>
        <p:txBody>
          <a:bodyPr>
            <a:spAutoFit/>
          </a:bodyPr>
          <a:lstStyle/>
          <a:p>
            <a:pPr>
              <a:defRPr/>
            </a:pPr>
            <a:r>
              <a:rPr lang="vi-VN" sz="3600" b="1" u="sng" dirty="0">
                <a:solidFill>
                  <a:srgbClr val="FF0000"/>
                </a:solidFill>
                <a:latin typeface="+mj-lt"/>
                <a:cs typeface="Arial" pitchFamily="34" charset="0"/>
              </a:rPr>
              <a:t>Bài tập</a:t>
            </a:r>
            <a:endParaRPr lang="en-US" sz="3600" b="1" u="sng" dirty="0">
              <a:solidFill>
                <a:srgbClr val="FF0000"/>
              </a:solidFill>
              <a:latin typeface="+mj-lt"/>
              <a:cs typeface="Arial" pitchFamily="34" charset="0"/>
            </a:endParaRPr>
          </a:p>
        </p:txBody>
      </p:sp>
      <p:sp>
        <p:nvSpPr>
          <p:cNvPr id="4" name="TextBox 3">
            <a:extLst>
              <a:ext uri="{FF2B5EF4-FFF2-40B4-BE49-F238E27FC236}">
                <a16:creationId xmlns:a16="http://schemas.microsoft.com/office/drawing/2014/main" id="{C5455ABA-6885-41B4-8B8F-5774BAD30E41}"/>
              </a:ext>
            </a:extLst>
          </p:cNvPr>
          <p:cNvSpPr txBox="1"/>
          <p:nvPr/>
        </p:nvSpPr>
        <p:spPr>
          <a:xfrm>
            <a:off x="319088" y="228600"/>
            <a:ext cx="722312" cy="646113"/>
          </a:xfrm>
          <a:prstGeom prst="rect">
            <a:avLst/>
          </a:prstGeom>
          <a:solidFill>
            <a:srgbClr val="FFFF00"/>
          </a:solidFill>
          <a:ln w="38100">
            <a:solidFill>
              <a:srgbClr val="FF0000"/>
            </a:solidFill>
          </a:ln>
        </p:spPr>
        <p:txBody>
          <a:bodyPr wrap="none">
            <a:spAutoFit/>
          </a:bodyPr>
          <a:lstStyle/>
          <a:p>
            <a:pPr>
              <a:defRPr/>
            </a:pPr>
            <a:r>
              <a:rPr lang="vi-VN" sz="3600" b="1" dirty="0">
                <a:latin typeface="+mj-lt"/>
                <a:cs typeface="Arial" pitchFamily="34" charset="0"/>
              </a:rPr>
              <a:t>?3</a:t>
            </a:r>
            <a:endParaRPr lang="en-US" sz="3600" b="1" dirty="0">
              <a:latin typeface="+mj-lt"/>
              <a:cs typeface="Arial" pitchFamily="34" charset="0"/>
            </a:endParaRPr>
          </a:p>
        </p:txBody>
      </p:sp>
      <p:grpSp>
        <p:nvGrpSpPr>
          <p:cNvPr id="5" name="Group 21">
            <a:extLst>
              <a:ext uri="{FF2B5EF4-FFF2-40B4-BE49-F238E27FC236}">
                <a16:creationId xmlns:a16="http://schemas.microsoft.com/office/drawing/2014/main" id="{081BCA31-93FF-4139-A342-BF3A1AB24E03}"/>
              </a:ext>
            </a:extLst>
          </p:cNvPr>
          <p:cNvGrpSpPr>
            <a:grpSpLocks/>
          </p:cNvGrpSpPr>
          <p:nvPr/>
        </p:nvGrpSpPr>
        <p:grpSpPr bwMode="auto">
          <a:xfrm>
            <a:off x="590550" y="3178175"/>
            <a:ext cx="3617913" cy="2841625"/>
            <a:chOff x="4375" y="1632"/>
            <a:chExt cx="1515" cy="720"/>
          </a:xfrm>
        </p:grpSpPr>
        <p:sp>
          <p:nvSpPr>
            <p:cNvPr id="20486" name="Oval 7">
              <a:extLst>
                <a:ext uri="{FF2B5EF4-FFF2-40B4-BE49-F238E27FC236}">
                  <a16:creationId xmlns:a16="http://schemas.microsoft.com/office/drawing/2014/main" id="{5A5BC648-FAFF-4330-8E82-36294D544148}"/>
                </a:ext>
              </a:extLst>
            </p:cNvPr>
            <p:cNvSpPr>
              <a:spLocks noChangeArrowheads="1"/>
            </p:cNvSpPr>
            <p:nvPr/>
          </p:nvSpPr>
          <p:spPr bwMode="auto">
            <a:xfrm>
              <a:off x="4380" y="1632"/>
              <a:ext cx="1043" cy="197"/>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grpSp>
          <p:nvGrpSpPr>
            <p:cNvPr id="20487" name="Group 8">
              <a:extLst>
                <a:ext uri="{FF2B5EF4-FFF2-40B4-BE49-F238E27FC236}">
                  <a16:creationId xmlns:a16="http://schemas.microsoft.com/office/drawing/2014/main" id="{0D882777-28CA-476B-A75F-12E2942D6158}"/>
                </a:ext>
              </a:extLst>
            </p:cNvPr>
            <p:cNvGrpSpPr>
              <a:grpSpLocks/>
            </p:cNvGrpSpPr>
            <p:nvPr/>
          </p:nvGrpSpPr>
          <p:grpSpPr bwMode="auto">
            <a:xfrm>
              <a:off x="4375" y="2139"/>
              <a:ext cx="1080" cy="213"/>
              <a:chOff x="3738" y="1968"/>
              <a:chExt cx="696" cy="363"/>
            </a:xfrm>
          </p:grpSpPr>
          <p:sp>
            <p:nvSpPr>
              <p:cNvPr id="20494" name="Oval 9">
                <a:extLst>
                  <a:ext uri="{FF2B5EF4-FFF2-40B4-BE49-F238E27FC236}">
                    <a16:creationId xmlns:a16="http://schemas.microsoft.com/office/drawing/2014/main" id="{0CE17C6B-1FAF-431A-8A72-A549B4AEB173}"/>
                  </a:ext>
                </a:extLst>
              </p:cNvPr>
              <p:cNvSpPr>
                <a:spLocks noChangeArrowheads="1"/>
              </p:cNvSpPr>
              <p:nvPr/>
            </p:nvSpPr>
            <p:spPr bwMode="auto">
              <a:xfrm>
                <a:off x="3744" y="1968"/>
                <a:ext cx="672" cy="336"/>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pic>
            <p:nvPicPr>
              <p:cNvPr id="20495" name="Picture 10">
                <a:extLst>
                  <a:ext uri="{FF2B5EF4-FFF2-40B4-BE49-F238E27FC236}">
                    <a16:creationId xmlns:a16="http://schemas.microsoft.com/office/drawing/2014/main" id="{EE7D437A-E223-4329-B8F5-DFBDF8376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 y="2121"/>
                <a:ext cx="69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8" name="Line 11">
              <a:extLst>
                <a:ext uri="{FF2B5EF4-FFF2-40B4-BE49-F238E27FC236}">
                  <a16:creationId xmlns:a16="http://schemas.microsoft.com/office/drawing/2014/main" id="{896133C7-94A7-4DC2-AE3D-DA20770576BA}"/>
                </a:ext>
              </a:extLst>
            </p:cNvPr>
            <p:cNvSpPr>
              <a:spLocks noChangeShapeType="1"/>
            </p:cNvSpPr>
            <p:nvPr/>
          </p:nvSpPr>
          <p:spPr bwMode="auto">
            <a:xfrm>
              <a:off x="4386" y="1716"/>
              <a:ext cx="0" cy="5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12">
              <a:extLst>
                <a:ext uri="{FF2B5EF4-FFF2-40B4-BE49-F238E27FC236}">
                  <a16:creationId xmlns:a16="http://schemas.microsoft.com/office/drawing/2014/main" id="{4C70DB0D-D328-472B-8AC4-ADC0DD8A68EE}"/>
                </a:ext>
              </a:extLst>
            </p:cNvPr>
            <p:cNvSpPr>
              <a:spLocks noChangeShapeType="1"/>
            </p:cNvSpPr>
            <p:nvPr/>
          </p:nvSpPr>
          <p:spPr bwMode="auto">
            <a:xfrm>
              <a:off x="5415" y="1731"/>
              <a:ext cx="14" cy="5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4">
              <a:extLst>
                <a:ext uri="{FF2B5EF4-FFF2-40B4-BE49-F238E27FC236}">
                  <a16:creationId xmlns:a16="http://schemas.microsoft.com/office/drawing/2014/main" id="{EF347B17-5130-47B5-8154-99BACBBE4C4F}"/>
                </a:ext>
              </a:extLst>
            </p:cNvPr>
            <p:cNvSpPr>
              <a:spLocks noChangeShapeType="1"/>
            </p:cNvSpPr>
            <p:nvPr/>
          </p:nvSpPr>
          <p:spPr bwMode="auto">
            <a:xfrm>
              <a:off x="4900" y="1743"/>
              <a:ext cx="0" cy="535"/>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5">
              <a:extLst>
                <a:ext uri="{FF2B5EF4-FFF2-40B4-BE49-F238E27FC236}">
                  <a16:creationId xmlns:a16="http://schemas.microsoft.com/office/drawing/2014/main" id="{2595D68E-ACFB-482F-A99C-F806A0D6EDD9}"/>
                </a:ext>
              </a:extLst>
            </p:cNvPr>
            <p:cNvSpPr>
              <a:spLocks noChangeShapeType="1"/>
            </p:cNvSpPr>
            <p:nvPr/>
          </p:nvSpPr>
          <p:spPr bwMode="auto">
            <a:xfrm flipH="1">
              <a:off x="4888" y="1745"/>
              <a:ext cx="522" cy="0"/>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Text Box 16">
              <a:extLst>
                <a:ext uri="{FF2B5EF4-FFF2-40B4-BE49-F238E27FC236}">
                  <a16:creationId xmlns:a16="http://schemas.microsoft.com/office/drawing/2014/main" id="{C8371D39-1B00-4902-B7F2-665D4BE27E80}"/>
                </a:ext>
              </a:extLst>
            </p:cNvPr>
            <p:cNvSpPr txBox="1">
              <a:spLocks noChangeArrowheads="1"/>
            </p:cNvSpPr>
            <p:nvPr/>
          </p:nvSpPr>
          <p:spPr bwMode="auto">
            <a:xfrm>
              <a:off x="4957" y="1638"/>
              <a:ext cx="449"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vi-VN" altLang="en-US" sz="2400">
                  <a:solidFill>
                    <a:srgbClr val="0000FF"/>
                  </a:solidFill>
                  <a:latin typeface="Times New Roman" panose="02020603050405020304" pitchFamily="18" charset="0"/>
                  <a:cs typeface="Arial" panose="020B0604020202020204" pitchFamily="34" charset="0"/>
                </a:rPr>
                <a:t>5cm</a:t>
              </a:r>
              <a:endParaRPr lang="en-US" altLang="en-US" sz="2400">
                <a:solidFill>
                  <a:srgbClr val="0000FF"/>
                </a:solidFill>
                <a:latin typeface="Times New Roman" panose="02020603050405020304" pitchFamily="18" charset="0"/>
                <a:cs typeface="Arial" panose="020B0604020202020204" pitchFamily="34" charset="0"/>
              </a:endParaRPr>
            </a:p>
          </p:txBody>
        </p:sp>
        <p:sp>
          <p:nvSpPr>
            <p:cNvPr id="20493" name="Text Box 17">
              <a:extLst>
                <a:ext uri="{FF2B5EF4-FFF2-40B4-BE49-F238E27FC236}">
                  <a16:creationId xmlns:a16="http://schemas.microsoft.com/office/drawing/2014/main" id="{A7DEE351-9866-4772-8823-726EBA5C5B3C}"/>
                </a:ext>
              </a:extLst>
            </p:cNvPr>
            <p:cNvSpPr txBox="1">
              <a:spLocks noChangeArrowheads="1"/>
            </p:cNvSpPr>
            <p:nvPr/>
          </p:nvSpPr>
          <p:spPr bwMode="auto">
            <a:xfrm>
              <a:off x="5441" y="1907"/>
              <a:ext cx="449"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vi-VN" altLang="en-US" sz="2400">
                  <a:solidFill>
                    <a:srgbClr val="0000FF"/>
                  </a:solidFill>
                  <a:latin typeface="Times New Roman" panose="02020603050405020304" pitchFamily="18" charset="0"/>
                  <a:cs typeface="Arial" panose="020B0604020202020204" pitchFamily="34" charset="0"/>
                </a:rPr>
                <a:t>10cm</a:t>
              </a:r>
              <a:endParaRPr lang="en-US" altLang="en-US" sz="2400">
                <a:solidFill>
                  <a:srgbClr val="0000FF"/>
                </a:solidFill>
                <a:latin typeface="Times New Roman" panose="020206030504050203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2000"/>
                                        <p:tgtEl>
                                          <p:spTgt spid="2"/>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9">
            <a:extLst>
              <a:ext uri="{FF2B5EF4-FFF2-40B4-BE49-F238E27FC236}">
                <a16:creationId xmlns:a16="http://schemas.microsoft.com/office/drawing/2014/main" id="{1AE6DB1F-3735-4B00-AA62-628ACFBDB94C}"/>
              </a:ext>
            </a:extLst>
          </p:cNvPr>
          <p:cNvGrpSpPr>
            <a:grpSpLocks/>
          </p:cNvGrpSpPr>
          <p:nvPr/>
        </p:nvGrpSpPr>
        <p:grpSpPr bwMode="auto">
          <a:xfrm>
            <a:off x="990600" y="6262688"/>
            <a:ext cx="3124200" cy="523875"/>
            <a:chOff x="336" y="3849"/>
            <a:chExt cx="1968" cy="330"/>
          </a:xfrm>
        </p:grpSpPr>
        <p:sp>
          <p:nvSpPr>
            <p:cNvPr id="21582" name="Text Box 134">
              <a:extLst>
                <a:ext uri="{FF2B5EF4-FFF2-40B4-BE49-F238E27FC236}">
                  <a16:creationId xmlns:a16="http://schemas.microsoft.com/office/drawing/2014/main" id="{9B25152A-72E7-40D9-A7DF-B50AD2D318F3}"/>
                </a:ext>
              </a:extLst>
            </p:cNvPr>
            <p:cNvSpPr txBox="1">
              <a:spLocks noChangeArrowheads="1"/>
            </p:cNvSpPr>
            <p:nvPr/>
          </p:nvSpPr>
          <p:spPr bwMode="auto">
            <a:xfrm>
              <a:off x="336" y="3849"/>
              <a:ext cx="62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CC0000"/>
                  </a:solidFill>
                  <a:sym typeface="Symbol" panose="05050102010706020507" pitchFamily="18" charset="2"/>
                </a:rPr>
                <a:t></a:t>
              </a:r>
            </a:p>
          </p:txBody>
        </p:sp>
        <p:sp>
          <p:nvSpPr>
            <p:cNvPr id="21583" name="Text Box 135">
              <a:extLst>
                <a:ext uri="{FF2B5EF4-FFF2-40B4-BE49-F238E27FC236}">
                  <a16:creationId xmlns:a16="http://schemas.microsoft.com/office/drawing/2014/main" id="{687FE0C0-1F01-4DB3-A415-D0AA3B14517B}"/>
                </a:ext>
              </a:extLst>
            </p:cNvPr>
            <p:cNvSpPr txBox="1">
              <a:spLocks noChangeArrowheads="1"/>
            </p:cNvSpPr>
            <p:nvPr/>
          </p:nvSpPr>
          <p:spPr bwMode="auto">
            <a:xfrm>
              <a:off x="1680" y="3849"/>
              <a:ext cx="62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CC0000"/>
                  </a:solidFill>
                  <a:sym typeface="Symbol" panose="05050102010706020507" pitchFamily="18" charset="2"/>
                </a:rPr>
                <a:t>25</a:t>
              </a:r>
            </a:p>
          </p:txBody>
        </p:sp>
      </p:grpSp>
      <p:grpSp>
        <p:nvGrpSpPr>
          <p:cNvPr id="3" name="Group 140">
            <a:extLst>
              <a:ext uri="{FF2B5EF4-FFF2-40B4-BE49-F238E27FC236}">
                <a16:creationId xmlns:a16="http://schemas.microsoft.com/office/drawing/2014/main" id="{8AB29DE1-72FD-4944-9954-8AA50B99F41B}"/>
              </a:ext>
            </a:extLst>
          </p:cNvPr>
          <p:cNvGrpSpPr>
            <a:grpSpLocks/>
          </p:cNvGrpSpPr>
          <p:nvPr/>
        </p:nvGrpSpPr>
        <p:grpSpPr bwMode="auto">
          <a:xfrm>
            <a:off x="5334000" y="5410200"/>
            <a:ext cx="4572000" cy="538163"/>
            <a:chOff x="3360" y="3408"/>
            <a:chExt cx="2880" cy="339"/>
          </a:xfrm>
        </p:grpSpPr>
        <p:sp>
          <p:nvSpPr>
            <p:cNvPr id="21578" name="Text Box 136">
              <a:extLst>
                <a:ext uri="{FF2B5EF4-FFF2-40B4-BE49-F238E27FC236}">
                  <a16:creationId xmlns:a16="http://schemas.microsoft.com/office/drawing/2014/main" id="{B1D7B18A-D797-4F87-A2A6-C59016715465}"/>
                </a:ext>
              </a:extLst>
            </p:cNvPr>
            <p:cNvSpPr txBox="1">
              <a:spLocks noChangeArrowheads="1"/>
            </p:cNvSpPr>
            <p:nvPr/>
          </p:nvSpPr>
          <p:spPr bwMode="auto">
            <a:xfrm>
              <a:off x="3840" y="3417"/>
              <a:ext cx="24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000066"/>
                  </a:solidFill>
                  <a:sym typeface="Symbol" panose="05050102010706020507" pitchFamily="18" charset="2"/>
                </a:rPr>
                <a:t>+          .2=            </a:t>
              </a:r>
              <a:r>
                <a:rPr lang="en-US" altLang="en-US" sz="2000" b="1">
                  <a:sym typeface="Symbol" panose="05050102010706020507" pitchFamily="18" charset="2"/>
                </a:rPr>
                <a:t>(cm</a:t>
              </a:r>
              <a:r>
                <a:rPr lang="en-US" altLang="en-US" sz="2000" b="1" baseline="30000">
                  <a:sym typeface="Symbol" panose="05050102010706020507" pitchFamily="18" charset="2"/>
                </a:rPr>
                <a:t>2</a:t>
              </a:r>
              <a:r>
                <a:rPr lang="en-US" altLang="en-US" sz="2000" b="1">
                  <a:sym typeface="Symbol" panose="05050102010706020507" pitchFamily="18" charset="2"/>
                </a:rPr>
                <a:t>)</a:t>
              </a:r>
              <a:endParaRPr lang="en-US" altLang="en-US" sz="2000" b="1" baseline="30000">
                <a:sym typeface="Symbol" panose="05050102010706020507" pitchFamily="18" charset="2"/>
              </a:endParaRPr>
            </a:p>
          </p:txBody>
        </p:sp>
        <p:sp>
          <p:nvSpPr>
            <p:cNvPr id="21579" name="Text Box 137">
              <a:extLst>
                <a:ext uri="{FF2B5EF4-FFF2-40B4-BE49-F238E27FC236}">
                  <a16:creationId xmlns:a16="http://schemas.microsoft.com/office/drawing/2014/main" id="{14E6597C-D5F4-42C8-A178-8ED96D88A33B}"/>
                </a:ext>
              </a:extLst>
            </p:cNvPr>
            <p:cNvSpPr txBox="1">
              <a:spLocks noChangeArrowheads="1"/>
            </p:cNvSpPr>
            <p:nvPr/>
          </p:nvSpPr>
          <p:spPr bwMode="auto">
            <a:xfrm>
              <a:off x="3360" y="3408"/>
              <a:ext cx="480" cy="291"/>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p>
          </p:txBody>
        </p:sp>
        <p:sp>
          <p:nvSpPr>
            <p:cNvPr id="21580" name="Text Box 138">
              <a:extLst>
                <a:ext uri="{FF2B5EF4-FFF2-40B4-BE49-F238E27FC236}">
                  <a16:creationId xmlns:a16="http://schemas.microsoft.com/office/drawing/2014/main" id="{6BCF196E-4435-4A17-8662-F74A48CB118D}"/>
                </a:ext>
              </a:extLst>
            </p:cNvPr>
            <p:cNvSpPr txBox="1">
              <a:spLocks noChangeArrowheads="1"/>
            </p:cNvSpPr>
            <p:nvPr/>
          </p:nvSpPr>
          <p:spPr bwMode="auto">
            <a:xfrm>
              <a:off x="4128" y="3408"/>
              <a:ext cx="480" cy="291"/>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p>
          </p:txBody>
        </p:sp>
        <p:sp>
          <p:nvSpPr>
            <p:cNvPr id="21581" name="Text Box 139">
              <a:extLst>
                <a:ext uri="{FF2B5EF4-FFF2-40B4-BE49-F238E27FC236}">
                  <a16:creationId xmlns:a16="http://schemas.microsoft.com/office/drawing/2014/main" id="{254ACCF8-2246-4373-9CFC-8314BD77B72B}"/>
                </a:ext>
              </a:extLst>
            </p:cNvPr>
            <p:cNvSpPr txBox="1">
              <a:spLocks noChangeArrowheads="1"/>
            </p:cNvSpPr>
            <p:nvPr/>
          </p:nvSpPr>
          <p:spPr bwMode="auto">
            <a:xfrm>
              <a:off x="5040" y="3408"/>
              <a:ext cx="624" cy="291"/>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p>
          </p:txBody>
        </p:sp>
      </p:grpSp>
      <p:grpSp>
        <p:nvGrpSpPr>
          <p:cNvPr id="4" name="Group 129">
            <a:extLst>
              <a:ext uri="{FF2B5EF4-FFF2-40B4-BE49-F238E27FC236}">
                <a16:creationId xmlns:a16="http://schemas.microsoft.com/office/drawing/2014/main" id="{AB583014-61A7-4D13-98F8-0E76B904C02A}"/>
              </a:ext>
            </a:extLst>
          </p:cNvPr>
          <p:cNvGrpSpPr>
            <a:grpSpLocks/>
          </p:cNvGrpSpPr>
          <p:nvPr/>
        </p:nvGrpSpPr>
        <p:grpSpPr bwMode="auto">
          <a:xfrm>
            <a:off x="76200" y="5135563"/>
            <a:ext cx="4953000" cy="584200"/>
            <a:chOff x="48" y="3120"/>
            <a:chExt cx="2544" cy="326"/>
          </a:xfrm>
        </p:grpSpPr>
        <p:grpSp>
          <p:nvGrpSpPr>
            <p:cNvPr id="21572" name="Group 123">
              <a:extLst>
                <a:ext uri="{FF2B5EF4-FFF2-40B4-BE49-F238E27FC236}">
                  <a16:creationId xmlns:a16="http://schemas.microsoft.com/office/drawing/2014/main" id="{77DE3AD9-489E-4088-ABF3-ED6A44AC6BB7}"/>
                </a:ext>
              </a:extLst>
            </p:cNvPr>
            <p:cNvGrpSpPr>
              <a:grpSpLocks/>
            </p:cNvGrpSpPr>
            <p:nvPr/>
          </p:nvGrpSpPr>
          <p:grpSpPr bwMode="auto">
            <a:xfrm>
              <a:off x="48" y="3120"/>
              <a:ext cx="2544" cy="326"/>
              <a:chOff x="288" y="3216"/>
              <a:chExt cx="2400" cy="326"/>
            </a:xfrm>
          </p:grpSpPr>
          <p:sp>
            <p:nvSpPr>
              <p:cNvPr id="21574" name="Text Box 124">
                <a:extLst>
                  <a:ext uri="{FF2B5EF4-FFF2-40B4-BE49-F238E27FC236}">
                    <a16:creationId xmlns:a16="http://schemas.microsoft.com/office/drawing/2014/main" id="{73B87727-2412-4CDD-8747-B0E2E7E92665}"/>
                  </a:ext>
                </a:extLst>
              </p:cNvPr>
              <p:cNvSpPr txBox="1">
                <a:spLocks noChangeArrowheads="1"/>
              </p:cNvSpPr>
              <p:nvPr/>
            </p:nvSpPr>
            <p:spPr bwMode="auto">
              <a:xfrm>
                <a:off x="288" y="3261"/>
                <a:ext cx="624" cy="25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00"/>
                    </a:solidFill>
                  </a:rPr>
                  <a:t>2</a:t>
                </a:r>
                <a:r>
                  <a:rPr lang="en-US" altLang="en-US" sz="2400" b="1">
                    <a:solidFill>
                      <a:srgbClr val="CC0000"/>
                    </a:solidFill>
                    <a:sym typeface="Symbol" panose="05050102010706020507" pitchFamily="18" charset="2"/>
                  </a:rPr>
                  <a:t>.5</a:t>
                </a:r>
              </a:p>
            </p:txBody>
          </p:sp>
          <p:sp>
            <p:nvSpPr>
              <p:cNvPr id="21575" name="Text Box 125">
                <a:extLst>
                  <a:ext uri="{FF2B5EF4-FFF2-40B4-BE49-F238E27FC236}">
                    <a16:creationId xmlns:a16="http://schemas.microsoft.com/office/drawing/2014/main" id="{44103684-0BF2-426E-87A7-E661C4A6DA03}"/>
                  </a:ext>
                </a:extLst>
              </p:cNvPr>
              <p:cNvSpPr txBox="1">
                <a:spLocks noChangeArrowheads="1"/>
              </p:cNvSpPr>
              <p:nvPr/>
            </p:nvSpPr>
            <p:spPr bwMode="auto">
              <a:xfrm>
                <a:off x="1056" y="3261"/>
                <a:ext cx="624" cy="25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00"/>
                    </a:solidFill>
                  </a:rPr>
                  <a:t>10</a:t>
                </a:r>
              </a:p>
            </p:txBody>
          </p:sp>
          <p:sp>
            <p:nvSpPr>
              <p:cNvPr id="21576" name="Text Box 126">
                <a:extLst>
                  <a:ext uri="{FF2B5EF4-FFF2-40B4-BE49-F238E27FC236}">
                    <a16:creationId xmlns:a16="http://schemas.microsoft.com/office/drawing/2014/main" id="{41D0EE1D-6E1E-42B8-AA7B-A9F53237254A}"/>
                  </a:ext>
                </a:extLst>
              </p:cNvPr>
              <p:cNvSpPr txBox="1">
                <a:spLocks noChangeArrowheads="1"/>
              </p:cNvSpPr>
              <p:nvPr/>
            </p:nvSpPr>
            <p:spPr bwMode="auto">
              <a:xfrm>
                <a:off x="1920" y="3261"/>
                <a:ext cx="768" cy="25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00"/>
                    </a:solidFill>
                  </a:rPr>
                  <a:t>100</a:t>
                </a:r>
                <a:r>
                  <a:rPr lang="en-US" altLang="en-US" sz="2400" b="1">
                    <a:solidFill>
                      <a:srgbClr val="CC0000"/>
                    </a:solidFill>
                    <a:sym typeface="Symbol" panose="05050102010706020507" pitchFamily="18" charset="2"/>
                  </a:rPr>
                  <a:t> </a:t>
                </a:r>
                <a:r>
                  <a:rPr lang="en-US" altLang="en-US" sz="1600" b="1">
                    <a:sym typeface="Symbol" panose="05050102010706020507" pitchFamily="18" charset="2"/>
                  </a:rPr>
                  <a:t>(cm</a:t>
                </a:r>
                <a:r>
                  <a:rPr lang="en-US" altLang="en-US" sz="1600" b="1" baseline="30000">
                    <a:sym typeface="Symbol" panose="05050102010706020507" pitchFamily="18" charset="2"/>
                  </a:rPr>
                  <a:t>2</a:t>
                </a:r>
                <a:r>
                  <a:rPr lang="en-US" altLang="en-US" sz="1600" b="1">
                    <a:sym typeface="Symbol" panose="05050102010706020507" pitchFamily="18" charset="2"/>
                  </a:rPr>
                  <a:t>)</a:t>
                </a:r>
              </a:p>
            </p:txBody>
          </p:sp>
          <p:sp>
            <p:nvSpPr>
              <p:cNvPr id="21577" name="Text Box 127">
                <a:extLst>
                  <a:ext uri="{FF2B5EF4-FFF2-40B4-BE49-F238E27FC236}">
                    <a16:creationId xmlns:a16="http://schemas.microsoft.com/office/drawing/2014/main" id="{8FE95761-5C61-433C-9FC9-287DFC6C1832}"/>
                  </a:ext>
                </a:extLst>
              </p:cNvPr>
              <p:cNvSpPr txBox="1">
                <a:spLocks noChangeArrowheads="1"/>
              </p:cNvSpPr>
              <p:nvPr/>
            </p:nvSpPr>
            <p:spPr bwMode="auto">
              <a:xfrm>
                <a:off x="816" y="3216"/>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000066"/>
                    </a:solidFill>
                  </a:rPr>
                  <a:t>.</a:t>
                </a:r>
              </a:p>
            </p:txBody>
          </p:sp>
        </p:grpSp>
        <p:sp>
          <p:nvSpPr>
            <p:cNvPr id="21573" name="Text Box 128">
              <a:extLst>
                <a:ext uri="{FF2B5EF4-FFF2-40B4-BE49-F238E27FC236}">
                  <a16:creationId xmlns:a16="http://schemas.microsoft.com/office/drawing/2014/main" id="{8CE77C08-7763-424D-B273-EA2C5DB2D8BA}"/>
                </a:ext>
              </a:extLst>
            </p:cNvPr>
            <p:cNvSpPr txBox="1">
              <a:spLocks noChangeArrowheads="1"/>
            </p:cNvSpPr>
            <p:nvPr/>
          </p:nvSpPr>
          <p:spPr bwMode="auto">
            <a:xfrm>
              <a:off x="1536" y="3168"/>
              <a:ext cx="240"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a:t>
              </a:r>
            </a:p>
          </p:txBody>
        </p:sp>
      </p:grpSp>
      <p:sp>
        <p:nvSpPr>
          <p:cNvPr id="89119" name="Text Box 31">
            <a:extLst>
              <a:ext uri="{FF2B5EF4-FFF2-40B4-BE49-F238E27FC236}">
                <a16:creationId xmlns:a16="http://schemas.microsoft.com/office/drawing/2014/main" id="{E6915A9D-FE18-488E-BF5B-2CF97EE013B8}"/>
              </a:ext>
            </a:extLst>
          </p:cNvPr>
          <p:cNvSpPr txBox="1">
            <a:spLocks noChangeArrowheads="1"/>
          </p:cNvSpPr>
          <p:nvPr/>
        </p:nvSpPr>
        <p:spPr bwMode="auto">
          <a:xfrm>
            <a:off x="5181600" y="4191000"/>
            <a:ext cx="449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400" b="1" i="1">
                <a:solidFill>
                  <a:schemeClr val="tx2"/>
                </a:solidFill>
                <a:latin typeface="Times New Roman" panose="02020603050405020304" pitchFamily="18" charset="0"/>
                <a:sym typeface="Symbol" panose="05050102010706020507" pitchFamily="18" charset="2"/>
              </a:rPr>
              <a:t>- T</a:t>
            </a:r>
            <a:r>
              <a:rPr lang="en-US" altLang="en-US" sz="2400" b="1" i="1">
                <a:latin typeface="Times New Roman" panose="02020603050405020304" pitchFamily="18" charset="0"/>
                <a:sym typeface="Symbol" panose="05050102010706020507" pitchFamily="18" charset="2"/>
              </a:rPr>
              <a:t>ổng diện tích hình chữ nhật và diện tích hai hình tròn đáy (diện tích toàn phần) của hình trụ</a:t>
            </a:r>
            <a:r>
              <a:rPr lang="en-US" altLang="en-US" sz="2400" b="1" i="1">
                <a:solidFill>
                  <a:schemeClr val="tx2"/>
                </a:solidFill>
                <a:latin typeface="Times New Roman" panose="02020603050405020304" pitchFamily="18" charset="0"/>
                <a:sym typeface="Symbol" panose="05050102010706020507" pitchFamily="18" charset="2"/>
              </a:rPr>
              <a:t>: </a:t>
            </a:r>
          </a:p>
        </p:txBody>
      </p:sp>
      <p:sp>
        <p:nvSpPr>
          <p:cNvPr id="13318" name="Line 7">
            <a:extLst>
              <a:ext uri="{FF2B5EF4-FFF2-40B4-BE49-F238E27FC236}">
                <a16:creationId xmlns:a16="http://schemas.microsoft.com/office/drawing/2014/main" id="{D8BEBE67-C59F-4669-B1E4-7F19272C384A}"/>
              </a:ext>
            </a:extLst>
          </p:cNvPr>
          <p:cNvSpPr>
            <a:spLocks noChangeShapeType="1"/>
          </p:cNvSpPr>
          <p:nvPr/>
        </p:nvSpPr>
        <p:spPr bwMode="auto">
          <a:xfrm>
            <a:off x="5607050" y="1524000"/>
            <a:ext cx="4070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9" name="Line 8">
            <a:extLst>
              <a:ext uri="{FF2B5EF4-FFF2-40B4-BE49-F238E27FC236}">
                <a16:creationId xmlns:a16="http://schemas.microsoft.com/office/drawing/2014/main" id="{076494C0-42A7-421F-8870-8C41E22BCD54}"/>
              </a:ext>
            </a:extLst>
          </p:cNvPr>
          <p:cNvSpPr>
            <a:spLocks noChangeShapeType="1"/>
          </p:cNvSpPr>
          <p:nvPr/>
        </p:nvSpPr>
        <p:spPr bwMode="auto">
          <a:xfrm>
            <a:off x="5622925" y="1524000"/>
            <a:ext cx="0" cy="1143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0" name="Line 9">
            <a:extLst>
              <a:ext uri="{FF2B5EF4-FFF2-40B4-BE49-F238E27FC236}">
                <a16:creationId xmlns:a16="http://schemas.microsoft.com/office/drawing/2014/main" id="{116D6785-D9E6-4A5C-8A79-B7C9A3AB0A08}"/>
              </a:ext>
            </a:extLst>
          </p:cNvPr>
          <p:cNvSpPr>
            <a:spLocks noChangeShapeType="1"/>
          </p:cNvSpPr>
          <p:nvPr/>
        </p:nvSpPr>
        <p:spPr bwMode="auto">
          <a:xfrm>
            <a:off x="5607050" y="2667000"/>
            <a:ext cx="4070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3" name="Text Box 25">
            <a:extLst>
              <a:ext uri="{FF2B5EF4-FFF2-40B4-BE49-F238E27FC236}">
                <a16:creationId xmlns:a16="http://schemas.microsoft.com/office/drawing/2014/main" id="{149A077E-F34A-45C7-8D59-7BAC53BB31D1}"/>
              </a:ext>
            </a:extLst>
          </p:cNvPr>
          <p:cNvSpPr txBox="1">
            <a:spLocks noChangeArrowheads="1"/>
          </p:cNvSpPr>
          <p:nvPr/>
        </p:nvSpPr>
        <p:spPr bwMode="auto">
          <a:xfrm>
            <a:off x="0" y="0"/>
            <a:ext cx="577850" cy="461963"/>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chemeClr val="bg1"/>
                </a:solidFill>
                <a:latin typeface="Times New Roman" panose="02020603050405020304" pitchFamily="18" charset="0"/>
              </a:rPr>
              <a:t>?3</a:t>
            </a:r>
          </a:p>
        </p:txBody>
      </p:sp>
      <p:sp>
        <p:nvSpPr>
          <p:cNvPr id="89116" name="Text Box 28">
            <a:extLst>
              <a:ext uri="{FF2B5EF4-FFF2-40B4-BE49-F238E27FC236}">
                <a16:creationId xmlns:a16="http://schemas.microsoft.com/office/drawing/2014/main" id="{C179A27E-E3FF-49A7-AF5C-1A3AE7D1BCB8}"/>
              </a:ext>
            </a:extLst>
          </p:cNvPr>
          <p:cNvSpPr txBox="1">
            <a:spLocks noChangeArrowheads="1"/>
          </p:cNvSpPr>
          <p:nvPr/>
        </p:nvSpPr>
        <p:spPr bwMode="auto">
          <a:xfrm>
            <a:off x="0" y="3352800"/>
            <a:ext cx="487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400" b="1" i="1">
                <a:latin typeface="Times New Roman" panose="02020603050405020304" pitchFamily="18" charset="0"/>
                <a:sym typeface="Symbol" panose="05050102010706020507" pitchFamily="18" charset="2"/>
              </a:rPr>
              <a:t>- Chiều dài của hình chữ nhật bằng chu vi của đáy hình trụ và bằng: </a:t>
            </a:r>
          </a:p>
        </p:txBody>
      </p:sp>
      <p:sp>
        <p:nvSpPr>
          <p:cNvPr id="89117" name="Text Box 29">
            <a:extLst>
              <a:ext uri="{FF2B5EF4-FFF2-40B4-BE49-F238E27FC236}">
                <a16:creationId xmlns:a16="http://schemas.microsoft.com/office/drawing/2014/main" id="{9CC6B35A-78D2-42A4-8674-52A427EFE13F}"/>
              </a:ext>
            </a:extLst>
          </p:cNvPr>
          <p:cNvSpPr txBox="1">
            <a:spLocks noChangeArrowheads="1"/>
          </p:cNvSpPr>
          <p:nvPr/>
        </p:nvSpPr>
        <p:spPr bwMode="auto">
          <a:xfrm>
            <a:off x="0" y="4724400"/>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en-US" altLang="en-US" sz="2400" b="1" i="1">
                <a:solidFill>
                  <a:schemeClr val="tx2"/>
                </a:solidFill>
                <a:latin typeface="Times New Roman" panose="02020603050405020304" pitchFamily="18" charset="0"/>
                <a:sym typeface="Symbol" panose="05050102010706020507" pitchFamily="18" charset="2"/>
              </a:rPr>
              <a:t>- Di</a:t>
            </a:r>
            <a:r>
              <a:rPr lang="en-US" altLang="en-US" sz="2400" b="1" i="1">
                <a:latin typeface="Times New Roman" panose="02020603050405020304" pitchFamily="18" charset="0"/>
                <a:sym typeface="Symbol" panose="05050102010706020507" pitchFamily="18" charset="2"/>
              </a:rPr>
              <a:t>ện tích hình chữ nhật </a:t>
            </a:r>
            <a:r>
              <a:rPr lang="en-US" altLang="en-US" sz="2400" b="1" i="1">
                <a:solidFill>
                  <a:schemeClr val="tx2"/>
                </a:solidFill>
                <a:latin typeface="Times New Roman" panose="02020603050405020304" pitchFamily="18" charset="0"/>
                <a:sym typeface="Symbol" panose="05050102010706020507" pitchFamily="18" charset="2"/>
              </a:rPr>
              <a:t>:</a:t>
            </a:r>
          </a:p>
        </p:txBody>
      </p:sp>
      <p:sp>
        <p:nvSpPr>
          <p:cNvPr id="89118" name="Text Box 30">
            <a:extLst>
              <a:ext uri="{FF2B5EF4-FFF2-40B4-BE49-F238E27FC236}">
                <a16:creationId xmlns:a16="http://schemas.microsoft.com/office/drawing/2014/main" id="{FB92BCBB-21A6-41DD-834A-53120F3253B2}"/>
              </a:ext>
            </a:extLst>
          </p:cNvPr>
          <p:cNvSpPr txBox="1">
            <a:spLocks noChangeArrowheads="1"/>
          </p:cNvSpPr>
          <p:nvPr/>
        </p:nvSpPr>
        <p:spPr bwMode="auto">
          <a:xfrm>
            <a:off x="-50800" y="5715000"/>
            <a:ext cx="492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400" b="1" i="1">
                <a:latin typeface="Times New Roman" panose="02020603050405020304" pitchFamily="18" charset="0"/>
                <a:sym typeface="Symbol" panose="05050102010706020507" pitchFamily="18" charset="2"/>
              </a:rPr>
              <a:t>- Diện tích một đáy của hình trụ :</a:t>
            </a:r>
          </a:p>
        </p:txBody>
      </p:sp>
      <p:sp>
        <p:nvSpPr>
          <p:cNvPr id="21517" name="Text Box 34">
            <a:extLst>
              <a:ext uri="{FF2B5EF4-FFF2-40B4-BE49-F238E27FC236}">
                <a16:creationId xmlns:a16="http://schemas.microsoft.com/office/drawing/2014/main" id="{4F037A58-2AFD-4DB3-94A9-B1BD9B413368}"/>
              </a:ext>
            </a:extLst>
          </p:cNvPr>
          <p:cNvSpPr txBox="1">
            <a:spLocks noChangeArrowheads="1"/>
          </p:cNvSpPr>
          <p:nvPr/>
        </p:nvSpPr>
        <p:spPr bwMode="auto">
          <a:xfrm>
            <a:off x="4540250" y="4724400"/>
            <a:ext cx="33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endParaRPr lang="en-US" altLang="en-US">
              <a:latin typeface=".VnTime" pitchFamily="34" charset="0"/>
            </a:endParaRPr>
          </a:p>
        </p:txBody>
      </p:sp>
      <p:sp>
        <p:nvSpPr>
          <p:cNvPr id="13329" name="Line 80">
            <a:extLst>
              <a:ext uri="{FF2B5EF4-FFF2-40B4-BE49-F238E27FC236}">
                <a16:creationId xmlns:a16="http://schemas.microsoft.com/office/drawing/2014/main" id="{51EFFE68-FF7F-484A-88E6-1FC21A3D9C81}"/>
              </a:ext>
            </a:extLst>
          </p:cNvPr>
          <p:cNvSpPr>
            <a:spLocks noChangeShapeType="1"/>
          </p:cNvSpPr>
          <p:nvPr/>
        </p:nvSpPr>
        <p:spPr bwMode="auto">
          <a:xfrm>
            <a:off x="9677400" y="1524000"/>
            <a:ext cx="0" cy="1143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0" name="Text Box 86">
            <a:extLst>
              <a:ext uri="{FF2B5EF4-FFF2-40B4-BE49-F238E27FC236}">
                <a16:creationId xmlns:a16="http://schemas.microsoft.com/office/drawing/2014/main" id="{97BDA075-C6FE-4C9F-AC87-AC9EC5ACBD61}"/>
              </a:ext>
            </a:extLst>
          </p:cNvPr>
          <p:cNvSpPr txBox="1">
            <a:spLocks noChangeArrowheads="1"/>
          </p:cNvSpPr>
          <p:nvPr/>
        </p:nvSpPr>
        <p:spPr bwMode="auto">
          <a:xfrm>
            <a:off x="5105400" y="1295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A</a:t>
            </a:r>
          </a:p>
        </p:txBody>
      </p:sp>
      <p:sp>
        <p:nvSpPr>
          <p:cNvPr id="13331" name="Text Box 87">
            <a:extLst>
              <a:ext uri="{FF2B5EF4-FFF2-40B4-BE49-F238E27FC236}">
                <a16:creationId xmlns:a16="http://schemas.microsoft.com/office/drawing/2014/main" id="{B4A4BEAD-F866-41C8-900B-1100F3B0D3BC}"/>
              </a:ext>
            </a:extLst>
          </p:cNvPr>
          <p:cNvSpPr txBox="1">
            <a:spLocks noChangeArrowheads="1"/>
          </p:cNvSpPr>
          <p:nvPr/>
        </p:nvSpPr>
        <p:spPr bwMode="auto">
          <a:xfrm>
            <a:off x="5105400" y="2528888"/>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B</a:t>
            </a:r>
          </a:p>
        </p:txBody>
      </p:sp>
      <p:grpSp>
        <p:nvGrpSpPr>
          <p:cNvPr id="6" name="Group 106">
            <a:extLst>
              <a:ext uri="{FF2B5EF4-FFF2-40B4-BE49-F238E27FC236}">
                <a16:creationId xmlns:a16="http://schemas.microsoft.com/office/drawing/2014/main" id="{B794DEA7-C0C5-4871-9C72-E0F6AB366E06}"/>
              </a:ext>
            </a:extLst>
          </p:cNvPr>
          <p:cNvGrpSpPr>
            <a:grpSpLocks/>
          </p:cNvGrpSpPr>
          <p:nvPr/>
        </p:nvGrpSpPr>
        <p:grpSpPr bwMode="auto">
          <a:xfrm>
            <a:off x="123825" y="228600"/>
            <a:ext cx="14208125" cy="3717925"/>
            <a:chOff x="240" y="144"/>
            <a:chExt cx="8612" cy="2342"/>
          </a:xfrm>
        </p:grpSpPr>
        <p:sp>
          <p:nvSpPr>
            <p:cNvPr id="21543" name="Text Box 27">
              <a:extLst>
                <a:ext uri="{FF2B5EF4-FFF2-40B4-BE49-F238E27FC236}">
                  <a16:creationId xmlns:a16="http://schemas.microsoft.com/office/drawing/2014/main" id="{F9D603F8-01ED-4C86-9F73-BF23A77EDDA3}"/>
                </a:ext>
              </a:extLst>
            </p:cNvPr>
            <p:cNvSpPr txBox="1">
              <a:spLocks noChangeArrowheads="1"/>
            </p:cNvSpPr>
            <p:nvPr/>
          </p:nvSpPr>
          <p:spPr bwMode="auto">
            <a:xfrm>
              <a:off x="240" y="1152"/>
              <a:ext cx="111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i="1">
                  <a:solidFill>
                    <a:srgbClr val="CC0000"/>
                  </a:solidFill>
                  <a:latin typeface="Times New Roman" panose="02020603050405020304" pitchFamily="18" charset="0"/>
                </a:rPr>
                <a:t> Hình 77</a:t>
              </a:r>
            </a:p>
          </p:txBody>
        </p:sp>
        <p:grpSp>
          <p:nvGrpSpPr>
            <p:cNvPr id="21544" name="Group 105">
              <a:extLst>
                <a:ext uri="{FF2B5EF4-FFF2-40B4-BE49-F238E27FC236}">
                  <a16:creationId xmlns:a16="http://schemas.microsoft.com/office/drawing/2014/main" id="{6400DF70-6D92-4532-AB41-D70657687465}"/>
                </a:ext>
              </a:extLst>
            </p:cNvPr>
            <p:cNvGrpSpPr>
              <a:grpSpLocks/>
            </p:cNvGrpSpPr>
            <p:nvPr/>
          </p:nvGrpSpPr>
          <p:grpSpPr bwMode="auto">
            <a:xfrm>
              <a:off x="1620" y="144"/>
              <a:ext cx="7232" cy="2342"/>
              <a:chOff x="1620" y="144"/>
              <a:chExt cx="7232" cy="2342"/>
            </a:xfrm>
          </p:grpSpPr>
          <p:sp>
            <p:nvSpPr>
              <p:cNvPr id="21545" name="Line 24">
                <a:extLst>
                  <a:ext uri="{FF2B5EF4-FFF2-40B4-BE49-F238E27FC236}">
                    <a16:creationId xmlns:a16="http://schemas.microsoft.com/office/drawing/2014/main" id="{C18494B6-5387-4684-B432-2F3A4FA1E7B0}"/>
                  </a:ext>
                </a:extLst>
              </p:cNvPr>
              <p:cNvSpPr>
                <a:spLocks noChangeShapeType="1"/>
              </p:cNvSpPr>
              <p:nvPr/>
            </p:nvSpPr>
            <p:spPr bwMode="auto">
              <a:xfrm>
                <a:off x="2832" y="1200"/>
                <a:ext cx="416"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46" name="Text Box 89">
                <a:extLst>
                  <a:ext uri="{FF2B5EF4-FFF2-40B4-BE49-F238E27FC236}">
                    <a16:creationId xmlns:a16="http://schemas.microsoft.com/office/drawing/2014/main" id="{834816AA-CC49-4A79-88A6-786BF79BAFC1}"/>
                  </a:ext>
                </a:extLst>
              </p:cNvPr>
              <p:cNvSpPr txBox="1">
                <a:spLocks noChangeArrowheads="1"/>
              </p:cNvSpPr>
              <p:nvPr/>
            </p:nvSpPr>
            <p:spPr bwMode="auto">
              <a:xfrm>
                <a:off x="3044" y="1257"/>
                <a:ext cx="5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CC0000"/>
                    </a:solidFill>
                  </a:rPr>
                  <a:t>10cm</a:t>
                </a:r>
              </a:p>
            </p:txBody>
          </p:sp>
          <p:grpSp>
            <p:nvGrpSpPr>
              <p:cNvPr id="21547" name="Group 104">
                <a:extLst>
                  <a:ext uri="{FF2B5EF4-FFF2-40B4-BE49-F238E27FC236}">
                    <a16:creationId xmlns:a16="http://schemas.microsoft.com/office/drawing/2014/main" id="{1B7AB005-897B-4B94-A866-EAFB30E2157E}"/>
                  </a:ext>
                </a:extLst>
              </p:cNvPr>
              <p:cNvGrpSpPr>
                <a:grpSpLocks/>
              </p:cNvGrpSpPr>
              <p:nvPr/>
            </p:nvGrpSpPr>
            <p:grpSpPr bwMode="auto">
              <a:xfrm>
                <a:off x="1620" y="144"/>
                <a:ext cx="7232" cy="2342"/>
                <a:chOff x="1620" y="144"/>
                <a:chExt cx="7232" cy="2342"/>
              </a:xfrm>
            </p:grpSpPr>
            <p:grpSp>
              <p:nvGrpSpPr>
                <p:cNvPr id="21548" name="Group 102">
                  <a:extLst>
                    <a:ext uri="{FF2B5EF4-FFF2-40B4-BE49-F238E27FC236}">
                      <a16:creationId xmlns:a16="http://schemas.microsoft.com/office/drawing/2014/main" id="{A0833553-625E-48D4-9895-04247D3AC52B}"/>
                    </a:ext>
                  </a:extLst>
                </p:cNvPr>
                <p:cNvGrpSpPr>
                  <a:grpSpLocks/>
                </p:cNvGrpSpPr>
                <p:nvPr/>
              </p:nvGrpSpPr>
              <p:grpSpPr bwMode="auto">
                <a:xfrm>
                  <a:off x="1620" y="806"/>
                  <a:ext cx="1308" cy="1020"/>
                  <a:chOff x="1620" y="806"/>
                  <a:chExt cx="1308" cy="1020"/>
                </a:xfrm>
              </p:grpSpPr>
              <p:grpSp>
                <p:nvGrpSpPr>
                  <p:cNvPr id="21560" name="Group 101">
                    <a:extLst>
                      <a:ext uri="{FF2B5EF4-FFF2-40B4-BE49-F238E27FC236}">
                        <a16:creationId xmlns:a16="http://schemas.microsoft.com/office/drawing/2014/main" id="{8184154A-2622-4A2A-A839-E144FE348928}"/>
                      </a:ext>
                    </a:extLst>
                  </p:cNvPr>
                  <p:cNvGrpSpPr>
                    <a:grpSpLocks/>
                  </p:cNvGrpSpPr>
                  <p:nvPr/>
                </p:nvGrpSpPr>
                <p:grpSpPr bwMode="auto">
                  <a:xfrm>
                    <a:off x="1620" y="806"/>
                    <a:ext cx="1308" cy="1020"/>
                    <a:chOff x="1620" y="806"/>
                    <a:chExt cx="1308" cy="1020"/>
                  </a:xfrm>
                </p:grpSpPr>
                <p:sp>
                  <p:nvSpPr>
                    <p:cNvPr id="21562" name="Text Box 90">
                      <a:extLst>
                        <a:ext uri="{FF2B5EF4-FFF2-40B4-BE49-F238E27FC236}">
                          <a16:creationId xmlns:a16="http://schemas.microsoft.com/office/drawing/2014/main" id="{1B5082F7-EA35-4B10-85B1-4373CDD8F396}"/>
                        </a:ext>
                      </a:extLst>
                    </p:cNvPr>
                    <p:cNvSpPr txBox="1">
                      <a:spLocks noChangeArrowheads="1"/>
                    </p:cNvSpPr>
                    <p:nvPr/>
                  </p:nvSpPr>
                  <p:spPr bwMode="auto">
                    <a:xfrm>
                      <a:off x="2352" y="1257"/>
                      <a:ext cx="5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CC0000"/>
                          </a:solidFill>
                        </a:rPr>
                        <a:t>10cm</a:t>
                      </a:r>
                    </a:p>
                  </p:txBody>
                </p:sp>
                <p:sp>
                  <p:nvSpPr>
                    <p:cNvPr id="21563" name="Oval 3">
                      <a:extLst>
                        <a:ext uri="{FF2B5EF4-FFF2-40B4-BE49-F238E27FC236}">
                          <a16:creationId xmlns:a16="http://schemas.microsoft.com/office/drawing/2014/main" id="{7FEDDA39-5A39-4834-9430-F495D6B870E6}"/>
                        </a:ext>
                      </a:extLst>
                    </p:cNvPr>
                    <p:cNvSpPr>
                      <a:spLocks noChangeArrowheads="1"/>
                    </p:cNvSpPr>
                    <p:nvPr/>
                  </p:nvSpPr>
                  <p:spPr bwMode="auto">
                    <a:xfrm>
                      <a:off x="1620" y="1536"/>
                      <a:ext cx="832" cy="24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latin typeface=".VnTime" pitchFamily="34" charset="0"/>
                      </a:endParaRPr>
                    </a:p>
                  </p:txBody>
                </p:sp>
                <p:sp>
                  <p:nvSpPr>
                    <p:cNvPr id="21564" name="Oval 4">
                      <a:extLst>
                        <a:ext uri="{FF2B5EF4-FFF2-40B4-BE49-F238E27FC236}">
                          <a16:creationId xmlns:a16="http://schemas.microsoft.com/office/drawing/2014/main" id="{675CA929-0B39-4993-9ED6-910307448003}"/>
                        </a:ext>
                      </a:extLst>
                    </p:cNvPr>
                    <p:cNvSpPr>
                      <a:spLocks noChangeArrowheads="1"/>
                    </p:cNvSpPr>
                    <p:nvPr/>
                  </p:nvSpPr>
                  <p:spPr bwMode="auto">
                    <a:xfrm>
                      <a:off x="1620" y="864"/>
                      <a:ext cx="832" cy="24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latin typeface=".VnTime" pitchFamily="34" charset="0"/>
                      </a:endParaRPr>
                    </a:p>
                  </p:txBody>
                </p:sp>
                <p:sp>
                  <p:nvSpPr>
                    <p:cNvPr id="21565" name="Line 11">
                      <a:extLst>
                        <a:ext uri="{FF2B5EF4-FFF2-40B4-BE49-F238E27FC236}">
                          <a16:creationId xmlns:a16="http://schemas.microsoft.com/office/drawing/2014/main" id="{13D04A81-7A67-42C2-AA98-7AE2634FA1F4}"/>
                        </a:ext>
                      </a:extLst>
                    </p:cNvPr>
                    <p:cNvSpPr>
                      <a:spLocks noChangeShapeType="1"/>
                    </p:cNvSpPr>
                    <p:nvPr/>
                  </p:nvSpPr>
                  <p:spPr bwMode="auto">
                    <a:xfrm>
                      <a:off x="1620" y="1008"/>
                      <a:ext cx="0" cy="67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66" name="Text Box 18">
                      <a:extLst>
                        <a:ext uri="{FF2B5EF4-FFF2-40B4-BE49-F238E27FC236}">
                          <a16:creationId xmlns:a16="http://schemas.microsoft.com/office/drawing/2014/main" id="{06401072-DD87-4969-8059-D3AE6A6246D5}"/>
                        </a:ext>
                      </a:extLst>
                    </p:cNvPr>
                    <p:cNvSpPr txBox="1">
                      <a:spLocks noChangeArrowheads="1"/>
                    </p:cNvSpPr>
                    <p:nvPr/>
                  </p:nvSpPr>
                  <p:spPr bwMode="auto">
                    <a:xfrm>
                      <a:off x="1966" y="806"/>
                      <a:ext cx="62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en-US" altLang="en-US" sz="2000" b="1">
                          <a:solidFill>
                            <a:srgbClr val="CC0000"/>
                          </a:solidFill>
                          <a:latin typeface="Times New Roman" panose="02020603050405020304" pitchFamily="18" charset="0"/>
                        </a:rPr>
                        <a:t>  5cm  </a:t>
                      </a:r>
                    </a:p>
                  </p:txBody>
                </p:sp>
                <p:sp>
                  <p:nvSpPr>
                    <p:cNvPr id="21567" name="Text Box 12">
                      <a:extLst>
                        <a:ext uri="{FF2B5EF4-FFF2-40B4-BE49-F238E27FC236}">
                          <a16:creationId xmlns:a16="http://schemas.microsoft.com/office/drawing/2014/main" id="{692531F6-A514-4B80-98ED-048E8E380634}"/>
                        </a:ext>
                      </a:extLst>
                    </p:cNvPr>
                    <p:cNvSpPr txBox="1">
                      <a:spLocks noChangeArrowheads="1"/>
                    </p:cNvSpPr>
                    <p:nvPr/>
                  </p:nvSpPr>
                  <p:spPr bwMode="auto">
                    <a:xfrm>
                      <a:off x="1952" y="1525"/>
                      <a:ext cx="3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en-US" altLang="en-US">
                          <a:latin typeface=".VnTime" pitchFamily="34" charset="0"/>
                          <a:sym typeface="Symbol" panose="05050102010706020507" pitchFamily="18" charset="2"/>
                        </a:rPr>
                        <a:t></a:t>
                      </a:r>
                    </a:p>
                  </p:txBody>
                </p:sp>
                <p:sp>
                  <p:nvSpPr>
                    <p:cNvPr id="21568" name="Line 16">
                      <a:extLst>
                        <a:ext uri="{FF2B5EF4-FFF2-40B4-BE49-F238E27FC236}">
                          <a16:creationId xmlns:a16="http://schemas.microsoft.com/office/drawing/2014/main" id="{40ACA4B3-C52A-4C5B-B52A-A03D879D949B}"/>
                        </a:ext>
                      </a:extLst>
                    </p:cNvPr>
                    <p:cNvSpPr>
                      <a:spLocks noChangeShapeType="1"/>
                    </p:cNvSpPr>
                    <p:nvPr/>
                  </p:nvSpPr>
                  <p:spPr bwMode="auto">
                    <a:xfrm>
                      <a:off x="2016" y="980"/>
                      <a:ext cx="446"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1569" name="Line 17">
                      <a:extLst>
                        <a:ext uri="{FF2B5EF4-FFF2-40B4-BE49-F238E27FC236}">
                          <a16:creationId xmlns:a16="http://schemas.microsoft.com/office/drawing/2014/main" id="{33346744-4E95-4A79-8A82-CC63145D7D05}"/>
                        </a:ext>
                      </a:extLst>
                    </p:cNvPr>
                    <p:cNvSpPr>
                      <a:spLocks noChangeShapeType="1"/>
                    </p:cNvSpPr>
                    <p:nvPr/>
                  </p:nvSpPr>
                  <p:spPr bwMode="auto">
                    <a:xfrm>
                      <a:off x="2452" y="1008"/>
                      <a:ext cx="0" cy="67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70" name="Text Box 84">
                      <a:extLst>
                        <a:ext uri="{FF2B5EF4-FFF2-40B4-BE49-F238E27FC236}">
                          <a16:creationId xmlns:a16="http://schemas.microsoft.com/office/drawing/2014/main" id="{7C12D0A8-8833-4766-8B8E-3215E476D8F3}"/>
                        </a:ext>
                      </a:extLst>
                    </p:cNvPr>
                    <p:cNvSpPr txBox="1">
                      <a:spLocks noChangeArrowheads="1"/>
                    </p:cNvSpPr>
                    <p:nvPr/>
                  </p:nvSpPr>
                  <p:spPr bwMode="auto">
                    <a:xfrm>
                      <a:off x="2304" y="816"/>
                      <a:ext cx="4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A</a:t>
                      </a:r>
                    </a:p>
                  </p:txBody>
                </p:sp>
                <p:sp>
                  <p:nvSpPr>
                    <p:cNvPr id="21571" name="Text Box 85">
                      <a:extLst>
                        <a:ext uri="{FF2B5EF4-FFF2-40B4-BE49-F238E27FC236}">
                          <a16:creationId xmlns:a16="http://schemas.microsoft.com/office/drawing/2014/main" id="{C4AF1BA9-204E-44B5-83D8-8C2631D03F41}"/>
                        </a:ext>
                      </a:extLst>
                    </p:cNvPr>
                    <p:cNvSpPr txBox="1">
                      <a:spLocks noChangeArrowheads="1"/>
                    </p:cNvSpPr>
                    <p:nvPr/>
                  </p:nvSpPr>
                  <p:spPr bwMode="auto">
                    <a:xfrm>
                      <a:off x="2304" y="1593"/>
                      <a:ext cx="4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B</a:t>
                      </a:r>
                    </a:p>
                  </p:txBody>
                </p:sp>
              </p:grpSp>
              <p:sp>
                <p:nvSpPr>
                  <p:cNvPr id="21561" name="Text Box 13">
                    <a:extLst>
                      <a:ext uri="{FF2B5EF4-FFF2-40B4-BE49-F238E27FC236}">
                        <a16:creationId xmlns:a16="http://schemas.microsoft.com/office/drawing/2014/main" id="{88E34A76-ECCA-42C2-9F70-2F9666005676}"/>
                      </a:ext>
                    </a:extLst>
                  </p:cNvPr>
                  <p:cNvSpPr txBox="1">
                    <a:spLocks noChangeArrowheads="1"/>
                  </p:cNvSpPr>
                  <p:nvPr/>
                </p:nvSpPr>
                <p:spPr bwMode="auto">
                  <a:xfrm>
                    <a:off x="1952" y="854"/>
                    <a:ext cx="3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en-US" altLang="en-US">
                        <a:latin typeface=".VnTime" pitchFamily="34" charset="0"/>
                        <a:sym typeface="Symbol" panose="05050102010706020507" pitchFamily="18" charset="2"/>
                      </a:rPr>
                      <a:t></a:t>
                    </a:r>
                  </a:p>
                </p:txBody>
              </p:sp>
            </p:grpSp>
            <p:grpSp>
              <p:nvGrpSpPr>
                <p:cNvPr id="21549" name="Group 100">
                  <a:extLst>
                    <a:ext uri="{FF2B5EF4-FFF2-40B4-BE49-F238E27FC236}">
                      <a16:creationId xmlns:a16="http://schemas.microsoft.com/office/drawing/2014/main" id="{84379719-DED8-4CFD-9C6E-A4144497D1CB}"/>
                    </a:ext>
                  </a:extLst>
                </p:cNvPr>
                <p:cNvGrpSpPr>
                  <a:grpSpLocks/>
                </p:cNvGrpSpPr>
                <p:nvPr/>
              </p:nvGrpSpPr>
              <p:grpSpPr bwMode="auto">
                <a:xfrm>
                  <a:off x="3876" y="144"/>
                  <a:ext cx="4976" cy="2342"/>
                  <a:chOff x="3876" y="144"/>
                  <a:chExt cx="4976" cy="2342"/>
                </a:xfrm>
              </p:grpSpPr>
              <p:sp>
                <p:nvSpPr>
                  <p:cNvPr id="21550" name="Text Box 14">
                    <a:extLst>
                      <a:ext uri="{FF2B5EF4-FFF2-40B4-BE49-F238E27FC236}">
                        <a16:creationId xmlns:a16="http://schemas.microsoft.com/office/drawing/2014/main" id="{1007C865-826E-4D16-83D7-86866FFAE3F6}"/>
                      </a:ext>
                    </a:extLst>
                  </p:cNvPr>
                  <p:cNvSpPr txBox="1">
                    <a:spLocks noChangeArrowheads="1"/>
                  </p:cNvSpPr>
                  <p:nvPr/>
                </p:nvSpPr>
                <p:spPr bwMode="auto">
                  <a:xfrm>
                    <a:off x="4264" y="432"/>
                    <a:ext cx="3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en-US" altLang="en-US">
                        <a:latin typeface=".VnTime" pitchFamily="34" charset="0"/>
                        <a:sym typeface="Symbol" panose="05050102010706020507" pitchFamily="18" charset="2"/>
                      </a:rPr>
                      <a:t></a:t>
                    </a:r>
                  </a:p>
                </p:txBody>
              </p:sp>
              <p:sp>
                <p:nvSpPr>
                  <p:cNvPr id="21551" name="Text Box 15">
                    <a:extLst>
                      <a:ext uri="{FF2B5EF4-FFF2-40B4-BE49-F238E27FC236}">
                        <a16:creationId xmlns:a16="http://schemas.microsoft.com/office/drawing/2014/main" id="{D4EA401A-D64C-47F7-A3F1-26BFA0018CD5}"/>
                      </a:ext>
                    </a:extLst>
                  </p:cNvPr>
                  <p:cNvSpPr txBox="1">
                    <a:spLocks noChangeArrowheads="1"/>
                  </p:cNvSpPr>
                  <p:nvPr/>
                </p:nvSpPr>
                <p:spPr bwMode="auto">
                  <a:xfrm>
                    <a:off x="5588" y="1957"/>
                    <a:ext cx="3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en-US" altLang="en-US">
                        <a:latin typeface=".VnTime" pitchFamily="34" charset="0"/>
                        <a:sym typeface="Symbol" panose="05050102010706020507" pitchFamily="18" charset="2"/>
                      </a:rPr>
                      <a:t></a:t>
                    </a:r>
                  </a:p>
                </p:txBody>
              </p:sp>
              <p:grpSp>
                <p:nvGrpSpPr>
                  <p:cNvPr id="21552" name="Group 92">
                    <a:extLst>
                      <a:ext uri="{FF2B5EF4-FFF2-40B4-BE49-F238E27FC236}">
                        <a16:creationId xmlns:a16="http://schemas.microsoft.com/office/drawing/2014/main" id="{C943D171-4C34-4574-968F-532247B12CAA}"/>
                      </a:ext>
                    </a:extLst>
                  </p:cNvPr>
                  <p:cNvGrpSpPr>
                    <a:grpSpLocks/>
                  </p:cNvGrpSpPr>
                  <p:nvPr/>
                </p:nvGrpSpPr>
                <p:grpSpPr bwMode="auto">
                  <a:xfrm>
                    <a:off x="3876" y="144"/>
                    <a:ext cx="4976" cy="2342"/>
                    <a:chOff x="3876" y="144"/>
                    <a:chExt cx="4976" cy="2342"/>
                  </a:xfrm>
                </p:grpSpPr>
                <p:sp>
                  <p:nvSpPr>
                    <p:cNvPr id="21553" name="Oval 93">
                      <a:extLst>
                        <a:ext uri="{FF2B5EF4-FFF2-40B4-BE49-F238E27FC236}">
                          <a16:creationId xmlns:a16="http://schemas.microsoft.com/office/drawing/2014/main" id="{381C69AF-3B23-4A69-BA94-63AB8420ED7C}"/>
                        </a:ext>
                      </a:extLst>
                    </p:cNvPr>
                    <p:cNvSpPr>
                      <a:spLocks noChangeArrowheads="1"/>
                    </p:cNvSpPr>
                    <p:nvPr/>
                  </p:nvSpPr>
                  <p:spPr bwMode="auto">
                    <a:xfrm>
                      <a:off x="3876" y="144"/>
                      <a:ext cx="806" cy="806"/>
                    </a:xfrm>
                    <a:prstGeom prst="ellipse">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554" name="Oval 94">
                      <a:extLst>
                        <a:ext uri="{FF2B5EF4-FFF2-40B4-BE49-F238E27FC236}">
                          <a16:creationId xmlns:a16="http://schemas.microsoft.com/office/drawing/2014/main" id="{091C5ACF-3233-48A8-9F7D-BEE755F0EF8F}"/>
                        </a:ext>
                      </a:extLst>
                    </p:cNvPr>
                    <p:cNvSpPr>
                      <a:spLocks noChangeArrowheads="1"/>
                    </p:cNvSpPr>
                    <p:nvPr/>
                  </p:nvSpPr>
                  <p:spPr bwMode="auto">
                    <a:xfrm>
                      <a:off x="5252" y="1680"/>
                      <a:ext cx="806" cy="806"/>
                    </a:xfrm>
                    <a:prstGeom prst="ellipse">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555" name="Text Box 95">
                      <a:extLst>
                        <a:ext uri="{FF2B5EF4-FFF2-40B4-BE49-F238E27FC236}">
                          <a16:creationId xmlns:a16="http://schemas.microsoft.com/office/drawing/2014/main" id="{AEA7E4F9-E219-4418-8DB8-D9E8F497B719}"/>
                        </a:ext>
                      </a:extLst>
                    </p:cNvPr>
                    <p:cNvSpPr txBox="1">
                      <a:spLocks noChangeArrowheads="1"/>
                    </p:cNvSpPr>
                    <p:nvPr/>
                  </p:nvSpPr>
                  <p:spPr bwMode="auto">
                    <a:xfrm>
                      <a:off x="4282" y="364"/>
                      <a:ext cx="46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000" b="1">
                          <a:solidFill>
                            <a:srgbClr val="CC0000"/>
                          </a:solidFill>
                          <a:latin typeface=".VnTime" pitchFamily="34" charset="0"/>
                        </a:rPr>
                        <a:t>5cm</a:t>
                      </a:r>
                    </a:p>
                  </p:txBody>
                </p:sp>
                <p:sp>
                  <p:nvSpPr>
                    <p:cNvPr id="21556" name="Line 96">
                      <a:extLst>
                        <a:ext uri="{FF2B5EF4-FFF2-40B4-BE49-F238E27FC236}">
                          <a16:creationId xmlns:a16="http://schemas.microsoft.com/office/drawing/2014/main" id="{21F5E7C9-2CC7-43C5-AACB-41EBF0744460}"/>
                        </a:ext>
                      </a:extLst>
                    </p:cNvPr>
                    <p:cNvSpPr>
                      <a:spLocks noChangeShapeType="1"/>
                    </p:cNvSpPr>
                    <p:nvPr/>
                  </p:nvSpPr>
                  <p:spPr bwMode="auto">
                    <a:xfrm>
                      <a:off x="4348" y="566"/>
                      <a:ext cx="308" cy="1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1557" name="Text Box 97">
                      <a:extLst>
                        <a:ext uri="{FF2B5EF4-FFF2-40B4-BE49-F238E27FC236}">
                          <a16:creationId xmlns:a16="http://schemas.microsoft.com/office/drawing/2014/main" id="{5A14D312-5756-4F8D-9B51-588027502B52}"/>
                        </a:ext>
                      </a:extLst>
                    </p:cNvPr>
                    <p:cNvSpPr txBox="1">
                      <a:spLocks noChangeArrowheads="1"/>
                    </p:cNvSpPr>
                    <p:nvPr/>
                  </p:nvSpPr>
                  <p:spPr bwMode="auto">
                    <a:xfrm>
                      <a:off x="5684" y="1872"/>
                      <a:ext cx="46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en-US" altLang="en-US" sz="2000" b="1">
                          <a:solidFill>
                            <a:srgbClr val="CC0000"/>
                          </a:solidFill>
                          <a:latin typeface=".VnTime" pitchFamily="34" charset="0"/>
                        </a:rPr>
                        <a:t>5cm</a:t>
                      </a:r>
                    </a:p>
                  </p:txBody>
                </p:sp>
                <p:sp>
                  <p:nvSpPr>
                    <p:cNvPr id="21558" name="Line 98">
                      <a:extLst>
                        <a:ext uri="{FF2B5EF4-FFF2-40B4-BE49-F238E27FC236}">
                          <a16:creationId xmlns:a16="http://schemas.microsoft.com/office/drawing/2014/main" id="{F1D2533D-73AE-4E06-97FE-234F9C813B83}"/>
                        </a:ext>
                      </a:extLst>
                    </p:cNvPr>
                    <p:cNvSpPr>
                      <a:spLocks noChangeShapeType="1"/>
                    </p:cNvSpPr>
                    <p:nvPr/>
                  </p:nvSpPr>
                  <p:spPr bwMode="auto">
                    <a:xfrm>
                      <a:off x="5722" y="2076"/>
                      <a:ext cx="308" cy="1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1559" name="Rectangle 99">
                      <a:extLst>
                        <a:ext uri="{FF2B5EF4-FFF2-40B4-BE49-F238E27FC236}">
                          <a16:creationId xmlns:a16="http://schemas.microsoft.com/office/drawing/2014/main" id="{1BA927D1-4394-4DC1-AF35-9A5FC30D4565}"/>
                        </a:ext>
                      </a:extLst>
                    </p:cNvPr>
                    <p:cNvSpPr>
                      <a:spLocks noChangeArrowheads="1"/>
                    </p:cNvSpPr>
                    <p:nvPr/>
                  </p:nvSpPr>
                  <p:spPr bwMode="auto">
                    <a:xfrm>
                      <a:off x="6308" y="144"/>
                      <a:ext cx="2544" cy="7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b="1">
                        <a:solidFill>
                          <a:srgbClr val="000066"/>
                        </a:solidFill>
                        <a:sym typeface="Symbol" panose="05050102010706020507" pitchFamily="18" charset="2"/>
                      </a:endParaRPr>
                    </a:p>
                  </p:txBody>
                </p:sp>
              </p:grpSp>
            </p:grpSp>
          </p:grpSp>
        </p:grpSp>
      </p:grpSp>
      <p:sp>
        <p:nvSpPr>
          <p:cNvPr id="21522" name="Rectangle 110">
            <a:extLst>
              <a:ext uri="{FF2B5EF4-FFF2-40B4-BE49-F238E27FC236}">
                <a16:creationId xmlns:a16="http://schemas.microsoft.com/office/drawing/2014/main" id="{BF38E753-E2A9-4D39-9619-C2C67117672D}"/>
              </a:ext>
            </a:extLst>
          </p:cNvPr>
          <p:cNvSpPr>
            <a:spLocks noChangeArrowheads="1"/>
          </p:cNvSpPr>
          <p:nvPr/>
        </p:nvSpPr>
        <p:spPr bwMode="auto">
          <a:xfrm>
            <a:off x="0" y="0"/>
            <a:ext cx="9906000" cy="6858000"/>
          </a:xfrm>
          <a:prstGeom prst="rect">
            <a:avLst/>
          </a:prstGeom>
          <a:noFill/>
          <a:ln w="69850" cmpd="dbl">
            <a:solidFill>
              <a:srgbClr val="00FF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523" name="Line 111">
            <a:extLst>
              <a:ext uri="{FF2B5EF4-FFF2-40B4-BE49-F238E27FC236}">
                <a16:creationId xmlns:a16="http://schemas.microsoft.com/office/drawing/2014/main" id="{18C2282B-6D18-4213-941F-5E221B483EAE}"/>
              </a:ext>
            </a:extLst>
          </p:cNvPr>
          <p:cNvSpPr>
            <a:spLocks noChangeShapeType="1"/>
          </p:cNvSpPr>
          <p:nvPr/>
        </p:nvSpPr>
        <p:spPr bwMode="auto">
          <a:xfrm>
            <a:off x="5105400" y="3352800"/>
            <a:ext cx="0" cy="3429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201" name="Text Box 113">
            <a:extLst>
              <a:ext uri="{FF2B5EF4-FFF2-40B4-BE49-F238E27FC236}">
                <a16:creationId xmlns:a16="http://schemas.microsoft.com/office/drawing/2014/main" id="{881BE085-77AC-4B09-BEE7-594A00433955}"/>
              </a:ext>
            </a:extLst>
          </p:cNvPr>
          <p:cNvSpPr txBox="1">
            <a:spLocks noChangeArrowheads="1"/>
          </p:cNvSpPr>
          <p:nvPr/>
        </p:nvSpPr>
        <p:spPr bwMode="auto">
          <a:xfrm>
            <a:off x="4419600" y="3810000"/>
            <a:ext cx="533400" cy="369888"/>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89200" name="Text Box 112">
            <a:extLst>
              <a:ext uri="{FF2B5EF4-FFF2-40B4-BE49-F238E27FC236}">
                <a16:creationId xmlns:a16="http://schemas.microsoft.com/office/drawing/2014/main" id="{50334670-1BC1-46A1-A137-EB664B32A2C3}"/>
              </a:ext>
            </a:extLst>
          </p:cNvPr>
          <p:cNvSpPr txBox="1">
            <a:spLocks noChangeArrowheads="1"/>
          </p:cNvSpPr>
          <p:nvPr/>
        </p:nvSpPr>
        <p:spPr bwMode="auto">
          <a:xfrm>
            <a:off x="1295400" y="4254500"/>
            <a:ext cx="2667000" cy="461963"/>
          </a:xfrm>
          <a:prstGeom prst="rect">
            <a:avLst/>
          </a:prstGeom>
          <a:solidFill>
            <a:schemeClr val="bg1"/>
          </a:solidFill>
          <a:ln w="12700">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00"/>
                </a:solidFill>
              </a:rPr>
              <a:t>2.</a:t>
            </a:r>
            <a:r>
              <a:rPr lang="en-US" altLang="en-US" sz="2400" b="1">
                <a:solidFill>
                  <a:srgbClr val="CC0000"/>
                </a:solidFill>
                <a:sym typeface="Symbol" panose="05050102010706020507" pitchFamily="18" charset="2"/>
              </a:rPr>
              <a:t>.5 = 10 </a:t>
            </a:r>
            <a:r>
              <a:rPr lang="en-US" altLang="en-US" sz="2000" b="1">
                <a:sym typeface="Symbol" panose="05050102010706020507" pitchFamily="18" charset="2"/>
              </a:rPr>
              <a:t>(cm)</a:t>
            </a:r>
          </a:p>
        </p:txBody>
      </p:sp>
      <p:grpSp>
        <p:nvGrpSpPr>
          <p:cNvPr id="13" name="Group 122">
            <a:extLst>
              <a:ext uri="{FF2B5EF4-FFF2-40B4-BE49-F238E27FC236}">
                <a16:creationId xmlns:a16="http://schemas.microsoft.com/office/drawing/2014/main" id="{8B413F56-2BCF-4770-BB73-C756CDD8B8FB}"/>
              </a:ext>
            </a:extLst>
          </p:cNvPr>
          <p:cNvGrpSpPr>
            <a:grpSpLocks/>
          </p:cNvGrpSpPr>
          <p:nvPr/>
        </p:nvGrpSpPr>
        <p:grpSpPr bwMode="auto">
          <a:xfrm>
            <a:off x="76200" y="5165725"/>
            <a:ext cx="4953000" cy="708025"/>
            <a:chOff x="288" y="3216"/>
            <a:chExt cx="2400" cy="446"/>
          </a:xfrm>
        </p:grpSpPr>
        <p:sp>
          <p:nvSpPr>
            <p:cNvPr id="21539" name="Text Box 118">
              <a:extLst>
                <a:ext uri="{FF2B5EF4-FFF2-40B4-BE49-F238E27FC236}">
                  <a16:creationId xmlns:a16="http://schemas.microsoft.com/office/drawing/2014/main" id="{B27B57D5-9C0C-4AAC-A754-101CB1D95C09}"/>
                </a:ext>
              </a:extLst>
            </p:cNvPr>
            <p:cNvSpPr txBox="1">
              <a:spLocks noChangeArrowheads="1"/>
            </p:cNvSpPr>
            <p:nvPr/>
          </p:nvSpPr>
          <p:spPr bwMode="auto">
            <a:xfrm>
              <a:off x="288" y="3261"/>
              <a:ext cx="624" cy="291"/>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p>
          </p:txBody>
        </p:sp>
        <p:sp>
          <p:nvSpPr>
            <p:cNvPr id="21540" name="Text Box 119">
              <a:extLst>
                <a:ext uri="{FF2B5EF4-FFF2-40B4-BE49-F238E27FC236}">
                  <a16:creationId xmlns:a16="http://schemas.microsoft.com/office/drawing/2014/main" id="{0B4BBEFF-1589-45B6-BF4B-89FD6974B7F7}"/>
                </a:ext>
              </a:extLst>
            </p:cNvPr>
            <p:cNvSpPr txBox="1">
              <a:spLocks noChangeArrowheads="1"/>
            </p:cNvSpPr>
            <p:nvPr/>
          </p:nvSpPr>
          <p:spPr bwMode="auto">
            <a:xfrm>
              <a:off x="1056" y="3261"/>
              <a:ext cx="624" cy="291"/>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p>
          </p:txBody>
        </p:sp>
        <p:sp>
          <p:nvSpPr>
            <p:cNvPr id="21541" name="Text Box 120">
              <a:extLst>
                <a:ext uri="{FF2B5EF4-FFF2-40B4-BE49-F238E27FC236}">
                  <a16:creationId xmlns:a16="http://schemas.microsoft.com/office/drawing/2014/main" id="{DF15D5E7-4758-40AD-9C2D-40092B068F82}"/>
                </a:ext>
              </a:extLst>
            </p:cNvPr>
            <p:cNvSpPr txBox="1">
              <a:spLocks noChangeArrowheads="1"/>
            </p:cNvSpPr>
            <p:nvPr/>
          </p:nvSpPr>
          <p:spPr bwMode="auto">
            <a:xfrm>
              <a:off x="1920" y="3261"/>
              <a:ext cx="768" cy="291"/>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p>
          </p:txBody>
        </p:sp>
        <p:sp>
          <p:nvSpPr>
            <p:cNvPr id="21542" name="Text Box 121">
              <a:extLst>
                <a:ext uri="{FF2B5EF4-FFF2-40B4-BE49-F238E27FC236}">
                  <a16:creationId xmlns:a16="http://schemas.microsoft.com/office/drawing/2014/main" id="{59265BE5-E3BB-48B2-A16E-CC25F15BE8DF}"/>
                </a:ext>
              </a:extLst>
            </p:cNvPr>
            <p:cNvSpPr txBox="1">
              <a:spLocks noChangeArrowheads="1"/>
            </p:cNvSpPr>
            <p:nvPr/>
          </p:nvSpPr>
          <p:spPr bwMode="auto">
            <a:xfrm>
              <a:off x="816" y="3216"/>
              <a:ext cx="336"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4000" b="1">
                <a:solidFill>
                  <a:srgbClr val="000066"/>
                </a:solidFill>
              </a:endParaRPr>
            </a:p>
          </p:txBody>
        </p:sp>
      </p:grpSp>
      <p:grpSp>
        <p:nvGrpSpPr>
          <p:cNvPr id="14" name="Group 158">
            <a:extLst>
              <a:ext uri="{FF2B5EF4-FFF2-40B4-BE49-F238E27FC236}">
                <a16:creationId xmlns:a16="http://schemas.microsoft.com/office/drawing/2014/main" id="{61B04AB3-7E89-4287-AAB5-FB3860F0CBD8}"/>
              </a:ext>
            </a:extLst>
          </p:cNvPr>
          <p:cNvGrpSpPr>
            <a:grpSpLocks/>
          </p:cNvGrpSpPr>
          <p:nvPr/>
        </p:nvGrpSpPr>
        <p:grpSpPr bwMode="auto">
          <a:xfrm>
            <a:off x="1219200" y="6202363"/>
            <a:ext cx="3810000" cy="584200"/>
            <a:chOff x="768" y="4070"/>
            <a:chExt cx="2400" cy="368"/>
          </a:xfrm>
        </p:grpSpPr>
        <p:sp>
          <p:nvSpPr>
            <p:cNvPr id="21535" name="Text Box 130">
              <a:extLst>
                <a:ext uri="{FF2B5EF4-FFF2-40B4-BE49-F238E27FC236}">
                  <a16:creationId xmlns:a16="http://schemas.microsoft.com/office/drawing/2014/main" id="{4247A7EE-151E-4661-9E91-AC56D8B0D9AE}"/>
                </a:ext>
              </a:extLst>
            </p:cNvPr>
            <p:cNvSpPr txBox="1">
              <a:spLocks noChangeArrowheads="1"/>
            </p:cNvSpPr>
            <p:nvPr/>
          </p:nvSpPr>
          <p:spPr bwMode="auto">
            <a:xfrm>
              <a:off x="768" y="4147"/>
              <a:ext cx="336" cy="233"/>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1536" name="Rectangle 131">
              <a:extLst>
                <a:ext uri="{FF2B5EF4-FFF2-40B4-BE49-F238E27FC236}">
                  <a16:creationId xmlns:a16="http://schemas.microsoft.com/office/drawing/2014/main" id="{88F11ED8-4A7D-4702-832C-2D778969ED1B}"/>
                </a:ext>
              </a:extLst>
            </p:cNvPr>
            <p:cNvSpPr>
              <a:spLocks noChangeArrowheads="1"/>
            </p:cNvSpPr>
            <p:nvPr/>
          </p:nvSpPr>
          <p:spPr bwMode="auto">
            <a:xfrm>
              <a:off x="1056" y="4070"/>
              <a:ext cx="100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3200" b="1">
                  <a:solidFill>
                    <a:srgbClr val="000066"/>
                  </a:solidFill>
                </a:rPr>
                <a:t>.5 .5 = </a:t>
              </a:r>
            </a:p>
          </p:txBody>
        </p:sp>
        <p:sp>
          <p:nvSpPr>
            <p:cNvPr id="21537" name="Text Box 132">
              <a:extLst>
                <a:ext uri="{FF2B5EF4-FFF2-40B4-BE49-F238E27FC236}">
                  <a16:creationId xmlns:a16="http://schemas.microsoft.com/office/drawing/2014/main" id="{6F606453-E74E-4CD9-82FC-9EA00B05198A}"/>
                </a:ext>
              </a:extLst>
            </p:cNvPr>
            <p:cNvSpPr txBox="1">
              <a:spLocks noChangeArrowheads="1"/>
            </p:cNvSpPr>
            <p:nvPr/>
          </p:nvSpPr>
          <p:spPr bwMode="auto">
            <a:xfrm>
              <a:off x="1968" y="4144"/>
              <a:ext cx="528" cy="233"/>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1538" name="Text Box 133">
              <a:extLst>
                <a:ext uri="{FF2B5EF4-FFF2-40B4-BE49-F238E27FC236}">
                  <a16:creationId xmlns:a16="http://schemas.microsoft.com/office/drawing/2014/main" id="{6FE6F57B-E057-4A64-A58A-25BF4837F417}"/>
                </a:ext>
              </a:extLst>
            </p:cNvPr>
            <p:cNvSpPr txBox="1">
              <a:spLocks noChangeArrowheads="1"/>
            </p:cNvSpPr>
            <p:nvPr/>
          </p:nvSpPr>
          <p:spPr bwMode="auto">
            <a:xfrm>
              <a:off x="2544" y="4147"/>
              <a:ext cx="62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(cm</a:t>
              </a:r>
              <a:r>
                <a:rPr lang="en-US" altLang="en-US" b="1" baseline="30000"/>
                <a:t>2</a:t>
              </a:r>
              <a:r>
                <a:rPr lang="en-US" altLang="en-US" b="1"/>
                <a:t>)</a:t>
              </a:r>
              <a:endParaRPr lang="en-US" altLang="en-US" b="1" baseline="30000"/>
            </a:p>
          </p:txBody>
        </p:sp>
      </p:grpSp>
      <p:grpSp>
        <p:nvGrpSpPr>
          <p:cNvPr id="15" name="Group 150">
            <a:extLst>
              <a:ext uri="{FF2B5EF4-FFF2-40B4-BE49-F238E27FC236}">
                <a16:creationId xmlns:a16="http://schemas.microsoft.com/office/drawing/2014/main" id="{3AEBD469-3D4B-4D4B-8513-2BB55F13F001}"/>
              </a:ext>
            </a:extLst>
          </p:cNvPr>
          <p:cNvGrpSpPr>
            <a:grpSpLocks/>
          </p:cNvGrpSpPr>
          <p:nvPr/>
        </p:nvGrpSpPr>
        <p:grpSpPr bwMode="auto">
          <a:xfrm>
            <a:off x="5181600" y="5410200"/>
            <a:ext cx="3810000" cy="523875"/>
            <a:chOff x="3264" y="3408"/>
            <a:chExt cx="2400" cy="330"/>
          </a:xfrm>
        </p:grpSpPr>
        <p:sp>
          <p:nvSpPr>
            <p:cNvPr id="21532" name="Text Box 146">
              <a:extLst>
                <a:ext uri="{FF2B5EF4-FFF2-40B4-BE49-F238E27FC236}">
                  <a16:creationId xmlns:a16="http://schemas.microsoft.com/office/drawing/2014/main" id="{8F98A622-9E82-4F22-AE3D-33BFFEF26369}"/>
                </a:ext>
              </a:extLst>
            </p:cNvPr>
            <p:cNvSpPr txBox="1">
              <a:spLocks noChangeArrowheads="1"/>
            </p:cNvSpPr>
            <p:nvPr/>
          </p:nvSpPr>
          <p:spPr bwMode="auto">
            <a:xfrm>
              <a:off x="3264" y="3408"/>
              <a:ext cx="6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CC0000"/>
                  </a:solidFill>
                  <a:sym typeface="Symbol" panose="05050102010706020507" pitchFamily="18" charset="2"/>
                </a:rPr>
                <a:t>100</a:t>
              </a:r>
            </a:p>
          </p:txBody>
        </p:sp>
        <p:sp>
          <p:nvSpPr>
            <p:cNvPr id="21533" name="Text Box 147">
              <a:extLst>
                <a:ext uri="{FF2B5EF4-FFF2-40B4-BE49-F238E27FC236}">
                  <a16:creationId xmlns:a16="http://schemas.microsoft.com/office/drawing/2014/main" id="{05F0D03A-4968-4FCE-B712-4DB9A890E2F0}"/>
                </a:ext>
              </a:extLst>
            </p:cNvPr>
            <p:cNvSpPr txBox="1">
              <a:spLocks noChangeArrowheads="1"/>
            </p:cNvSpPr>
            <p:nvPr/>
          </p:nvSpPr>
          <p:spPr bwMode="auto">
            <a:xfrm>
              <a:off x="4080" y="3408"/>
              <a:ext cx="62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CC0000"/>
                  </a:solidFill>
                  <a:sym typeface="Symbol" panose="05050102010706020507" pitchFamily="18" charset="2"/>
                </a:rPr>
                <a:t>25</a:t>
              </a:r>
            </a:p>
          </p:txBody>
        </p:sp>
        <p:sp>
          <p:nvSpPr>
            <p:cNvPr id="21534" name="Text Box 148">
              <a:extLst>
                <a:ext uri="{FF2B5EF4-FFF2-40B4-BE49-F238E27FC236}">
                  <a16:creationId xmlns:a16="http://schemas.microsoft.com/office/drawing/2014/main" id="{B46D35AE-82C0-44DF-A1F9-41AC736F1E0E}"/>
                </a:ext>
              </a:extLst>
            </p:cNvPr>
            <p:cNvSpPr txBox="1">
              <a:spLocks noChangeArrowheads="1"/>
            </p:cNvSpPr>
            <p:nvPr/>
          </p:nvSpPr>
          <p:spPr bwMode="auto">
            <a:xfrm>
              <a:off x="5040" y="3408"/>
              <a:ext cx="62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CC0000"/>
                  </a:solidFill>
                  <a:sym typeface="Symbol" panose="05050102010706020507" pitchFamily="18" charset="2"/>
                </a:rPr>
                <a:t>150</a:t>
              </a:r>
            </a:p>
          </p:txBody>
        </p:sp>
      </p:grpSp>
      <p:sp>
        <p:nvSpPr>
          <p:cNvPr id="89239" name="Oval 151">
            <a:extLst>
              <a:ext uri="{FF2B5EF4-FFF2-40B4-BE49-F238E27FC236}">
                <a16:creationId xmlns:a16="http://schemas.microsoft.com/office/drawing/2014/main" id="{EADCA316-33B6-4873-9D6D-61D1F3F2835C}"/>
              </a:ext>
            </a:extLst>
          </p:cNvPr>
          <p:cNvSpPr>
            <a:spLocks noChangeArrowheads="1"/>
          </p:cNvSpPr>
          <p:nvPr/>
        </p:nvSpPr>
        <p:spPr bwMode="auto">
          <a:xfrm>
            <a:off x="6140450" y="212725"/>
            <a:ext cx="1295400" cy="1295400"/>
          </a:xfrm>
          <a:prstGeom prst="ellipse">
            <a:avLst/>
          </a:prstGeom>
          <a:solidFill>
            <a:srgbClr val="CC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CC0000"/>
                </a:solidFill>
              </a:rPr>
              <a:t>25</a:t>
            </a:r>
            <a:r>
              <a:rPr lang="en-US" altLang="en-US" sz="2400" b="1">
                <a:solidFill>
                  <a:srgbClr val="CC0000"/>
                </a:solidFill>
                <a:sym typeface="Symbol" panose="05050102010706020507" pitchFamily="18" charset="2"/>
              </a:rPr>
              <a:t> </a:t>
            </a:r>
            <a:r>
              <a:rPr lang="en-US" altLang="en-US" sz="1400" b="1">
                <a:sym typeface="Symbol" panose="05050102010706020507" pitchFamily="18" charset="2"/>
              </a:rPr>
              <a:t>(cm</a:t>
            </a:r>
            <a:r>
              <a:rPr lang="en-US" altLang="en-US" sz="1400" b="1" baseline="30000">
                <a:sym typeface="Symbol" panose="05050102010706020507" pitchFamily="18" charset="2"/>
              </a:rPr>
              <a:t>2</a:t>
            </a:r>
            <a:r>
              <a:rPr lang="en-US" altLang="en-US" sz="1400" b="1">
                <a:sym typeface="Symbol" panose="05050102010706020507" pitchFamily="18" charset="2"/>
              </a:rPr>
              <a:t>)</a:t>
            </a:r>
          </a:p>
        </p:txBody>
      </p:sp>
      <p:sp>
        <p:nvSpPr>
          <p:cNvPr id="89244" name="Oval 156">
            <a:extLst>
              <a:ext uri="{FF2B5EF4-FFF2-40B4-BE49-F238E27FC236}">
                <a16:creationId xmlns:a16="http://schemas.microsoft.com/office/drawing/2014/main" id="{D1658696-90C1-4D65-8D34-F7FC7C20FC90}"/>
              </a:ext>
            </a:extLst>
          </p:cNvPr>
          <p:cNvSpPr>
            <a:spLocks noChangeArrowheads="1"/>
          </p:cNvSpPr>
          <p:nvPr/>
        </p:nvSpPr>
        <p:spPr bwMode="auto">
          <a:xfrm>
            <a:off x="8410575" y="2651125"/>
            <a:ext cx="1295400" cy="1295400"/>
          </a:xfrm>
          <a:prstGeom prst="ellipse">
            <a:avLst/>
          </a:prstGeom>
          <a:solidFill>
            <a:srgbClr val="CC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CC0000"/>
                </a:solidFill>
              </a:rPr>
              <a:t>25</a:t>
            </a:r>
            <a:r>
              <a:rPr lang="en-US" altLang="en-US" sz="2400" b="1">
                <a:solidFill>
                  <a:srgbClr val="CC0000"/>
                </a:solidFill>
                <a:sym typeface="Symbol" panose="05050102010706020507" pitchFamily="18" charset="2"/>
              </a:rPr>
              <a:t> </a:t>
            </a:r>
            <a:r>
              <a:rPr lang="en-US" altLang="en-US" sz="1400" b="1">
                <a:sym typeface="Symbol" panose="05050102010706020507" pitchFamily="18" charset="2"/>
              </a:rPr>
              <a:t>(cm</a:t>
            </a:r>
            <a:r>
              <a:rPr lang="en-US" altLang="en-US" sz="1400" b="1" baseline="30000">
                <a:sym typeface="Symbol" panose="05050102010706020507" pitchFamily="18" charset="2"/>
              </a:rPr>
              <a:t>2</a:t>
            </a:r>
            <a:r>
              <a:rPr lang="en-US" altLang="en-US" sz="1400" b="1">
                <a:sym typeface="Symbol" panose="05050102010706020507" pitchFamily="18" charset="2"/>
              </a:rPr>
              <a:t>)</a:t>
            </a:r>
          </a:p>
        </p:txBody>
      </p:sp>
      <p:sp>
        <p:nvSpPr>
          <p:cNvPr id="89245" name="Rectangle 157">
            <a:extLst>
              <a:ext uri="{FF2B5EF4-FFF2-40B4-BE49-F238E27FC236}">
                <a16:creationId xmlns:a16="http://schemas.microsoft.com/office/drawing/2014/main" id="{9CB78956-68B2-4D83-8DE0-7D67DE0BDC36}"/>
              </a:ext>
            </a:extLst>
          </p:cNvPr>
          <p:cNvSpPr>
            <a:spLocks noChangeArrowheads="1"/>
          </p:cNvSpPr>
          <p:nvPr/>
        </p:nvSpPr>
        <p:spPr bwMode="auto">
          <a:xfrm>
            <a:off x="5638800" y="1524000"/>
            <a:ext cx="4038600" cy="11430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CC0000"/>
                </a:solidFill>
                <a:sym typeface="Symbol" panose="05050102010706020507" pitchFamily="18" charset="2"/>
              </a:rPr>
              <a:t>100  </a:t>
            </a:r>
            <a:r>
              <a:rPr lang="en-US" altLang="en-US" b="1">
                <a:sym typeface="Symbol" panose="05050102010706020507" pitchFamily="18" charset="2"/>
              </a:rPr>
              <a:t>(cm</a:t>
            </a:r>
            <a:r>
              <a:rPr lang="en-US" altLang="en-US" b="1" baseline="30000">
                <a:sym typeface="Symbol" panose="05050102010706020507" pitchFamily="18" charset="2"/>
              </a:rPr>
              <a:t>2</a:t>
            </a:r>
            <a:r>
              <a:rPr lang="en-US" altLang="en-US" b="1">
                <a:sym typeface="Symbol" panose="05050102010706020507" pitchFamily="18" charset="2"/>
              </a:rPr>
              <a:t>)</a:t>
            </a:r>
          </a:p>
        </p:txBody>
      </p:sp>
    </p:spTree>
    <p:extLst>
      <p:ext uri="{BB962C8B-B14F-4D97-AF65-F5344CB8AC3E}">
        <p14:creationId xmlns:p14="http://schemas.microsoft.com/office/powerpoint/2010/main" val="3466561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ox(in)">
                                      <p:cBhvr>
                                        <p:cTn id="7" dur="500"/>
                                        <p:tgtEl>
                                          <p:spTgt spid="13318"/>
                                        </p:tgtEl>
                                      </p:cBhvr>
                                    </p:animEffect>
                                  </p:childTnLst>
                                </p:cTn>
                              </p:par>
                              <p:par>
                                <p:cTn id="8" presetID="4" presetClass="entr" presetSubtype="16" fill="hold" nodeType="withEffect">
                                  <p:stCondLst>
                                    <p:cond delay="0"/>
                                  </p:stCondLst>
                                  <p:childTnLst>
                                    <p:set>
                                      <p:cBhvr>
                                        <p:cTn id="9" dur="1" fill="hold">
                                          <p:stCondLst>
                                            <p:cond delay="0"/>
                                          </p:stCondLst>
                                        </p:cTn>
                                        <p:tgtEl>
                                          <p:spTgt spid="13329"/>
                                        </p:tgtEl>
                                        <p:attrNameLst>
                                          <p:attrName>style.visibility</p:attrName>
                                        </p:attrNameLst>
                                      </p:cBhvr>
                                      <p:to>
                                        <p:strVal val="visible"/>
                                      </p:to>
                                    </p:set>
                                    <p:animEffect transition="in" filter="box(in)">
                                      <p:cBhvr>
                                        <p:cTn id="10" dur="500"/>
                                        <p:tgtEl>
                                          <p:spTgt spid="13329"/>
                                        </p:tgtEl>
                                      </p:cBhvr>
                                    </p:animEffect>
                                  </p:childTnLst>
                                </p:cTn>
                              </p:par>
                              <p:par>
                                <p:cTn id="11" presetID="4" presetClass="entr" presetSubtype="16" fill="hold" nodeType="withEffect">
                                  <p:stCondLst>
                                    <p:cond delay="0"/>
                                  </p:stCondLst>
                                  <p:childTnLst>
                                    <p:set>
                                      <p:cBhvr>
                                        <p:cTn id="12" dur="1" fill="hold">
                                          <p:stCondLst>
                                            <p:cond delay="0"/>
                                          </p:stCondLst>
                                        </p:cTn>
                                        <p:tgtEl>
                                          <p:spTgt spid="13320"/>
                                        </p:tgtEl>
                                        <p:attrNameLst>
                                          <p:attrName>style.visibility</p:attrName>
                                        </p:attrNameLst>
                                      </p:cBhvr>
                                      <p:to>
                                        <p:strVal val="visible"/>
                                      </p:to>
                                    </p:set>
                                    <p:animEffect transition="in" filter="box(in)">
                                      <p:cBhvr>
                                        <p:cTn id="13" dur="500"/>
                                        <p:tgtEl>
                                          <p:spTgt spid="13320"/>
                                        </p:tgtEl>
                                      </p:cBhvr>
                                    </p:animEffect>
                                  </p:childTnLst>
                                </p:cTn>
                              </p:par>
                              <p:par>
                                <p:cTn id="14" presetID="4" presetClass="entr" presetSubtype="16" fill="hold" nodeType="withEffect">
                                  <p:stCondLst>
                                    <p:cond delay="0"/>
                                  </p:stCondLst>
                                  <p:childTnLst>
                                    <p:set>
                                      <p:cBhvr>
                                        <p:cTn id="15" dur="1" fill="hold">
                                          <p:stCondLst>
                                            <p:cond delay="0"/>
                                          </p:stCondLst>
                                        </p:cTn>
                                        <p:tgtEl>
                                          <p:spTgt spid="13319"/>
                                        </p:tgtEl>
                                        <p:attrNameLst>
                                          <p:attrName>style.visibility</p:attrName>
                                        </p:attrNameLst>
                                      </p:cBhvr>
                                      <p:to>
                                        <p:strVal val="visible"/>
                                      </p:to>
                                    </p:set>
                                    <p:animEffect transition="in" filter="box(in)">
                                      <p:cBhvr>
                                        <p:cTn id="16" dur="500"/>
                                        <p:tgtEl>
                                          <p:spTgt spid="13319"/>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3330"/>
                                        </p:tgtEl>
                                        <p:attrNameLst>
                                          <p:attrName>style.visibility</p:attrName>
                                        </p:attrNameLst>
                                      </p:cBhvr>
                                      <p:to>
                                        <p:strVal val="visible"/>
                                      </p:to>
                                    </p:set>
                                    <p:animEffect transition="in" filter="box(in)">
                                      <p:cBhvr>
                                        <p:cTn id="19" dur="500"/>
                                        <p:tgtEl>
                                          <p:spTgt spid="13330"/>
                                        </p:tgtEl>
                                      </p:cBhvr>
                                    </p:animEffect>
                                  </p:childTnLst>
                                </p:cTn>
                              </p:par>
                              <p:par>
                                <p:cTn id="20" presetID="4"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3331"/>
                                        </p:tgtEl>
                                        <p:attrNameLst>
                                          <p:attrName>style.visibility</p:attrName>
                                        </p:attrNameLst>
                                      </p:cBhvr>
                                      <p:to>
                                        <p:strVal val="visible"/>
                                      </p:to>
                                    </p:set>
                                    <p:animEffect transition="in" filter="box(in)">
                                      <p:cBhvr>
                                        <p:cTn id="25" dur="500"/>
                                        <p:tgtEl>
                                          <p:spTgt spid="133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9116"/>
                                        </p:tgtEl>
                                        <p:attrNameLst>
                                          <p:attrName>style.visibility</p:attrName>
                                        </p:attrNameLst>
                                      </p:cBhvr>
                                      <p:to>
                                        <p:strVal val="visible"/>
                                      </p:to>
                                    </p:set>
                                    <p:animEffect transition="in" filter="checkerboard(across)">
                                      <p:cBhvr>
                                        <p:cTn id="30" dur="500"/>
                                        <p:tgtEl>
                                          <p:spTgt spid="89116"/>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89201"/>
                                        </p:tgtEl>
                                        <p:attrNameLst>
                                          <p:attrName>style.visibility</p:attrName>
                                        </p:attrNameLst>
                                      </p:cBhvr>
                                      <p:to>
                                        <p:strVal val="visible"/>
                                      </p:to>
                                    </p:set>
                                    <p:animEffect transition="in" filter="checkerboard(across)">
                                      <p:cBhvr>
                                        <p:cTn id="33" dur="500"/>
                                        <p:tgtEl>
                                          <p:spTgt spid="8920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89117"/>
                                        </p:tgtEl>
                                        <p:attrNameLst>
                                          <p:attrName>style.visibility</p:attrName>
                                        </p:attrNameLst>
                                      </p:cBhvr>
                                      <p:to>
                                        <p:strVal val="visible"/>
                                      </p:to>
                                    </p:set>
                                    <p:animEffect transition="in" filter="checkerboard(across)">
                                      <p:cBhvr>
                                        <p:cTn id="36" dur="500"/>
                                        <p:tgtEl>
                                          <p:spTgt spid="89117"/>
                                        </p:tgtEl>
                                      </p:cBhvr>
                                    </p:animEffect>
                                  </p:childTnLst>
                                </p:cTn>
                              </p:par>
                              <p:par>
                                <p:cTn id="37" presetID="5" presetClass="entr" presetSubtype="1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89118"/>
                                        </p:tgtEl>
                                        <p:attrNameLst>
                                          <p:attrName>style.visibility</p:attrName>
                                        </p:attrNameLst>
                                      </p:cBhvr>
                                      <p:to>
                                        <p:strVal val="visible"/>
                                      </p:to>
                                    </p:set>
                                    <p:animEffect transition="in" filter="checkerboard(across)">
                                      <p:cBhvr>
                                        <p:cTn id="42" dur="500"/>
                                        <p:tgtEl>
                                          <p:spTgt spid="89118"/>
                                        </p:tgtEl>
                                      </p:cBhvr>
                                    </p:animEffect>
                                  </p:childTnLst>
                                </p:cTn>
                              </p:par>
                              <p:par>
                                <p:cTn id="43" presetID="5" presetClass="entr" presetSubtype="1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heckerboard(across)">
                                      <p:cBhvr>
                                        <p:cTn id="45" dur="500"/>
                                        <p:tgtEl>
                                          <p:spTgt spid="1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89119"/>
                                        </p:tgtEl>
                                        <p:attrNameLst>
                                          <p:attrName>style.visibility</p:attrName>
                                        </p:attrNameLst>
                                      </p:cBhvr>
                                      <p:to>
                                        <p:strVal val="visible"/>
                                      </p:to>
                                    </p:set>
                                    <p:animEffect transition="in" filter="checkerboard(across)">
                                      <p:cBhvr>
                                        <p:cTn id="48" dur="500"/>
                                        <p:tgtEl>
                                          <p:spTgt spid="89119"/>
                                        </p:tgtEl>
                                      </p:cBhvr>
                                    </p:animEffect>
                                  </p:childTnLst>
                                </p:cTn>
                              </p:par>
                              <p:par>
                                <p:cTn id="49" presetID="5" presetClass="entr" presetSubtype="1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checkerboard(across)">
                                      <p:cBhvr>
                                        <p:cTn id="51" dur="500"/>
                                        <p:tgtEl>
                                          <p:spTgt spid="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xit" presetSubtype="16" fill="hold" grpId="1" nodeType="clickEffect">
                                  <p:stCondLst>
                                    <p:cond delay="0"/>
                                  </p:stCondLst>
                                  <p:childTnLst>
                                    <p:animEffect transition="out" filter="box(in)">
                                      <p:cBhvr>
                                        <p:cTn id="55" dur="500"/>
                                        <p:tgtEl>
                                          <p:spTgt spid="89201"/>
                                        </p:tgtEl>
                                      </p:cBhvr>
                                    </p:animEffect>
                                    <p:set>
                                      <p:cBhvr>
                                        <p:cTn id="56" dur="1" fill="hold">
                                          <p:stCondLst>
                                            <p:cond delay="499"/>
                                          </p:stCondLst>
                                        </p:cTn>
                                        <p:tgtEl>
                                          <p:spTgt spid="89201"/>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89200"/>
                                        </p:tgtEl>
                                        <p:attrNameLst>
                                          <p:attrName>style.visibility</p:attrName>
                                        </p:attrNameLst>
                                      </p:cBhvr>
                                      <p:to>
                                        <p:strVal val="visible"/>
                                      </p:to>
                                    </p:set>
                                    <p:animEffect transition="in" filter="box(in)">
                                      <p:cBhvr>
                                        <p:cTn id="61" dur="500"/>
                                        <p:tgtEl>
                                          <p:spTgt spid="8920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box(in)">
                                      <p:cBhvr>
                                        <p:cTn id="66" dur="500"/>
                                        <p:tgtEl>
                                          <p:spTgt spid="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89245"/>
                                        </p:tgtEl>
                                        <p:attrNameLst>
                                          <p:attrName>style.visibility</p:attrName>
                                        </p:attrNameLst>
                                      </p:cBhvr>
                                      <p:to>
                                        <p:strVal val="visible"/>
                                      </p:to>
                                    </p:set>
                                    <p:animEffect transition="in" filter="checkerboard(across)">
                                      <p:cBhvr>
                                        <p:cTn id="71" dur="500"/>
                                        <p:tgtEl>
                                          <p:spTgt spid="8924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checkerboard(across)">
                                      <p:cBhvr>
                                        <p:cTn id="76" dur="500"/>
                                        <p:tgtEl>
                                          <p:spTgt spid="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89239"/>
                                        </p:tgtEl>
                                        <p:attrNameLst>
                                          <p:attrName>style.visibility</p:attrName>
                                        </p:attrNameLst>
                                      </p:cBhvr>
                                      <p:to>
                                        <p:strVal val="visible"/>
                                      </p:to>
                                    </p:set>
                                    <p:animEffect transition="in" filter="blinds(horizontal)">
                                      <p:cBhvr>
                                        <p:cTn id="81" dur="500"/>
                                        <p:tgtEl>
                                          <p:spTgt spid="89239"/>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89244"/>
                                        </p:tgtEl>
                                        <p:attrNameLst>
                                          <p:attrName>style.visibility</p:attrName>
                                        </p:attrNameLst>
                                      </p:cBhvr>
                                      <p:to>
                                        <p:strVal val="visible"/>
                                      </p:to>
                                    </p:set>
                                    <p:animEffect transition="in" filter="blinds(horizontal)">
                                      <p:cBhvr>
                                        <p:cTn id="84" dur="500"/>
                                        <p:tgtEl>
                                          <p:spTgt spid="89244"/>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4" presetClass="entr" presetSubtype="16"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box(in)">
                                      <p:cBhvr>
                                        <p:cTn id="8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19" grpId="0"/>
      <p:bldP spid="89116" grpId="0"/>
      <p:bldP spid="89117" grpId="0"/>
      <p:bldP spid="89118" grpId="0"/>
      <p:bldP spid="13330" grpId="0"/>
      <p:bldP spid="13331" grpId="0"/>
      <p:bldP spid="89201" grpId="0" animBg="1"/>
      <p:bldP spid="89201" grpId="1" animBg="1"/>
      <p:bldP spid="89200" grpId="0" animBg="1"/>
      <p:bldP spid="89239" grpId="0" animBg="1"/>
      <p:bldP spid="89244" grpId="0" animBg="1"/>
      <p:bldP spid="892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7BB7120-49FD-4D8D-8886-C486F08FCDAA}"/>
              </a:ext>
            </a:extLst>
          </p:cNvPr>
          <p:cNvSpPr>
            <a:spLocks noChangeArrowheads="1"/>
          </p:cNvSpPr>
          <p:nvPr/>
        </p:nvSpPr>
        <p:spPr bwMode="auto">
          <a:xfrm>
            <a:off x="157163" y="188913"/>
            <a:ext cx="9594850" cy="6553200"/>
          </a:xfrm>
          <a:prstGeom prst="rect">
            <a:avLst/>
          </a:prstGeom>
          <a:noFill/>
          <a:ln w="76200" cmpd="tri">
            <a:solidFill>
              <a:srgbClr val="FF3399"/>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graphicFrame>
        <p:nvGraphicFramePr>
          <p:cNvPr id="37964" name="Group 76">
            <a:extLst>
              <a:ext uri="{FF2B5EF4-FFF2-40B4-BE49-F238E27FC236}">
                <a16:creationId xmlns:a16="http://schemas.microsoft.com/office/drawing/2014/main" id="{FA4C5F0E-42F5-453C-9355-C98EC20F9BF8}"/>
              </a:ext>
            </a:extLst>
          </p:cNvPr>
          <p:cNvGraphicFramePr>
            <a:graphicFrameLocks noGrp="1"/>
          </p:cNvGraphicFramePr>
          <p:nvPr/>
        </p:nvGraphicFramePr>
        <p:xfrm>
          <a:off x="82550" y="2133600"/>
          <a:ext cx="9658352" cy="4279900"/>
        </p:xfrm>
        <a:graphic>
          <a:graphicData uri="http://schemas.openxmlformats.org/drawingml/2006/table">
            <a:tbl>
              <a:tblPr/>
              <a:tblGrid>
                <a:gridCol w="1673460">
                  <a:extLst>
                    <a:ext uri="{9D8B030D-6E8A-4147-A177-3AD203B41FA5}">
                      <a16:colId xmlns:a16="http://schemas.microsoft.com/office/drawing/2014/main" val="20000"/>
                    </a:ext>
                  </a:extLst>
                </a:gridCol>
                <a:gridCol w="1360253">
                  <a:extLst>
                    <a:ext uri="{9D8B030D-6E8A-4147-A177-3AD203B41FA5}">
                      <a16:colId xmlns:a16="http://schemas.microsoft.com/office/drawing/2014/main" val="20001"/>
                    </a:ext>
                  </a:extLst>
                </a:gridCol>
                <a:gridCol w="1252819">
                  <a:extLst>
                    <a:ext uri="{9D8B030D-6E8A-4147-A177-3AD203B41FA5}">
                      <a16:colId xmlns:a16="http://schemas.microsoft.com/office/drawing/2014/main" val="20002"/>
                    </a:ext>
                  </a:extLst>
                </a:gridCol>
                <a:gridCol w="1161770">
                  <a:extLst>
                    <a:ext uri="{9D8B030D-6E8A-4147-A177-3AD203B41FA5}">
                      <a16:colId xmlns:a16="http://schemas.microsoft.com/office/drawing/2014/main" val="20003"/>
                    </a:ext>
                  </a:extLst>
                </a:gridCol>
                <a:gridCol w="1320800">
                  <a:extLst>
                    <a:ext uri="{9D8B030D-6E8A-4147-A177-3AD203B41FA5}">
                      <a16:colId xmlns:a16="http://schemas.microsoft.com/office/drawing/2014/main" val="20004"/>
                    </a:ext>
                  </a:extLst>
                </a:gridCol>
                <a:gridCol w="1752974">
                  <a:extLst>
                    <a:ext uri="{9D8B030D-6E8A-4147-A177-3AD203B41FA5}">
                      <a16:colId xmlns:a16="http://schemas.microsoft.com/office/drawing/2014/main" val="20005"/>
                    </a:ext>
                  </a:extLst>
                </a:gridCol>
                <a:gridCol w="1136276">
                  <a:extLst>
                    <a:ext uri="{9D8B030D-6E8A-4147-A177-3AD203B41FA5}">
                      <a16:colId xmlns:a16="http://schemas.microsoft.com/office/drawing/2014/main" val="20006"/>
                    </a:ext>
                  </a:extLst>
                </a:gridCol>
              </a:tblGrid>
              <a:tr h="2042190">
                <a:tc>
                  <a:txBody>
                    <a:bodyPr/>
                    <a:lstStyle/>
                    <a:p>
                      <a:pPr marL="0" marR="0" lvl="0" indent="0" algn="ctr" defTabSz="914400" rtl="0" eaLnBrk="0" fontAlgn="base" latinLnBrk="0" hangingPunct="0">
                        <a:lnSpc>
                          <a:spcPct val="15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Hình</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5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Bán</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kính</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5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đáy</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(cm)</a:t>
                      </a: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5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Chiều</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cao</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(cm)</a:t>
                      </a: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5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Chu  vi </a:t>
                      </a:r>
                    </a:p>
                    <a:p>
                      <a:pPr marL="0" marR="0" lvl="0" indent="0" algn="ctr" defTabSz="914400" rtl="0" eaLnBrk="0" fontAlgn="base" latinLnBrk="0" hangingPunct="0">
                        <a:lnSpc>
                          <a:spcPct val="15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Đáy</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(cm)</a:t>
                      </a: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5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Diện</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tích</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đáy</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(cm</a:t>
                      </a:r>
                      <a:r>
                        <a:rPr kumimoji="0" lang="en-US" sz="2000" b="1" i="0" u="none" strike="noStrike" cap="none" normalizeH="0" baseline="30000" dirty="0">
                          <a:ln>
                            <a:noFill/>
                          </a:ln>
                          <a:solidFill>
                            <a:schemeClr val="tx1"/>
                          </a:solidFill>
                          <a:effectLst/>
                          <a:latin typeface="Times New Roman" pitchFamily="18" charset="0"/>
                          <a:cs typeface="Times New Roman" pitchFamily="18" charset="0"/>
                        </a:rPr>
                        <a:t>2</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a:t>
                      </a: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5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Diện</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tích</a:t>
                      </a:r>
                      <a:r>
                        <a:rPr kumimoji="0" lang="vi-VN" sz="20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xung</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quanh</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(cm</a:t>
                      </a:r>
                      <a:r>
                        <a:rPr kumimoji="0" lang="en-US" sz="2000" b="1" i="0" u="none" strike="noStrike" cap="none" normalizeH="0" baseline="30000" dirty="0">
                          <a:ln>
                            <a:noFill/>
                          </a:ln>
                          <a:solidFill>
                            <a:schemeClr val="tx1"/>
                          </a:solidFill>
                          <a:effectLst/>
                          <a:latin typeface="Times New Roman" pitchFamily="18" charset="0"/>
                          <a:cs typeface="Times New Roman" pitchFamily="18" charset="0"/>
                        </a:rPr>
                        <a:t>2</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a:t>
                      </a:r>
                      <a:endParaRPr kumimoji="0" lang="vi-VN"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5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5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Thể</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tích</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5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(cm</a:t>
                      </a:r>
                      <a:r>
                        <a:rPr kumimoji="0" lang="en-US" sz="2000" b="1" i="0" u="none" strike="noStrike" cap="none" normalizeH="0" baseline="30000" dirty="0">
                          <a:ln>
                            <a:noFill/>
                          </a:ln>
                          <a:solidFill>
                            <a:schemeClr val="tx1"/>
                          </a:solidFill>
                          <a:effectLst/>
                          <a:latin typeface="Times New Roman" pitchFamily="18" charset="0"/>
                          <a:cs typeface="Times New Roman" pitchFamily="18" charset="0"/>
                        </a:rPr>
                        <a:t>3</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a:t>
                      </a:r>
                      <a:endParaRPr kumimoji="0" lang="vi-VN"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5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21122">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a:ln>
                          <a:noFill/>
                        </a:ln>
                        <a:solidFill>
                          <a:srgbClr val="0000CC"/>
                        </a:solidFill>
                        <a:effectLst/>
                        <a:latin typeface="Times New Roman" pitchFamily="18" charset="0"/>
                        <a:cs typeface="Times New Roman" pitchFamily="18"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1</a:t>
                      </a:r>
                    </a:p>
                  </a:txBody>
                  <a:tcPr marT="45721" marB="45721"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10</a:t>
                      </a:r>
                    </a:p>
                  </a:txBody>
                  <a:tcPr marT="45721" marB="45721"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0000CC"/>
                        </a:solidFill>
                        <a:effectLst/>
                        <a:latin typeface="Times New Roman" pitchFamily="18" charset="0"/>
                        <a:cs typeface="Times New Roman" pitchFamily="18" charset="0"/>
                      </a:endParaRPr>
                    </a:p>
                  </a:txBody>
                  <a:tcPr marT="45721" marB="45721"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0000CC"/>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a:ln>
                          <a:noFill/>
                        </a:ln>
                        <a:solidFill>
                          <a:srgbClr val="0000CC"/>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0000CC"/>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21122">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0000CC"/>
                        </a:solidFill>
                        <a:effectLst/>
                        <a:latin typeface="Times New Roman" pitchFamily="18" charset="0"/>
                        <a:cs typeface="Times New Roman" pitchFamily="18"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5</a:t>
                      </a:r>
                    </a:p>
                  </a:txBody>
                  <a:tcPr marT="45721" marB="45721"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4</a:t>
                      </a:r>
                    </a:p>
                  </a:txBody>
                  <a:tcPr marT="45721" marB="45721"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1" i="0" u="none" strike="noStrike" cap="none" normalizeH="0" baseline="0" dirty="0">
                        <a:ln>
                          <a:noFill/>
                        </a:ln>
                        <a:solidFill>
                          <a:srgbClr val="FF0066"/>
                        </a:solidFill>
                        <a:effectLst/>
                        <a:latin typeface="Times New Roman" pitchFamily="18" charset="0"/>
                        <a:cs typeface="Times New Roman" pitchFamily="18" charset="0"/>
                        <a:sym typeface="Symbol" pitchFamily="18" charset="2"/>
                      </a:endParaRPr>
                    </a:p>
                  </a:txBody>
                  <a:tcPr marT="45721" marB="45721"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0000CC"/>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0000CC"/>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0000CC"/>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95466">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0000CC"/>
                        </a:solidFill>
                        <a:effectLst/>
                        <a:latin typeface="Times New Roman" pitchFamily="18" charset="0"/>
                        <a:cs typeface="Times New Roman" pitchFamily="18"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a:noFill/>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0000CC"/>
                        </a:solidFill>
                        <a:effectLst/>
                        <a:latin typeface="Times New Roman" pitchFamily="18" charset="0"/>
                        <a:cs typeface="Times New Roman" pitchFamily="18" charset="0"/>
                      </a:endParaRPr>
                    </a:p>
                  </a:txBody>
                  <a:tcPr marT="45721" marB="45721"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8</a:t>
                      </a:r>
                    </a:p>
                  </a:txBody>
                  <a:tcPr marT="45721" marB="45721"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4</a:t>
                      </a:r>
                      <a:r>
                        <a:rPr kumimoji="0" lang="en-US" sz="2400" b="1" i="0" u="none" strike="noStrike" cap="none" normalizeH="0" baseline="0" dirty="0">
                          <a:ln>
                            <a:noFill/>
                          </a:ln>
                          <a:solidFill>
                            <a:schemeClr val="tx1"/>
                          </a:solidFill>
                          <a:effectLst/>
                          <a:latin typeface="Times New Roman" pitchFamily="18" charset="0"/>
                          <a:cs typeface="Times New Roman" pitchFamily="18" charset="0"/>
                          <a:sym typeface="Symbol" pitchFamily="18" charset="2"/>
                        </a:rPr>
                        <a:t></a:t>
                      </a:r>
                    </a:p>
                  </a:txBody>
                  <a:tcPr marT="45721" marB="45721"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FF0000"/>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FF0000"/>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50000"/>
                        </a:lnSpc>
                        <a:spcBef>
                          <a:spcPct val="20000"/>
                        </a:spcBef>
                        <a:spcAft>
                          <a:spcPct val="0"/>
                        </a:spcAft>
                        <a:buClrTx/>
                        <a:buSzTx/>
                        <a:buFontTx/>
                        <a:buNone/>
                        <a:tabLst/>
                      </a:pPr>
                      <a:endParaRPr kumimoji="0" lang="vi-VN" sz="2000" b="0" i="0" u="none" strike="noStrike" cap="none" normalizeH="0" baseline="0" dirty="0">
                        <a:ln>
                          <a:noFill/>
                        </a:ln>
                        <a:solidFill>
                          <a:srgbClr val="FF0000"/>
                        </a:solidFill>
                        <a:effectLst/>
                        <a:latin typeface="Times New Roman" pitchFamily="18" charset="0"/>
                        <a:cs typeface="Times New Roman" pitchFamily="18" charset="0"/>
                      </a:endParaRPr>
                    </a:p>
                  </a:txBody>
                  <a:tcPr marT="45721" marB="4572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37942" name="Text Box 54">
            <a:extLst>
              <a:ext uri="{FF2B5EF4-FFF2-40B4-BE49-F238E27FC236}">
                <a16:creationId xmlns:a16="http://schemas.microsoft.com/office/drawing/2014/main" id="{A2A862C5-FA2E-4E15-B3ED-7512028A0EF8}"/>
              </a:ext>
            </a:extLst>
          </p:cNvPr>
          <p:cNvSpPr txBox="1">
            <a:spLocks noChangeArrowheads="1"/>
          </p:cNvSpPr>
          <p:nvPr/>
        </p:nvSpPr>
        <p:spPr bwMode="auto">
          <a:xfrm>
            <a:off x="1954213" y="3652838"/>
            <a:ext cx="247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vi-VN" altLang="en-US" sz="2400" b="1">
                <a:solidFill>
                  <a:srgbClr val="0000CC"/>
                </a:solidFill>
                <a:latin typeface="Times New Roman" panose="02020603050405020304" pitchFamily="18" charset="0"/>
                <a:cs typeface="Arial" panose="020B0604020202020204" pitchFamily="34" charset="0"/>
              </a:rPr>
              <a:t>    </a:t>
            </a:r>
            <a:r>
              <a:rPr lang="en-US" altLang="en-US" sz="2400" b="1">
                <a:solidFill>
                  <a:srgbClr val="0000CC"/>
                </a:solidFill>
                <a:latin typeface="Times New Roman" panose="02020603050405020304" pitchFamily="18" charset="0"/>
                <a:cs typeface="Arial" panose="020B0604020202020204" pitchFamily="34" charset="0"/>
              </a:rPr>
              <a:t>r           </a:t>
            </a:r>
            <a:r>
              <a:rPr lang="vi-VN" altLang="en-US" sz="2400" b="1">
                <a:solidFill>
                  <a:srgbClr val="0000CC"/>
                </a:solidFill>
                <a:latin typeface="Times New Roman" panose="02020603050405020304" pitchFamily="18" charset="0"/>
                <a:cs typeface="Arial" panose="020B0604020202020204" pitchFamily="34" charset="0"/>
              </a:rPr>
              <a:t>  </a:t>
            </a:r>
            <a:r>
              <a:rPr lang="en-US" altLang="en-US" sz="2400" b="1">
                <a:solidFill>
                  <a:srgbClr val="0000CC"/>
                </a:solidFill>
                <a:latin typeface="Times New Roman" panose="02020603050405020304" pitchFamily="18" charset="0"/>
                <a:cs typeface="Arial" panose="020B0604020202020204" pitchFamily="34" charset="0"/>
              </a:rPr>
              <a:t> h  </a:t>
            </a:r>
          </a:p>
        </p:txBody>
      </p:sp>
      <p:sp>
        <p:nvSpPr>
          <p:cNvPr id="37943" name="Text Box 55">
            <a:extLst>
              <a:ext uri="{FF2B5EF4-FFF2-40B4-BE49-F238E27FC236}">
                <a16:creationId xmlns:a16="http://schemas.microsoft.com/office/drawing/2014/main" id="{32BA15C6-CA87-4B07-9F3A-83CF0156BD8A}"/>
              </a:ext>
            </a:extLst>
          </p:cNvPr>
          <p:cNvSpPr txBox="1">
            <a:spLocks noChangeArrowheads="1"/>
          </p:cNvSpPr>
          <p:nvPr/>
        </p:nvSpPr>
        <p:spPr bwMode="auto">
          <a:xfrm>
            <a:off x="4595813" y="3657600"/>
            <a:ext cx="915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CC"/>
                </a:solidFill>
                <a:latin typeface="Times New Roman" panose="02020603050405020304" pitchFamily="18" charset="0"/>
                <a:cs typeface="Arial" panose="020B0604020202020204" pitchFamily="34" charset="0"/>
              </a:rPr>
              <a:t>2</a:t>
            </a:r>
            <a:r>
              <a:rPr lang="en-US" altLang="en-US" sz="2400" b="1">
                <a:solidFill>
                  <a:srgbClr val="0000CC"/>
                </a:solidFill>
                <a:latin typeface="Times New Roman" panose="02020603050405020304" pitchFamily="18" charset="0"/>
                <a:cs typeface="Arial" panose="020B0604020202020204" pitchFamily="34" charset="0"/>
                <a:sym typeface="Symbol" panose="05050102010706020507" pitchFamily="18" charset="2"/>
              </a:rPr>
              <a:t>.r</a:t>
            </a:r>
          </a:p>
        </p:txBody>
      </p:sp>
      <p:sp>
        <p:nvSpPr>
          <p:cNvPr id="37944" name="Text Box 56">
            <a:extLst>
              <a:ext uri="{FF2B5EF4-FFF2-40B4-BE49-F238E27FC236}">
                <a16:creationId xmlns:a16="http://schemas.microsoft.com/office/drawing/2014/main" id="{2B0B08D4-57E8-4652-9453-015B79814FB6}"/>
              </a:ext>
            </a:extLst>
          </p:cNvPr>
          <p:cNvSpPr txBox="1">
            <a:spLocks noChangeArrowheads="1"/>
          </p:cNvSpPr>
          <p:nvPr/>
        </p:nvSpPr>
        <p:spPr bwMode="auto">
          <a:xfrm>
            <a:off x="5999163" y="3657600"/>
            <a:ext cx="73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CC"/>
                </a:solidFill>
                <a:latin typeface="Times New Roman" panose="02020603050405020304" pitchFamily="18" charset="0"/>
                <a:cs typeface="Arial" panose="020B0604020202020204" pitchFamily="34" charset="0"/>
                <a:sym typeface="Symbol" panose="05050102010706020507" pitchFamily="18" charset="2"/>
              </a:rPr>
              <a:t>r</a:t>
            </a:r>
            <a:r>
              <a:rPr lang="en-US" altLang="en-US" sz="2400" b="1" baseline="30000">
                <a:solidFill>
                  <a:srgbClr val="0000CC"/>
                </a:solidFill>
                <a:latin typeface="Times New Roman" panose="02020603050405020304" pitchFamily="18" charset="0"/>
                <a:cs typeface="Arial" panose="020B0604020202020204" pitchFamily="34" charset="0"/>
                <a:sym typeface="Symbol" panose="05050102010706020507" pitchFamily="18" charset="2"/>
              </a:rPr>
              <a:t>2</a:t>
            </a:r>
            <a:endParaRPr lang="en-US" altLang="en-US" sz="2400" b="1">
              <a:solidFill>
                <a:srgbClr val="0000CC"/>
              </a:solidFill>
              <a:latin typeface="Times New Roman" panose="02020603050405020304" pitchFamily="18" charset="0"/>
              <a:cs typeface="Arial" panose="020B0604020202020204" pitchFamily="34" charset="0"/>
              <a:sym typeface="Symbol" panose="05050102010706020507" pitchFamily="18" charset="2"/>
            </a:endParaRPr>
          </a:p>
        </p:txBody>
      </p:sp>
      <p:sp>
        <p:nvSpPr>
          <p:cNvPr id="37945" name="Text Box 57">
            <a:extLst>
              <a:ext uri="{FF2B5EF4-FFF2-40B4-BE49-F238E27FC236}">
                <a16:creationId xmlns:a16="http://schemas.microsoft.com/office/drawing/2014/main" id="{AC41D54A-85E4-4EDF-84A7-DCE1B01527A1}"/>
              </a:ext>
            </a:extLst>
          </p:cNvPr>
          <p:cNvSpPr txBox="1">
            <a:spLocks noChangeArrowheads="1"/>
          </p:cNvSpPr>
          <p:nvPr/>
        </p:nvSpPr>
        <p:spPr bwMode="auto">
          <a:xfrm>
            <a:off x="7237413" y="3733800"/>
            <a:ext cx="1100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CC"/>
                </a:solidFill>
                <a:latin typeface="Times New Roman" panose="02020603050405020304" pitchFamily="18" charset="0"/>
                <a:cs typeface="Arial" panose="020B0604020202020204" pitchFamily="34" charset="0"/>
                <a:sym typeface="Symbol" panose="05050102010706020507" pitchFamily="18" charset="2"/>
              </a:rPr>
              <a:t>2r.h</a:t>
            </a:r>
          </a:p>
        </p:txBody>
      </p:sp>
      <p:sp>
        <p:nvSpPr>
          <p:cNvPr id="37946" name="Text Box 58">
            <a:extLst>
              <a:ext uri="{FF2B5EF4-FFF2-40B4-BE49-F238E27FC236}">
                <a16:creationId xmlns:a16="http://schemas.microsoft.com/office/drawing/2014/main" id="{99ADC7FE-6525-4399-B769-CDB1A20EF70A}"/>
              </a:ext>
            </a:extLst>
          </p:cNvPr>
          <p:cNvSpPr txBox="1">
            <a:spLocks noChangeArrowheads="1"/>
          </p:cNvSpPr>
          <p:nvPr/>
        </p:nvSpPr>
        <p:spPr bwMode="auto">
          <a:xfrm>
            <a:off x="8723313" y="3733800"/>
            <a:ext cx="1100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CC"/>
                </a:solidFill>
                <a:latin typeface="Times New Roman" panose="02020603050405020304" pitchFamily="18" charset="0"/>
                <a:cs typeface="Arial" panose="020B0604020202020204" pitchFamily="34" charset="0"/>
                <a:sym typeface="Symbol" panose="05050102010706020507" pitchFamily="18" charset="2"/>
              </a:rPr>
              <a:t>r</a:t>
            </a:r>
            <a:r>
              <a:rPr lang="en-US" altLang="en-US" sz="2400" b="1" baseline="30000">
                <a:solidFill>
                  <a:srgbClr val="0000CC"/>
                </a:solidFill>
                <a:latin typeface="Times New Roman" panose="02020603050405020304" pitchFamily="18" charset="0"/>
                <a:cs typeface="Arial" panose="020B0604020202020204" pitchFamily="34" charset="0"/>
                <a:sym typeface="Symbol" panose="05050102010706020507" pitchFamily="18" charset="2"/>
              </a:rPr>
              <a:t>2</a:t>
            </a:r>
            <a:r>
              <a:rPr lang="en-US" altLang="en-US" sz="2400" b="1">
                <a:solidFill>
                  <a:srgbClr val="0000CC"/>
                </a:solidFill>
                <a:latin typeface="Times New Roman" panose="02020603050405020304" pitchFamily="18" charset="0"/>
                <a:cs typeface="Arial" panose="020B0604020202020204" pitchFamily="34" charset="0"/>
                <a:sym typeface="Symbol" panose="05050102010706020507" pitchFamily="18" charset="2"/>
              </a:rPr>
              <a:t>.h</a:t>
            </a:r>
          </a:p>
        </p:txBody>
      </p:sp>
      <p:sp>
        <p:nvSpPr>
          <p:cNvPr id="37947" name="Text Box 59">
            <a:extLst>
              <a:ext uri="{FF2B5EF4-FFF2-40B4-BE49-F238E27FC236}">
                <a16:creationId xmlns:a16="http://schemas.microsoft.com/office/drawing/2014/main" id="{E7A28BE1-6425-4748-96A9-E8D86B363B58}"/>
              </a:ext>
            </a:extLst>
          </p:cNvPr>
          <p:cNvSpPr txBox="1">
            <a:spLocks noChangeArrowheads="1"/>
          </p:cNvSpPr>
          <p:nvPr/>
        </p:nvSpPr>
        <p:spPr bwMode="auto">
          <a:xfrm>
            <a:off x="4705350" y="4283075"/>
            <a:ext cx="57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FF0000"/>
                </a:solidFill>
                <a:latin typeface="Times New Roman" panose="02020603050405020304" pitchFamily="18" charset="0"/>
                <a:cs typeface="Arial" panose="020B0604020202020204" pitchFamily="34" charset="0"/>
              </a:rPr>
              <a:t>2</a:t>
            </a:r>
            <a:r>
              <a:rPr lang="en-US" altLang="en-US" sz="2400" b="1">
                <a:solidFill>
                  <a:srgbClr val="FF0000"/>
                </a:solidFill>
                <a:latin typeface="Times New Roman" panose="02020603050405020304" pitchFamily="18" charset="0"/>
                <a:cs typeface="Arial" panose="020B0604020202020204" pitchFamily="34" charset="0"/>
                <a:sym typeface="Symbol" panose="05050102010706020507" pitchFamily="18" charset="2"/>
              </a:rPr>
              <a:t></a:t>
            </a:r>
          </a:p>
        </p:txBody>
      </p:sp>
      <p:sp>
        <p:nvSpPr>
          <p:cNvPr id="37948" name="Text Box 60">
            <a:extLst>
              <a:ext uri="{FF2B5EF4-FFF2-40B4-BE49-F238E27FC236}">
                <a16:creationId xmlns:a16="http://schemas.microsoft.com/office/drawing/2014/main" id="{94E694BA-C36B-41BC-9E9B-C41008EBE561}"/>
              </a:ext>
            </a:extLst>
          </p:cNvPr>
          <p:cNvSpPr txBox="1">
            <a:spLocks noChangeArrowheads="1"/>
          </p:cNvSpPr>
          <p:nvPr/>
        </p:nvSpPr>
        <p:spPr bwMode="auto">
          <a:xfrm>
            <a:off x="5943600" y="4267200"/>
            <a:ext cx="57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FF0000"/>
                </a:solidFill>
                <a:latin typeface="Times New Roman" panose="02020603050405020304" pitchFamily="18" charset="0"/>
                <a:cs typeface="Arial" panose="020B0604020202020204" pitchFamily="34" charset="0"/>
                <a:sym typeface="Symbol" panose="05050102010706020507" pitchFamily="18" charset="2"/>
              </a:rPr>
              <a:t></a:t>
            </a:r>
          </a:p>
        </p:txBody>
      </p:sp>
      <p:sp>
        <p:nvSpPr>
          <p:cNvPr id="37949" name="Text Box 61">
            <a:extLst>
              <a:ext uri="{FF2B5EF4-FFF2-40B4-BE49-F238E27FC236}">
                <a16:creationId xmlns:a16="http://schemas.microsoft.com/office/drawing/2014/main" id="{7786DC4D-5CDD-4703-BF91-FA78EF808135}"/>
              </a:ext>
            </a:extLst>
          </p:cNvPr>
          <p:cNvSpPr txBox="1">
            <a:spLocks noChangeArrowheads="1"/>
          </p:cNvSpPr>
          <p:nvPr/>
        </p:nvSpPr>
        <p:spPr bwMode="auto">
          <a:xfrm>
            <a:off x="7264400" y="4283075"/>
            <a:ext cx="908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FF0000"/>
                </a:solidFill>
                <a:latin typeface="Times New Roman" panose="02020603050405020304" pitchFamily="18" charset="0"/>
                <a:cs typeface="Arial" panose="020B0604020202020204" pitchFamily="34" charset="0"/>
                <a:sym typeface="Symbol" panose="05050102010706020507" pitchFamily="18" charset="2"/>
              </a:rPr>
              <a:t>20</a:t>
            </a:r>
          </a:p>
        </p:txBody>
      </p:sp>
      <p:sp>
        <p:nvSpPr>
          <p:cNvPr id="37950" name="Text Box 62">
            <a:extLst>
              <a:ext uri="{FF2B5EF4-FFF2-40B4-BE49-F238E27FC236}">
                <a16:creationId xmlns:a16="http://schemas.microsoft.com/office/drawing/2014/main" id="{C9901E54-0C25-4F42-A826-FB0822BA5B22}"/>
              </a:ext>
            </a:extLst>
          </p:cNvPr>
          <p:cNvSpPr txBox="1">
            <a:spLocks noChangeArrowheads="1"/>
          </p:cNvSpPr>
          <p:nvPr/>
        </p:nvSpPr>
        <p:spPr bwMode="auto">
          <a:xfrm>
            <a:off x="8915400" y="4300538"/>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FF0000"/>
                </a:solidFill>
                <a:latin typeface="Times New Roman" panose="02020603050405020304" pitchFamily="18" charset="0"/>
                <a:cs typeface="Arial" panose="020B0604020202020204" pitchFamily="34" charset="0"/>
                <a:sym typeface="Symbol" panose="05050102010706020507" pitchFamily="18" charset="2"/>
              </a:rPr>
              <a:t>10</a:t>
            </a:r>
          </a:p>
        </p:txBody>
      </p:sp>
      <p:sp>
        <p:nvSpPr>
          <p:cNvPr id="37951" name="Text Box 63">
            <a:extLst>
              <a:ext uri="{FF2B5EF4-FFF2-40B4-BE49-F238E27FC236}">
                <a16:creationId xmlns:a16="http://schemas.microsoft.com/office/drawing/2014/main" id="{D4541787-31FA-4C8E-BA99-DCABD21DA7D8}"/>
              </a:ext>
            </a:extLst>
          </p:cNvPr>
          <p:cNvSpPr txBox="1">
            <a:spLocks noChangeArrowheads="1"/>
          </p:cNvSpPr>
          <p:nvPr/>
        </p:nvSpPr>
        <p:spPr bwMode="auto">
          <a:xfrm>
            <a:off x="1898650" y="5683250"/>
            <a:ext cx="107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b="1">
                <a:solidFill>
                  <a:srgbClr val="FF0000"/>
                </a:solidFill>
                <a:latin typeface="Times New Roman" panose="02020603050405020304" pitchFamily="18" charset="0"/>
                <a:cs typeface="Arial" panose="020B0604020202020204" pitchFamily="34" charset="0"/>
              </a:rPr>
              <a:t>2</a:t>
            </a:r>
            <a:r>
              <a:rPr lang="en-US" altLang="en-US" sz="1600" b="1">
                <a:solidFill>
                  <a:srgbClr val="FF0000"/>
                </a:solidFill>
                <a:latin typeface="Times New Roman" panose="02020603050405020304" pitchFamily="18" charset="0"/>
                <a:cs typeface="Arial" panose="020B0604020202020204" pitchFamily="34" charset="0"/>
                <a:sym typeface="Symbol" panose="05050102010706020507" pitchFamily="18" charset="2"/>
              </a:rPr>
              <a:t>.</a:t>
            </a:r>
            <a:r>
              <a:rPr lang="en-US" altLang="en-US" b="1">
                <a:solidFill>
                  <a:srgbClr val="FF0000"/>
                </a:solidFill>
                <a:latin typeface="Times New Roman" panose="02020603050405020304" pitchFamily="18" charset="0"/>
                <a:cs typeface="Arial" panose="020B0604020202020204" pitchFamily="34" charset="0"/>
                <a:sym typeface="Symbol" panose="05050102010706020507" pitchFamily="18" charset="2"/>
              </a:rPr>
              <a:t>r </a:t>
            </a:r>
            <a:r>
              <a:rPr lang="en-US" altLang="en-US" sz="1600" b="1">
                <a:solidFill>
                  <a:srgbClr val="FF0000"/>
                </a:solidFill>
                <a:latin typeface="Times New Roman" panose="02020603050405020304" pitchFamily="18" charset="0"/>
                <a:cs typeface="Arial" panose="020B0604020202020204" pitchFamily="34" charset="0"/>
                <a:sym typeface="Symbol" panose="05050102010706020507" pitchFamily="18" charset="2"/>
              </a:rPr>
              <a:t>= 4  </a:t>
            </a:r>
            <a:r>
              <a:rPr lang="en-US" altLang="en-US" b="1">
                <a:solidFill>
                  <a:srgbClr val="FF0000"/>
                </a:solidFill>
                <a:latin typeface="Times New Roman" panose="02020603050405020304" pitchFamily="18" charset="0"/>
                <a:cs typeface="Arial" panose="020B0604020202020204" pitchFamily="34" charset="0"/>
                <a:sym typeface="Symbol" panose="05050102010706020507" pitchFamily="18" charset="2"/>
              </a:rPr>
              <a:t>r</a:t>
            </a:r>
            <a:r>
              <a:rPr lang="en-US" altLang="en-US" sz="1600" b="1">
                <a:solidFill>
                  <a:srgbClr val="FF0000"/>
                </a:solidFill>
                <a:latin typeface="Times New Roman" panose="02020603050405020304" pitchFamily="18" charset="0"/>
                <a:cs typeface="Arial" panose="020B0604020202020204" pitchFamily="34" charset="0"/>
                <a:sym typeface="Symbol" panose="05050102010706020507" pitchFamily="18" charset="2"/>
              </a:rPr>
              <a:t> = 2</a:t>
            </a:r>
          </a:p>
        </p:txBody>
      </p:sp>
      <p:sp>
        <p:nvSpPr>
          <p:cNvPr id="37952" name="Text Box 64">
            <a:extLst>
              <a:ext uri="{FF2B5EF4-FFF2-40B4-BE49-F238E27FC236}">
                <a16:creationId xmlns:a16="http://schemas.microsoft.com/office/drawing/2014/main" id="{C0F986CD-9591-4C94-9093-F00D90150FBB}"/>
              </a:ext>
            </a:extLst>
          </p:cNvPr>
          <p:cNvSpPr txBox="1">
            <a:spLocks noChangeArrowheads="1"/>
          </p:cNvSpPr>
          <p:nvPr/>
        </p:nvSpPr>
        <p:spPr bwMode="auto">
          <a:xfrm>
            <a:off x="5861050" y="586740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FF0000"/>
                </a:solidFill>
                <a:latin typeface="Times New Roman" panose="02020603050405020304" pitchFamily="18" charset="0"/>
                <a:cs typeface="Arial" panose="020B0604020202020204" pitchFamily="34" charset="0"/>
                <a:sym typeface="Symbol" panose="05050102010706020507" pitchFamily="18" charset="2"/>
              </a:rPr>
              <a:t>4</a:t>
            </a:r>
          </a:p>
        </p:txBody>
      </p:sp>
      <p:sp>
        <p:nvSpPr>
          <p:cNvPr id="37953" name="Text Box 65">
            <a:extLst>
              <a:ext uri="{FF2B5EF4-FFF2-40B4-BE49-F238E27FC236}">
                <a16:creationId xmlns:a16="http://schemas.microsoft.com/office/drawing/2014/main" id="{CF91BD08-708E-4F40-9FB3-FC2F388F2D31}"/>
              </a:ext>
            </a:extLst>
          </p:cNvPr>
          <p:cNvSpPr txBox="1">
            <a:spLocks noChangeArrowheads="1"/>
          </p:cNvSpPr>
          <p:nvPr/>
        </p:nvSpPr>
        <p:spPr bwMode="auto">
          <a:xfrm>
            <a:off x="7181850" y="586740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FF0000"/>
                </a:solidFill>
                <a:latin typeface="Times New Roman" panose="02020603050405020304" pitchFamily="18" charset="0"/>
                <a:cs typeface="Arial" panose="020B0604020202020204" pitchFamily="34" charset="0"/>
                <a:sym typeface="Symbol" panose="05050102010706020507" pitchFamily="18" charset="2"/>
              </a:rPr>
              <a:t>32</a:t>
            </a:r>
          </a:p>
        </p:txBody>
      </p:sp>
      <p:sp>
        <p:nvSpPr>
          <p:cNvPr id="37954" name="Text Box 66">
            <a:extLst>
              <a:ext uri="{FF2B5EF4-FFF2-40B4-BE49-F238E27FC236}">
                <a16:creationId xmlns:a16="http://schemas.microsoft.com/office/drawing/2014/main" id="{DFE182F9-0993-474D-B8AA-ED62DCECB51E}"/>
              </a:ext>
            </a:extLst>
          </p:cNvPr>
          <p:cNvSpPr txBox="1">
            <a:spLocks noChangeArrowheads="1"/>
          </p:cNvSpPr>
          <p:nvPr/>
        </p:nvSpPr>
        <p:spPr bwMode="auto">
          <a:xfrm>
            <a:off x="8832850" y="586740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FF0000"/>
                </a:solidFill>
                <a:latin typeface="Times New Roman" panose="02020603050405020304" pitchFamily="18" charset="0"/>
                <a:cs typeface="Arial" panose="020B0604020202020204" pitchFamily="34" charset="0"/>
                <a:sym typeface="Symbol" panose="05050102010706020507" pitchFamily="18" charset="2"/>
              </a:rPr>
              <a:t>32</a:t>
            </a:r>
          </a:p>
        </p:txBody>
      </p:sp>
      <p:sp>
        <p:nvSpPr>
          <p:cNvPr id="37955" name="Text Box 67">
            <a:extLst>
              <a:ext uri="{FF2B5EF4-FFF2-40B4-BE49-F238E27FC236}">
                <a16:creationId xmlns:a16="http://schemas.microsoft.com/office/drawing/2014/main" id="{EF3FB26B-FC35-4FFE-A95A-A78513289F22}"/>
              </a:ext>
            </a:extLst>
          </p:cNvPr>
          <p:cNvSpPr txBox="1">
            <a:spLocks noChangeArrowheads="1"/>
          </p:cNvSpPr>
          <p:nvPr/>
        </p:nvSpPr>
        <p:spPr bwMode="auto">
          <a:xfrm>
            <a:off x="0" y="914400"/>
            <a:ext cx="9658350" cy="584200"/>
          </a:xfrm>
          <a:prstGeom prst="rect">
            <a:avLst/>
          </a:prstGeom>
          <a:noFill/>
          <a:ln w="9525" algn="ctr">
            <a:noFill/>
            <a:miter lim="800000"/>
            <a:headEnd/>
            <a:tailEnd/>
          </a:ln>
          <a:effectLst/>
        </p:spPr>
        <p:txBody>
          <a:bodyPr>
            <a:spAutoFit/>
          </a:bodyPr>
          <a:lstStyle/>
          <a:p>
            <a:pPr marL="468313" indent="-468313">
              <a:spcBef>
                <a:spcPct val="50000"/>
              </a:spcBef>
              <a:buFont typeface="Wingdings" pitchFamily="2" charset="2"/>
              <a:buNone/>
              <a:defRPr/>
            </a:pP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Điền</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đủ</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các</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kết</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quả</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vào</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những</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ô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trống</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của</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bảng</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dirty="0" err="1">
                <a:solidFill>
                  <a:srgbClr val="FF0000"/>
                </a:solidFill>
                <a:effectLst>
                  <a:outerShdw blurRad="38100" dist="38100" dir="2700000" algn="tl">
                    <a:srgbClr val="C0C0C0"/>
                  </a:outerShdw>
                </a:effectLst>
                <a:latin typeface="Times New Roman" pitchFamily="18" charset="0"/>
                <a:cs typeface="Arial" pitchFamily="34" charset="0"/>
              </a:rPr>
              <a:t>sau</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a:t>
            </a:r>
          </a:p>
        </p:txBody>
      </p:sp>
      <p:sp>
        <p:nvSpPr>
          <p:cNvPr id="37956" name="Text Box 68">
            <a:extLst>
              <a:ext uri="{FF2B5EF4-FFF2-40B4-BE49-F238E27FC236}">
                <a16:creationId xmlns:a16="http://schemas.microsoft.com/office/drawing/2014/main" id="{EC6D2854-B05A-41AE-91D6-150CFB443A3F}"/>
              </a:ext>
            </a:extLst>
          </p:cNvPr>
          <p:cNvSpPr txBox="1">
            <a:spLocks noChangeArrowheads="1"/>
          </p:cNvSpPr>
          <p:nvPr/>
        </p:nvSpPr>
        <p:spPr bwMode="auto">
          <a:xfrm>
            <a:off x="20638" y="546100"/>
            <a:ext cx="8997950" cy="488950"/>
          </a:xfrm>
          <a:prstGeom prst="rect">
            <a:avLst/>
          </a:prstGeom>
          <a:noFill/>
          <a:ln w="9525" algn="ctr">
            <a:noFill/>
            <a:miter lim="800000"/>
            <a:headEnd/>
            <a:tailEnd/>
          </a:ln>
          <a:effectLst/>
        </p:spPr>
        <p:txBody>
          <a:bodyPr>
            <a:spAutoFit/>
          </a:bodyPr>
          <a:lstStyle/>
          <a:p>
            <a:pPr marL="468313" indent="-468313">
              <a:spcBef>
                <a:spcPct val="50000"/>
              </a:spcBef>
              <a:buFont typeface="Wingdings" pitchFamily="2" charset="2"/>
              <a:buNone/>
              <a:defRPr/>
            </a:pPr>
            <a:r>
              <a:rPr lang="en-US" sz="2600" b="1">
                <a:effectLst>
                  <a:outerShdw blurRad="38100" dist="38100" dir="2700000" algn="tl">
                    <a:srgbClr val="C0C0C0"/>
                  </a:outerShdw>
                </a:effectLst>
                <a:latin typeface="Times New Roman" pitchFamily="18" charset="0"/>
                <a:cs typeface="Arial" pitchFamily="34" charset="0"/>
              </a:rPr>
              <a:t>     </a:t>
            </a:r>
            <a:endParaRPr lang="en-US" sz="2200" b="1">
              <a:effectLst>
                <a:outerShdw blurRad="38100" dist="38100" dir="2700000" algn="tl">
                  <a:srgbClr val="C0C0C0"/>
                </a:outerShdw>
              </a:effectLst>
              <a:latin typeface="Times New Roman" pitchFamily="18" charset="0"/>
              <a:cs typeface="Arial" pitchFamily="34" charset="0"/>
            </a:endParaRPr>
          </a:p>
        </p:txBody>
      </p:sp>
      <p:sp>
        <p:nvSpPr>
          <p:cNvPr id="37957" name="Text Box 69">
            <a:extLst>
              <a:ext uri="{FF2B5EF4-FFF2-40B4-BE49-F238E27FC236}">
                <a16:creationId xmlns:a16="http://schemas.microsoft.com/office/drawing/2014/main" id="{1E8506B2-E277-4134-BCC3-CB39540DDE0E}"/>
              </a:ext>
            </a:extLst>
          </p:cNvPr>
          <p:cNvSpPr txBox="1">
            <a:spLocks noChangeArrowheads="1"/>
          </p:cNvSpPr>
          <p:nvPr/>
        </p:nvSpPr>
        <p:spPr bwMode="auto">
          <a:xfrm>
            <a:off x="5365750" y="1600200"/>
            <a:ext cx="1733550" cy="488950"/>
          </a:xfrm>
          <a:prstGeom prst="rect">
            <a:avLst/>
          </a:prstGeom>
          <a:noFill/>
          <a:ln w="9525" algn="ctr">
            <a:noFill/>
            <a:miter lim="800000"/>
            <a:headEnd/>
            <a:tailEnd/>
          </a:ln>
          <a:effectLst/>
        </p:spPr>
        <p:txBody>
          <a:bodyPr>
            <a:spAutoFit/>
          </a:bodyPr>
          <a:lstStyle/>
          <a:p>
            <a:pPr marL="468313" indent="-468313">
              <a:spcBef>
                <a:spcPct val="50000"/>
              </a:spcBef>
              <a:buFont typeface="Wingdings" pitchFamily="2" charset="2"/>
              <a:buNone/>
              <a:defRPr/>
            </a:pPr>
            <a:endParaRPr lang="en-US" sz="2600" b="1">
              <a:effectLst>
                <a:outerShdw blurRad="38100" dist="38100" dir="2700000" algn="tl">
                  <a:srgbClr val="C0C0C0"/>
                </a:outerShdw>
              </a:effectLst>
              <a:latin typeface="Times New Roman" pitchFamily="18" charset="0"/>
              <a:cs typeface="Arial" pitchFamily="34" charset="0"/>
            </a:endParaRPr>
          </a:p>
        </p:txBody>
      </p:sp>
      <p:sp>
        <p:nvSpPr>
          <p:cNvPr id="37958" name="Text Box 70">
            <a:extLst>
              <a:ext uri="{FF2B5EF4-FFF2-40B4-BE49-F238E27FC236}">
                <a16:creationId xmlns:a16="http://schemas.microsoft.com/office/drawing/2014/main" id="{C87B599F-17B3-4324-B726-5C83C61F11E5}"/>
              </a:ext>
            </a:extLst>
          </p:cNvPr>
          <p:cNvSpPr txBox="1">
            <a:spLocks noChangeArrowheads="1"/>
          </p:cNvSpPr>
          <p:nvPr/>
        </p:nvSpPr>
        <p:spPr bwMode="auto">
          <a:xfrm>
            <a:off x="247650" y="228600"/>
            <a:ext cx="4953000" cy="584200"/>
          </a:xfrm>
          <a:prstGeom prst="rect">
            <a:avLst/>
          </a:prstGeom>
          <a:noFill/>
          <a:ln w="9525" algn="ctr">
            <a:noFill/>
            <a:miter lim="800000"/>
            <a:headEnd/>
            <a:tailEnd/>
          </a:ln>
          <a:effectLst/>
        </p:spPr>
        <p:txBody>
          <a:bodyPr>
            <a:spAutoFit/>
          </a:bodyPr>
          <a:lstStyle/>
          <a:p>
            <a:pPr marL="468313" indent="-468313">
              <a:spcBef>
                <a:spcPct val="50000"/>
              </a:spcBef>
              <a:buFont typeface="Wingdings" pitchFamily="2" charset="2"/>
              <a:buNone/>
              <a:defRPr/>
            </a:pPr>
            <a:r>
              <a:rPr lang="en-US" sz="3200" b="1" u="sng" dirty="0" err="1">
                <a:solidFill>
                  <a:srgbClr val="FF0000"/>
                </a:solidFill>
                <a:effectLst>
                  <a:outerShdw blurRad="38100" dist="38100" dir="2700000" algn="tl">
                    <a:srgbClr val="C0C0C0"/>
                  </a:outerShdw>
                </a:effectLst>
                <a:latin typeface="Times New Roman" pitchFamily="18" charset="0"/>
                <a:cs typeface="Arial" pitchFamily="34" charset="0"/>
              </a:rPr>
              <a:t>Bài</a:t>
            </a:r>
            <a:r>
              <a:rPr lang="en-US" sz="3200" b="1" u="sng" dirty="0">
                <a:solidFill>
                  <a:srgbClr val="FF0000"/>
                </a:solidFill>
                <a:effectLst>
                  <a:outerShdw blurRad="38100" dist="38100" dir="2700000" algn="tl">
                    <a:srgbClr val="C0C0C0"/>
                  </a:outerShdw>
                </a:effectLst>
                <a:latin typeface="Times New Roman" pitchFamily="18" charset="0"/>
                <a:cs typeface="Arial" pitchFamily="34" charset="0"/>
              </a:rPr>
              <a:t> </a:t>
            </a:r>
            <a:r>
              <a:rPr lang="en-US" sz="3200" b="1" u="sng" dirty="0" err="1">
                <a:solidFill>
                  <a:srgbClr val="FF0000"/>
                </a:solidFill>
                <a:effectLst>
                  <a:outerShdw blurRad="38100" dist="38100" dir="2700000" algn="tl">
                    <a:srgbClr val="C0C0C0"/>
                  </a:outerShdw>
                </a:effectLst>
                <a:latin typeface="Times New Roman" pitchFamily="18" charset="0"/>
                <a:cs typeface="Arial" pitchFamily="34" charset="0"/>
              </a:rPr>
              <a:t>tập</a:t>
            </a:r>
            <a:r>
              <a:rPr lang="en-US" sz="3200" b="1" u="sng" dirty="0">
                <a:solidFill>
                  <a:srgbClr val="FF0000"/>
                </a:solidFill>
                <a:effectLst>
                  <a:outerShdw blurRad="38100" dist="38100" dir="2700000" algn="tl">
                    <a:srgbClr val="C0C0C0"/>
                  </a:outerShdw>
                </a:effectLst>
                <a:latin typeface="Times New Roman" pitchFamily="18" charset="0"/>
                <a:cs typeface="Arial" pitchFamily="34" charset="0"/>
              </a:rPr>
              <a:t> 5</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 (S</a:t>
            </a:r>
            <a:r>
              <a:rPr lang="vi-VN" sz="3200" b="1" dirty="0">
                <a:solidFill>
                  <a:srgbClr val="FF0000"/>
                </a:solidFill>
                <a:effectLst>
                  <a:outerShdw blurRad="38100" dist="38100" dir="2700000" algn="tl">
                    <a:srgbClr val="C0C0C0"/>
                  </a:outerShdw>
                </a:effectLst>
                <a:latin typeface="Times New Roman" pitchFamily="18" charset="0"/>
                <a:cs typeface="Arial" pitchFamily="34" charset="0"/>
              </a:rPr>
              <a:t>GK - 111</a:t>
            </a:r>
            <a:r>
              <a:rPr lang="en-US" sz="3200" b="1" dirty="0">
                <a:solidFill>
                  <a:srgbClr val="FF0000"/>
                </a:solidFill>
                <a:effectLst>
                  <a:outerShdw blurRad="38100" dist="38100" dir="2700000" algn="tl">
                    <a:srgbClr val="C0C0C0"/>
                  </a:outerShdw>
                </a:effectLst>
                <a:latin typeface="Times New Roman" pitchFamily="18" charset="0"/>
                <a:cs typeface="Arial" pitchFamily="34" charset="0"/>
              </a:rPr>
              <a:t>)</a:t>
            </a:r>
          </a:p>
        </p:txBody>
      </p:sp>
      <p:sp>
        <p:nvSpPr>
          <p:cNvPr id="37959" name="Text Box 71">
            <a:extLst>
              <a:ext uri="{FF2B5EF4-FFF2-40B4-BE49-F238E27FC236}">
                <a16:creationId xmlns:a16="http://schemas.microsoft.com/office/drawing/2014/main" id="{A2522202-C483-4556-A6BC-FA92AEDFEB55}"/>
              </a:ext>
            </a:extLst>
          </p:cNvPr>
          <p:cNvSpPr txBox="1">
            <a:spLocks noChangeArrowheads="1"/>
          </p:cNvSpPr>
          <p:nvPr/>
        </p:nvSpPr>
        <p:spPr bwMode="auto">
          <a:xfrm>
            <a:off x="4622800" y="502920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FF0000"/>
                </a:solidFill>
                <a:latin typeface="Times New Roman" panose="02020603050405020304" pitchFamily="18" charset="0"/>
                <a:cs typeface="Arial" panose="020B0604020202020204" pitchFamily="34" charset="0"/>
                <a:sym typeface="Symbol" panose="05050102010706020507" pitchFamily="18" charset="2"/>
              </a:rPr>
              <a:t>10</a:t>
            </a:r>
          </a:p>
        </p:txBody>
      </p:sp>
      <p:sp>
        <p:nvSpPr>
          <p:cNvPr id="37960" name="Rectangle 72">
            <a:extLst>
              <a:ext uri="{FF2B5EF4-FFF2-40B4-BE49-F238E27FC236}">
                <a16:creationId xmlns:a16="http://schemas.microsoft.com/office/drawing/2014/main" id="{FF57DA51-E425-469B-B6D8-180C64A1570B}"/>
              </a:ext>
            </a:extLst>
          </p:cNvPr>
          <p:cNvSpPr>
            <a:spLocks noChangeArrowheads="1"/>
          </p:cNvSpPr>
          <p:nvPr/>
        </p:nvSpPr>
        <p:spPr bwMode="auto">
          <a:xfrm rot="10800000" flipH="1" flipV="1">
            <a:off x="5741988" y="5029200"/>
            <a:ext cx="12747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68313" indent="-46831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solidFill>
                  <a:srgbClr val="FF0000"/>
                </a:solidFill>
                <a:latin typeface="Times New Roman" panose="02020603050405020304" pitchFamily="18" charset="0"/>
                <a:sym typeface="Symbol" panose="05050102010706020507" pitchFamily="18" charset="2"/>
              </a:rPr>
              <a:t>25</a:t>
            </a:r>
          </a:p>
        </p:txBody>
      </p:sp>
      <p:sp>
        <p:nvSpPr>
          <p:cNvPr id="37961" name="Text Box 73">
            <a:extLst>
              <a:ext uri="{FF2B5EF4-FFF2-40B4-BE49-F238E27FC236}">
                <a16:creationId xmlns:a16="http://schemas.microsoft.com/office/drawing/2014/main" id="{903C8524-68A8-42DE-8D4A-746EB60F06EF}"/>
              </a:ext>
            </a:extLst>
          </p:cNvPr>
          <p:cNvSpPr txBox="1">
            <a:spLocks noChangeArrowheads="1"/>
          </p:cNvSpPr>
          <p:nvPr/>
        </p:nvSpPr>
        <p:spPr bwMode="auto">
          <a:xfrm>
            <a:off x="7264400" y="4962525"/>
            <a:ext cx="990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68313" indent="-46831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600" b="1">
                <a:solidFill>
                  <a:srgbClr val="FF0000"/>
                </a:solidFill>
                <a:latin typeface="Times New Roman" panose="02020603050405020304" pitchFamily="18" charset="0"/>
                <a:cs typeface="Arial" panose="020B0604020202020204" pitchFamily="34" charset="0"/>
                <a:sym typeface="Symbol" panose="05050102010706020507" pitchFamily="18" charset="2"/>
              </a:rPr>
              <a:t>40</a:t>
            </a:r>
          </a:p>
        </p:txBody>
      </p:sp>
      <p:sp>
        <p:nvSpPr>
          <p:cNvPr id="37962" name="Rectangle 74">
            <a:extLst>
              <a:ext uri="{FF2B5EF4-FFF2-40B4-BE49-F238E27FC236}">
                <a16:creationId xmlns:a16="http://schemas.microsoft.com/office/drawing/2014/main" id="{F39DF702-F43C-4E92-9D2A-EADF72857AEF}"/>
              </a:ext>
            </a:extLst>
          </p:cNvPr>
          <p:cNvSpPr>
            <a:spLocks noChangeArrowheads="1"/>
          </p:cNvSpPr>
          <p:nvPr/>
        </p:nvSpPr>
        <p:spPr bwMode="auto">
          <a:xfrm rot="10800000" flipH="1" flipV="1">
            <a:off x="8750300" y="5026025"/>
            <a:ext cx="1073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68313" indent="-46831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600" b="1">
                <a:solidFill>
                  <a:srgbClr val="FF0000"/>
                </a:solidFill>
                <a:latin typeface="Times New Roman" panose="02020603050405020304" pitchFamily="18" charset="0"/>
                <a:sym typeface="Symbol" panose="05050102010706020507" pitchFamily="18" charset="2"/>
              </a:rPr>
              <a:t>100</a:t>
            </a:r>
          </a:p>
        </p:txBody>
      </p:sp>
      <p:sp>
        <p:nvSpPr>
          <p:cNvPr id="33" name="TextBox 32">
            <a:extLst>
              <a:ext uri="{FF2B5EF4-FFF2-40B4-BE49-F238E27FC236}">
                <a16:creationId xmlns:a16="http://schemas.microsoft.com/office/drawing/2014/main" id="{3175682F-9A87-4517-B56F-59DBA39CF00E}"/>
              </a:ext>
            </a:extLst>
          </p:cNvPr>
          <p:cNvSpPr txBox="1"/>
          <p:nvPr/>
        </p:nvSpPr>
        <p:spPr>
          <a:xfrm>
            <a:off x="2228850" y="5867400"/>
            <a:ext cx="366713" cy="461963"/>
          </a:xfrm>
          <a:prstGeom prst="rect">
            <a:avLst/>
          </a:prstGeom>
          <a:noFill/>
        </p:spPr>
        <p:txBody>
          <a:bodyPr wrap="none">
            <a:spAutoFit/>
          </a:bodyPr>
          <a:lstStyle/>
          <a:p>
            <a:pPr>
              <a:defRPr/>
            </a:pPr>
            <a:r>
              <a:rPr lang="vi-VN" sz="2400" b="1" dirty="0">
                <a:solidFill>
                  <a:srgbClr val="FF0000"/>
                </a:solidFill>
                <a:latin typeface="+mj-lt"/>
                <a:cs typeface="Arial" pitchFamily="34" charset="0"/>
              </a:rPr>
              <a:t>2</a:t>
            </a:r>
            <a:endParaRPr lang="en-US" sz="2400" b="1" dirty="0">
              <a:solidFill>
                <a:srgbClr val="FF0000"/>
              </a:solidFill>
              <a:latin typeface="+mj-lt"/>
              <a:cs typeface="Arial" pitchFamily="34" charset="0"/>
            </a:endParaRPr>
          </a:p>
        </p:txBody>
      </p:sp>
      <p:grpSp>
        <p:nvGrpSpPr>
          <p:cNvPr id="2" name="Group 10">
            <a:extLst>
              <a:ext uri="{FF2B5EF4-FFF2-40B4-BE49-F238E27FC236}">
                <a16:creationId xmlns:a16="http://schemas.microsoft.com/office/drawing/2014/main" id="{10D73770-139D-43FA-9D32-B8468CB52369}"/>
              </a:ext>
            </a:extLst>
          </p:cNvPr>
          <p:cNvGrpSpPr>
            <a:grpSpLocks/>
          </p:cNvGrpSpPr>
          <p:nvPr/>
        </p:nvGrpSpPr>
        <p:grpSpPr bwMode="auto">
          <a:xfrm>
            <a:off x="330200" y="4495800"/>
            <a:ext cx="1277938" cy="1600200"/>
            <a:chOff x="2290" y="1888"/>
            <a:chExt cx="1453" cy="1814"/>
          </a:xfrm>
        </p:grpSpPr>
        <p:sp>
          <p:nvSpPr>
            <p:cNvPr id="29764" name="AutoShape 11">
              <a:extLst>
                <a:ext uri="{FF2B5EF4-FFF2-40B4-BE49-F238E27FC236}">
                  <a16:creationId xmlns:a16="http://schemas.microsoft.com/office/drawing/2014/main" id="{5B5C7484-0C17-47B8-B54D-C72D55976646}"/>
                </a:ext>
              </a:extLst>
            </p:cNvPr>
            <p:cNvSpPr>
              <a:spLocks noChangeArrowheads="1"/>
            </p:cNvSpPr>
            <p:nvPr/>
          </p:nvSpPr>
          <p:spPr bwMode="auto">
            <a:xfrm>
              <a:off x="2290" y="1888"/>
              <a:ext cx="1452" cy="1814"/>
            </a:xfrm>
            <a:prstGeom prst="can">
              <a:avLst>
                <a:gd name="adj" fmla="val 31233"/>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29765" name="Arc 12">
              <a:extLst>
                <a:ext uri="{FF2B5EF4-FFF2-40B4-BE49-F238E27FC236}">
                  <a16:creationId xmlns:a16="http://schemas.microsoft.com/office/drawing/2014/main" id="{72DC0B1D-ACC8-419C-BB00-25CC25335A2D}"/>
                </a:ext>
              </a:extLst>
            </p:cNvPr>
            <p:cNvSpPr>
              <a:spLocks/>
            </p:cNvSpPr>
            <p:nvPr/>
          </p:nvSpPr>
          <p:spPr bwMode="auto">
            <a:xfrm>
              <a:off x="2291" y="3253"/>
              <a:ext cx="1452" cy="258"/>
            </a:xfrm>
            <a:custGeom>
              <a:avLst/>
              <a:gdLst>
                <a:gd name="T0" fmla="*/ 0 w 43200"/>
                <a:gd name="T1" fmla="*/ 0 h 24586"/>
                <a:gd name="T2" fmla="*/ 0 w 43200"/>
                <a:gd name="T3" fmla="*/ 0 h 24586"/>
                <a:gd name="T4" fmla="*/ 0 w 43200"/>
                <a:gd name="T5" fmla="*/ 0 h 24586"/>
                <a:gd name="T6" fmla="*/ 0 60000 65536"/>
                <a:gd name="T7" fmla="*/ 0 60000 65536"/>
                <a:gd name="T8" fmla="*/ 0 60000 65536"/>
                <a:gd name="T9" fmla="*/ 0 w 43200"/>
                <a:gd name="T10" fmla="*/ 0 h 24586"/>
                <a:gd name="T11" fmla="*/ 43200 w 43200"/>
                <a:gd name="T12" fmla="*/ 24586 h 24586"/>
              </a:gdLst>
              <a:ahLst/>
              <a:cxnLst>
                <a:cxn ang="T6">
                  <a:pos x="T0" y="T1"/>
                </a:cxn>
                <a:cxn ang="T7">
                  <a:pos x="T2" y="T3"/>
                </a:cxn>
                <a:cxn ang="T8">
                  <a:pos x="T4" y="T5"/>
                </a:cxn>
              </a:cxnLst>
              <a:rect l="T9" t="T10" r="T11" b="T12"/>
              <a:pathLst>
                <a:path w="43200" h="24586" fill="none" extrusionOk="0">
                  <a:moveTo>
                    <a:pt x="207" y="24585"/>
                  </a:moveTo>
                  <a:cubicBezTo>
                    <a:pt x="69" y="23596"/>
                    <a:pt x="0" y="22598"/>
                    <a:pt x="0" y="21600"/>
                  </a:cubicBezTo>
                  <a:cubicBezTo>
                    <a:pt x="0" y="9670"/>
                    <a:pt x="9670" y="0"/>
                    <a:pt x="21600" y="0"/>
                  </a:cubicBezTo>
                  <a:cubicBezTo>
                    <a:pt x="33529" y="0"/>
                    <a:pt x="43200" y="9670"/>
                    <a:pt x="43200" y="21600"/>
                  </a:cubicBezTo>
                  <a:cubicBezTo>
                    <a:pt x="43200" y="21928"/>
                    <a:pt x="43192" y="22256"/>
                    <a:pt x="43177" y="22584"/>
                  </a:cubicBezTo>
                </a:path>
                <a:path w="43200" h="24586" stroke="0" extrusionOk="0">
                  <a:moveTo>
                    <a:pt x="207" y="24585"/>
                  </a:moveTo>
                  <a:cubicBezTo>
                    <a:pt x="69" y="23596"/>
                    <a:pt x="0" y="22598"/>
                    <a:pt x="0" y="21600"/>
                  </a:cubicBezTo>
                  <a:cubicBezTo>
                    <a:pt x="0" y="9670"/>
                    <a:pt x="9670" y="0"/>
                    <a:pt x="21600" y="0"/>
                  </a:cubicBezTo>
                  <a:cubicBezTo>
                    <a:pt x="33529" y="0"/>
                    <a:pt x="43200" y="9670"/>
                    <a:pt x="43200" y="21600"/>
                  </a:cubicBezTo>
                  <a:cubicBezTo>
                    <a:pt x="43200" y="21928"/>
                    <a:pt x="43192" y="22256"/>
                    <a:pt x="43177" y="22584"/>
                  </a:cubicBezTo>
                  <a:lnTo>
                    <a:pt x="21600" y="21600"/>
                  </a:lnTo>
                  <a:lnTo>
                    <a:pt x="207" y="24585"/>
                  </a:lnTo>
                  <a:close/>
                </a:path>
              </a:pathLst>
            </a:custGeom>
            <a:noFill/>
            <a:ln w="9525">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1517812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7956"/>
                                        </p:tgtEl>
                                        <p:attrNameLst>
                                          <p:attrName>style.visibility</p:attrName>
                                        </p:attrNameLst>
                                      </p:cBhvr>
                                      <p:to>
                                        <p:strVal val="visible"/>
                                      </p:to>
                                    </p:set>
                                    <p:animEffect transition="in" filter="box(in)">
                                      <p:cBhvr>
                                        <p:cTn id="7" dur="500"/>
                                        <p:tgtEl>
                                          <p:spTgt spid="37956"/>
                                        </p:tgtEl>
                                      </p:cBhvr>
                                    </p:animEffect>
                                  </p:childTnLst>
                                </p:cTn>
                              </p:par>
                              <p:par>
                                <p:cTn id="8" presetID="4" presetClass="entr" presetSubtype="16" fill="hold" grpId="0" nodeType="withEffect" nodePh="1">
                                  <p:stCondLst>
                                    <p:cond delay="0"/>
                                  </p:stCondLst>
                                  <p:endCondLst>
                                    <p:cond evt="begin" delay="0">
                                      <p:tn val="8"/>
                                    </p:cond>
                                  </p:endCondLst>
                                  <p:childTnLst>
                                    <p:set>
                                      <p:cBhvr>
                                        <p:cTn id="9" dur="1" fill="hold">
                                          <p:stCondLst>
                                            <p:cond delay="0"/>
                                          </p:stCondLst>
                                        </p:cTn>
                                        <p:tgtEl>
                                          <p:spTgt spid="37957"/>
                                        </p:tgtEl>
                                        <p:attrNameLst>
                                          <p:attrName>style.visibility</p:attrName>
                                        </p:attrNameLst>
                                      </p:cBhvr>
                                      <p:to>
                                        <p:strVal val="visible"/>
                                      </p:to>
                                    </p:set>
                                    <p:animEffect transition="in" filter="box(in)">
                                      <p:cBhvr>
                                        <p:cTn id="10" dur="500"/>
                                        <p:tgtEl>
                                          <p:spTgt spid="3795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7958"/>
                                        </p:tgtEl>
                                        <p:attrNameLst>
                                          <p:attrName>style.visibility</p:attrName>
                                        </p:attrNameLst>
                                      </p:cBhvr>
                                      <p:to>
                                        <p:strVal val="visible"/>
                                      </p:to>
                                    </p:set>
                                    <p:animEffect transition="in" filter="box(in)">
                                      <p:cBhvr>
                                        <p:cTn id="15" dur="500"/>
                                        <p:tgtEl>
                                          <p:spTgt spid="379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7955"/>
                                        </p:tgtEl>
                                        <p:attrNameLst>
                                          <p:attrName>style.visibility</p:attrName>
                                        </p:attrNameLst>
                                      </p:cBhvr>
                                      <p:to>
                                        <p:strVal val="visible"/>
                                      </p:to>
                                    </p:set>
                                    <p:animEffect transition="in" filter="box(in)">
                                      <p:cBhvr>
                                        <p:cTn id="20" dur="500"/>
                                        <p:tgtEl>
                                          <p:spTgt spid="37955"/>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22" presetClass="entr" presetSubtype="8" fill="hold" nodeType="withEffect">
                                  <p:stCondLst>
                                    <p:cond delay="0"/>
                                  </p:stCondLst>
                                  <p:childTnLst>
                                    <p:set>
                                      <p:cBhvr>
                                        <p:cTn id="25" dur="1" fill="hold">
                                          <p:stCondLst>
                                            <p:cond delay="0"/>
                                          </p:stCondLst>
                                        </p:cTn>
                                        <p:tgtEl>
                                          <p:spTgt spid="37964"/>
                                        </p:tgtEl>
                                        <p:attrNameLst>
                                          <p:attrName>style.visibility</p:attrName>
                                        </p:attrNameLst>
                                      </p:cBhvr>
                                      <p:to>
                                        <p:strVal val="visible"/>
                                      </p:to>
                                    </p:set>
                                    <p:animEffect transition="in" filter="wipe(left)">
                                      <p:cBhvr>
                                        <p:cTn id="26" dur="500"/>
                                        <p:tgtEl>
                                          <p:spTgt spid="379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7942"/>
                                        </p:tgtEl>
                                        <p:attrNameLst>
                                          <p:attrName>style.visibility</p:attrName>
                                        </p:attrNameLst>
                                      </p:cBhvr>
                                      <p:to>
                                        <p:strVal val="visible"/>
                                      </p:to>
                                    </p:set>
                                    <p:animEffect transition="in" filter="wipe(left)">
                                      <p:cBhvr>
                                        <p:cTn id="31" dur="500"/>
                                        <p:tgtEl>
                                          <p:spTgt spid="37942"/>
                                        </p:tgtEl>
                                      </p:cBhvr>
                                    </p:animEffect>
                                  </p:childTnLst>
                                </p:cTn>
                              </p:par>
                            </p:childTnLst>
                          </p:cTn>
                        </p:par>
                        <p:par>
                          <p:cTn id="32" fill="hold" nodeType="afterGroup">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7943"/>
                                        </p:tgtEl>
                                        <p:attrNameLst>
                                          <p:attrName>style.visibility</p:attrName>
                                        </p:attrNameLst>
                                      </p:cBhvr>
                                      <p:to>
                                        <p:strVal val="visible"/>
                                      </p:to>
                                    </p:set>
                                    <p:animEffect transition="in" filter="wipe(left)">
                                      <p:cBhvr>
                                        <p:cTn id="35" dur="500"/>
                                        <p:tgtEl>
                                          <p:spTgt spid="37943"/>
                                        </p:tgtEl>
                                      </p:cBhvr>
                                    </p:animEffect>
                                  </p:childTnLst>
                                </p:cTn>
                              </p:par>
                            </p:childTnLst>
                          </p:cTn>
                        </p:par>
                        <p:par>
                          <p:cTn id="36" fill="hold" nodeType="afterGroup">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7944"/>
                                        </p:tgtEl>
                                        <p:attrNameLst>
                                          <p:attrName>style.visibility</p:attrName>
                                        </p:attrNameLst>
                                      </p:cBhvr>
                                      <p:to>
                                        <p:strVal val="visible"/>
                                      </p:to>
                                    </p:set>
                                    <p:animEffect transition="in" filter="wipe(left)">
                                      <p:cBhvr>
                                        <p:cTn id="39" dur="500"/>
                                        <p:tgtEl>
                                          <p:spTgt spid="37944"/>
                                        </p:tgtEl>
                                      </p:cBhvr>
                                    </p:animEffect>
                                  </p:childTnLst>
                                </p:cTn>
                              </p:par>
                            </p:childTnLst>
                          </p:cTn>
                        </p:par>
                        <p:par>
                          <p:cTn id="40" fill="hold" nodeType="afterGroup">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37945"/>
                                        </p:tgtEl>
                                        <p:attrNameLst>
                                          <p:attrName>style.visibility</p:attrName>
                                        </p:attrNameLst>
                                      </p:cBhvr>
                                      <p:to>
                                        <p:strVal val="visible"/>
                                      </p:to>
                                    </p:set>
                                    <p:animEffect transition="in" filter="wipe(left)">
                                      <p:cBhvr>
                                        <p:cTn id="43" dur="500"/>
                                        <p:tgtEl>
                                          <p:spTgt spid="37945"/>
                                        </p:tgtEl>
                                      </p:cBhvr>
                                    </p:animEffect>
                                  </p:childTnLst>
                                </p:cTn>
                              </p:par>
                            </p:childTnLst>
                          </p:cTn>
                        </p:par>
                        <p:par>
                          <p:cTn id="44" fill="hold" nodeType="afterGroup">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37946"/>
                                        </p:tgtEl>
                                        <p:attrNameLst>
                                          <p:attrName>style.visibility</p:attrName>
                                        </p:attrNameLst>
                                      </p:cBhvr>
                                      <p:to>
                                        <p:strVal val="visible"/>
                                      </p:to>
                                    </p:set>
                                    <p:animEffect transition="in" filter="wipe(left)">
                                      <p:cBhvr>
                                        <p:cTn id="47" dur="500"/>
                                        <p:tgtEl>
                                          <p:spTgt spid="3794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9" fill="hold" grpId="0" nodeType="clickEffect">
                                  <p:stCondLst>
                                    <p:cond delay="0"/>
                                  </p:stCondLst>
                                  <p:childTnLst>
                                    <p:set>
                                      <p:cBhvr>
                                        <p:cTn id="51" dur="1" fill="hold">
                                          <p:stCondLst>
                                            <p:cond delay="0"/>
                                          </p:stCondLst>
                                        </p:cTn>
                                        <p:tgtEl>
                                          <p:spTgt spid="37947"/>
                                        </p:tgtEl>
                                        <p:attrNameLst>
                                          <p:attrName>style.visibility</p:attrName>
                                        </p:attrNameLst>
                                      </p:cBhvr>
                                      <p:to>
                                        <p:strVal val="visible"/>
                                      </p:to>
                                    </p:set>
                                    <p:anim calcmode="lin" valueType="num">
                                      <p:cBhvr additive="base">
                                        <p:cTn id="52" dur="500" fill="hold"/>
                                        <p:tgtEl>
                                          <p:spTgt spid="37947"/>
                                        </p:tgtEl>
                                        <p:attrNameLst>
                                          <p:attrName>ppt_x</p:attrName>
                                        </p:attrNameLst>
                                      </p:cBhvr>
                                      <p:tavLst>
                                        <p:tav tm="0">
                                          <p:val>
                                            <p:strVal val="0-#ppt_w/2"/>
                                          </p:val>
                                        </p:tav>
                                        <p:tav tm="100000">
                                          <p:val>
                                            <p:strVal val="#ppt_x"/>
                                          </p:val>
                                        </p:tav>
                                      </p:tavLst>
                                    </p:anim>
                                    <p:anim calcmode="lin" valueType="num">
                                      <p:cBhvr additive="base">
                                        <p:cTn id="53" dur="500" fill="hold"/>
                                        <p:tgtEl>
                                          <p:spTgt spid="37947"/>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9" fill="hold" grpId="0" nodeType="clickEffect">
                                  <p:stCondLst>
                                    <p:cond delay="0"/>
                                  </p:stCondLst>
                                  <p:childTnLst>
                                    <p:set>
                                      <p:cBhvr>
                                        <p:cTn id="57" dur="1" fill="hold">
                                          <p:stCondLst>
                                            <p:cond delay="0"/>
                                          </p:stCondLst>
                                        </p:cTn>
                                        <p:tgtEl>
                                          <p:spTgt spid="37948"/>
                                        </p:tgtEl>
                                        <p:attrNameLst>
                                          <p:attrName>style.visibility</p:attrName>
                                        </p:attrNameLst>
                                      </p:cBhvr>
                                      <p:to>
                                        <p:strVal val="visible"/>
                                      </p:to>
                                    </p:set>
                                    <p:anim calcmode="lin" valueType="num">
                                      <p:cBhvr additive="base">
                                        <p:cTn id="58" dur="500" fill="hold"/>
                                        <p:tgtEl>
                                          <p:spTgt spid="37948"/>
                                        </p:tgtEl>
                                        <p:attrNameLst>
                                          <p:attrName>ppt_x</p:attrName>
                                        </p:attrNameLst>
                                      </p:cBhvr>
                                      <p:tavLst>
                                        <p:tav tm="0">
                                          <p:val>
                                            <p:strVal val="0-#ppt_w/2"/>
                                          </p:val>
                                        </p:tav>
                                        <p:tav tm="100000">
                                          <p:val>
                                            <p:strVal val="#ppt_x"/>
                                          </p:val>
                                        </p:tav>
                                      </p:tavLst>
                                    </p:anim>
                                    <p:anim calcmode="lin" valueType="num">
                                      <p:cBhvr additive="base">
                                        <p:cTn id="59" dur="500" fill="hold"/>
                                        <p:tgtEl>
                                          <p:spTgt spid="37948"/>
                                        </p:tgtEl>
                                        <p:attrNameLst>
                                          <p:attrName>ppt_y</p:attrName>
                                        </p:attrNameLst>
                                      </p:cBhvr>
                                      <p:tavLst>
                                        <p:tav tm="0">
                                          <p:val>
                                            <p:strVal val="0-#ppt_h/2"/>
                                          </p:val>
                                        </p:tav>
                                        <p:tav tm="100000">
                                          <p:val>
                                            <p:strVal val="#ppt_y"/>
                                          </p:val>
                                        </p:tav>
                                      </p:tavLst>
                                    </p:anim>
                                  </p:childTnLst>
                                </p:cTn>
                              </p:par>
                              <p:par>
                                <p:cTn id="60" presetID="2" presetClass="entr" presetSubtype="9" fill="hold" grpId="0" nodeType="withEffect">
                                  <p:stCondLst>
                                    <p:cond delay="0"/>
                                  </p:stCondLst>
                                  <p:childTnLst>
                                    <p:set>
                                      <p:cBhvr>
                                        <p:cTn id="61" dur="1" fill="hold">
                                          <p:stCondLst>
                                            <p:cond delay="0"/>
                                          </p:stCondLst>
                                        </p:cTn>
                                        <p:tgtEl>
                                          <p:spTgt spid="37949"/>
                                        </p:tgtEl>
                                        <p:attrNameLst>
                                          <p:attrName>style.visibility</p:attrName>
                                        </p:attrNameLst>
                                      </p:cBhvr>
                                      <p:to>
                                        <p:strVal val="visible"/>
                                      </p:to>
                                    </p:set>
                                    <p:anim calcmode="lin" valueType="num">
                                      <p:cBhvr additive="base">
                                        <p:cTn id="62" dur="500" fill="hold"/>
                                        <p:tgtEl>
                                          <p:spTgt spid="37949"/>
                                        </p:tgtEl>
                                        <p:attrNameLst>
                                          <p:attrName>ppt_x</p:attrName>
                                        </p:attrNameLst>
                                      </p:cBhvr>
                                      <p:tavLst>
                                        <p:tav tm="0">
                                          <p:val>
                                            <p:strVal val="0-#ppt_w/2"/>
                                          </p:val>
                                        </p:tav>
                                        <p:tav tm="100000">
                                          <p:val>
                                            <p:strVal val="#ppt_x"/>
                                          </p:val>
                                        </p:tav>
                                      </p:tavLst>
                                    </p:anim>
                                    <p:anim calcmode="lin" valueType="num">
                                      <p:cBhvr additive="base">
                                        <p:cTn id="63" dur="500" fill="hold"/>
                                        <p:tgtEl>
                                          <p:spTgt spid="37949"/>
                                        </p:tgtEl>
                                        <p:attrNameLst>
                                          <p:attrName>ppt_y</p:attrName>
                                        </p:attrNameLst>
                                      </p:cBhvr>
                                      <p:tavLst>
                                        <p:tav tm="0">
                                          <p:val>
                                            <p:strVal val="0-#ppt_h/2"/>
                                          </p:val>
                                        </p:tav>
                                        <p:tav tm="100000">
                                          <p:val>
                                            <p:strVal val="#ppt_y"/>
                                          </p:val>
                                        </p:tav>
                                      </p:tavLst>
                                    </p:anim>
                                  </p:childTnLst>
                                </p:cTn>
                              </p:par>
                              <p:par>
                                <p:cTn id="64" presetID="2" presetClass="entr" presetSubtype="9" fill="hold" grpId="0" nodeType="withEffect">
                                  <p:stCondLst>
                                    <p:cond delay="0"/>
                                  </p:stCondLst>
                                  <p:childTnLst>
                                    <p:set>
                                      <p:cBhvr>
                                        <p:cTn id="65" dur="1" fill="hold">
                                          <p:stCondLst>
                                            <p:cond delay="0"/>
                                          </p:stCondLst>
                                        </p:cTn>
                                        <p:tgtEl>
                                          <p:spTgt spid="37950"/>
                                        </p:tgtEl>
                                        <p:attrNameLst>
                                          <p:attrName>style.visibility</p:attrName>
                                        </p:attrNameLst>
                                      </p:cBhvr>
                                      <p:to>
                                        <p:strVal val="visible"/>
                                      </p:to>
                                    </p:set>
                                    <p:anim calcmode="lin" valueType="num">
                                      <p:cBhvr additive="base">
                                        <p:cTn id="66" dur="500" fill="hold"/>
                                        <p:tgtEl>
                                          <p:spTgt spid="37950"/>
                                        </p:tgtEl>
                                        <p:attrNameLst>
                                          <p:attrName>ppt_x</p:attrName>
                                        </p:attrNameLst>
                                      </p:cBhvr>
                                      <p:tavLst>
                                        <p:tav tm="0">
                                          <p:val>
                                            <p:strVal val="0-#ppt_w/2"/>
                                          </p:val>
                                        </p:tav>
                                        <p:tav tm="100000">
                                          <p:val>
                                            <p:strVal val="#ppt_x"/>
                                          </p:val>
                                        </p:tav>
                                      </p:tavLst>
                                    </p:anim>
                                    <p:anim calcmode="lin" valueType="num">
                                      <p:cBhvr additive="base">
                                        <p:cTn id="67" dur="500" fill="hold"/>
                                        <p:tgtEl>
                                          <p:spTgt spid="37950"/>
                                        </p:tgtEl>
                                        <p:attrNameLst>
                                          <p:attrName>ppt_y</p:attrName>
                                        </p:attrNameLst>
                                      </p:cBhvr>
                                      <p:tavLst>
                                        <p:tav tm="0">
                                          <p:val>
                                            <p:strVal val="0-#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9" fill="hold" grpId="0" nodeType="clickEffect">
                                  <p:stCondLst>
                                    <p:cond delay="0"/>
                                  </p:stCondLst>
                                  <p:childTnLst>
                                    <p:set>
                                      <p:cBhvr>
                                        <p:cTn id="71" dur="1" fill="hold">
                                          <p:stCondLst>
                                            <p:cond delay="0"/>
                                          </p:stCondLst>
                                        </p:cTn>
                                        <p:tgtEl>
                                          <p:spTgt spid="37959"/>
                                        </p:tgtEl>
                                        <p:attrNameLst>
                                          <p:attrName>style.visibility</p:attrName>
                                        </p:attrNameLst>
                                      </p:cBhvr>
                                      <p:to>
                                        <p:strVal val="visible"/>
                                      </p:to>
                                    </p:set>
                                    <p:anim calcmode="lin" valueType="num">
                                      <p:cBhvr additive="base">
                                        <p:cTn id="72" dur="500" fill="hold"/>
                                        <p:tgtEl>
                                          <p:spTgt spid="37959"/>
                                        </p:tgtEl>
                                        <p:attrNameLst>
                                          <p:attrName>ppt_x</p:attrName>
                                        </p:attrNameLst>
                                      </p:cBhvr>
                                      <p:tavLst>
                                        <p:tav tm="0">
                                          <p:val>
                                            <p:strVal val="0-#ppt_w/2"/>
                                          </p:val>
                                        </p:tav>
                                        <p:tav tm="100000">
                                          <p:val>
                                            <p:strVal val="#ppt_x"/>
                                          </p:val>
                                        </p:tav>
                                      </p:tavLst>
                                    </p:anim>
                                    <p:anim calcmode="lin" valueType="num">
                                      <p:cBhvr additive="base">
                                        <p:cTn id="73" dur="500" fill="hold"/>
                                        <p:tgtEl>
                                          <p:spTgt spid="37959"/>
                                        </p:tgtEl>
                                        <p:attrNameLst>
                                          <p:attrName>ppt_y</p:attrName>
                                        </p:attrNameLst>
                                      </p:cBhvr>
                                      <p:tavLst>
                                        <p:tav tm="0">
                                          <p:val>
                                            <p:strVal val="0-#ppt_h/2"/>
                                          </p:val>
                                        </p:tav>
                                        <p:tav tm="100000">
                                          <p:val>
                                            <p:strVal val="#ppt_y"/>
                                          </p:val>
                                        </p:tav>
                                      </p:tavLst>
                                    </p:anim>
                                  </p:childTnLst>
                                </p:cTn>
                              </p:par>
                              <p:par>
                                <p:cTn id="74" presetID="20" presetClass="entr" presetSubtype="0" fill="hold" grpId="0" nodeType="withEffect">
                                  <p:stCondLst>
                                    <p:cond delay="0"/>
                                  </p:stCondLst>
                                  <p:childTnLst>
                                    <p:set>
                                      <p:cBhvr>
                                        <p:cTn id="75" dur="1" fill="hold">
                                          <p:stCondLst>
                                            <p:cond delay="0"/>
                                          </p:stCondLst>
                                        </p:cTn>
                                        <p:tgtEl>
                                          <p:spTgt spid="37960"/>
                                        </p:tgtEl>
                                        <p:attrNameLst>
                                          <p:attrName>style.visibility</p:attrName>
                                        </p:attrNameLst>
                                      </p:cBhvr>
                                      <p:to>
                                        <p:strVal val="visible"/>
                                      </p:to>
                                    </p:set>
                                    <p:animEffect transition="in" filter="wedge">
                                      <p:cBhvr>
                                        <p:cTn id="76" dur="2000"/>
                                        <p:tgtEl>
                                          <p:spTgt spid="37960"/>
                                        </p:tgtEl>
                                      </p:cBhvr>
                                    </p:animEffect>
                                  </p:childTnLst>
                                </p:cTn>
                              </p:par>
                              <p:par>
                                <p:cTn id="77" presetID="20" presetClass="entr" presetSubtype="0" fill="hold" nodeType="withEffect">
                                  <p:stCondLst>
                                    <p:cond delay="0"/>
                                  </p:stCondLst>
                                  <p:childTnLst>
                                    <p:set>
                                      <p:cBhvr>
                                        <p:cTn id="78" dur="1" fill="hold">
                                          <p:stCondLst>
                                            <p:cond delay="0"/>
                                          </p:stCondLst>
                                        </p:cTn>
                                        <p:tgtEl>
                                          <p:spTgt spid="37961">
                                            <p:txEl>
                                              <p:pRg st="0" end="0"/>
                                            </p:txEl>
                                          </p:spTgt>
                                        </p:tgtEl>
                                        <p:attrNameLst>
                                          <p:attrName>style.visibility</p:attrName>
                                        </p:attrNameLst>
                                      </p:cBhvr>
                                      <p:to>
                                        <p:strVal val="visible"/>
                                      </p:to>
                                    </p:set>
                                    <p:animEffect transition="in" filter="wedge">
                                      <p:cBhvr>
                                        <p:cTn id="79" dur="2000"/>
                                        <p:tgtEl>
                                          <p:spTgt spid="37961">
                                            <p:txEl>
                                              <p:pRg st="0" end="0"/>
                                            </p:txEl>
                                          </p:spTgt>
                                        </p:tgtEl>
                                      </p:cBhvr>
                                    </p:animEffect>
                                  </p:childTnLst>
                                </p:cTn>
                              </p:par>
                              <p:par>
                                <p:cTn id="80" presetID="12" presetClass="entr" presetSubtype="4" fill="hold" nodeType="withEffect">
                                  <p:stCondLst>
                                    <p:cond delay="0"/>
                                  </p:stCondLst>
                                  <p:childTnLst>
                                    <p:set>
                                      <p:cBhvr>
                                        <p:cTn id="81" dur="1" fill="hold">
                                          <p:stCondLst>
                                            <p:cond delay="0"/>
                                          </p:stCondLst>
                                        </p:cTn>
                                        <p:tgtEl>
                                          <p:spTgt spid="37962">
                                            <p:txEl>
                                              <p:pRg st="0" end="0"/>
                                            </p:txEl>
                                          </p:spTgt>
                                        </p:tgtEl>
                                        <p:attrNameLst>
                                          <p:attrName>style.visibility</p:attrName>
                                        </p:attrNameLst>
                                      </p:cBhvr>
                                      <p:to>
                                        <p:strVal val="visible"/>
                                      </p:to>
                                    </p:set>
                                    <p:animEffect transition="in" filter="slide(fromBottom)">
                                      <p:cBhvr>
                                        <p:cTn id="82" dur="500"/>
                                        <p:tgtEl>
                                          <p:spTgt spid="37962">
                                            <p:txEl>
                                              <p:pRg st="0" end="0"/>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9" fill="hold" grpId="0" nodeType="clickEffect">
                                  <p:stCondLst>
                                    <p:cond delay="0"/>
                                  </p:stCondLst>
                                  <p:childTnLst>
                                    <p:set>
                                      <p:cBhvr>
                                        <p:cTn id="86" dur="1" fill="hold">
                                          <p:stCondLst>
                                            <p:cond delay="0"/>
                                          </p:stCondLst>
                                        </p:cTn>
                                        <p:tgtEl>
                                          <p:spTgt spid="37951"/>
                                        </p:tgtEl>
                                        <p:attrNameLst>
                                          <p:attrName>style.visibility</p:attrName>
                                        </p:attrNameLst>
                                      </p:cBhvr>
                                      <p:to>
                                        <p:strVal val="visible"/>
                                      </p:to>
                                    </p:set>
                                    <p:anim calcmode="lin" valueType="num">
                                      <p:cBhvr additive="base">
                                        <p:cTn id="87" dur="500" fill="hold"/>
                                        <p:tgtEl>
                                          <p:spTgt spid="37951"/>
                                        </p:tgtEl>
                                        <p:attrNameLst>
                                          <p:attrName>ppt_x</p:attrName>
                                        </p:attrNameLst>
                                      </p:cBhvr>
                                      <p:tavLst>
                                        <p:tav tm="0">
                                          <p:val>
                                            <p:strVal val="0-#ppt_w/2"/>
                                          </p:val>
                                        </p:tav>
                                        <p:tav tm="100000">
                                          <p:val>
                                            <p:strVal val="#ppt_x"/>
                                          </p:val>
                                        </p:tav>
                                      </p:tavLst>
                                    </p:anim>
                                    <p:anim calcmode="lin" valueType="num">
                                      <p:cBhvr additive="base">
                                        <p:cTn id="88" dur="500" fill="hold"/>
                                        <p:tgtEl>
                                          <p:spTgt spid="37951"/>
                                        </p:tgtEl>
                                        <p:attrNameLst>
                                          <p:attrName>ppt_y</p:attrName>
                                        </p:attrNameLst>
                                      </p:cBhvr>
                                      <p:tavLst>
                                        <p:tav tm="0">
                                          <p:val>
                                            <p:strVal val="0-#ppt_h/2"/>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randombar(horizontal)">
                                      <p:cBhvr>
                                        <p:cTn id="93" dur="500"/>
                                        <p:tgtEl>
                                          <p:spTgt spid="33"/>
                                        </p:tgtEl>
                                      </p:cBhvr>
                                    </p:animEffect>
                                  </p:childTnLst>
                                </p:cTn>
                              </p:par>
                              <p:par>
                                <p:cTn id="94" presetID="14" presetClass="exit" presetSubtype="10" fill="hold" grpId="1" nodeType="withEffect">
                                  <p:stCondLst>
                                    <p:cond delay="0"/>
                                  </p:stCondLst>
                                  <p:childTnLst>
                                    <p:animEffect transition="out" filter="randombar(horizontal)">
                                      <p:cBhvr>
                                        <p:cTn id="95" dur="500"/>
                                        <p:tgtEl>
                                          <p:spTgt spid="37951"/>
                                        </p:tgtEl>
                                      </p:cBhvr>
                                    </p:animEffect>
                                    <p:set>
                                      <p:cBhvr>
                                        <p:cTn id="96" dur="1" fill="hold">
                                          <p:stCondLst>
                                            <p:cond delay="499"/>
                                          </p:stCondLst>
                                        </p:cTn>
                                        <p:tgtEl>
                                          <p:spTgt spid="37951"/>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9" fill="hold" grpId="0" nodeType="clickEffect">
                                  <p:stCondLst>
                                    <p:cond delay="0"/>
                                  </p:stCondLst>
                                  <p:childTnLst>
                                    <p:set>
                                      <p:cBhvr>
                                        <p:cTn id="100" dur="1" fill="hold">
                                          <p:stCondLst>
                                            <p:cond delay="0"/>
                                          </p:stCondLst>
                                        </p:cTn>
                                        <p:tgtEl>
                                          <p:spTgt spid="37952"/>
                                        </p:tgtEl>
                                        <p:attrNameLst>
                                          <p:attrName>style.visibility</p:attrName>
                                        </p:attrNameLst>
                                      </p:cBhvr>
                                      <p:to>
                                        <p:strVal val="visible"/>
                                      </p:to>
                                    </p:set>
                                    <p:anim calcmode="lin" valueType="num">
                                      <p:cBhvr additive="base">
                                        <p:cTn id="101" dur="500" fill="hold"/>
                                        <p:tgtEl>
                                          <p:spTgt spid="37952"/>
                                        </p:tgtEl>
                                        <p:attrNameLst>
                                          <p:attrName>ppt_x</p:attrName>
                                        </p:attrNameLst>
                                      </p:cBhvr>
                                      <p:tavLst>
                                        <p:tav tm="0">
                                          <p:val>
                                            <p:strVal val="0-#ppt_w/2"/>
                                          </p:val>
                                        </p:tav>
                                        <p:tav tm="100000">
                                          <p:val>
                                            <p:strVal val="#ppt_x"/>
                                          </p:val>
                                        </p:tav>
                                      </p:tavLst>
                                    </p:anim>
                                    <p:anim calcmode="lin" valueType="num">
                                      <p:cBhvr additive="base">
                                        <p:cTn id="102" dur="500" fill="hold"/>
                                        <p:tgtEl>
                                          <p:spTgt spid="37952"/>
                                        </p:tgtEl>
                                        <p:attrNameLst>
                                          <p:attrName>ppt_y</p:attrName>
                                        </p:attrNameLst>
                                      </p:cBhvr>
                                      <p:tavLst>
                                        <p:tav tm="0">
                                          <p:val>
                                            <p:strVal val="0-#ppt_h/2"/>
                                          </p:val>
                                        </p:tav>
                                        <p:tav tm="100000">
                                          <p:val>
                                            <p:strVal val="#ppt_y"/>
                                          </p:val>
                                        </p:tav>
                                      </p:tavLst>
                                    </p:anim>
                                  </p:childTnLst>
                                </p:cTn>
                              </p:par>
                              <p:par>
                                <p:cTn id="103" presetID="2" presetClass="entr" presetSubtype="9" fill="hold" grpId="0" nodeType="withEffect">
                                  <p:stCondLst>
                                    <p:cond delay="0"/>
                                  </p:stCondLst>
                                  <p:childTnLst>
                                    <p:set>
                                      <p:cBhvr>
                                        <p:cTn id="104" dur="1" fill="hold">
                                          <p:stCondLst>
                                            <p:cond delay="0"/>
                                          </p:stCondLst>
                                        </p:cTn>
                                        <p:tgtEl>
                                          <p:spTgt spid="37953"/>
                                        </p:tgtEl>
                                        <p:attrNameLst>
                                          <p:attrName>style.visibility</p:attrName>
                                        </p:attrNameLst>
                                      </p:cBhvr>
                                      <p:to>
                                        <p:strVal val="visible"/>
                                      </p:to>
                                    </p:set>
                                    <p:anim calcmode="lin" valueType="num">
                                      <p:cBhvr additive="base">
                                        <p:cTn id="105" dur="500" fill="hold"/>
                                        <p:tgtEl>
                                          <p:spTgt spid="37953"/>
                                        </p:tgtEl>
                                        <p:attrNameLst>
                                          <p:attrName>ppt_x</p:attrName>
                                        </p:attrNameLst>
                                      </p:cBhvr>
                                      <p:tavLst>
                                        <p:tav tm="0">
                                          <p:val>
                                            <p:strVal val="0-#ppt_w/2"/>
                                          </p:val>
                                        </p:tav>
                                        <p:tav tm="100000">
                                          <p:val>
                                            <p:strVal val="#ppt_x"/>
                                          </p:val>
                                        </p:tav>
                                      </p:tavLst>
                                    </p:anim>
                                    <p:anim calcmode="lin" valueType="num">
                                      <p:cBhvr additive="base">
                                        <p:cTn id="106" dur="500" fill="hold"/>
                                        <p:tgtEl>
                                          <p:spTgt spid="37953"/>
                                        </p:tgtEl>
                                        <p:attrNameLst>
                                          <p:attrName>ppt_y</p:attrName>
                                        </p:attrNameLst>
                                      </p:cBhvr>
                                      <p:tavLst>
                                        <p:tav tm="0">
                                          <p:val>
                                            <p:strVal val="0-#ppt_h/2"/>
                                          </p:val>
                                        </p:tav>
                                        <p:tav tm="100000">
                                          <p:val>
                                            <p:strVal val="#ppt_y"/>
                                          </p:val>
                                        </p:tav>
                                      </p:tavLst>
                                    </p:anim>
                                  </p:childTnLst>
                                </p:cTn>
                              </p:par>
                              <p:par>
                                <p:cTn id="107" presetID="2" presetClass="entr" presetSubtype="9" fill="hold" grpId="0" nodeType="withEffect">
                                  <p:stCondLst>
                                    <p:cond delay="0"/>
                                  </p:stCondLst>
                                  <p:childTnLst>
                                    <p:set>
                                      <p:cBhvr>
                                        <p:cTn id="108" dur="1" fill="hold">
                                          <p:stCondLst>
                                            <p:cond delay="0"/>
                                          </p:stCondLst>
                                        </p:cTn>
                                        <p:tgtEl>
                                          <p:spTgt spid="37954"/>
                                        </p:tgtEl>
                                        <p:attrNameLst>
                                          <p:attrName>style.visibility</p:attrName>
                                        </p:attrNameLst>
                                      </p:cBhvr>
                                      <p:to>
                                        <p:strVal val="visible"/>
                                      </p:to>
                                    </p:set>
                                    <p:anim calcmode="lin" valueType="num">
                                      <p:cBhvr additive="base">
                                        <p:cTn id="109" dur="500" fill="hold"/>
                                        <p:tgtEl>
                                          <p:spTgt spid="37954"/>
                                        </p:tgtEl>
                                        <p:attrNameLst>
                                          <p:attrName>ppt_x</p:attrName>
                                        </p:attrNameLst>
                                      </p:cBhvr>
                                      <p:tavLst>
                                        <p:tav tm="0">
                                          <p:val>
                                            <p:strVal val="0-#ppt_w/2"/>
                                          </p:val>
                                        </p:tav>
                                        <p:tav tm="100000">
                                          <p:val>
                                            <p:strVal val="#ppt_x"/>
                                          </p:val>
                                        </p:tav>
                                      </p:tavLst>
                                    </p:anim>
                                    <p:anim calcmode="lin" valueType="num">
                                      <p:cBhvr additive="base">
                                        <p:cTn id="110" dur="500" fill="hold"/>
                                        <p:tgtEl>
                                          <p:spTgt spid="379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42" grpId="0" autoUpdateAnimBg="0"/>
      <p:bldP spid="37943" grpId="0" autoUpdateAnimBg="0"/>
      <p:bldP spid="37944" grpId="0" autoUpdateAnimBg="0"/>
      <p:bldP spid="37945" grpId="0" autoUpdateAnimBg="0"/>
      <p:bldP spid="37946" grpId="0" autoUpdateAnimBg="0"/>
      <p:bldP spid="37947" grpId="0" autoUpdateAnimBg="0"/>
      <p:bldP spid="37948" grpId="0" autoUpdateAnimBg="0"/>
      <p:bldP spid="37949" grpId="0" autoUpdateAnimBg="0"/>
      <p:bldP spid="37950" grpId="0" autoUpdateAnimBg="0"/>
      <p:bldP spid="37951" grpId="0" autoUpdateAnimBg="0"/>
      <p:bldP spid="37951" grpId="1"/>
      <p:bldP spid="37952" grpId="0" autoUpdateAnimBg="0"/>
      <p:bldP spid="37953" grpId="0" autoUpdateAnimBg="0"/>
      <p:bldP spid="37954" grpId="0" autoUpdateAnimBg="0"/>
      <p:bldP spid="37955" grpId="0"/>
      <p:bldP spid="37956" grpId="0"/>
      <p:bldP spid="37957" grpId="0"/>
      <p:bldP spid="37958" grpId="0"/>
      <p:bldP spid="37959" grpId="0" autoUpdateAnimBg="0"/>
      <p:bldP spid="3796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347536-C79C-4CE8-A550-093F266293D5}"/>
              </a:ext>
            </a:extLst>
          </p:cNvPr>
          <p:cNvSpPr txBox="1"/>
          <p:nvPr/>
        </p:nvSpPr>
        <p:spPr>
          <a:xfrm>
            <a:off x="0" y="9525"/>
            <a:ext cx="7924800" cy="2124075"/>
          </a:xfrm>
          <a:prstGeom prst="rect">
            <a:avLst/>
          </a:prstGeom>
          <a:noFill/>
        </p:spPr>
        <p:txBody>
          <a:bodyPr>
            <a:spAutoFit/>
          </a:bodyPr>
          <a:lstStyle/>
          <a:p>
            <a:pPr>
              <a:defRPr/>
            </a:pPr>
            <a:r>
              <a:rPr lang="vi-VN" sz="4400" b="1" dirty="0">
                <a:solidFill>
                  <a:srgbClr val="FF0000"/>
                </a:solidFill>
                <a:latin typeface="+mj-lt"/>
              </a:rPr>
              <a:t>Vì sao thùng đựng xăng, dầu, phích nước, .... đều có dạng hình trụ?</a:t>
            </a:r>
            <a:endParaRPr lang="en-US" sz="4400" b="1" dirty="0">
              <a:solidFill>
                <a:srgbClr val="FF0000"/>
              </a:solidFill>
              <a:latin typeface="+mj-lt"/>
            </a:endParaRPr>
          </a:p>
        </p:txBody>
      </p:sp>
      <p:sp>
        <p:nvSpPr>
          <p:cNvPr id="3" name="TextBox 2">
            <a:extLst>
              <a:ext uri="{FF2B5EF4-FFF2-40B4-BE49-F238E27FC236}">
                <a16:creationId xmlns:a16="http://schemas.microsoft.com/office/drawing/2014/main" id="{181E07D0-8380-42B3-B4D8-21EB82E394DE}"/>
              </a:ext>
            </a:extLst>
          </p:cNvPr>
          <p:cNvSpPr txBox="1"/>
          <p:nvPr/>
        </p:nvSpPr>
        <p:spPr>
          <a:xfrm>
            <a:off x="0" y="2322513"/>
            <a:ext cx="9906000" cy="4154487"/>
          </a:xfrm>
          <a:prstGeom prst="rect">
            <a:avLst/>
          </a:prstGeom>
          <a:noFill/>
        </p:spPr>
        <p:txBody>
          <a:bodyPr>
            <a:spAutoFit/>
          </a:bodyPr>
          <a:lstStyle/>
          <a:p>
            <a:pPr>
              <a:defRPr/>
            </a:pPr>
            <a:r>
              <a:rPr lang="vi-VN" sz="4400" dirty="0">
                <a:latin typeface="+mj-lt"/>
              </a:rPr>
              <a:t>Vì khi sản  xuất các thùng chứa, người ta thường chú ý đến việc tiết kiệm vật liệu. Cùng một lượng vật liệu nhất định làm thế nào để sản xuất được thùng chứa có dung tích lớn nhất và hình trụ đã đạt được điều đó</a:t>
            </a:r>
            <a:endParaRPr lang="en-US" sz="4400" dirty="0">
              <a:latin typeface="+mj-lt"/>
            </a:endParaRPr>
          </a:p>
        </p:txBody>
      </p:sp>
      <p:pic>
        <p:nvPicPr>
          <p:cNvPr id="25604" name="Picture 4" descr="H:\huy\2013-04-11 16.53.49.jpg">
            <a:extLst>
              <a:ext uri="{FF2B5EF4-FFF2-40B4-BE49-F238E27FC236}">
                <a16:creationId xmlns:a16="http://schemas.microsoft.com/office/drawing/2014/main" id="{62A50151-7D93-4344-AA20-55A5AD200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228600"/>
            <a:ext cx="14160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randombar(horizontal)">
                                      <p:cBhvr>
                                        <p:cTn id="10" dur="500"/>
                                        <p:tgtEl>
                                          <p:spTgt spid="2560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7">
            <a:extLst>
              <a:ext uri="{FF2B5EF4-FFF2-40B4-BE49-F238E27FC236}">
                <a16:creationId xmlns:a16="http://schemas.microsoft.com/office/drawing/2014/main" id="{8B5F3D59-4417-4F12-8A07-6478202289BD}"/>
              </a:ext>
            </a:extLst>
          </p:cNvPr>
          <p:cNvSpPr txBox="1">
            <a:spLocks noChangeArrowheads="1"/>
          </p:cNvSpPr>
          <p:nvPr/>
        </p:nvSpPr>
        <p:spPr bwMode="auto">
          <a:xfrm>
            <a:off x="84138" y="171450"/>
            <a:ext cx="98218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2" panose="05020102010507070707" pitchFamily="18" charset="2"/>
              <a:buChar char="ê"/>
            </a:pPr>
            <a:r>
              <a:rPr lang="en-US" altLang="en-US" sz="3200" b="1" dirty="0">
                <a:solidFill>
                  <a:srgbClr val="FF0000"/>
                </a:solidFill>
                <a:latin typeface="Times New Roman" panose="02020603050405020304" pitchFamily="18" charset="0"/>
                <a:cs typeface="Times New Roman" panose="02020603050405020304" pitchFamily="18" charset="0"/>
              </a:rPr>
              <a:t>Trong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tế</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còn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có</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những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vật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thể</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cho</a:t>
            </a:r>
            <a:r>
              <a:rPr lang="en-US" altLang="en-US" sz="3200" b="1" dirty="0">
                <a:solidFill>
                  <a:srgbClr val="FF0000"/>
                </a:solidFill>
                <a:latin typeface="Times New Roman" panose="02020603050405020304" pitchFamily="18" charset="0"/>
                <a:cs typeface="Times New Roman" panose="02020603050405020304" pitchFamily="18" charset="0"/>
              </a:rPr>
              <a:t> ta </a:t>
            </a:r>
            <a:r>
              <a:rPr lang="en-US" altLang="en-US" sz="3200" b="1" dirty="0" err="1">
                <a:solidFill>
                  <a:srgbClr val="FF0000"/>
                </a:solidFill>
                <a:latin typeface="Times New Roman" panose="02020603050405020304" pitchFamily="18" charset="0"/>
                <a:cs typeface="Times New Roman" panose="02020603050405020304" pitchFamily="18" charset="0"/>
              </a:rPr>
              <a:t>hình</a:t>
            </a:r>
            <a:r>
              <a:rPr lang="vi-VN"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ảnh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một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trụ</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pic>
        <p:nvPicPr>
          <p:cNvPr id="3" name="Picture 2" descr="Kien truc co hinh tru hinh chop">
            <a:extLst>
              <a:ext uri="{FF2B5EF4-FFF2-40B4-BE49-F238E27FC236}">
                <a16:creationId xmlns:a16="http://schemas.microsoft.com/office/drawing/2014/main" id="{5A475BCE-FBD8-E3DA-EDBF-6616A8371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217438"/>
            <a:ext cx="43751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hap Pisa">
            <a:extLst>
              <a:ext uri="{FF2B5EF4-FFF2-40B4-BE49-F238E27FC236}">
                <a16:creationId xmlns:a16="http://schemas.microsoft.com/office/drawing/2014/main" id="{FB7614DF-716E-9A97-B91A-92D49B626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38740"/>
            <a:ext cx="3038813" cy="3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E6B1F130-EAC2-AC40-2CDB-F848B60077D9}"/>
              </a:ext>
            </a:extLst>
          </p:cNvPr>
          <p:cNvSpPr txBox="1">
            <a:spLocks noChangeArrowheads="1"/>
          </p:cNvSpPr>
          <p:nvPr/>
        </p:nvSpPr>
        <p:spPr bwMode="auto">
          <a:xfrm>
            <a:off x="5410200" y="4590523"/>
            <a:ext cx="4856514" cy="1323439"/>
          </a:xfrm>
          <a:prstGeom prst="rect">
            <a:avLst/>
          </a:prstGeom>
          <a:noFill/>
          <a:ln w="9525" algn="ctr">
            <a:noFill/>
            <a:miter lim="800000"/>
            <a:headEnd/>
            <a:tailEnd/>
          </a:ln>
          <a:effectLst/>
        </p:spPr>
        <p:txBody>
          <a:bodyPr wrap="square">
            <a:spAutoFit/>
          </a:bodyPr>
          <a:lstStyle/>
          <a:p>
            <a:pPr marL="468313" indent="-468313" fontAlgn="auto">
              <a:spcBef>
                <a:spcPct val="50000"/>
              </a:spcBef>
              <a:spcAft>
                <a:spcPts val="0"/>
              </a:spcAft>
              <a:buFont typeface="Wingdings" pitchFamily="2" charset="2"/>
              <a:buNone/>
              <a:defRPr/>
            </a:pPr>
            <a:r>
              <a:rPr lang="en-US" sz="3200" b="1" dirty="0" err="1">
                <a:solidFill>
                  <a:srgbClr val="0000FF"/>
                </a:solidFill>
                <a:effectLst>
                  <a:outerShdw blurRad="38100" dist="38100" dir="2700000" algn="tl">
                    <a:srgbClr val="C0C0C0"/>
                  </a:outerShdw>
                </a:effectLst>
                <a:latin typeface="Times New Roman" pitchFamily="18" charset="0"/>
              </a:rPr>
              <a:t>Tháp</a:t>
            </a:r>
            <a:r>
              <a:rPr lang="en-US" sz="3200" b="1" dirty="0">
                <a:solidFill>
                  <a:srgbClr val="0000FF"/>
                </a:solidFill>
                <a:effectLst>
                  <a:outerShdw blurRad="38100" dist="38100" dir="2700000" algn="tl">
                    <a:srgbClr val="C0C0C0"/>
                  </a:outerShdw>
                </a:effectLst>
                <a:latin typeface="Times New Roman" pitchFamily="18" charset="0"/>
              </a:rPr>
              <a:t> </a:t>
            </a:r>
            <a:r>
              <a:rPr lang="en-US" sz="3200" b="1" dirty="0" err="1">
                <a:solidFill>
                  <a:srgbClr val="0000FF"/>
                </a:solidFill>
                <a:effectLst>
                  <a:outerShdw blurRad="38100" dist="38100" dir="2700000" algn="tl">
                    <a:srgbClr val="C0C0C0"/>
                  </a:outerShdw>
                </a:effectLst>
                <a:latin typeface="Times New Roman" pitchFamily="18" charset="0"/>
              </a:rPr>
              <a:t>nghiêng</a:t>
            </a:r>
            <a:r>
              <a:rPr lang="en-US" sz="3200" b="1" dirty="0">
                <a:solidFill>
                  <a:srgbClr val="0000FF"/>
                </a:solidFill>
                <a:effectLst>
                  <a:outerShdw blurRad="38100" dist="38100" dir="2700000" algn="tl">
                    <a:srgbClr val="C0C0C0"/>
                  </a:outerShdw>
                </a:effectLst>
                <a:latin typeface="Times New Roman" pitchFamily="18" charset="0"/>
              </a:rPr>
              <a:t> Pi-da ở</a:t>
            </a:r>
          </a:p>
          <a:p>
            <a:pPr marL="468313" indent="-468313" fontAlgn="auto">
              <a:spcBef>
                <a:spcPct val="50000"/>
              </a:spcBef>
              <a:spcAft>
                <a:spcPts val="0"/>
              </a:spcAft>
              <a:buFont typeface="Wingdings" pitchFamily="2" charset="2"/>
              <a:buNone/>
              <a:defRPr/>
            </a:pPr>
            <a:r>
              <a:rPr lang="en-US" sz="3200" b="1" dirty="0">
                <a:solidFill>
                  <a:srgbClr val="0000FF"/>
                </a:solidFill>
                <a:effectLst>
                  <a:outerShdw blurRad="38100" dist="38100" dir="2700000" algn="tl">
                    <a:srgbClr val="C0C0C0"/>
                  </a:outerShdw>
                </a:effectLst>
                <a:latin typeface="Times New Roman" pitchFamily="18" charset="0"/>
              </a:rPr>
              <a:t>Italia</a:t>
            </a:r>
          </a:p>
        </p:txBody>
      </p:sp>
      <p:sp>
        <p:nvSpPr>
          <p:cNvPr id="6" name="Text Box 4">
            <a:extLst>
              <a:ext uri="{FF2B5EF4-FFF2-40B4-BE49-F238E27FC236}">
                <a16:creationId xmlns:a16="http://schemas.microsoft.com/office/drawing/2014/main" id="{0A585675-A06C-7B34-A84A-919299386428}"/>
              </a:ext>
            </a:extLst>
          </p:cNvPr>
          <p:cNvSpPr txBox="1">
            <a:spLocks noChangeArrowheads="1"/>
          </p:cNvSpPr>
          <p:nvPr/>
        </p:nvSpPr>
        <p:spPr bwMode="auto">
          <a:xfrm>
            <a:off x="-457200" y="4512475"/>
            <a:ext cx="6108700" cy="579438"/>
          </a:xfrm>
          <a:prstGeom prst="rect">
            <a:avLst/>
          </a:prstGeom>
          <a:noFill/>
          <a:ln w="9525" algn="ctr">
            <a:noFill/>
            <a:miter lim="800000"/>
            <a:headEnd/>
            <a:tailEnd/>
          </a:ln>
          <a:effectLst/>
        </p:spPr>
        <p:txBody>
          <a:bodyPr>
            <a:spAutoFit/>
          </a:bodyPr>
          <a:lstStyle/>
          <a:p>
            <a:pPr marL="468313" indent="-468313" fontAlgn="auto">
              <a:spcBef>
                <a:spcPct val="50000"/>
              </a:spcBef>
              <a:spcAft>
                <a:spcPts val="0"/>
              </a:spcAft>
              <a:buFont typeface="Wingdings" pitchFamily="2" charset="2"/>
              <a:buNone/>
              <a:defRPr/>
            </a:pPr>
            <a:r>
              <a:rPr lang="en-US" sz="3200" b="1" dirty="0" err="1">
                <a:effectLst>
                  <a:outerShdw blurRad="38100" dist="38100" dir="2700000" algn="tl">
                    <a:srgbClr val="C0C0C0"/>
                  </a:outerShdw>
                </a:effectLst>
                <a:latin typeface="Times New Roman" pitchFamily="18" charset="0"/>
              </a:rPr>
              <a:t>Tháp</a:t>
            </a:r>
            <a:r>
              <a:rPr lang="en-US" sz="3200" b="1" dirty="0">
                <a:effectLst>
                  <a:outerShdw blurRad="38100" dist="38100" dir="2700000" algn="tl">
                    <a:srgbClr val="C0C0C0"/>
                  </a:outerShdw>
                </a:effectLst>
                <a:latin typeface="Times New Roman" pitchFamily="18" charset="0"/>
              </a:rPr>
              <a:t> </a:t>
            </a:r>
            <a:r>
              <a:rPr lang="en-US" sz="3200" b="1" dirty="0" err="1">
                <a:effectLst>
                  <a:outerShdw blurRad="38100" dist="38100" dir="2700000" algn="tl">
                    <a:srgbClr val="C0C0C0"/>
                  </a:outerShdw>
                </a:effectLst>
                <a:latin typeface="Times New Roman" pitchFamily="18" charset="0"/>
              </a:rPr>
              <a:t>hình</a:t>
            </a:r>
            <a:r>
              <a:rPr lang="en-US" sz="3200" b="1" dirty="0">
                <a:effectLst>
                  <a:outerShdw blurRad="38100" dist="38100" dir="2700000" algn="tl">
                    <a:srgbClr val="C0C0C0"/>
                  </a:outerShdw>
                </a:effectLst>
                <a:latin typeface="Times New Roman" pitchFamily="18" charset="0"/>
              </a:rPr>
              <a:t> </a:t>
            </a:r>
            <a:r>
              <a:rPr lang="en-US" sz="3200" b="1" dirty="0" err="1">
                <a:effectLst>
                  <a:outerShdw blurRad="38100" dist="38100" dir="2700000" algn="tl">
                    <a:srgbClr val="C0C0C0"/>
                  </a:outerShdw>
                </a:effectLst>
                <a:latin typeface="Times New Roman" pitchFamily="18" charset="0"/>
              </a:rPr>
              <a:t>trụ</a:t>
            </a:r>
            <a:r>
              <a:rPr lang="en-US" sz="3200" b="1" dirty="0">
                <a:effectLst>
                  <a:outerShdw blurRad="38100" dist="38100" dir="2700000" algn="tl">
                    <a:srgbClr val="C0C0C0"/>
                  </a:outerShdw>
                </a:effectLst>
                <a:latin typeface="Times New Roman" pitchFamily="18" charset="0"/>
              </a:rPr>
              <a:t> ở </a:t>
            </a:r>
            <a:r>
              <a:rPr lang="en-US" sz="3200" b="1" dirty="0" err="1">
                <a:effectLst>
                  <a:outerShdw blurRad="38100" dist="38100" dir="2700000" algn="tl">
                    <a:srgbClr val="C0C0C0"/>
                  </a:outerShdw>
                </a:effectLst>
                <a:latin typeface="Times New Roman" pitchFamily="18" charset="0"/>
              </a:rPr>
              <a:t>tòa</a:t>
            </a:r>
            <a:r>
              <a:rPr lang="en-US" sz="3200" b="1" dirty="0">
                <a:effectLst>
                  <a:outerShdw blurRad="38100" dist="38100" dir="2700000" algn="tl">
                    <a:srgbClr val="C0C0C0"/>
                  </a:outerShdw>
                </a:effectLst>
                <a:latin typeface="Times New Roman" pitchFamily="18" charset="0"/>
              </a:rPr>
              <a:t> </a:t>
            </a:r>
            <a:r>
              <a:rPr lang="en-US" sz="3200" b="1" dirty="0" err="1">
                <a:effectLst>
                  <a:outerShdw blurRad="38100" dist="38100" dir="2700000" algn="tl">
                    <a:srgbClr val="C0C0C0"/>
                  </a:outerShdw>
                </a:effectLst>
                <a:latin typeface="Times New Roman" pitchFamily="18" charset="0"/>
              </a:rPr>
              <a:t>lâu</a:t>
            </a:r>
            <a:r>
              <a:rPr lang="en-US" sz="3200" b="1" dirty="0">
                <a:effectLst>
                  <a:outerShdw blurRad="38100" dist="38100" dir="2700000" algn="tl">
                    <a:srgbClr val="C0C0C0"/>
                  </a:outerShdw>
                </a:effectLst>
                <a:latin typeface="Times New Roman" pitchFamily="18" charset="0"/>
              </a:rPr>
              <a:t> </a:t>
            </a:r>
            <a:r>
              <a:rPr lang="en-US" sz="3200" b="1" dirty="0" err="1">
                <a:effectLst>
                  <a:outerShdw blurRad="38100" dist="38100" dir="2700000" algn="tl">
                    <a:srgbClr val="C0C0C0"/>
                  </a:outerShdw>
                </a:effectLst>
                <a:latin typeface="Times New Roman" pitchFamily="18" charset="0"/>
              </a:rPr>
              <a:t>đài</a:t>
            </a:r>
            <a:endParaRPr lang="en-US" sz="3200" b="1" dirty="0">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3730742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s[67]">
            <a:extLst>
              <a:ext uri="{FF2B5EF4-FFF2-40B4-BE49-F238E27FC236}">
                <a16:creationId xmlns:a16="http://schemas.microsoft.com/office/drawing/2014/main" id="{D86A8687-062E-4353-8193-B3D4432D4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28600"/>
            <a:ext cx="31369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a:extLst>
              <a:ext uri="{FF2B5EF4-FFF2-40B4-BE49-F238E27FC236}">
                <a16:creationId xmlns:a16="http://schemas.microsoft.com/office/drawing/2014/main" id="{50D62BD9-B902-46A3-A215-E81167877C74}"/>
              </a:ext>
            </a:extLst>
          </p:cNvPr>
          <p:cNvSpPr txBox="1">
            <a:spLocks noChangeArrowheads="1"/>
          </p:cNvSpPr>
          <p:nvPr/>
        </p:nvSpPr>
        <p:spPr bwMode="auto">
          <a:xfrm>
            <a:off x="-412750" y="3200400"/>
            <a:ext cx="4457700" cy="461963"/>
          </a:xfrm>
          <a:prstGeom prst="rect">
            <a:avLst/>
          </a:prstGeom>
          <a:noFill/>
          <a:ln w="9525" algn="ctr">
            <a:noFill/>
            <a:miter lim="800000"/>
            <a:headEnd/>
            <a:tailEnd/>
          </a:ln>
          <a:effectLst/>
        </p:spPr>
        <p:txBody>
          <a:bodyPr>
            <a:spAutoFit/>
          </a:bodyPr>
          <a:lstStyle/>
          <a:p>
            <a:pPr marL="468313" indent="-468313" fontAlgn="auto">
              <a:spcBef>
                <a:spcPct val="50000"/>
              </a:spcBef>
              <a:spcAft>
                <a:spcPts val="0"/>
              </a:spcAft>
              <a:buFont typeface="Wingdings" pitchFamily="2" charset="2"/>
              <a:buNone/>
              <a:defRPr/>
            </a:pPr>
            <a:r>
              <a:rPr lang="en-US" sz="2400" b="1" dirty="0" err="1">
                <a:solidFill>
                  <a:srgbClr val="0000FF"/>
                </a:solidFill>
                <a:effectLst>
                  <a:outerShdw blurRad="38100" dist="38100" dir="2700000" algn="tl">
                    <a:srgbClr val="C0C0C0"/>
                  </a:outerShdw>
                </a:effectLst>
                <a:latin typeface="Times New Roman" pitchFamily="18" charset="0"/>
              </a:rPr>
              <a:t>Bể</a:t>
            </a:r>
            <a:r>
              <a:rPr lang="en-US" sz="2400" b="1" dirty="0">
                <a:solidFill>
                  <a:srgbClr val="0000FF"/>
                </a:solidFill>
                <a:effectLst>
                  <a:outerShdw blurRad="38100" dist="38100" dir="2700000" algn="tl">
                    <a:srgbClr val="C0C0C0"/>
                  </a:outerShdw>
                </a:effectLst>
                <a:latin typeface="Times New Roman" pitchFamily="18" charset="0"/>
              </a:rPr>
              <a:t> </a:t>
            </a:r>
            <a:r>
              <a:rPr lang="en-US" sz="2400" b="1" dirty="0" err="1">
                <a:solidFill>
                  <a:srgbClr val="0000FF"/>
                </a:solidFill>
                <a:effectLst>
                  <a:outerShdw blurRad="38100" dist="38100" dir="2700000" algn="tl">
                    <a:srgbClr val="C0C0C0"/>
                  </a:outerShdw>
                </a:effectLst>
                <a:latin typeface="Times New Roman" pitchFamily="18" charset="0"/>
              </a:rPr>
              <a:t>cá</a:t>
            </a:r>
            <a:r>
              <a:rPr lang="en-US" sz="2400" b="1" dirty="0">
                <a:solidFill>
                  <a:srgbClr val="0000FF"/>
                </a:solidFill>
                <a:effectLst>
                  <a:outerShdw blurRad="38100" dist="38100" dir="2700000" algn="tl">
                    <a:srgbClr val="C0C0C0"/>
                  </a:outerShdw>
                </a:effectLst>
                <a:latin typeface="Times New Roman" pitchFamily="18" charset="0"/>
              </a:rPr>
              <a:t> </a:t>
            </a:r>
            <a:r>
              <a:rPr lang="en-US" sz="2400" b="1" dirty="0" err="1">
                <a:solidFill>
                  <a:srgbClr val="0000FF"/>
                </a:solidFill>
                <a:effectLst>
                  <a:outerShdw blurRad="38100" dist="38100" dir="2700000" algn="tl">
                    <a:srgbClr val="C0C0C0"/>
                  </a:outerShdw>
                </a:effectLst>
                <a:latin typeface="Times New Roman" pitchFamily="18" charset="0"/>
              </a:rPr>
              <a:t>hình</a:t>
            </a:r>
            <a:r>
              <a:rPr lang="en-US" sz="2400" b="1" dirty="0">
                <a:solidFill>
                  <a:srgbClr val="0000FF"/>
                </a:solidFill>
                <a:effectLst>
                  <a:outerShdw blurRad="38100" dist="38100" dir="2700000" algn="tl">
                    <a:srgbClr val="C0C0C0"/>
                  </a:outerShdw>
                </a:effectLst>
                <a:latin typeface="Times New Roman" pitchFamily="18" charset="0"/>
              </a:rPr>
              <a:t> </a:t>
            </a:r>
            <a:r>
              <a:rPr lang="en-US" sz="2400" b="1" dirty="0" err="1">
                <a:solidFill>
                  <a:srgbClr val="0000FF"/>
                </a:solidFill>
                <a:effectLst>
                  <a:outerShdw blurRad="38100" dist="38100" dir="2700000" algn="tl">
                    <a:srgbClr val="C0C0C0"/>
                  </a:outerShdw>
                </a:effectLst>
                <a:latin typeface="Times New Roman" pitchFamily="18" charset="0"/>
              </a:rPr>
              <a:t>trụ</a:t>
            </a:r>
            <a:endParaRPr lang="en-US" sz="2400" b="1" dirty="0">
              <a:solidFill>
                <a:srgbClr val="0000FF"/>
              </a:solidFill>
              <a:effectLst>
                <a:outerShdw blurRad="38100" dist="38100" dir="2700000" algn="tl">
                  <a:srgbClr val="C0C0C0"/>
                </a:outerShdw>
              </a:effectLst>
              <a:latin typeface="Times New Roman" pitchFamily="18" charset="0"/>
            </a:endParaRPr>
          </a:p>
        </p:txBody>
      </p:sp>
      <p:pic>
        <p:nvPicPr>
          <p:cNvPr id="21508" name="Picture 2" descr="2052563476_e31d10d24d_o">
            <a:extLst>
              <a:ext uri="{FF2B5EF4-FFF2-40B4-BE49-F238E27FC236}">
                <a16:creationId xmlns:a16="http://schemas.microsoft.com/office/drawing/2014/main" id="{C25546AE-8FE9-439B-AD58-91A51C143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152400"/>
            <a:ext cx="24765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 name="TextBox 5">
            <a:extLst>
              <a:ext uri="{FF2B5EF4-FFF2-40B4-BE49-F238E27FC236}">
                <a16:creationId xmlns:a16="http://schemas.microsoft.com/office/drawing/2014/main" id="{D55E2AA8-DF9D-4257-B5B7-2707B56239DB}"/>
              </a:ext>
            </a:extLst>
          </p:cNvPr>
          <p:cNvSpPr txBox="1"/>
          <p:nvPr/>
        </p:nvSpPr>
        <p:spPr>
          <a:xfrm>
            <a:off x="4127500" y="2286000"/>
            <a:ext cx="1816100" cy="461963"/>
          </a:xfrm>
          <a:prstGeom prst="rect">
            <a:avLst/>
          </a:prstGeom>
          <a:noFill/>
        </p:spPr>
        <p:txBody>
          <a:bodyPr>
            <a:spAutoFit/>
          </a:bodyPr>
          <a:lstStyle/>
          <a:p>
            <a:pPr>
              <a:defRPr/>
            </a:pPr>
            <a:r>
              <a:rPr lang="vi-VN" sz="2400" b="1" dirty="0">
                <a:solidFill>
                  <a:srgbClr val="0000FF"/>
                </a:solidFill>
                <a:latin typeface="+mj-lt"/>
                <a:cs typeface="Arial" pitchFamily="34" charset="0"/>
              </a:rPr>
              <a:t>Hộp sữa</a:t>
            </a:r>
            <a:endParaRPr lang="en-US" sz="2400" b="1" dirty="0">
              <a:solidFill>
                <a:srgbClr val="0000FF"/>
              </a:solidFill>
              <a:latin typeface="+mj-lt"/>
              <a:cs typeface="Arial" pitchFamily="34" charset="0"/>
            </a:endParaRPr>
          </a:p>
        </p:txBody>
      </p:sp>
      <p:pic>
        <p:nvPicPr>
          <p:cNvPr id="7" name="Picture 50">
            <a:extLst>
              <a:ext uri="{FF2B5EF4-FFF2-40B4-BE49-F238E27FC236}">
                <a16:creationId xmlns:a16="http://schemas.microsoft.com/office/drawing/2014/main" id="{597B8691-59FA-4C53-A892-E91FC6739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228600"/>
            <a:ext cx="18065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1" name="Picture 7" descr="H:\Photo\240313-1917.jpg">
            <a:extLst>
              <a:ext uri="{FF2B5EF4-FFF2-40B4-BE49-F238E27FC236}">
                <a16:creationId xmlns:a16="http://schemas.microsoft.com/office/drawing/2014/main" id="{F510E547-5572-4C00-B847-1D0FC9DD3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9300" y="3352800"/>
            <a:ext cx="2476500" cy="3048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12" name="Picture 8" descr="H:\Photo\240313-1918.jpg">
            <a:extLst>
              <a:ext uri="{FF2B5EF4-FFF2-40B4-BE49-F238E27FC236}">
                <a16:creationId xmlns:a16="http://schemas.microsoft.com/office/drawing/2014/main" id="{FA184DE8-8A81-4A8D-A71E-9B643958D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9850" y="3352800"/>
            <a:ext cx="2765425" cy="2971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13" name="Picture 9" descr="H:\Photo\240313-1927.jpg">
            <a:extLst>
              <a:ext uri="{FF2B5EF4-FFF2-40B4-BE49-F238E27FC236}">
                <a16:creationId xmlns:a16="http://schemas.microsoft.com/office/drawing/2014/main" id="{23C2C664-3980-4A9D-912A-104AA309C6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00" y="3733800"/>
            <a:ext cx="2806700" cy="26003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BD39749-58F0-4B74-852D-EC23010AD6FB}"/>
              </a:ext>
            </a:extLst>
          </p:cNvPr>
          <p:cNvSpPr txBox="1"/>
          <p:nvPr/>
        </p:nvSpPr>
        <p:spPr>
          <a:xfrm>
            <a:off x="776288" y="6400800"/>
            <a:ext cx="2608262" cy="461963"/>
          </a:xfrm>
          <a:prstGeom prst="rect">
            <a:avLst/>
          </a:prstGeom>
          <a:noFill/>
        </p:spPr>
        <p:txBody>
          <a:bodyPr>
            <a:spAutoFit/>
          </a:bodyPr>
          <a:lstStyle/>
          <a:p>
            <a:pPr>
              <a:defRPr/>
            </a:pPr>
            <a:r>
              <a:rPr lang="vi-VN" sz="2400" b="1" dirty="0">
                <a:solidFill>
                  <a:srgbClr val="0000FF"/>
                </a:solidFill>
                <a:latin typeface="+mj-lt"/>
                <a:cs typeface="Arial" pitchFamily="34" charset="0"/>
              </a:rPr>
              <a:t>Tút cầu lông</a:t>
            </a:r>
            <a:endParaRPr lang="en-US" sz="2400" b="1" dirty="0">
              <a:solidFill>
                <a:srgbClr val="0000FF"/>
              </a:solidFill>
              <a:latin typeface="+mj-lt"/>
              <a:cs typeface="Arial" pitchFamily="34" charset="0"/>
            </a:endParaRPr>
          </a:p>
        </p:txBody>
      </p:sp>
      <p:sp>
        <p:nvSpPr>
          <p:cNvPr id="11" name="TextBox 10">
            <a:extLst>
              <a:ext uri="{FF2B5EF4-FFF2-40B4-BE49-F238E27FC236}">
                <a16:creationId xmlns:a16="http://schemas.microsoft.com/office/drawing/2014/main" id="{8AE141A5-D11A-406B-BA2C-43E7B8BD93D8}"/>
              </a:ext>
            </a:extLst>
          </p:cNvPr>
          <p:cNvSpPr txBox="1"/>
          <p:nvPr/>
        </p:nvSpPr>
        <p:spPr>
          <a:xfrm>
            <a:off x="4830763" y="6400800"/>
            <a:ext cx="1112837" cy="461963"/>
          </a:xfrm>
          <a:prstGeom prst="rect">
            <a:avLst/>
          </a:prstGeom>
          <a:noFill/>
        </p:spPr>
        <p:txBody>
          <a:bodyPr>
            <a:spAutoFit/>
          </a:bodyPr>
          <a:lstStyle/>
          <a:p>
            <a:pPr>
              <a:defRPr/>
            </a:pPr>
            <a:r>
              <a:rPr lang="vi-VN" sz="2400" b="1" dirty="0">
                <a:solidFill>
                  <a:srgbClr val="0000FF"/>
                </a:solidFill>
                <a:latin typeface="+mj-lt"/>
                <a:cs typeface="Arial" pitchFamily="34" charset="0"/>
              </a:rPr>
              <a:t>Cốc</a:t>
            </a:r>
            <a:endParaRPr lang="en-US" sz="2400" b="1" dirty="0">
              <a:solidFill>
                <a:srgbClr val="0000FF"/>
              </a:solidFill>
              <a:latin typeface="+mj-lt"/>
              <a:cs typeface="Arial" pitchFamily="34" charset="0"/>
            </a:endParaRPr>
          </a:p>
        </p:txBody>
      </p:sp>
      <p:sp>
        <p:nvSpPr>
          <p:cNvPr id="12" name="TextBox 11">
            <a:extLst>
              <a:ext uri="{FF2B5EF4-FFF2-40B4-BE49-F238E27FC236}">
                <a16:creationId xmlns:a16="http://schemas.microsoft.com/office/drawing/2014/main" id="{8AC93AF0-F151-4FBC-9A8C-96B72BDB4A5E}"/>
              </a:ext>
            </a:extLst>
          </p:cNvPr>
          <p:cNvSpPr txBox="1"/>
          <p:nvPr/>
        </p:nvSpPr>
        <p:spPr>
          <a:xfrm>
            <a:off x="7346950" y="6400800"/>
            <a:ext cx="2268538" cy="830263"/>
          </a:xfrm>
          <a:prstGeom prst="rect">
            <a:avLst/>
          </a:prstGeom>
          <a:noFill/>
        </p:spPr>
        <p:txBody>
          <a:bodyPr>
            <a:spAutoFit/>
          </a:bodyPr>
          <a:lstStyle/>
          <a:p>
            <a:pPr>
              <a:defRPr/>
            </a:pPr>
            <a:r>
              <a:rPr lang="vi-VN" sz="2400" b="1" dirty="0">
                <a:solidFill>
                  <a:srgbClr val="0000FF"/>
                </a:solidFill>
                <a:latin typeface="+mj-lt"/>
                <a:cs typeface="Arial" pitchFamily="34" charset="0"/>
              </a:rPr>
              <a:t>Lon nước ngọt</a:t>
            </a:r>
            <a:endParaRPr lang="en-US" sz="2400" b="1" dirty="0">
              <a:solidFill>
                <a:srgbClr val="0000FF"/>
              </a:solidFill>
              <a:latin typeface="+mj-lt"/>
              <a:cs typeface="Arial" pitchFamily="34" charset="0"/>
            </a:endParaRPr>
          </a:p>
        </p:txBody>
      </p:sp>
      <p:pic>
        <p:nvPicPr>
          <p:cNvPr id="16397" name="Picture 10" descr="man_lochness_in_whirlpool_md_wht">
            <a:extLst>
              <a:ext uri="{FF2B5EF4-FFF2-40B4-BE49-F238E27FC236}">
                <a16:creationId xmlns:a16="http://schemas.microsoft.com/office/drawing/2014/main" id="{C50845FC-E1E6-4200-ABE7-18FBB8B4E50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64400" y="0"/>
            <a:ext cx="2641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2E1C7A2D-FD0E-490C-92EB-27AC932CCA85}"/>
              </a:ext>
            </a:extLst>
          </p:cNvPr>
          <p:cNvSpPr txBox="1"/>
          <p:nvPr/>
        </p:nvSpPr>
        <p:spPr>
          <a:xfrm>
            <a:off x="7842250" y="2514600"/>
            <a:ext cx="1485900" cy="461963"/>
          </a:xfrm>
          <a:prstGeom prst="rect">
            <a:avLst/>
          </a:prstGeom>
          <a:noFill/>
        </p:spPr>
        <p:txBody>
          <a:bodyPr>
            <a:spAutoFit/>
          </a:bodyPr>
          <a:lstStyle/>
          <a:p>
            <a:pPr>
              <a:defRPr/>
            </a:pPr>
            <a:r>
              <a:rPr lang="vi-VN" sz="2400" b="1" dirty="0">
                <a:solidFill>
                  <a:srgbClr val="0000FF"/>
                </a:solidFill>
                <a:latin typeface="+mj-lt"/>
              </a:rPr>
              <a:t>Bể tắm</a:t>
            </a:r>
            <a:endParaRPr lang="en-US" sz="2400" b="1" dirty="0">
              <a:solidFill>
                <a:srgbClr val="0000FF"/>
              </a:solidFill>
              <a:latin typeface="+mj-lt"/>
            </a:endParaRPr>
          </a:p>
        </p:txBody>
      </p:sp>
    </p:spTree>
    <p:extLst>
      <p:ext uri="{BB962C8B-B14F-4D97-AF65-F5344CB8AC3E}">
        <p14:creationId xmlns:p14="http://schemas.microsoft.com/office/powerpoint/2010/main" val="1392066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939"/>
                                        </p:tgtEl>
                                        <p:attrNameLst>
                                          <p:attrName>style.visibility</p:attrName>
                                        </p:attrNameLst>
                                      </p:cBhvr>
                                      <p:to>
                                        <p:strVal val="visible"/>
                                      </p:to>
                                    </p:set>
                                    <p:animEffect transition="in" filter="randombar(horizontal)">
                                      <p:cBhvr>
                                        <p:cTn id="10" dur="500"/>
                                        <p:tgtEl>
                                          <p:spTgt spid="39939"/>
                                        </p:tgtEl>
                                      </p:cBhvr>
                                    </p:animEffect>
                                  </p:childTnLst>
                                </p:cTn>
                              </p:par>
                              <p:par>
                                <p:cTn id="11" presetID="14" presetClass="entr" presetSubtype="10" fill="hold" nodeType="withEffect">
                                  <p:stCondLst>
                                    <p:cond delay="0"/>
                                  </p:stCondLst>
                                  <p:childTnLst>
                                    <p:set>
                                      <p:cBhvr>
                                        <p:cTn id="12" dur="1" fill="hold">
                                          <p:stCondLst>
                                            <p:cond delay="0"/>
                                          </p:stCondLst>
                                        </p:cTn>
                                        <p:tgtEl>
                                          <p:spTgt spid="21508"/>
                                        </p:tgtEl>
                                        <p:attrNameLst>
                                          <p:attrName>style.visibility</p:attrName>
                                        </p:attrNameLst>
                                      </p:cBhvr>
                                      <p:to>
                                        <p:strVal val="visible"/>
                                      </p:to>
                                    </p:set>
                                    <p:animEffect transition="in" filter="randombar(horizontal)">
                                      <p:cBhvr>
                                        <p:cTn id="13" dur="500"/>
                                        <p:tgtEl>
                                          <p:spTgt spid="21508"/>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21513"/>
                                        </p:tgtEl>
                                        <p:attrNameLst>
                                          <p:attrName>style.visibility</p:attrName>
                                        </p:attrNameLst>
                                      </p:cBhvr>
                                      <p:to>
                                        <p:strVal val="visible"/>
                                      </p:to>
                                    </p:set>
                                    <p:animEffect transition="in" filter="randombar(horizontal)">
                                      <p:cBhvr>
                                        <p:cTn id="22" dur="500"/>
                                        <p:tgtEl>
                                          <p:spTgt spid="215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nodeType="withEffect">
                                  <p:stCondLst>
                                    <p:cond delay="0"/>
                                  </p:stCondLst>
                                  <p:childTnLst>
                                    <p:set>
                                      <p:cBhvr>
                                        <p:cTn id="27" dur="1" fill="hold">
                                          <p:stCondLst>
                                            <p:cond delay="0"/>
                                          </p:stCondLst>
                                        </p:cTn>
                                        <p:tgtEl>
                                          <p:spTgt spid="21512"/>
                                        </p:tgtEl>
                                        <p:attrNameLst>
                                          <p:attrName>style.visibility</p:attrName>
                                        </p:attrNameLst>
                                      </p:cBhvr>
                                      <p:to>
                                        <p:strVal val="visible"/>
                                      </p:to>
                                    </p:set>
                                    <p:animEffect transition="in" filter="randombar(horizontal)">
                                      <p:cBhvr>
                                        <p:cTn id="28" dur="500"/>
                                        <p:tgtEl>
                                          <p:spTgt spid="215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nodeType="withEffect">
                                  <p:stCondLst>
                                    <p:cond delay="0"/>
                                  </p:stCondLst>
                                  <p:childTnLst>
                                    <p:set>
                                      <p:cBhvr>
                                        <p:cTn id="33" dur="1" fill="hold">
                                          <p:stCondLst>
                                            <p:cond delay="0"/>
                                          </p:stCondLst>
                                        </p:cTn>
                                        <p:tgtEl>
                                          <p:spTgt spid="21511"/>
                                        </p:tgtEl>
                                        <p:attrNameLst>
                                          <p:attrName>style.visibility</p:attrName>
                                        </p:attrNameLst>
                                      </p:cBhvr>
                                      <p:to>
                                        <p:strVal val="visible"/>
                                      </p:to>
                                    </p:set>
                                    <p:animEffect transition="in" filter="randombar(horizontal)">
                                      <p:cBhvr>
                                        <p:cTn id="34" dur="500"/>
                                        <p:tgtEl>
                                          <p:spTgt spid="2151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6"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a:extLst>
              <a:ext uri="{FF2B5EF4-FFF2-40B4-BE49-F238E27FC236}">
                <a16:creationId xmlns:a16="http://schemas.microsoft.com/office/drawing/2014/main" id="{115B5748-BB8E-4E75-AEDA-0F348B57E12C}"/>
              </a:ext>
            </a:extLst>
          </p:cNvPr>
          <p:cNvSpPr txBox="1">
            <a:spLocks noChangeArrowheads="1"/>
          </p:cNvSpPr>
          <p:nvPr/>
        </p:nvSpPr>
        <p:spPr bwMode="auto">
          <a:xfrm>
            <a:off x="5610225" y="2090738"/>
            <a:ext cx="452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endParaRPr lang="en-US" altLang="en-US"/>
          </a:p>
        </p:txBody>
      </p:sp>
      <p:sp>
        <p:nvSpPr>
          <p:cNvPr id="28675" name="Text Box 8">
            <a:extLst>
              <a:ext uri="{FF2B5EF4-FFF2-40B4-BE49-F238E27FC236}">
                <a16:creationId xmlns:a16="http://schemas.microsoft.com/office/drawing/2014/main" id="{DD589AED-CB73-4A14-A709-85F8BD9A2A37}"/>
              </a:ext>
            </a:extLst>
          </p:cNvPr>
          <p:cNvSpPr txBox="1">
            <a:spLocks noChangeArrowheads="1"/>
          </p:cNvSpPr>
          <p:nvPr/>
        </p:nvSpPr>
        <p:spPr bwMode="auto">
          <a:xfrm>
            <a:off x="376238" y="1643063"/>
            <a:ext cx="4622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endParaRPr lang="en-US" altLang="en-US">
              <a:solidFill>
                <a:srgbClr val="0000CC"/>
              </a:solidFill>
            </a:endParaRPr>
          </a:p>
          <a:p>
            <a:pPr algn="l" eaLnBrk="1" hangingPunct="1">
              <a:spcBef>
                <a:spcPct val="50000"/>
              </a:spcBef>
            </a:pPr>
            <a:endParaRPr lang="en-US" altLang="en-US">
              <a:solidFill>
                <a:srgbClr val="0000CC"/>
              </a:solidFill>
            </a:endParaRPr>
          </a:p>
        </p:txBody>
      </p:sp>
      <p:sp>
        <p:nvSpPr>
          <p:cNvPr id="28676" name="Oval 15">
            <a:extLst>
              <a:ext uri="{FF2B5EF4-FFF2-40B4-BE49-F238E27FC236}">
                <a16:creationId xmlns:a16="http://schemas.microsoft.com/office/drawing/2014/main" id="{A09DDFF7-7C7E-4B3D-968A-76A1355BBFF2}"/>
              </a:ext>
            </a:extLst>
          </p:cNvPr>
          <p:cNvSpPr>
            <a:spLocks noChangeArrowheads="1"/>
          </p:cNvSpPr>
          <p:nvPr/>
        </p:nvSpPr>
        <p:spPr bwMode="auto">
          <a:xfrm>
            <a:off x="0" y="5943600"/>
            <a:ext cx="2965450" cy="609600"/>
          </a:xfrm>
          <a:prstGeom prst="ellipse">
            <a:avLst/>
          </a:prstGeom>
          <a:solidFill>
            <a:schemeClr val="bg1">
              <a:alpha val="4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400" i="1"/>
              <a:t>đường kính đáy </a:t>
            </a:r>
            <a:r>
              <a:rPr lang="en-US" altLang="en-US" sz="2400" b="1" i="1">
                <a:solidFill>
                  <a:srgbClr val="CC0000"/>
                </a:solidFill>
              </a:rPr>
              <a:t>d</a:t>
            </a:r>
          </a:p>
        </p:txBody>
      </p:sp>
      <p:sp>
        <p:nvSpPr>
          <p:cNvPr id="28677" name="Text Box 136">
            <a:extLst>
              <a:ext uri="{FF2B5EF4-FFF2-40B4-BE49-F238E27FC236}">
                <a16:creationId xmlns:a16="http://schemas.microsoft.com/office/drawing/2014/main" id="{4CA1B9E1-96FF-4265-AE68-C7D76E77A764}"/>
              </a:ext>
            </a:extLst>
          </p:cNvPr>
          <p:cNvSpPr txBox="1">
            <a:spLocks noChangeArrowheads="1"/>
          </p:cNvSpPr>
          <p:nvPr/>
        </p:nvSpPr>
        <p:spPr bwMode="auto">
          <a:xfrm>
            <a:off x="457200" y="5257800"/>
            <a:ext cx="2286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400" i="1"/>
              <a:t>Chiều cao </a:t>
            </a:r>
            <a:r>
              <a:rPr lang="en-US" altLang="en-US" sz="2400" b="1" i="1">
                <a:solidFill>
                  <a:srgbClr val="CC0000"/>
                </a:solidFill>
              </a:rPr>
              <a:t>h</a:t>
            </a:r>
            <a:r>
              <a:rPr lang="en-US" altLang="en-US" sz="2400" i="1"/>
              <a:t> bán kính đáy </a:t>
            </a:r>
            <a:r>
              <a:rPr lang="en-US" altLang="en-US" sz="2400" b="1" i="1">
                <a:solidFill>
                  <a:srgbClr val="CC0000"/>
                </a:solidFill>
              </a:rPr>
              <a:t>r </a:t>
            </a:r>
          </a:p>
          <a:p>
            <a:pPr algn="just" eaLnBrk="1" hangingPunct="1">
              <a:spcBef>
                <a:spcPct val="50000"/>
              </a:spcBef>
            </a:pPr>
            <a:endParaRPr lang="en-US" altLang="en-US" sz="2400" b="1" i="1">
              <a:solidFill>
                <a:srgbClr val="CC0000"/>
              </a:solidFill>
            </a:endParaRPr>
          </a:p>
        </p:txBody>
      </p:sp>
      <p:sp>
        <p:nvSpPr>
          <p:cNvPr id="28678" name="Rectangle 149">
            <a:extLst>
              <a:ext uri="{FF2B5EF4-FFF2-40B4-BE49-F238E27FC236}">
                <a16:creationId xmlns:a16="http://schemas.microsoft.com/office/drawing/2014/main" id="{B1368DE1-4100-499B-ACC5-897EF43D1A06}"/>
              </a:ext>
            </a:extLst>
          </p:cNvPr>
          <p:cNvSpPr>
            <a:spLocks noChangeArrowheads="1"/>
          </p:cNvSpPr>
          <p:nvPr/>
        </p:nvSpPr>
        <p:spPr bwMode="auto">
          <a:xfrm>
            <a:off x="-36513" y="0"/>
            <a:ext cx="9906001" cy="6858000"/>
          </a:xfrm>
          <a:prstGeom prst="rect">
            <a:avLst/>
          </a:prstGeom>
          <a:noFill/>
          <a:ln w="69850" cmpd="dbl">
            <a:solidFill>
              <a:srgbClr val="3333CC"/>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66" name="Picture 8" descr="Cover">
            <a:extLst>
              <a:ext uri="{FF2B5EF4-FFF2-40B4-BE49-F238E27FC236}">
                <a16:creationId xmlns:a16="http://schemas.microsoft.com/office/drawing/2014/main" id="{786F09F0-783E-41CA-A917-7ADB06F6D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90600"/>
            <a:ext cx="438626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5" descr="Cover">
            <a:extLst>
              <a:ext uri="{FF2B5EF4-FFF2-40B4-BE49-F238E27FC236}">
                <a16:creationId xmlns:a16="http://schemas.microsoft.com/office/drawing/2014/main" id="{B83824CE-79FB-4EAB-AAD8-D2DE60A89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95600"/>
            <a:ext cx="49530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4" descr="Cover">
            <a:extLst>
              <a:ext uri="{FF2B5EF4-FFF2-40B4-BE49-F238E27FC236}">
                <a16:creationId xmlns:a16="http://schemas.microsoft.com/office/drawing/2014/main" id="{1A992164-7F4D-4365-AACE-798ED5A66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19425"/>
            <a:ext cx="40386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2">
            <a:extLst>
              <a:ext uri="{FF2B5EF4-FFF2-40B4-BE49-F238E27FC236}">
                <a16:creationId xmlns:a16="http://schemas.microsoft.com/office/drawing/2014/main" id="{744ED2AE-C1DB-4961-BB48-87A99A8C2B84}"/>
              </a:ext>
            </a:extLst>
          </p:cNvPr>
          <p:cNvSpPr txBox="1">
            <a:spLocks noChangeArrowheads="1"/>
          </p:cNvSpPr>
          <p:nvPr/>
        </p:nvSpPr>
        <p:spPr>
          <a:xfrm>
            <a:off x="0" y="0"/>
            <a:ext cx="9906000" cy="914400"/>
          </a:xfrm>
          <a:prstGeom prst="rect">
            <a:avLst/>
          </a:prstGeom>
        </p:spPr>
        <p:txBody>
          <a:bodyPr/>
          <a:lstStyle/>
          <a:p>
            <a:pPr>
              <a:defRPr/>
            </a:pPr>
            <a:r>
              <a:rPr lang="en-US" sz="2800" b="1" kern="0" dirty="0">
                <a:solidFill>
                  <a:srgbClr val="FF0000"/>
                </a:solidFill>
                <a:latin typeface="Times New Roman" pitchFamily="18" charset="0"/>
                <a:ea typeface="+mj-ea"/>
                <a:cs typeface="+mj-cs"/>
              </a:rPr>
              <a:t>HÌNH TRỤ - DIỆN TÍCH XUNG QUANH VÀ THỂ TÍCH CỦA HÌNH TRỤ</a:t>
            </a:r>
          </a:p>
        </p:txBody>
      </p:sp>
      <p:grpSp>
        <p:nvGrpSpPr>
          <p:cNvPr id="28683" name="Group 28">
            <a:extLst>
              <a:ext uri="{FF2B5EF4-FFF2-40B4-BE49-F238E27FC236}">
                <a16:creationId xmlns:a16="http://schemas.microsoft.com/office/drawing/2014/main" id="{60987370-57E1-4E89-BF81-68DABB205B70}"/>
              </a:ext>
            </a:extLst>
          </p:cNvPr>
          <p:cNvGrpSpPr>
            <a:grpSpLocks/>
          </p:cNvGrpSpPr>
          <p:nvPr/>
        </p:nvGrpSpPr>
        <p:grpSpPr bwMode="auto">
          <a:xfrm>
            <a:off x="533400" y="1320800"/>
            <a:ext cx="4191000" cy="3479800"/>
            <a:chOff x="240" y="1749"/>
            <a:chExt cx="3202" cy="2283"/>
          </a:xfrm>
        </p:grpSpPr>
        <p:sp>
          <p:nvSpPr>
            <p:cNvPr id="28698" name="Oval 8">
              <a:extLst>
                <a:ext uri="{FF2B5EF4-FFF2-40B4-BE49-F238E27FC236}">
                  <a16:creationId xmlns:a16="http://schemas.microsoft.com/office/drawing/2014/main" id="{8EF170DE-261D-4A4D-8063-5D0CF0C9FB7D}"/>
                </a:ext>
              </a:extLst>
            </p:cNvPr>
            <p:cNvSpPr>
              <a:spLocks noChangeArrowheads="1"/>
            </p:cNvSpPr>
            <p:nvPr/>
          </p:nvSpPr>
          <p:spPr bwMode="auto">
            <a:xfrm>
              <a:off x="480" y="1968"/>
              <a:ext cx="1440" cy="528"/>
            </a:xfrm>
            <a:prstGeom prst="ellipse">
              <a:avLst/>
            </a:prstGeom>
            <a:solidFill>
              <a:schemeClr val="bg1"/>
            </a:solidFill>
            <a:ln w="254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99" name="Oval 9">
              <a:extLst>
                <a:ext uri="{FF2B5EF4-FFF2-40B4-BE49-F238E27FC236}">
                  <a16:creationId xmlns:a16="http://schemas.microsoft.com/office/drawing/2014/main" id="{4C5E7B34-26BA-4024-A444-2E2DD8CE2A3E}"/>
                </a:ext>
              </a:extLst>
            </p:cNvPr>
            <p:cNvSpPr>
              <a:spLocks noChangeArrowheads="1"/>
            </p:cNvSpPr>
            <p:nvPr/>
          </p:nvSpPr>
          <p:spPr bwMode="auto">
            <a:xfrm>
              <a:off x="480" y="3312"/>
              <a:ext cx="1440" cy="528"/>
            </a:xfrm>
            <a:prstGeom prst="ellipse">
              <a:avLst/>
            </a:prstGeom>
            <a:solidFill>
              <a:schemeClr val="bg1"/>
            </a:solidFill>
            <a:ln w="254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00" name="Line 10">
              <a:extLst>
                <a:ext uri="{FF2B5EF4-FFF2-40B4-BE49-F238E27FC236}">
                  <a16:creationId xmlns:a16="http://schemas.microsoft.com/office/drawing/2014/main" id="{B8BDF189-0157-47C4-8DE1-FCFAA791A598}"/>
                </a:ext>
              </a:extLst>
            </p:cNvPr>
            <p:cNvSpPr>
              <a:spLocks noChangeShapeType="1"/>
            </p:cNvSpPr>
            <p:nvPr/>
          </p:nvSpPr>
          <p:spPr bwMode="auto">
            <a:xfrm>
              <a:off x="480" y="2208"/>
              <a:ext cx="0" cy="13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1" name="Line 11">
              <a:extLst>
                <a:ext uri="{FF2B5EF4-FFF2-40B4-BE49-F238E27FC236}">
                  <a16:creationId xmlns:a16="http://schemas.microsoft.com/office/drawing/2014/main" id="{63D7852F-CD8A-46C1-A507-71A0D8D36479}"/>
                </a:ext>
              </a:extLst>
            </p:cNvPr>
            <p:cNvSpPr>
              <a:spLocks noChangeShapeType="1"/>
            </p:cNvSpPr>
            <p:nvPr/>
          </p:nvSpPr>
          <p:spPr bwMode="auto">
            <a:xfrm>
              <a:off x="1920" y="2208"/>
              <a:ext cx="0" cy="13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2" name="Line 12">
              <a:extLst>
                <a:ext uri="{FF2B5EF4-FFF2-40B4-BE49-F238E27FC236}">
                  <a16:creationId xmlns:a16="http://schemas.microsoft.com/office/drawing/2014/main" id="{F0C7E242-EDFE-4B18-8CA5-EFD991810C21}"/>
                </a:ext>
              </a:extLst>
            </p:cNvPr>
            <p:cNvSpPr>
              <a:spLocks noChangeShapeType="1"/>
            </p:cNvSpPr>
            <p:nvPr/>
          </p:nvSpPr>
          <p:spPr bwMode="auto">
            <a:xfrm>
              <a:off x="1200" y="1824"/>
              <a:ext cx="0" cy="2208"/>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8703" name="Line 14">
              <a:extLst>
                <a:ext uri="{FF2B5EF4-FFF2-40B4-BE49-F238E27FC236}">
                  <a16:creationId xmlns:a16="http://schemas.microsoft.com/office/drawing/2014/main" id="{B128073C-B116-4CFA-827C-7900592E8D79}"/>
                </a:ext>
              </a:extLst>
            </p:cNvPr>
            <p:cNvSpPr>
              <a:spLocks noChangeShapeType="1"/>
            </p:cNvSpPr>
            <p:nvPr/>
          </p:nvSpPr>
          <p:spPr bwMode="auto">
            <a:xfrm>
              <a:off x="480" y="1824"/>
              <a:ext cx="720" cy="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04" name="Line 15">
              <a:extLst>
                <a:ext uri="{FF2B5EF4-FFF2-40B4-BE49-F238E27FC236}">
                  <a16:creationId xmlns:a16="http://schemas.microsoft.com/office/drawing/2014/main" id="{3F55A59A-67E1-461D-8D18-B4713A03DE11}"/>
                </a:ext>
              </a:extLst>
            </p:cNvPr>
            <p:cNvSpPr>
              <a:spLocks noChangeShapeType="1"/>
            </p:cNvSpPr>
            <p:nvPr/>
          </p:nvSpPr>
          <p:spPr bwMode="auto">
            <a:xfrm>
              <a:off x="240" y="2208"/>
              <a:ext cx="0" cy="144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05" name="Line 16">
              <a:extLst>
                <a:ext uri="{FF2B5EF4-FFF2-40B4-BE49-F238E27FC236}">
                  <a16:creationId xmlns:a16="http://schemas.microsoft.com/office/drawing/2014/main" id="{63D94E5D-B3FD-4F6F-AB60-72C0FCA2264A}"/>
                </a:ext>
              </a:extLst>
            </p:cNvPr>
            <p:cNvSpPr>
              <a:spLocks noChangeShapeType="1"/>
            </p:cNvSpPr>
            <p:nvPr/>
          </p:nvSpPr>
          <p:spPr bwMode="auto">
            <a:xfrm>
              <a:off x="480" y="4032"/>
              <a:ext cx="1440" cy="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06" name="Line 17">
              <a:extLst>
                <a:ext uri="{FF2B5EF4-FFF2-40B4-BE49-F238E27FC236}">
                  <a16:creationId xmlns:a16="http://schemas.microsoft.com/office/drawing/2014/main" id="{9CBCEDFA-E3DA-4069-9901-68A29F631A5F}"/>
                </a:ext>
              </a:extLst>
            </p:cNvPr>
            <p:cNvSpPr>
              <a:spLocks noChangeShapeType="1"/>
            </p:cNvSpPr>
            <p:nvPr/>
          </p:nvSpPr>
          <p:spPr bwMode="auto">
            <a:xfrm>
              <a:off x="1462" y="3024"/>
              <a:ext cx="81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7" name="Line 18">
              <a:extLst>
                <a:ext uri="{FF2B5EF4-FFF2-40B4-BE49-F238E27FC236}">
                  <a16:creationId xmlns:a16="http://schemas.microsoft.com/office/drawing/2014/main" id="{CD92EEAC-FE49-43B4-BE95-4AD6F38F5EA6}"/>
                </a:ext>
              </a:extLst>
            </p:cNvPr>
            <p:cNvSpPr>
              <a:spLocks noChangeShapeType="1"/>
            </p:cNvSpPr>
            <p:nvPr/>
          </p:nvSpPr>
          <p:spPr bwMode="auto">
            <a:xfrm flipV="1">
              <a:off x="1440" y="1872"/>
              <a:ext cx="336" cy="38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8" name="Line 19">
              <a:extLst>
                <a:ext uri="{FF2B5EF4-FFF2-40B4-BE49-F238E27FC236}">
                  <a16:creationId xmlns:a16="http://schemas.microsoft.com/office/drawing/2014/main" id="{4C0CE60D-1098-4EDE-B765-E9AC9FA5FC2B}"/>
                </a:ext>
              </a:extLst>
            </p:cNvPr>
            <p:cNvSpPr>
              <a:spLocks noChangeShapeType="1"/>
            </p:cNvSpPr>
            <p:nvPr/>
          </p:nvSpPr>
          <p:spPr bwMode="auto">
            <a:xfrm>
              <a:off x="1776" y="1872"/>
              <a:ext cx="5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9" name="Line 20">
              <a:extLst>
                <a:ext uri="{FF2B5EF4-FFF2-40B4-BE49-F238E27FC236}">
                  <a16:creationId xmlns:a16="http://schemas.microsoft.com/office/drawing/2014/main" id="{D4D1AC48-5135-4009-9FD5-4DA9E7D7CED0}"/>
                </a:ext>
              </a:extLst>
            </p:cNvPr>
            <p:cNvSpPr>
              <a:spLocks noChangeShapeType="1"/>
            </p:cNvSpPr>
            <p:nvPr/>
          </p:nvSpPr>
          <p:spPr bwMode="auto">
            <a:xfrm>
              <a:off x="1488" y="3600"/>
              <a:ext cx="528" cy="19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10" name="Oval 23">
              <a:extLst>
                <a:ext uri="{FF2B5EF4-FFF2-40B4-BE49-F238E27FC236}">
                  <a16:creationId xmlns:a16="http://schemas.microsoft.com/office/drawing/2014/main" id="{1EB0F407-12E0-44DC-BDFB-3E3E053C7C74}"/>
                </a:ext>
              </a:extLst>
            </p:cNvPr>
            <p:cNvSpPr>
              <a:spLocks noChangeArrowheads="1"/>
            </p:cNvSpPr>
            <p:nvPr/>
          </p:nvSpPr>
          <p:spPr bwMode="auto">
            <a:xfrm flipH="1" flipV="1">
              <a:off x="1182" y="2178"/>
              <a:ext cx="48" cy="48"/>
            </a:xfrm>
            <a:prstGeom prst="ellipse">
              <a:avLst/>
            </a:prstGeom>
            <a:solidFill>
              <a:schemeClr val="tx1"/>
            </a:solidFill>
            <a:ln w="254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11" name="Oval 24">
              <a:extLst>
                <a:ext uri="{FF2B5EF4-FFF2-40B4-BE49-F238E27FC236}">
                  <a16:creationId xmlns:a16="http://schemas.microsoft.com/office/drawing/2014/main" id="{28E74C3A-9FFF-49D5-BDB8-2548D5CFFFA1}"/>
                </a:ext>
              </a:extLst>
            </p:cNvPr>
            <p:cNvSpPr>
              <a:spLocks noChangeArrowheads="1"/>
            </p:cNvSpPr>
            <p:nvPr/>
          </p:nvSpPr>
          <p:spPr bwMode="auto">
            <a:xfrm flipH="1" flipV="1">
              <a:off x="1179" y="3552"/>
              <a:ext cx="48" cy="48"/>
            </a:xfrm>
            <a:prstGeom prst="ellipse">
              <a:avLst/>
            </a:prstGeom>
            <a:solidFill>
              <a:schemeClr val="tx1"/>
            </a:solidFill>
            <a:ln w="254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12" name="Text Box 25">
              <a:extLst>
                <a:ext uri="{FF2B5EF4-FFF2-40B4-BE49-F238E27FC236}">
                  <a16:creationId xmlns:a16="http://schemas.microsoft.com/office/drawing/2014/main" id="{66C3FD1C-9BF8-4B96-8B84-0DC4FEFEFBCD}"/>
                </a:ext>
              </a:extLst>
            </p:cNvPr>
            <p:cNvSpPr txBox="1">
              <a:spLocks noChangeArrowheads="1"/>
            </p:cNvSpPr>
            <p:nvPr/>
          </p:nvSpPr>
          <p:spPr bwMode="auto">
            <a:xfrm>
              <a:off x="2277" y="1749"/>
              <a:ext cx="1165"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400"/>
                <a:t>Mặt đáy</a:t>
              </a:r>
            </a:p>
          </p:txBody>
        </p:sp>
        <p:sp>
          <p:nvSpPr>
            <p:cNvPr id="28713" name="Text Box 26">
              <a:extLst>
                <a:ext uri="{FF2B5EF4-FFF2-40B4-BE49-F238E27FC236}">
                  <a16:creationId xmlns:a16="http://schemas.microsoft.com/office/drawing/2014/main" id="{85A46322-2519-4F92-92B0-B300792DD7BF}"/>
                </a:ext>
              </a:extLst>
            </p:cNvPr>
            <p:cNvSpPr txBox="1">
              <a:spLocks noChangeArrowheads="1"/>
            </p:cNvSpPr>
            <p:nvPr/>
          </p:nvSpPr>
          <p:spPr bwMode="auto">
            <a:xfrm>
              <a:off x="2044" y="2682"/>
              <a:ext cx="128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t>Mặt xung quanh</a:t>
              </a:r>
            </a:p>
          </p:txBody>
        </p:sp>
      </p:grpSp>
      <p:sp>
        <p:nvSpPr>
          <p:cNvPr id="28684" name="Text Box 25">
            <a:extLst>
              <a:ext uri="{FF2B5EF4-FFF2-40B4-BE49-F238E27FC236}">
                <a16:creationId xmlns:a16="http://schemas.microsoft.com/office/drawing/2014/main" id="{B7F4DD54-D5FA-43E9-AD40-DF29DBF99B26}"/>
              </a:ext>
            </a:extLst>
          </p:cNvPr>
          <p:cNvSpPr txBox="1">
            <a:spLocks noChangeArrowheads="1"/>
          </p:cNvSpPr>
          <p:nvPr/>
        </p:nvSpPr>
        <p:spPr bwMode="auto">
          <a:xfrm>
            <a:off x="2819400" y="41910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400"/>
              <a:t>Mặt đáy</a:t>
            </a:r>
          </a:p>
        </p:txBody>
      </p:sp>
      <p:cxnSp>
        <p:nvCxnSpPr>
          <p:cNvPr id="28685" name="Straight Connector 91">
            <a:extLst>
              <a:ext uri="{FF2B5EF4-FFF2-40B4-BE49-F238E27FC236}">
                <a16:creationId xmlns:a16="http://schemas.microsoft.com/office/drawing/2014/main" id="{5DC0C591-F399-4CA7-95FB-0242AAA8830E}"/>
              </a:ext>
            </a:extLst>
          </p:cNvPr>
          <p:cNvCxnSpPr>
            <a:cxnSpLocks noChangeShapeType="1"/>
            <a:stCxn id="28701" idx="1"/>
          </p:cNvCxnSpPr>
          <p:nvPr/>
        </p:nvCxnSpPr>
        <p:spPr bwMode="auto">
          <a:xfrm rot="16200000" flipH="1">
            <a:off x="2071688" y="4738688"/>
            <a:ext cx="1331912" cy="111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8686" name="Text Box 25">
            <a:extLst>
              <a:ext uri="{FF2B5EF4-FFF2-40B4-BE49-F238E27FC236}">
                <a16:creationId xmlns:a16="http://schemas.microsoft.com/office/drawing/2014/main" id="{96248CA4-FA97-458F-BA50-2EEB04F0885A}"/>
              </a:ext>
            </a:extLst>
          </p:cNvPr>
          <p:cNvSpPr txBox="1">
            <a:spLocks noChangeArrowheads="1"/>
          </p:cNvSpPr>
          <p:nvPr/>
        </p:nvSpPr>
        <p:spPr bwMode="auto">
          <a:xfrm>
            <a:off x="1143000" y="1062038"/>
            <a:ext cx="45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400"/>
              <a:t>r</a:t>
            </a:r>
          </a:p>
        </p:txBody>
      </p:sp>
      <p:sp>
        <p:nvSpPr>
          <p:cNvPr id="28687" name="Text Box 25">
            <a:extLst>
              <a:ext uri="{FF2B5EF4-FFF2-40B4-BE49-F238E27FC236}">
                <a16:creationId xmlns:a16="http://schemas.microsoft.com/office/drawing/2014/main" id="{8BF277A1-A31F-41F9-B015-F4CAA4B8BD8C}"/>
              </a:ext>
            </a:extLst>
          </p:cNvPr>
          <p:cNvSpPr txBox="1">
            <a:spLocks noChangeArrowheads="1"/>
          </p:cNvSpPr>
          <p:nvPr/>
        </p:nvSpPr>
        <p:spPr bwMode="auto">
          <a:xfrm>
            <a:off x="228600" y="30480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400"/>
              <a:t>h</a:t>
            </a:r>
          </a:p>
        </p:txBody>
      </p:sp>
      <p:sp>
        <p:nvSpPr>
          <p:cNvPr id="28688" name="Text Box 25">
            <a:extLst>
              <a:ext uri="{FF2B5EF4-FFF2-40B4-BE49-F238E27FC236}">
                <a16:creationId xmlns:a16="http://schemas.microsoft.com/office/drawing/2014/main" id="{9A034C8A-D7D3-47BC-8354-8D532167395D}"/>
              </a:ext>
            </a:extLst>
          </p:cNvPr>
          <p:cNvSpPr txBox="1">
            <a:spLocks noChangeArrowheads="1"/>
          </p:cNvSpPr>
          <p:nvPr/>
        </p:nvSpPr>
        <p:spPr bwMode="auto">
          <a:xfrm>
            <a:off x="1600200" y="4795838"/>
            <a:ext cx="45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400"/>
              <a:t>d</a:t>
            </a:r>
          </a:p>
        </p:txBody>
      </p:sp>
      <p:cxnSp>
        <p:nvCxnSpPr>
          <p:cNvPr id="28689" name="Straight Connector 96">
            <a:extLst>
              <a:ext uri="{FF2B5EF4-FFF2-40B4-BE49-F238E27FC236}">
                <a16:creationId xmlns:a16="http://schemas.microsoft.com/office/drawing/2014/main" id="{B4AEC5C9-0293-4F6A-B6B9-F6646EBCF1CE}"/>
              </a:ext>
            </a:extLst>
          </p:cNvPr>
          <p:cNvCxnSpPr>
            <a:cxnSpLocks noChangeShapeType="1"/>
          </p:cNvCxnSpPr>
          <p:nvPr/>
        </p:nvCxnSpPr>
        <p:spPr bwMode="auto">
          <a:xfrm rot="-5400000" flipH="1" flipV="1">
            <a:off x="159544" y="4734719"/>
            <a:ext cx="1341437" cy="95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8690" name="Straight Connector 98">
            <a:extLst>
              <a:ext uri="{FF2B5EF4-FFF2-40B4-BE49-F238E27FC236}">
                <a16:creationId xmlns:a16="http://schemas.microsoft.com/office/drawing/2014/main" id="{3765A768-CAAA-4A69-B5DA-078607E8EB3A}"/>
              </a:ext>
            </a:extLst>
          </p:cNvPr>
          <p:cNvCxnSpPr>
            <a:cxnSpLocks noChangeShapeType="1"/>
          </p:cNvCxnSpPr>
          <p:nvPr/>
        </p:nvCxnSpPr>
        <p:spPr bwMode="auto">
          <a:xfrm rot="10800000">
            <a:off x="0" y="2025650"/>
            <a:ext cx="84772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8691" name="Straight Connector 100">
            <a:extLst>
              <a:ext uri="{FF2B5EF4-FFF2-40B4-BE49-F238E27FC236}">
                <a16:creationId xmlns:a16="http://schemas.microsoft.com/office/drawing/2014/main" id="{FE795581-A476-4F20-AC89-763A28D9141A}"/>
              </a:ext>
            </a:extLst>
          </p:cNvPr>
          <p:cNvCxnSpPr>
            <a:cxnSpLocks noChangeShapeType="1"/>
          </p:cNvCxnSpPr>
          <p:nvPr/>
        </p:nvCxnSpPr>
        <p:spPr bwMode="auto">
          <a:xfrm rot="10800000" flipV="1">
            <a:off x="0" y="4200525"/>
            <a:ext cx="847725" cy="95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8692" name="Straight Connector 102">
            <a:extLst>
              <a:ext uri="{FF2B5EF4-FFF2-40B4-BE49-F238E27FC236}">
                <a16:creationId xmlns:a16="http://schemas.microsoft.com/office/drawing/2014/main" id="{A5C4780B-DA0E-4DB2-8D76-D55B0B550943}"/>
              </a:ext>
            </a:extLst>
          </p:cNvPr>
          <p:cNvCxnSpPr>
            <a:cxnSpLocks noChangeShapeType="1"/>
          </p:cNvCxnSpPr>
          <p:nvPr/>
        </p:nvCxnSpPr>
        <p:spPr bwMode="auto">
          <a:xfrm rot="5400000">
            <a:off x="357981" y="1713707"/>
            <a:ext cx="954087" cy="63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8693" name="Straight Connector 106">
            <a:extLst>
              <a:ext uri="{FF2B5EF4-FFF2-40B4-BE49-F238E27FC236}">
                <a16:creationId xmlns:a16="http://schemas.microsoft.com/office/drawing/2014/main" id="{1119401A-41D7-4442-8811-C786C7FD0866}"/>
              </a:ext>
            </a:extLst>
          </p:cNvPr>
          <p:cNvCxnSpPr>
            <a:cxnSpLocks noChangeShapeType="1"/>
          </p:cNvCxnSpPr>
          <p:nvPr/>
        </p:nvCxnSpPr>
        <p:spPr bwMode="auto">
          <a:xfrm rot="16200000" flipH="1">
            <a:off x="1442243" y="1605757"/>
            <a:ext cx="715963"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28694" name="Straight Connector 108">
            <a:extLst>
              <a:ext uri="{FF2B5EF4-FFF2-40B4-BE49-F238E27FC236}">
                <a16:creationId xmlns:a16="http://schemas.microsoft.com/office/drawing/2014/main" id="{E86430E5-4F87-42F3-B873-975465D8D124}"/>
              </a:ext>
            </a:extLst>
          </p:cNvPr>
          <p:cNvCxnSpPr>
            <a:cxnSpLocks noChangeShapeType="1"/>
          </p:cNvCxnSpPr>
          <p:nvPr/>
        </p:nvCxnSpPr>
        <p:spPr bwMode="auto">
          <a:xfrm>
            <a:off x="1800225" y="4105275"/>
            <a:ext cx="3175" cy="690563"/>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28695" name="Straight Connector 115">
            <a:extLst>
              <a:ext uri="{FF2B5EF4-FFF2-40B4-BE49-F238E27FC236}">
                <a16:creationId xmlns:a16="http://schemas.microsoft.com/office/drawing/2014/main" id="{28E80135-CD03-4FDE-B9F5-AE49B85AFEF0}"/>
              </a:ext>
            </a:extLst>
          </p:cNvPr>
          <p:cNvCxnSpPr>
            <a:cxnSpLocks noChangeShapeType="1"/>
            <a:stCxn id="28710" idx="5"/>
          </p:cNvCxnSpPr>
          <p:nvPr/>
        </p:nvCxnSpPr>
        <p:spPr bwMode="auto">
          <a:xfrm rot="-5400000" flipH="1" flipV="1">
            <a:off x="1233488" y="1743075"/>
            <a:ext cx="300037" cy="785813"/>
          </a:xfrm>
          <a:prstGeom prst="line">
            <a:avLst/>
          </a:prstGeom>
          <a:noFill/>
          <a:ln w="22225" algn="ctr">
            <a:solidFill>
              <a:schemeClr val="tx1"/>
            </a:solidFill>
            <a:round/>
            <a:headEnd/>
            <a:tailEnd/>
          </a:ln>
          <a:extLst>
            <a:ext uri="{909E8E84-426E-40DD-AFC4-6F175D3DCCD1}">
              <a14:hiddenFill xmlns:a14="http://schemas.microsoft.com/office/drawing/2010/main">
                <a:noFill/>
              </a14:hiddenFill>
            </a:ext>
          </a:extLst>
        </p:spPr>
      </p:cxnSp>
      <p:cxnSp>
        <p:nvCxnSpPr>
          <p:cNvPr id="28696" name="Straight Connector 117">
            <a:extLst>
              <a:ext uri="{FF2B5EF4-FFF2-40B4-BE49-F238E27FC236}">
                <a16:creationId xmlns:a16="http://schemas.microsoft.com/office/drawing/2014/main" id="{6A10461B-A3B1-4126-BDBF-0D7A53482AC8}"/>
              </a:ext>
            </a:extLst>
          </p:cNvPr>
          <p:cNvCxnSpPr>
            <a:cxnSpLocks noChangeShapeType="1"/>
            <a:stCxn id="28711" idx="5"/>
          </p:cNvCxnSpPr>
          <p:nvPr/>
        </p:nvCxnSpPr>
        <p:spPr bwMode="auto">
          <a:xfrm rot="-5400000" flipH="1" flipV="1">
            <a:off x="1249362" y="3821113"/>
            <a:ext cx="263525" cy="781050"/>
          </a:xfrm>
          <a:prstGeom prst="line">
            <a:avLst/>
          </a:prstGeom>
          <a:noFill/>
          <a:ln w="22225" algn="ctr">
            <a:solidFill>
              <a:schemeClr val="tx1"/>
            </a:solidFill>
            <a:round/>
            <a:headEnd/>
            <a:tailEnd/>
          </a:ln>
          <a:extLst>
            <a:ext uri="{909E8E84-426E-40DD-AFC4-6F175D3DCCD1}">
              <a14:hiddenFill xmlns:a14="http://schemas.microsoft.com/office/drawing/2010/main">
                <a:noFill/>
              </a14:hiddenFill>
            </a:ext>
          </a:extLst>
        </p:spPr>
      </p:cxnSp>
      <p:cxnSp>
        <p:nvCxnSpPr>
          <p:cNvPr id="28697" name="Straight Connector 120">
            <a:extLst>
              <a:ext uri="{FF2B5EF4-FFF2-40B4-BE49-F238E27FC236}">
                <a16:creationId xmlns:a16="http://schemas.microsoft.com/office/drawing/2014/main" id="{97F404E3-4737-44C5-8292-D1A531118443}"/>
              </a:ext>
            </a:extLst>
          </p:cNvPr>
          <p:cNvCxnSpPr>
            <a:cxnSpLocks noChangeShapeType="1"/>
          </p:cNvCxnSpPr>
          <p:nvPr/>
        </p:nvCxnSpPr>
        <p:spPr bwMode="auto">
          <a:xfrm rot="5400000">
            <a:off x="-38099" y="3314700"/>
            <a:ext cx="2057400" cy="3175"/>
          </a:xfrm>
          <a:prstGeom prst="line">
            <a:avLst/>
          </a:prstGeom>
          <a:noFill/>
          <a:ln w="222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ox(in)">
                                      <p:cBhvr>
                                        <p:cTn id="7" dur="500"/>
                                        <p:tgtEl>
                                          <p:spTgt spid="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checkerboard(across)">
                                      <p:cBhvr>
                                        <p:cTn id="12" dur="500"/>
                                        <p:tgtEl>
                                          <p:spTgt spid="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box(in)">
                                      <p:cBhvr>
                                        <p:cTn id="1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nh 78 sgk Hinh hoc 9 Tap II">
            <a:extLst>
              <a:ext uri="{FF2B5EF4-FFF2-40B4-BE49-F238E27FC236}">
                <a16:creationId xmlns:a16="http://schemas.microsoft.com/office/drawing/2014/main" id="{C3E80EDB-BADA-45CE-8915-E2C984AD953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2138" y="2349500"/>
            <a:ext cx="4116387"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Oval 13">
            <a:extLst>
              <a:ext uri="{FF2B5EF4-FFF2-40B4-BE49-F238E27FC236}">
                <a16:creationId xmlns:a16="http://schemas.microsoft.com/office/drawing/2014/main" id="{27A15EB5-9A52-494A-BA3C-AAACAD6AD2DF}"/>
              </a:ext>
            </a:extLst>
          </p:cNvPr>
          <p:cNvSpPr>
            <a:spLocks noChangeArrowheads="1"/>
          </p:cNvSpPr>
          <p:nvPr/>
        </p:nvSpPr>
        <p:spPr bwMode="auto">
          <a:xfrm>
            <a:off x="7015163" y="3484563"/>
            <a:ext cx="1949450" cy="576262"/>
          </a:xfrm>
          <a:prstGeom prst="ellipse">
            <a:avLst/>
          </a:prstGeom>
          <a:solidFill>
            <a:srgbClr val="3399FF"/>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11278" name="Oval 14">
            <a:extLst>
              <a:ext uri="{FF2B5EF4-FFF2-40B4-BE49-F238E27FC236}">
                <a16:creationId xmlns:a16="http://schemas.microsoft.com/office/drawing/2014/main" id="{F79BE490-F0D7-48DF-9016-A1C57707185F}"/>
              </a:ext>
            </a:extLst>
          </p:cNvPr>
          <p:cNvSpPr>
            <a:spLocks noChangeArrowheads="1"/>
          </p:cNvSpPr>
          <p:nvPr/>
        </p:nvSpPr>
        <p:spPr bwMode="auto">
          <a:xfrm>
            <a:off x="7415213" y="3597275"/>
            <a:ext cx="1109662" cy="336550"/>
          </a:xfrm>
          <a:prstGeom prst="ellipse">
            <a:avLst/>
          </a:prstGeom>
          <a:gradFill rotWithShape="1">
            <a:gsLst>
              <a:gs pos="0">
                <a:srgbClr val="996600"/>
              </a:gs>
              <a:gs pos="100000">
                <a:srgbClr val="472F00"/>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13" name="Text Box 175">
            <a:extLst>
              <a:ext uri="{FF2B5EF4-FFF2-40B4-BE49-F238E27FC236}">
                <a16:creationId xmlns:a16="http://schemas.microsoft.com/office/drawing/2014/main" id="{7E2FD8B6-830F-4FD2-A608-5D7753C00624}"/>
              </a:ext>
            </a:extLst>
          </p:cNvPr>
          <p:cNvSpPr txBox="1">
            <a:spLocks noChangeArrowheads="1"/>
          </p:cNvSpPr>
          <p:nvPr/>
        </p:nvSpPr>
        <p:spPr bwMode="auto">
          <a:xfrm>
            <a:off x="973138" y="1414463"/>
            <a:ext cx="55483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a:t>
            </a:r>
            <a:r>
              <a:rPr lang="vi-VN"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Đâu là thể tích cần tính?</a:t>
            </a:r>
          </a:p>
          <a:p>
            <a:pPr eaLnBrk="1" hangingPunct="1"/>
            <a:r>
              <a:rPr lang="en-US" altLang="en-US" sz="2400" b="1">
                <a:latin typeface="Times New Roman" panose="02020603050405020304" pitchFamily="18" charset="0"/>
                <a:cs typeface="Times New Roman" panose="02020603050405020304" pitchFamily="18" charset="0"/>
              </a:rPr>
              <a:t>-</a:t>
            </a:r>
            <a:r>
              <a:rPr lang="vi-VN" altLang="en-US" sz="2400" b="1">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Phần </a:t>
            </a:r>
            <a:r>
              <a:rPr lang="vi-VN" altLang="en-US" sz="2400" b="1">
                <a:latin typeface="Times New Roman" panose="02020603050405020304" pitchFamily="18" charset="0"/>
                <a:cs typeface="Times New Roman" panose="02020603050405020304" pitchFamily="18" charset="0"/>
              </a:rPr>
              <a:t>thể</a:t>
            </a:r>
            <a:r>
              <a:rPr lang="en-US" altLang="en-US" sz="2400" b="1">
                <a:latin typeface="Times New Roman" panose="02020603050405020304" pitchFamily="18" charset="0"/>
                <a:cs typeface="Times New Roman" panose="02020603050405020304" pitchFamily="18" charset="0"/>
              </a:rPr>
              <a:t> tích giữa hai hình trụ.</a:t>
            </a:r>
          </a:p>
          <a:p>
            <a:pPr eaLnBrk="1" hangingPunct="1"/>
            <a:r>
              <a:rPr lang="en-US" altLang="en-US" sz="2400" b="1">
                <a:solidFill>
                  <a:srgbClr val="FF0000"/>
                </a:solidFill>
                <a:latin typeface="Times New Roman" panose="02020603050405020304" pitchFamily="18" charset="0"/>
                <a:cs typeface="Times New Roman" panose="02020603050405020304" pitchFamily="18" charset="0"/>
              </a:rPr>
              <a:t>-</a:t>
            </a:r>
            <a:r>
              <a:rPr lang="vi-VN"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Vậy làm thế nào để tính thể tích đó?</a:t>
            </a:r>
          </a:p>
          <a:p>
            <a:pPr eaLnBrk="1" hangingPunct="1"/>
            <a:r>
              <a:rPr lang="en-US" altLang="en-US" sz="2400" b="1">
                <a:latin typeface="Times New Roman" panose="02020603050405020304" pitchFamily="18" charset="0"/>
                <a:cs typeface="Times New Roman" panose="02020603050405020304" pitchFamily="18" charset="0"/>
              </a:rPr>
              <a:t>-</a:t>
            </a:r>
            <a:r>
              <a:rPr lang="vi-VN" altLang="en-US" sz="2400" b="1">
                <a:latin typeface="Times New Roman" panose="02020603050405020304" pitchFamily="18" charset="0"/>
                <a:cs typeface="Times New Roman" panose="02020603050405020304" pitchFamily="18" charset="0"/>
              </a:rPr>
              <a:t> Lấy</a:t>
            </a:r>
            <a:r>
              <a:rPr lang="en-US" altLang="en-US" sz="2400" b="1">
                <a:latin typeface="Times New Roman" panose="02020603050405020304" pitchFamily="18" charset="0"/>
                <a:cs typeface="Times New Roman" panose="02020603050405020304" pitchFamily="18" charset="0"/>
              </a:rPr>
              <a:t> thể tích hình trụ lớn </a:t>
            </a:r>
            <a:r>
              <a:rPr lang="vi-VN" altLang="en-US" sz="2400" b="1">
                <a:latin typeface="Times New Roman" panose="02020603050405020304" pitchFamily="18" charset="0"/>
                <a:cs typeface="Times New Roman" panose="02020603050405020304" pitchFamily="18" charset="0"/>
              </a:rPr>
              <a:t>trừ đi  thể tích </a:t>
            </a:r>
            <a:r>
              <a:rPr lang="en-US" altLang="en-US" sz="2400" b="1">
                <a:latin typeface="Times New Roman" panose="02020603050405020304" pitchFamily="18" charset="0"/>
                <a:cs typeface="Times New Roman" panose="02020603050405020304" pitchFamily="18" charset="0"/>
              </a:rPr>
              <a:t>hình trụ nhỏ.</a:t>
            </a:r>
          </a:p>
        </p:txBody>
      </p:sp>
      <p:sp>
        <p:nvSpPr>
          <p:cNvPr id="14" name="Text Box 176">
            <a:extLst>
              <a:ext uri="{FF2B5EF4-FFF2-40B4-BE49-F238E27FC236}">
                <a16:creationId xmlns:a16="http://schemas.microsoft.com/office/drawing/2014/main" id="{DBC26034-DF4A-445C-988C-A5AEF0AA261C}"/>
              </a:ext>
            </a:extLst>
          </p:cNvPr>
          <p:cNvSpPr txBox="1">
            <a:spLocks noChangeArrowheads="1"/>
          </p:cNvSpPr>
          <p:nvPr/>
        </p:nvSpPr>
        <p:spPr bwMode="auto">
          <a:xfrm>
            <a:off x="3594100" y="1371600"/>
            <a:ext cx="1073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3200" b="1" u="sng">
                <a:solidFill>
                  <a:srgbClr val="FF0000"/>
                </a:solidFill>
                <a:latin typeface="Times New Roman" panose="02020603050405020304" pitchFamily="18" charset="0"/>
                <a:cs typeface="Times New Roman" panose="02020603050405020304" pitchFamily="18" charset="0"/>
              </a:rPr>
              <a:t>G</a:t>
            </a:r>
            <a:r>
              <a:rPr lang="en-US" altLang="en-US" sz="3200" b="1" u="sng">
                <a:solidFill>
                  <a:srgbClr val="FF0000"/>
                </a:solidFill>
                <a:latin typeface="Times New Roman" panose="02020603050405020304" pitchFamily="18" charset="0"/>
                <a:cs typeface="Times New Roman" panose="02020603050405020304" pitchFamily="18" charset="0"/>
              </a:rPr>
              <a:t>iải:</a:t>
            </a:r>
          </a:p>
        </p:txBody>
      </p:sp>
      <p:sp>
        <p:nvSpPr>
          <p:cNvPr id="17" name="TextBox 16">
            <a:extLst>
              <a:ext uri="{FF2B5EF4-FFF2-40B4-BE49-F238E27FC236}">
                <a16:creationId xmlns:a16="http://schemas.microsoft.com/office/drawing/2014/main" id="{EA056496-0D07-454E-8C6C-432E881614F0}"/>
              </a:ext>
            </a:extLst>
          </p:cNvPr>
          <p:cNvSpPr txBox="1"/>
          <p:nvPr/>
        </p:nvSpPr>
        <p:spPr>
          <a:xfrm>
            <a:off x="0" y="-46038"/>
            <a:ext cx="9906000" cy="1570038"/>
          </a:xfrm>
          <a:prstGeom prst="rect">
            <a:avLst/>
          </a:prstGeom>
          <a:noFill/>
        </p:spPr>
        <p:txBody>
          <a:bodyPr>
            <a:spAutoFit/>
          </a:bodyPr>
          <a:lstStyle/>
          <a:p>
            <a:pPr>
              <a:defRPr/>
            </a:pPr>
            <a:r>
              <a:rPr lang="vi-VN" sz="3200" b="1" u="sng" dirty="0">
                <a:solidFill>
                  <a:srgbClr val="0000FF"/>
                </a:solidFill>
                <a:latin typeface="+mj-lt"/>
                <a:cs typeface="Arial" pitchFamily="34" charset="0"/>
              </a:rPr>
              <a:t>Ví dụ</a:t>
            </a:r>
            <a:r>
              <a:rPr lang="vi-VN" sz="3200" b="1" dirty="0">
                <a:solidFill>
                  <a:srgbClr val="0000FF"/>
                </a:solidFill>
                <a:latin typeface="+mj-lt"/>
                <a:cs typeface="Arial" pitchFamily="34" charset="0"/>
              </a:rPr>
              <a:t>: Các kích thước của vòng bi cho trên hình 78. Hãy tính “thể tích” của  vòng bi (phần giữa hai hình trụ).</a:t>
            </a:r>
            <a:endParaRPr lang="en-US" sz="3200" b="1" dirty="0">
              <a:solidFill>
                <a:srgbClr val="0000FF"/>
              </a:solidFill>
              <a:latin typeface="+mj-lt"/>
              <a:cs typeface="Arial" pitchFamily="34" charset="0"/>
            </a:endParaRPr>
          </a:p>
        </p:txBody>
      </p:sp>
      <p:sp>
        <p:nvSpPr>
          <p:cNvPr id="11" name="Text Box 7">
            <a:extLst>
              <a:ext uri="{FF2B5EF4-FFF2-40B4-BE49-F238E27FC236}">
                <a16:creationId xmlns:a16="http://schemas.microsoft.com/office/drawing/2014/main" id="{87B4DAF6-37EB-4023-A4A3-6570452E3DC8}"/>
              </a:ext>
            </a:extLst>
          </p:cNvPr>
          <p:cNvSpPr txBox="1">
            <a:spLocks noChangeArrowheads="1"/>
          </p:cNvSpPr>
          <p:nvPr/>
        </p:nvSpPr>
        <p:spPr bwMode="auto">
          <a:xfrm>
            <a:off x="0" y="1858963"/>
            <a:ext cx="96583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buFontTx/>
              <a:buChar char="-"/>
            </a:pPr>
            <a:r>
              <a:rPr lang="en-US" altLang="en-US" sz="3200">
                <a:latin typeface="Times New Roman" panose="02020603050405020304" pitchFamily="18" charset="0"/>
                <a:cs typeface="Arial" panose="020B0604020202020204" pitchFamily="34" charset="0"/>
              </a:rPr>
              <a:t>Thể tích cần phải tính bằng hiệu các thể tích V</a:t>
            </a:r>
            <a:r>
              <a:rPr lang="en-US" altLang="en-US" sz="3200" baseline="-25000">
                <a:latin typeface="Times New Roman" panose="02020603050405020304" pitchFamily="18" charset="0"/>
                <a:cs typeface="Arial" panose="020B0604020202020204" pitchFamily="34" charset="0"/>
              </a:rPr>
              <a:t>2</a:t>
            </a:r>
            <a:r>
              <a:rPr lang="en-US" altLang="en-US" sz="3200">
                <a:latin typeface="Times New Roman" panose="02020603050405020304" pitchFamily="18" charset="0"/>
                <a:cs typeface="Arial" panose="020B0604020202020204" pitchFamily="34" charset="0"/>
              </a:rPr>
              <a:t>, V</a:t>
            </a:r>
            <a:r>
              <a:rPr lang="en-US" altLang="en-US" sz="3200" baseline="-25000">
                <a:latin typeface="Times New Roman" panose="02020603050405020304" pitchFamily="18" charset="0"/>
                <a:cs typeface="Arial" panose="020B0604020202020204" pitchFamily="34" charset="0"/>
              </a:rPr>
              <a:t>1</a:t>
            </a:r>
            <a:r>
              <a:rPr lang="en-US" altLang="en-US" sz="3200">
                <a:latin typeface="Times New Roman" panose="02020603050405020304" pitchFamily="18" charset="0"/>
                <a:cs typeface="Arial" panose="020B0604020202020204" pitchFamily="34" charset="0"/>
              </a:rPr>
              <a:t> của hai hình trụ có cùng chiều cao h</a:t>
            </a:r>
          </a:p>
        </p:txBody>
      </p:sp>
      <p:sp>
        <p:nvSpPr>
          <p:cNvPr id="12" name="Rectangle 11">
            <a:extLst>
              <a:ext uri="{FF2B5EF4-FFF2-40B4-BE49-F238E27FC236}">
                <a16:creationId xmlns:a16="http://schemas.microsoft.com/office/drawing/2014/main" id="{977F27CD-4F99-4DEA-BC53-CEA91DBAB3B8}"/>
              </a:ext>
            </a:extLst>
          </p:cNvPr>
          <p:cNvSpPr>
            <a:spLocks noChangeArrowheads="1"/>
          </p:cNvSpPr>
          <p:nvPr/>
        </p:nvSpPr>
        <p:spPr bwMode="auto">
          <a:xfrm>
            <a:off x="0" y="3810000"/>
            <a:ext cx="5613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altLang="en-US" sz="3200">
                <a:latin typeface="Times New Roman" panose="02020603050405020304" pitchFamily="18" charset="0"/>
                <a:cs typeface="Times New Roman" panose="02020603050405020304" pitchFamily="18" charset="0"/>
              </a:rPr>
              <a:t>Ta có: </a:t>
            </a:r>
            <a:r>
              <a:rPr lang="en-US" altLang="en-US" sz="3200">
                <a:latin typeface="Times New Roman" panose="02020603050405020304" pitchFamily="18" charset="0"/>
                <a:cs typeface="Times New Roman" panose="02020603050405020304" pitchFamily="18" charset="0"/>
              </a:rPr>
              <a:t>V</a:t>
            </a:r>
            <a:r>
              <a:rPr lang="en-US" altLang="en-US" sz="3200" baseline="-25000">
                <a:latin typeface="Times New Roman" panose="02020603050405020304" pitchFamily="18" charset="0"/>
                <a:cs typeface="Times New Roman" panose="02020603050405020304" pitchFamily="18" charset="0"/>
              </a:rPr>
              <a:t>1  </a:t>
            </a:r>
            <a:r>
              <a:rPr lang="en-US" altLang="en-US" sz="3200">
                <a:latin typeface="Times New Roman" panose="02020603050405020304" pitchFamily="18" charset="0"/>
                <a:cs typeface="Times New Roman" panose="02020603050405020304" pitchFamily="18" charset="0"/>
              </a:rPr>
              <a:t> = </a:t>
            </a:r>
            <a:r>
              <a:rPr lang="en-US" altLang="en-US" sz="3200">
                <a:latin typeface="Times New Roman" panose="02020603050405020304" pitchFamily="18" charset="0"/>
                <a:cs typeface="Times New Roman" panose="02020603050405020304" pitchFamily="18" charset="0"/>
                <a:sym typeface="Symbol" panose="05050102010706020507" pitchFamily="18" charset="2"/>
              </a:rPr>
              <a:t></a:t>
            </a:r>
            <a:r>
              <a:rPr lang="en-US" altLang="en-US" sz="3200">
                <a:latin typeface="Times New Roman" panose="02020603050405020304" pitchFamily="18" charset="0"/>
                <a:cs typeface="Times New Roman" panose="02020603050405020304" pitchFamily="18" charset="0"/>
              </a:rPr>
              <a:t>b</a:t>
            </a:r>
            <a:r>
              <a:rPr lang="en-US" altLang="en-US" sz="3200" baseline="30000">
                <a:latin typeface="Times New Roman" panose="02020603050405020304" pitchFamily="18" charset="0"/>
                <a:cs typeface="Times New Roman" panose="02020603050405020304" pitchFamily="18" charset="0"/>
              </a:rPr>
              <a:t>2</a:t>
            </a:r>
            <a:r>
              <a:rPr lang="en-US" altLang="en-US" sz="3200">
                <a:latin typeface="Times New Roman" panose="02020603050405020304" pitchFamily="18" charset="0"/>
                <a:cs typeface="Times New Roman" panose="02020603050405020304" pitchFamily="18" charset="0"/>
              </a:rPr>
              <a:t>h</a:t>
            </a:r>
            <a:r>
              <a:rPr lang="en-US" altLang="en-US" sz="3200">
                <a:latin typeface="Times New Roman" panose="02020603050405020304" pitchFamily="18" charset="0"/>
                <a:cs typeface="Times New Roman" panose="02020603050405020304" pitchFamily="18" charset="0"/>
                <a:sym typeface="Symbol" panose="05050102010706020507" pitchFamily="18" charset="2"/>
              </a:rPr>
              <a:t> </a:t>
            </a:r>
          </a:p>
          <a:p>
            <a:pPr eaLnBrk="1" hangingPunct="1">
              <a:spcBef>
                <a:spcPct val="50000"/>
              </a:spcBef>
            </a:pPr>
            <a:r>
              <a:rPr lang="vi-VN" altLang="en-US" sz="3200">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rPr>
              <a:t>V</a:t>
            </a:r>
            <a:r>
              <a:rPr lang="en-US" altLang="en-US" sz="3200" baseline="-25000">
                <a:latin typeface="Times New Roman" panose="02020603050405020304" pitchFamily="18" charset="0"/>
                <a:cs typeface="Times New Roman" panose="02020603050405020304" pitchFamily="18" charset="0"/>
              </a:rPr>
              <a:t>2 </a:t>
            </a:r>
            <a:r>
              <a:rPr lang="en-US" altLang="en-US" sz="3200">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sym typeface="Symbol" panose="05050102010706020507" pitchFamily="18" charset="2"/>
              </a:rPr>
              <a:t>a</a:t>
            </a:r>
            <a:r>
              <a:rPr lang="en-US" altLang="en-US" sz="3200" baseline="30000">
                <a:latin typeface="Times New Roman" panose="02020603050405020304" pitchFamily="18" charset="0"/>
                <a:cs typeface="Times New Roman" panose="02020603050405020304" pitchFamily="18" charset="0"/>
              </a:rPr>
              <a:t>2</a:t>
            </a:r>
            <a:r>
              <a:rPr lang="en-US" altLang="en-US" sz="3200">
                <a:latin typeface="Times New Roman" panose="02020603050405020304" pitchFamily="18" charset="0"/>
                <a:cs typeface="Times New Roman" panose="02020603050405020304" pitchFamily="18" charset="0"/>
              </a:rPr>
              <a:t>h</a:t>
            </a:r>
            <a:r>
              <a:rPr lang="en-US" altLang="en-US" sz="3200">
                <a:latin typeface="Times New Roman" panose="02020603050405020304" pitchFamily="18" charset="0"/>
                <a:cs typeface="Times New Roman" panose="02020603050405020304" pitchFamily="18" charset="0"/>
                <a:sym typeface="Symbol" panose="05050102010706020507" pitchFamily="18" charset="2"/>
              </a:rPr>
              <a:t> </a:t>
            </a:r>
          </a:p>
          <a:p>
            <a:pPr eaLnBrk="1" hangingPunct="1">
              <a:spcBef>
                <a:spcPct val="50000"/>
              </a:spcBef>
            </a:pPr>
            <a:r>
              <a:rPr lang="vi-VN" altLang="en-US" sz="3200">
                <a:latin typeface="Times New Roman" panose="02020603050405020304" pitchFamily="18" charset="0"/>
                <a:cs typeface="Times New Roman" panose="02020603050405020304" pitchFamily="18" charset="0"/>
              </a:rPr>
              <a:t>=&gt; </a:t>
            </a:r>
            <a:r>
              <a:rPr lang="en-US" altLang="en-US" sz="3200">
                <a:latin typeface="Times New Roman" panose="02020603050405020304" pitchFamily="18" charset="0"/>
                <a:cs typeface="Times New Roman" panose="02020603050405020304" pitchFamily="18" charset="0"/>
              </a:rPr>
              <a:t>V = V</a:t>
            </a:r>
            <a:r>
              <a:rPr lang="en-US" altLang="en-US" sz="3200" baseline="-25000">
                <a:latin typeface="Times New Roman" panose="02020603050405020304" pitchFamily="18" charset="0"/>
                <a:cs typeface="Times New Roman" panose="02020603050405020304" pitchFamily="18" charset="0"/>
              </a:rPr>
              <a:t>2</a:t>
            </a:r>
            <a:r>
              <a:rPr lang="en-US" altLang="en-US" sz="3200">
                <a:latin typeface="Times New Roman" panose="02020603050405020304" pitchFamily="18" charset="0"/>
                <a:cs typeface="Times New Roman" panose="02020603050405020304" pitchFamily="18" charset="0"/>
              </a:rPr>
              <a:t> – V</a:t>
            </a:r>
            <a:r>
              <a:rPr lang="en-US" altLang="en-US" sz="3200" baseline="-25000">
                <a:latin typeface="Times New Roman" panose="02020603050405020304" pitchFamily="18" charset="0"/>
                <a:cs typeface="Times New Roman" panose="02020603050405020304" pitchFamily="18" charset="0"/>
              </a:rPr>
              <a:t>1 </a:t>
            </a:r>
            <a:r>
              <a:rPr lang="en-US" altLang="en-US" sz="3200">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sym typeface="Symbol" panose="05050102010706020507" pitchFamily="18" charset="2"/>
              </a:rPr>
              <a:t>a</a:t>
            </a:r>
            <a:r>
              <a:rPr lang="en-US" altLang="en-US" sz="3200" baseline="30000">
                <a:latin typeface="Times New Roman" panose="02020603050405020304" pitchFamily="18" charset="0"/>
                <a:cs typeface="Times New Roman" panose="02020603050405020304" pitchFamily="18" charset="0"/>
              </a:rPr>
              <a:t>2</a:t>
            </a:r>
            <a:r>
              <a:rPr lang="en-US" altLang="en-US" sz="3200">
                <a:latin typeface="Times New Roman" panose="02020603050405020304" pitchFamily="18" charset="0"/>
                <a:cs typeface="Times New Roman" panose="02020603050405020304" pitchFamily="18" charset="0"/>
              </a:rPr>
              <a:t>h</a:t>
            </a:r>
            <a:r>
              <a:rPr lang="en-US" altLang="en-US" sz="3200" baseline="-25000">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sym typeface="Symbol" panose="05050102010706020507" pitchFamily="18" charset="2"/>
              </a:rPr>
              <a:t></a:t>
            </a:r>
            <a:r>
              <a:rPr lang="en-US" altLang="en-US" sz="3200">
                <a:latin typeface="Times New Roman" panose="02020603050405020304" pitchFamily="18" charset="0"/>
                <a:cs typeface="Times New Roman" panose="02020603050405020304" pitchFamily="18" charset="0"/>
              </a:rPr>
              <a:t>b</a:t>
            </a:r>
            <a:r>
              <a:rPr lang="en-US" altLang="en-US" sz="3200" baseline="30000">
                <a:latin typeface="Times New Roman" panose="02020603050405020304" pitchFamily="18" charset="0"/>
                <a:cs typeface="Times New Roman" panose="02020603050405020304" pitchFamily="18" charset="0"/>
              </a:rPr>
              <a:t>2</a:t>
            </a:r>
            <a:r>
              <a:rPr lang="en-US" altLang="en-US" sz="3200">
                <a:latin typeface="Times New Roman" panose="02020603050405020304" pitchFamily="18" charset="0"/>
                <a:cs typeface="Times New Roman" panose="02020603050405020304" pitchFamily="18" charset="0"/>
              </a:rPr>
              <a:t>h</a:t>
            </a:r>
            <a:r>
              <a:rPr lang="en-US" altLang="en-US" sz="3200">
                <a:latin typeface="Times New Roman" panose="02020603050405020304" pitchFamily="18" charset="0"/>
                <a:cs typeface="Times New Roman" panose="02020603050405020304" pitchFamily="18" charset="0"/>
                <a:sym typeface="Symbol" panose="05050102010706020507" pitchFamily="18" charset="2"/>
              </a:rPr>
              <a:t> </a:t>
            </a:r>
          </a:p>
          <a:p>
            <a:pPr eaLnBrk="1" hangingPunct="1">
              <a:spcBef>
                <a:spcPct val="50000"/>
              </a:spcBef>
            </a:pPr>
            <a:r>
              <a:rPr lang="en-US" altLang="en-US" sz="3200">
                <a:latin typeface="Times New Roman" panose="02020603050405020304" pitchFamily="18" charset="0"/>
                <a:cs typeface="Times New Roman" panose="02020603050405020304" pitchFamily="18" charset="0"/>
                <a:sym typeface="Symbol" panose="05050102010706020507" pitchFamily="18" charset="2"/>
              </a:rPr>
              <a:t>                  </a:t>
            </a:r>
            <a:r>
              <a:rPr lang="vi-VN" altLang="en-US" sz="3200">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sym typeface="Symbol" panose="05050102010706020507" pitchFamily="18" charset="2"/>
              </a:rPr>
              <a:t>(a</a:t>
            </a:r>
            <a:r>
              <a:rPr lang="en-US" altLang="en-US" sz="3200" baseline="30000">
                <a:latin typeface="Times New Roman" panose="02020603050405020304" pitchFamily="18" charset="0"/>
                <a:cs typeface="Times New Roman" panose="02020603050405020304" pitchFamily="18" charset="0"/>
              </a:rPr>
              <a:t>2</a:t>
            </a:r>
            <a:r>
              <a:rPr lang="en-US" altLang="en-US" sz="3200" baseline="-25000">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rPr>
              <a:t>– b</a:t>
            </a:r>
            <a:r>
              <a:rPr lang="en-US" altLang="en-US" sz="3200" baseline="30000">
                <a:latin typeface="Times New Roman" panose="02020603050405020304" pitchFamily="18" charset="0"/>
                <a:cs typeface="Times New Roman" panose="02020603050405020304" pitchFamily="18" charset="0"/>
              </a:rPr>
              <a:t>2</a:t>
            </a:r>
            <a:r>
              <a:rPr lang="en-US" altLang="en-US" sz="3200">
                <a:latin typeface="Times New Roman" panose="02020603050405020304" pitchFamily="18" charset="0"/>
                <a:cs typeface="Times New Roman" panose="02020603050405020304" pitchFamily="18" charset="0"/>
              </a:rPr>
              <a:t>)h</a:t>
            </a:r>
            <a:r>
              <a:rPr lang="en-US" altLang="en-US" sz="3200">
                <a:latin typeface="Times New Roman" panose="02020603050405020304" pitchFamily="18" charset="0"/>
                <a:cs typeface="Times New Roman" panose="02020603050405020304" pitchFamily="18" charset="0"/>
                <a:sym typeface="Symbol" panose="05050102010706020507" pitchFamily="18" charset="2"/>
              </a:rPr>
              <a:t>  </a:t>
            </a:r>
            <a:endParaRPr lang="vi-VN" altLang="en-US" sz="320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1E1C57FB-03B2-4E64-9A34-68309BCD7D9D}"/>
              </a:ext>
            </a:extLst>
          </p:cNvPr>
          <p:cNvSpPr>
            <a:spLocks noChangeArrowheads="1"/>
          </p:cNvSpPr>
          <p:nvPr/>
        </p:nvSpPr>
        <p:spPr bwMode="auto">
          <a:xfrm>
            <a:off x="82550" y="2819400"/>
            <a:ext cx="5613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Times New Roman" panose="02020603050405020304" pitchFamily="18" charset="0"/>
              </a:rPr>
              <a:t>và bán kính các đường tròn đáy tương ứng là a, b.</a:t>
            </a:r>
            <a:endParaRPr lang="en-US" altLang="en-US" sz="3200"/>
          </a:p>
        </p:txBody>
      </p:sp>
    </p:spTree>
    <p:extLst>
      <p:ext uri="{BB962C8B-B14F-4D97-AF65-F5344CB8AC3E}">
        <p14:creationId xmlns:p14="http://schemas.microsoft.com/office/powerpoint/2010/main" val="299088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9"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 calcmode="lin" valueType="num">
                                      <p:cBhvr>
                                        <p:cTn id="10" dur="1000" fill="hold"/>
                                        <p:tgtEl>
                                          <p:spTgt spid="11266"/>
                                        </p:tgtEl>
                                        <p:attrNameLst>
                                          <p:attrName>ppt_x</p:attrName>
                                        </p:attrNameLst>
                                      </p:cBhvr>
                                      <p:tavLst>
                                        <p:tav tm="0">
                                          <p:val>
                                            <p:strVal val="#ppt_x-.2"/>
                                          </p:val>
                                        </p:tav>
                                        <p:tav tm="100000">
                                          <p:val>
                                            <p:strVal val="#ppt_x"/>
                                          </p:val>
                                        </p:tav>
                                      </p:tavLst>
                                    </p:anim>
                                    <p:anim calcmode="lin" valueType="num">
                                      <p:cBhvr>
                                        <p:cTn id="11" dur="1000" fill="hold"/>
                                        <p:tgtEl>
                                          <p:spTgt spid="1126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12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ox(in)">
                                      <p:cBhvr>
                                        <p:cTn id="17" dur="500"/>
                                        <p:tgtEl>
                                          <p:spTgt spid="1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ox(in)">
                                      <p:cBhvr>
                                        <p:cTn id="22" dur="500"/>
                                        <p:tgtEl>
                                          <p:spTgt spid="13">
                                            <p:txEl>
                                              <p:pRg st="1" end="1"/>
                                            </p:txEl>
                                          </p:spTgt>
                                        </p:tgtEl>
                                      </p:cBhvr>
                                    </p:animEffect>
                                  </p:childTnLst>
                                </p:cTn>
                              </p:par>
                              <p:par>
                                <p:cTn id="23" presetID="14" presetClass="exit" presetSubtype="10" fill="hold" nodeType="withEffect">
                                  <p:stCondLst>
                                    <p:cond delay="0"/>
                                  </p:stCondLst>
                                  <p:childTnLst>
                                    <p:animEffect transition="out" filter="randombar(horizontal)">
                                      <p:cBhvr>
                                        <p:cTn id="24" dur="500"/>
                                        <p:tgtEl>
                                          <p:spTgt spid="13">
                                            <p:txEl>
                                              <p:pRg st="0" end="0"/>
                                            </p:txEl>
                                          </p:spTgt>
                                        </p:tgtEl>
                                      </p:cBhvr>
                                    </p:animEffect>
                                    <p:set>
                                      <p:cBhvr>
                                        <p:cTn id="25" dur="1" fill="hold">
                                          <p:stCondLst>
                                            <p:cond delay="499"/>
                                          </p:stCondLst>
                                        </p:cTn>
                                        <p:tgtEl>
                                          <p:spTgt spid="13">
                                            <p:txEl>
                                              <p:pRg st="0" end="0"/>
                                            </p:txEl>
                                          </p:spTgt>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127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278"/>
                                        </p:tgtEl>
                                        <p:attrNameLst>
                                          <p:attrName>style.visibility</p:attrName>
                                        </p:attrNameLst>
                                      </p:cBhvr>
                                      <p:to>
                                        <p:strVal val="visible"/>
                                      </p:to>
                                    </p:set>
                                  </p:childTnLst>
                                </p:cTn>
                              </p:par>
                              <p:par>
                                <p:cTn id="30"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1" dur="500" fill="hold"/>
                                        <p:tgtEl>
                                          <p:spTgt spid="11277"/>
                                        </p:tgtEl>
                                        <p:attrNameLst>
                                          <p:attrName>style.color</p:attrName>
                                        </p:attrNameLst>
                                      </p:cBhvr>
                                      <p:by>
                                        <p:hsl h="-7200000" s="0" l="0"/>
                                      </p:by>
                                    </p:animClr>
                                    <p:animClr clrSpc="hsl" dir="cw">
                                      <p:cBhvr>
                                        <p:cTn id="32" dur="500" fill="hold"/>
                                        <p:tgtEl>
                                          <p:spTgt spid="11277"/>
                                        </p:tgtEl>
                                        <p:attrNameLst>
                                          <p:attrName>fillcolor</p:attrName>
                                        </p:attrNameLst>
                                      </p:cBhvr>
                                      <p:by>
                                        <p:hsl h="-7200000" s="0" l="0"/>
                                      </p:by>
                                    </p:animClr>
                                    <p:animClr clrSpc="hsl" dir="cw">
                                      <p:cBhvr>
                                        <p:cTn id="33" dur="500" fill="hold"/>
                                        <p:tgtEl>
                                          <p:spTgt spid="11277"/>
                                        </p:tgtEl>
                                        <p:attrNameLst>
                                          <p:attrName>stroke.color</p:attrName>
                                        </p:attrNameLst>
                                      </p:cBhvr>
                                      <p:by>
                                        <p:hsl h="-7200000" s="0" l="0"/>
                                      </p:by>
                                    </p:animClr>
                                    <p:set>
                                      <p:cBhvr>
                                        <p:cTn id="34" dur="500" fill="hold"/>
                                        <p:tgtEl>
                                          <p:spTgt spid="11277"/>
                                        </p:tgtEl>
                                        <p:attrNameLst>
                                          <p:attrName>fill.type</p:attrName>
                                        </p:attrNameLst>
                                      </p:cBhvr>
                                      <p:to>
                                        <p:strVal val="solid"/>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animEffect transition="in" filter="box(in)">
                                      <p:cBhvr>
                                        <p:cTn id="39" dur="500"/>
                                        <p:tgtEl>
                                          <p:spTgt spid="13">
                                            <p:txEl>
                                              <p:pRg st="2" end="2"/>
                                            </p:txEl>
                                          </p:spTgt>
                                        </p:tgtEl>
                                      </p:cBhvr>
                                    </p:animEffect>
                                  </p:childTnLst>
                                </p:cTn>
                              </p:par>
                              <p:par>
                                <p:cTn id="40" presetID="14" presetClass="exit" presetSubtype="10" fill="hold" nodeType="withEffect">
                                  <p:stCondLst>
                                    <p:cond delay="0"/>
                                  </p:stCondLst>
                                  <p:childTnLst>
                                    <p:animEffect transition="out" filter="randombar(horizontal)">
                                      <p:cBhvr>
                                        <p:cTn id="41" dur="500"/>
                                        <p:tgtEl>
                                          <p:spTgt spid="13">
                                            <p:txEl>
                                              <p:pRg st="1" end="1"/>
                                            </p:txEl>
                                          </p:spTgt>
                                        </p:tgtEl>
                                      </p:cBhvr>
                                    </p:animEffect>
                                    <p:set>
                                      <p:cBhvr>
                                        <p:cTn id="42" dur="1" fill="hold">
                                          <p:stCondLst>
                                            <p:cond delay="499"/>
                                          </p:stCondLst>
                                        </p:cTn>
                                        <p:tgtEl>
                                          <p:spTgt spid="13">
                                            <p:txEl>
                                              <p:pRg st="1" end="1"/>
                                            </p:txEl>
                                          </p:spTgt>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13">
                                            <p:txEl>
                                              <p:pRg st="3" end="3"/>
                                            </p:txEl>
                                          </p:spTgt>
                                        </p:tgtEl>
                                        <p:attrNameLst>
                                          <p:attrName>style.visibility</p:attrName>
                                        </p:attrNameLst>
                                      </p:cBhvr>
                                      <p:to>
                                        <p:strVal val="visible"/>
                                      </p:to>
                                    </p:set>
                                    <p:animEffect transition="in" filter="box(in)">
                                      <p:cBhvr>
                                        <p:cTn id="47" dur="500"/>
                                        <p:tgtEl>
                                          <p:spTgt spid="13">
                                            <p:txEl>
                                              <p:pRg st="3" end="3"/>
                                            </p:txEl>
                                          </p:spTgt>
                                        </p:tgtEl>
                                      </p:cBhvr>
                                    </p:animEffect>
                                  </p:childTnLst>
                                </p:cTn>
                              </p:par>
                              <p:par>
                                <p:cTn id="48" presetID="14" presetClass="exit" presetSubtype="10" fill="hold" nodeType="withEffect">
                                  <p:stCondLst>
                                    <p:cond delay="0"/>
                                  </p:stCondLst>
                                  <p:childTnLst>
                                    <p:animEffect transition="out" filter="randombar(horizontal)">
                                      <p:cBhvr>
                                        <p:cTn id="49" dur="500"/>
                                        <p:tgtEl>
                                          <p:spTgt spid="13">
                                            <p:txEl>
                                              <p:pRg st="2" end="2"/>
                                            </p:txEl>
                                          </p:spTgt>
                                        </p:tgtEl>
                                      </p:cBhvr>
                                    </p:animEffect>
                                    <p:set>
                                      <p:cBhvr>
                                        <p:cTn id="50" dur="1" fill="hold">
                                          <p:stCondLst>
                                            <p:cond delay="499"/>
                                          </p:stCondLst>
                                        </p:cTn>
                                        <p:tgtEl>
                                          <p:spTgt spid="13">
                                            <p:txEl>
                                              <p:pRg st="2" end="2"/>
                                            </p:txEl>
                                          </p:spTgt>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ox(in)">
                                      <p:cBhvr>
                                        <p:cTn id="55" dur="500"/>
                                        <p:tgtEl>
                                          <p:spTgt spid="14"/>
                                        </p:tgtEl>
                                      </p:cBhvr>
                                    </p:animEffect>
                                  </p:childTnLst>
                                </p:cTn>
                              </p:par>
                              <p:par>
                                <p:cTn id="56" presetID="14" presetClass="exit" presetSubtype="10" fill="hold" nodeType="withEffect">
                                  <p:stCondLst>
                                    <p:cond delay="0"/>
                                  </p:stCondLst>
                                  <p:childTnLst>
                                    <p:animEffect transition="out" filter="randombar(horizontal)">
                                      <p:cBhvr>
                                        <p:cTn id="57" dur="500"/>
                                        <p:tgtEl>
                                          <p:spTgt spid="13">
                                            <p:txEl>
                                              <p:pRg st="3" end="3"/>
                                            </p:txEl>
                                          </p:spTgt>
                                        </p:tgtEl>
                                      </p:cBhvr>
                                    </p:animEffect>
                                    <p:set>
                                      <p:cBhvr>
                                        <p:cTn id="58" dur="1" fill="hold">
                                          <p:stCondLst>
                                            <p:cond delay="499"/>
                                          </p:stCondLst>
                                        </p:cTn>
                                        <p:tgtEl>
                                          <p:spTgt spid="13">
                                            <p:txEl>
                                              <p:pRg st="3" end="3"/>
                                            </p:txEl>
                                          </p:spTgt>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randombar(horizontal)">
                                      <p:cBhvr>
                                        <p:cTn id="63" dur="500"/>
                                        <p:tgtEl>
                                          <p:spTgt spid="11"/>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randombar(horizontal)">
                                      <p:cBhvr>
                                        <p:cTn id="66" dur="500"/>
                                        <p:tgtEl>
                                          <p:spTgt spid="1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randombar(horizontal)">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7" grpId="0" animBg="1"/>
      <p:bldP spid="11277" grpId="1" animBg="1"/>
      <p:bldP spid="11278" grpId="0" animBg="1"/>
      <p:bldP spid="14" grpId="0"/>
      <p:bldP spid="17" grpId="0"/>
      <p:bldP spid="11" grpId="0"/>
      <p:bldP spid="12"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94AF8077-E918-4C8A-BD9B-37309CA4E91C}"/>
              </a:ext>
            </a:extLst>
          </p:cNvPr>
          <p:cNvSpPr>
            <a:spLocks noChangeArrowheads="1"/>
          </p:cNvSpPr>
          <p:nvPr/>
        </p:nvSpPr>
        <p:spPr bwMode="auto">
          <a:xfrm>
            <a:off x="0" y="0"/>
            <a:ext cx="9906000" cy="6858000"/>
          </a:xfrm>
          <a:prstGeom prst="rect">
            <a:avLst/>
          </a:prstGeom>
          <a:noFill/>
          <a:ln w="69850" cmpd="dbl">
            <a:solidFill>
              <a:srgbClr val="00FF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2771" name="Text Box 8">
            <a:extLst>
              <a:ext uri="{FF2B5EF4-FFF2-40B4-BE49-F238E27FC236}">
                <a16:creationId xmlns:a16="http://schemas.microsoft.com/office/drawing/2014/main" id="{AC13D3BC-D091-4293-B358-302ECF297699}"/>
              </a:ext>
            </a:extLst>
          </p:cNvPr>
          <p:cNvSpPr txBox="1">
            <a:spLocks noChangeArrowheads="1"/>
          </p:cNvSpPr>
          <p:nvPr/>
        </p:nvSpPr>
        <p:spPr bwMode="auto">
          <a:xfrm>
            <a:off x="1981200" y="304800"/>
            <a:ext cx="5868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CC0000"/>
                </a:solidFill>
              </a:rPr>
              <a:t>Hướng dẫn học sinh về nhà: </a:t>
            </a:r>
          </a:p>
        </p:txBody>
      </p:sp>
      <p:sp>
        <p:nvSpPr>
          <p:cNvPr id="75785" name="Rectangle 9">
            <a:extLst>
              <a:ext uri="{FF2B5EF4-FFF2-40B4-BE49-F238E27FC236}">
                <a16:creationId xmlns:a16="http://schemas.microsoft.com/office/drawing/2014/main" id="{B74E1B34-F26A-40D5-BB21-AF881B7C147A}"/>
              </a:ext>
            </a:extLst>
          </p:cNvPr>
          <p:cNvSpPr>
            <a:spLocks noGrp="1" noChangeArrowheads="1"/>
          </p:cNvSpPr>
          <p:nvPr>
            <p:ph type="title"/>
          </p:nvPr>
        </p:nvSpPr>
        <p:spPr>
          <a:xfrm>
            <a:off x="228600" y="1219200"/>
            <a:ext cx="9677400" cy="4754563"/>
          </a:xfrm>
          <a:noFill/>
        </p:spPr>
        <p:txBody>
          <a:bodyPr/>
          <a:lstStyle/>
          <a:p>
            <a:pPr algn="l" eaLnBrk="1" hangingPunct="1">
              <a:lnSpc>
                <a:spcPct val="150000"/>
              </a:lnSpc>
              <a:buFontTx/>
              <a:buChar char="-"/>
            </a:pPr>
            <a:r>
              <a:rPr lang="en-US" altLang="en-US" sz="3200"/>
              <a:t> Xem lại các khái niệm trong bài.</a:t>
            </a:r>
            <a:br>
              <a:rPr lang="en-US" altLang="en-US" sz="3200"/>
            </a:br>
            <a:r>
              <a:rPr lang="en-US" altLang="en-US" sz="3200"/>
              <a:t> - Ghi nhớ các công thức tính diện tích xung quanh, diện tích toàn phần và thể tích của hình trụ.</a:t>
            </a:r>
            <a:br>
              <a:rPr lang="en-US" altLang="en-US" sz="3200"/>
            </a:br>
            <a:r>
              <a:rPr lang="en-US" altLang="en-US" sz="3200"/>
              <a:t> - Làm bài tập: 7</a:t>
            </a:r>
            <a:r>
              <a:rPr lang="en-US" altLang="en-US" sz="3200">
                <a:solidFill>
                  <a:srgbClr val="0070C0"/>
                </a:solidFill>
              </a:rPr>
              <a:t>, 8, 9,10, 12,13,14 (Sgk/111,112). Hoàn thiện các bài tập đã chữa .</a:t>
            </a:r>
            <a:br>
              <a:rPr lang="en-US" altLang="en-US" sz="3200"/>
            </a:br>
            <a:r>
              <a:rPr lang="en-US" altLang="en-US" sz="3200"/>
              <a:t>- Chuẩn bị tiết sau: Luyện tập.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785"/>
                                        </p:tgtEl>
                                        <p:attrNameLst>
                                          <p:attrName>style.visibility</p:attrName>
                                        </p:attrNameLst>
                                      </p:cBhvr>
                                      <p:to>
                                        <p:strVal val="visible"/>
                                      </p:to>
                                    </p:set>
                                    <p:animEffect transition="in" filter="wipe(left)">
                                      <p:cBhvr>
                                        <p:cTn id="7" dur="2000"/>
                                        <p:tgtEl>
                                          <p:spTgt spid="75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00701">
            <a:extLst>
              <a:ext uri="{FF2B5EF4-FFF2-40B4-BE49-F238E27FC236}">
                <a16:creationId xmlns:a16="http://schemas.microsoft.com/office/drawing/2014/main" id="{52388F94-35CD-491B-A46D-8B75FB472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919" t="9012" r="18919" b="9875"/>
          <a:stretch>
            <a:fillRect/>
          </a:stretch>
        </p:blipFill>
        <p:spPr bwMode="auto">
          <a:xfrm>
            <a:off x="6273800" y="4038600"/>
            <a:ext cx="2908300" cy="2819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5" descr="t2">
            <a:extLst>
              <a:ext uri="{FF2B5EF4-FFF2-40B4-BE49-F238E27FC236}">
                <a16:creationId xmlns:a16="http://schemas.microsoft.com/office/drawing/2014/main" id="{29C0C7C8-1D62-4291-9F5E-DD03F2C1D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52400"/>
            <a:ext cx="45402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8">
            <a:extLst>
              <a:ext uri="{FF2B5EF4-FFF2-40B4-BE49-F238E27FC236}">
                <a16:creationId xmlns:a16="http://schemas.microsoft.com/office/drawing/2014/main" id="{74F51AE8-2625-4808-9890-59753E67F933}"/>
              </a:ext>
            </a:extLst>
          </p:cNvPr>
          <p:cNvSpPr>
            <a:spLocks noChangeArrowheads="1"/>
          </p:cNvSpPr>
          <p:nvPr/>
        </p:nvSpPr>
        <p:spPr bwMode="auto">
          <a:xfrm>
            <a:off x="4860925" y="32464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4101" name="Text Box 9">
            <a:extLst>
              <a:ext uri="{FF2B5EF4-FFF2-40B4-BE49-F238E27FC236}">
                <a16:creationId xmlns:a16="http://schemas.microsoft.com/office/drawing/2014/main" id="{9B1513D1-6202-4744-BF9C-03CE79C26FA9}"/>
              </a:ext>
            </a:extLst>
          </p:cNvPr>
          <p:cNvSpPr txBox="1">
            <a:spLocks noChangeArrowheads="1"/>
          </p:cNvSpPr>
          <p:nvPr/>
        </p:nvSpPr>
        <p:spPr bwMode="auto">
          <a:xfrm>
            <a:off x="609600" y="4768850"/>
            <a:ext cx="4572000" cy="369888"/>
          </a:xfrm>
          <a:prstGeom prst="rect">
            <a:avLst/>
          </a:prstGeom>
          <a:noFill/>
          <a:ln w="9525">
            <a:noFill/>
            <a:miter lim="800000"/>
            <a:headEnd/>
            <a:tailEnd/>
          </a:ln>
        </p:spPr>
        <p:txBody>
          <a:bodyPr>
            <a:spAutoFit/>
          </a:bodyPr>
          <a:lstStyle/>
          <a:p>
            <a:pPr>
              <a:spcBef>
                <a:spcPct val="50000"/>
              </a:spcBef>
              <a:defRPr/>
            </a:pPr>
            <a:r>
              <a:rPr lang="vi-VN" b="1" dirty="0">
                <a:solidFill>
                  <a:srgbClr val="A50021"/>
                </a:solidFill>
                <a:latin typeface="+mj-lt"/>
                <a:cs typeface="Arial" pitchFamily="34" charset="0"/>
              </a:rPr>
              <a:t>HÌNH HỌC KHÔNG GIAN  LỚP 9</a:t>
            </a:r>
          </a:p>
        </p:txBody>
      </p:sp>
      <p:pic>
        <p:nvPicPr>
          <p:cNvPr id="4102" name="Picture 10">
            <a:extLst>
              <a:ext uri="{FF2B5EF4-FFF2-40B4-BE49-F238E27FC236}">
                <a16:creationId xmlns:a16="http://schemas.microsoft.com/office/drawing/2014/main" id="{7EF53DD3-AABA-409B-BD4C-16E66D7B2181}"/>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953000" y="228600"/>
            <a:ext cx="4787900" cy="2971800"/>
          </a:xfrm>
          <a:noFill/>
        </p:spPr>
      </p:pic>
      <p:sp>
        <p:nvSpPr>
          <p:cNvPr id="7" name="TextBox 6">
            <a:extLst>
              <a:ext uri="{FF2B5EF4-FFF2-40B4-BE49-F238E27FC236}">
                <a16:creationId xmlns:a16="http://schemas.microsoft.com/office/drawing/2014/main" id="{4967EAB5-5F3D-4D90-B08D-49AB30739D67}"/>
              </a:ext>
            </a:extLst>
          </p:cNvPr>
          <p:cNvSpPr txBox="1"/>
          <p:nvPr/>
        </p:nvSpPr>
        <p:spPr>
          <a:xfrm>
            <a:off x="0" y="3694113"/>
            <a:ext cx="4949825" cy="708025"/>
          </a:xfrm>
          <a:prstGeom prst="rect">
            <a:avLst/>
          </a:prstGeom>
          <a:noFill/>
        </p:spPr>
        <p:txBody>
          <a:bodyPr>
            <a:spAutoFit/>
          </a:bodyPr>
          <a:lstStyle/>
          <a:p>
            <a:pPr>
              <a:defRPr/>
            </a:pPr>
            <a:r>
              <a:rPr lang="vi-VN" sz="2000" b="1" dirty="0">
                <a:latin typeface="+mj-lt"/>
              </a:rPr>
              <a:t>Hình trụ - Diện tích xung quanh và thể tích của hình trụ</a:t>
            </a:r>
            <a:endParaRPr lang="en-US" sz="2000" b="1" dirty="0">
              <a:latin typeface="+mj-lt"/>
            </a:endParaRPr>
          </a:p>
        </p:txBody>
      </p:sp>
      <p:sp>
        <p:nvSpPr>
          <p:cNvPr id="8" name="TextBox 7">
            <a:extLst>
              <a:ext uri="{FF2B5EF4-FFF2-40B4-BE49-F238E27FC236}">
                <a16:creationId xmlns:a16="http://schemas.microsoft.com/office/drawing/2014/main" id="{82AEA008-D210-4C05-A398-0DA9E12DFCBC}"/>
              </a:ext>
            </a:extLst>
          </p:cNvPr>
          <p:cNvSpPr txBox="1"/>
          <p:nvPr/>
        </p:nvSpPr>
        <p:spPr>
          <a:xfrm>
            <a:off x="4787900" y="3124200"/>
            <a:ext cx="5613400" cy="677863"/>
          </a:xfrm>
          <a:prstGeom prst="rect">
            <a:avLst/>
          </a:prstGeom>
          <a:noFill/>
        </p:spPr>
        <p:txBody>
          <a:bodyPr>
            <a:spAutoFit/>
          </a:bodyPr>
          <a:lstStyle/>
          <a:p>
            <a:pPr>
              <a:defRPr/>
            </a:pPr>
            <a:r>
              <a:rPr lang="vi-VN" sz="1900" b="1" dirty="0">
                <a:latin typeface="+mj-lt"/>
              </a:rPr>
              <a:t>Hình nón - Hình nón cụt – Diện tích xung quanh và thể tích của hình nón, hình nón cụt</a:t>
            </a:r>
            <a:endParaRPr lang="en-US" sz="1900" b="1" dirty="0">
              <a:latin typeface="+mj-lt"/>
            </a:endParaRPr>
          </a:p>
        </p:txBody>
      </p:sp>
      <p:sp>
        <p:nvSpPr>
          <p:cNvPr id="9" name="TextBox 8">
            <a:extLst>
              <a:ext uri="{FF2B5EF4-FFF2-40B4-BE49-F238E27FC236}">
                <a16:creationId xmlns:a16="http://schemas.microsoft.com/office/drawing/2014/main" id="{F0303750-A83D-4905-9EE5-F3792E3CB696}"/>
              </a:ext>
            </a:extLst>
          </p:cNvPr>
          <p:cNvSpPr txBox="1"/>
          <p:nvPr/>
        </p:nvSpPr>
        <p:spPr>
          <a:xfrm>
            <a:off x="82550" y="5827713"/>
            <a:ext cx="6078538" cy="400050"/>
          </a:xfrm>
          <a:prstGeom prst="rect">
            <a:avLst/>
          </a:prstGeom>
          <a:noFill/>
        </p:spPr>
        <p:txBody>
          <a:bodyPr>
            <a:spAutoFit/>
          </a:bodyPr>
          <a:lstStyle/>
          <a:p>
            <a:pPr>
              <a:defRPr/>
            </a:pPr>
            <a:r>
              <a:rPr lang="vi-VN" sz="2000" b="1" dirty="0">
                <a:latin typeface="+mj-lt"/>
              </a:rPr>
              <a:t>Hình cầu – Diện tích mặt cầu và thể tích hình cầu</a:t>
            </a:r>
            <a:endParaRPr lang="en-US" sz="20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checkerboard(across)">
                                      <p:cBhvr>
                                        <p:cTn id="7" dur="500"/>
                                        <p:tgtEl>
                                          <p:spTgt spid="37893"/>
                                        </p:tgtEl>
                                      </p:cBhvr>
                                    </p:animEffect>
                                  </p:childTnLst>
                                </p:cTn>
                              </p:par>
                              <p:par>
                                <p:cTn id="8" presetID="5" presetClass="entr" presetSubtype="10" fill="hold"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checkerboard(across)">
                                      <p:cBhvr>
                                        <p:cTn id="10" dur="500"/>
                                        <p:tgtEl>
                                          <p:spTgt spid="37892"/>
                                        </p:tgtEl>
                                      </p:cBhvr>
                                    </p:animEffect>
                                  </p:childTnLst>
                                </p:cTn>
                              </p:par>
                              <p:par>
                                <p:cTn id="11" presetID="5" presetClass="entr" presetSubtype="10"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checkerboard(across)">
                                      <p:cBhvr>
                                        <p:cTn id="13" dur="500"/>
                                        <p:tgtEl>
                                          <p:spTgt spid="410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01"/>
                                        </p:tgtEl>
                                        <p:attrNameLst>
                                          <p:attrName>style.visibility</p:attrName>
                                        </p:attrNameLst>
                                      </p:cBhvr>
                                      <p:to>
                                        <p:strVal val="visible"/>
                                      </p:to>
                                    </p:set>
                                    <p:animEffect transition="in" filter="randombar(horizontal)">
                                      <p:cBhvr>
                                        <p:cTn id="16" dur="500"/>
                                        <p:tgtEl>
                                          <p:spTgt spid="41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0C09AA3-A51C-42A2-82A2-4AD4966902EE}"/>
              </a:ext>
            </a:extLst>
          </p:cNvPr>
          <p:cNvSpPr>
            <a:spLocks noGrp="1"/>
          </p:cNvSpPr>
          <p:nvPr>
            <p:ph type="title"/>
          </p:nvPr>
        </p:nvSpPr>
        <p:spPr>
          <a:xfrm>
            <a:off x="-228600" y="304800"/>
            <a:ext cx="2628900" cy="411163"/>
          </a:xfrm>
        </p:spPr>
        <p:txBody>
          <a:bodyPr/>
          <a:lstStyle/>
          <a:p>
            <a:r>
              <a:rPr lang="en-US" altLang="en-US">
                <a:solidFill>
                  <a:srgbClr val="FF0000"/>
                </a:solidFill>
              </a:rPr>
              <a:t>Bài tập:</a:t>
            </a:r>
          </a:p>
        </p:txBody>
      </p:sp>
      <p:sp>
        <p:nvSpPr>
          <p:cNvPr id="33795" name="Content Placeholder 2">
            <a:extLst>
              <a:ext uri="{FF2B5EF4-FFF2-40B4-BE49-F238E27FC236}">
                <a16:creationId xmlns:a16="http://schemas.microsoft.com/office/drawing/2014/main" id="{B593C82E-2C73-41B3-820E-881C55DF7CE6}"/>
              </a:ext>
            </a:extLst>
          </p:cNvPr>
          <p:cNvSpPr>
            <a:spLocks noGrp="1"/>
          </p:cNvSpPr>
          <p:nvPr>
            <p:ph idx="1"/>
          </p:nvPr>
        </p:nvSpPr>
        <p:spPr>
          <a:xfrm>
            <a:off x="0" y="2332038"/>
            <a:ext cx="9906000" cy="4525962"/>
          </a:xfrm>
        </p:spPr>
        <p:txBody>
          <a:bodyPr/>
          <a:lstStyle/>
          <a:p>
            <a:pPr marL="514350" indent="-514350">
              <a:buFontTx/>
              <a:buNone/>
            </a:pPr>
            <a:r>
              <a:rPr lang="en-US" altLang="en-US"/>
              <a:t>a. Đường kính đáy.</a:t>
            </a:r>
          </a:p>
          <a:p>
            <a:pPr marL="514350" indent="-514350">
              <a:buFontTx/>
              <a:buNone/>
            </a:pPr>
            <a:r>
              <a:rPr lang="en-US" altLang="en-US"/>
              <a:t>b. Chu vi đáy.</a:t>
            </a:r>
          </a:p>
          <a:p>
            <a:pPr marL="514350" indent="-514350">
              <a:buFontTx/>
              <a:buNone/>
            </a:pPr>
            <a:r>
              <a:rPr lang="en-US" altLang="en-US"/>
              <a:t>c. Diện tích đáy.</a:t>
            </a:r>
          </a:p>
          <a:p>
            <a:pPr marL="514350" indent="-514350">
              <a:buFontTx/>
              <a:buNone/>
            </a:pPr>
            <a:r>
              <a:rPr lang="en-US" altLang="en-US"/>
              <a:t>d. Diện tích xung quanh và diện tích toàn phần.</a:t>
            </a:r>
          </a:p>
          <a:p>
            <a:pPr marL="514350" indent="-514350">
              <a:buFontTx/>
              <a:buNone/>
            </a:pPr>
            <a:r>
              <a:rPr lang="en-US" altLang="en-US"/>
              <a:t>e. Thể tích của hình trụ đó.</a:t>
            </a:r>
          </a:p>
        </p:txBody>
      </p:sp>
      <p:sp>
        <p:nvSpPr>
          <p:cNvPr id="33796" name="TextBox 4">
            <a:extLst>
              <a:ext uri="{FF2B5EF4-FFF2-40B4-BE49-F238E27FC236}">
                <a16:creationId xmlns:a16="http://schemas.microsoft.com/office/drawing/2014/main" id="{90441350-B6C3-4BAC-BCBD-9389FCC36F70}"/>
              </a:ext>
            </a:extLst>
          </p:cNvPr>
          <p:cNvSpPr txBox="1">
            <a:spLocks noChangeArrowheads="1"/>
          </p:cNvSpPr>
          <p:nvPr/>
        </p:nvSpPr>
        <p:spPr bwMode="auto">
          <a:xfrm>
            <a:off x="0" y="903288"/>
            <a:ext cx="990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3200">
                <a:solidFill>
                  <a:srgbClr val="0070C0"/>
                </a:solidFill>
              </a:rPr>
              <a:t>Một hình trụ có bán kính đáy 4cm và chiều cao 8 cm.</a:t>
            </a:r>
          </a:p>
        </p:txBody>
      </p:sp>
      <p:sp>
        <p:nvSpPr>
          <p:cNvPr id="33797" name="TextBox 5">
            <a:extLst>
              <a:ext uri="{FF2B5EF4-FFF2-40B4-BE49-F238E27FC236}">
                <a16:creationId xmlns:a16="http://schemas.microsoft.com/office/drawing/2014/main" id="{CB670A8E-C56A-42C8-92C3-130FB4DF32FF}"/>
              </a:ext>
            </a:extLst>
          </p:cNvPr>
          <p:cNvSpPr txBox="1">
            <a:spLocks noChangeArrowheads="1"/>
          </p:cNvSpPr>
          <p:nvPr/>
        </p:nvSpPr>
        <p:spPr bwMode="auto">
          <a:xfrm>
            <a:off x="3200400" y="160020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0070C0"/>
                </a:solidFill>
              </a:rPr>
              <a:t>Tính: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ap tron o lau dai co">
            <a:extLst>
              <a:ext uri="{FF2B5EF4-FFF2-40B4-BE49-F238E27FC236}">
                <a16:creationId xmlns:a16="http://schemas.microsoft.com/office/drawing/2014/main" id="{1FFC74DE-F1EA-465E-A2B3-08DEE6FF8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0"/>
            <a:ext cx="9945688"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a:extLst>
              <a:ext uri="{FF2B5EF4-FFF2-40B4-BE49-F238E27FC236}">
                <a16:creationId xmlns:a16="http://schemas.microsoft.com/office/drawing/2014/main" id="{576481E3-CBB6-473F-8DCA-D68DFB12A966}"/>
              </a:ext>
            </a:extLst>
          </p:cNvPr>
          <p:cNvSpPr txBox="1">
            <a:spLocks noChangeArrowheads="1"/>
          </p:cNvSpPr>
          <p:nvPr/>
        </p:nvSpPr>
        <p:spPr bwMode="auto">
          <a:xfrm>
            <a:off x="-330200" y="6292850"/>
            <a:ext cx="1023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latin typeface="Times New Roman" panose="02020603050405020304" pitchFamily="18" charset="0"/>
                <a:cs typeface="Arial" panose="020B0604020202020204" pitchFamily="34" charset="0"/>
              </a:rPr>
              <a:t>Tháp tròn ở một lâu đài cổ cho ta hình ảnh hình trụ</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5">
          <a:fgClr>
            <a:srgbClr val="E30DB5"/>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7EE72-1EB0-6459-FC58-0B5819FF4413}"/>
              </a:ext>
            </a:extLst>
          </p:cNvPr>
          <p:cNvSpPr>
            <a:spLocks noGrp="1"/>
          </p:cNvSpPr>
          <p:nvPr>
            <p:ph type="title"/>
          </p:nvPr>
        </p:nvSpPr>
        <p:spPr>
          <a:xfrm>
            <a:off x="381000" y="2286000"/>
            <a:ext cx="8915400" cy="1143000"/>
          </a:xfrm>
        </p:spPr>
        <p:txBody>
          <a:bodyPr/>
          <a:lstStyle/>
          <a:p>
            <a:r>
              <a:rPr lang="en-US" dirty="0" err="1"/>
              <a:t>Tiết</a:t>
            </a:r>
            <a:r>
              <a:rPr lang="en-US" dirty="0"/>
              <a:t> 59:</a:t>
            </a:r>
            <a:br>
              <a:rPr lang="en-US" dirty="0"/>
            </a:br>
            <a:r>
              <a:rPr lang="en-US" dirty="0" err="1"/>
              <a:t>Hình</a:t>
            </a:r>
            <a:r>
              <a:rPr lang="en-US" dirty="0"/>
              <a:t> </a:t>
            </a:r>
            <a:r>
              <a:rPr lang="en-US" dirty="0" err="1"/>
              <a:t>trụ</a:t>
            </a:r>
            <a:r>
              <a:rPr lang="en-US" dirty="0"/>
              <a:t> - </a:t>
            </a:r>
            <a:r>
              <a:rPr lang="en-US" dirty="0" err="1"/>
              <a:t>diện</a:t>
            </a:r>
            <a:r>
              <a:rPr lang="en-US" dirty="0"/>
              <a:t> </a:t>
            </a:r>
            <a:r>
              <a:rPr lang="en-US" dirty="0" err="1"/>
              <a:t>tích</a:t>
            </a:r>
            <a:r>
              <a:rPr lang="en-US" dirty="0"/>
              <a:t> </a:t>
            </a:r>
            <a:r>
              <a:rPr lang="en-US" dirty="0" err="1"/>
              <a:t>xung</a:t>
            </a:r>
            <a:r>
              <a:rPr lang="en-US" dirty="0"/>
              <a:t> </a:t>
            </a:r>
            <a:r>
              <a:rPr lang="en-US" dirty="0" err="1"/>
              <a:t>quanh</a:t>
            </a:r>
            <a:r>
              <a:rPr lang="en-US" dirty="0"/>
              <a:t> </a:t>
            </a:r>
            <a:r>
              <a:rPr lang="en-US" dirty="0" err="1"/>
              <a:t>và</a:t>
            </a:r>
            <a:r>
              <a:rPr lang="en-US" dirty="0"/>
              <a:t> </a:t>
            </a:r>
            <a:r>
              <a:rPr lang="en-US" dirty="0" err="1"/>
              <a:t>thể</a:t>
            </a:r>
            <a:r>
              <a:rPr lang="en-US" dirty="0"/>
              <a:t> </a:t>
            </a:r>
            <a:r>
              <a:rPr lang="en-US" dirty="0" err="1"/>
              <a:t>tích</a:t>
            </a:r>
            <a:r>
              <a:rPr lang="en-US" dirty="0"/>
              <a:t> </a:t>
            </a:r>
            <a:r>
              <a:rPr lang="en-US" dirty="0" err="1"/>
              <a:t>của</a:t>
            </a:r>
            <a:r>
              <a:rPr lang="en-US" dirty="0"/>
              <a:t> </a:t>
            </a:r>
            <a:r>
              <a:rPr lang="en-US" dirty="0" err="1"/>
              <a:t>hình</a:t>
            </a:r>
            <a:r>
              <a:rPr lang="en-US" dirty="0"/>
              <a:t> </a:t>
            </a:r>
            <a:r>
              <a:rPr lang="en-US" dirty="0" err="1"/>
              <a:t>trụ</a:t>
            </a:r>
            <a:endParaRPr lang="en-US" dirty="0"/>
          </a:p>
        </p:txBody>
      </p:sp>
    </p:spTree>
    <p:extLst>
      <p:ext uri="{BB962C8B-B14F-4D97-AF65-F5344CB8AC3E}">
        <p14:creationId xmlns:p14="http://schemas.microsoft.com/office/powerpoint/2010/main" val="198750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Rectangle 13">
            <a:extLst>
              <a:ext uri="{FF2B5EF4-FFF2-40B4-BE49-F238E27FC236}">
                <a16:creationId xmlns:a16="http://schemas.microsoft.com/office/drawing/2014/main" id="{F8B17EF1-EC8F-43E9-BBE0-A76B98517CC6}"/>
              </a:ext>
            </a:extLst>
          </p:cNvPr>
          <p:cNvSpPr>
            <a:spLocks noChangeArrowheads="1"/>
          </p:cNvSpPr>
          <p:nvPr/>
        </p:nvSpPr>
        <p:spPr bwMode="auto">
          <a:xfrm>
            <a:off x="32657" y="1835069"/>
            <a:ext cx="5148951" cy="2054292"/>
          </a:xfrm>
          <a:prstGeom prst="rect">
            <a:avLst/>
          </a:prstGeom>
          <a:noFill/>
          <a:ln w="9525">
            <a:noFill/>
            <a:miter lim="800000"/>
            <a:headEnd/>
            <a:tailEnd/>
          </a:ln>
          <a:effectLst/>
        </p:spPr>
        <p:txBody>
          <a:bodyPr anchor="ctr"/>
          <a:lstStyle/>
          <a:p>
            <a:pPr marL="468313" indent="-468313">
              <a:buFont typeface="Wingdings" pitchFamily="2" charset="2"/>
              <a:buNone/>
              <a:defRPr/>
            </a:pPr>
            <a:r>
              <a:rPr lang="en-US" sz="2800" b="1" dirty="0" err="1">
                <a:effectLst>
                  <a:outerShdw blurRad="38100" dist="38100" dir="2700000" algn="tl">
                    <a:srgbClr val="C0C0C0"/>
                  </a:outerShdw>
                </a:effectLst>
                <a:latin typeface="Times New Roman" pitchFamily="18" charset="0"/>
                <a:cs typeface="Times New Roman" pitchFamily="18" charset="0"/>
              </a:rPr>
              <a:t>Quan</a:t>
            </a:r>
            <a:r>
              <a:rPr lang="en-US" sz="2800" b="1" dirty="0">
                <a:effectLst>
                  <a:outerShdw blurRad="38100" dist="38100" dir="2700000" algn="tl">
                    <a:srgbClr val="C0C0C0"/>
                  </a:outerShdw>
                </a:effectLst>
                <a:latin typeface="Times New Roman" pitchFamily="18" charset="0"/>
                <a:cs typeface="Times New Roman" pitchFamily="18" charset="0"/>
              </a:rPr>
              <a:t> </a:t>
            </a:r>
            <a:r>
              <a:rPr lang="en-US" sz="2800" b="1" dirty="0" err="1">
                <a:effectLst>
                  <a:outerShdw blurRad="38100" dist="38100" dir="2700000" algn="tl">
                    <a:srgbClr val="C0C0C0"/>
                  </a:outerShdw>
                </a:effectLst>
                <a:latin typeface="Times New Roman" pitchFamily="18" charset="0"/>
                <a:cs typeface="Times New Roman" pitchFamily="18" charset="0"/>
              </a:rPr>
              <a:t>sát</a:t>
            </a:r>
            <a:r>
              <a:rPr lang="en-US" sz="2800" b="1" dirty="0">
                <a:effectLst>
                  <a:outerShdw blurRad="38100" dist="38100" dir="2700000" algn="tl">
                    <a:srgbClr val="C0C0C0"/>
                  </a:outerShdw>
                </a:effectLst>
                <a:latin typeface="Times New Roman" pitchFamily="18" charset="0"/>
                <a:cs typeface="Times New Roman" pitchFamily="18" charset="0"/>
              </a:rPr>
              <a:t> </a:t>
            </a:r>
            <a:r>
              <a:rPr lang="en-US" sz="2800" b="1" dirty="0" err="1">
                <a:effectLst>
                  <a:outerShdw blurRad="38100" dist="38100" dir="2700000" algn="tl">
                    <a:srgbClr val="C0C0C0"/>
                  </a:outerShdw>
                </a:effectLst>
                <a:latin typeface="Times New Roman" pitchFamily="18" charset="0"/>
                <a:cs typeface="Times New Roman" pitchFamily="18" charset="0"/>
              </a:rPr>
              <a:t>hình</a:t>
            </a:r>
            <a:r>
              <a:rPr lang="en-US" sz="2800" b="1" dirty="0">
                <a:effectLst>
                  <a:outerShdw blurRad="38100" dist="38100" dir="2700000" algn="tl">
                    <a:srgbClr val="C0C0C0"/>
                  </a:outerShdw>
                </a:effectLst>
                <a:latin typeface="Times New Roman" pitchFamily="18" charset="0"/>
                <a:cs typeface="Times New Roman" pitchFamily="18" charset="0"/>
              </a:rPr>
              <a:t> </a:t>
            </a:r>
            <a:r>
              <a:rPr lang="en-US" sz="2800" b="1" dirty="0" err="1">
                <a:effectLst>
                  <a:outerShdw blurRad="38100" dist="38100" dir="2700000" algn="tl">
                    <a:srgbClr val="C0C0C0"/>
                  </a:outerShdw>
                </a:effectLst>
                <a:latin typeface="Times New Roman" pitchFamily="18" charset="0"/>
                <a:cs typeface="Times New Roman" pitchFamily="18" charset="0"/>
              </a:rPr>
              <a:t>chữ</a:t>
            </a:r>
            <a:r>
              <a:rPr lang="en-US" sz="2800" b="1" dirty="0">
                <a:effectLst>
                  <a:outerShdw blurRad="38100" dist="38100" dir="2700000" algn="tl">
                    <a:srgbClr val="C0C0C0"/>
                  </a:outerShdw>
                </a:effectLst>
                <a:latin typeface="Times New Roman" pitchFamily="18" charset="0"/>
                <a:cs typeface="Times New Roman" pitchFamily="18" charset="0"/>
              </a:rPr>
              <a:t> </a:t>
            </a:r>
            <a:r>
              <a:rPr lang="en-US" sz="2800" b="1" dirty="0" err="1">
                <a:effectLst>
                  <a:outerShdw blurRad="38100" dist="38100" dir="2700000" algn="tl">
                    <a:srgbClr val="C0C0C0"/>
                  </a:outerShdw>
                </a:effectLst>
                <a:latin typeface="Times New Roman" pitchFamily="18" charset="0"/>
                <a:cs typeface="Times New Roman" pitchFamily="18" charset="0"/>
              </a:rPr>
              <a:t>nhật</a:t>
            </a:r>
            <a:r>
              <a:rPr lang="en-US" sz="2800" b="1" dirty="0">
                <a:effectLst>
                  <a:outerShdw blurRad="38100" dist="38100" dir="2700000" algn="tl">
                    <a:srgbClr val="C0C0C0"/>
                  </a:outerShdw>
                </a:effectLst>
                <a:latin typeface="Times New Roman" pitchFamily="18" charset="0"/>
                <a:cs typeface="Times New Roman" pitchFamily="18" charset="0"/>
              </a:rPr>
              <a:t> ABCD</a:t>
            </a:r>
          </a:p>
        </p:txBody>
      </p:sp>
      <p:sp>
        <p:nvSpPr>
          <p:cNvPr id="6158" name="Rectangle 14">
            <a:extLst>
              <a:ext uri="{FF2B5EF4-FFF2-40B4-BE49-F238E27FC236}">
                <a16:creationId xmlns:a16="http://schemas.microsoft.com/office/drawing/2014/main" id="{40FA4488-9D38-4934-8441-4ED48705681E}"/>
              </a:ext>
            </a:extLst>
          </p:cNvPr>
          <p:cNvSpPr>
            <a:spLocks noChangeArrowheads="1"/>
          </p:cNvSpPr>
          <p:nvPr/>
        </p:nvSpPr>
        <p:spPr bwMode="auto">
          <a:xfrm>
            <a:off x="389076" y="3154140"/>
            <a:ext cx="6975475" cy="612775"/>
          </a:xfrm>
          <a:prstGeom prst="rect">
            <a:avLst/>
          </a:prstGeom>
          <a:noFill/>
          <a:ln w="9525">
            <a:noFill/>
            <a:miter lim="800000"/>
            <a:headEnd/>
            <a:tailEnd/>
          </a:ln>
          <a:effectLst/>
        </p:spPr>
        <p:txBody>
          <a:bodyPr anchor="ctr"/>
          <a:lstStyle/>
          <a:p>
            <a:pPr algn="l">
              <a:buFont typeface="Wingdings" pitchFamily="2" charset="2"/>
              <a:buNone/>
              <a:defRPr/>
            </a:pP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b="1" dirty="0">
                <a:effectLst>
                  <a:outerShdw blurRad="38100" dist="38100" dir="2700000" algn="tl">
                    <a:srgbClr val="C0C0C0"/>
                  </a:outerShdw>
                </a:effectLst>
                <a:latin typeface="Times New Roman" pitchFamily="18" charset="0"/>
                <a:cs typeface="Times New Roman" pitchFamily="18" charset="0"/>
              </a:rPr>
              <a:t>Quay </a:t>
            </a:r>
            <a:r>
              <a:rPr lang="en-US" sz="2000" b="1" dirty="0" err="1">
                <a:effectLst>
                  <a:outerShdw blurRad="38100" dist="38100" dir="2700000" algn="tl">
                    <a:srgbClr val="C0C0C0"/>
                  </a:outerShdw>
                </a:effectLst>
                <a:latin typeface="Times New Roman" pitchFamily="18" charset="0"/>
                <a:cs typeface="Times New Roman" pitchFamily="18" charset="0"/>
              </a:rPr>
              <a:t>hình</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chữ</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nhật</a:t>
            </a:r>
            <a:r>
              <a:rPr lang="en-US" sz="2000" b="1" dirty="0">
                <a:effectLst>
                  <a:outerShdw blurRad="38100" dist="38100" dir="2700000" algn="tl">
                    <a:srgbClr val="C0C0C0"/>
                  </a:outerShdw>
                </a:effectLst>
                <a:latin typeface="Times New Roman" pitchFamily="18" charset="0"/>
                <a:cs typeface="Times New Roman" pitchFamily="18" charset="0"/>
              </a:rPr>
              <a:t> ABCD </a:t>
            </a:r>
            <a:r>
              <a:rPr lang="vi-VN" sz="2000" b="1" dirty="0">
                <a:effectLst>
                  <a:outerShdw blurRad="38100" dist="38100" dir="2700000" algn="tl">
                    <a:srgbClr val="C0C0C0"/>
                  </a:outerShdw>
                </a:effectLst>
                <a:latin typeface="Times New Roman" pitchFamily="18" charset="0"/>
                <a:cs typeface="Times New Roman" pitchFamily="18" charset="0"/>
              </a:rPr>
              <a:t>một vòng </a:t>
            </a:r>
            <a:r>
              <a:rPr lang="en-US" sz="2000" b="1" dirty="0" err="1">
                <a:effectLst>
                  <a:outerShdw blurRad="38100" dist="38100" dir="2700000" algn="tl">
                    <a:srgbClr val="C0C0C0"/>
                  </a:outerShdw>
                </a:effectLst>
                <a:latin typeface="Times New Roman" pitchFamily="18" charset="0"/>
                <a:cs typeface="Times New Roman" pitchFamily="18" charset="0"/>
              </a:rPr>
              <a:t>quanh</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cạnh</a:t>
            </a:r>
            <a:r>
              <a:rPr lang="en-US" sz="2000" b="1" dirty="0">
                <a:effectLst>
                  <a:outerShdw blurRad="38100" dist="38100" dir="2700000" algn="tl">
                    <a:srgbClr val="C0C0C0"/>
                  </a:outerShdw>
                </a:effectLst>
                <a:latin typeface="Times New Roman" pitchFamily="18" charset="0"/>
                <a:cs typeface="Times New Roman" pitchFamily="18" charset="0"/>
              </a:rPr>
              <a:t> CD </a:t>
            </a:r>
            <a:r>
              <a:rPr lang="en-US" sz="2000" b="1" dirty="0" err="1">
                <a:effectLst>
                  <a:outerShdw blurRad="38100" dist="38100" dir="2700000" algn="tl">
                    <a:srgbClr val="C0C0C0"/>
                  </a:outerShdw>
                </a:effectLst>
                <a:latin typeface="Times New Roman" pitchFamily="18" charset="0"/>
                <a:cs typeface="Times New Roman" pitchFamily="18" charset="0"/>
              </a:rPr>
              <a:t>cố</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định</a:t>
            </a:r>
            <a:r>
              <a:rPr lang="vi-VN" sz="2000" b="1" dirty="0">
                <a:effectLst>
                  <a:outerShdw blurRad="38100" dist="38100" dir="2700000" algn="tl">
                    <a:srgbClr val="C0C0C0"/>
                  </a:outerShdw>
                </a:effectLst>
                <a:latin typeface="Times New Roman" pitchFamily="18" charset="0"/>
                <a:cs typeface="Times New Roman" pitchFamily="18" charset="0"/>
              </a:rPr>
              <a:t> ta được một hình trụ. </a:t>
            </a:r>
            <a:endParaRPr lang="en-US" sz="2000" b="1" dirty="0">
              <a:effectLst>
                <a:outerShdw blurRad="38100" dist="38100" dir="2700000" algn="tl">
                  <a:srgbClr val="C0C0C0"/>
                </a:outerShdw>
              </a:effectLst>
              <a:latin typeface="Times New Roman" pitchFamily="18" charset="0"/>
              <a:cs typeface="Times New Roman" pitchFamily="18" charset="0"/>
            </a:endParaRPr>
          </a:p>
        </p:txBody>
      </p:sp>
      <p:sp>
        <p:nvSpPr>
          <p:cNvPr id="6174" name="Rectangle 30">
            <a:extLst>
              <a:ext uri="{FF2B5EF4-FFF2-40B4-BE49-F238E27FC236}">
                <a16:creationId xmlns:a16="http://schemas.microsoft.com/office/drawing/2014/main" id="{69E16E31-7ED4-42E1-AC13-BA19489DBC66}"/>
              </a:ext>
            </a:extLst>
          </p:cNvPr>
          <p:cNvSpPr>
            <a:spLocks noChangeArrowheads="1"/>
          </p:cNvSpPr>
          <p:nvPr/>
        </p:nvSpPr>
        <p:spPr bwMode="auto">
          <a:xfrm>
            <a:off x="378973" y="5289189"/>
            <a:ext cx="5988050" cy="612775"/>
          </a:xfrm>
          <a:prstGeom prst="rect">
            <a:avLst/>
          </a:prstGeom>
          <a:noFill/>
          <a:ln w="9525">
            <a:noFill/>
            <a:miter lim="800000"/>
            <a:headEnd/>
            <a:tailEnd/>
          </a:ln>
          <a:effectLst/>
        </p:spPr>
        <p:txBody>
          <a:bodyPr anchor="ctr"/>
          <a:lstStyle/>
          <a:p>
            <a:pPr algn="l">
              <a:buFontTx/>
              <a:buChar char="-"/>
              <a:defRPr/>
            </a:pPr>
            <a:r>
              <a:rPr lang="en-US" sz="2000" b="1" dirty="0">
                <a:effectLst>
                  <a:outerShdw blurRad="38100" dist="38100" dir="2700000" algn="tl">
                    <a:srgbClr val="C0C0C0"/>
                  </a:outerShdw>
                </a:effectLst>
                <a:latin typeface="Times New Roman" pitchFamily="18" charset="0"/>
                <a:cs typeface="Times New Roman" pitchFamily="18" charset="0"/>
              </a:rPr>
              <a:t>AB, EF: </a:t>
            </a:r>
            <a:r>
              <a:rPr lang="vi-VN" sz="2000" b="1" dirty="0">
                <a:effectLst>
                  <a:outerShdw blurRad="38100" dist="38100" dir="2700000" algn="tl">
                    <a:srgbClr val="C0C0C0"/>
                  </a:outerShdw>
                </a:effectLst>
                <a:latin typeface="Times New Roman" pitchFamily="18" charset="0"/>
                <a:cs typeface="Times New Roman" pitchFamily="18" charset="0"/>
              </a:rPr>
              <a:t>Các đ</a:t>
            </a:r>
            <a:r>
              <a:rPr lang="en-US" sz="2000" b="1" dirty="0" err="1">
                <a:effectLst>
                  <a:outerShdw blurRad="38100" dist="38100" dir="2700000" algn="tl">
                    <a:srgbClr val="C0C0C0"/>
                  </a:outerShdw>
                </a:effectLst>
                <a:latin typeface="Times New Roman" pitchFamily="18" charset="0"/>
                <a:cs typeface="Times New Roman" pitchFamily="18" charset="0"/>
              </a:rPr>
              <a:t>ường</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sinh</a:t>
            </a:r>
            <a:endParaRPr lang="vi-VN" sz="2000" b="1" dirty="0">
              <a:effectLst>
                <a:outerShdw blurRad="38100" dist="38100" dir="2700000" algn="tl">
                  <a:srgbClr val="C0C0C0"/>
                </a:outerShdw>
              </a:effectLst>
              <a:latin typeface="Times New Roman" pitchFamily="18" charset="0"/>
              <a:cs typeface="Times New Roman" pitchFamily="18" charset="0"/>
            </a:endParaRPr>
          </a:p>
          <a:p>
            <a:pPr algn="l">
              <a:buFontTx/>
              <a:buChar char="-"/>
              <a:defRPr/>
            </a:pPr>
            <a:r>
              <a:rPr lang="vi-VN" sz="2000" b="1" dirty="0">
                <a:effectLst>
                  <a:outerShdw blurRad="38100" dist="38100" dir="2700000" algn="tl">
                    <a:srgbClr val="C0C0C0"/>
                  </a:outerShdw>
                </a:effectLst>
                <a:latin typeface="Times New Roman" pitchFamily="18" charset="0"/>
                <a:cs typeface="Times New Roman" pitchFamily="18" charset="0"/>
              </a:rPr>
              <a:t> Độ dài đường sinh là chiều cao của hình trụ</a:t>
            </a:r>
            <a:endParaRPr lang="en-US" sz="2000" b="1" dirty="0">
              <a:effectLst>
                <a:outerShdw blurRad="38100" dist="38100" dir="2700000" algn="tl">
                  <a:srgbClr val="C0C0C0"/>
                </a:outerShdw>
              </a:effectLst>
              <a:latin typeface="Times New Roman" pitchFamily="18" charset="0"/>
              <a:cs typeface="Times New Roman" pitchFamily="18" charset="0"/>
            </a:endParaRPr>
          </a:p>
        </p:txBody>
      </p:sp>
      <p:sp>
        <p:nvSpPr>
          <p:cNvPr id="6175" name="Rectangle 31">
            <a:extLst>
              <a:ext uri="{FF2B5EF4-FFF2-40B4-BE49-F238E27FC236}">
                <a16:creationId xmlns:a16="http://schemas.microsoft.com/office/drawing/2014/main" id="{3DF3FB67-3462-4C5A-9E23-2574B3870C8C}"/>
              </a:ext>
            </a:extLst>
          </p:cNvPr>
          <p:cNvSpPr>
            <a:spLocks noChangeArrowheads="1"/>
          </p:cNvSpPr>
          <p:nvPr/>
        </p:nvSpPr>
        <p:spPr bwMode="auto">
          <a:xfrm>
            <a:off x="-560888" y="4709890"/>
            <a:ext cx="6211888" cy="612775"/>
          </a:xfrm>
          <a:prstGeom prst="rect">
            <a:avLst/>
          </a:prstGeom>
          <a:noFill/>
          <a:ln w="9525">
            <a:noFill/>
            <a:miter lim="800000"/>
            <a:headEnd/>
            <a:tailEnd/>
          </a:ln>
          <a:effectLst/>
        </p:spPr>
        <p:txBody>
          <a:bodyPr anchor="ctr"/>
          <a:lstStyle/>
          <a:p>
            <a:pPr>
              <a:buFont typeface="Wingdings" pitchFamily="2" charset="2"/>
              <a:buNone/>
              <a:defRPr/>
            </a:pPr>
            <a:r>
              <a:rPr lang="en-US" sz="2000" b="1" dirty="0">
                <a:effectLst>
                  <a:outerShdw blurRad="38100" dist="38100" dir="2700000" algn="tl">
                    <a:srgbClr val="C0C0C0"/>
                  </a:outerShdw>
                </a:effectLst>
                <a:latin typeface="Times New Roman" pitchFamily="18" charset="0"/>
                <a:cs typeface="Times New Roman" pitchFamily="18" charset="0"/>
              </a:rPr>
              <a:t> - DA, CB: </a:t>
            </a:r>
            <a:r>
              <a:rPr lang="vi-VN" sz="2000" b="1" dirty="0">
                <a:effectLst>
                  <a:outerShdw blurRad="38100" dist="38100" dir="2700000" algn="tl">
                    <a:srgbClr val="C0C0C0"/>
                  </a:outerShdw>
                </a:effectLst>
                <a:latin typeface="Times New Roman" pitchFamily="18" charset="0"/>
                <a:cs typeface="Times New Roman" pitchFamily="18" charset="0"/>
              </a:rPr>
              <a:t>Các</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bán</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kính</a:t>
            </a:r>
            <a:r>
              <a:rPr lang="en-US" sz="2000" b="1" dirty="0">
                <a:effectLst>
                  <a:outerShdw blurRad="38100" dist="38100" dir="2700000" algn="tl">
                    <a:srgbClr val="C0C0C0"/>
                  </a:outerShdw>
                </a:effectLst>
                <a:latin typeface="Times New Roman" pitchFamily="18" charset="0"/>
                <a:cs typeface="Times New Roman" pitchFamily="18" charset="0"/>
              </a:rPr>
              <a:t> </a:t>
            </a:r>
            <a:r>
              <a:rPr lang="vi-VN" sz="2000" b="1" dirty="0">
                <a:effectLst>
                  <a:outerShdw blurRad="38100" dist="38100" dir="2700000" algn="tl">
                    <a:srgbClr val="C0C0C0"/>
                  </a:outerShdw>
                </a:effectLst>
                <a:latin typeface="Times New Roman" pitchFamily="18" charset="0"/>
                <a:cs typeface="Times New Roman" pitchFamily="18" charset="0"/>
              </a:rPr>
              <a:t>hai </a:t>
            </a:r>
            <a:r>
              <a:rPr lang="en-US" sz="2000" b="1" dirty="0" err="1">
                <a:effectLst>
                  <a:outerShdw blurRad="38100" dist="38100" dir="2700000" algn="tl">
                    <a:srgbClr val="C0C0C0"/>
                  </a:outerShdw>
                </a:effectLst>
                <a:latin typeface="Times New Roman" pitchFamily="18" charset="0"/>
                <a:cs typeface="Times New Roman" pitchFamily="18" charset="0"/>
              </a:rPr>
              <a:t>mặt</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đáy</a:t>
            </a:r>
            <a:r>
              <a:rPr lang="en-US" sz="2000" b="1" dirty="0">
                <a:effectLst>
                  <a:outerShdw blurRad="38100" dist="38100" dir="2700000" algn="tl">
                    <a:srgbClr val="C0C0C0"/>
                  </a:outerShdw>
                </a:effectLst>
                <a:latin typeface="Times New Roman" pitchFamily="18" charset="0"/>
                <a:cs typeface="Times New Roman" pitchFamily="18" charset="0"/>
              </a:rPr>
              <a:t>.</a:t>
            </a:r>
          </a:p>
        </p:txBody>
      </p:sp>
      <p:sp>
        <p:nvSpPr>
          <p:cNvPr id="6176" name="Rectangle 32">
            <a:extLst>
              <a:ext uri="{FF2B5EF4-FFF2-40B4-BE49-F238E27FC236}">
                <a16:creationId xmlns:a16="http://schemas.microsoft.com/office/drawing/2014/main" id="{B278E9D1-9E04-4BD4-87D8-25AC7B985DB6}"/>
              </a:ext>
            </a:extLst>
          </p:cNvPr>
          <p:cNvSpPr>
            <a:spLocks noChangeArrowheads="1"/>
          </p:cNvSpPr>
          <p:nvPr/>
        </p:nvSpPr>
        <p:spPr bwMode="auto">
          <a:xfrm>
            <a:off x="-837724" y="3533636"/>
            <a:ext cx="5451475" cy="612775"/>
          </a:xfrm>
          <a:prstGeom prst="rect">
            <a:avLst/>
          </a:prstGeom>
          <a:noFill/>
          <a:ln w="9525">
            <a:noFill/>
            <a:miter lim="800000"/>
            <a:headEnd/>
            <a:tailEnd/>
          </a:ln>
          <a:effectLst/>
        </p:spPr>
        <p:txBody>
          <a:bodyPr anchor="ctr"/>
          <a:lstStyle/>
          <a:p>
            <a:pPr>
              <a:buFont typeface="Wingdings" pitchFamily="2" charset="2"/>
              <a:buNone/>
              <a:defRPr/>
            </a:pPr>
            <a:r>
              <a:rPr lang="en-US" sz="2000" b="1" dirty="0">
                <a:effectLst>
                  <a:outerShdw blurRad="38100" dist="38100" dir="2700000" algn="tl">
                    <a:srgbClr val="C0C0C0"/>
                  </a:outerShdw>
                </a:effectLst>
                <a:latin typeface="Times New Roman" pitchFamily="18" charset="0"/>
                <a:cs typeface="Times New Roman" pitchFamily="18" charset="0"/>
              </a:rPr>
              <a:t>- CD: </a:t>
            </a:r>
            <a:r>
              <a:rPr lang="vi-VN" sz="2000" b="1" dirty="0">
                <a:effectLst>
                  <a:outerShdw blurRad="38100" dist="38100" dir="2700000" algn="tl">
                    <a:srgbClr val="C0C0C0"/>
                  </a:outerShdw>
                </a:effectLst>
                <a:latin typeface="Times New Roman" pitchFamily="18" charset="0"/>
                <a:cs typeface="Times New Roman" pitchFamily="18" charset="0"/>
              </a:rPr>
              <a:t>T</a:t>
            </a:r>
            <a:r>
              <a:rPr lang="en-US" sz="2000" b="1" dirty="0" err="1">
                <a:effectLst>
                  <a:outerShdw blurRad="38100" dist="38100" dir="2700000" algn="tl">
                    <a:srgbClr val="C0C0C0"/>
                  </a:outerShdw>
                </a:effectLst>
                <a:latin typeface="Times New Roman" pitchFamily="18" charset="0"/>
                <a:cs typeface="Times New Roman" pitchFamily="18" charset="0"/>
              </a:rPr>
              <a:t>rục</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của</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hình</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trụ</a:t>
            </a:r>
            <a:r>
              <a:rPr lang="en-US" sz="2000" dirty="0">
                <a:effectLst>
                  <a:outerShdw blurRad="38100" dist="38100" dir="2700000" algn="tl">
                    <a:srgbClr val="C0C0C0"/>
                  </a:outerShdw>
                </a:effectLst>
                <a:latin typeface="Times New Roman" pitchFamily="18" charset="0"/>
                <a:cs typeface="Times New Roman" pitchFamily="18" charset="0"/>
              </a:rPr>
              <a:t>.</a:t>
            </a:r>
          </a:p>
        </p:txBody>
      </p:sp>
      <p:sp>
        <p:nvSpPr>
          <p:cNvPr id="6177" name="Rectangle 33">
            <a:extLst>
              <a:ext uri="{FF2B5EF4-FFF2-40B4-BE49-F238E27FC236}">
                <a16:creationId xmlns:a16="http://schemas.microsoft.com/office/drawing/2014/main" id="{34DB26D6-7607-4947-B8BF-7CF2E0323E76}"/>
              </a:ext>
            </a:extLst>
          </p:cNvPr>
          <p:cNvSpPr>
            <a:spLocks noChangeArrowheads="1"/>
          </p:cNvSpPr>
          <p:nvPr/>
        </p:nvSpPr>
        <p:spPr bwMode="auto">
          <a:xfrm>
            <a:off x="-720089" y="3835306"/>
            <a:ext cx="6975475" cy="612775"/>
          </a:xfrm>
          <a:prstGeom prst="rect">
            <a:avLst/>
          </a:prstGeom>
          <a:noFill/>
          <a:ln w="9525">
            <a:noFill/>
            <a:miter lim="800000"/>
            <a:headEnd/>
            <a:tailEnd/>
          </a:ln>
          <a:effectLst/>
        </p:spPr>
        <p:txBody>
          <a:bodyPr anchor="ctr"/>
          <a:lstStyle/>
          <a:p>
            <a:pPr>
              <a:buFont typeface="Wingdings" pitchFamily="2" charset="2"/>
              <a:buNone/>
              <a:defRPr/>
            </a:pPr>
            <a:r>
              <a:rPr lang="en-US" sz="2000" b="1" dirty="0">
                <a:effectLst>
                  <a:outerShdw blurRad="38100" dist="38100" dir="2700000" algn="tl">
                    <a:srgbClr val="C0C0C0"/>
                  </a:outerShdw>
                </a:effectLst>
                <a:latin typeface="Times New Roman" pitchFamily="18" charset="0"/>
                <a:cs typeface="Times New Roman" pitchFamily="18" charset="0"/>
              </a:rPr>
              <a:t> - DA </a:t>
            </a:r>
            <a:r>
              <a:rPr lang="en-US" sz="2000" b="1" dirty="0" err="1">
                <a:effectLst>
                  <a:outerShdw blurRad="38100" dist="38100" dir="2700000" algn="tl">
                    <a:srgbClr val="C0C0C0"/>
                  </a:outerShdw>
                </a:effectLst>
                <a:latin typeface="Times New Roman" pitchFamily="18" charset="0"/>
                <a:cs typeface="Times New Roman" pitchFamily="18" charset="0"/>
              </a:rPr>
              <a:t>và</a:t>
            </a:r>
            <a:r>
              <a:rPr lang="en-US" sz="2000" b="1" dirty="0">
                <a:effectLst>
                  <a:outerShdw blurRad="38100" dist="38100" dir="2700000" algn="tl">
                    <a:srgbClr val="C0C0C0"/>
                  </a:outerShdw>
                </a:effectLst>
                <a:latin typeface="Times New Roman" pitchFamily="18" charset="0"/>
                <a:cs typeface="Times New Roman" pitchFamily="18" charset="0"/>
              </a:rPr>
              <a:t> CB </a:t>
            </a:r>
            <a:r>
              <a:rPr lang="en-US" sz="2000" b="1" dirty="0" err="1">
                <a:effectLst>
                  <a:outerShdw blurRad="38100" dist="38100" dir="2700000" algn="tl">
                    <a:srgbClr val="C0C0C0"/>
                  </a:outerShdw>
                </a:effectLst>
                <a:latin typeface="Times New Roman" pitchFamily="18" charset="0"/>
                <a:cs typeface="Times New Roman" pitchFamily="18" charset="0"/>
              </a:rPr>
              <a:t>quét</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nên</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hai</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đáy</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của</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hình</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trụ</a:t>
            </a:r>
            <a:r>
              <a:rPr lang="en-US" sz="2000" b="1" dirty="0">
                <a:effectLst>
                  <a:outerShdw blurRad="38100" dist="38100" dir="2700000" algn="tl">
                    <a:srgbClr val="C0C0C0"/>
                  </a:outerShdw>
                </a:effectLst>
                <a:latin typeface="Times New Roman" pitchFamily="18" charset="0"/>
                <a:cs typeface="Times New Roman" pitchFamily="18" charset="0"/>
              </a:rPr>
              <a:t>.</a:t>
            </a:r>
          </a:p>
        </p:txBody>
      </p:sp>
      <p:sp>
        <p:nvSpPr>
          <p:cNvPr id="6178" name="Rectangle 34">
            <a:extLst>
              <a:ext uri="{FF2B5EF4-FFF2-40B4-BE49-F238E27FC236}">
                <a16:creationId xmlns:a16="http://schemas.microsoft.com/office/drawing/2014/main" id="{176975E9-5DBB-4805-AF6B-506597F9157C}"/>
              </a:ext>
            </a:extLst>
          </p:cNvPr>
          <p:cNvSpPr>
            <a:spLocks noChangeArrowheads="1"/>
          </p:cNvSpPr>
          <p:nvPr/>
        </p:nvSpPr>
        <p:spPr bwMode="auto">
          <a:xfrm>
            <a:off x="-1287413" y="4325510"/>
            <a:ext cx="8378825" cy="612775"/>
          </a:xfrm>
          <a:prstGeom prst="rect">
            <a:avLst/>
          </a:prstGeom>
          <a:noFill/>
          <a:ln w="9525">
            <a:noFill/>
            <a:miter lim="800000"/>
            <a:headEnd/>
            <a:tailEnd/>
          </a:ln>
          <a:effectLst/>
        </p:spPr>
        <p:txBody>
          <a:bodyPr anchor="ctr"/>
          <a:lstStyle/>
          <a:p>
            <a:pPr>
              <a:buFont typeface="Wingdings" pitchFamily="2" charset="2"/>
              <a:buNone/>
              <a:defRPr/>
            </a:pPr>
            <a:r>
              <a:rPr lang="en-US" sz="2000" b="1" dirty="0">
                <a:effectLst>
                  <a:outerShdw blurRad="38100" dist="38100" dir="2700000" algn="tl">
                    <a:srgbClr val="C0C0C0"/>
                  </a:outerShdw>
                </a:effectLst>
                <a:latin typeface="Times New Roman" pitchFamily="18" charset="0"/>
                <a:cs typeface="Times New Roman" pitchFamily="18" charset="0"/>
              </a:rPr>
              <a:t> - AB </a:t>
            </a:r>
            <a:r>
              <a:rPr lang="en-US" sz="2000" b="1" dirty="0" err="1">
                <a:effectLst>
                  <a:outerShdw blurRad="38100" dist="38100" dir="2700000" algn="tl">
                    <a:srgbClr val="C0C0C0"/>
                  </a:outerShdw>
                </a:effectLst>
                <a:latin typeface="Times New Roman" pitchFamily="18" charset="0"/>
                <a:cs typeface="Times New Roman" pitchFamily="18" charset="0"/>
              </a:rPr>
              <a:t>quét</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nên</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mặt</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xung</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quanh</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của</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hình</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trụ</a:t>
            </a:r>
            <a:r>
              <a:rPr lang="en-US" sz="2000" b="1" dirty="0">
                <a:effectLst>
                  <a:outerShdw blurRad="38100" dist="38100" dir="2700000" algn="tl">
                    <a:srgbClr val="C0C0C0"/>
                  </a:outerShdw>
                </a:effectLst>
                <a:latin typeface="Times New Roman" pitchFamily="18" charset="0"/>
                <a:cs typeface="Times New Roman" pitchFamily="18" charset="0"/>
              </a:rPr>
              <a:t>.</a:t>
            </a:r>
          </a:p>
        </p:txBody>
      </p:sp>
      <p:sp>
        <p:nvSpPr>
          <p:cNvPr id="7352" name="Rectangle 188">
            <a:extLst>
              <a:ext uri="{FF2B5EF4-FFF2-40B4-BE49-F238E27FC236}">
                <a16:creationId xmlns:a16="http://schemas.microsoft.com/office/drawing/2014/main" id="{A7554E3E-ED92-4902-8092-E0F3A20020B2}"/>
              </a:ext>
            </a:extLst>
          </p:cNvPr>
          <p:cNvSpPr>
            <a:spLocks noChangeArrowheads="1"/>
          </p:cNvSpPr>
          <p:nvPr/>
        </p:nvSpPr>
        <p:spPr bwMode="auto">
          <a:xfrm>
            <a:off x="157163" y="188913"/>
            <a:ext cx="9594850" cy="6553200"/>
          </a:xfrm>
          <a:prstGeom prst="rect">
            <a:avLst/>
          </a:prstGeom>
          <a:noFill/>
          <a:ln w="76200" cmpd="tri">
            <a:solidFill>
              <a:srgbClr val="FF3399"/>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pic>
        <p:nvPicPr>
          <p:cNvPr id="5" name="Picture 4">
            <a:extLst>
              <a:ext uri="{FF2B5EF4-FFF2-40B4-BE49-F238E27FC236}">
                <a16:creationId xmlns:a16="http://schemas.microsoft.com/office/drawing/2014/main" id="{83A1DB7B-33C8-1470-5109-FF4D0DB6936F}"/>
              </a:ext>
            </a:extLst>
          </p:cNvPr>
          <p:cNvPicPr>
            <a:picLocks noChangeAspect="1"/>
          </p:cNvPicPr>
          <p:nvPr/>
        </p:nvPicPr>
        <p:blipFill>
          <a:blip r:embed="rId4"/>
          <a:stretch>
            <a:fillRect/>
          </a:stretch>
        </p:blipFill>
        <p:spPr>
          <a:xfrm>
            <a:off x="5679170" y="-44699"/>
            <a:ext cx="3444541" cy="3227317"/>
          </a:xfrm>
          <a:prstGeom prst="rect">
            <a:avLst/>
          </a:prstGeom>
        </p:spPr>
      </p:pic>
      <p:sp>
        <p:nvSpPr>
          <p:cNvPr id="3" name="Rectangle 13">
            <a:extLst>
              <a:ext uri="{FF2B5EF4-FFF2-40B4-BE49-F238E27FC236}">
                <a16:creationId xmlns:a16="http://schemas.microsoft.com/office/drawing/2014/main" id="{7848BE35-50A0-2740-4CCF-D396CA3222BD}"/>
              </a:ext>
            </a:extLst>
          </p:cNvPr>
          <p:cNvSpPr>
            <a:spLocks noChangeArrowheads="1"/>
          </p:cNvSpPr>
          <p:nvPr/>
        </p:nvSpPr>
        <p:spPr bwMode="auto">
          <a:xfrm>
            <a:off x="-503788" y="-387621"/>
            <a:ext cx="4349751" cy="2054292"/>
          </a:xfrm>
          <a:prstGeom prst="rect">
            <a:avLst/>
          </a:prstGeom>
          <a:noFill/>
          <a:ln w="9525">
            <a:noFill/>
            <a:miter lim="800000"/>
            <a:headEnd/>
            <a:tailEnd/>
          </a:ln>
          <a:effectLst/>
        </p:spPr>
        <p:txBody>
          <a:bodyPr anchor="ctr"/>
          <a:lstStyle/>
          <a:p>
            <a:pPr marL="468313" indent="-468313">
              <a:buFont typeface="Wingdings" pitchFamily="2" charset="2"/>
              <a:buNone/>
              <a:defRPr/>
            </a:pPr>
            <a:r>
              <a:rPr lang="en-US" sz="2800" b="1" dirty="0">
                <a:effectLst>
                  <a:outerShdw blurRad="38100" dist="38100" dir="2700000" algn="tl">
                    <a:srgbClr val="C0C0C0"/>
                  </a:outerShdw>
                </a:effectLst>
                <a:latin typeface="Times New Roman" pitchFamily="18" charset="0"/>
                <a:cs typeface="Times New Roman" pitchFamily="18" charset="0"/>
              </a:rPr>
              <a:t>1: </a:t>
            </a:r>
            <a:r>
              <a:rPr lang="en-US" sz="2800" b="1" dirty="0">
                <a:solidFill>
                  <a:srgbClr val="FF0000"/>
                </a:solidFill>
                <a:effectLst>
                  <a:outerShdw blurRad="38100" dist="38100" dir="2700000" algn="tl">
                    <a:srgbClr val="C0C0C0"/>
                  </a:outerShdw>
                </a:effectLst>
                <a:latin typeface="Times New Roman" pitchFamily="18" charset="0"/>
                <a:cs typeface="Times New Roman" pitchFamily="18" charset="0"/>
              </a:rPr>
              <a:t>HÌNH TRỤ</a:t>
            </a:r>
          </a:p>
        </p:txBody>
      </p:sp>
      <p:pic>
        <p:nvPicPr>
          <p:cNvPr id="4" name="5328850263821">
            <a:hlinkClick r:id="" action="ppaction://media"/>
            <a:extLst>
              <a:ext uri="{FF2B5EF4-FFF2-40B4-BE49-F238E27FC236}">
                <a16:creationId xmlns:a16="http://schemas.microsoft.com/office/drawing/2014/main" id="{B022FF43-0CBF-8ABB-51AC-85B4DC6E62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8133" y="3600216"/>
            <a:ext cx="4483036" cy="2922538"/>
          </a:xfrm>
          <a:prstGeom prst="rect">
            <a:avLst/>
          </a:prstGeom>
        </p:spPr>
      </p:pic>
      <p:sp>
        <p:nvSpPr>
          <p:cNvPr id="6" name="Rectangle 13">
            <a:extLst>
              <a:ext uri="{FF2B5EF4-FFF2-40B4-BE49-F238E27FC236}">
                <a16:creationId xmlns:a16="http://schemas.microsoft.com/office/drawing/2014/main" id="{4C0E5A2B-155D-C384-82BB-935D21724B68}"/>
              </a:ext>
            </a:extLst>
          </p:cNvPr>
          <p:cNvSpPr>
            <a:spLocks noChangeArrowheads="1"/>
          </p:cNvSpPr>
          <p:nvPr/>
        </p:nvSpPr>
        <p:spPr bwMode="auto">
          <a:xfrm>
            <a:off x="183695" y="411067"/>
            <a:ext cx="4349751" cy="2054292"/>
          </a:xfrm>
          <a:prstGeom prst="rect">
            <a:avLst/>
          </a:prstGeom>
          <a:noFill/>
          <a:ln w="9525">
            <a:noFill/>
            <a:miter lim="800000"/>
            <a:headEnd/>
            <a:tailEnd/>
          </a:ln>
          <a:effectLst/>
        </p:spPr>
        <p:txBody>
          <a:bodyPr anchor="ctr"/>
          <a:lstStyle/>
          <a:p>
            <a:pPr marL="468313" indent="-468313">
              <a:buFont typeface="Wingdings" pitchFamily="2" charset="2"/>
              <a:buNone/>
              <a:defRPr/>
            </a:pPr>
            <a:r>
              <a:rPr lang="en-US" sz="2800" b="1" dirty="0">
                <a:effectLst>
                  <a:outerShdw blurRad="38100" dist="38100" dir="2700000" algn="tl">
                    <a:srgbClr val="C0C0C0"/>
                  </a:outerShdw>
                </a:effectLst>
                <a:latin typeface="Times New Roman" pitchFamily="18" charset="0"/>
                <a:cs typeface="Times New Roman" pitchFamily="18" charset="0"/>
              </a:rPr>
              <a:t>Quan </a:t>
            </a:r>
            <a:r>
              <a:rPr lang="en-US" sz="2800" b="1" dirty="0" err="1">
                <a:effectLst>
                  <a:outerShdw blurRad="38100" dist="38100" dir="2700000" algn="tl">
                    <a:srgbClr val="C0C0C0"/>
                  </a:outerShdw>
                </a:effectLst>
                <a:latin typeface="Times New Roman" pitchFamily="18" charset="0"/>
                <a:cs typeface="Times New Roman" pitchFamily="18" charset="0"/>
              </a:rPr>
              <a:t>sát</a:t>
            </a:r>
            <a:r>
              <a:rPr lang="en-US" sz="2800" b="1" dirty="0">
                <a:effectLst>
                  <a:outerShdw blurRad="38100" dist="38100" dir="2700000" algn="tl">
                    <a:srgbClr val="C0C0C0"/>
                  </a:outerShdw>
                </a:effectLst>
                <a:latin typeface="Times New Roman" pitchFamily="18" charset="0"/>
                <a:cs typeface="Times New Roman" pitchFamily="18" charset="0"/>
              </a:rPr>
              <a:t> GV </a:t>
            </a:r>
            <a:r>
              <a:rPr lang="en-US" sz="2800" b="1" dirty="0" err="1">
                <a:effectLst>
                  <a:outerShdw blurRad="38100" dist="38100" dir="2700000" algn="tl">
                    <a:srgbClr val="C0C0C0"/>
                  </a:outerShdw>
                </a:effectLst>
                <a:latin typeface="Times New Roman" pitchFamily="18" charset="0"/>
                <a:cs typeface="Times New Roman" pitchFamily="18" charset="0"/>
              </a:rPr>
              <a:t>thực</a:t>
            </a:r>
            <a:r>
              <a:rPr lang="en-US" sz="2800" b="1" dirty="0">
                <a:effectLst>
                  <a:outerShdw blurRad="38100" dist="38100" dir="2700000" algn="tl">
                    <a:srgbClr val="C0C0C0"/>
                  </a:outerShdw>
                </a:effectLst>
                <a:latin typeface="Times New Roman" pitchFamily="18" charset="0"/>
                <a:cs typeface="Times New Roman" pitchFamily="18" charset="0"/>
              </a:rPr>
              <a:t> </a:t>
            </a:r>
            <a:r>
              <a:rPr lang="en-US" sz="2800" b="1" dirty="0" err="1">
                <a:effectLst>
                  <a:outerShdw blurRad="38100" dist="38100" dir="2700000" algn="tl">
                    <a:srgbClr val="C0C0C0"/>
                  </a:outerShdw>
                </a:effectLst>
                <a:latin typeface="Times New Roman" pitchFamily="18" charset="0"/>
                <a:cs typeface="Times New Roman" pitchFamily="18" charset="0"/>
              </a:rPr>
              <a:t>hiện</a:t>
            </a:r>
            <a:endParaRPr lang="en-US" sz="2800" b="1" dirty="0">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2"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6"/>
                                        </p:tgtEl>
                                        <p:attrNameLst>
                                          <p:attrName>style.visibility</p:attrName>
                                        </p:attrNameLst>
                                      </p:cBhvr>
                                      <p:to>
                                        <p:strVal val="visible"/>
                                      </p:to>
                                    </p:set>
                                    <p:anim calcmode="discrete" valueType="clr">
                                      <p:cBhvr override="childStyle">
                                        <p:cTn id="1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6"/>
                                        </p:tgtEl>
                                        <p:attrNameLst>
                                          <p:attrName>fillcolor</p:attrName>
                                        </p:attrNameLst>
                                      </p:cBhvr>
                                      <p:tavLst>
                                        <p:tav tm="0">
                                          <p:val>
                                            <p:clrVal>
                                              <a:schemeClr val="accent2"/>
                                            </p:clrVal>
                                          </p:val>
                                        </p:tav>
                                        <p:tav tm="50000">
                                          <p:val>
                                            <p:clrVal>
                                              <a:schemeClr val="hlink"/>
                                            </p:clrVal>
                                          </p:val>
                                        </p:tav>
                                      </p:tavLst>
                                    </p:anim>
                                    <p:set>
                                      <p:cBhvr>
                                        <p:cTn id="12" dur="80"/>
                                        <p:tgtEl>
                                          <p:spTgt spid="6"/>
                                        </p:tgtEl>
                                        <p:attrNameLst>
                                          <p:attrName>fill.type</p:attrName>
                                        </p:attrNameLst>
                                      </p:cBhvr>
                                      <p:to>
                                        <p:strVal val="solid"/>
                                      </p:to>
                                    </p:set>
                                  </p:childTnLst>
                                </p:cTn>
                              </p:par>
                              <p:par>
                                <p:cTn id="13" presetID="3" presetClass="emph" presetSubtype="2" fill="hold" grpId="1" nodeType="withEffect">
                                  <p:stCondLst>
                                    <p:cond delay="0"/>
                                  </p:stCondLst>
                                  <p:iterate type="lt">
                                    <p:tmPct val="0"/>
                                  </p:iterate>
                                  <p:childTnLst>
                                    <p:animClr clrSpc="rgb" dir="cw">
                                      <p:cBhvr override="childStyle">
                                        <p:cTn id="14" dur="2000" fill="hold"/>
                                        <p:tgtEl>
                                          <p:spTgt spid="6"/>
                                        </p:tgtEl>
                                        <p:attrNameLst>
                                          <p:attrName>style.color</p:attrName>
                                        </p:attrNameLst>
                                      </p:cBhvr>
                                      <p:to>
                                        <a:srgbClr val="0000FF"/>
                                      </p:to>
                                    </p:animClr>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157"/>
                                        </p:tgtEl>
                                        <p:attrNameLst>
                                          <p:attrName>style.visibility</p:attrName>
                                        </p:attrNameLst>
                                      </p:cBhvr>
                                      <p:to>
                                        <p:strVal val="visible"/>
                                      </p:to>
                                    </p:set>
                                    <p:anim calcmode="discrete" valueType="clr">
                                      <p:cBhvr override="childStyle">
                                        <p:cTn id="19" dur="80"/>
                                        <p:tgtEl>
                                          <p:spTgt spid="615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157"/>
                                        </p:tgtEl>
                                        <p:attrNameLst>
                                          <p:attrName>fillcolor</p:attrName>
                                        </p:attrNameLst>
                                      </p:cBhvr>
                                      <p:tavLst>
                                        <p:tav tm="0">
                                          <p:val>
                                            <p:clrVal>
                                              <a:schemeClr val="accent2"/>
                                            </p:clrVal>
                                          </p:val>
                                        </p:tav>
                                        <p:tav tm="50000">
                                          <p:val>
                                            <p:clrVal>
                                              <a:schemeClr val="hlink"/>
                                            </p:clrVal>
                                          </p:val>
                                        </p:tav>
                                      </p:tavLst>
                                    </p:anim>
                                    <p:set>
                                      <p:cBhvr>
                                        <p:cTn id="21" dur="80"/>
                                        <p:tgtEl>
                                          <p:spTgt spid="6157"/>
                                        </p:tgtEl>
                                        <p:attrNameLst>
                                          <p:attrName>fill.type</p:attrName>
                                        </p:attrNameLst>
                                      </p:cBhvr>
                                      <p:to>
                                        <p:strVal val="solid"/>
                                      </p:to>
                                    </p:set>
                                  </p:childTnLst>
                                </p:cTn>
                              </p:par>
                            </p:childTnLst>
                          </p:cTn>
                        </p:par>
                        <p:par>
                          <p:cTn id="22" fill="hold" nodeType="afterGroup">
                            <p:stCondLst>
                              <p:cond delay="920"/>
                            </p:stCondLst>
                            <p:childTnLst>
                              <p:par>
                                <p:cTn id="23" presetID="3" presetClass="emph" presetSubtype="2" fill="hold" grpId="1" nodeType="afterEffect">
                                  <p:stCondLst>
                                    <p:cond delay="0"/>
                                  </p:stCondLst>
                                  <p:iterate type="lt">
                                    <p:tmPct val="0"/>
                                  </p:iterate>
                                  <p:childTnLst>
                                    <p:animClr clrSpc="rgb" dir="cw">
                                      <p:cBhvr override="childStyle">
                                        <p:cTn id="24" dur="2000" fill="hold"/>
                                        <p:tgtEl>
                                          <p:spTgt spid="6157"/>
                                        </p:tgtEl>
                                        <p:attrNameLst>
                                          <p:attrName>style.color</p:attrName>
                                        </p:attrNameLst>
                                      </p:cBhvr>
                                      <p:to>
                                        <a:srgbClr val="0000FF"/>
                                      </p:to>
                                    </p:animClr>
                                  </p:childTnLst>
                                </p:cTn>
                              </p:par>
                              <p:par>
                                <p:cTn id="25" presetID="56" presetClass="entr" presetSubtype="0" fill="hold" grpId="0" nodeType="withEffect">
                                  <p:stCondLst>
                                    <p:cond delay="0"/>
                                  </p:stCondLst>
                                  <p:iterate type="lt">
                                    <p:tmPct val="10000"/>
                                  </p:iterate>
                                  <p:childTnLst>
                                    <p:set>
                                      <p:cBhvr>
                                        <p:cTn id="26" dur="1" fill="hold">
                                          <p:stCondLst>
                                            <p:cond delay="0"/>
                                          </p:stCondLst>
                                        </p:cTn>
                                        <p:tgtEl>
                                          <p:spTgt spid="6158"/>
                                        </p:tgtEl>
                                        <p:attrNameLst>
                                          <p:attrName>style.visibility</p:attrName>
                                        </p:attrNameLst>
                                      </p:cBhvr>
                                      <p:to>
                                        <p:strVal val="visible"/>
                                      </p:to>
                                    </p:set>
                                    <p:anim by="(-#ppt_w*2)" calcmode="lin" valueType="num">
                                      <p:cBhvr rctx="PPT">
                                        <p:cTn id="27" dur="250" autoRev="1" fill="hold">
                                          <p:stCondLst>
                                            <p:cond delay="0"/>
                                          </p:stCondLst>
                                        </p:cTn>
                                        <p:tgtEl>
                                          <p:spTgt spid="6158"/>
                                        </p:tgtEl>
                                        <p:attrNameLst>
                                          <p:attrName>ppt_w</p:attrName>
                                        </p:attrNameLst>
                                      </p:cBhvr>
                                    </p:anim>
                                    <p:anim by="(#ppt_w*0.50)" calcmode="lin" valueType="num">
                                      <p:cBhvr>
                                        <p:cTn id="28" dur="250" decel="50000" autoRev="1" fill="hold">
                                          <p:stCondLst>
                                            <p:cond delay="0"/>
                                          </p:stCondLst>
                                        </p:cTn>
                                        <p:tgtEl>
                                          <p:spTgt spid="6158"/>
                                        </p:tgtEl>
                                        <p:attrNameLst>
                                          <p:attrName>ppt_x</p:attrName>
                                        </p:attrNameLst>
                                      </p:cBhvr>
                                    </p:anim>
                                    <p:anim from="(-#ppt_h/2)" to="(#ppt_y)" calcmode="lin" valueType="num">
                                      <p:cBhvr>
                                        <p:cTn id="29" dur="500" fill="hold">
                                          <p:stCondLst>
                                            <p:cond delay="0"/>
                                          </p:stCondLst>
                                        </p:cTn>
                                        <p:tgtEl>
                                          <p:spTgt spid="6158"/>
                                        </p:tgtEl>
                                        <p:attrNameLst>
                                          <p:attrName>ppt_y</p:attrName>
                                        </p:attrNameLst>
                                      </p:cBhvr>
                                    </p:anim>
                                    <p:animRot by="21600000">
                                      <p:cBhvr>
                                        <p:cTn id="30" dur="500" fill="hold">
                                          <p:stCondLst>
                                            <p:cond delay="0"/>
                                          </p:stCondLst>
                                        </p:cTn>
                                        <p:tgtEl>
                                          <p:spTgt spid="6158"/>
                                        </p:tgtEl>
                                        <p:attrNameLst>
                                          <p:attrName>r</p:attrName>
                                        </p:attrNameLst>
                                      </p:cBhvr>
                                    </p:animRot>
                                  </p:childTnLst>
                                </p:cTn>
                              </p:par>
                            </p:childTnLst>
                          </p:cTn>
                        </p:par>
                        <p:par>
                          <p:cTn id="31" fill="hold" nodeType="afterGroup">
                            <p:stCondLst>
                              <p:cond delay="4370"/>
                            </p:stCondLst>
                            <p:childTnLst>
                              <p:par>
                                <p:cTn id="32" presetID="3" presetClass="emph" presetSubtype="2" fill="hold" grpId="1" nodeType="afterEffect">
                                  <p:stCondLst>
                                    <p:cond delay="0"/>
                                  </p:stCondLst>
                                  <p:iterate type="lt">
                                    <p:tmPct val="0"/>
                                  </p:iterate>
                                  <p:childTnLst>
                                    <p:animClr clrSpc="rgb" dir="cw">
                                      <p:cBhvr override="childStyle">
                                        <p:cTn id="33" dur="2000" fill="hold"/>
                                        <p:tgtEl>
                                          <p:spTgt spid="6158"/>
                                        </p:tgtEl>
                                        <p:attrNameLst>
                                          <p:attrName>style.color</p:attrName>
                                        </p:attrNameLst>
                                      </p:cBhvr>
                                      <p:to>
                                        <a:srgbClr val="0000FF"/>
                                      </p:to>
                                    </p:animClr>
                                  </p:childTnLst>
                                </p:cTn>
                              </p:par>
                              <p:par>
                                <p:cTn id="34" presetID="40" presetClass="entr" presetSubtype="0" fill="hold" grpId="0" nodeType="withEffect">
                                  <p:stCondLst>
                                    <p:cond delay="0"/>
                                  </p:stCondLst>
                                  <p:iterate type="lt">
                                    <p:tmPct val="10000"/>
                                  </p:iterate>
                                  <p:childTnLst>
                                    <p:set>
                                      <p:cBhvr>
                                        <p:cTn id="35" dur="1" fill="hold">
                                          <p:stCondLst>
                                            <p:cond delay="0"/>
                                          </p:stCondLst>
                                        </p:cTn>
                                        <p:tgtEl>
                                          <p:spTgt spid="6176"/>
                                        </p:tgtEl>
                                        <p:attrNameLst>
                                          <p:attrName>style.visibility</p:attrName>
                                        </p:attrNameLst>
                                      </p:cBhvr>
                                      <p:to>
                                        <p:strVal val="visible"/>
                                      </p:to>
                                    </p:set>
                                    <p:animEffect transition="in" filter="fade">
                                      <p:cBhvr>
                                        <p:cTn id="36" dur="500"/>
                                        <p:tgtEl>
                                          <p:spTgt spid="6176"/>
                                        </p:tgtEl>
                                      </p:cBhvr>
                                    </p:animEffect>
                                    <p:anim calcmode="lin" valueType="num">
                                      <p:cBhvr>
                                        <p:cTn id="37" dur="500" fill="hold"/>
                                        <p:tgtEl>
                                          <p:spTgt spid="6176"/>
                                        </p:tgtEl>
                                        <p:attrNameLst>
                                          <p:attrName>ppt_x</p:attrName>
                                        </p:attrNameLst>
                                      </p:cBhvr>
                                      <p:tavLst>
                                        <p:tav tm="0">
                                          <p:val>
                                            <p:strVal val="#ppt_x-.1"/>
                                          </p:val>
                                        </p:tav>
                                        <p:tav tm="100000">
                                          <p:val>
                                            <p:strVal val="#ppt_x"/>
                                          </p:val>
                                        </p:tav>
                                      </p:tavLst>
                                    </p:anim>
                                    <p:anim calcmode="lin" valueType="num">
                                      <p:cBhvr>
                                        <p:cTn id="38" dur="500" fill="hold"/>
                                        <p:tgtEl>
                                          <p:spTgt spid="6176"/>
                                        </p:tgtEl>
                                        <p:attrNameLst>
                                          <p:attrName>ppt_y</p:attrName>
                                        </p:attrNameLst>
                                      </p:cBhvr>
                                      <p:tavLst>
                                        <p:tav tm="0">
                                          <p:val>
                                            <p:strVal val="#ppt_y"/>
                                          </p:val>
                                        </p:tav>
                                        <p:tav tm="100000">
                                          <p:val>
                                            <p:strVal val="#ppt_y"/>
                                          </p:val>
                                        </p:tav>
                                      </p:tavLst>
                                    </p:anim>
                                  </p:childTnLst>
                                </p:cTn>
                              </p:par>
                            </p:childTnLst>
                          </p:cTn>
                        </p:par>
                        <p:par>
                          <p:cTn id="39" fill="hold">
                            <p:stCondLst>
                              <p:cond delay="6370"/>
                            </p:stCondLst>
                            <p:childTnLst>
                              <p:par>
                                <p:cTn id="40" presetID="3" presetClass="emph" presetSubtype="2" fill="hold" grpId="1" nodeType="afterEffect">
                                  <p:stCondLst>
                                    <p:cond delay="0"/>
                                  </p:stCondLst>
                                  <p:iterate type="lt">
                                    <p:tmPct val="0"/>
                                  </p:iterate>
                                  <p:childTnLst>
                                    <p:animClr clrSpc="rgb" dir="cw">
                                      <p:cBhvr override="childStyle">
                                        <p:cTn id="41" dur="2000" fill="hold"/>
                                        <p:tgtEl>
                                          <p:spTgt spid="6176"/>
                                        </p:tgtEl>
                                        <p:attrNameLst>
                                          <p:attrName>style.color</p:attrName>
                                        </p:attrNameLst>
                                      </p:cBhvr>
                                      <p:to>
                                        <a:srgbClr val="0000FF"/>
                                      </p:to>
                                    </p:animClr>
                                  </p:childTnLst>
                                </p:cTn>
                              </p:par>
                              <p:par>
                                <p:cTn id="42" presetID="41" presetClass="entr" presetSubtype="0" fill="hold" grpId="0" nodeType="withEffect">
                                  <p:stCondLst>
                                    <p:cond delay="0"/>
                                  </p:stCondLst>
                                  <p:iterate type="lt">
                                    <p:tmPct val="10000"/>
                                  </p:iterate>
                                  <p:childTnLst>
                                    <p:set>
                                      <p:cBhvr>
                                        <p:cTn id="43" dur="1" fill="hold">
                                          <p:stCondLst>
                                            <p:cond delay="0"/>
                                          </p:stCondLst>
                                        </p:cTn>
                                        <p:tgtEl>
                                          <p:spTgt spid="6177"/>
                                        </p:tgtEl>
                                        <p:attrNameLst>
                                          <p:attrName>style.visibility</p:attrName>
                                        </p:attrNameLst>
                                      </p:cBhvr>
                                      <p:to>
                                        <p:strVal val="visible"/>
                                      </p:to>
                                    </p:set>
                                    <p:anim calcmode="lin" valueType="num">
                                      <p:cBhvr>
                                        <p:cTn id="44" dur="500" fill="hold"/>
                                        <p:tgtEl>
                                          <p:spTgt spid="6177"/>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6177"/>
                                        </p:tgtEl>
                                        <p:attrNameLst>
                                          <p:attrName>ppt_y</p:attrName>
                                        </p:attrNameLst>
                                      </p:cBhvr>
                                      <p:tavLst>
                                        <p:tav tm="0">
                                          <p:val>
                                            <p:strVal val="#ppt_y"/>
                                          </p:val>
                                        </p:tav>
                                        <p:tav tm="100000">
                                          <p:val>
                                            <p:strVal val="#ppt_y"/>
                                          </p:val>
                                        </p:tav>
                                      </p:tavLst>
                                    </p:anim>
                                    <p:anim calcmode="lin" valueType="num">
                                      <p:cBhvr>
                                        <p:cTn id="46" dur="500" fill="hold"/>
                                        <p:tgtEl>
                                          <p:spTgt spid="6177"/>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6177"/>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6177"/>
                                        </p:tgtEl>
                                      </p:cBhvr>
                                    </p:animEffect>
                                  </p:childTnLst>
                                </p:cTn>
                              </p:par>
                            </p:childTnLst>
                          </p:cTn>
                        </p:par>
                        <p:par>
                          <p:cTn id="49" fill="hold">
                            <p:stCondLst>
                              <p:cond delay="8370"/>
                            </p:stCondLst>
                            <p:childTnLst>
                              <p:par>
                                <p:cTn id="50" presetID="3" presetClass="emph" presetSubtype="2" fill="hold" grpId="1" nodeType="afterEffect">
                                  <p:stCondLst>
                                    <p:cond delay="0"/>
                                  </p:stCondLst>
                                  <p:iterate type="lt">
                                    <p:tmPct val="0"/>
                                  </p:iterate>
                                  <p:childTnLst>
                                    <p:animClr clrSpc="rgb" dir="cw">
                                      <p:cBhvr override="childStyle">
                                        <p:cTn id="51" dur="2000" fill="hold"/>
                                        <p:tgtEl>
                                          <p:spTgt spid="6177"/>
                                        </p:tgtEl>
                                        <p:attrNameLst>
                                          <p:attrName>style.color</p:attrName>
                                        </p:attrNameLst>
                                      </p:cBhvr>
                                      <p:to>
                                        <a:srgbClr val="0000FF"/>
                                      </p:to>
                                    </p:animClr>
                                  </p:childTnLst>
                                </p:cTn>
                              </p:par>
                              <p:par>
                                <p:cTn id="52" presetID="40" presetClass="entr" presetSubtype="0" fill="hold" grpId="0" nodeType="withEffect">
                                  <p:stCondLst>
                                    <p:cond delay="0"/>
                                  </p:stCondLst>
                                  <p:iterate type="lt">
                                    <p:tmPct val="10000"/>
                                  </p:iterate>
                                  <p:childTnLst>
                                    <p:set>
                                      <p:cBhvr>
                                        <p:cTn id="53" dur="1" fill="hold">
                                          <p:stCondLst>
                                            <p:cond delay="0"/>
                                          </p:stCondLst>
                                        </p:cTn>
                                        <p:tgtEl>
                                          <p:spTgt spid="6178"/>
                                        </p:tgtEl>
                                        <p:attrNameLst>
                                          <p:attrName>style.visibility</p:attrName>
                                        </p:attrNameLst>
                                      </p:cBhvr>
                                      <p:to>
                                        <p:strVal val="visible"/>
                                      </p:to>
                                    </p:set>
                                    <p:animEffect transition="in" filter="fade">
                                      <p:cBhvr>
                                        <p:cTn id="54" dur="500"/>
                                        <p:tgtEl>
                                          <p:spTgt spid="6178"/>
                                        </p:tgtEl>
                                      </p:cBhvr>
                                    </p:animEffect>
                                    <p:anim calcmode="lin" valueType="num">
                                      <p:cBhvr>
                                        <p:cTn id="55" dur="500" fill="hold"/>
                                        <p:tgtEl>
                                          <p:spTgt spid="6178"/>
                                        </p:tgtEl>
                                        <p:attrNameLst>
                                          <p:attrName>ppt_x</p:attrName>
                                        </p:attrNameLst>
                                      </p:cBhvr>
                                      <p:tavLst>
                                        <p:tav tm="0">
                                          <p:val>
                                            <p:strVal val="#ppt_x-.1"/>
                                          </p:val>
                                        </p:tav>
                                        <p:tav tm="100000">
                                          <p:val>
                                            <p:strVal val="#ppt_x"/>
                                          </p:val>
                                        </p:tav>
                                      </p:tavLst>
                                    </p:anim>
                                    <p:anim calcmode="lin" valueType="num">
                                      <p:cBhvr>
                                        <p:cTn id="56" dur="500" fill="hold"/>
                                        <p:tgtEl>
                                          <p:spTgt spid="6178"/>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10470"/>
                            </p:stCondLst>
                            <p:childTnLst>
                              <p:par>
                                <p:cTn id="58" presetID="3" presetClass="emph" presetSubtype="2" fill="hold" grpId="1" nodeType="afterEffect">
                                  <p:stCondLst>
                                    <p:cond delay="0"/>
                                  </p:stCondLst>
                                  <p:iterate type="lt">
                                    <p:tmPct val="0"/>
                                  </p:iterate>
                                  <p:childTnLst>
                                    <p:animClr clrSpc="rgb" dir="cw">
                                      <p:cBhvr override="childStyle">
                                        <p:cTn id="59" dur="2000" fill="hold"/>
                                        <p:tgtEl>
                                          <p:spTgt spid="6178"/>
                                        </p:tgtEl>
                                        <p:attrNameLst>
                                          <p:attrName>style.color</p:attrName>
                                        </p:attrNameLst>
                                      </p:cBhvr>
                                      <p:to>
                                        <a:srgbClr val="0000FF"/>
                                      </p:to>
                                    </p:animClr>
                                  </p:childTnLst>
                                </p:cTn>
                              </p:par>
                              <p:par>
                                <p:cTn id="60" presetID="27" presetClass="entr" presetSubtype="0" fill="hold" grpId="0" nodeType="withEffect">
                                  <p:stCondLst>
                                    <p:cond delay="0"/>
                                  </p:stCondLst>
                                  <p:iterate type="lt">
                                    <p:tmPct val="50000"/>
                                  </p:iterate>
                                  <p:childTnLst>
                                    <p:set>
                                      <p:cBhvr>
                                        <p:cTn id="61" dur="1" fill="hold">
                                          <p:stCondLst>
                                            <p:cond delay="0"/>
                                          </p:stCondLst>
                                        </p:cTn>
                                        <p:tgtEl>
                                          <p:spTgt spid="6175"/>
                                        </p:tgtEl>
                                        <p:attrNameLst>
                                          <p:attrName>style.visibility</p:attrName>
                                        </p:attrNameLst>
                                      </p:cBhvr>
                                      <p:to>
                                        <p:strVal val="visible"/>
                                      </p:to>
                                    </p:set>
                                    <p:anim calcmode="discrete" valueType="clr">
                                      <p:cBhvr override="childStyle">
                                        <p:cTn id="62" dur="80"/>
                                        <p:tgtEl>
                                          <p:spTgt spid="617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6175"/>
                                        </p:tgtEl>
                                        <p:attrNameLst>
                                          <p:attrName>fillcolor</p:attrName>
                                        </p:attrNameLst>
                                      </p:cBhvr>
                                      <p:tavLst>
                                        <p:tav tm="0">
                                          <p:val>
                                            <p:clrVal>
                                              <a:schemeClr val="accent2"/>
                                            </p:clrVal>
                                          </p:val>
                                        </p:tav>
                                        <p:tav tm="50000">
                                          <p:val>
                                            <p:clrVal>
                                              <a:schemeClr val="hlink"/>
                                            </p:clrVal>
                                          </p:val>
                                        </p:tav>
                                      </p:tavLst>
                                    </p:anim>
                                    <p:set>
                                      <p:cBhvr>
                                        <p:cTn id="64" dur="80"/>
                                        <p:tgtEl>
                                          <p:spTgt spid="6175"/>
                                        </p:tgtEl>
                                        <p:attrNameLst>
                                          <p:attrName>fill.type</p:attrName>
                                        </p:attrNameLst>
                                      </p:cBhvr>
                                      <p:to>
                                        <p:strVal val="solid"/>
                                      </p:to>
                                    </p:set>
                                  </p:childTnLst>
                                </p:cTn>
                              </p:par>
                            </p:childTnLst>
                          </p:cTn>
                        </p:par>
                        <p:par>
                          <p:cTn id="65" fill="hold" nodeType="afterGroup">
                            <p:stCondLst>
                              <p:cond delay="12470"/>
                            </p:stCondLst>
                            <p:childTnLst>
                              <p:par>
                                <p:cTn id="66" presetID="3" presetClass="emph" presetSubtype="2" fill="hold" grpId="1" nodeType="afterEffect">
                                  <p:stCondLst>
                                    <p:cond delay="0"/>
                                  </p:stCondLst>
                                  <p:iterate type="lt">
                                    <p:tmPct val="0"/>
                                  </p:iterate>
                                  <p:childTnLst>
                                    <p:animClr clrSpc="rgb" dir="cw">
                                      <p:cBhvr override="childStyle">
                                        <p:cTn id="67" dur="2000" fill="hold"/>
                                        <p:tgtEl>
                                          <p:spTgt spid="6175"/>
                                        </p:tgtEl>
                                        <p:attrNameLst>
                                          <p:attrName>style.color</p:attrName>
                                        </p:attrNameLst>
                                      </p:cBhvr>
                                      <p:to>
                                        <a:srgbClr val="0000FF"/>
                                      </p:to>
                                    </p:animClr>
                                  </p:childTnLst>
                                </p:cTn>
                              </p:par>
                              <p:par>
                                <p:cTn id="68" presetID="56" presetClass="entr" presetSubtype="0" fill="hold" grpId="0" nodeType="withEffect">
                                  <p:stCondLst>
                                    <p:cond delay="0"/>
                                  </p:stCondLst>
                                  <p:iterate type="lt">
                                    <p:tmPct val="10000"/>
                                  </p:iterate>
                                  <p:childTnLst>
                                    <p:set>
                                      <p:cBhvr>
                                        <p:cTn id="69" dur="1" fill="hold">
                                          <p:stCondLst>
                                            <p:cond delay="0"/>
                                          </p:stCondLst>
                                        </p:cTn>
                                        <p:tgtEl>
                                          <p:spTgt spid="6174"/>
                                        </p:tgtEl>
                                        <p:attrNameLst>
                                          <p:attrName>style.visibility</p:attrName>
                                        </p:attrNameLst>
                                      </p:cBhvr>
                                      <p:to>
                                        <p:strVal val="visible"/>
                                      </p:to>
                                    </p:set>
                                    <p:anim by="(-#ppt_w*2)" calcmode="lin" valueType="num">
                                      <p:cBhvr rctx="PPT">
                                        <p:cTn id="70" dur="250" autoRev="1" fill="hold">
                                          <p:stCondLst>
                                            <p:cond delay="0"/>
                                          </p:stCondLst>
                                        </p:cTn>
                                        <p:tgtEl>
                                          <p:spTgt spid="6174"/>
                                        </p:tgtEl>
                                        <p:attrNameLst>
                                          <p:attrName>ppt_w</p:attrName>
                                        </p:attrNameLst>
                                      </p:cBhvr>
                                    </p:anim>
                                    <p:anim by="(#ppt_w*0.50)" calcmode="lin" valueType="num">
                                      <p:cBhvr>
                                        <p:cTn id="71" dur="250" decel="50000" autoRev="1" fill="hold">
                                          <p:stCondLst>
                                            <p:cond delay="0"/>
                                          </p:stCondLst>
                                        </p:cTn>
                                        <p:tgtEl>
                                          <p:spTgt spid="6174"/>
                                        </p:tgtEl>
                                        <p:attrNameLst>
                                          <p:attrName>ppt_x</p:attrName>
                                        </p:attrNameLst>
                                      </p:cBhvr>
                                    </p:anim>
                                    <p:anim from="(-#ppt_h/2)" to="(#ppt_y)" calcmode="lin" valueType="num">
                                      <p:cBhvr>
                                        <p:cTn id="72" dur="500" fill="hold">
                                          <p:stCondLst>
                                            <p:cond delay="0"/>
                                          </p:stCondLst>
                                        </p:cTn>
                                        <p:tgtEl>
                                          <p:spTgt spid="6174"/>
                                        </p:tgtEl>
                                        <p:attrNameLst>
                                          <p:attrName>ppt_y</p:attrName>
                                        </p:attrNameLst>
                                      </p:cBhvr>
                                    </p:anim>
                                    <p:animRot by="21600000">
                                      <p:cBhvr>
                                        <p:cTn id="73" dur="500" fill="hold">
                                          <p:stCondLst>
                                            <p:cond delay="0"/>
                                          </p:stCondLst>
                                        </p:cTn>
                                        <p:tgtEl>
                                          <p:spTgt spid="6174"/>
                                        </p:tgtEl>
                                        <p:attrNameLst>
                                          <p:attrName>r</p:attrName>
                                        </p:attrNameLst>
                                      </p:cBhvr>
                                    </p:animRot>
                                  </p:childTnLst>
                                </p:cTn>
                              </p:par>
                            </p:childTnLst>
                          </p:cTn>
                        </p:par>
                        <p:par>
                          <p:cTn id="74" fill="hold" nodeType="afterGroup">
                            <p:stCondLst>
                              <p:cond delay="15520"/>
                            </p:stCondLst>
                            <p:childTnLst>
                              <p:par>
                                <p:cTn id="75" presetID="3" presetClass="emph" presetSubtype="2" fill="hold" grpId="1" nodeType="afterEffect">
                                  <p:stCondLst>
                                    <p:cond delay="0"/>
                                  </p:stCondLst>
                                  <p:iterate type="lt">
                                    <p:tmPct val="0"/>
                                  </p:iterate>
                                  <p:childTnLst>
                                    <p:animClr clrSpc="rgb" dir="cw">
                                      <p:cBhvr override="childStyle">
                                        <p:cTn id="76" dur="2000" fill="hold"/>
                                        <p:tgtEl>
                                          <p:spTgt spid="6174"/>
                                        </p:tgtEl>
                                        <p:attrNameLst>
                                          <p:attrName>style.color</p:attrName>
                                        </p:attrNameLst>
                                      </p:cBhvr>
                                      <p:to>
                                        <a:srgbClr val="0000FF"/>
                                      </p:to>
                                    </p:animClr>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3"/>
                                        </p:tgtEl>
                                        <p:attrNameLst>
                                          <p:attrName>style.visibility</p:attrName>
                                        </p:attrNameLst>
                                      </p:cBhvr>
                                      <p:to>
                                        <p:strVal val="visible"/>
                                      </p:to>
                                    </p:set>
                                    <p:anim calcmode="discrete" valueType="clr">
                                      <p:cBhvr override="childStyle">
                                        <p:cTn id="81"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3"/>
                                        </p:tgtEl>
                                        <p:attrNameLst>
                                          <p:attrName>fillcolor</p:attrName>
                                        </p:attrNameLst>
                                      </p:cBhvr>
                                      <p:tavLst>
                                        <p:tav tm="0">
                                          <p:val>
                                            <p:clrVal>
                                              <a:schemeClr val="accent2"/>
                                            </p:clrVal>
                                          </p:val>
                                        </p:tav>
                                        <p:tav tm="50000">
                                          <p:val>
                                            <p:clrVal>
                                              <a:schemeClr val="hlink"/>
                                            </p:clrVal>
                                          </p:val>
                                        </p:tav>
                                      </p:tavLst>
                                    </p:anim>
                                    <p:set>
                                      <p:cBhvr>
                                        <p:cTn id="83" dur="80"/>
                                        <p:tgtEl>
                                          <p:spTgt spid="3"/>
                                        </p:tgtEl>
                                        <p:attrNameLst>
                                          <p:attrName>fill.type</p:attrName>
                                        </p:attrNameLst>
                                      </p:cBhvr>
                                      <p:to>
                                        <p:strVal val="solid"/>
                                      </p:to>
                                    </p:set>
                                  </p:childTnLst>
                                </p:cTn>
                              </p:par>
                            </p:childTnLst>
                          </p:cTn>
                        </p:par>
                        <p:par>
                          <p:cTn id="84" fill="hold">
                            <p:stCondLst>
                              <p:cond delay="400"/>
                            </p:stCondLst>
                            <p:childTnLst>
                              <p:par>
                                <p:cTn id="85" presetID="3" presetClass="emph" presetSubtype="2" fill="hold" grpId="1" nodeType="afterEffect">
                                  <p:stCondLst>
                                    <p:cond delay="0"/>
                                  </p:stCondLst>
                                  <p:iterate type="lt">
                                    <p:tmPct val="0"/>
                                  </p:iterate>
                                  <p:childTnLst>
                                    <p:animClr clrSpc="rgb" dir="cw">
                                      <p:cBhvr override="childStyle">
                                        <p:cTn id="86" dur="2000" fill="hold"/>
                                        <p:tgtEl>
                                          <p:spTgt spid="3"/>
                                        </p:tgtEl>
                                        <p:attrNameLst>
                                          <p:attrName>style.color</p:attrName>
                                        </p:attrNameLst>
                                      </p:cBhvr>
                                      <p:to>
                                        <a:srgbClr val="0000FF"/>
                                      </p:to>
                                    </p:animClr>
                                  </p:childTnLst>
                                </p:cTn>
                              </p:par>
                              <p:par>
                                <p:cTn id="87" presetID="1" presetClass="mediacall" presetSubtype="0" fill="hold" nodeType="withEffect">
                                  <p:stCondLst>
                                    <p:cond delay="0"/>
                                  </p:stCondLst>
                                  <p:childTnLst>
                                    <p:cmd type="call" cmd="playFrom(0.0)">
                                      <p:cBhvr>
                                        <p:cTn id="88" dur="48633" fill="hold"/>
                                        <p:tgtEl>
                                          <p:spTgt spid="4"/>
                                        </p:tgtEl>
                                      </p:cBhvr>
                                    </p:cmd>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randombar(horizontal)">
                                      <p:cBhvr>
                                        <p:cTn id="9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4" restart="whenNotActive" fill="hold" evtFilter="cancelBubble" nodeType="interactiveSeq">
                <p:stCondLst>
                  <p:cond evt="onClick" delay="0">
                    <p:tgtEl>
                      <p:spTgt spid="4"/>
                    </p:tgtEl>
                  </p:cond>
                </p:stCondLst>
                <p:endSync evt="end" delay="0">
                  <p:rtn val="all"/>
                </p:endSync>
                <p:childTnLst>
                  <p:par>
                    <p:cTn id="95" fill="hold">
                      <p:stCondLst>
                        <p:cond delay="0"/>
                      </p:stCondLst>
                      <p:childTnLst>
                        <p:par>
                          <p:cTn id="96" fill="hold">
                            <p:stCondLst>
                              <p:cond delay="0"/>
                            </p:stCondLst>
                            <p:childTnLst>
                              <p:par>
                                <p:cTn id="97" presetID="2" presetClass="mediacall" presetSubtype="0" fill="hold" nodeType="clickEffect">
                                  <p:stCondLst>
                                    <p:cond delay="0"/>
                                  </p:stCondLst>
                                  <p:childTnLst>
                                    <p:cmd type="call" cmd="togglePause">
                                      <p:cBhvr>
                                        <p:cTn id="98" dur="1" fill="hold"/>
                                        <p:tgtEl>
                                          <p:spTgt spid="4"/>
                                        </p:tgtEl>
                                      </p:cBhvr>
                                    </p:cmd>
                                  </p:childTnLst>
                                </p:cTn>
                              </p:par>
                            </p:childTnLst>
                          </p:cTn>
                        </p:par>
                      </p:childTnLst>
                    </p:cTn>
                  </p:par>
                </p:childTnLst>
              </p:cTn>
              <p:nextCondLst>
                <p:cond evt="onClick" delay="0">
                  <p:tgtEl>
                    <p:spTgt spid="4"/>
                  </p:tgtEl>
                </p:cond>
              </p:nextCondLst>
            </p:seq>
            <p:video>
              <p:cMediaNode vol="80000">
                <p:cTn id="99" fill="hold" display="0">
                  <p:stCondLst>
                    <p:cond delay="indefinite"/>
                  </p:stCondLst>
                </p:cTn>
                <p:tgtEl>
                  <p:spTgt spid="4"/>
                </p:tgtEl>
              </p:cMediaNode>
            </p:video>
          </p:childTnLst>
        </p:cTn>
      </p:par>
    </p:tnLst>
    <p:bldLst>
      <p:bldP spid="6157" grpId="0"/>
      <p:bldP spid="6157" grpId="1"/>
      <p:bldP spid="6158" grpId="0"/>
      <p:bldP spid="6158" grpId="1"/>
      <p:bldP spid="6174" grpId="0"/>
      <p:bldP spid="6174" grpId="1"/>
      <p:bldP spid="6175" grpId="0"/>
      <p:bldP spid="6175" grpId="1"/>
      <p:bldP spid="6176" grpId="0"/>
      <p:bldP spid="6176" grpId="1"/>
      <p:bldP spid="6177" grpId="0"/>
      <p:bldP spid="6177" grpId="1"/>
      <p:bldP spid="6178" grpId="0"/>
      <p:bldP spid="6178" grpId="1"/>
      <p:bldP spid="3" grpId="0"/>
      <p:bldP spid="3" grpId="1"/>
      <p:bldP spid="3" grpId="2"/>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6">
            <a:extLst>
              <a:ext uri="{FF2B5EF4-FFF2-40B4-BE49-F238E27FC236}">
                <a16:creationId xmlns:a16="http://schemas.microsoft.com/office/drawing/2014/main" id="{2ECC2697-13F0-4334-AF24-F92674BE155F}"/>
              </a:ext>
            </a:extLst>
          </p:cNvPr>
          <p:cNvSpPr txBox="1">
            <a:spLocks noChangeArrowheads="1"/>
          </p:cNvSpPr>
          <p:nvPr/>
        </p:nvSpPr>
        <p:spPr bwMode="auto">
          <a:xfrm>
            <a:off x="800100" y="121920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i="1" u="sng">
                <a:solidFill>
                  <a:srgbClr val="A50021"/>
                </a:solidFill>
              </a:rPr>
              <a:t>Bài tập 1/110 ( SGK</a:t>
            </a:r>
            <a:r>
              <a:rPr lang="en-US" altLang="en-US" sz="2800" b="1">
                <a:solidFill>
                  <a:srgbClr val="A50021"/>
                </a:solidFill>
              </a:rPr>
              <a:t> )</a:t>
            </a:r>
            <a:r>
              <a:rPr lang="en-US" altLang="en-US" sz="2800">
                <a:solidFill>
                  <a:srgbClr val="A50021"/>
                </a:solidFill>
              </a:rPr>
              <a:t> </a:t>
            </a:r>
          </a:p>
        </p:txBody>
      </p:sp>
      <p:sp>
        <p:nvSpPr>
          <p:cNvPr id="10243" name="Rectangle 218">
            <a:extLst>
              <a:ext uri="{FF2B5EF4-FFF2-40B4-BE49-F238E27FC236}">
                <a16:creationId xmlns:a16="http://schemas.microsoft.com/office/drawing/2014/main" id="{8949EFA2-A872-44BE-B35B-D812187431F2}"/>
              </a:ext>
            </a:extLst>
          </p:cNvPr>
          <p:cNvSpPr>
            <a:spLocks noChangeArrowheads="1"/>
          </p:cNvSpPr>
          <p:nvPr/>
        </p:nvSpPr>
        <p:spPr bwMode="auto">
          <a:xfrm>
            <a:off x="0" y="0"/>
            <a:ext cx="9906000" cy="83026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u="sng" dirty="0">
                <a:solidFill>
                  <a:schemeClr val="bg1"/>
                </a:solidFill>
              </a:rPr>
              <a:t>TIẾT 59</a:t>
            </a:r>
            <a:r>
              <a:rPr lang="en-US" altLang="en-US" sz="2400" dirty="0">
                <a:solidFill>
                  <a:schemeClr val="bg1"/>
                </a:solidFill>
              </a:rPr>
              <a:t> :   </a:t>
            </a:r>
            <a:r>
              <a:rPr lang="en-US" altLang="en-US" sz="2400" b="1" dirty="0">
                <a:solidFill>
                  <a:schemeClr val="bg1"/>
                </a:solidFill>
              </a:rPr>
              <a:t>HÌNH TRỤ - DIỆN TÍCH XUNG QUANH </a:t>
            </a:r>
          </a:p>
          <a:p>
            <a:pPr eaLnBrk="1" hangingPunct="1"/>
            <a:r>
              <a:rPr lang="en-US" altLang="en-US" sz="2400" b="1" dirty="0">
                <a:solidFill>
                  <a:schemeClr val="bg1"/>
                </a:solidFill>
              </a:rPr>
              <a:t>                VÀ THỂ TÍCH  CỦA HÌNH TRỤ - BÀI TẬP</a:t>
            </a:r>
          </a:p>
        </p:txBody>
      </p:sp>
      <p:sp>
        <p:nvSpPr>
          <p:cNvPr id="15585" name="Text Box 225">
            <a:extLst>
              <a:ext uri="{FF2B5EF4-FFF2-40B4-BE49-F238E27FC236}">
                <a16:creationId xmlns:a16="http://schemas.microsoft.com/office/drawing/2014/main" id="{8186CCC5-6CB8-43EA-A621-DB779133295C}"/>
              </a:ext>
            </a:extLst>
          </p:cNvPr>
          <p:cNvSpPr txBox="1">
            <a:spLocks noChangeArrowheads="1"/>
          </p:cNvSpPr>
          <p:nvPr/>
        </p:nvSpPr>
        <p:spPr bwMode="auto">
          <a:xfrm>
            <a:off x="5715000" y="4267200"/>
            <a:ext cx="388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A50021"/>
                </a:solidFill>
              </a:rPr>
              <a:t>Mặt xung quanh</a:t>
            </a:r>
          </a:p>
        </p:txBody>
      </p:sp>
      <p:sp>
        <p:nvSpPr>
          <p:cNvPr id="10245" name="Text Box 490">
            <a:extLst>
              <a:ext uri="{FF2B5EF4-FFF2-40B4-BE49-F238E27FC236}">
                <a16:creationId xmlns:a16="http://schemas.microsoft.com/office/drawing/2014/main" id="{1E56DC2B-D33B-4931-B3EE-186B3D74A3DF}"/>
              </a:ext>
            </a:extLst>
          </p:cNvPr>
          <p:cNvSpPr txBox="1">
            <a:spLocks noChangeArrowheads="1"/>
          </p:cNvSpPr>
          <p:nvPr/>
        </p:nvSpPr>
        <p:spPr bwMode="auto">
          <a:xfrm>
            <a:off x="685800" y="1828800"/>
            <a:ext cx="4724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00CC"/>
                </a:solidFill>
              </a:rPr>
              <a:t>Hãy điền thêm các tên gọi vào dấu “ … “</a:t>
            </a:r>
          </a:p>
        </p:txBody>
      </p:sp>
      <p:sp>
        <p:nvSpPr>
          <p:cNvPr id="10246" name="Text Box 222">
            <a:extLst>
              <a:ext uri="{FF2B5EF4-FFF2-40B4-BE49-F238E27FC236}">
                <a16:creationId xmlns:a16="http://schemas.microsoft.com/office/drawing/2014/main" id="{4717AC72-94FC-48FA-8EA8-4B338517EFAA}"/>
              </a:ext>
            </a:extLst>
          </p:cNvPr>
          <p:cNvSpPr txBox="1">
            <a:spLocks noChangeArrowheads="1"/>
          </p:cNvSpPr>
          <p:nvPr/>
        </p:nvSpPr>
        <p:spPr bwMode="auto">
          <a:xfrm>
            <a:off x="5715000" y="5410200"/>
            <a:ext cx="182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A50021"/>
                </a:solidFill>
              </a:rPr>
              <a:t>Mặt đáy</a:t>
            </a:r>
          </a:p>
        </p:txBody>
      </p:sp>
      <p:sp>
        <p:nvSpPr>
          <p:cNvPr id="10247" name="Text Box 223">
            <a:extLst>
              <a:ext uri="{FF2B5EF4-FFF2-40B4-BE49-F238E27FC236}">
                <a16:creationId xmlns:a16="http://schemas.microsoft.com/office/drawing/2014/main" id="{9E9975F1-CF12-43DE-9FEF-2FC78AD374D6}"/>
              </a:ext>
            </a:extLst>
          </p:cNvPr>
          <p:cNvSpPr txBox="1">
            <a:spLocks noChangeArrowheads="1"/>
          </p:cNvSpPr>
          <p:nvPr/>
        </p:nvSpPr>
        <p:spPr bwMode="auto">
          <a:xfrm>
            <a:off x="4191000" y="2971800"/>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A50021"/>
                </a:solidFill>
              </a:rPr>
              <a:t>r</a:t>
            </a:r>
          </a:p>
        </p:txBody>
      </p:sp>
      <p:sp>
        <p:nvSpPr>
          <p:cNvPr id="10248" name="Text Box 224">
            <a:extLst>
              <a:ext uri="{FF2B5EF4-FFF2-40B4-BE49-F238E27FC236}">
                <a16:creationId xmlns:a16="http://schemas.microsoft.com/office/drawing/2014/main" id="{2386E048-9CFB-4C0A-A0B3-D2E2C41701F0}"/>
              </a:ext>
            </a:extLst>
          </p:cNvPr>
          <p:cNvSpPr txBox="1">
            <a:spLocks noChangeArrowheads="1"/>
          </p:cNvSpPr>
          <p:nvPr/>
        </p:nvSpPr>
        <p:spPr bwMode="auto">
          <a:xfrm>
            <a:off x="5638800" y="3352800"/>
            <a:ext cx="16779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A50021"/>
                </a:solidFill>
              </a:rPr>
              <a:t>Mặt đáy</a:t>
            </a:r>
          </a:p>
        </p:txBody>
      </p:sp>
      <p:sp>
        <p:nvSpPr>
          <p:cNvPr id="10249" name="Text Box 226">
            <a:extLst>
              <a:ext uri="{FF2B5EF4-FFF2-40B4-BE49-F238E27FC236}">
                <a16:creationId xmlns:a16="http://schemas.microsoft.com/office/drawing/2014/main" id="{B0B0E6AE-2521-481D-A2A5-742745C9E78D}"/>
              </a:ext>
            </a:extLst>
          </p:cNvPr>
          <p:cNvSpPr txBox="1">
            <a:spLocks noChangeArrowheads="1"/>
          </p:cNvSpPr>
          <p:nvPr/>
        </p:nvSpPr>
        <p:spPr bwMode="auto">
          <a:xfrm>
            <a:off x="4344988" y="5805488"/>
            <a:ext cx="4556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A50021"/>
                </a:solidFill>
              </a:rPr>
              <a:t>d</a:t>
            </a:r>
          </a:p>
        </p:txBody>
      </p:sp>
      <p:sp>
        <p:nvSpPr>
          <p:cNvPr id="10250" name="Text Box 227">
            <a:extLst>
              <a:ext uri="{FF2B5EF4-FFF2-40B4-BE49-F238E27FC236}">
                <a16:creationId xmlns:a16="http://schemas.microsoft.com/office/drawing/2014/main" id="{75064A90-602A-4433-8825-D7212A17AD93}"/>
              </a:ext>
            </a:extLst>
          </p:cNvPr>
          <p:cNvSpPr txBox="1">
            <a:spLocks noChangeArrowheads="1"/>
          </p:cNvSpPr>
          <p:nvPr/>
        </p:nvSpPr>
        <p:spPr bwMode="auto">
          <a:xfrm>
            <a:off x="3354388" y="4267200"/>
            <a:ext cx="4556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A50021"/>
                </a:solidFill>
              </a:rPr>
              <a:t>h</a:t>
            </a:r>
          </a:p>
        </p:txBody>
      </p:sp>
      <p:sp>
        <p:nvSpPr>
          <p:cNvPr id="10251" name="Text Box 37">
            <a:extLst>
              <a:ext uri="{FF2B5EF4-FFF2-40B4-BE49-F238E27FC236}">
                <a16:creationId xmlns:a16="http://schemas.microsoft.com/office/drawing/2014/main" id="{C84405B9-E74A-45D6-B46A-E1299464C9C8}"/>
              </a:ext>
            </a:extLst>
          </p:cNvPr>
          <p:cNvSpPr txBox="1">
            <a:spLocks noChangeArrowheads="1"/>
          </p:cNvSpPr>
          <p:nvPr/>
        </p:nvSpPr>
        <p:spPr bwMode="auto">
          <a:xfrm>
            <a:off x="2667000" y="4289425"/>
            <a:ext cx="1430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FF00FF"/>
                </a:solidFill>
              </a:rPr>
              <a:t>. . .</a:t>
            </a:r>
            <a:r>
              <a:rPr lang="en-US" altLang="en-US"/>
              <a:t> </a:t>
            </a:r>
          </a:p>
        </p:txBody>
      </p:sp>
      <p:sp>
        <p:nvSpPr>
          <p:cNvPr id="10252" name="Text Box 41">
            <a:extLst>
              <a:ext uri="{FF2B5EF4-FFF2-40B4-BE49-F238E27FC236}">
                <a16:creationId xmlns:a16="http://schemas.microsoft.com/office/drawing/2014/main" id="{41779697-6956-4927-BBFB-45027C6B578D}"/>
              </a:ext>
            </a:extLst>
          </p:cNvPr>
          <p:cNvSpPr txBox="1">
            <a:spLocks noChangeArrowheads="1"/>
          </p:cNvSpPr>
          <p:nvPr/>
        </p:nvSpPr>
        <p:spPr bwMode="auto">
          <a:xfrm>
            <a:off x="5810250" y="3294063"/>
            <a:ext cx="1428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FF00FF"/>
                </a:solidFill>
              </a:rPr>
              <a:t>. . .</a:t>
            </a:r>
            <a:r>
              <a:rPr lang="en-US" altLang="en-US"/>
              <a:t> </a:t>
            </a:r>
          </a:p>
        </p:txBody>
      </p:sp>
      <p:sp>
        <p:nvSpPr>
          <p:cNvPr id="10253" name="Text Box 40">
            <a:extLst>
              <a:ext uri="{FF2B5EF4-FFF2-40B4-BE49-F238E27FC236}">
                <a16:creationId xmlns:a16="http://schemas.microsoft.com/office/drawing/2014/main" id="{171CB26D-28BA-4E4F-A639-109A1905475C}"/>
              </a:ext>
            </a:extLst>
          </p:cNvPr>
          <p:cNvSpPr txBox="1">
            <a:spLocks noChangeArrowheads="1"/>
          </p:cNvSpPr>
          <p:nvPr/>
        </p:nvSpPr>
        <p:spPr bwMode="auto">
          <a:xfrm>
            <a:off x="4267200" y="5867400"/>
            <a:ext cx="143033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FF00FF"/>
                </a:solidFill>
              </a:rPr>
              <a:t>. . .</a:t>
            </a:r>
            <a:r>
              <a:rPr lang="en-US" altLang="en-US"/>
              <a:t> </a:t>
            </a:r>
          </a:p>
        </p:txBody>
      </p:sp>
      <p:sp>
        <p:nvSpPr>
          <p:cNvPr id="15879" name="Oval 519">
            <a:extLst>
              <a:ext uri="{FF2B5EF4-FFF2-40B4-BE49-F238E27FC236}">
                <a16:creationId xmlns:a16="http://schemas.microsoft.com/office/drawing/2014/main" id="{999C07D6-0CA4-4F70-BC71-9E2EBBC758C9}"/>
              </a:ext>
            </a:extLst>
          </p:cNvPr>
          <p:cNvSpPr>
            <a:spLocks noChangeArrowheads="1"/>
          </p:cNvSpPr>
          <p:nvPr/>
        </p:nvSpPr>
        <p:spPr bwMode="auto">
          <a:xfrm>
            <a:off x="5638799" y="3352800"/>
            <a:ext cx="1498599" cy="533399"/>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a:t>
            </a:r>
            <a:endParaRPr lang="vi-VN" altLang="en-US"/>
          </a:p>
        </p:txBody>
      </p:sp>
      <p:sp>
        <p:nvSpPr>
          <p:cNvPr id="15880" name="Oval 520">
            <a:extLst>
              <a:ext uri="{FF2B5EF4-FFF2-40B4-BE49-F238E27FC236}">
                <a16:creationId xmlns:a16="http://schemas.microsoft.com/office/drawing/2014/main" id="{BE755FE2-62E3-468D-806C-8A987EA8BF07}"/>
              </a:ext>
            </a:extLst>
          </p:cNvPr>
          <p:cNvSpPr>
            <a:spLocks noChangeArrowheads="1"/>
          </p:cNvSpPr>
          <p:nvPr/>
        </p:nvSpPr>
        <p:spPr bwMode="auto">
          <a:xfrm>
            <a:off x="5638800" y="4267200"/>
            <a:ext cx="3581400" cy="533399"/>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4</a:t>
            </a:r>
            <a:endParaRPr lang="vi-VN" altLang="en-US"/>
          </a:p>
        </p:txBody>
      </p:sp>
      <p:sp>
        <p:nvSpPr>
          <p:cNvPr id="15881" name="Oval 521">
            <a:extLst>
              <a:ext uri="{FF2B5EF4-FFF2-40B4-BE49-F238E27FC236}">
                <a16:creationId xmlns:a16="http://schemas.microsoft.com/office/drawing/2014/main" id="{2D160647-C804-44F7-B374-167F16A2AB65}"/>
              </a:ext>
            </a:extLst>
          </p:cNvPr>
          <p:cNvSpPr>
            <a:spLocks noChangeArrowheads="1"/>
          </p:cNvSpPr>
          <p:nvPr/>
        </p:nvSpPr>
        <p:spPr bwMode="auto">
          <a:xfrm>
            <a:off x="5715000" y="5410200"/>
            <a:ext cx="1524000" cy="533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a:t>
            </a:r>
            <a:endParaRPr lang="vi-VN" altLang="en-US"/>
          </a:p>
        </p:txBody>
      </p:sp>
      <p:sp>
        <p:nvSpPr>
          <p:cNvPr id="15882" name="Oval 522">
            <a:extLst>
              <a:ext uri="{FF2B5EF4-FFF2-40B4-BE49-F238E27FC236}">
                <a16:creationId xmlns:a16="http://schemas.microsoft.com/office/drawing/2014/main" id="{CAB1B37E-0CCF-45C9-B00D-104A27E0DCD4}"/>
              </a:ext>
            </a:extLst>
          </p:cNvPr>
          <p:cNvSpPr>
            <a:spLocks noChangeArrowheads="1"/>
          </p:cNvSpPr>
          <p:nvPr/>
        </p:nvSpPr>
        <p:spPr bwMode="auto">
          <a:xfrm>
            <a:off x="4344988" y="5851525"/>
            <a:ext cx="379412" cy="4572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2</a:t>
            </a:r>
            <a:endParaRPr lang="vi-VN" altLang="en-US"/>
          </a:p>
        </p:txBody>
      </p:sp>
      <p:sp>
        <p:nvSpPr>
          <p:cNvPr id="15883" name="Oval 523">
            <a:extLst>
              <a:ext uri="{FF2B5EF4-FFF2-40B4-BE49-F238E27FC236}">
                <a16:creationId xmlns:a16="http://schemas.microsoft.com/office/drawing/2014/main" id="{0DAF9128-D4BB-4878-AAF8-FD04A407F628}"/>
              </a:ext>
            </a:extLst>
          </p:cNvPr>
          <p:cNvSpPr>
            <a:spLocks noChangeArrowheads="1"/>
          </p:cNvSpPr>
          <p:nvPr/>
        </p:nvSpPr>
        <p:spPr bwMode="auto">
          <a:xfrm>
            <a:off x="4114800" y="3048000"/>
            <a:ext cx="381000" cy="4572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1</a:t>
            </a:r>
            <a:endParaRPr lang="vi-VN" altLang="en-US" dirty="0"/>
          </a:p>
        </p:txBody>
      </p:sp>
      <p:sp>
        <p:nvSpPr>
          <p:cNvPr id="15884" name="Oval 524">
            <a:extLst>
              <a:ext uri="{FF2B5EF4-FFF2-40B4-BE49-F238E27FC236}">
                <a16:creationId xmlns:a16="http://schemas.microsoft.com/office/drawing/2014/main" id="{06A77170-6D87-4133-B01A-5D1A62B3C8DF}"/>
              </a:ext>
            </a:extLst>
          </p:cNvPr>
          <p:cNvSpPr>
            <a:spLocks noChangeArrowheads="1"/>
          </p:cNvSpPr>
          <p:nvPr/>
        </p:nvSpPr>
        <p:spPr bwMode="auto">
          <a:xfrm>
            <a:off x="3354388" y="4343400"/>
            <a:ext cx="379412" cy="4572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3</a:t>
            </a:r>
            <a:endParaRPr lang="vi-VN" altLang="en-US"/>
          </a:p>
        </p:txBody>
      </p:sp>
      <p:sp>
        <p:nvSpPr>
          <p:cNvPr id="15885" name="AutoShape 525">
            <a:hlinkClick r:id="" action="ppaction://noaction" highlightClick="1"/>
            <a:extLst>
              <a:ext uri="{FF2B5EF4-FFF2-40B4-BE49-F238E27FC236}">
                <a16:creationId xmlns:a16="http://schemas.microsoft.com/office/drawing/2014/main" id="{44E8C3B8-05A0-4D14-AAA8-6EE0A9D9ACA7}"/>
              </a:ext>
            </a:extLst>
          </p:cNvPr>
          <p:cNvSpPr>
            <a:spLocks noChangeArrowheads="1"/>
          </p:cNvSpPr>
          <p:nvPr/>
        </p:nvSpPr>
        <p:spPr bwMode="auto">
          <a:xfrm>
            <a:off x="1447800" y="3136900"/>
            <a:ext cx="457200" cy="457200"/>
          </a:xfrm>
          <a:prstGeom prst="actionButtonBlank">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1</a:t>
            </a:r>
            <a:endParaRPr lang="vi-VN" altLang="en-US"/>
          </a:p>
        </p:txBody>
      </p:sp>
      <p:sp>
        <p:nvSpPr>
          <p:cNvPr id="15886" name="AutoShape 526">
            <a:hlinkClick r:id="" action="ppaction://noaction" highlightClick="1"/>
            <a:extLst>
              <a:ext uri="{FF2B5EF4-FFF2-40B4-BE49-F238E27FC236}">
                <a16:creationId xmlns:a16="http://schemas.microsoft.com/office/drawing/2014/main" id="{155D7DA6-3880-418A-B88B-C1B23B5B4CC0}"/>
              </a:ext>
            </a:extLst>
          </p:cNvPr>
          <p:cNvSpPr>
            <a:spLocks noChangeArrowheads="1"/>
          </p:cNvSpPr>
          <p:nvPr/>
        </p:nvSpPr>
        <p:spPr bwMode="auto">
          <a:xfrm>
            <a:off x="1447800" y="3746500"/>
            <a:ext cx="457200" cy="457200"/>
          </a:xfrm>
          <a:prstGeom prst="actionButtonBlank">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2</a:t>
            </a:r>
            <a:endParaRPr lang="vi-VN" altLang="en-US"/>
          </a:p>
        </p:txBody>
      </p:sp>
      <p:sp>
        <p:nvSpPr>
          <p:cNvPr id="15887" name="AutoShape 527">
            <a:hlinkClick r:id="" action="ppaction://noaction" highlightClick="1"/>
            <a:extLst>
              <a:ext uri="{FF2B5EF4-FFF2-40B4-BE49-F238E27FC236}">
                <a16:creationId xmlns:a16="http://schemas.microsoft.com/office/drawing/2014/main" id="{4BD28648-6E5F-4233-95CA-B2D11408CC59}"/>
              </a:ext>
            </a:extLst>
          </p:cNvPr>
          <p:cNvSpPr>
            <a:spLocks noChangeArrowheads="1"/>
          </p:cNvSpPr>
          <p:nvPr/>
        </p:nvSpPr>
        <p:spPr bwMode="auto">
          <a:xfrm>
            <a:off x="1447800" y="4343400"/>
            <a:ext cx="457200" cy="457200"/>
          </a:xfrm>
          <a:prstGeom prst="actionButtonBlank">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3</a:t>
            </a:r>
            <a:endParaRPr lang="vi-VN" altLang="en-US"/>
          </a:p>
        </p:txBody>
      </p:sp>
      <p:sp>
        <p:nvSpPr>
          <p:cNvPr id="15888" name="AutoShape 528">
            <a:hlinkClick r:id="" action="ppaction://noaction" highlightClick="1"/>
            <a:extLst>
              <a:ext uri="{FF2B5EF4-FFF2-40B4-BE49-F238E27FC236}">
                <a16:creationId xmlns:a16="http://schemas.microsoft.com/office/drawing/2014/main" id="{A5B75164-9A9B-4DB1-8C6F-194B295AD590}"/>
              </a:ext>
            </a:extLst>
          </p:cNvPr>
          <p:cNvSpPr>
            <a:spLocks noChangeArrowheads="1"/>
          </p:cNvSpPr>
          <p:nvPr/>
        </p:nvSpPr>
        <p:spPr bwMode="auto">
          <a:xfrm>
            <a:off x="1447800" y="4965700"/>
            <a:ext cx="457200" cy="457200"/>
          </a:xfrm>
          <a:prstGeom prst="actionButtonBlank">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4</a:t>
            </a:r>
            <a:endParaRPr lang="vi-VN" altLang="en-US"/>
          </a:p>
        </p:txBody>
      </p:sp>
      <p:sp>
        <p:nvSpPr>
          <p:cNvPr id="15889" name="AutoShape 529">
            <a:hlinkClick r:id="" action="ppaction://noaction" highlightClick="1"/>
            <a:extLst>
              <a:ext uri="{FF2B5EF4-FFF2-40B4-BE49-F238E27FC236}">
                <a16:creationId xmlns:a16="http://schemas.microsoft.com/office/drawing/2014/main" id="{2887E3EA-41C6-49DD-A032-55940A1205D4}"/>
              </a:ext>
            </a:extLst>
          </p:cNvPr>
          <p:cNvSpPr>
            <a:spLocks noChangeArrowheads="1"/>
          </p:cNvSpPr>
          <p:nvPr/>
        </p:nvSpPr>
        <p:spPr bwMode="auto">
          <a:xfrm>
            <a:off x="1447800" y="5562600"/>
            <a:ext cx="457200" cy="457200"/>
          </a:xfrm>
          <a:prstGeom prst="actionButtonBlank">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a:t>
            </a:r>
            <a:endParaRPr lang="vi-VN" altLang="en-US"/>
          </a:p>
        </p:txBody>
      </p:sp>
      <p:grpSp>
        <p:nvGrpSpPr>
          <p:cNvPr id="10265" name="Group 537">
            <a:extLst>
              <a:ext uri="{FF2B5EF4-FFF2-40B4-BE49-F238E27FC236}">
                <a16:creationId xmlns:a16="http://schemas.microsoft.com/office/drawing/2014/main" id="{DFD23401-A1BE-4DE6-AA7D-4D2DDEA51825}"/>
              </a:ext>
            </a:extLst>
          </p:cNvPr>
          <p:cNvGrpSpPr>
            <a:grpSpLocks/>
          </p:cNvGrpSpPr>
          <p:nvPr/>
        </p:nvGrpSpPr>
        <p:grpSpPr bwMode="auto">
          <a:xfrm>
            <a:off x="3581400" y="2895600"/>
            <a:ext cx="3657600" cy="3187700"/>
            <a:chOff x="2256" y="1824"/>
            <a:chExt cx="2304" cy="2008"/>
          </a:xfrm>
        </p:grpSpPr>
        <p:sp>
          <p:nvSpPr>
            <p:cNvPr id="10270" name="Arc 535">
              <a:extLst>
                <a:ext uri="{FF2B5EF4-FFF2-40B4-BE49-F238E27FC236}">
                  <a16:creationId xmlns:a16="http://schemas.microsoft.com/office/drawing/2014/main" id="{5AE5B94D-75E5-490E-89C8-78A1B829AF20}"/>
                </a:ext>
              </a:extLst>
            </p:cNvPr>
            <p:cNvSpPr>
              <a:spLocks/>
            </p:cNvSpPr>
            <p:nvPr/>
          </p:nvSpPr>
          <p:spPr bwMode="auto">
            <a:xfrm>
              <a:off x="2493" y="3312"/>
              <a:ext cx="901" cy="311"/>
            </a:xfrm>
            <a:custGeom>
              <a:avLst/>
              <a:gdLst>
                <a:gd name="T0" fmla="*/ 0 w 43200"/>
                <a:gd name="T1" fmla="*/ 0 h 28720"/>
                <a:gd name="T2" fmla="*/ 0 w 43200"/>
                <a:gd name="T3" fmla="*/ 0 h 28720"/>
                <a:gd name="T4" fmla="*/ 0 w 43200"/>
                <a:gd name="T5" fmla="*/ 0 h 28720"/>
                <a:gd name="T6" fmla="*/ 0 60000 65536"/>
                <a:gd name="T7" fmla="*/ 0 60000 65536"/>
                <a:gd name="T8" fmla="*/ 0 60000 65536"/>
                <a:gd name="T9" fmla="*/ 0 w 43200"/>
                <a:gd name="T10" fmla="*/ 0 h 28720"/>
                <a:gd name="T11" fmla="*/ 43200 w 43200"/>
                <a:gd name="T12" fmla="*/ 28720 h 28720"/>
              </a:gdLst>
              <a:ahLst/>
              <a:cxnLst>
                <a:cxn ang="T6">
                  <a:pos x="T0" y="T1"/>
                </a:cxn>
                <a:cxn ang="T7">
                  <a:pos x="T2" y="T3"/>
                </a:cxn>
                <a:cxn ang="T8">
                  <a:pos x="T4" y="T5"/>
                </a:cxn>
              </a:cxnLst>
              <a:rect l="T9" t="T10" r="T11" b="T12"/>
              <a:pathLst>
                <a:path w="43200" h="28720" fill="none" extrusionOk="0">
                  <a:moveTo>
                    <a:pt x="42058" y="192"/>
                  </a:moveTo>
                  <a:cubicBezTo>
                    <a:pt x="42814" y="2423"/>
                    <a:pt x="43200" y="4763"/>
                    <a:pt x="43200" y="7120"/>
                  </a:cubicBezTo>
                  <a:cubicBezTo>
                    <a:pt x="43200" y="19049"/>
                    <a:pt x="33529" y="28720"/>
                    <a:pt x="21600" y="28720"/>
                  </a:cubicBezTo>
                  <a:cubicBezTo>
                    <a:pt x="9670" y="28720"/>
                    <a:pt x="0" y="19049"/>
                    <a:pt x="0" y="7120"/>
                  </a:cubicBezTo>
                  <a:cubicBezTo>
                    <a:pt x="-1" y="4695"/>
                    <a:pt x="408" y="2288"/>
                    <a:pt x="1207" y="0"/>
                  </a:cubicBezTo>
                </a:path>
                <a:path w="43200" h="28720" stroke="0" extrusionOk="0">
                  <a:moveTo>
                    <a:pt x="42058" y="192"/>
                  </a:moveTo>
                  <a:cubicBezTo>
                    <a:pt x="42814" y="2423"/>
                    <a:pt x="43200" y="4763"/>
                    <a:pt x="43200" y="7120"/>
                  </a:cubicBezTo>
                  <a:cubicBezTo>
                    <a:pt x="43200" y="19049"/>
                    <a:pt x="33529" y="28720"/>
                    <a:pt x="21600" y="28720"/>
                  </a:cubicBezTo>
                  <a:cubicBezTo>
                    <a:pt x="9670" y="28720"/>
                    <a:pt x="0" y="19049"/>
                    <a:pt x="0" y="7120"/>
                  </a:cubicBezTo>
                  <a:cubicBezTo>
                    <a:pt x="-1" y="4695"/>
                    <a:pt x="408" y="2288"/>
                    <a:pt x="1207" y="0"/>
                  </a:cubicBezTo>
                  <a:lnTo>
                    <a:pt x="21600" y="7120"/>
                  </a:lnTo>
                  <a:lnTo>
                    <a:pt x="42058" y="192"/>
                  </a:lnTo>
                  <a:close/>
                </a:path>
              </a:pathLst>
            </a:custGeom>
            <a:solidFill>
              <a:srgbClr val="ECF3A5"/>
            </a:solidFill>
            <a:ln w="19050">
              <a:solidFill>
                <a:schemeClr val="tx1"/>
              </a:solidFill>
              <a:round/>
              <a:headEnd/>
              <a:tailEnd/>
            </a:ln>
          </p:spPr>
          <p:txBody>
            <a:bodyPr wrap="none" anchor="ctr"/>
            <a:lstStyle/>
            <a:p>
              <a:endParaRPr lang="en-US"/>
            </a:p>
          </p:txBody>
        </p:sp>
        <p:sp>
          <p:nvSpPr>
            <p:cNvPr id="10271" name="Arc 536">
              <a:extLst>
                <a:ext uri="{FF2B5EF4-FFF2-40B4-BE49-F238E27FC236}">
                  <a16:creationId xmlns:a16="http://schemas.microsoft.com/office/drawing/2014/main" id="{3E7D135A-75EC-433C-838A-B3C181D1D0BD}"/>
                </a:ext>
              </a:extLst>
            </p:cNvPr>
            <p:cNvSpPr>
              <a:spLocks/>
            </p:cNvSpPr>
            <p:nvPr/>
          </p:nvSpPr>
          <p:spPr bwMode="auto">
            <a:xfrm>
              <a:off x="2496" y="2312"/>
              <a:ext cx="907" cy="397"/>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42923" y="25042"/>
                  </a:moveTo>
                  <a:cubicBezTo>
                    <a:pt x="41234" y="35507"/>
                    <a:pt x="32200" y="43199"/>
                    <a:pt x="21600" y="43200"/>
                  </a:cubicBezTo>
                  <a:cubicBezTo>
                    <a:pt x="9670" y="43200"/>
                    <a:pt x="0" y="33529"/>
                    <a:pt x="0" y="21600"/>
                  </a:cubicBezTo>
                  <a:cubicBezTo>
                    <a:pt x="0" y="9670"/>
                    <a:pt x="9670" y="0"/>
                    <a:pt x="21600" y="0"/>
                  </a:cubicBezTo>
                  <a:cubicBezTo>
                    <a:pt x="33529" y="0"/>
                    <a:pt x="43200" y="9670"/>
                    <a:pt x="43200" y="21600"/>
                  </a:cubicBezTo>
                  <a:cubicBezTo>
                    <a:pt x="43200" y="22195"/>
                    <a:pt x="43175" y="22791"/>
                    <a:pt x="43126" y="23385"/>
                  </a:cubicBezTo>
                </a:path>
                <a:path w="43200" h="43200" stroke="0" extrusionOk="0">
                  <a:moveTo>
                    <a:pt x="42923" y="25042"/>
                  </a:moveTo>
                  <a:cubicBezTo>
                    <a:pt x="41234" y="35507"/>
                    <a:pt x="32200" y="43199"/>
                    <a:pt x="21600" y="43200"/>
                  </a:cubicBezTo>
                  <a:cubicBezTo>
                    <a:pt x="9670" y="43200"/>
                    <a:pt x="0" y="33529"/>
                    <a:pt x="0" y="21600"/>
                  </a:cubicBezTo>
                  <a:cubicBezTo>
                    <a:pt x="0" y="9670"/>
                    <a:pt x="9670" y="0"/>
                    <a:pt x="21600" y="0"/>
                  </a:cubicBezTo>
                  <a:cubicBezTo>
                    <a:pt x="33529" y="0"/>
                    <a:pt x="43200" y="9670"/>
                    <a:pt x="43200" y="21600"/>
                  </a:cubicBezTo>
                  <a:cubicBezTo>
                    <a:pt x="43200" y="22195"/>
                    <a:pt x="43175" y="22791"/>
                    <a:pt x="43126" y="23385"/>
                  </a:cubicBezTo>
                  <a:lnTo>
                    <a:pt x="21600" y="21600"/>
                  </a:lnTo>
                  <a:lnTo>
                    <a:pt x="42923" y="25042"/>
                  </a:lnTo>
                  <a:close/>
                </a:path>
              </a:pathLst>
            </a:custGeom>
            <a:solidFill>
              <a:srgbClr val="ECF3A5"/>
            </a:solidFill>
            <a:ln w="19050">
              <a:solidFill>
                <a:schemeClr val="tx1"/>
              </a:solidFill>
              <a:round/>
              <a:headEnd/>
              <a:tailEnd/>
            </a:ln>
          </p:spPr>
          <p:txBody>
            <a:bodyPr wrap="none" anchor="ctr"/>
            <a:lstStyle/>
            <a:p>
              <a:endParaRPr lang="en-US"/>
            </a:p>
          </p:txBody>
        </p:sp>
        <p:sp>
          <p:nvSpPr>
            <p:cNvPr id="10272" name="Text Box 42">
              <a:extLst>
                <a:ext uri="{FF2B5EF4-FFF2-40B4-BE49-F238E27FC236}">
                  <a16:creationId xmlns:a16="http://schemas.microsoft.com/office/drawing/2014/main" id="{0DDCE788-3C03-46A3-9406-10F9EF3D9AAD}"/>
                </a:ext>
              </a:extLst>
            </p:cNvPr>
            <p:cNvSpPr txBox="1">
              <a:spLocks noChangeArrowheads="1"/>
            </p:cNvSpPr>
            <p:nvPr/>
          </p:nvSpPr>
          <p:spPr bwMode="auto">
            <a:xfrm>
              <a:off x="2501" y="1824"/>
              <a:ext cx="9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1200">
                <a:latin typeface="Times New Roman" panose="02020603050405020304" pitchFamily="18" charset="0"/>
              </a:endParaRPr>
            </a:p>
          </p:txBody>
        </p:sp>
        <p:sp>
          <p:nvSpPr>
            <p:cNvPr id="10273" name="Line 10">
              <a:extLst>
                <a:ext uri="{FF2B5EF4-FFF2-40B4-BE49-F238E27FC236}">
                  <a16:creationId xmlns:a16="http://schemas.microsoft.com/office/drawing/2014/main" id="{AE730002-FB8D-4EA1-8221-247E7E87157C}"/>
                </a:ext>
              </a:extLst>
            </p:cNvPr>
            <p:cNvSpPr>
              <a:spLocks noChangeShapeType="1"/>
            </p:cNvSpPr>
            <p:nvPr/>
          </p:nvSpPr>
          <p:spPr bwMode="auto">
            <a:xfrm>
              <a:off x="2393" y="2475"/>
              <a:ext cx="0" cy="941"/>
            </a:xfrm>
            <a:prstGeom prst="line">
              <a:avLst/>
            </a:prstGeom>
            <a:noFill/>
            <a:ln w="9525">
              <a:solidFill>
                <a:srgbClr val="00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4" name="Text Box 38">
              <a:extLst>
                <a:ext uri="{FF2B5EF4-FFF2-40B4-BE49-F238E27FC236}">
                  <a16:creationId xmlns:a16="http://schemas.microsoft.com/office/drawing/2014/main" id="{6A10CD85-FF09-4DD8-8BB0-23951672429F}"/>
                </a:ext>
              </a:extLst>
            </p:cNvPr>
            <p:cNvSpPr txBox="1">
              <a:spLocks noChangeArrowheads="1"/>
            </p:cNvSpPr>
            <p:nvPr/>
          </p:nvSpPr>
          <p:spPr bwMode="auto">
            <a:xfrm>
              <a:off x="3659" y="2765"/>
              <a:ext cx="9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FF00FF"/>
                  </a:solidFill>
                </a:rPr>
                <a:t>. . .</a:t>
              </a:r>
              <a:r>
                <a:rPr lang="en-US" altLang="en-US">
                  <a:solidFill>
                    <a:srgbClr val="FF00FF"/>
                  </a:solidFill>
                </a:rPr>
                <a:t> </a:t>
              </a:r>
            </a:p>
          </p:txBody>
        </p:sp>
        <p:sp>
          <p:nvSpPr>
            <p:cNvPr id="10275" name="Text Box 39">
              <a:extLst>
                <a:ext uri="{FF2B5EF4-FFF2-40B4-BE49-F238E27FC236}">
                  <a16:creationId xmlns:a16="http://schemas.microsoft.com/office/drawing/2014/main" id="{FFD12B8D-93E2-4BB4-A182-DCD46D9859E2}"/>
                </a:ext>
              </a:extLst>
            </p:cNvPr>
            <p:cNvSpPr txBox="1">
              <a:spLocks noChangeArrowheads="1"/>
            </p:cNvSpPr>
            <p:nvPr/>
          </p:nvSpPr>
          <p:spPr bwMode="auto">
            <a:xfrm>
              <a:off x="3595" y="3392"/>
              <a:ext cx="9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FF00FF"/>
                  </a:solidFill>
                </a:rPr>
                <a:t>. . .</a:t>
              </a:r>
              <a:r>
                <a:rPr lang="en-US" altLang="en-US"/>
                <a:t> </a:t>
              </a:r>
            </a:p>
          </p:txBody>
        </p:sp>
        <p:sp>
          <p:nvSpPr>
            <p:cNvPr id="10276" name="Line 19">
              <a:extLst>
                <a:ext uri="{FF2B5EF4-FFF2-40B4-BE49-F238E27FC236}">
                  <a16:creationId xmlns:a16="http://schemas.microsoft.com/office/drawing/2014/main" id="{46C3B391-E0FD-4946-8241-9C719855438F}"/>
                </a:ext>
              </a:extLst>
            </p:cNvPr>
            <p:cNvSpPr>
              <a:spLocks noChangeShapeType="1"/>
            </p:cNvSpPr>
            <p:nvPr/>
          </p:nvSpPr>
          <p:spPr bwMode="auto">
            <a:xfrm>
              <a:off x="2511" y="3330"/>
              <a:ext cx="0" cy="50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7" name="Line 20">
              <a:extLst>
                <a:ext uri="{FF2B5EF4-FFF2-40B4-BE49-F238E27FC236}">
                  <a16:creationId xmlns:a16="http://schemas.microsoft.com/office/drawing/2014/main" id="{A3BFB59B-8FF4-4BDB-A9D9-258A574AF1EC}"/>
                </a:ext>
              </a:extLst>
            </p:cNvPr>
            <p:cNvSpPr>
              <a:spLocks noChangeShapeType="1"/>
            </p:cNvSpPr>
            <p:nvPr/>
          </p:nvSpPr>
          <p:spPr bwMode="auto">
            <a:xfrm>
              <a:off x="3412" y="3330"/>
              <a:ext cx="0" cy="50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8" name="Line 21">
              <a:extLst>
                <a:ext uri="{FF2B5EF4-FFF2-40B4-BE49-F238E27FC236}">
                  <a16:creationId xmlns:a16="http://schemas.microsoft.com/office/drawing/2014/main" id="{E1ADB6DF-EB71-4877-8E28-60A04D06D51B}"/>
                </a:ext>
              </a:extLst>
            </p:cNvPr>
            <p:cNvSpPr>
              <a:spLocks noChangeShapeType="1"/>
            </p:cNvSpPr>
            <p:nvPr/>
          </p:nvSpPr>
          <p:spPr bwMode="auto">
            <a:xfrm>
              <a:off x="2511" y="2138"/>
              <a:ext cx="0" cy="3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9" name="Line 24">
              <a:extLst>
                <a:ext uri="{FF2B5EF4-FFF2-40B4-BE49-F238E27FC236}">
                  <a16:creationId xmlns:a16="http://schemas.microsoft.com/office/drawing/2014/main" id="{6500DB52-16A8-494F-B098-169EB156E66D}"/>
                </a:ext>
              </a:extLst>
            </p:cNvPr>
            <p:cNvSpPr>
              <a:spLocks noChangeShapeType="1"/>
            </p:cNvSpPr>
            <p:nvPr/>
          </p:nvSpPr>
          <p:spPr bwMode="auto">
            <a:xfrm>
              <a:off x="2978" y="2138"/>
              <a:ext cx="0" cy="3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0" name="Line 25">
              <a:extLst>
                <a:ext uri="{FF2B5EF4-FFF2-40B4-BE49-F238E27FC236}">
                  <a16:creationId xmlns:a16="http://schemas.microsoft.com/office/drawing/2014/main" id="{54725027-5D60-4359-8BC0-F12D930F5C72}"/>
                </a:ext>
              </a:extLst>
            </p:cNvPr>
            <p:cNvSpPr>
              <a:spLocks noChangeShapeType="1"/>
            </p:cNvSpPr>
            <p:nvPr/>
          </p:nvSpPr>
          <p:spPr bwMode="auto">
            <a:xfrm>
              <a:off x="2978" y="3596"/>
              <a:ext cx="0" cy="188"/>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1" name="Line 26">
              <a:extLst>
                <a:ext uri="{FF2B5EF4-FFF2-40B4-BE49-F238E27FC236}">
                  <a16:creationId xmlns:a16="http://schemas.microsoft.com/office/drawing/2014/main" id="{ED332AF6-E074-46BA-83D2-7036A83D69C3}"/>
                </a:ext>
              </a:extLst>
            </p:cNvPr>
            <p:cNvSpPr>
              <a:spLocks noChangeShapeType="1"/>
            </p:cNvSpPr>
            <p:nvPr/>
          </p:nvSpPr>
          <p:spPr bwMode="auto">
            <a:xfrm>
              <a:off x="2511" y="3667"/>
              <a:ext cx="901" cy="0"/>
            </a:xfrm>
            <a:prstGeom prst="line">
              <a:avLst/>
            </a:prstGeom>
            <a:noFill/>
            <a:ln w="9525">
              <a:solidFill>
                <a:srgbClr val="00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82" name="Line 27">
              <a:extLst>
                <a:ext uri="{FF2B5EF4-FFF2-40B4-BE49-F238E27FC236}">
                  <a16:creationId xmlns:a16="http://schemas.microsoft.com/office/drawing/2014/main" id="{F9804C39-6055-45E1-A2D5-341AF616B2D7}"/>
                </a:ext>
              </a:extLst>
            </p:cNvPr>
            <p:cNvSpPr>
              <a:spLocks noChangeShapeType="1"/>
            </p:cNvSpPr>
            <p:nvPr/>
          </p:nvSpPr>
          <p:spPr bwMode="auto">
            <a:xfrm>
              <a:off x="2511" y="2200"/>
              <a:ext cx="451" cy="0"/>
            </a:xfrm>
            <a:prstGeom prst="line">
              <a:avLst/>
            </a:prstGeom>
            <a:noFill/>
            <a:ln w="9525">
              <a:solidFill>
                <a:srgbClr val="00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83" name="Line 29">
              <a:extLst>
                <a:ext uri="{FF2B5EF4-FFF2-40B4-BE49-F238E27FC236}">
                  <a16:creationId xmlns:a16="http://schemas.microsoft.com/office/drawing/2014/main" id="{58B4DAC2-0DBC-47C9-85E7-9704C16DB74A}"/>
                </a:ext>
              </a:extLst>
            </p:cNvPr>
            <p:cNvSpPr>
              <a:spLocks noChangeShapeType="1"/>
            </p:cNvSpPr>
            <p:nvPr/>
          </p:nvSpPr>
          <p:spPr bwMode="auto">
            <a:xfrm>
              <a:off x="3219" y="3016"/>
              <a:ext cx="386" cy="0"/>
            </a:xfrm>
            <a:prstGeom prst="line">
              <a:avLst/>
            </a:prstGeom>
            <a:noFill/>
            <a:ln w="952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4" name="AutoShape 4">
              <a:extLst>
                <a:ext uri="{FF2B5EF4-FFF2-40B4-BE49-F238E27FC236}">
                  <a16:creationId xmlns:a16="http://schemas.microsoft.com/office/drawing/2014/main" id="{0CB644E4-6E6E-4C51-820E-BC73B2823FBA}"/>
                </a:ext>
              </a:extLst>
            </p:cNvPr>
            <p:cNvSpPr>
              <a:spLocks noChangeArrowheads="1"/>
            </p:cNvSpPr>
            <p:nvPr/>
          </p:nvSpPr>
          <p:spPr bwMode="auto">
            <a:xfrm>
              <a:off x="2496" y="2304"/>
              <a:ext cx="901" cy="1318"/>
            </a:xfrm>
            <a:prstGeom prst="flowChartMagneticDisk">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85" name="Line 43">
              <a:extLst>
                <a:ext uri="{FF2B5EF4-FFF2-40B4-BE49-F238E27FC236}">
                  <a16:creationId xmlns:a16="http://schemas.microsoft.com/office/drawing/2014/main" id="{67D89E3B-86E9-418D-8C97-377E42E8D208}"/>
                </a:ext>
              </a:extLst>
            </p:cNvPr>
            <p:cNvSpPr>
              <a:spLocks noChangeShapeType="1"/>
            </p:cNvSpPr>
            <p:nvPr/>
          </p:nvSpPr>
          <p:spPr bwMode="auto">
            <a:xfrm>
              <a:off x="3412" y="2138"/>
              <a:ext cx="0" cy="3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6" name="Line 131">
              <a:extLst>
                <a:ext uri="{FF2B5EF4-FFF2-40B4-BE49-F238E27FC236}">
                  <a16:creationId xmlns:a16="http://schemas.microsoft.com/office/drawing/2014/main" id="{26F3C96D-F86D-4FE2-B613-07A751CE7703}"/>
                </a:ext>
              </a:extLst>
            </p:cNvPr>
            <p:cNvSpPr>
              <a:spLocks noChangeShapeType="1"/>
            </p:cNvSpPr>
            <p:nvPr/>
          </p:nvSpPr>
          <p:spPr bwMode="auto">
            <a:xfrm>
              <a:off x="3412" y="2138"/>
              <a:ext cx="0" cy="3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7" name="Arc 485">
              <a:extLst>
                <a:ext uri="{FF2B5EF4-FFF2-40B4-BE49-F238E27FC236}">
                  <a16:creationId xmlns:a16="http://schemas.microsoft.com/office/drawing/2014/main" id="{DDB5D1FF-E40E-4717-A511-C0E80FA1D337}"/>
                </a:ext>
              </a:extLst>
            </p:cNvPr>
            <p:cNvSpPr>
              <a:spLocks/>
            </p:cNvSpPr>
            <p:nvPr/>
          </p:nvSpPr>
          <p:spPr bwMode="auto">
            <a:xfrm>
              <a:off x="2507" y="3209"/>
              <a:ext cx="901" cy="212"/>
            </a:xfrm>
            <a:custGeom>
              <a:avLst/>
              <a:gdLst>
                <a:gd name="T0" fmla="*/ 0 w 43200"/>
                <a:gd name="T1" fmla="*/ 0 h 25384"/>
                <a:gd name="T2" fmla="*/ 0 w 43200"/>
                <a:gd name="T3" fmla="*/ 0 h 25384"/>
                <a:gd name="T4" fmla="*/ 0 w 43200"/>
                <a:gd name="T5" fmla="*/ 0 h 25384"/>
                <a:gd name="T6" fmla="*/ 0 60000 65536"/>
                <a:gd name="T7" fmla="*/ 0 60000 65536"/>
                <a:gd name="T8" fmla="*/ 0 60000 65536"/>
                <a:gd name="T9" fmla="*/ 0 w 43200"/>
                <a:gd name="T10" fmla="*/ 0 h 25384"/>
                <a:gd name="T11" fmla="*/ 43200 w 43200"/>
                <a:gd name="T12" fmla="*/ 25384 h 25384"/>
              </a:gdLst>
              <a:ahLst/>
              <a:cxnLst>
                <a:cxn ang="T6">
                  <a:pos x="T0" y="T1"/>
                </a:cxn>
                <a:cxn ang="T7">
                  <a:pos x="T2" y="T3"/>
                </a:cxn>
                <a:cxn ang="T8">
                  <a:pos x="T4" y="T5"/>
                </a:cxn>
              </a:cxnLst>
              <a:rect l="T9" t="T10" r="T11" b="T12"/>
              <a:pathLst>
                <a:path w="43200" h="25384" fill="none" extrusionOk="0">
                  <a:moveTo>
                    <a:pt x="50" y="23082"/>
                  </a:moveTo>
                  <a:cubicBezTo>
                    <a:pt x="16" y="22588"/>
                    <a:pt x="0" y="22094"/>
                    <a:pt x="0" y="21600"/>
                  </a:cubicBezTo>
                  <a:cubicBezTo>
                    <a:pt x="0" y="9670"/>
                    <a:pt x="9670" y="0"/>
                    <a:pt x="21600" y="0"/>
                  </a:cubicBezTo>
                  <a:cubicBezTo>
                    <a:pt x="33529" y="0"/>
                    <a:pt x="43200" y="9670"/>
                    <a:pt x="43200" y="21600"/>
                  </a:cubicBezTo>
                  <a:cubicBezTo>
                    <a:pt x="43200" y="22868"/>
                    <a:pt x="43088" y="24134"/>
                    <a:pt x="42865" y="25383"/>
                  </a:cubicBezTo>
                </a:path>
                <a:path w="43200" h="25384" stroke="0" extrusionOk="0">
                  <a:moveTo>
                    <a:pt x="50" y="23082"/>
                  </a:moveTo>
                  <a:cubicBezTo>
                    <a:pt x="16" y="22588"/>
                    <a:pt x="0" y="22094"/>
                    <a:pt x="0" y="21600"/>
                  </a:cubicBezTo>
                  <a:cubicBezTo>
                    <a:pt x="0" y="9670"/>
                    <a:pt x="9670" y="0"/>
                    <a:pt x="21600" y="0"/>
                  </a:cubicBezTo>
                  <a:cubicBezTo>
                    <a:pt x="33529" y="0"/>
                    <a:pt x="43200" y="9670"/>
                    <a:pt x="43200" y="21600"/>
                  </a:cubicBezTo>
                  <a:cubicBezTo>
                    <a:pt x="43200" y="22868"/>
                    <a:pt x="43088" y="24134"/>
                    <a:pt x="42865" y="25383"/>
                  </a:cubicBezTo>
                  <a:lnTo>
                    <a:pt x="21600" y="21600"/>
                  </a:lnTo>
                  <a:lnTo>
                    <a:pt x="50" y="23082"/>
                  </a:lnTo>
                  <a:close/>
                </a:path>
              </a:pathLst>
            </a:custGeom>
            <a:solidFill>
              <a:srgbClr val="ECF3A5"/>
            </a:solidFill>
            <a:ln w="19050">
              <a:solidFill>
                <a:schemeClr val="tx1"/>
              </a:solidFill>
              <a:prstDash val="dash"/>
              <a:round/>
              <a:headEnd/>
              <a:tailEnd/>
            </a:ln>
          </p:spPr>
          <p:txBody>
            <a:bodyPr wrap="none" anchor="ctr"/>
            <a:lstStyle/>
            <a:p>
              <a:endParaRPr lang="en-US"/>
            </a:p>
          </p:txBody>
        </p:sp>
        <p:sp>
          <p:nvSpPr>
            <p:cNvPr id="10288" name="Freeform 486">
              <a:extLst>
                <a:ext uri="{FF2B5EF4-FFF2-40B4-BE49-F238E27FC236}">
                  <a16:creationId xmlns:a16="http://schemas.microsoft.com/office/drawing/2014/main" id="{E292F87C-1188-4BD0-AA73-07F3265DEB2D}"/>
                </a:ext>
              </a:extLst>
            </p:cNvPr>
            <p:cNvSpPr>
              <a:spLocks/>
            </p:cNvSpPr>
            <p:nvPr/>
          </p:nvSpPr>
          <p:spPr bwMode="auto">
            <a:xfrm>
              <a:off x="3216" y="3504"/>
              <a:ext cx="1009" cy="288"/>
            </a:xfrm>
            <a:custGeom>
              <a:avLst/>
              <a:gdLst>
                <a:gd name="T0" fmla="*/ 0 w 816"/>
                <a:gd name="T1" fmla="*/ 0 h 288"/>
                <a:gd name="T2" fmla="*/ 5622 w 816"/>
                <a:gd name="T3" fmla="*/ 2488 h 288"/>
                <a:gd name="T4" fmla="*/ 15941 w 816"/>
                <a:gd name="T5" fmla="*/ 2488 h 288"/>
                <a:gd name="T6" fmla="*/ 0 60000 65536"/>
                <a:gd name="T7" fmla="*/ 0 60000 65536"/>
                <a:gd name="T8" fmla="*/ 0 60000 65536"/>
                <a:gd name="T9" fmla="*/ 0 w 816"/>
                <a:gd name="T10" fmla="*/ 0 h 288"/>
                <a:gd name="T11" fmla="*/ 816 w 816"/>
                <a:gd name="T12" fmla="*/ 288 h 288"/>
              </a:gdLst>
              <a:ahLst/>
              <a:cxnLst>
                <a:cxn ang="T6">
                  <a:pos x="T0" y="T1"/>
                </a:cxn>
                <a:cxn ang="T7">
                  <a:pos x="T2" y="T3"/>
                </a:cxn>
                <a:cxn ang="T8">
                  <a:pos x="T4" y="T5"/>
                </a:cxn>
              </a:cxnLst>
              <a:rect l="T9" t="T10" r="T11" b="T12"/>
              <a:pathLst>
                <a:path w="816" h="288">
                  <a:moveTo>
                    <a:pt x="0" y="0"/>
                  </a:moveTo>
                  <a:lnTo>
                    <a:pt x="288" y="288"/>
                  </a:lnTo>
                  <a:lnTo>
                    <a:pt x="816" y="288"/>
                  </a:lnTo>
                </a:path>
              </a:pathLst>
            </a:custGeom>
            <a:noFill/>
            <a:ln w="9525">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9" name="Freeform 487">
              <a:extLst>
                <a:ext uri="{FF2B5EF4-FFF2-40B4-BE49-F238E27FC236}">
                  <a16:creationId xmlns:a16="http://schemas.microsoft.com/office/drawing/2014/main" id="{FAD5B618-2B29-49E2-A4D2-7B4D41D9949E}"/>
                </a:ext>
              </a:extLst>
            </p:cNvPr>
            <p:cNvSpPr>
              <a:spLocks/>
            </p:cNvSpPr>
            <p:nvPr/>
          </p:nvSpPr>
          <p:spPr bwMode="auto">
            <a:xfrm>
              <a:off x="3224" y="2122"/>
              <a:ext cx="904" cy="314"/>
            </a:xfrm>
            <a:custGeom>
              <a:avLst/>
              <a:gdLst>
                <a:gd name="T0" fmla="*/ 0 w 816"/>
                <a:gd name="T1" fmla="*/ 10348 h 240"/>
                <a:gd name="T2" fmla="*/ 1937 w 816"/>
                <a:gd name="T3" fmla="*/ 0 h 240"/>
                <a:gd name="T4" fmla="*/ 8245 w 816"/>
                <a:gd name="T5" fmla="*/ 0 h 240"/>
                <a:gd name="T6" fmla="*/ 0 60000 65536"/>
                <a:gd name="T7" fmla="*/ 0 60000 65536"/>
                <a:gd name="T8" fmla="*/ 0 60000 65536"/>
                <a:gd name="T9" fmla="*/ 0 w 816"/>
                <a:gd name="T10" fmla="*/ 0 h 240"/>
                <a:gd name="T11" fmla="*/ 816 w 816"/>
                <a:gd name="T12" fmla="*/ 240 h 240"/>
              </a:gdLst>
              <a:ahLst/>
              <a:cxnLst>
                <a:cxn ang="T6">
                  <a:pos x="T0" y="T1"/>
                </a:cxn>
                <a:cxn ang="T7">
                  <a:pos x="T2" y="T3"/>
                </a:cxn>
                <a:cxn ang="T8">
                  <a:pos x="T4" y="T5"/>
                </a:cxn>
              </a:cxnLst>
              <a:rect l="T9" t="T10" r="T11" b="T12"/>
              <a:pathLst>
                <a:path w="816" h="240">
                  <a:moveTo>
                    <a:pt x="0" y="240"/>
                  </a:moveTo>
                  <a:lnTo>
                    <a:pt x="192" y="0"/>
                  </a:lnTo>
                  <a:lnTo>
                    <a:pt x="816" y="0"/>
                  </a:lnTo>
                </a:path>
              </a:pathLst>
            </a:custGeom>
            <a:noFill/>
            <a:ln w="9525">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0" name="Line 17">
              <a:extLst>
                <a:ext uri="{FF2B5EF4-FFF2-40B4-BE49-F238E27FC236}">
                  <a16:creationId xmlns:a16="http://schemas.microsoft.com/office/drawing/2014/main" id="{29044712-01B8-47A0-BEF2-2F9372F2E57F}"/>
                </a:ext>
              </a:extLst>
            </p:cNvPr>
            <p:cNvSpPr>
              <a:spLocks noChangeShapeType="1"/>
            </p:cNvSpPr>
            <p:nvPr/>
          </p:nvSpPr>
          <p:spPr bwMode="auto">
            <a:xfrm flipH="1">
              <a:off x="2256" y="3408"/>
              <a:ext cx="1187"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1" name="Line 18">
              <a:extLst>
                <a:ext uri="{FF2B5EF4-FFF2-40B4-BE49-F238E27FC236}">
                  <a16:creationId xmlns:a16="http://schemas.microsoft.com/office/drawing/2014/main" id="{2E0376FD-4CD8-499F-B76C-EC940C6A5E46}"/>
                </a:ext>
              </a:extLst>
            </p:cNvPr>
            <p:cNvSpPr>
              <a:spLocks noChangeShapeType="1"/>
            </p:cNvSpPr>
            <p:nvPr/>
          </p:nvSpPr>
          <p:spPr bwMode="auto">
            <a:xfrm flipH="1">
              <a:off x="2289" y="2483"/>
              <a:ext cx="1128"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2" name="Line 23">
              <a:extLst>
                <a:ext uri="{FF2B5EF4-FFF2-40B4-BE49-F238E27FC236}">
                  <a16:creationId xmlns:a16="http://schemas.microsoft.com/office/drawing/2014/main" id="{252D8AC3-F98D-466C-B770-E8F2D86B75FF}"/>
                </a:ext>
              </a:extLst>
            </p:cNvPr>
            <p:cNvSpPr>
              <a:spLocks noChangeShapeType="1"/>
            </p:cNvSpPr>
            <p:nvPr/>
          </p:nvSpPr>
          <p:spPr bwMode="auto">
            <a:xfrm>
              <a:off x="2976" y="2448"/>
              <a:ext cx="0" cy="1129"/>
            </a:xfrm>
            <a:prstGeom prst="line">
              <a:avLst/>
            </a:prstGeom>
            <a:noFill/>
            <a:ln w="9525">
              <a:solidFill>
                <a:srgbClr val="0000CC"/>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66" name="Arc 534">
            <a:extLst>
              <a:ext uri="{FF2B5EF4-FFF2-40B4-BE49-F238E27FC236}">
                <a16:creationId xmlns:a16="http://schemas.microsoft.com/office/drawing/2014/main" id="{C5200590-38D5-4C87-89C6-065578E89BB9}"/>
              </a:ext>
            </a:extLst>
          </p:cNvPr>
          <p:cNvSpPr>
            <a:spLocks/>
          </p:cNvSpPr>
          <p:nvPr/>
        </p:nvSpPr>
        <p:spPr bwMode="auto">
          <a:xfrm flipV="1">
            <a:off x="4648200" y="0"/>
            <a:ext cx="1439863" cy="630238"/>
          </a:xfrm>
          <a:custGeom>
            <a:avLst/>
            <a:gdLst>
              <a:gd name="T0" fmla="*/ 2147483647 w 43200"/>
              <a:gd name="T1" fmla="*/ 0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3547"/>
                  <a:pt x="4479" y="6163"/>
                  <a:pt x="11621" y="2443"/>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3547"/>
                  <a:pt x="4479" y="6163"/>
                  <a:pt x="11621" y="2443"/>
                </a:cubicBezTo>
                <a:lnTo>
                  <a:pt x="21600" y="21600"/>
                </a:lnTo>
                <a:lnTo>
                  <a:pt x="21599"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10267" name="Text Box 488">
            <a:extLst>
              <a:ext uri="{FF2B5EF4-FFF2-40B4-BE49-F238E27FC236}">
                <a16:creationId xmlns:a16="http://schemas.microsoft.com/office/drawing/2014/main" id="{D712022B-C4BF-433F-A428-5B659A656D5B}"/>
              </a:ext>
            </a:extLst>
          </p:cNvPr>
          <p:cNvSpPr txBox="1">
            <a:spLocks noChangeArrowheads="1"/>
          </p:cNvSpPr>
          <p:nvPr/>
        </p:nvSpPr>
        <p:spPr bwMode="auto">
          <a:xfrm>
            <a:off x="4608513" y="3556000"/>
            <a:ext cx="284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FF0000"/>
                </a:solidFill>
              </a:rPr>
              <a:t>.</a:t>
            </a:r>
          </a:p>
        </p:txBody>
      </p:sp>
      <p:sp>
        <p:nvSpPr>
          <p:cNvPr id="10268" name="Text Box 8">
            <a:extLst>
              <a:ext uri="{FF2B5EF4-FFF2-40B4-BE49-F238E27FC236}">
                <a16:creationId xmlns:a16="http://schemas.microsoft.com/office/drawing/2014/main" id="{B0016C3C-8DE0-47E8-8366-B6E82B3B75F1}"/>
              </a:ext>
            </a:extLst>
          </p:cNvPr>
          <p:cNvSpPr txBox="1">
            <a:spLocks noChangeArrowheads="1"/>
          </p:cNvSpPr>
          <p:nvPr/>
        </p:nvSpPr>
        <p:spPr bwMode="auto">
          <a:xfrm>
            <a:off x="4595813" y="5029200"/>
            <a:ext cx="284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FF0000"/>
                </a:solidFill>
              </a:rPr>
              <a:t>.</a:t>
            </a:r>
          </a:p>
        </p:txBody>
      </p:sp>
      <p:pic>
        <p:nvPicPr>
          <p:cNvPr id="10269" name="Picture 2" descr="2052563476_e31d10d24d_o">
            <a:extLst>
              <a:ext uri="{FF2B5EF4-FFF2-40B4-BE49-F238E27FC236}">
                <a16:creationId xmlns:a16="http://schemas.microsoft.com/office/drawing/2014/main" id="{BFAD5658-BF92-4DB5-BF63-42EF3BFA2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371600"/>
            <a:ext cx="2514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8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xit" presetSubtype="10" fill="hold" grpId="0" nodeType="withEffect">
                                  <p:stCondLst>
                                    <p:cond delay="0"/>
                                  </p:stCondLst>
                                  <p:childTnLst>
                                    <p:animEffect transition="out" filter="blinds(horizontal)">
                                      <p:cBhvr>
                                        <p:cTn id="6" dur="500"/>
                                        <p:tgtEl>
                                          <p:spTgt spid="15885"/>
                                        </p:tgtEl>
                                      </p:cBhvr>
                                    </p:animEffect>
                                    <p:set>
                                      <p:cBhvr>
                                        <p:cTn id="7" dur="1" fill="hold">
                                          <p:stCondLst>
                                            <p:cond delay="499"/>
                                          </p:stCondLst>
                                        </p:cTn>
                                        <p:tgtEl>
                                          <p:spTgt spid="15885"/>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5883"/>
                                        </p:tgtEl>
                                      </p:cBhvr>
                                    </p:animEffect>
                                    <p:set>
                                      <p:cBhvr>
                                        <p:cTn id="10" dur="1" fill="hold">
                                          <p:stCondLst>
                                            <p:cond delay="499"/>
                                          </p:stCondLst>
                                        </p:cTn>
                                        <p:tgtEl>
                                          <p:spTgt spid="15883"/>
                                        </p:tgtEl>
                                        <p:attrNameLst>
                                          <p:attrName>style.visibility</p:attrName>
                                        </p:attrNameLst>
                                      </p:cBhvr>
                                      <p:to>
                                        <p:strVal val="hidden"/>
                                      </p:to>
                                    </p:set>
                                  </p:childTnLst>
                                </p:cTn>
                              </p:par>
                            </p:childTnLst>
                          </p:cTn>
                        </p:par>
                      </p:childTnLst>
                    </p:cTn>
                  </p:par>
                </p:childTnLst>
              </p:cTn>
              <p:nextCondLst>
                <p:cond evt="onClick" delay="0">
                  <p:tgtEl>
                    <p:spTgt spid="15885"/>
                  </p:tgtEl>
                </p:cond>
              </p:nextCondLst>
            </p:seq>
            <p:seq concurrent="1" nextAc="seek">
              <p:cTn id="11" restart="whenNotActive" fill="hold" evtFilter="cancelBubble" nodeType="interactiveSeq">
                <p:stCondLst>
                  <p:cond evt="onClick" delay="0">
                    <p:tgtEl>
                      <p:spTgt spid="1588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 presetClass="exit" presetSubtype="10" fill="hold" grpId="0" nodeType="clickEffect">
                                  <p:stCondLst>
                                    <p:cond delay="0"/>
                                  </p:stCondLst>
                                  <p:childTnLst>
                                    <p:animEffect transition="out" filter="blinds(horizontal)">
                                      <p:cBhvr>
                                        <p:cTn id="15" dur="500"/>
                                        <p:tgtEl>
                                          <p:spTgt spid="15886"/>
                                        </p:tgtEl>
                                      </p:cBhvr>
                                    </p:animEffect>
                                    <p:set>
                                      <p:cBhvr>
                                        <p:cTn id="16" dur="1" fill="hold">
                                          <p:stCondLst>
                                            <p:cond delay="499"/>
                                          </p:stCondLst>
                                        </p:cTn>
                                        <p:tgtEl>
                                          <p:spTgt spid="15886"/>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15882"/>
                                        </p:tgtEl>
                                      </p:cBhvr>
                                    </p:animEffect>
                                    <p:set>
                                      <p:cBhvr>
                                        <p:cTn id="19" dur="1" fill="hold">
                                          <p:stCondLst>
                                            <p:cond delay="499"/>
                                          </p:stCondLst>
                                        </p:cTn>
                                        <p:tgtEl>
                                          <p:spTgt spid="15882"/>
                                        </p:tgtEl>
                                        <p:attrNameLst>
                                          <p:attrName>style.visibility</p:attrName>
                                        </p:attrNameLst>
                                      </p:cBhvr>
                                      <p:to>
                                        <p:strVal val="hidden"/>
                                      </p:to>
                                    </p:set>
                                  </p:childTnLst>
                                </p:cTn>
                              </p:par>
                            </p:childTnLst>
                          </p:cTn>
                        </p:par>
                      </p:childTnLst>
                    </p:cTn>
                  </p:par>
                </p:childTnLst>
              </p:cTn>
              <p:nextCondLst>
                <p:cond evt="onClick" delay="0">
                  <p:tgtEl>
                    <p:spTgt spid="15886"/>
                  </p:tgtEl>
                </p:cond>
              </p:nextCondLst>
            </p:seq>
            <p:seq concurrent="1" nextAc="seek">
              <p:cTn id="20" restart="whenNotActive" fill="hold" evtFilter="cancelBubble" nodeType="interactiveSeq">
                <p:stCondLst>
                  <p:cond evt="onClick" delay="0">
                    <p:tgtEl>
                      <p:spTgt spid="1588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 presetClass="exit" presetSubtype="10" fill="hold" grpId="0" nodeType="withEffect">
                                  <p:stCondLst>
                                    <p:cond delay="0"/>
                                  </p:stCondLst>
                                  <p:childTnLst>
                                    <p:animEffect transition="out" filter="blinds(horizontal)">
                                      <p:cBhvr>
                                        <p:cTn id="24" dur="500"/>
                                        <p:tgtEl>
                                          <p:spTgt spid="15887"/>
                                        </p:tgtEl>
                                      </p:cBhvr>
                                    </p:animEffect>
                                    <p:set>
                                      <p:cBhvr>
                                        <p:cTn id="25" dur="1" fill="hold">
                                          <p:stCondLst>
                                            <p:cond delay="499"/>
                                          </p:stCondLst>
                                        </p:cTn>
                                        <p:tgtEl>
                                          <p:spTgt spid="15887"/>
                                        </p:tgtEl>
                                        <p:attrNameLst>
                                          <p:attrName>style.visibility</p:attrName>
                                        </p:attrNameLst>
                                      </p:cBhvr>
                                      <p:to>
                                        <p:strVal val="hidden"/>
                                      </p:to>
                                    </p:set>
                                  </p:childTnLst>
                                </p:cTn>
                              </p:par>
                              <p:par>
                                <p:cTn id="26" presetID="3" presetClass="exit" presetSubtype="10" fill="hold" grpId="0" nodeType="withEffect">
                                  <p:stCondLst>
                                    <p:cond delay="0"/>
                                  </p:stCondLst>
                                  <p:childTnLst>
                                    <p:animEffect transition="out" filter="blinds(horizontal)">
                                      <p:cBhvr>
                                        <p:cTn id="27" dur="500"/>
                                        <p:tgtEl>
                                          <p:spTgt spid="15884"/>
                                        </p:tgtEl>
                                      </p:cBhvr>
                                    </p:animEffect>
                                    <p:set>
                                      <p:cBhvr>
                                        <p:cTn id="28" dur="1" fill="hold">
                                          <p:stCondLst>
                                            <p:cond delay="499"/>
                                          </p:stCondLst>
                                        </p:cTn>
                                        <p:tgtEl>
                                          <p:spTgt spid="15884"/>
                                        </p:tgtEl>
                                        <p:attrNameLst>
                                          <p:attrName>style.visibility</p:attrName>
                                        </p:attrNameLst>
                                      </p:cBhvr>
                                      <p:to>
                                        <p:strVal val="hidden"/>
                                      </p:to>
                                    </p:set>
                                  </p:childTnLst>
                                </p:cTn>
                              </p:par>
                            </p:childTnLst>
                          </p:cTn>
                        </p:par>
                      </p:childTnLst>
                    </p:cTn>
                  </p:par>
                </p:childTnLst>
              </p:cTn>
              <p:nextCondLst>
                <p:cond evt="onClick" delay="0">
                  <p:tgtEl>
                    <p:spTgt spid="15887"/>
                  </p:tgtEl>
                </p:cond>
              </p:nextCondLst>
            </p:seq>
            <p:seq concurrent="1" nextAc="seek">
              <p:cTn id="29" restart="whenNotActive" fill="hold" evtFilter="cancelBubble" nodeType="interactiveSeq">
                <p:stCondLst>
                  <p:cond evt="onClick" delay="0">
                    <p:tgtEl>
                      <p:spTgt spid="1588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8" presetClass="entr" presetSubtype="16" fill="hold" grpId="0" nodeType="withEffect">
                                  <p:stCondLst>
                                    <p:cond delay="0"/>
                                  </p:stCondLst>
                                  <p:childTnLst>
                                    <p:set>
                                      <p:cBhvr>
                                        <p:cTn id="33" dur="1" fill="hold">
                                          <p:stCondLst>
                                            <p:cond delay="0"/>
                                          </p:stCondLst>
                                        </p:cTn>
                                        <p:tgtEl>
                                          <p:spTgt spid="15585"/>
                                        </p:tgtEl>
                                        <p:attrNameLst>
                                          <p:attrName>style.visibility</p:attrName>
                                        </p:attrNameLst>
                                      </p:cBhvr>
                                      <p:to>
                                        <p:strVal val="visible"/>
                                      </p:to>
                                    </p:set>
                                    <p:animEffect transition="in" filter="diamond(in)">
                                      <p:cBhvr>
                                        <p:cTn id="34" dur="500"/>
                                        <p:tgtEl>
                                          <p:spTgt spid="15585"/>
                                        </p:tgtEl>
                                      </p:cBhvr>
                                    </p:animEffect>
                                  </p:childTnLst>
                                </p:cTn>
                              </p:par>
                              <p:par>
                                <p:cTn id="35" presetID="3" presetClass="exit" presetSubtype="10" fill="hold" grpId="0" nodeType="withEffect">
                                  <p:stCondLst>
                                    <p:cond delay="0"/>
                                  </p:stCondLst>
                                  <p:childTnLst>
                                    <p:animEffect transition="out" filter="blinds(horizontal)">
                                      <p:cBhvr>
                                        <p:cTn id="36" dur="500"/>
                                        <p:tgtEl>
                                          <p:spTgt spid="15888"/>
                                        </p:tgtEl>
                                      </p:cBhvr>
                                    </p:animEffect>
                                    <p:set>
                                      <p:cBhvr>
                                        <p:cTn id="37" dur="1" fill="hold">
                                          <p:stCondLst>
                                            <p:cond delay="499"/>
                                          </p:stCondLst>
                                        </p:cTn>
                                        <p:tgtEl>
                                          <p:spTgt spid="15888"/>
                                        </p:tgtEl>
                                        <p:attrNameLst>
                                          <p:attrName>style.visibility</p:attrName>
                                        </p:attrNameLst>
                                      </p:cBhvr>
                                      <p:to>
                                        <p:strVal val="hidden"/>
                                      </p:to>
                                    </p:set>
                                  </p:childTnLst>
                                </p:cTn>
                              </p:par>
                              <p:par>
                                <p:cTn id="38" presetID="3" presetClass="exit" presetSubtype="10" fill="hold" grpId="0" nodeType="withEffect">
                                  <p:stCondLst>
                                    <p:cond delay="0"/>
                                  </p:stCondLst>
                                  <p:childTnLst>
                                    <p:animEffect transition="out" filter="blinds(horizontal)">
                                      <p:cBhvr>
                                        <p:cTn id="39" dur="500"/>
                                        <p:tgtEl>
                                          <p:spTgt spid="15880"/>
                                        </p:tgtEl>
                                      </p:cBhvr>
                                    </p:animEffect>
                                    <p:set>
                                      <p:cBhvr>
                                        <p:cTn id="40" dur="1" fill="hold">
                                          <p:stCondLst>
                                            <p:cond delay="499"/>
                                          </p:stCondLst>
                                        </p:cTn>
                                        <p:tgtEl>
                                          <p:spTgt spid="15880"/>
                                        </p:tgtEl>
                                        <p:attrNameLst>
                                          <p:attrName>style.visibility</p:attrName>
                                        </p:attrNameLst>
                                      </p:cBhvr>
                                      <p:to>
                                        <p:strVal val="hidden"/>
                                      </p:to>
                                    </p:set>
                                  </p:childTnLst>
                                </p:cTn>
                              </p:par>
                            </p:childTnLst>
                          </p:cTn>
                        </p:par>
                      </p:childTnLst>
                    </p:cTn>
                  </p:par>
                </p:childTnLst>
              </p:cTn>
              <p:nextCondLst>
                <p:cond evt="onClick" delay="0">
                  <p:tgtEl>
                    <p:spTgt spid="15888"/>
                  </p:tgtEl>
                </p:cond>
              </p:nextCondLst>
            </p:seq>
            <p:seq concurrent="1" nextAc="seek">
              <p:cTn id="41" restart="whenNotActive" fill="hold" evtFilter="cancelBubble" nodeType="interactiveSeq">
                <p:stCondLst>
                  <p:cond evt="onClick" delay="0">
                    <p:tgtEl>
                      <p:spTgt spid="1588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 presetClass="exit" presetSubtype="10" fill="hold" grpId="0" nodeType="withEffect">
                                  <p:stCondLst>
                                    <p:cond delay="0"/>
                                  </p:stCondLst>
                                  <p:childTnLst>
                                    <p:animEffect transition="out" filter="blinds(horizontal)">
                                      <p:cBhvr>
                                        <p:cTn id="45" dur="500"/>
                                        <p:tgtEl>
                                          <p:spTgt spid="15889"/>
                                        </p:tgtEl>
                                      </p:cBhvr>
                                    </p:animEffect>
                                    <p:set>
                                      <p:cBhvr>
                                        <p:cTn id="46" dur="1" fill="hold">
                                          <p:stCondLst>
                                            <p:cond delay="499"/>
                                          </p:stCondLst>
                                        </p:cTn>
                                        <p:tgtEl>
                                          <p:spTgt spid="15889"/>
                                        </p:tgtEl>
                                        <p:attrNameLst>
                                          <p:attrName>style.visibility</p:attrName>
                                        </p:attrNameLst>
                                      </p:cBhvr>
                                      <p:to>
                                        <p:strVal val="hidden"/>
                                      </p:to>
                                    </p:set>
                                  </p:childTnLst>
                                </p:cTn>
                              </p:par>
                              <p:par>
                                <p:cTn id="47" presetID="3" presetClass="exit" presetSubtype="10" fill="hold" grpId="0" nodeType="withEffect">
                                  <p:stCondLst>
                                    <p:cond delay="0"/>
                                  </p:stCondLst>
                                  <p:childTnLst>
                                    <p:animEffect transition="out" filter="blinds(horizontal)">
                                      <p:cBhvr>
                                        <p:cTn id="48" dur="500"/>
                                        <p:tgtEl>
                                          <p:spTgt spid="15879"/>
                                        </p:tgtEl>
                                      </p:cBhvr>
                                    </p:animEffect>
                                    <p:set>
                                      <p:cBhvr>
                                        <p:cTn id="49" dur="1" fill="hold">
                                          <p:stCondLst>
                                            <p:cond delay="499"/>
                                          </p:stCondLst>
                                        </p:cTn>
                                        <p:tgtEl>
                                          <p:spTgt spid="15879"/>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15881"/>
                                        </p:tgtEl>
                                      </p:cBhvr>
                                    </p:animEffect>
                                    <p:set>
                                      <p:cBhvr>
                                        <p:cTn id="52" dur="1" fill="hold">
                                          <p:stCondLst>
                                            <p:cond delay="499"/>
                                          </p:stCondLst>
                                        </p:cTn>
                                        <p:tgtEl>
                                          <p:spTgt spid="15881"/>
                                        </p:tgtEl>
                                        <p:attrNameLst>
                                          <p:attrName>style.visibility</p:attrName>
                                        </p:attrNameLst>
                                      </p:cBhvr>
                                      <p:to>
                                        <p:strVal val="hidden"/>
                                      </p:to>
                                    </p:set>
                                  </p:childTnLst>
                                </p:cTn>
                              </p:par>
                            </p:childTnLst>
                          </p:cTn>
                        </p:par>
                      </p:childTnLst>
                    </p:cTn>
                  </p:par>
                </p:childTnLst>
              </p:cTn>
              <p:nextCondLst>
                <p:cond evt="onClick" delay="0">
                  <p:tgtEl>
                    <p:spTgt spid="15889"/>
                  </p:tgtEl>
                </p:cond>
              </p:nextCondLst>
            </p:seq>
          </p:childTnLst>
        </p:cTn>
      </p:par>
    </p:tnLst>
    <p:bldLst>
      <p:bldP spid="15585" grpId="0"/>
      <p:bldP spid="15879" grpId="0" animBg="1"/>
      <p:bldP spid="15880" grpId="0" animBg="1"/>
      <p:bldP spid="15881" grpId="0" animBg="1"/>
      <p:bldP spid="15882" grpId="0" animBg="1"/>
      <p:bldP spid="15883" grpId="0" animBg="1"/>
      <p:bldP spid="15884" grpId="0" animBg="1"/>
      <p:bldP spid="15885" grpId="0" animBg="1"/>
      <p:bldP spid="15886" grpId="0" animBg="1"/>
      <p:bldP spid="15887" grpId="0" animBg="1"/>
      <p:bldP spid="15888" grpId="0" animBg="1"/>
      <p:bldP spid="158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638F699A-D7F6-4ABD-9718-CEE1390DEE79}"/>
              </a:ext>
            </a:extLst>
          </p:cNvPr>
          <p:cNvSpPr txBox="1">
            <a:spLocks noChangeArrowheads="1"/>
          </p:cNvSpPr>
          <p:nvPr/>
        </p:nvSpPr>
        <p:spPr bwMode="auto">
          <a:xfrm>
            <a:off x="382588" y="762000"/>
            <a:ext cx="8990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i="1" u="sng">
                <a:solidFill>
                  <a:srgbClr val="FF00FF"/>
                </a:solidFill>
              </a:rPr>
              <a:t>Bài 3/110 ( SGK )</a:t>
            </a:r>
            <a:r>
              <a:rPr lang="en-US" altLang="en-US" sz="2800">
                <a:solidFill>
                  <a:srgbClr val="0000CC"/>
                </a:solidFill>
              </a:rPr>
              <a:t> Quan sát ba hình dưới đây và chỉ ra chiều cao, bán kính đáy của mỗi hình </a:t>
            </a:r>
          </a:p>
        </p:txBody>
      </p:sp>
      <p:sp>
        <p:nvSpPr>
          <p:cNvPr id="11267" name="Rectangle 73">
            <a:extLst>
              <a:ext uri="{FF2B5EF4-FFF2-40B4-BE49-F238E27FC236}">
                <a16:creationId xmlns:a16="http://schemas.microsoft.com/office/drawing/2014/main" id="{BA4DBC48-2F94-42A1-BE3C-1B6D030CDE8F}"/>
              </a:ext>
            </a:extLst>
          </p:cNvPr>
          <p:cNvSpPr>
            <a:spLocks noChangeArrowheads="1"/>
          </p:cNvSpPr>
          <p:nvPr/>
        </p:nvSpPr>
        <p:spPr bwMode="auto">
          <a:xfrm>
            <a:off x="0" y="0"/>
            <a:ext cx="9906000" cy="83026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u="sng" dirty="0">
                <a:solidFill>
                  <a:schemeClr val="bg1"/>
                </a:solidFill>
              </a:rPr>
              <a:t>TIẾT 59</a:t>
            </a:r>
            <a:r>
              <a:rPr lang="en-US" altLang="en-US" sz="2400" dirty="0">
                <a:solidFill>
                  <a:schemeClr val="bg1"/>
                </a:solidFill>
              </a:rPr>
              <a:t> :      </a:t>
            </a:r>
            <a:r>
              <a:rPr lang="en-US" altLang="en-US" sz="2400" b="1" dirty="0">
                <a:solidFill>
                  <a:schemeClr val="bg1"/>
                </a:solidFill>
              </a:rPr>
              <a:t>HÌNH TRỤ - DIỆN TÍCH XUNG QUANH </a:t>
            </a:r>
          </a:p>
          <a:p>
            <a:pPr eaLnBrk="1" hangingPunct="1"/>
            <a:r>
              <a:rPr lang="en-US" altLang="en-US" sz="2400" b="1" dirty="0">
                <a:solidFill>
                  <a:schemeClr val="bg1"/>
                </a:solidFill>
              </a:rPr>
              <a:t>                    VÀ THỂ TÍCH  CỦA HÌNH TRỤ - BÀI TẬP  </a:t>
            </a:r>
          </a:p>
        </p:txBody>
      </p:sp>
      <p:grpSp>
        <p:nvGrpSpPr>
          <p:cNvPr id="11268" name="Group 182">
            <a:extLst>
              <a:ext uri="{FF2B5EF4-FFF2-40B4-BE49-F238E27FC236}">
                <a16:creationId xmlns:a16="http://schemas.microsoft.com/office/drawing/2014/main" id="{E8736A64-2B23-4ADE-9221-A5F94DE44F6A}"/>
              </a:ext>
            </a:extLst>
          </p:cNvPr>
          <p:cNvGrpSpPr>
            <a:grpSpLocks/>
          </p:cNvGrpSpPr>
          <p:nvPr/>
        </p:nvGrpSpPr>
        <p:grpSpPr bwMode="auto">
          <a:xfrm>
            <a:off x="1143000" y="1905000"/>
            <a:ext cx="7512050" cy="2411413"/>
            <a:chOff x="624" y="1200"/>
            <a:chExt cx="4368" cy="1519"/>
          </a:xfrm>
        </p:grpSpPr>
        <p:sp>
          <p:nvSpPr>
            <p:cNvPr id="11298" name="Text Box 80">
              <a:extLst>
                <a:ext uri="{FF2B5EF4-FFF2-40B4-BE49-F238E27FC236}">
                  <a16:creationId xmlns:a16="http://schemas.microsoft.com/office/drawing/2014/main" id="{A258C611-78EF-48EF-B7EC-576B7108C646}"/>
                </a:ext>
              </a:extLst>
            </p:cNvPr>
            <p:cNvSpPr txBox="1">
              <a:spLocks noChangeArrowheads="1"/>
            </p:cNvSpPr>
            <p:nvPr/>
          </p:nvSpPr>
          <p:spPr bwMode="auto">
            <a:xfrm>
              <a:off x="1056" y="2488"/>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00CC"/>
                  </a:solidFill>
                </a:rPr>
                <a:t>a)</a:t>
              </a:r>
            </a:p>
          </p:txBody>
        </p:sp>
        <p:sp>
          <p:nvSpPr>
            <p:cNvPr id="11299" name="Text Box 81">
              <a:extLst>
                <a:ext uri="{FF2B5EF4-FFF2-40B4-BE49-F238E27FC236}">
                  <a16:creationId xmlns:a16="http://schemas.microsoft.com/office/drawing/2014/main" id="{4049F8EB-4097-46BB-8F49-D3E9FCD990BA}"/>
                </a:ext>
              </a:extLst>
            </p:cNvPr>
            <p:cNvSpPr txBox="1">
              <a:spLocks noChangeArrowheads="1"/>
            </p:cNvSpPr>
            <p:nvPr/>
          </p:nvSpPr>
          <p:spPr bwMode="auto">
            <a:xfrm>
              <a:off x="4272" y="2448"/>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00CC"/>
                  </a:solidFill>
                </a:rPr>
                <a:t>c)</a:t>
              </a:r>
            </a:p>
          </p:txBody>
        </p:sp>
        <p:sp>
          <p:nvSpPr>
            <p:cNvPr id="11300" name="Text Box 82">
              <a:extLst>
                <a:ext uri="{FF2B5EF4-FFF2-40B4-BE49-F238E27FC236}">
                  <a16:creationId xmlns:a16="http://schemas.microsoft.com/office/drawing/2014/main" id="{3135078A-2D8F-4478-99D9-63A8F1FC0CC6}"/>
                </a:ext>
              </a:extLst>
            </p:cNvPr>
            <p:cNvSpPr txBox="1">
              <a:spLocks noChangeArrowheads="1"/>
            </p:cNvSpPr>
            <p:nvPr/>
          </p:nvSpPr>
          <p:spPr bwMode="auto">
            <a:xfrm>
              <a:off x="2784" y="2457"/>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00CC"/>
                  </a:solidFill>
                </a:rPr>
                <a:t>b)</a:t>
              </a:r>
            </a:p>
          </p:txBody>
        </p:sp>
        <p:grpSp>
          <p:nvGrpSpPr>
            <p:cNvPr id="11301" name="Group 120">
              <a:extLst>
                <a:ext uri="{FF2B5EF4-FFF2-40B4-BE49-F238E27FC236}">
                  <a16:creationId xmlns:a16="http://schemas.microsoft.com/office/drawing/2014/main" id="{72268B9F-93ED-4989-B458-B6E258732F6A}"/>
                </a:ext>
              </a:extLst>
            </p:cNvPr>
            <p:cNvGrpSpPr>
              <a:grpSpLocks/>
            </p:cNvGrpSpPr>
            <p:nvPr/>
          </p:nvGrpSpPr>
          <p:grpSpPr bwMode="auto">
            <a:xfrm>
              <a:off x="624" y="1200"/>
              <a:ext cx="4368" cy="1316"/>
              <a:chOff x="624" y="1200"/>
              <a:chExt cx="4368" cy="1316"/>
            </a:xfrm>
          </p:grpSpPr>
          <p:grpSp>
            <p:nvGrpSpPr>
              <p:cNvPr id="11302" name="Group 5">
                <a:extLst>
                  <a:ext uri="{FF2B5EF4-FFF2-40B4-BE49-F238E27FC236}">
                    <a16:creationId xmlns:a16="http://schemas.microsoft.com/office/drawing/2014/main" id="{F1181AA6-90E9-45F5-A4C4-B144FF546D9B}"/>
                  </a:ext>
                </a:extLst>
              </p:cNvPr>
              <p:cNvGrpSpPr>
                <a:grpSpLocks/>
              </p:cNvGrpSpPr>
              <p:nvPr/>
            </p:nvGrpSpPr>
            <p:grpSpPr bwMode="auto">
              <a:xfrm>
                <a:off x="624" y="1200"/>
                <a:ext cx="4368" cy="1181"/>
                <a:chOff x="960" y="2688"/>
                <a:chExt cx="4368" cy="1181"/>
              </a:xfrm>
            </p:grpSpPr>
            <p:sp>
              <p:nvSpPr>
                <p:cNvPr id="11304" name="Text Box 6">
                  <a:extLst>
                    <a:ext uri="{FF2B5EF4-FFF2-40B4-BE49-F238E27FC236}">
                      <a16:creationId xmlns:a16="http://schemas.microsoft.com/office/drawing/2014/main" id="{85011C03-A662-4133-BE90-83456C96DC7E}"/>
                    </a:ext>
                  </a:extLst>
                </p:cNvPr>
                <p:cNvSpPr txBox="1">
                  <a:spLocks noChangeArrowheads="1"/>
                </p:cNvSpPr>
                <p:nvPr/>
              </p:nvSpPr>
              <p:spPr bwMode="auto">
                <a:xfrm>
                  <a:off x="4560" y="3696"/>
                  <a:ext cx="7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00FF"/>
                      </a:solidFill>
                    </a:rPr>
                    <a:t>7m</a:t>
                  </a:r>
                </a:p>
              </p:txBody>
            </p:sp>
            <p:grpSp>
              <p:nvGrpSpPr>
                <p:cNvPr id="11305" name="Group 7">
                  <a:extLst>
                    <a:ext uri="{FF2B5EF4-FFF2-40B4-BE49-F238E27FC236}">
                      <a16:creationId xmlns:a16="http://schemas.microsoft.com/office/drawing/2014/main" id="{ABDF04AD-D859-4EC3-8797-496412B1EDA7}"/>
                    </a:ext>
                  </a:extLst>
                </p:cNvPr>
                <p:cNvGrpSpPr>
                  <a:grpSpLocks/>
                </p:cNvGrpSpPr>
                <p:nvPr/>
              </p:nvGrpSpPr>
              <p:grpSpPr bwMode="auto">
                <a:xfrm>
                  <a:off x="960" y="2688"/>
                  <a:ext cx="4080" cy="1152"/>
                  <a:chOff x="960" y="2736"/>
                  <a:chExt cx="4080" cy="1152"/>
                </a:xfrm>
              </p:grpSpPr>
              <p:sp>
                <p:nvSpPr>
                  <p:cNvPr id="11306" name="Text Box 8">
                    <a:extLst>
                      <a:ext uri="{FF2B5EF4-FFF2-40B4-BE49-F238E27FC236}">
                        <a16:creationId xmlns:a16="http://schemas.microsoft.com/office/drawing/2014/main" id="{C67B3BFB-C0C6-467D-95A8-BD0E9ACB2CE3}"/>
                      </a:ext>
                    </a:extLst>
                  </p:cNvPr>
                  <p:cNvSpPr txBox="1">
                    <a:spLocks noChangeArrowheads="1"/>
                  </p:cNvSpPr>
                  <p:nvPr/>
                </p:nvSpPr>
                <p:spPr bwMode="auto">
                  <a:xfrm>
                    <a:off x="1680" y="3312"/>
                    <a:ext cx="6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FF0000"/>
                        </a:solidFill>
                      </a:rPr>
                      <a:t> </a:t>
                    </a:r>
                    <a:endParaRPr lang="en-US" altLang="en-US"/>
                  </a:p>
                </p:txBody>
              </p:sp>
              <p:sp>
                <p:nvSpPr>
                  <p:cNvPr id="11307" name="AutoShape 9">
                    <a:extLst>
                      <a:ext uri="{FF2B5EF4-FFF2-40B4-BE49-F238E27FC236}">
                        <a16:creationId xmlns:a16="http://schemas.microsoft.com/office/drawing/2014/main" id="{DDAECC58-957D-475B-B222-82D8FD510934}"/>
                      </a:ext>
                    </a:extLst>
                  </p:cNvPr>
                  <p:cNvSpPr>
                    <a:spLocks noChangeArrowheads="1"/>
                  </p:cNvSpPr>
                  <p:nvPr/>
                </p:nvSpPr>
                <p:spPr bwMode="auto">
                  <a:xfrm>
                    <a:off x="1248" y="2736"/>
                    <a:ext cx="480" cy="912"/>
                  </a:xfrm>
                  <a:prstGeom prst="flowChartMagneticDisk">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308" name="Oval 10">
                    <a:extLst>
                      <a:ext uri="{FF2B5EF4-FFF2-40B4-BE49-F238E27FC236}">
                        <a16:creationId xmlns:a16="http://schemas.microsoft.com/office/drawing/2014/main" id="{486EC788-08D6-472D-8816-3E6462A2F015}"/>
                      </a:ext>
                    </a:extLst>
                  </p:cNvPr>
                  <p:cNvSpPr>
                    <a:spLocks noChangeArrowheads="1"/>
                  </p:cNvSpPr>
                  <p:nvPr/>
                </p:nvSpPr>
                <p:spPr bwMode="auto">
                  <a:xfrm>
                    <a:off x="1248" y="3372"/>
                    <a:ext cx="480" cy="276"/>
                  </a:xfrm>
                  <a:prstGeom prst="ellipse">
                    <a:avLst/>
                  </a:prstGeom>
                  <a:noFill/>
                  <a:ln w="9525">
                    <a:solidFill>
                      <a:srgbClr val="0000CC"/>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309" name="AutoShape 11">
                    <a:extLst>
                      <a:ext uri="{FF2B5EF4-FFF2-40B4-BE49-F238E27FC236}">
                        <a16:creationId xmlns:a16="http://schemas.microsoft.com/office/drawing/2014/main" id="{5BC3D514-4268-4742-AD04-7BFE5F20A775}"/>
                      </a:ext>
                    </a:extLst>
                  </p:cNvPr>
                  <p:cNvSpPr>
                    <a:spLocks noChangeArrowheads="1"/>
                  </p:cNvSpPr>
                  <p:nvPr/>
                </p:nvSpPr>
                <p:spPr bwMode="auto">
                  <a:xfrm>
                    <a:off x="4368" y="3168"/>
                    <a:ext cx="672" cy="432"/>
                  </a:xfrm>
                  <a:prstGeom prst="flowChartMagneticDisk">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310" name="Oval 12">
                    <a:extLst>
                      <a:ext uri="{FF2B5EF4-FFF2-40B4-BE49-F238E27FC236}">
                        <a16:creationId xmlns:a16="http://schemas.microsoft.com/office/drawing/2014/main" id="{D801C1B8-096C-4AB8-8C64-FB7010FE3D58}"/>
                      </a:ext>
                    </a:extLst>
                  </p:cNvPr>
                  <p:cNvSpPr>
                    <a:spLocks noChangeArrowheads="1"/>
                  </p:cNvSpPr>
                  <p:nvPr/>
                </p:nvSpPr>
                <p:spPr bwMode="auto">
                  <a:xfrm>
                    <a:off x="4368" y="3456"/>
                    <a:ext cx="672" cy="144"/>
                  </a:xfrm>
                  <a:prstGeom prst="ellipse">
                    <a:avLst/>
                  </a:prstGeom>
                  <a:noFill/>
                  <a:ln w="9525">
                    <a:solidFill>
                      <a:srgbClr val="0000CC"/>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311" name="AutoShape 13">
                    <a:extLst>
                      <a:ext uri="{FF2B5EF4-FFF2-40B4-BE49-F238E27FC236}">
                        <a16:creationId xmlns:a16="http://schemas.microsoft.com/office/drawing/2014/main" id="{F3D56A24-2FF3-447A-BCBF-011D11275264}"/>
                      </a:ext>
                    </a:extLst>
                  </p:cNvPr>
                  <p:cNvSpPr>
                    <a:spLocks noChangeArrowheads="1"/>
                  </p:cNvSpPr>
                  <p:nvPr/>
                </p:nvSpPr>
                <p:spPr bwMode="auto">
                  <a:xfrm flipH="1">
                    <a:off x="2784" y="3120"/>
                    <a:ext cx="864" cy="288"/>
                  </a:xfrm>
                  <a:prstGeom prst="flowChartMagneticDrum">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312" name="Oval 14">
                    <a:extLst>
                      <a:ext uri="{FF2B5EF4-FFF2-40B4-BE49-F238E27FC236}">
                        <a16:creationId xmlns:a16="http://schemas.microsoft.com/office/drawing/2014/main" id="{31B7DC90-3871-43B1-A6E3-07200B5923CE}"/>
                      </a:ext>
                    </a:extLst>
                  </p:cNvPr>
                  <p:cNvSpPr>
                    <a:spLocks noChangeArrowheads="1"/>
                  </p:cNvSpPr>
                  <p:nvPr/>
                </p:nvSpPr>
                <p:spPr bwMode="auto">
                  <a:xfrm>
                    <a:off x="3408" y="3120"/>
                    <a:ext cx="240" cy="288"/>
                  </a:xfrm>
                  <a:prstGeom prst="ellipse">
                    <a:avLst/>
                  </a:prstGeom>
                  <a:noFill/>
                  <a:ln w="9525">
                    <a:solidFill>
                      <a:srgbClr val="0000CC"/>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313" name="Line 15">
                    <a:extLst>
                      <a:ext uri="{FF2B5EF4-FFF2-40B4-BE49-F238E27FC236}">
                        <a16:creationId xmlns:a16="http://schemas.microsoft.com/office/drawing/2014/main" id="{FE32209F-B8E3-47B3-AA4E-37F326B61653}"/>
                      </a:ext>
                    </a:extLst>
                  </p:cNvPr>
                  <p:cNvSpPr>
                    <a:spLocks noChangeShapeType="1"/>
                  </p:cNvSpPr>
                  <p:nvPr/>
                </p:nvSpPr>
                <p:spPr bwMode="auto">
                  <a:xfrm>
                    <a:off x="1104" y="2880"/>
                    <a:ext cx="96"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4" name="Line 16">
                    <a:extLst>
                      <a:ext uri="{FF2B5EF4-FFF2-40B4-BE49-F238E27FC236}">
                        <a16:creationId xmlns:a16="http://schemas.microsoft.com/office/drawing/2014/main" id="{2DD1B12E-FEC5-4768-8C91-981F8899F970}"/>
                      </a:ext>
                    </a:extLst>
                  </p:cNvPr>
                  <p:cNvSpPr>
                    <a:spLocks noChangeShapeType="1"/>
                  </p:cNvSpPr>
                  <p:nvPr/>
                </p:nvSpPr>
                <p:spPr bwMode="auto">
                  <a:xfrm>
                    <a:off x="1116" y="3504"/>
                    <a:ext cx="96"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5" name="Text Box 17">
                    <a:extLst>
                      <a:ext uri="{FF2B5EF4-FFF2-40B4-BE49-F238E27FC236}">
                        <a16:creationId xmlns:a16="http://schemas.microsoft.com/office/drawing/2014/main" id="{0980D8C9-9EE8-4724-932F-5A7AC7ACDD24}"/>
                      </a:ext>
                    </a:extLst>
                  </p:cNvPr>
                  <p:cNvSpPr txBox="1">
                    <a:spLocks noChangeArrowheads="1"/>
                  </p:cNvSpPr>
                  <p:nvPr/>
                </p:nvSpPr>
                <p:spPr bwMode="auto">
                  <a:xfrm>
                    <a:off x="960" y="3120"/>
                    <a:ext cx="7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a:solidFill>
                          <a:srgbClr val="A50021"/>
                        </a:solidFill>
                      </a:rPr>
                      <a:t>10cm</a:t>
                    </a:r>
                  </a:p>
                </p:txBody>
              </p:sp>
              <p:sp>
                <p:nvSpPr>
                  <p:cNvPr id="11316" name="Line 18">
                    <a:extLst>
                      <a:ext uri="{FF2B5EF4-FFF2-40B4-BE49-F238E27FC236}">
                        <a16:creationId xmlns:a16="http://schemas.microsoft.com/office/drawing/2014/main" id="{B1954612-48DD-43CD-A5B0-45BBD113FC97}"/>
                      </a:ext>
                    </a:extLst>
                  </p:cNvPr>
                  <p:cNvSpPr>
                    <a:spLocks noChangeShapeType="1"/>
                  </p:cNvSpPr>
                  <p:nvPr/>
                </p:nvSpPr>
                <p:spPr bwMode="auto">
                  <a:xfrm flipV="1">
                    <a:off x="1152" y="2880"/>
                    <a:ext cx="0" cy="240"/>
                  </a:xfrm>
                  <a:prstGeom prst="line">
                    <a:avLst/>
                  </a:prstGeom>
                  <a:noFill/>
                  <a:ln w="190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17" name="Line 19">
                    <a:extLst>
                      <a:ext uri="{FF2B5EF4-FFF2-40B4-BE49-F238E27FC236}">
                        <a16:creationId xmlns:a16="http://schemas.microsoft.com/office/drawing/2014/main" id="{24D49F63-27B5-4B01-8A9C-8068B6F95486}"/>
                      </a:ext>
                    </a:extLst>
                  </p:cNvPr>
                  <p:cNvSpPr>
                    <a:spLocks noChangeShapeType="1"/>
                  </p:cNvSpPr>
                  <p:nvPr/>
                </p:nvSpPr>
                <p:spPr bwMode="auto">
                  <a:xfrm>
                    <a:off x="1152" y="3264"/>
                    <a:ext cx="0" cy="240"/>
                  </a:xfrm>
                  <a:prstGeom prst="line">
                    <a:avLst/>
                  </a:prstGeom>
                  <a:noFill/>
                  <a:ln w="190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18" name="Line 20">
                    <a:extLst>
                      <a:ext uri="{FF2B5EF4-FFF2-40B4-BE49-F238E27FC236}">
                        <a16:creationId xmlns:a16="http://schemas.microsoft.com/office/drawing/2014/main" id="{1D85CC72-6228-44BA-8014-6C495DED22CB}"/>
                      </a:ext>
                    </a:extLst>
                  </p:cNvPr>
                  <p:cNvSpPr>
                    <a:spLocks noChangeShapeType="1"/>
                  </p:cNvSpPr>
                  <p:nvPr/>
                </p:nvSpPr>
                <p:spPr bwMode="auto">
                  <a:xfrm>
                    <a:off x="1248" y="3696"/>
                    <a:ext cx="0" cy="19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9" name="Line 21">
                    <a:extLst>
                      <a:ext uri="{FF2B5EF4-FFF2-40B4-BE49-F238E27FC236}">
                        <a16:creationId xmlns:a16="http://schemas.microsoft.com/office/drawing/2014/main" id="{73371675-77E2-422F-929A-154BF373185E}"/>
                      </a:ext>
                    </a:extLst>
                  </p:cNvPr>
                  <p:cNvSpPr>
                    <a:spLocks noChangeShapeType="1"/>
                  </p:cNvSpPr>
                  <p:nvPr/>
                </p:nvSpPr>
                <p:spPr bwMode="auto">
                  <a:xfrm>
                    <a:off x="1728" y="3696"/>
                    <a:ext cx="0" cy="19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0" name="Line 22">
                    <a:extLst>
                      <a:ext uri="{FF2B5EF4-FFF2-40B4-BE49-F238E27FC236}">
                        <a16:creationId xmlns:a16="http://schemas.microsoft.com/office/drawing/2014/main" id="{00E46894-23E5-4C5A-906E-DA9B9390748D}"/>
                      </a:ext>
                    </a:extLst>
                  </p:cNvPr>
                  <p:cNvSpPr>
                    <a:spLocks noChangeShapeType="1"/>
                  </p:cNvSpPr>
                  <p:nvPr/>
                </p:nvSpPr>
                <p:spPr bwMode="auto">
                  <a:xfrm>
                    <a:off x="1248" y="3744"/>
                    <a:ext cx="480" cy="0"/>
                  </a:xfrm>
                  <a:prstGeom prst="line">
                    <a:avLst/>
                  </a:prstGeom>
                  <a:noFill/>
                  <a:ln w="19050">
                    <a:solidFill>
                      <a:srgbClr val="00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21" name="Line 23">
                    <a:extLst>
                      <a:ext uri="{FF2B5EF4-FFF2-40B4-BE49-F238E27FC236}">
                        <a16:creationId xmlns:a16="http://schemas.microsoft.com/office/drawing/2014/main" id="{098F8E56-688A-4B78-BD59-6776DDAD196E}"/>
                      </a:ext>
                    </a:extLst>
                  </p:cNvPr>
                  <p:cNvSpPr>
                    <a:spLocks noChangeShapeType="1"/>
                  </p:cNvSpPr>
                  <p:nvPr/>
                </p:nvSpPr>
                <p:spPr bwMode="auto">
                  <a:xfrm>
                    <a:off x="2880" y="3456"/>
                    <a:ext cx="0" cy="19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2" name="Line 24">
                    <a:extLst>
                      <a:ext uri="{FF2B5EF4-FFF2-40B4-BE49-F238E27FC236}">
                        <a16:creationId xmlns:a16="http://schemas.microsoft.com/office/drawing/2014/main" id="{683C9931-2930-4C33-A498-32CCAA4D7928}"/>
                      </a:ext>
                    </a:extLst>
                  </p:cNvPr>
                  <p:cNvSpPr>
                    <a:spLocks noChangeShapeType="1"/>
                  </p:cNvSpPr>
                  <p:nvPr/>
                </p:nvSpPr>
                <p:spPr bwMode="auto">
                  <a:xfrm>
                    <a:off x="5040" y="3600"/>
                    <a:ext cx="0" cy="19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3" name="Line 25">
                    <a:extLst>
                      <a:ext uri="{FF2B5EF4-FFF2-40B4-BE49-F238E27FC236}">
                        <a16:creationId xmlns:a16="http://schemas.microsoft.com/office/drawing/2014/main" id="{F781B83C-D8C2-4E16-A566-C24606A4C1CA}"/>
                      </a:ext>
                    </a:extLst>
                  </p:cNvPr>
                  <p:cNvSpPr>
                    <a:spLocks noChangeShapeType="1"/>
                  </p:cNvSpPr>
                  <p:nvPr/>
                </p:nvSpPr>
                <p:spPr bwMode="auto">
                  <a:xfrm>
                    <a:off x="4368" y="3600"/>
                    <a:ext cx="0" cy="19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4" name="Line 26">
                    <a:extLst>
                      <a:ext uri="{FF2B5EF4-FFF2-40B4-BE49-F238E27FC236}">
                        <a16:creationId xmlns:a16="http://schemas.microsoft.com/office/drawing/2014/main" id="{D090D28F-146A-4A29-85EA-52682868E530}"/>
                      </a:ext>
                    </a:extLst>
                  </p:cNvPr>
                  <p:cNvSpPr>
                    <a:spLocks noChangeShapeType="1"/>
                  </p:cNvSpPr>
                  <p:nvPr/>
                </p:nvSpPr>
                <p:spPr bwMode="auto">
                  <a:xfrm>
                    <a:off x="4368" y="3696"/>
                    <a:ext cx="672" cy="0"/>
                  </a:xfrm>
                  <a:prstGeom prst="line">
                    <a:avLst/>
                  </a:prstGeom>
                  <a:noFill/>
                  <a:ln w="19050">
                    <a:solidFill>
                      <a:srgbClr val="00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25" name="Line 27">
                    <a:extLst>
                      <a:ext uri="{FF2B5EF4-FFF2-40B4-BE49-F238E27FC236}">
                        <a16:creationId xmlns:a16="http://schemas.microsoft.com/office/drawing/2014/main" id="{AA82CFE4-68FA-46D8-BCCF-163A984DE40C}"/>
                      </a:ext>
                    </a:extLst>
                  </p:cNvPr>
                  <p:cNvSpPr>
                    <a:spLocks noChangeShapeType="1"/>
                  </p:cNvSpPr>
                  <p:nvPr/>
                </p:nvSpPr>
                <p:spPr bwMode="auto">
                  <a:xfrm flipH="1">
                    <a:off x="4224" y="3228"/>
                    <a:ext cx="96"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6" name="Line 28">
                    <a:extLst>
                      <a:ext uri="{FF2B5EF4-FFF2-40B4-BE49-F238E27FC236}">
                        <a16:creationId xmlns:a16="http://schemas.microsoft.com/office/drawing/2014/main" id="{C3364A5A-ADC2-453C-BFA2-DF9BBD359042}"/>
                      </a:ext>
                    </a:extLst>
                  </p:cNvPr>
                  <p:cNvSpPr>
                    <a:spLocks noChangeShapeType="1"/>
                  </p:cNvSpPr>
                  <p:nvPr/>
                </p:nvSpPr>
                <p:spPr bwMode="auto">
                  <a:xfrm flipH="1">
                    <a:off x="4224" y="3516"/>
                    <a:ext cx="96"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7" name="Line 29">
                    <a:extLst>
                      <a:ext uri="{FF2B5EF4-FFF2-40B4-BE49-F238E27FC236}">
                        <a16:creationId xmlns:a16="http://schemas.microsoft.com/office/drawing/2014/main" id="{7E16F7C5-C6CC-48FF-A05E-E4E88C1D7FB4}"/>
                      </a:ext>
                    </a:extLst>
                  </p:cNvPr>
                  <p:cNvSpPr>
                    <a:spLocks noChangeShapeType="1"/>
                  </p:cNvSpPr>
                  <p:nvPr/>
                </p:nvSpPr>
                <p:spPr bwMode="auto">
                  <a:xfrm>
                    <a:off x="4320" y="3216"/>
                    <a:ext cx="0" cy="288"/>
                  </a:xfrm>
                  <a:prstGeom prst="line">
                    <a:avLst/>
                  </a:prstGeom>
                  <a:noFill/>
                  <a:ln w="19050">
                    <a:solidFill>
                      <a:srgbClr val="00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28" name="Text Box 30">
                    <a:extLst>
                      <a:ext uri="{FF2B5EF4-FFF2-40B4-BE49-F238E27FC236}">
                        <a16:creationId xmlns:a16="http://schemas.microsoft.com/office/drawing/2014/main" id="{54120939-348A-426C-BA02-52A3F3C108B1}"/>
                      </a:ext>
                    </a:extLst>
                  </p:cNvPr>
                  <p:cNvSpPr txBox="1">
                    <a:spLocks noChangeArrowheads="1"/>
                  </p:cNvSpPr>
                  <p:nvPr/>
                </p:nvSpPr>
                <p:spPr bwMode="auto">
                  <a:xfrm>
                    <a:off x="2448" y="3187"/>
                    <a:ext cx="7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A50021"/>
                        </a:solidFill>
                      </a:rPr>
                      <a:t>1 cm</a:t>
                    </a:r>
                  </a:p>
                </p:txBody>
              </p:sp>
              <p:sp>
                <p:nvSpPr>
                  <p:cNvPr id="11329" name="Text Box 31">
                    <a:extLst>
                      <a:ext uri="{FF2B5EF4-FFF2-40B4-BE49-F238E27FC236}">
                        <a16:creationId xmlns:a16="http://schemas.microsoft.com/office/drawing/2014/main" id="{87CBF6F5-E31D-497D-9F41-67EDD4F32DEC}"/>
                      </a:ext>
                    </a:extLst>
                  </p:cNvPr>
                  <p:cNvSpPr txBox="1">
                    <a:spLocks noChangeArrowheads="1"/>
                  </p:cNvSpPr>
                  <p:nvPr/>
                </p:nvSpPr>
                <p:spPr bwMode="auto">
                  <a:xfrm>
                    <a:off x="3024" y="3571"/>
                    <a:ext cx="7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00FF"/>
                        </a:solidFill>
                      </a:rPr>
                      <a:t>11 cm</a:t>
                    </a:r>
                  </a:p>
                </p:txBody>
              </p:sp>
              <p:sp>
                <p:nvSpPr>
                  <p:cNvPr id="11330" name="Text Box 32">
                    <a:extLst>
                      <a:ext uri="{FF2B5EF4-FFF2-40B4-BE49-F238E27FC236}">
                        <a16:creationId xmlns:a16="http://schemas.microsoft.com/office/drawing/2014/main" id="{F5596248-04B8-4BA6-8DA3-85BFA67BD380}"/>
                      </a:ext>
                    </a:extLst>
                  </p:cNvPr>
                  <p:cNvSpPr txBox="1">
                    <a:spLocks noChangeArrowheads="1"/>
                  </p:cNvSpPr>
                  <p:nvPr/>
                </p:nvSpPr>
                <p:spPr bwMode="auto">
                  <a:xfrm>
                    <a:off x="4080" y="3264"/>
                    <a:ext cx="7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A50021"/>
                        </a:solidFill>
                      </a:rPr>
                      <a:t>3 m</a:t>
                    </a:r>
                  </a:p>
                </p:txBody>
              </p:sp>
              <p:sp>
                <p:nvSpPr>
                  <p:cNvPr id="11331" name="Line 33">
                    <a:extLst>
                      <a:ext uri="{FF2B5EF4-FFF2-40B4-BE49-F238E27FC236}">
                        <a16:creationId xmlns:a16="http://schemas.microsoft.com/office/drawing/2014/main" id="{D8F58689-F591-4019-8147-79A81DB5493B}"/>
                      </a:ext>
                    </a:extLst>
                  </p:cNvPr>
                  <p:cNvSpPr>
                    <a:spLocks noChangeShapeType="1"/>
                  </p:cNvSpPr>
                  <p:nvPr/>
                </p:nvSpPr>
                <p:spPr bwMode="auto">
                  <a:xfrm>
                    <a:off x="3552" y="3456"/>
                    <a:ext cx="0" cy="19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32" name="Line 34">
                    <a:extLst>
                      <a:ext uri="{FF2B5EF4-FFF2-40B4-BE49-F238E27FC236}">
                        <a16:creationId xmlns:a16="http://schemas.microsoft.com/office/drawing/2014/main" id="{184EDADB-2463-41F4-B479-2723704F26E7}"/>
                      </a:ext>
                    </a:extLst>
                  </p:cNvPr>
                  <p:cNvSpPr>
                    <a:spLocks noChangeShapeType="1"/>
                  </p:cNvSpPr>
                  <p:nvPr/>
                </p:nvSpPr>
                <p:spPr bwMode="auto">
                  <a:xfrm>
                    <a:off x="2880" y="3552"/>
                    <a:ext cx="672" cy="0"/>
                  </a:xfrm>
                  <a:prstGeom prst="line">
                    <a:avLst/>
                  </a:prstGeom>
                  <a:noFill/>
                  <a:ln w="19050">
                    <a:solidFill>
                      <a:srgbClr val="00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33" name="Line 35">
                    <a:extLst>
                      <a:ext uri="{FF2B5EF4-FFF2-40B4-BE49-F238E27FC236}">
                        <a16:creationId xmlns:a16="http://schemas.microsoft.com/office/drawing/2014/main" id="{5D59D609-1C9B-4EF0-AE92-0D1C0696BD94}"/>
                      </a:ext>
                    </a:extLst>
                  </p:cNvPr>
                  <p:cNvSpPr>
                    <a:spLocks noChangeShapeType="1"/>
                  </p:cNvSpPr>
                  <p:nvPr/>
                </p:nvSpPr>
                <p:spPr bwMode="auto">
                  <a:xfrm>
                    <a:off x="2736" y="3120"/>
                    <a:ext cx="96"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34" name="Line 36">
                    <a:extLst>
                      <a:ext uri="{FF2B5EF4-FFF2-40B4-BE49-F238E27FC236}">
                        <a16:creationId xmlns:a16="http://schemas.microsoft.com/office/drawing/2014/main" id="{CD038AFC-378B-4EC3-B38C-DAA53FDD8B53}"/>
                      </a:ext>
                    </a:extLst>
                  </p:cNvPr>
                  <p:cNvSpPr>
                    <a:spLocks noChangeShapeType="1"/>
                  </p:cNvSpPr>
                  <p:nvPr/>
                </p:nvSpPr>
                <p:spPr bwMode="auto">
                  <a:xfrm>
                    <a:off x="2736" y="3408"/>
                    <a:ext cx="96"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35" name="Line 37">
                    <a:extLst>
                      <a:ext uri="{FF2B5EF4-FFF2-40B4-BE49-F238E27FC236}">
                        <a16:creationId xmlns:a16="http://schemas.microsoft.com/office/drawing/2014/main" id="{A1667833-87B4-4394-9ABB-7F7822E0A017}"/>
                      </a:ext>
                    </a:extLst>
                  </p:cNvPr>
                  <p:cNvSpPr>
                    <a:spLocks noChangeShapeType="1"/>
                  </p:cNvSpPr>
                  <p:nvPr/>
                </p:nvSpPr>
                <p:spPr bwMode="auto">
                  <a:xfrm>
                    <a:off x="2736" y="3120"/>
                    <a:ext cx="0" cy="288"/>
                  </a:xfrm>
                  <a:prstGeom prst="line">
                    <a:avLst/>
                  </a:prstGeom>
                  <a:noFill/>
                  <a:ln w="19050">
                    <a:solidFill>
                      <a:srgbClr val="00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11303" name="Text Box 84">
                <a:extLst>
                  <a:ext uri="{FF2B5EF4-FFF2-40B4-BE49-F238E27FC236}">
                    <a16:creationId xmlns:a16="http://schemas.microsoft.com/office/drawing/2014/main" id="{9CE189C2-25A5-493A-9AB2-C498EA9BA4F7}"/>
                  </a:ext>
                </a:extLst>
              </p:cNvPr>
              <p:cNvSpPr txBox="1">
                <a:spLocks noChangeArrowheads="1"/>
              </p:cNvSpPr>
              <p:nvPr/>
            </p:nvSpPr>
            <p:spPr bwMode="auto">
              <a:xfrm>
                <a:off x="1008" y="2304"/>
                <a:ext cx="5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a:solidFill>
                      <a:srgbClr val="A50021"/>
                    </a:solidFill>
                  </a:rPr>
                  <a:t>8cm</a:t>
                </a:r>
              </a:p>
            </p:txBody>
          </p:sp>
        </p:grpSp>
      </p:grpSp>
      <p:sp>
        <p:nvSpPr>
          <p:cNvPr id="11269" name="Text Box 183">
            <a:extLst>
              <a:ext uri="{FF2B5EF4-FFF2-40B4-BE49-F238E27FC236}">
                <a16:creationId xmlns:a16="http://schemas.microsoft.com/office/drawing/2014/main" id="{C3389D1C-AE5E-470A-9AD1-D3784484B97F}"/>
              </a:ext>
            </a:extLst>
          </p:cNvPr>
          <p:cNvSpPr txBox="1">
            <a:spLocks noChangeArrowheads="1"/>
          </p:cNvSpPr>
          <p:nvPr/>
        </p:nvSpPr>
        <p:spPr bwMode="auto">
          <a:xfrm>
            <a:off x="1373188" y="5257800"/>
            <a:ext cx="60182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en-US" sz="2800">
              <a:solidFill>
                <a:srgbClr val="006600"/>
              </a:solidFill>
              <a:latin typeface="Times New Roman" panose="02020603050405020304" pitchFamily="18" charset="0"/>
            </a:endParaRPr>
          </a:p>
        </p:txBody>
      </p:sp>
      <p:graphicFrame>
        <p:nvGraphicFramePr>
          <p:cNvPr id="9294" name="Group 78">
            <a:extLst>
              <a:ext uri="{FF2B5EF4-FFF2-40B4-BE49-F238E27FC236}">
                <a16:creationId xmlns:a16="http://schemas.microsoft.com/office/drawing/2014/main" id="{DD85286A-72A4-493A-B0D2-39DF28FFC83D}"/>
              </a:ext>
            </a:extLst>
          </p:cNvPr>
          <p:cNvGraphicFramePr>
            <a:graphicFrameLocks noGrp="1"/>
          </p:cNvGraphicFramePr>
          <p:nvPr/>
        </p:nvGraphicFramePr>
        <p:xfrm>
          <a:off x="1676400" y="4267200"/>
          <a:ext cx="6604000" cy="2074862"/>
        </p:xfrm>
        <a:graphic>
          <a:graphicData uri="http://schemas.openxmlformats.org/drawingml/2006/table">
            <a:tbl>
              <a:tblPr/>
              <a:tblGrid>
                <a:gridCol w="2201863">
                  <a:extLst>
                    <a:ext uri="{9D8B030D-6E8A-4147-A177-3AD203B41FA5}">
                      <a16:colId xmlns:a16="http://schemas.microsoft.com/office/drawing/2014/main" val="20000"/>
                    </a:ext>
                  </a:extLst>
                </a:gridCol>
                <a:gridCol w="2200275">
                  <a:extLst>
                    <a:ext uri="{9D8B030D-6E8A-4147-A177-3AD203B41FA5}">
                      <a16:colId xmlns:a16="http://schemas.microsoft.com/office/drawing/2014/main" val="20001"/>
                    </a:ext>
                  </a:extLst>
                </a:gridCol>
                <a:gridCol w="2201862">
                  <a:extLst>
                    <a:ext uri="{9D8B030D-6E8A-4147-A177-3AD203B41FA5}">
                      <a16:colId xmlns:a16="http://schemas.microsoft.com/office/drawing/2014/main" val="20002"/>
                    </a:ext>
                  </a:extLst>
                </a:gridCol>
              </a:tblGrid>
              <a:tr h="5182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A5002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A50021"/>
                          </a:solidFill>
                          <a:effectLst/>
                          <a:latin typeface="Arial" charset="0"/>
                        </a:rPr>
                        <a:t>h</a:t>
                      </a:r>
                      <a:endParaRPr kumimoji="0" lang="vi-VN" sz="2800" b="0" i="0" u="none" strike="noStrike" cap="none" normalizeH="0" baseline="0">
                        <a:ln>
                          <a:noFill/>
                        </a:ln>
                        <a:solidFill>
                          <a:srgbClr val="A5002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A50021"/>
                          </a:solidFill>
                          <a:effectLst/>
                          <a:latin typeface="Arial" charset="0"/>
                        </a:rPr>
                        <a:t>r</a:t>
                      </a:r>
                      <a:endParaRPr kumimoji="0" lang="vi-VN" sz="2800" b="0" i="0" u="none" strike="noStrike" cap="none" normalizeH="0" baseline="0">
                        <a:ln>
                          <a:noFill/>
                        </a:ln>
                        <a:solidFill>
                          <a:srgbClr val="A5002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9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A50021"/>
                          </a:solidFill>
                          <a:effectLst/>
                          <a:latin typeface="Arial" charset="0"/>
                        </a:rPr>
                        <a:t>Hình a</a:t>
                      </a:r>
                      <a:endParaRPr kumimoji="0" lang="vi-VN" sz="2800" b="0" i="0" u="none" strike="noStrike" cap="none" normalizeH="0" baseline="0">
                        <a:ln>
                          <a:noFill/>
                        </a:ln>
                        <a:solidFill>
                          <a:srgbClr val="A5002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A5002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A5002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2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A50021"/>
                          </a:solidFill>
                          <a:effectLst/>
                          <a:latin typeface="Arial" charset="0"/>
                        </a:rPr>
                        <a:t>Hình b</a:t>
                      </a:r>
                      <a:endParaRPr kumimoji="0" lang="vi-VN" sz="2800" b="0" i="0" u="none" strike="noStrike" cap="none" normalizeH="0" baseline="0">
                        <a:ln>
                          <a:noFill/>
                        </a:ln>
                        <a:solidFill>
                          <a:srgbClr val="A5002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A5002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A5002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9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A50021"/>
                          </a:solidFill>
                          <a:effectLst/>
                          <a:latin typeface="Arial" charset="0"/>
                        </a:rPr>
                        <a:t>Hình c</a:t>
                      </a:r>
                      <a:endParaRPr kumimoji="0" lang="vi-VN" sz="2800" b="0" i="0" u="none" strike="noStrike" cap="none" normalizeH="0" baseline="0">
                        <a:ln>
                          <a:noFill/>
                        </a:ln>
                        <a:solidFill>
                          <a:srgbClr val="A5002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A5002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A5002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4783" name="Text Box 207">
            <a:extLst>
              <a:ext uri="{FF2B5EF4-FFF2-40B4-BE49-F238E27FC236}">
                <a16:creationId xmlns:a16="http://schemas.microsoft.com/office/drawing/2014/main" id="{D0C08E31-D139-43F2-A56E-D5480CF99667}"/>
              </a:ext>
            </a:extLst>
          </p:cNvPr>
          <p:cNvSpPr txBox="1">
            <a:spLocks noChangeArrowheads="1"/>
          </p:cNvSpPr>
          <p:nvPr/>
        </p:nvSpPr>
        <p:spPr bwMode="auto">
          <a:xfrm>
            <a:off x="4191000" y="4814888"/>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6600"/>
                </a:solidFill>
                <a:latin typeface="Times New Roman" panose="02020603050405020304" pitchFamily="18" charset="0"/>
              </a:rPr>
              <a:t>10 cm</a:t>
            </a:r>
            <a:endParaRPr lang="vi-VN" altLang="en-US" sz="2800">
              <a:solidFill>
                <a:srgbClr val="006600"/>
              </a:solidFill>
              <a:latin typeface="Times New Roman" panose="02020603050405020304" pitchFamily="18" charset="0"/>
            </a:endParaRPr>
          </a:p>
        </p:txBody>
      </p:sp>
      <p:sp>
        <p:nvSpPr>
          <p:cNvPr id="24785" name="Text Box 209">
            <a:extLst>
              <a:ext uri="{FF2B5EF4-FFF2-40B4-BE49-F238E27FC236}">
                <a16:creationId xmlns:a16="http://schemas.microsoft.com/office/drawing/2014/main" id="{23E3DD50-DF94-412C-8D80-CF83421B6594}"/>
              </a:ext>
            </a:extLst>
          </p:cNvPr>
          <p:cNvSpPr txBox="1">
            <a:spLocks noChangeArrowheads="1"/>
          </p:cNvSpPr>
          <p:nvPr/>
        </p:nvSpPr>
        <p:spPr bwMode="auto">
          <a:xfrm>
            <a:off x="6400800" y="4814888"/>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6600"/>
                </a:solidFill>
                <a:latin typeface="Times New Roman" panose="02020603050405020304" pitchFamily="18" charset="0"/>
              </a:rPr>
              <a:t>  4 cm</a:t>
            </a:r>
            <a:endParaRPr lang="vi-VN" altLang="en-US" sz="2800">
              <a:solidFill>
                <a:srgbClr val="006600"/>
              </a:solidFill>
              <a:latin typeface="Times New Roman" panose="02020603050405020304" pitchFamily="18" charset="0"/>
            </a:endParaRPr>
          </a:p>
        </p:txBody>
      </p:sp>
      <p:sp>
        <p:nvSpPr>
          <p:cNvPr id="24788" name="Text Box 212">
            <a:extLst>
              <a:ext uri="{FF2B5EF4-FFF2-40B4-BE49-F238E27FC236}">
                <a16:creationId xmlns:a16="http://schemas.microsoft.com/office/drawing/2014/main" id="{DF6B09DE-7484-4720-AD31-9A7632B2925F}"/>
              </a:ext>
            </a:extLst>
          </p:cNvPr>
          <p:cNvSpPr txBox="1">
            <a:spLocks noChangeArrowheads="1"/>
          </p:cNvSpPr>
          <p:nvPr/>
        </p:nvSpPr>
        <p:spPr bwMode="auto">
          <a:xfrm>
            <a:off x="4191000" y="5334000"/>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6600"/>
                </a:solidFill>
                <a:latin typeface="Times New Roman" panose="02020603050405020304" pitchFamily="18" charset="0"/>
              </a:rPr>
              <a:t>11 cm</a:t>
            </a:r>
            <a:endParaRPr lang="vi-VN" altLang="en-US" sz="2800">
              <a:solidFill>
                <a:srgbClr val="006600"/>
              </a:solidFill>
              <a:latin typeface="Times New Roman" panose="02020603050405020304" pitchFamily="18" charset="0"/>
            </a:endParaRPr>
          </a:p>
        </p:txBody>
      </p:sp>
      <p:sp>
        <p:nvSpPr>
          <p:cNvPr id="24789" name="Text Box 213">
            <a:extLst>
              <a:ext uri="{FF2B5EF4-FFF2-40B4-BE49-F238E27FC236}">
                <a16:creationId xmlns:a16="http://schemas.microsoft.com/office/drawing/2014/main" id="{D53F1FE8-2887-40B4-B170-AD6761A85505}"/>
              </a:ext>
            </a:extLst>
          </p:cNvPr>
          <p:cNvSpPr txBox="1">
            <a:spLocks noChangeArrowheads="1"/>
          </p:cNvSpPr>
          <p:nvPr/>
        </p:nvSpPr>
        <p:spPr bwMode="auto">
          <a:xfrm>
            <a:off x="6286500" y="5334000"/>
            <a:ext cx="1525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6600"/>
                </a:solidFill>
                <a:latin typeface="Times New Roman" panose="02020603050405020304" pitchFamily="18" charset="0"/>
              </a:rPr>
              <a:t>0,5 cm</a:t>
            </a:r>
            <a:endParaRPr lang="vi-VN" altLang="en-US" sz="2800">
              <a:solidFill>
                <a:srgbClr val="006600"/>
              </a:solidFill>
              <a:latin typeface="Times New Roman" panose="02020603050405020304" pitchFamily="18" charset="0"/>
            </a:endParaRPr>
          </a:p>
        </p:txBody>
      </p:sp>
      <p:sp>
        <p:nvSpPr>
          <p:cNvPr id="24790" name="Text Box 214">
            <a:extLst>
              <a:ext uri="{FF2B5EF4-FFF2-40B4-BE49-F238E27FC236}">
                <a16:creationId xmlns:a16="http://schemas.microsoft.com/office/drawing/2014/main" id="{C9120C09-D01C-446B-AE83-68AA8E5861BE}"/>
              </a:ext>
            </a:extLst>
          </p:cNvPr>
          <p:cNvSpPr txBox="1">
            <a:spLocks noChangeArrowheads="1"/>
          </p:cNvSpPr>
          <p:nvPr/>
        </p:nvSpPr>
        <p:spPr bwMode="auto">
          <a:xfrm>
            <a:off x="4381500" y="5791200"/>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6600"/>
                </a:solidFill>
                <a:latin typeface="Times New Roman" panose="02020603050405020304" pitchFamily="18" charset="0"/>
              </a:rPr>
              <a:t>3 cm</a:t>
            </a:r>
            <a:endParaRPr lang="vi-VN" altLang="en-US" sz="2800">
              <a:solidFill>
                <a:srgbClr val="006600"/>
              </a:solidFill>
              <a:latin typeface="Times New Roman" panose="02020603050405020304" pitchFamily="18" charset="0"/>
            </a:endParaRPr>
          </a:p>
        </p:txBody>
      </p:sp>
      <p:sp>
        <p:nvSpPr>
          <p:cNvPr id="24791" name="Text Box 215">
            <a:extLst>
              <a:ext uri="{FF2B5EF4-FFF2-40B4-BE49-F238E27FC236}">
                <a16:creationId xmlns:a16="http://schemas.microsoft.com/office/drawing/2014/main" id="{49EBAEB8-9D2F-4599-BA30-6CC32D30E252}"/>
              </a:ext>
            </a:extLst>
          </p:cNvPr>
          <p:cNvSpPr txBox="1">
            <a:spLocks noChangeArrowheads="1"/>
          </p:cNvSpPr>
          <p:nvPr/>
        </p:nvSpPr>
        <p:spPr bwMode="auto">
          <a:xfrm>
            <a:off x="6286500" y="5772150"/>
            <a:ext cx="1525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6600"/>
                </a:solidFill>
                <a:latin typeface="Times New Roman" panose="02020603050405020304" pitchFamily="18" charset="0"/>
              </a:rPr>
              <a:t>3,5 cm</a:t>
            </a:r>
            <a:endParaRPr lang="vi-VN" altLang="en-US" sz="2800">
              <a:solidFill>
                <a:srgbClr val="0066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783"/>
                                        </p:tgtEl>
                                        <p:attrNameLst>
                                          <p:attrName>style.visibility</p:attrName>
                                        </p:attrNameLst>
                                      </p:cBhvr>
                                      <p:to>
                                        <p:strVal val="visible"/>
                                      </p:to>
                                    </p:set>
                                    <p:animEffect transition="in" filter="blinds(horizontal)">
                                      <p:cBhvr>
                                        <p:cTn id="7" dur="500"/>
                                        <p:tgtEl>
                                          <p:spTgt spid="2478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785"/>
                                        </p:tgtEl>
                                        <p:attrNameLst>
                                          <p:attrName>style.visibility</p:attrName>
                                        </p:attrNameLst>
                                      </p:cBhvr>
                                      <p:to>
                                        <p:strVal val="visible"/>
                                      </p:to>
                                    </p:set>
                                    <p:animEffect transition="in" filter="blinds(horizontal)">
                                      <p:cBhvr>
                                        <p:cTn id="10" dur="500"/>
                                        <p:tgtEl>
                                          <p:spTgt spid="2478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788"/>
                                        </p:tgtEl>
                                        <p:attrNameLst>
                                          <p:attrName>style.visibility</p:attrName>
                                        </p:attrNameLst>
                                      </p:cBhvr>
                                      <p:to>
                                        <p:strVal val="visible"/>
                                      </p:to>
                                    </p:set>
                                    <p:animEffect transition="in" filter="blinds(horizontal)">
                                      <p:cBhvr>
                                        <p:cTn id="15" dur="500"/>
                                        <p:tgtEl>
                                          <p:spTgt spid="2478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4789"/>
                                        </p:tgtEl>
                                        <p:attrNameLst>
                                          <p:attrName>style.visibility</p:attrName>
                                        </p:attrNameLst>
                                      </p:cBhvr>
                                      <p:to>
                                        <p:strVal val="visible"/>
                                      </p:to>
                                    </p:set>
                                    <p:animEffect transition="in" filter="blinds(horizontal)">
                                      <p:cBhvr>
                                        <p:cTn id="18" dur="500"/>
                                        <p:tgtEl>
                                          <p:spTgt spid="2478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4790"/>
                                        </p:tgtEl>
                                        <p:attrNameLst>
                                          <p:attrName>style.visibility</p:attrName>
                                        </p:attrNameLst>
                                      </p:cBhvr>
                                      <p:to>
                                        <p:strVal val="visible"/>
                                      </p:to>
                                    </p:set>
                                    <p:animEffect transition="in" filter="blinds(horizontal)">
                                      <p:cBhvr>
                                        <p:cTn id="23" dur="500"/>
                                        <p:tgtEl>
                                          <p:spTgt spid="2479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4791"/>
                                        </p:tgtEl>
                                        <p:attrNameLst>
                                          <p:attrName>style.visibility</p:attrName>
                                        </p:attrNameLst>
                                      </p:cBhvr>
                                      <p:to>
                                        <p:strVal val="visible"/>
                                      </p:to>
                                    </p:set>
                                    <p:animEffect transition="in" filter="blinds(horizontal)">
                                      <p:cBhvr>
                                        <p:cTn id="26" dur="500"/>
                                        <p:tgtEl>
                                          <p:spTgt spid="24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3" grpId="0"/>
      <p:bldP spid="24785" grpId="0"/>
      <p:bldP spid="24788" grpId="0"/>
      <p:bldP spid="24789" grpId="0"/>
      <p:bldP spid="24790" grpId="0"/>
      <p:bldP spid="247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798708F2-A0D7-B942-EC42-E00A16EEC46B}"/>
              </a:ext>
            </a:extLst>
          </p:cNvPr>
          <p:cNvSpPr>
            <a:spLocks noChangeArrowheads="1"/>
          </p:cNvSpPr>
          <p:nvPr/>
        </p:nvSpPr>
        <p:spPr bwMode="auto">
          <a:xfrm>
            <a:off x="1" y="0"/>
            <a:ext cx="2362200" cy="685800"/>
          </a:xfrm>
          <a:prstGeom prst="rect">
            <a:avLst/>
          </a:prstGeom>
          <a:noFill/>
          <a:ln w="9525">
            <a:noFill/>
            <a:miter lim="800000"/>
            <a:headEnd/>
            <a:tailEnd/>
          </a:ln>
          <a:effectLst/>
        </p:spPr>
        <p:txBody>
          <a:bodyPr anchor="ctr"/>
          <a:lstStyle/>
          <a:p>
            <a:pPr marL="468313" indent="-468313">
              <a:buFont typeface="Wingdings" pitchFamily="2" charset="2"/>
              <a:buNone/>
              <a:defRPr/>
            </a:pPr>
            <a:r>
              <a:rPr lang="en-US" sz="2800" b="1" dirty="0">
                <a:solidFill>
                  <a:srgbClr val="FF0000"/>
                </a:solidFill>
                <a:effectLst>
                  <a:outerShdw blurRad="38100" dist="38100" dir="2700000" algn="tl">
                    <a:srgbClr val="C0C0C0"/>
                  </a:outerShdw>
                </a:effectLst>
                <a:latin typeface="Times New Roman" pitchFamily="18" charset="0"/>
                <a:cs typeface="Times New Roman" pitchFamily="18" charset="0"/>
              </a:rPr>
              <a:t>KHÁM PHÁ</a:t>
            </a:r>
          </a:p>
        </p:txBody>
      </p:sp>
      <p:sp>
        <p:nvSpPr>
          <p:cNvPr id="4" name="Rectangle 13">
            <a:extLst>
              <a:ext uri="{FF2B5EF4-FFF2-40B4-BE49-F238E27FC236}">
                <a16:creationId xmlns:a16="http://schemas.microsoft.com/office/drawing/2014/main" id="{215E5BC6-8A27-B4BF-950F-18A9B638FCBA}"/>
              </a:ext>
            </a:extLst>
          </p:cNvPr>
          <p:cNvSpPr>
            <a:spLocks noChangeArrowheads="1"/>
          </p:cNvSpPr>
          <p:nvPr/>
        </p:nvSpPr>
        <p:spPr bwMode="auto">
          <a:xfrm>
            <a:off x="-78543" y="521534"/>
            <a:ext cx="4876800" cy="304800"/>
          </a:xfrm>
          <a:prstGeom prst="rect">
            <a:avLst/>
          </a:prstGeom>
          <a:noFill/>
          <a:ln w="9525">
            <a:noFill/>
            <a:miter lim="800000"/>
            <a:headEnd/>
            <a:tailEnd/>
          </a:ln>
          <a:effectLst/>
        </p:spPr>
        <p:txBody>
          <a:bodyPr anchor="ctr"/>
          <a:lstStyle/>
          <a:p>
            <a:pPr marL="468313" indent="-468313">
              <a:buFont typeface="Wingdings" pitchFamily="2" charset="2"/>
              <a:buNone/>
              <a:defRPr/>
            </a:pPr>
            <a:r>
              <a:rPr lang="en-US" b="1" dirty="0">
                <a:solidFill>
                  <a:srgbClr val="FF0000"/>
                </a:solidFill>
                <a:effectLst>
                  <a:outerShdw blurRad="38100" dist="38100" dir="2700000" algn="tl">
                    <a:srgbClr val="C0C0C0"/>
                  </a:outerShdw>
                </a:effectLst>
                <a:latin typeface="Times New Roman" pitchFamily="18" charset="0"/>
                <a:cs typeface="Times New Roman" pitchFamily="18" charset="0"/>
              </a:rPr>
              <a:t>2: CẮT HÌNH TRỤ BỞI MỘT MẶT PHẲNG</a:t>
            </a:r>
          </a:p>
        </p:txBody>
      </p:sp>
      <p:sp>
        <p:nvSpPr>
          <p:cNvPr id="6" name="Rectangle 13">
            <a:extLst>
              <a:ext uri="{FF2B5EF4-FFF2-40B4-BE49-F238E27FC236}">
                <a16:creationId xmlns:a16="http://schemas.microsoft.com/office/drawing/2014/main" id="{993E9864-D408-50CE-4A5C-A032649368CA}"/>
              </a:ext>
            </a:extLst>
          </p:cNvPr>
          <p:cNvSpPr>
            <a:spLocks noChangeArrowheads="1"/>
          </p:cNvSpPr>
          <p:nvPr/>
        </p:nvSpPr>
        <p:spPr bwMode="auto">
          <a:xfrm>
            <a:off x="1" y="1324274"/>
            <a:ext cx="2362200" cy="685800"/>
          </a:xfrm>
          <a:prstGeom prst="rect">
            <a:avLst/>
          </a:prstGeom>
          <a:noFill/>
          <a:ln w="9525">
            <a:noFill/>
            <a:miter lim="800000"/>
            <a:headEnd/>
            <a:tailEnd/>
          </a:ln>
          <a:effectLst/>
        </p:spPr>
        <p:txBody>
          <a:bodyPr anchor="ctr"/>
          <a:lstStyle/>
          <a:p>
            <a:pPr marL="468313" indent="-468313">
              <a:buFont typeface="Wingdings" pitchFamily="2" charset="2"/>
              <a:buNone/>
              <a:defRPr/>
            </a:pPr>
            <a:endParaRPr lang="en-US" sz="2800" b="1" dirty="0">
              <a:effectLst>
                <a:outerShdw blurRad="38100" dist="38100" dir="2700000" algn="tl">
                  <a:srgbClr val="C0C0C0"/>
                </a:outerShdw>
              </a:effectLst>
              <a:latin typeface="Times New Roman" pitchFamily="18" charset="0"/>
              <a:cs typeface="Times New Roman" pitchFamily="18" charset="0"/>
            </a:endParaRPr>
          </a:p>
        </p:txBody>
      </p:sp>
      <p:sp>
        <p:nvSpPr>
          <p:cNvPr id="7" name="Rectangle 13">
            <a:extLst>
              <a:ext uri="{FF2B5EF4-FFF2-40B4-BE49-F238E27FC236}">
                <a16:creationId xmlns:a16="http://schemas.microsoft.com/office/drawing/2014/main" id="{7BA966AC-9DD0-415B-5568-B6C884FF1F75}"/>
              </a:ext>
            </a:extLst>
          </p:cNvPr>
          <p:cNvSpPr>
            <a:spLocks noChangeArrowheads="1"/>
          </p:cNvSpPr>
          <p:nvPr/>
        </p:nvSpPr>
        <p:spPr bwMode="auto">
          <a:xfrm>
            <a:off x="-78543" y="1157437"/>
            <a:ext cx="4876800" cy="304800"/>
          </a:xfrm>
          <a:prstGeom prst="rect">
            <a:avLst/>
          </a:prstGeom>
          <a:noFill/>
          <a:ln w="9525">
            <a:noFill/>
            <a:miter lim="800000"/>
            <a:headEnd/>
            <a:tailEnd/>
          </a:ln>
          <a:effectLst/>
        </p:spPr>
        <p:txBody>
          <a:bodyPr anchor="ctr"/>
          <a:lstStyle/>
          <a:p>
            <a:pPr marL="468313" indent="-468313">
              <a:buFont typeface="Wingdings" pitchFamily="2" charset="2"/>
              <a:buNone/>
              <a:defRPr/>
            </a:pPr>
            <a:r>
              <a:rPr lang="en-US" sz="1600" b="1" dirty="0">
                <a:effectLst>
                  <a:outerShdw blurRad="38100" dist="38100" dir="2700000" algn="tl">
                    <a:srgbClr val="C0C0C0"/>
                  </a:outerShdw>
                </a:effectLst>
                <a:latin typeface="Times New Roman" pitchFamily="18" charset="0"/>
                <a:cs typeface="Times New Roman" pitchFamily="18" charset="0"/>
              </a:rPr>
              <a:t>QUAN SÁT VIDEO, THỰC HÀNH CẮT </a:t>
            </a:r>
          </a:p>
          <a:p>
            <a:pPr marL="468313" indent="-468313">
              <a:buFont typeface="Wingdings" pitchFamily="2" charset="2"/>
              <a:buNone/>
              <a:defRPr/>
            </a:pPr>
            <a:r>
              <a:rPr lang="en-US" sz="1600" b="1" dirty="0">
                <a:effectLst>
                  <a:outerShdw blurRad="38100" dist="38100" dir="2700000" algn="tl">
                    <a:srgbClr val="C0C0C0"/>
                  </a:outerShdw>
                </a:effectLst>
                <a:latin typeface="Times New Roman" pitchFamily="18" charset="0"/>
                <a:cs typeface="Times New Roman" pitchFamily="18" charset="0"/>
              </a:rPr>
              <a:t>VÀ ĐIỀN VÀO PHIẾU</a:t>
            </a:r>
          </a:p>
        </p:txBody>
      </p:sp>
      <p:pic>
        <p:nvPicPr>
          <p:cNvPr id="10" name="Picture 9">
            <a:extLst>
              <a:ext uri="{FF2B5EF4-FFF2-40B4-BE49-F238E27FC236}">
                <a16:creationId xmlns:a16="http://schemas.microsoft.com/office/drawing/2014/main" id="{20FA9CD4-D731-B9A6-CEDD-7C8105FA68E2}"/>
              </a:ext>
            </a:extLst>
          </p:cNvPr>
          <p:cNvPicPr>
            <a:picLocks noChangeAspect="1"/>
          </p:cNvPicPr>
          <p:nvPr/>
        </p:nvPicPr>
        <p:blipFill>
          <a:blip r:embed="rId4"/>
          <a:stretch>
            <a:fillRect/>
          </a:stretch>
        </p:blipFill>
        <p:spPr>
          <a:xfrm>
            <a:off x="762000" y="3220165"/>
            <a:ext cx="8715375" cy="3581400"/>
          </a:xfrm>
          <a:prstGeom prst="rect">
            <a:avLst/>
          </a:prstGeom>
        </p:spPr>
      </p:pic>
      <p:pic>
        <p:nvPicPr>
          <p:cNvPr id="2" name="VIDEO 3 PHUT">
            <a:hlinkClick r:id="" action="ppaction://media"/>
            <a:extLst>
              <a:ext uri="{FF2B5EF4-FFF2-40B4-BE49-F238E27FC236}">
                <a16:creationId xmlns:a16="http://schemas.microsoft.com/office/drawing/2014/main" id="{59B0447C-BD9F-76BC-D2A4-C9037D2404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6569" y="1757001"/>
            <a:ext cx="2636520" cy="1219200"/>
          </a:xfrm>
          <a:prstGeom prst="rect">
            <a:avLst/>
          </a:prstGeom>
        </p:spPr>
      </p:pic>
      <p:pic>
        <p:nvPicPr>
          <p:cNvPr id="9" name="Picture 8">
            <a:extLst>
              <a:ext uri="{FF2B5EF4-FFF2-40B4-BE49-F238E27FC236}">
                <a16:creationId xmlns:a16="http://schemas.microsoft.com/office/drawing/2014/main" id="{785D2606-5E78-2DC2-6533-84B51B86CC61}"/>
              </a:ext>
            </a:extLst>
          </p:cNvPr>
          <p:cNvPicPr>
            <a:picLocks noChangeAspect="1"/>
          </p:cNvPicPr>
          <p:nvPr/>
        </p:nvPicPr>
        <p:blipFill>
          <a:blip r:embed="rId6"/>
          <a:stretch>
            <a:fillRect/>
          </a:stretch>
        </p:blipFill>
        <p:spPr>
          <a:xfrm>
            <a:off x="4569657" y="156801"/>
            <a:ext cx="5336344" cy="3200400"/>
          </a:xfrm>
          <a:prstGeom prst="rect">
            <a:avLst/>
          </a:prstGeom>
        </p:spPr>
      </p:pic>
    </p:spTree>
    <p:extLst>
      <p:ext uri="{BB962C8B-B14F-4D97-AF65-F5344CB8AC3E}">
        <p14:creationId xmlns:p14="http://schemas.microsoft.com/office/powerpoint/2010/main" val="361672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3" presetClass="emph" presetSubtype="2" fill="hold" grpId="1" nodeType="withEffect">
                                  <p:stCondLst>
                                    <p:cond delay="0"/>
                                  </p:stCondLst>
                                  <p:iterate type="lt">
                                    <p:tmPct val="0"/>
                                  </p:iterate>
                                  <p:childTnLst>
                                    <p:animClr clrSpc="rgb" dir="cw">
                                      <p:cBhvr override="childStyle">
                                        <p:cTn id="11" dur="2000" fill="hold"/>
                                        <p:tgtEl>
                                          <p:spTgt spid="3"/>
                                        </p:tgtEl>
                                        <p:attrNameLst>
                                          <p:attrName>style.color</p:attrName>
                                        </p:attrNameLst>
                                      </p:cBhvr>
                                      <p:to>
                                        <a:srgbClr val="0000FF"/>
                                      </p:to>
                                    </p:animClr>
                                  </p:childTnLst>
                                </p:cTn>
                              </p:par>
                              <p:par>
                                <p:cTn id="12" presetID="27" presetClass="entr" presetSubtype="0" fill="hold" grpId="0" nodeType="with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par>
                          <p:cTn id="17" fill="hold">
                            <p:stCondLst>
                              <p:cond delay="2000"/>
                            </p:stCondLst>
                            <p:childTnLst>
                              <p:par>
                                <p:cTn id="18" presetID="3" presetClass="emph" presetSubtype="2" fill="hold" grpId="1" nodeType="afterEffect">
                                  <p:stCondLst>
                                    <p:cond delay="0"/>
                                  </p:stCondLst>
                                  <p:iterate type="lt">
                                    <p:tmPct val="0"/>
                                  </p:iterate>
                                  <p:childTnLst>
                                    <p:animClr clrSpc="rgb" dir="cw">
                                      <p:cBhvr override="childStyle">
                                        <p:cTn id="19" dur="2000" fill="hold"/>
                                        <p:tgtEl>
                                          <p:spTgt spid="4"/>
                                        </p:tgtEl>
                                        <p:attrNameLst>
                                          <p:attrName>style.color</p:attrName>
                                        </p:attrNameLst>
                                      </p:cBhvr>
                                      <p:to>
                                        <a:srgbClr val="0000FF"/>
                                      </p:to>
                                    </p:animClr>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nodePh="1">
                                  <p:stCondLst>
                                    <p:cond delay="0"/>
                                  </p:stCondLst>
                                  <p:endCondLst>
                                    <p:cond evt="begin" delay="0">
                                      <p:tn val="22"/>
                                    </p:cond>
                                  </p:endCondLst>
                                  <p:iterate type="lt">
                                    <p:tmPct val="50000"/>
                                  </p:iterate>
                                  <p:childTnLst>
                                    <p:set>
                                      <p:cBhvr>
                                        <p:cTn id="23" dur="1" fill="hold">
                                          <p:stCondLst>
                                            <p:cond delay="0"/>
                                          </p:stCondLst>
                                        </p:cTn>
                                        <p:tgtEl>
                                          <p:spTgt spid="6"/>
                                        </p:tgtEl>
                                        <p:attrNameLst>
                                          <p:attrName>style.visibility</p:attrName>
                                        </p:attrNameLst>
                                      </p:cBhvr>
                                      <p:to>
                                        <p:strVal val="visible"/>
                                      </p:to>
                                    </p:set>
                                    <p:anim calcmode="discrete" valueType="clr">
                                      <p:cBhvr override="childStyle">
                                        <p:cTn id="2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6"/>
                                        </p:tgtEl>
                                        <p:attrNameLst>
                                          <p:attrName>fillcolor</p:attrName>
                                        </p:attrNameLst>
                                      </p:cBhvr>
                                      <p:tavLst>
                                        <p:tav tm="0">
                                          <p:val>
                                            <p:clrVal>
                                              <a:schemeClr val="accent2"/>
                                            </p:clrVal>
                                          </p:val>
                                        </p:tav>
                                        <p:tav tm="50000">
                                          <p:val>
                                            <p:clrVal>
                                              <a:schemeClr val="hlink"/>
                                            </p:clrVal>
                                          </p:val>
                                        </p:tav>
                                      </p:tavLst>
                                    </p:anim>
                                    <p:set>
                                      <p:cBhvr>
                                        <p:cTn id="26" dur="80"/>
                                        <p:tgtEl>
                                          <p:spTgt spid="6"/>
                                        </p:tgtEl>
                                        <p:attrNameLst>
                                          <p:attrName>fill.type</p:attrName>
                                        </p:attrNameLst>
                                      </p:cBhvr>
                                      <p:to>
                                        <p:strVal val="solid"/>
                                      </p:to>
                                    </p:set>
                                  </p:childTnLst>
                                </p:cTn>
                              </p:par>
                            </p:childTnLst>
                          </p:cTn>
                        </p:par>
                        <p:par>
                          <p:cTn id="27" fill="hold">
                            <p:stCondLst>
                              <p:cond delay="80"/>
                            </p:stCondLst>
                            <p:childTnLst>
                              <p:par>
                                <p:cTn id="28" presetID="3" presetClass="emph" presetSubtype="2" fill="hold" grpId="1" nodeType="afterEffect" nodePh="1">
                                  <p:stCondLst>
                                    <p:cond delay="0"/>
                                  </p:stCondLst>
                                  <p:endCondLst>
                                    <p:cond evt="begin" delay="0">
                                      <p:tn val="28"/>
                                    </p:cond>
                                  </p:endCondLst>
                                  <p:iterate type="lt">
                                    <p:tmPct val="0"/>
                                  </p:iterate>
                                  <p:childTnLst>
                                    <p:animClr clrSpc="rgb" dir="cw">
                                      <p:cBhvr override="childStyle">
                                        <p:cTn id="29" dur="2000" fill="hold"/>
                                        <p:tgtEl>
                                          <p:spTgt spid="6"/>
                                        </p:tgtEl>
                                        <p:attrNameLst>
                                          <p:attrName>style.color</p:attrName>
                                        </p:attrNameLst>
                                      </p:cBhvr>
                                      <p:to>
                                        <a:srgbClr val="0000FF"/>
                                      </p:to>
                                    </p:animClr>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7"/>
                                        </p:tgtEl>
                                        <p:attrNameLst>
                                          <p:attrName>style.visibility</p:attrName>
                                        </p:attrNameLst>
                                      </p:cBhvr>
                                      <p:to>
                                        <p:strVal val="visible"/>
                                      </p:to>
                                    </p:set>
                                    <p:anim calcmode="discrete" valueType="clr">
                                      <p:cBhvr override="childStyle">
                                        <p:cTn id="3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7"/>
                                        </p:tgtEl>
                                        <p:attrNameLst>
                                          <p:attrName>fillcolor</p:attrName>
                                        </p:attrNameLst>
                                      </p:cBhvr>
                                      <p:tavLst>
                                        <p:tav tm="0">
                                          <p:val>
                                            <p:clrVal>
                                              <a:schemeClr val="accent2"/>
                                            </p:clrVal>
                                          </p:val>
                                        </p:tav>
                                        <p:tav tm="50000">
                                          <p:val>
                                            <p:clrVal>
                                              <a:schemeClr val="hlink"/>
                                            </p:clrVal>
                                          </p:val>
                                        </p:tav>
                                      </p:tavLst>
                                    </p:anim>
                                    <p:set>
                                      <p:cBhvr>
                                        <p:cTn id="36" dur="80"/>
                                        <p:tgtEl>
                                          <p:spTgt spid="7"/>
                                        </p:tgtEl>
                                        <p:attrNameLst>
                                          <p:attrName>fill.type</p:attrName>
                                        </p:attrNameLst>
                                      </p:cBhvr>
                                      <p:to>
                                        <p:strVal val="solid"/>
                                      </p:to>
                                    </p:set>
                                  </p:childTnLst>
                                </p:cTn>
                              </p:par>
                            </p:childTnLst>
                          </p:cTn>
                        </p:par>
                        <p:par>
                          <p:cTn id="37" fill="hold">
                            <p:stCondLst>
                              <p:cond delay="1560"/>
                            </p:stCondLst>
                            <p:childTnLst>
                              <p:par>
                                <p:cTn id="38" presetID="3" presetClass="emph" presetSubtype="2" fill="hold" grpId="1" nodeType="afterEffect">
                                  <p:stCondLst>
                                    <p:cond delay="0"/>
                                  </p:stCondLst>
                                  <p:iterate type="lt">
                                    <p:tmPct val="0"/>
                                  </p:iterate>
                                  <p:childTnLst>
                                    <p:animClr clrSpc="rgb" dir="cw">
                                      <p:cBhvr override="childStyle">
                                        <p:cTn id="39" dur="2000" fill="hold"/>
                                        <p:tgtEl>
                                          <p:spTgt spid="7"/>
                                        </p:tgtEl>
                                        <p:attrNameLst>
                                          <p:attrName>style.color</p:attrName>
                                        </p:attrNameLst>
                                      </p:cBhvr>
                                      <p:to>
                                        <a:srgbClr val="0000FF"/>
                                      </p:to>
                                    </p:animClr>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82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3" grpId="1"/>
      <p:bldP spid="4" grpId="0"/>
      <p:bldP spid="4" grpId="1"/>
      <p:bldP spid="6" grpId="0"/>
      <p:bldP spid="6"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26A7B0-58AB-5B34-94D3-0663E89208A3}"/>
              </a:ext>
            </a:extLst>
          </p:cNvPr>
          <p:cNvSpPr/>
          <p:nvPr/>
        </p:nvSpPr>
        <p:spPr>
          <a:xfrm>
            <a:off x="358420" y="633021"/>
            <a:ext cx="2478564"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a:ln/>
                <a:solidFill>
                  <a:schemeClr val="accent4"/>
                </a:solidFill>
                <a:effectLst/>
              </a:rPr>
              <a:t>GIẢI MÃ HÌNH TRỤ</a:t>
            </a:r>
          </a:p>
        </p:txBody>
      </p:sp>
      <p:sp>
        <p:nvSpPr>
          <p:cNvPr id="3" name="Rectangle 2">
            <a:extLst>
              <a:ext uri="{FF2B5EF4-FFF2-40B4-BE49-F238E27FC236}">
                <a16:creationId xmlns:a16="http://schemas.microsoft.com/office/drawing/2014/main" id="{6F8AE336-B7F3-6D87-EC24-E51FF1A78270}"/>
              </a:ext>
            </a:extLst>
          </p:cNvPr>
          <p:cNvSpPr/>
          <p:nvPr/>
        </p:nvSpPr>
        <p:spPr>
          <a:xfrm>
            <a:off x="35169" y="0"/>
            <a:ext cx="6501203" cy="461665"/>
          </a:xfrm>
          <a:prstGeom prst="rect">
            <a:avLst/>
          </a:prstGeom>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400" b="0" cap="none" spc="0" dirty="0">
                <a:ln w="0"/>
                <a:solidFill>
                  <a:srgbClr val="FF0000"/>
                </a:solidFill>
                <a:effectLst>
                  <a:outerShdw blurRad="38100" dist="25400" dir="5400000" algn="ctr" rotWithShape="0">
                    <a:srgbClr val="6E747A">
                      <a:alpha val="43000"/>
                    </a:srgbClr>
                  </a:outerShdw>
                </a:effectLst>
              </a:rPr>
              <a:t>3: DIỆN TÍCH XUNG QUANH CỦA HÌNH TRỤ</a:t>
            </a:r>
          </a:p>
        </p:txBody>
      </p:sp>
      <p:pic>
        <p:nvPicPr>
          <p:cNvPr id="12" name="Picture 11">
            <a:extLst>
              <a:ext uri="{FF2B5EF4-FFF2-40B4-BE49-F238E27FC236}">
                <a16:creationId xmlns:a16="http://schemas.microsoft.com/office/drawing/2014/main" id="{FF4BED92-1C25-2309-7CC3-E5A0326D03DC}"/>
              </a:ext>
            </a:extLst>
          </p:cNvPr>
          <p:cNvPicPr>
            <a:picLocks noChangeAspect="1"/>
          </p:cNvPicPr>
          <p:nvPr/>
        </p:nvPicPr>
        <p:blipFill>
          <a:blip r:embed="rId4"/>
          <a:stretch>
            <a:fillRect/>
          </a:stretch>
        </p:blipFill>
        <p:spPr>
          <a:xfrm>
            <a:off x="-1172" y="1604597"/>
            <a:ext cx="6248400" cy="4305300"/>
          </a:xfrm>
          <a:prstGeom prst="rect">
            <a:avLst/>
          </a:prstGeom>
        </p:spPr>
      </p:pic>
      <p:pic>
        <p:nvPicPr>
          <p:cNvPr id="14" name="VIDEO 5 PHÚT">
            <a:hlinkClick r:id="" action="ppaction://media"/>
            <a:extLst>
              <a:ext uri="{FF2B5EF4-FFF2-40B4-BE49-F238E27FC236}">
                <a16:creationId xmlns:a16="http://schemas.microsoft.com/office/drawing/2014/main" id="{8AB441B7-C80B-DFCC-7203-E157DCBFCB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02644" y="4343400"/>
            <a:ext cx="3387551" cy="1566497"/>
          </a:xfrm>
          <a:prstGeom prst="rect">
            <a:avLst/>
          </a:prstGeom>
        </p:spPr>
      </p:pic>
      <p:pic>
        <p:nvPicPr>
          <p:cNvPr id="16" name="Picture 15">
            <a:extLst>
              <a:ext uri="{FF2B5EF4-FFF2-40B4-BE49-F238E27FC236}">
                <a16:creationId xmlns:a16="http://schemas.microsoft.com/office/drawing/2014/main" id="{50DE25E7-AC59-6259-E4EB-012017B69BB3}"/>
              </a:ext>
            </a:extLst>
          </p:cNvPr>
          <p:cNvPicPr>
            <a:picLocks noChangeAspect="1"/>
          </p:cNvPicPr>
          <p:nvPr/>
        </p:nvPicPr>
        <p:blipFill>
          <a:blip r:embed="rId6"/>
          <a:stretch>
            <a:fillRect/>
          </a:stretch>
        </p:blipFill>
        <p:spPr>
          <a:xfrm>
            <a:off x="5638799" y="459888"/>
            <a:ext cx="4282851" cy="3654911"/>
          </a:xfrm>
          <a:prstGeom prst="rect">
            <a:avLst/>
          </a:prstGeom>
        </p:spPr>
      </p:pic>
    </p:spTree>
    <p:extLst>
      <p:ext uri="{BB962C8B-B14F-4D97-AF65-F5344CB8AC3E}">
        <p14:creationId xmlns:p14="http://schemas.microsoft.com/office/powerpoint/2010/main" val="15678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3889</TotalTime>
  <Words>1176</Words>
  <Application>Microsoft Office PowerPoint</Application>
  <PresentationFormat>A4 Paper (210x297 mm)</PresentationFormat>
  <Paragraphs>212</Paragraphs>
  <Slides>20</Slides>
  <Notes>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.VnTime</vt:lpstr>
      <vt:lpstr>Arial</vt:lpstr>
      <vt:lpstr>Calibri</vt:lpstr>
      <vt:lpstr>Symbol</vt:lpstr>
      <vt:lpstr>Times New Roman</vt:lpstr>
      <vt:lpstr>VNI-Arial Rounded</vt:lpstr>
      <vt:lpstr>Wingdings</vt:lpstr>
      <vt:lpstr>Wingdings 2</vt:lpstr>
      <vt:lpstr>1_Default Design</vt:lpstr>
      <vt:lpstr>PowerPoint Presentation</vt:lpstr>
      <vt:lpstr>PowerPoint Presentation</vt:lpstr>
      <vt:lpstr>PowerPoint Presentation</vt:lpstr>
      <vt:lpstr>Tiết 59: Hình trụ - diện tích xung quanh và thể tích của hình trụ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Xem lại các khái niệm trong bài.  - Ghi nhớ các công thức tính diện tích xung quanh, diện tích toàn phần và thể tích của hình trụ.  - Làm bài tập: 7, 8, 9,10, 12,13,14 (Sgk/111,112). Hoàn thiện các bài tập đã chữa . - Chuẩn bị tiết sau: Luyện tập.</vt:lpstr>
      <vt:lpstr>Bài tập:</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VNN.R9</dc:creator>
  <cp:lastModifiedBy>Admin</cp:lastModifiedBy>
  <cp:revision>798</cp:revision>
  <dcterms:created xsi:type="dcterms:W3CDTF">1999-12-31T17:12:39Z</dcterms:created>
  <dcterms:modified xsi:type="dcterms:W3CDTF">2024-04-10T14:59:15Z</dcterms:modified>
</cp:coreProperties>
</file>