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1058" r:id="rId2"/>
    <p:sldId id="1051" r:id="rId3"/>
    <p:sldId id="1052" r:id="rId4"/>
    <p:sldId id="1053" r:id="rId5"/>
    <p:sldId id="1054" r:id="rId6"/>
    <p:sldId id="1055" r:id="rId7"/>
    <p:sldId id="1056" r:id="rId8"/>
    <p:sldId id="1000" r:id="rId9"/>
    <p:sldId id="270" r:id="rId10"/>
    <p:sldId id="974" r:id="rId11"/>
    <p:sldId id="976" r:id="rId12"/>
    <p:sldId id="997" r:id="rId13"/>
    <p:sldId id="907" r:id="rId14"/>
    <p:sldId id="984" r:id="rId15"/>
    <p:sldId id="983" r:id="rId16"/>
    <p:sldId id="978" r:id="rId17"/>
    <p:sldId id="1009" r:id="rId18"/>
    <p:sldId id="1003" r:id="rId19"/>
    <p:sldId id="981" r:id="rId20"/>
    <p:sldId id="1010" r:id="rId21"/>
    <p:sldId id="1047" r:id="rId22"/>
    <p:sldId id="1001" r:id="rId23"/>
    <p:sldId id="1005" r:id="rId24"/>
    <p:sldId id="1004" r:id="rId25"/>
    <p:sldId id="1093" r:id="rId26"/>
    <p:sldId id="1006" r:id="rId27"/>
    <p:sldId id="991" r:id="rId28"/>
    <p:sldId id="1007" r:id="rId29"/>
    <p:sldId id="1008" r:id="rId30"/>
    <p:sldId id="308" r:id="rId31"/>
  </p:sldIdLst>
  <p:sldSz cx="12192000" cy="6858000"/>
  <p:notesSz cx="6858000" cy="9144000"/>
  <p:embeddedFontLs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  <p:embeddedFont>
      <p:font typeface="等线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BB2CB"/>
    <a:srgbClr val="3E6194"/>
    <a:srgbClr val="30CFCD"/>
    <a:srgbClr val="0E73B7"/>
    <a:srgbClr val="E43230"/>
    <a:srgbClr val="E99D05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8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-648" y="4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481AE-DBA6-4BB2-9D17-B6DA6406B42F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C9A15-7C0B-4A70-BE6F-128ECF21F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08D5-A6AD-4945-BD68-15787654C1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2;p14"/>
          <p:cNvGrpSpPr/>
          <p:nvPr/>
        </p:nvGrpSpPr>
        <p:grpSpPr>
          <a:xfrm>
            <a:off x="-4474714" y="-4036606"/>
            <a:ext cx="17322385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5153333" y="4303600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3526033" y="1845200"/>
            <a:ext cx="77128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482632" y="-615329"/>
            <a:ext cx="2708229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9867156" y="4899290"/>
            <a:ext cx="2742733" cy="296975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30/05/2024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image39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image37.wdp"/><Relationship Id="rId5" Type="http://schemas.openxmlformats.org/officeDocument/2006/relationships/image" Target="../media/image35.png"/><Relationship Id="rId4" Type="http://schemas.microsoft.com/office/2007/relationships/hdphoto" Target="../media/image35.wdp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image5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image61.wdp"/><Relationship Id="rId5" Type="http://schemas.microsoft.com/office/2007/relationships/hdphoto" Target="../media/image5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image5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image5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image61.wdp"/><Relationship Id="rId5" Type="http://schemas.microsoft.com/office/2007/relationships/hdphoto" Target="../media/image5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image5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image5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image61.wdp"/><Relationship Id="rId5" Type="http://schemas.microsoft.com/office/2007/relationships/hdphoto" Target="../media/image5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image5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O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2530" y="4417695"/>
            <a:ext cx="390736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565"/>
            <a:ext cx="2313517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WordArt 11"/>
          <p:cNvSpPr>
            <a:spLocks noChangeArrowheads="1" noChangeShapeType="1" noTextEdit="1"/>
          </p:cNvSpPr>
          <p:nvPr/>
        </p:nvSpPr>
        <p:spPr bwMode="auto">
          <a:xfrm>
            <a:off x="588645" y="1837055"/>
            <a:ext cx="11280775" cy="3917950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>
              <a:lnSpc>
                <a:spcPct val="150000"/>
              </a:lnSpc>
            </a:pPr>
            <a:r>
              <a:rPr lang="vi-VN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CHÀO MỪNG QUÝ THẦY CÔ VỀ DỰ</a:t>
            </a:r>
            <a:r>
              <a:rPr lang="en-US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kern="1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 </a:t>
            </a:r>
            <a:endParaRPr lang="vi-VN" sz="4000" i="1" kern="1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vi-VN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 </a:t>
            </a:r>
            <a:r>
              <a:rPr lang="en-US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NGỮ VĂN</a:t>
            </a:r>
            <a:r>
              <a:rPr lang="vi-VN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LỚP </a:t>
            </a:r>
            <a:r>
              <a:rPr lang="en-US" sz="4000" kern="1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2432263" y="742950"/>
            <a:ext cx="7956549" cy="1093788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3200" kern="10" dirty="0">
                <a:latin typeface="Times New Roman" panose="02020603050405020304"/>
                <a:cs typeface="Times New Roman" panose="02020603050405020304"/>
              </a:rPr>
              <a:t>PHÒNG GIÁO DỤC VÀ ĐÀO </a:t>
            </a:r>
            <a:r>
              <a:rPr lang="en-US" sz="3200" kern="10" dirty="0" smtClean="0">
                <a:latin typeface="Times New Roman" panose="02020603050405020304"/>
                <a:cs typeface="Times New Roman" panose="02020603050405020304"/>
              </a:rPr>
              <a:t>TẠO  HUYỆN QUỐC OAI</a:t>
            </a:r>
            <a:endParaRPr lang="en-US" sz="3200" kern="1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8198" name="Picture 3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144000" y="4533900"/>
            <a:ext cx="30480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915526" y="-142873"/>
            <a:ext cx="2133600" cy="24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5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709296" y="3708295"/>
            <a:ext cx="2362200" cy="378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Box 1"/>
          <p:cNvSpPr txBox="1">
            <a:spLocks noChangeArrowheads="1"/>
          </p:cNvSpPr>
          <p:nvPr/>
        </p:nvSpPr>
        <p:spPr bwMode="auto">
          <a:xfrm>
            <a:off x="3232362" y="5997576"/>
            <a:ext cx="59944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7505" y="513080"/>
          <a:ext cx="11293475" cy="5728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25695"/>
                <a:gridCol w="6367780"/>
              </a:tblGrid>
              <a:tr h="12564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 w="10541" cmpd="sng">
                            <a:solidFill>
                              <a:srgbClr val="4472C4">
                                <a:shade val="88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4472C4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4472C4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4472C4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4472C4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4472C4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 số 3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Nhóm:………………………………………………………..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7738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đề chính được đề cập trong phần 2</a:t>
                      </a:r>
                      <a:r>
                        <a:rPr lang="vi-VN" alt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“Vị thần hộ mệnh” của sự sống trên Trái Đất là gì?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i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 ra những thông tin về</a:t>
                      </a:r>
                      <a:r>
                        <a:rPr lang="en-US" sz="2800" i="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vai trò </a:t>
                      </a:r>
                      <a:r>
                        <a:rPr lang="en-US" sz="2800" i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 nước trên Trái Đất?</a:t>
                      </a:r>
                      <a:endParaRPr lang="vi-VN" sz="2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080">
                <a:tc>
                  <a:txBody>
                    <a:bodyPr/>
                    <a:lstStyle/>
                    <a:p>
                      <a:r>
                        <a:rPr lang="en-US" alt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alt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nhóm, việc xem nước như “Vị thần hộ mệnh” của sự sống trên Trái Đất có hợp lý không? Vì sao?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810" y="513080"/>
            <a:ext cx="725170" cy="8769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" y="295910"/>
          <a:ext cx="12091670" cy="6267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3645"/>
                <a:gridCol w="6913106"/>
                <a:gridCol w="823249"/>
                <a:gridCol w="874662"/>
                <a:gridCol w="1847008"/>
              </a:tblGrid>
              <a:tr h="715645">
                <a:tc rowSpan="2">
                  <a:txBody>
                    <a:bodyPr/>
                    <a:lstStyle/>
                    <a:p>
                      <a:pPr indent="0" algn="ctr" fontAlgn="auto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auto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</a:p>
                    <a:p>
                      <a:pPr indent="0" algn="ctr" fontAlgn="auto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(PHT 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3)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 fontAlgn="auto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 đánh giá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8498">
                <a:tc rowSpan="3">
                  <a:txBody>
                    <a:bodyPr/>
                    <a:lstStyle/>
                    <a:p>
                      <a:pPr indent="0" algn="ctr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indent="0" algn="ctr" fontAlgn="auto">
                        <a:buNone/>
                      </a:pPr>
                      <a:r>
                        <a:rPr lang="en-US" altLang="zh-CN" sz="3200" dirty="0"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 fontAlgn="auto">
                        <a:buNone/>
                      </a:pPr>
                      <a:r>
                        <a:rPr lang="en-US" altLang="zh-CN" sz="3200" dirty="0">
                          <a:latin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 fontAlgn="auto"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v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đề chính được đề cập trong phần 2.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3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ngắn gọn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những thông tin về vai trò của nước trên Trái Đất.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 fontAlgn="auto">
                        <a:buNone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1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 fontAlgn="auto">
                        <a:buNone/>
                      </a:pP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 giải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nước là “vị thần hộ mệnh” của sự sống trên Trái Đất.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2685">
                <a:tc>
                  <a:txBody>
                    <a:bodyPr/>
                    <a:lstStyle/>
                    <a:p>
                      <a:pPr indent="0" algn="ctr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just" fontAlgn="auto"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rõ ràng, đúng chính tả.Trình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 sạch</a:t>
                      </a:r>
                      <a:r>
                        <a:rPr lang="en-US" sz="32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sẽ.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7505" y="-169333"/>
          <a:ext cx="11293475" cy="72019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3228"/>
                <a:gridCol w="7900247"/>
              </a:tblGrid>
              <a:tr h="92286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 w="10541" cmpd="sng">
                            <a:solidFill>
                              <a:srgbClr val="4472C4">
                                <a:shade val="88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4472C4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4472C4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4472C4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4472C4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4472C4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 số 3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Nhóm:………………………………………………………..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719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đề chính được đề cập trong phần 2</a:t>
                      </a:r>
                      <a:r>
                        <a:rPr lang="vi-VN" alt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“Vị thần hộ mệnh” của sự sống trên Trái Đất là gì?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đề chính được đề cập trong phần 2</a:t>
                      </a:r>
                      <a:r>
                        <a:rPr lang="vi-VN" alt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“Vị thần hộ mệnh” của sự sống trên Trái Đất là nước.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i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 ra những thông tin về</a:t>
                      </a:r>
                      <a:r>
                        <a:rPr lang="en-US" sz="2400" i="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vai trò 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 nước trên Trái Đất?</a:t>
                      </a:r>
                      <a:endParaRPr lang="vi-VN" sz="2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Nhờ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nước, 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Đất trở thành nơi duy nhất trong hệ mặt trời có sự sống. 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 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bao phủ trên 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3/4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bề mặt Trái 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 không có nước thì Trái 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 chỉ là một hành tinh khô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trơ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trụi.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 nước, sự sống trên Trái Đất phát triển dưới nhiều dạng phong phú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372">
                <a:tc>
                  <a:txBody>
                    <a:bodyPr/>
                    <a:lstStyle/>
                    <a:p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vi-V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altLang="vi-VN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nhóm, việc xem nước như “Vị thần hộ mệnh” của sự sống trên Trái Đất có hợp lý không? Vì sao?</a:t>
                      </a:r>
                      <a:endParaRPr lang="vi-VN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defRPr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Việc xem nước như  “Vị thần hộ mệnh” của sự sống trên Trái Đất là hợp lý.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defRPr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Vì: Mọi sự sống của sinh vật trên Trái Đất đều do nước….</a:t>
                      </a:r>
                      <a:endParaRPr lang="vi-VN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810" y="513080"/>
            <a:ext cx="725170" cy="876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ages.quehuongonline.vn/upload/file20190103/22-01-24/20220128075753_untitled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6" name="Picture 4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8" name="Picture 6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8799" y="-2273301"/>
            <a:ext cx="12530666" cy="91313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C:\Users\Administrator\Downloads\Nhung-thac-nuoc-dep-noi-tieng-nhat-Viet-Nam-ivivu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1181946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C:\Users\Administrator\Downloads\hinh-nen-con-ca-duoi-day-dai-duong-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61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0"/>
            <a:ext cx="1310901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4712" y="203791"/>
            <a:ext cx="488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vi-VN" sz="4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của 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98579" y="850228"/>
            <a:ext cx="142876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74712" y="203791"/>
            <a:ext cx="150238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89" y="-93545"/>
            <a:ext cx="1193194" cy="882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5529" y="-262568"/>
            <a:ext cx="2047771" cy="1937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2892" y="5020260"/>
            <a:ext cx="2295060" cy="2100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113" y="-95907"/>
            <a:ext cx="1193194" cy="882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0483" y="1808704"/>
            <a:ext cx="2984374" cy="2206305"/>
          </a:xfrm>
          <a:prstGeom prst="rect">
            <a:avLst/>
          </a:prstGeom>
        </p:spPr>
      </p:pic>
      <p:cxnSp>
        <p:nvCxnSpPr>
          <p:cNvPr id="7" name="Connector: Elbow 6"/>
          <p:cNvCxnSpPr/>
          <p:nvPr/>
        </p:nvCxnSpPr>
        <p:spPr>
          <a:xfrm flipV="1">
            <a:off x="6642204" y="1674480"/>
            <a:ext cx="1453172" cy="861386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25130" y="1272584"/>
            <a:ext cx="3526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2800" dirty="0"/>
          </a:p>
        </p:txBody>
      </p:sp>
      <p:cxnSp>
        <p:nvCxnSpPr>
          <p:cNvPr id="19" name="Connector: Elbow 18"/>
          <p:cNvCxnSpPr/>
          <p:nvPr/>
        </p:nvCxnSpPr>
        <p:spPr>
          <a:xfrm>
            <a:off x="6352540" y="3833829"/>
            <a:ext cx="1363533" cy="535123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373298" y="4071629"/>
            <a:ext cx="4459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iên quan đến hướng triển khai những nội dung khác ở các phần kế tiếp.</a:t>
            </a:r>
            <a:endParaRPr lang="en-US" sz="2800" dirty="0"/>
          </a:p>
        </p:txBody>
      </p:sp>
      <p:cxnSp>
        <p:nvCxnSpPr>
          <p:cNvPr id="22" name="Connector: Elbow 21"/>
          <p:cNvCxnSpPr/>
          <p:nvPr/>
        </p:nvCxnSpPr>
        <p:spPr>
          <a:xfrm rot="10800000" flipV="1">
            <a:off x="4187098" y="3840992"/>
            <a:ext cx="1452009" cy="527960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49092" y="4368952"/>
            <a:ext cx="5246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2 phần 3, phần 4 tác giả khẳng định sự sống của con người, vạn vật trên Trái Đất đều do nước.</a:t>
            </a:r>
            <a:endParaRPr lang="en-US" sz="2800" dirty="0"/>
          </a:p>
        </p:txBody>
      </p:sp>
      <p:cxnSp>
        <p:nvCxnSpPr>
          <p:cNvPr id="26" name="Connector: Elbow 25"/>
          <p:cNvCxnSpPr/>
          <p:nvPr/>
        </p:nvCxnSpPr>
        <p:spPr>
          <a:xfrm rot="10800000">
            <a:off x="3724715" y="1962772"/>
            <a:ext cx="1297445" cy="526276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94340" y="1385048"/>
            <a:ext cx="34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trạng Trái Đất hiện nay.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1" grpId="0"/>
      <p:bldP spid="25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C:\Users\Administrator\Downloads\hinh-nen-con-ca-duoi-day-dai-duong-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61800" cy="6858000"/>
          </a:xfrm>
          <a:prstGeom prst="rect">
            <a:avLst/>
          </a:prstGeom>
          <a:noFill/>
        </p:spPr>
      </p:pic>
      <p:sp>
        <p:nvSpPr>
          <p:cNvPr id="4098" name="AutoShape 2" descr="Miễn phí Rác Trên Vùng Nước Ảnh lưu tr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100" name="AutoShape 4" descr="Bài ô nhiễm nguồn nước - thực trạng và nguyên nhâ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101" name="Picture 5" descr="C:\Users\Administrator\Downloads\tải xuố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5193" y="-347134"/>
            <a:ext cx="12224370" cy="72051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ages.quehuongonline.vn/upload/file20190103/22-01-24/20220128075753_untitled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6" name="Picture 4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8" name="Picture 6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8799" y="-2273301"/>
            <a:ext cx="12530666" cy="9131301"/>
          </a:xfrm>
          <a:prstGeom prst="rect">
            <a:avLst/>
          </a:prstGeom>
          <a:noFill/>
        </p:spPr>
      </p:pic>
      <p:pic>
        <p:nvPicPr>
          <p:cNvPr id="72706" name="Picture 2" descr="C:\Users\Administrator\Downloads\o-nhiem-rac-thai-nhua-dang-anh-huong-den-moi-truong-song-nhu-the-na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8355" y="-1207698"/>
            <a:ext cx="12830355" cy="76171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54"/>
          <p:cNvGrpSpPr/>
          <p:nvPr/>
        </p:nvGrpSpPr>
        <p:grpSpPr>
          <a:xfrm>
            <a:off x="-864780" y="5835727"/>
            <a:ext cx="13340862" cy="1636225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82" name="Hộp Văn bản 81"/>
          <p:cNvSpPr txBox="1"/>
          <p:nvPr/>
        </p:nvSpPr>
        <p:spPr>
          <a:xfrm>
            <a:off x="1404450" y="993327"/>
            <a:ext cx="6665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96" y="336430"/>
            <a:ext cx="11723298" cy="56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218281"/>
            <a:ext cx="12895385" cy="67621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4" name="组合 18"/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5" name="组合 19"/>
          <p:cNvGrpSpPr/>
          <p:nvPr/>
        </p:nvGrpSpPr>
        <p:grpSpPr>
          <a:xfrm>
            <a:off x="8155264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6" name="组合 54"/>
          <p:cNvGrpSpPr/>
          <p:nvPr/>
        </p:nvGrpSpPr>
        <p:grpSpPr>
          <a:xfrm>
            <a:off x="-445477" y="4478951"/>
            <a:ext cx="13340863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20" y="2759746"/>
            <a:ext cx="3741083" cy="371326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7697" y="3465797"/>
            <a:ext cx="6271107" cy="3727552"/>
          </a:xfrm>
          <a:prstGeom prst="rect">
            <a:avLst/>
          </a:prstGeom>
        </p:spPr>
      </p:pic>
      <p:grpSp>
        <p:nvGrpSpPr>
          <p:cNvPr id="7" name="组合 52"/>
          <p:cNvGrpSpPr/>
          <p:nvPr/>
        </p:nvGrpSpPr>
        <p:grpSpPr>
          <a:xfrm>
            <a:off x="8333022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9" name="组合 53"/>
          <p:cNvGrpSpPr/>
          <p:nvPr/>
        </p:nvGrpSpPr>
        <p:grpSpPr>
          <a:xfrm>
            <a:off x="-1894909" y="5836499"/>
            <a:ext cx="4683737" cy="4065743"/>
            <a:chOff x="-1894909" y="5416509"/>
            <a:chExt cx="4683737" cy="406574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39" name="Google Shape;228;p34"/>
          <p:cNvSpPr txBox="1">
            <a:spLocks noGrp="1"/>
          </p:cNvSpPr>
          <p:nvPr>
            <p:ph type="subTitle" idx="1"/>
          </p:nvPr>
        </p:nvSpPr>
        <p:spPr>
          <a:xfrm>
            <a:off x="2510287" y="189781"/>
            <a:ext cx="8945592" cy="1141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23" tIns="91423" rIns="91423" bIns="91423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9:TRÁI ĐẤT- NGÔI NHÀ CHUNG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ta phải học cách “có mặt”trên hành tinh này</a:t>
            </a: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1"/>
          <a:srcRect t="29496" b="15086"/>
          <a:stretch>
            <a:fillRect/>
          </a:stretch>
        </p:blipFill>
        <p:spPr>
          <a:xfrm>
            <a:off x="2198017" y="1502821"/>
            <a:ext cx="9717867" cy="11858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0" y="1082155"/>
            <a:ext cx="2197757" cy="492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04793" y="2549209"/>
            <a:ext cx="2495543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709" y="4495800"/>
            <a:ext cx="6060143" cy="11430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TRÌNH BÀY 1 PHÚT</a:t>
            </a:r>
          </a:p>
        </p:txBody>
      </p:sp>
      <p:sp>
        <p:nvSpPr>
          <p:cNvPr id="5" name="Oval 4"/>
          <p:cNvSpPr/>
          <p:nvPr/>
        </p:nvSpPr>
        <p:spPr>
          <a:xfrm>
            <a:off x="139700" y="321945"/>
            <a:ext cx="5510530" cy="394525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loài động vật, thực vật sống ở dưới nước.</a:t>
            </a:r>
          </a:p>
        </p:txBody>
      </p:sp>
      <p:sp>
        <p:nvSpPr>
          <p:cNvPr id="7" name="Oval 6"/>
          <p:cNvSpPr/>
          <p:nvPr/>
        </p:nvSpPr>
        <p:spPr>
          <a:xfrm>
            <a:off x="6660515" y="100330"/>
            <a:ext cx="4761230" cy="279527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loài động vật, thực vật sống ở trên cạn.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851" y="4167337"/>
            <a:ext cx="4026725" cy="27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ages.quehuongonline.vn/upload/file20190103/22-01-24/20220128075753_untitled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6" name="Picture 4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2171700"/>
            <a:ext cx="6858000" cy="4533900"/>
          </a:xfrm>
          <a:prstGeom prst="rect">
            <a:avLst/>
          </a:prstGeom>
          <a:noFill/>
        </p:spPr>
      </p:pic>
      <p:pic>
        <p:nvPicPr>
          <p:cNvPr id="8198" name="Picture 6" descr="http://images.quehuongonline.vn/upload/20220128/075335_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8799" y="-2273301"/>
            <a:ext cx="12530666" cy="9131301"/>
          </a:xfrm>
          <a:prstGeom prst="rect">
            <a:avLst/>
          </a:prstGeom>
          <a:noFill/>
        </p:spPr>
      </p:pic>
      <p:pic>
        <p:nvPicPr>
          <p:cNvPr id="2050" name="Picture 2" descr="https://i.pinimg.com/736x/bc/c9/fe/bcc9fef0bdc1c375cd595aae2eca4d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72860" y="-1836738"/>
            <a:ext cx="13051765" cy="89103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709" y="4495800"/>
            <a:ext cx="6060143" cy="1143000"/>
          </a:xfrm>
          <a:solidFill>
            <a:srgbClr val="00206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CHUYÊN GIA</a:t>
            </a:r>
          </a:p>
        </p:txBody>
      </p:sp>
      <p:sp>
        <p:nvSpPr>
          <p:cNvPr id="5" name="Oval 4"/>
          <p:cNvSpPr/>
          <p:nvPr/>
        </p:nvSpPr>
        <p:spPr>
          <a:xfrm>
            <a:off x="139701" y="321733"/>
            <a:ext cx="3128432" cy="394546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trao đổi với nhau trong thời gian 2 phút, tìm ra nội dung trong bài mà nhóm cần hỏi.</a:t>
            </a:r>
          </a:p>
        </p:txBody>
      </p:sp>
      <p:sp>
        <p:nvSpPr>
          <p:cNvPr id="6" name="Oval 5"/>
          <p:cNvSpPr/>
          <p:nvPr/>
        </p:nvSpPr>
        <p:spPr>
          <a:xfrm>
            <a:off x="3395132" y="88901"/>
            <a:ext cx="4521201" cy="2538413"/>
          </a:xfrm>
          <a:prstGeom prst="ellipse">
            <a:avLst/>
          </a:prstGeom>
          <a:solidFill>
            <a:srgbClr val="DBB2CB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đặt câu hỏi cho nhóm chuyên gia.</a:t>
            </a:r>
          </a:p>
        </p:txBody>
      </p:sp>
      <p:sp>
        <p:nvSpPr>
          <p:cNvPr id="7" name="Oval 6"/>
          <p:cNvSpPr/>
          <p:nvPr/>
        </p:nvSpPr>
        <p:spPr>
          <a:xfrm>
            <a:off x="8094133" y="100014"/>
            <a:ext cx="3327400" cy="27955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chuyên gia trả lời.</a:t>
            </a:r>
          </a:p>
        </p:txBody>
      </p:sp>
      <p:pic>
        <p:nvPicPr>
          <p:cNvPr id="8" name="Google Shape;514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71733" y="3124200"/>
            <a:ext cx="4910667" cy="291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BACK036"/>
          <p:cNvPicPr>
            <a:picLocks noChangeAspect="1" noChangeArrowheads="1"/>
          </p:cNvPicPr>
          <p:nvPr/>
        </p:nvPicPr>
        <p:blipFill>
          <a:blip r:embed="rId2">
            <a:lum bright="-10000" contrast="44000"/>
          </a:blip>
          <a:srcRect/>
          <a:stretch>
            <a:fillRect/>
          </a:stretch>
        </p:blipFill>
        <p:spPr bwMode="auto">
          <a:xfrm rot="848399">
            <a:off x="1926167" y="1047750"/>
            <a:ext cx="8629651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 bwMode="auto">
          <a:xfrm>
            <a:off x="160867" y="-146050"/>
            <a:ext cx="4072467" cy="2576513"/>
            <a:chOff x="0" y="57"/>
            <a:chExt cx="2688" cy="1769"/>
          </a:xfrm>
        </p:grpSpPr>
        <p:pic>
          <p:nvPicPr>
            <p:cNvPr id="27659" name="Picture 7" descr="BACK0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0" name="Text Box 8"/>
            <p:cNvSpPr txBox="1">
              <a:spLocks noChangeArrowheads="1"/>
            </p:cNvSpPr>
            <p:nvPr/>
          </p:nvSpPr>
          <p:spPr bwMode="auto">
            <a:xfrm>
              <a:off x="518" y="971"/>
              <a:ext cx="1251" cy="401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57150">
              <a:solidFill>
                <a:srgbClr val="FF0000"/>
              </a:solidFill>
              <a:miter lim="800000"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 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233333" y="541867"/>
            <a:ext cx="6671734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kỹ phần còn lại trong văn bản:</a:t>
            </a:r>
          </a:p>
          <a:p>
            <a:pPr marL="514350" indent="-514350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Con người trên Trái Đất</a:t>
            </a:r>
          </a:p>
          <a:p>
            <a:pPr marL="514350" indent="-514350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Tình trạng Trái Đất hiện nay ra sao?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marL="514350" indent="-51435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Trả lời câu hỏi 5, 6 vào vở soạn</a:t>
            </a:r>
            <a:endParaRPr lang="ru-RU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ru-RU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22858PICdbgea5Gz679dY_PIC201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6651" y="2270125"/>
            <a:ext cx="2165349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8" descr="6fc417983c9675ce1b60e983870aeb8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4384" y="4305829"/>
            <a:ext cx="3009900" cy="25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图片 1"/>
          <p:cNvPicPr>
            <a:picLocks noChangeAspect="1"/>
          </p:cNvPicPr>
          <p:nvPr/>
        </p:nvPicPr>
        <p:blipFill>
          <a:blip r:embed="rId6"/>
          <a:srcRect l="8347" r="32761"/>
          <a:stretch>
            <a:fillRect/>
          </a:stretch>
        </p:blipFill>
        <p:spPr bwMode="auto">
          <a:xfrm>
            <a:off x="25400" y="2776538"/>
            <a:ext cx="2686051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0270" y="727710"/>
            <a:ext cx="10622280" cy="1236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Theo nhóm chuyên gia, mục đích của văn bản thông tin là gì?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955800" y="2548467"/>
            <a:ext cx="8864600" cy="2087033"/>
          </a:xfrm>
          <a:prstGeom prst="round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đích của văn bản thông tin là cung cấp thông tin tới cho người đọc, 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 nghe…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91625"/>
            <a:ext cx="10526728" cy="1604597"/>
          </a:xfrm>
          <a:prstGeom prst="snip2Diag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artisticLineDrawing trans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biểu đạt chính của 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là gì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7532" y="2264086"/>
            <a:ext cx="9678837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 chính của văn bản thông tin là thuyết minh.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91625"/>
            <a:ext cx="10526728" cy="1604597"/>
          </a:xfrm>
          <a:prstGeom prst="snip2Diag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artisticLineDrawing trans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“Vị thần hộ mệnh” của sự sống trên Trái Đất cung cấp thông tin gì tới người đọc, người nghe?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7532" y="2907102"/>
            <a:ext cx="9678837" cy="163039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Cung cấp thông tin về nước, vai trò của nước đối với sự sống trên Trái Đất.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91625"/>
            <a:ext cx="10526728" cy="1604597"/>
          </a:xfrm>
          <a:prstGeom prst="snip2Diag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artisticLineDrawing trans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Hiểu những thông tin về tầm quan trọng của nước với sự sống trên Trái Đất mỗi chúng ta cần phải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7532" y="2907102"/>
            <a:ext cx="9678837" cy="163039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chúng ta hiểu được tầm quan trọng của sự sống trên Trái Đất là nhờ nước, vì thế, mỗi người cần có ý thức để bảo vệ nguồn nước.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0750"/>
            <a:ext cx="12192000" cy="5936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53365" y="332740"/>
            <a:ext cx="112026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3" action="ppaction://hlinksldjump"/>
              </a:rPr>
              <a:t>TRÒ CHƠI: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3" action="ppaction://hlinksldjump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3" action="ppaction://hlinksldjump"/>
              </a:rPr>
              <a:t>“LẬT MẢNH GHÉP”</a:t>
            </a:r>
            <a:endParaRPr lang="en-US" sz="3200" dirty="0"/>
          </a:p>
        </p:txBody>
      </p:sp>
      <p:sp>
        <p:nvSpPr>
          <p:cNvPr id="18" name="Rectangles 17">
            <a:hlinkClick r:id="rId4" action="ppaction://hlinksldjump"/>
          </p:cNvPr>
          <p:cNvSpPr/>
          <p:nvPr/>
        </p:nvSpPr>
        <p:spPr>
          <a:xfrm>
            <a:off x="134620" y="991161"/>
            <a:ext cx="6021705" cy="2761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s 18">
            <a:hlinkClick r:id="rId5" action="ppaction://hlinksldjump"/>
          </p:cNvPr>
          <p:cNvSpPr/>
          <p:nvPr/>
        </p:nvSpPr>
        <p:spPr>
          <a:xfrm>
            <a:off x="6142532" y="991160"/>
            <a:ext cx="6035675" cy="2761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>
            <a:hlinkClick r:id="rId6" action="ppaction://hlinksldjump"/>
          </p:cNvPr>
          <p:cNvSpPr/>
          <p:nvPr/>
        </p:nvSpPr>
        <p:spPr>
          <a:xfrm>
            <a:off x="149417" y="3760470"/>
            <a:ext cx="6021705" cy="3003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>
            <a:hlinkClick r:id="rId7" action="ppaction://hlinksldjump"/>
          </p:cNvPr>
          <p:cNvSpPr/>
          <p:nvPr/>
        </p:nvSpPr>
        <p:spPr>
          <a:xfrm>
            <a:off x="6170295" y="3761740"/>
            <a:ext cx="6021705" cy="3002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>
            <a:hlinkClick r:id="rId8" action="ppaction://hlinksldjump"/>
          </p:cNvPr>
          <p:cNvSpPr txBox="1"/>
          <p:nvPr/>
        </p:nvSpPr>
        <p:spPr>
          <a:xfrm>
            <a:off x="2821305" y="1813560"/>
            <a:ext cx="6197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124190" y="1813560"/>
            <a:ext cx="7556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2927350" y="4430395"/>
            <a:ext cx="6343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545830" y="4309745"/>
            <a:ext cx="7105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bldLvl="0" animBg="1"/>
      <p:bldP spid="21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" y="238100"/>
            <a:ext cx="12190163" cy="6856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260" y="1524000"/>
            <a:ext cx="97688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0270" y="727710"/>
            <a:ext cx="10622280" cy="1236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Văn bản Trái Đất – cái nôi của sự sống thuộc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thể 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  nào?</a:t>
            </a:r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4149090" y="3413125"/>
            <a:ext cx="5462270" cy="1222375"/>
          </a:xfrm>
          <a:prstGeom prst="round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 bản thông tin</a:t>
            </a: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281940" y="5767070"/>
            <a:ext cx="1884680" cy="817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0270" y="727710"/>
            <a:ext cx="10622280" cy="2278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Văn bản thông tin đa phương thức là loại văn bản có sử dụng phối hợp phương tiện ngôn ngữ và các phương tiện….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1745" y="4574540"/>
            <a:ext cx="5462270" cy="12223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Phi ngôn ngữ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Action Button: Back or Previous 6">
            <a:hlinkClick r:id="rId2" action="ppaction://hlinksldjump"/>
          </p:cNvPr>
          <p:cNvSpPr/>
          <p:nvPr/>
        </p:nvSpPr>
        <p:spPr>
          <a:xfrm>
            <a:off x="165735" y="5086985"/>
            <a:ext cx="1071880" cy="70993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0270" y="727710"/>
            <a:ext cx="10622280" cy="22783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3: Sa-pô là một trong các yếu tố của văn bản thông tin, theo em đúng hay sai?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6350" y="4559935"/>
            <a:ext cx="5462270" cy="1222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</a:p>
        </p:txBody>
      </p:sp>
      <p:sp>
        <p:nvSpPr>
          <p:cNvPr id="6" name="Action Button: Back or Previous 5">
            <a:hlinkClick r:id="rId2" action="ppaction://hlinksldjump"/>
          </p:cNvPr>
          <p:cNvSpPr/>
          <p:nvPr/>
        </p:nvSpPr>
        <p:spPr>
          <a:xfrm>
            <a:off x="753745" y="4779010"/>
            <a:ext cx="1388110" cy="7842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90270" y="727710"/>
            <a:ext cx="10622280" cy="2278380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4: Ngôi nhà chung của chúng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 là  …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 xanh bao la.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5870" y="4559935"/>
            <a:ext cx="5462270" cy="1222375"/>
          </a:xfrm>
          <a:prstGeom prst="round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Trái Đất</a:t>
            </a:r>
          </a:p>
        </p:txBody>
      </p:sp>
      <p:sp>
        <p:nvSpPr>
          <p:cNvPr id="7" name="Action Button: Back or Previous 6">
            <a:hlinkClick r:id="rId2" action="ppaction://hlinksldjump"/>
          </p:cNvPr>
          <p:cNvSpPr/>
          <p:nvPr/>
        </p:nvSpPr>
        <p:spPr>
          <a:xfrm>
            <a:off x="693420" y="5194300"/>
            <a:ext cx="1282700" cy="5880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709" y="4495800"/>
            <a:ext cx="6060143" cy="1143000"/>
          </a:xfrm>
          <a:solidFill>
            <a:srgbClr val="00206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1" y="838200"/>
            <a:ext cx="2806700" cy="34290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thông tin về  Trái Đất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 về Trái Đất</a:t>
            </a:r>
          </a:p>
        </p:txBody>
      </p:sp>
      <p:sp>
        <p:nvSpPr>
          <p:cNvPr id="6" name="Oval 5"/>
          <p:cNvSpPr/>
          <p:nvPr/>
        </p:nvSpPr>
        <p:spPr>
          <a:xfrm>
            <a:off x="3395132" y="88901"/>
            <a:ext cx="4021668" cy="2538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Vai trò của Trái Đất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 “Vị thần hộ mệnh” của sự sống trên Trái Đất</a:t>
            </a:r>
          </a:p>
        </p:txBody>
      </p:sp>
      <p:sp>
        <p:nvSpPr>
          <p:cNvPr id="7" name="Oval 6"/>
          <p:cNvSpPr/>
          <p:nvPr/>
        </p:nvSpPr>
        <p:spPr>
          <a:xfrm>
            <a:off x="8094133" y="100014"/>
            <a:ext cx="3327400" cy="27955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b.2. Trái Đất- nơi cư ngụ của muôn loài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5"/>
          <p:cNvSpPr txBox="1">
            <a:spLocks noGrp="1"/>
          </p:cNvSpPr>
          <p:nvPr>
            <p:ph type="ctrTitle"/>
          </p:nvPr>
        </p:nvSpPr>
        <p:spPr>
          <a:xfrm>
            <a:off x="285709" y="714356"/>
            <a:ext cx="11620539" cy="614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300"/>
              <a:buFont typeface="Calibri" panose="020F0502020204030204"/>
              <a:buNone/>
            </a:pPr>
            <a:r>
              <a:rPr lang="en-US" sz="3300">
                <a:solidFill>
                  <a:srgbClr val="0070C0"/>
                </a:solidFill>
              </a:rPr>
              <a:t/>
            </a:r>
            <a:br>
              <a:rPr lang="en-US" sz="3300">
                <a:solidFill>
                  <a:srgbClr val="0070C0"/>
                </a:solidFill>
              </a:rPr>
            </a:br>
            <a:endParaRPr sz="3300">
              <a:solidFill>
                <a:srgbClr val="0070C0"/>
              </a:solidFill>
            </a:endParaRPr>
          </a:p>
        </p:txBody>
      </p:sp>
      <p:pic>
        <p:nvPicPr>
          <p:cNvPr id="514" name="Google Shape;514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907665" y="1042035"/>
            <a:ext cx="6035675" cy="380492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5"/>
          <p:cNvSpPr txBox="1"/>
          <p:nvPr/>
        </p:nvSpPr>
        <p:spPr>
          <a:xfrm>
            <a:off x="92287" y="45085"/>
            <a:ext cx="12014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6 PHÚT </a:t>
            </a:r>
          </a:p>
          <a:p>
            <a:pPr algn="ctr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HOÀN THÀNH PHIẾU HỌC TẬP SỐ 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2" name="图片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" y="3836035"/>
            <a:ext cx="12105005" cy="3021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9353" y="1253067"/>
            <a:ext cx="3052647" cy="550968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822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968</Words>
  <Application>WPS Presentation</Application>
  <PresentationFormat>Custom</PresentationFormat>
  <Paragraphs>104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Times New Roman</vt:lpstr>
      <vt:lpstr>Cambria</vt:lpstr>
      <vt:lpstr>Calibri</vt:lpstr>
      <vt:lpstr>Calibri Light</vt:lpstr>
      <vt:lpstr>等线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II. KHÁM PHÁ</vt:lpstr>
      <vt:lpstr>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KỸ THUẬT TRÌNH BÀY 1 PHÚT</vt:lpstr>
      <vt:lpstr>Slide 21</vt:lpstr>
      <vt:lpstr>Slide 22</vt:lpstr>
      <vt:lpstr>HỎI CHUYÊN GIA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pc64</cp:lastModifiedBy>
  <cp:revision>442</cp:revision>
  <dcterms:created xsi:type="dcterms:W3CDTF">2018-05-10T00:06:00Z</dcterms:created>
  <dcterms:modified xsi:type="dcterms:W3CDTF">2024-05-30T02:26:35Z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BA13042B8BE8424D86517AB462F4A283</vt:lpwstr>
  </property>
  <property fmtid="{D5CDD505-2E9C-101B-9397-08002B2CF9AE}" pid="3" name="KSOProductBuildVer">
    <vt:lpwstr>1033-11.2.0.11516</vt:lpwstr>
  </property>
</Properties>
</file>