
<file path=[Content_Types].xml><?xml version="1.0" encoding="utf-8"?>
<Types xmlns="http://schemas.openxmlformats.org/package/2006/content-types">
  <Default Extension="png" ContentType="image/png"/>
  <Default Extension="emf" ContentType="image/x-emf"/>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64" r:id="rId2"/>
    <p:sldMasterId id="2147483776" r:id="rId3"/>
    <p:sldMasterId id="2147483789" r:id="rId4"/>
    <p:sldMasterId id="2147483802" r:id="rId5"/>
    <p:sldMasterId id="2147483815" r:id="rId6"/>
    <p:sldMasterId id="2147483828" r:id="rId7"/>
    <p:sldMasterId id="2147483841" r:id="rId8"/>
    <p:sldMasterId id="2147483854" r:id="rId9"/>
    <p:sldMasterId id="2147483868" r:id="rId10"/>
    <p:sldMasterId id="2147483882" r:id="rId11"/>
    <p:sldMasterId id="2147483896" r:id="rId12"/>
    <p:sldMasterId id="2147483910" r:id="rId13"/>
    <p:sldMasterId id="2147483924" r:id="rId14"/>
    <p:sldMasterId id="2147483938" r:id="rId15"/>
    <p:sldMasterId id="2147483952" r:id="rId16"/>
  </p:sldMasterIdLst>
  <p:notesMasterIdLst>
    <p:notesMasterId r:id="rId63"/>
  </p:notesMasterIdLst>
  <p:sldIdLst>
    <p:sldId id="337" r:id="rId17"/>
    <p:sldId id="339" r:id="rId18"/>
    <p:sldId id="404" r:id="rId19"/>
    <p:sldId id="340" r:id="rId20"/>
    <p:sldId id="347" r:id="rId21"/>
    <p:sldId id="346" r:id="rId22"/>
    <p:sldId id="405" r:id="rId23"/>
    <p:sldId id="406" r:id="rId24"/>
    <p:sldId id="388" r:id="rId25"/>
    <p:sldId id="407" r:id="rId26"/>
    <p:sldId id="389" r:id="rId27"/>
    <p:sldId id="409" r:id="rId28"/>
    <p:sldId id="410" r:id="rId29"/>
    <p:sldId id="354" r:id="rId30"/>
    <p:sldId id="329" r:id="rId31"/>
    <p:sldId id="274" r:id="rId32"/>
    <p:sldId id="330" r:id="rId33"/>
    <p:sldId id="359" r:id="rId34"/>
    <p:sldId id="411" r:id="rId35"/>
    <p:sldId id="393" r:id="rId36"/>
    <p:sldId id="412" r:id="rId37"/>
    <p:sldId id="413" r:id="rId38"/>
    <p:sldId id="414" r:id="rId39"/>
    <p:sldId id="415" r:id="rId40"/>
    <p:sldId id="395" r:id="rId41"/>
    <p:sldId id="394" r:id="rId42"/>
    <p:sldId id="416" r:id="rId43"/>
    <p:sldId id="417" r:id="rId44"/>
    <p:sldId id="418" r:id="rId45"/>
    <p:sldId id="397" r:id="rId46"/>
    <p:sldId id="332" r:id="rId47"/>
    <p:sldId id="398" r:id="rId48"/>
    <p:sldId id="399" r:id="rId49"/>
    <p:sldId id="396" r:id="rId50"/>
    <p:sldId id="400" r:id="rId51"/>
    <p:sldId id="376" r:id="rId52"/>
    <p:sldId id="401" r:id="rId53"/>
    <p:sldId id="379" r:id="rId54"/>
    <p:sldId id="380" r:id="rId55"/>
    <p:sldId id="381" r:id="rId56"/>
    <p:sldId id="382" r:id="rId57"/>
    <p:sldId id="383" r:id="rId58"/>
    <p:sldId id="384" r:id="rId59"/>
    <p:sldId id="385" r:id="rId60"/>
    <p:sldId id="386" r:id="rId61"/>
    <p:sldId id="402"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57E2E-AB84-4681-A180-C837CCFF8859}">
          <p14:sldIdLst>
            <p14:sldId id="337"/>
            <p14:sldId id="339"/>
            <p14:sldId id="404"/>
            <p14:sldId id="340"/>
            <p14:sldId id="347"/>
            <p14:sldId id="346"/>
            <p14:sldId id="405"/>
            <p14:sldId id="406"/>
            <p14:sldId id="388"/>
            <p14:sldId id="407"/>
            <p14:sldId id="389"/>
            <p14:sldId id="409"/>
            <p14:sldId id="410"/>
            <p14:sldId id="354"/>
            <p14:sldId id="329"/>
            <p14:sldId id="274"/>
            <p14:sldId id="330"/>
            <p14:sldId id="359"/>
            <p14:sldId id="411"/>
            <p14:sldId id="393"/>
            <p14:sldId id="412"/>
            <p14:sldId id="413"/>
            <p14:sldId id="414"/>
            <p14:sldId id="415"/>
            <p14:sldId id="395"/>
            <p14:sldId id="394"/>
            <p14:sldId id="416"/>
            <p14:sldId id="417"/>
            <p14:sldId id="418"/>
            <p14:sldId id="397"/>
            <p14:sldId id="332"/>
            <p14:sldId id="398"/>
            <p14:sldId id="399"/>
            <p14:sldId id="396"/>
            <p14:sldId id="400"/>
            <p14:sldId id="376"/>
            <p14:sldId id="401"/>
            <p14:sldId id="379"/>
            <p14:sldId id="380"/>
            <p14:sldId id="381"/>
            <p14:sldId id="382"/>
            <p14:sldId id="383"/>
            <p14:sldId id="384"/>
            <p14:sldId id="385"/>
            <p14:sldId id="386"/>
            <p14:sldId id="402"/>
          </p14:sldIdLst>
        </p14:section>
        <p14:section name="Untitled Section" id="{493620FA-9B75-4C68-87DF-23964D95FFF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8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94624" autoAdjust="0"/>
  </p:normalViewPr>
  <p:slideViewPr>
    <p:cSldViewPr>
      <p:cViewPr varScale="1">
        <p:scale>
          <a:sx n="109" d="100"/>
          <a:sy n="109" d="100"/>
        </p:scale>
        <p:origin x="660" y="90"/>
      </p:cViewPr>
      <p:guideLst>
        <p:guide orient="horz" pos="2160"/>
        <p:guide pos="384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15A14-2B41-4822-BC8E-B5CCE4774A54}" type="datetimeFigureOut">
              <a:rPr lang="en-US" smtClean="0"/>
              <a:pPr/>
              <a:t>5/5/2024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2BE1D-C95D-4CE6-88F1-33EF17194843}" type="slidenum">
              <a:rPr lang="en-US" smtClean="0"/>
              <a:pPr/>
              <a:t>‹#›</a:t>
            </a:fld>
            <a:endParaRPr lang="en-US"/>
          </a:p>
        </p:txBody>
      </p:sp>
    </p:spTree>
    <p:extLst>
      <p:ext uri="{BB962C8B-B14F-4D97-AF65-F5344CB8AC3E}">
        <p14:creationId xmlns:p14="http://schemas.microsoft.com/office/powerpoint/2010/main" val="34030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1F1F1F"/>
                </a:solidFill>
                <a:effectLst/>
                <a:latin typeface="Google Sans"/>
              </a:rPr>
              <a:t>Các sinh vật sống trong quần xã thường có mối quan hệ </a:t>
            </a:r>
            <a:r>
              <a:rPr lang="vi-VN" b="0" i="0" dirty="0">
                <a:solidFill>
                  <a:srgbClr val="040C28"/>
                </a:solidFill>
                <a:effectLst/>
                <a:latin typeface="Google Sans"/>
              </a:rPr>
              <a:t>gắn bó với nhau như một thể thống nhất</a:t>
            </a:r>
            <a:r>
              <a:rPr lang="vi-VN" b="0" i="0" dirty="0">
                <a:solidFill>
                  <a:srgbClr val="1F1F1F"/>
                </a:solidFill>
                <a:effectLst/>
                <a:latin typeface="Google Sans"/>
              </a:rPr>
              <a:t>. Vì vậy quần xã có cấu trúc tương đối ổn định, các sinh vật của quần xã thích nghi với môi trường sống của chúng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2BE1D-C95D-4CE6-88F1-33EF171948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07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0BA5A391-EB84-DA4C-4B2C-9BCB7C28BF63}"/>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B19F3108-AE68-2AD9-81FA-2A09EE93E2C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5540" name="Slide Number Placeholder 3">
            <a:extLst>
              <a:ext uri="{FF2B5EF4-FFF2-40B4-BE49-F238E27FC236}">
                <a16:creationId xmlns:a16="http://schemas.microsoft.com/office/drawing/2014/main" id="{F505BC86-2AFB-0FEE-5069-008D8349606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BE6CBA-81EE-4A08-8F2B-D68E59DCA3B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7273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5A5A5A"/>
                </a:solidFill>
                <a:effectLst/>
                <a:latin typeface="Helvetica Neue"/>
              </a:rPr>
              <a:t>Mô hình vườn ao chuồng không thể được gọi là quần xã sinh vật. Quần xã sinh vật là một hệ thống sinh thái tự nhiên, bao gồm các loài sinh vật và môi trường sống của chúng tương tác với nhau. Trong khi đó, mô hình vườn ao chuồng là một hệ thống do con người tạo ra để nuôi trồng các loại cây cỏ, thủy sản hoặc gia súc gia cầm.</a:t>
            </a:r>
            <a:r>
              <a:rPr lang="vi-VN" dirty="0"/>
              <a:t/>
            </a:r>
            <a:br>
              <a:rPr lang="vi-VN" dirty="0"/>
            </a:br>
            <a:r>
              <a:rPr lang="vi-VN" dirty="0"/>
              <a:t/>
            </a:r>
            <a:br>
              <a:rPr lang="vi-VN" dirty="0"/>
            </a:br>
            <a:r>
              <a:rPr lang="vi-VN" b="0" i="0" dirty="0">
                <a:solidFill>
                  <a:srgbClr val="5A5A5A"/>
                </a:solidFill>
                <a:effectLst/>
                <a:latin typeface="Helvetica Neue"/>
              </a:rPr>
              <a:t>Mặc dù mô hình vườn ao chuồng có thể tạo ra một môi trường sống cho nhiều loài sinh vật khác nhau, nhưng nó không phải là một quần xã sinh vật tự nhiên vì nó không phản ánh sự cân bằng tự nhiên giữa các loài và môi trường sống của chúng. Đồng thời, mô hình vườn ao chuồng thường được kiểm soát và quản lý bởi con người, không phải là một hệ thống tự nhiên hoàn toàn.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2BE1D-C95D-4CE6-88F1-33EF171948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63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9184E6F-F788-B364-10F2-CF9D0662FC02}"/>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97350D03-36A8-A010-4B70-FB9F1BCDB8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F77D6AEF-004E-F246-DD39-18B546949E7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F6674F-B107-4985-AB34-F21A25298E6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780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972B625-81FA-CA49-949C-557D683019D0}"/>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C1695EC3-12A0-1020-ACB8-C74ECF5CF7F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69636" name="Slide Number Placeholder 3">
            <a:extLst>
              <a:ext uri="{FF2B5EF4-FFF2-40B4-BE49-F238E27FC236}">
                <a16:creationId xmlns:a16="http://schemas.microsoft.com/office/drawing/2014/main" id="{84CEB255-DDD9-E3BC-367E-FCDA92666F2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21B6C2-35C0-4410-B373-B9EEAD5395F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387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xfrm>
            <a:off x="381000" y="685800"/>
            <a:ext cx="6096000" cy="3429000"/>
          </a:xfrm>
          <a:ln/>
        </p:spPr>
      </p:sp>
      <p:sp>
        <p:nvSpPr>
          <p:cNvPr id="14339" name="Notes Placeholder 2"/>
          <p:cNvSpPr>
            <a:spLocks noGrp="1" noChangeArrowheads="1"/>
          </p:cNvSpPr>
          <p:nvPr>
            <p:ph type="body" idx="1"/>
          </p:nvPr>
        </p:nvSpPr>
        <p:spPr>
          <a:noFill/>
        </p:spPr>
        <p:txBody>
          <a:bodyPr/>
          <a:lstStyle/>
          <a:p>
            <a:endParaRPr lang="en-US" altLang="en-US" smtClean="0"/>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5D2963-10F9-4B40-82E9-2F1E9DB1521F}" type="slidenum">
              <a:rPr lang="en-US" altLang="en-US" smtClean="0"/>
              <a:pPr/>
              <a:t>45</a:t>
            </a:fld>
            <a:endParaRPr lang="en-US" altLang="en-US" smtClean="0"/>
          </a:p>
        </p:txBody>
      </p:sp>
    </p:spTree>
    <p:extLst>
      <p:ext uri="{BB962C8B-B14F-4D97-AF65-F5344CB8AC3E}">
        <p14:creationId xmlns:p14="http://schemas.microsoft.com/office/powerpoint/2010/main" val="373612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12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276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577995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283952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787093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97885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870590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428183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33793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697395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118608887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55971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454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5613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859854729"/>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1944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0017791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250675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938029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188864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484991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7553400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84266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4504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164829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249301376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56872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05418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663378568"/>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760084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685383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528014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773240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721859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7"/>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864898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8982859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046601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65091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4765428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274429241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217299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206132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601065656"/>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13575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32982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7"/>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898843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854299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60904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508013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4664883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905822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694442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9998387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251795968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738134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969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2"/>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660365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878485408"/>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439113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0114466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325725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72960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388239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3613444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347706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442839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0120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6" name="页脚占位符 5"/>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7284310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343102499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287557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1965426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644639685"/>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149301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7909981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582178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72970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661896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539650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2"/>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7"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7" y="2368552"/>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8" name="页脚占位符 7"/>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961282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719116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513628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7833615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411674214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548892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258667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1886608322"/>
      </p:ext>
    </p:extLst>
  </p:cSld>
  <p:clrMapOvr>
    <a:overrideClrMapping bg1="dk1" tx1="lt1" bg2="dk2" tx2="lt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532077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9853427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34320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7719454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961664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508800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3505141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9894345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604868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4843405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33772917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243522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47250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344559027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9"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6"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1"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6" name="页脚占位符 5"/>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835984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127561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7022904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61259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328166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779217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7017394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96017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887184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0558096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12192000" cy="6858000"/>
          </a:xfrm>
          <a:prstGeom prst="rect">
            <a:avLst/>
          </a:prstGeom>
        </p:spPr>
      </p:pic>
    </p:spTree>
    <p:extLst>
      <p:ext uri="{BB962C8B-B14F-4D97-AF65-F5344CB8AC3E}">
        <p14:creationId xmlns:p14="http://schemas.microsoft.com/office/powerpoint/2010/main" val="218167182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521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6"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7"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6" name="页脚占位符 5"/>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104743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848293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7"/>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310975"/>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solidFill>
                  <a:prstClr val="black"/>
                </a:solidFill>
              </a:rPr>
              <a:pPr/>
              <a:t>2024/5/5</a:t>
            </a:fld>
            <a:endParaRPr lang="zh-CN" altLang="en-US">
              <a:solidFill>
                <a:prstClr val="black"/>
              </a:solidFill>
            </a:endParaRPr>
          </a:p>
        </p:txBody>
      </p:sp>
      <p:sp>
        <p:nvSpPr>
          <p:cNvPr id="5" name="页脚占位符 4"/>
          <p:cNvSpPr>
            <a:spLocks noGrp="1"/>
          </p:cNvSpPr>
          <p:nvPr>
            <p:ph type="ftr" sz="quarter" idx="11"/>
          </p:nvPr>
        </p:nvSpPr>
        <p:spPr>
          <a:xfrm>
            <a:off x="4038600" y="6356352"/>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76694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26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324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38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249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029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87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14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69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241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943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290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69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993B80-0CE7-A836-EDF7-0389D4AE05AF}"/>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a:extLst>
              <a:ext uri="{FF2B5EF4-FFF2-40B4-BE49-F238E27FC236}">
                <a16:creationId xmlns:a16="http://schemas.microsoft.com/office/drawing/2014/main" id="{C6BC6F52-C7F4-2E9E-3922-8D1D101D2F16}"/>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a:extLst>
              <a:ext uri="{FF2B5EF4-FFF2-40B4-BE49-F238E27FC236}">
                <a16:creationId xmlns:a16="http://schemas.microsoft.com/office/drawing/2014/main" id="{074585DF-9081-85AC-63E9-74E0A26D72D7}"/>
              </a:ext>
            </a:extLst>
          </p:cNvPr>
          <p:cNvSpPr>
            <a:spLocks noGrp="1" noChangeArrowheads="1"/>
          </p:cNvSpPr>
          <p:nvPr>
            <p:ph type="sldNum" sz="quarter" idx="12"/>
          </p:nvPr>
        </p:nvSpPr>
        <p:spPr>
          <a:ln/>
        </p:spPr>
        <p:txBody>
          <a:bodyPr/>
          <a:lstStyle>
            <a:lvl1pPr>
              <a:defRPr/>
            </a:lvl1pPr>
          </a:lstStyle>
          <a:p>
            <a:pPr>
              <a:defRPr/>
            </a:pPr>
            <a:fld id="{7C721B21-2884-4DBF-B60F-24570EEC5732}"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75287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034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993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501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69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413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800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678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3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5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326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804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342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993B80-0CE7-A836-EDF7-0389D4AE05AF}"/>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a:extLst>
              <a:ext uri="{FF2B5EF4-FFF2-40B4-BE49-F238E27FC236}">
                <a16:creationId xmlns:a16="http://schemas.microsoft.com/office/drawing/2014/main" id="{C6BC6F52-C7F4-2E9E-3922-8D1D101D2F16}"/>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a:extLst>
              <a:ext uri="{FF2B5EF4-FFF2-40B4-BE49-F238E27FC236}">
                <a16:creationId xmlns:a16="http://schemas.microsoft.com/office/drawing/2014/main" id="{074585DF-9081-85AC-63E9-74E0A26D72D7}"/>
              </a:ext>
            </a:extLst>
          </p:cNvPr>
          <p:cNvSpPr>
            <a:spLocks noGrp="1" noChangeArrowheads="1"/>
          </p:cNvSpPr>
          <p:nvPr>
            <p:ph type="sldNum" sz="quarter" idx="12"/>
          </p:nvPr>
        </p:nvSpPr>
        <p:spPr>
          <a:ln/>
        </p:spPr>
        <p:txBody>
          <a:bodyPr/>
          <a:lstStyle>
            <a:lvl1pPr>
              <a:defRPr/>
            </a:lvl1pPr>
          </a:lstStyle>
          <a:p>
            <a:pPr>
              <a:defRPr/>
            </a:pPr>
            <a:fld id="{7C721B21-2884-4DBF-B60F-24570EEC5732}"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87274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08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93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36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183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22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365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8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321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718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008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54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149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993B80-0CE7-A836-EDF7-0389D4AE05AF}"/>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a:extLst>
              <a:ext uri="{FF2B5EF4-FFF2-40B4-BE49-F238E27FC236}">
                <a16:creationId xmlns:a16="http://schemas.microsoft.com/office/drawing/2014/main" id="{C6BC6F52-C7F4-2E9E-3922-8D1D101D2F16}"/>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a:extLst>
              <a:ext uri="{FF2B5EF4-FFF2-40B4-BE49-F238E27FC236}">
                <a16:creationId xmlns:a16="http://schemas.microsoft.com/office/drawing/2014/main" id="{074585DF-9081-85AC-63E9-74E0A26D72D7}"/>
              </a:ext>
            </a:extLst>
          </p:cNvPr>
          <p:cNvSpPr>
            <a:spLocks noGrp="1" noChangeArrowheads="1"/>
          </p:cNvSpPr>
          <p:nvPr>
            <p:ph type="sldNum" sz="quarter" idx="12"/>
          </p:nvPr>
        </p:nvSpPr>
        <p:spPr>
          <a:ln/>
        </p:spPr>
        <p:txBody>
          <a:bodyPr/>
          <a:lstStyle>
            <a:lvl1pPr>
              <a:defRPr/>
            </a:lvl1pPr>
          </a:lstStyle>
          <a:p>
            <a:pPr>
              <a:defRPr/>
            </a:pPr>
            <a:fld id="{7C721B21-2884-4DBF-B60F-24570EEC5732}"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82952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692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68145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753629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15954962"/>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35039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685800" y="60198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556769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36178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29170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50641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389985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9681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44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86240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smtClean="0">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659831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699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047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302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216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746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52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8840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81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6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4604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638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480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993B80-0CE7-A836-EDF7-0389D4AE05AF}"/>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a:extLst>
              <a:ext uri="{FF2B5EF4-FFF2-40B4-BE49-F238E27FC236}">
                <a16:creationId xmlns:a16="http://schemas.microsoft.com/office/drawing/2014/main" id="{C6BC6F52-C7F4-2E9E-3922-8D1D101D2F16}"/>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a:extLst>
              <a:ext uri="{FF2B5EF4-FFF2-40B4-BE49-F238E27FC236}">
                <a16:creationId xmlns:a16="http://schemas.microsoft.com/office/drawing/2014/main" id="{074585DF-9081-85AC-63E9-74E0A26D72D7}"/>
              </a:ext>
            </a:extLst>
          </p:cNvPr>
          <p:cNvSpPr>
            <a:spLocks noGrp="1" noChangeArrowheads="1"/>
          </p:cNvSpPr>
          <p:nvPr>
            <p:ph type="sldNum" sz="quarter" idx="12"/>
          </p:nvPr>
        </p:nvSpPr>
        <p:spPr>
          <a:ln/>
        </p:spPr>
        <p:txBody>
          <a:bodyPr/>
          <a:lstStyle>
            <a:lvl1pPr>
              <a:defRPr/>
            </a:lvl1pPr>
          </a:lstStyle>
          <a:p>
            <a:pPr>
              <a:defRPr/>
            </a:pPr>
            <a:fld id="{7C721B21-2884-4DBF-B60F-24570EEC5732}"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305598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9860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602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581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646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270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15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722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206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266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0934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7127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7402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993B80-0CE7-A836-EDF7-0389D4AE05AF}"/>
              </a:ext>
            </a:extLst>
          </p:cNvPr>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a:extLst>
              <a:ext uri="{FF2B5EF4-FFF2-40B4-BE49-F238E27FC236}">
                <a16:creationId xmlns:a16="http://schemas.microsoft.com/office/drawing/2014/main" id="{C6BC6F52-C7F4-2E9E-3922-8D1D101D2F16}"/>
              </a:ext>
            </a:extLst>
          </p:cNvPr>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a:extLst>
              <a:ext uri="{FF2B5EF4-FFF2-40B4-BE49-F238E27FC236}">
                <a16:creationId xmlns:a16="http://schemas.microsoft.com/office/drawing/2014/main" id="{074585DF-9081-85AC-63E9-74E0A26D72D7}"/>
              </a:ext>
            </a:extLst>
          </p:cNvPr>
          <p:cNvSpPr>
            <a:spLocks noGrp="1" noChangeArrowheads="1"/>
          </p:cNvSpPr>
          <p:nvPr>
            <p:ph type="sldNum" sz="quarter" idx="12"/>
          </p:nvPr>
        </p:nvSpPr>
        <p:spPr>
          <a:ln/>
        </p:spPr>
        <p:txBody>
          <a:bodyPr/>
          <a:lstStyle>
            <a:lvl1pPr>
              <a:defRPr/>
            </a:lvl1pPr>
          </a:lstStyle>
          <a:p>
            <a:pPr>
              <a:defRPr/>
            </a:pPr>
            <a:fld id="{7C721B21-2884-4DBF-B60F-24570EEC5732}"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31834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29" name="Title 28"/>
          <p:cNvSpPr>
            <a:spLocks noGrp="1"/>
          </p:cNvSpPr>
          <p:nvPr>
            <p:ph type="ctrTitle"/>
          </p:nvPr>
        </p:nvSpPr>
        <p:spPr>
          <a:xfrm>
            <a:off x="508000" y="485341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112088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127447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555608292"/>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5921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2.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2.jpe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2.jpe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2.jpe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2.jpe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95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5933362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71925799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39673370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84070736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21333647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366453367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06585504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 y="6594793"/>
            <a:ext cx="12192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3878581" y="2419352"/>
            <a:ext cx="4730115" cy="1477328"/>
          </a:xfrm>
          <a:prstGeom prst="rect">
            <a:avLst/>
          </a:prstGeom>
          <a:noFill/>
        </p:spPr>
        <p:txBody>
          <a:bodyPr wrap="square" rtlCol="0" anchor="t">
            <a:spAutoFit/>
          </a:bodyPr>
          <a:lstStyle/>
          <a:p>
            <a:r>
              <a:rPr lang="zh-CN" altLang="en-US" sz="1800"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sz="1800"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sz="1800"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sz="1800"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sz="1800"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sz="1800"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sz="1800"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4268444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32096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46008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62699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3580935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07377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5/5/2024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4498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5/5/2024</a:t>
            </a:fld>
            <a:endParaRPr lang="en-US">
              <a:solidFill>
                <a:srgbClr val="F0A22E">
                  <a:shade val="75000"/>
                </a:srgb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12" name="Straight Connector 11"/>
          <p:cNvSpPr>
            <a:spLocks noChangeShapeType="1"/>
          </p:cNvSpPr>
          <p:nvPr/>
        </p:nvSpPr>
        <p:spPr bwMode="auto">
          <a:xfrm>
            <a:off x="685800" y="105799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86466457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notesSlide" Target="../notesSlides/notesSlide4.xml"/><Relationship Id="rId4"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1.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162.xml"/><Relationship Id="rId1" Type="http://schemas.openxmlformats.org/officeDocument/2006/relationships/tags" Target="../tags/tag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75.xml"/><Relationship Id="rId1" Type="http://schemas.openxmlformats.org/officeDocument/2006/relationships/tags" Target="../tags/tag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slide" Target="slide39.xml"/><Relationship Id="rId3" Type="http://schemas.openxmlformats.org/officeDocument/2006/relationships/slide" Target="slide40.xml"/><Relationship Id="rId7" Type="http://schemas.openxmlformats.org/officeDocument/2006/relationships/slide" Target="slide42.xml"/><Relationship Id="rId12" Type="http://schemas.openxmlformats.org/officeDocument/2006/relationships/image" Target="../media/image70.gif"/><Relationship Id="rId2" Type="http://schemas.openxmlformats.org/officeDocument/2006/relationships/image" Target="../media/image65.jpeg"/><Relationship Id="rId16" Type="http://schemas.openxmlformats.org/officeDocument/2006/relationships/image" Target="../media/image72.gif"/><Relationship Id="rId1" Type="http://schemas.openxmlformats.org/officeDocument/2006/relationships/slideLayout" Target="../slideLayouts/slideLayout1.xml"/><Relationship Id="rId6" Type="http://schemas.openxmlformats.org/officeDocument/2006/relationships/image" Target="../media/image67.gif"/><Relationship Id="rId11" Type="http://schemas.openxmlformats.org/officeDocument/2006/relationships/slide" Target="slide43.xml"/><Relationship Id="rId5" Type="http://schemas.openxmlformats.org/officeDocument/2006/relationships/slide" Target="slide44.xml"/><Relationship Id="rId15" Type="http://schemas.openxmlformats.org/officeDocument/2006/relationships/slide" Target="slide45.xml"/><Relationship Id="rId10" Type="http://schemas.openxmlformats.org/officeDocument/2006/relationships/image" Target="../media/image69.gif"/><Relationship Id="rId4" Type="http://schemas.openxmlformats.org/officeDocument/2006/relationships/image" Target="../media/image66.gif"/><Relationship Id="rId9" Type="http://schemas.openxmlformats.org/officeDocument/2006/relationships/slide" Target="slide41.xml"/><Relationship Id="rId14" Type="http://schemas.openxmlformats.org/officeDocument/2006/relationships/image" Target="../media/image71.gif"/></Relationships>
</file>

<file path=ppt/slides/_rels/slide3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slide" Target="slide38.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slide" Target="slide38.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slide" Target="slide38.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slide" Target="slide38.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slide" Target="slide38.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slide" Target="slide38.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6.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47.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60" name="Text Box 16"/>
          <p:cNvSpPr txBox="1">
            <a:spLocks noChangeArrowheads="1"/>
          </p:cNvSpPr>
          <p:nvPr/>
        </p:nvSpPr>
        <p:spPr bwMode="auto">
          <a:xfrm>
            <a:off x="312737" y="76200"/>
            <a:ext cx="11658600" cy="584775"/>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00CC"/>
                </a:solidFill>
                <a:latin typeface="Times New Roman" pitchFamily="18" charset="0"/>
                <a:cs typeface="Times New Roman" pitchFamily="18" charset="0"/>
              </a:rPr>
              <a:t>Kể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quần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err="1">
                <a:solidFill>
                  <a:srgbClr val="0000CC"/>
                </a:solidFill>
                <a:latin typeface="Times New Roman" pitchFamily="18" charset="0"/>
                <a:cs typeface="Times New Roman" pitchFamily="18" charset="0"/>
              </a:rPr>
              <a:t>vật</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có </a:t>
            </a:r>
            <a:r>
              <a:rPr lang="en-US" sz="3200" b="1" err="1">
                <a:solidFill>
                  <a:srgbClr val="0000CC"/>
                </a:solidFill>
                <a:latin typeface="Times New Roman" pitchFamily="18" charset="0"/>
                <a:cs typeface="Times New Roman" pitchFamily="18" charset="0"/>
              </a:rPr>
              <a:t>trong</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đầm </a:t>
            </a:r>
            <a:r>
              <a:rPr lang="en-US" sz="3200" b="1" err="1">
                <a:solidFill>
                  <a:srgbClr val="0000CC"/>
                </a:solidFill>
                <a:latin typeface="Times New Roman" pitchFamily="18" charset="0"/>
                <a:cs typeface="Times New Roman" pitchFamily="18" charset="0"/>
              </a:rPr>
              <a:t>lầy</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sau</a:t>
            </a:r>
            <a:endParaRPr lang="en-US" sz="3200" b="1" dirty="0">
              <a:solidFill>
                <a:srgbClr val="0000CC"/>
              </a:solidFill>
              <a:latin typeface="Times New Roman" pitchFamily="18" charset="0"/>
              <a:cs typeface="Times New Roman" pitchFamily="18" charset="0"/>
            </a:endParaRPr>
          </a:p>
        </p:txBody>
      </p:sp>
      <p:pic>
        <p:nvPicPr>
          <p:cNvPr id="1026" name="Picture 2" descr="Aquatic Ecosystem: Indian Mangrove Swamp | Illustration, Fores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351" y="813375"/>
            <a:ext cx="7985371"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91937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60"/>
                                        </p:tgtEl>
                                        <p:attrNameLst>
                                          <p:attrName>style.visibility</p:attrName>
                                        </p:attrNameLst>
                                      </p:cBhvr>
                                      <p:to>
                                        <p:strVal val="visible"/>
                                      </p:to>
                                    </p:set>
                                    <p:animEffect transition="in" filter="fade">
                                      <p:cBhvr>
                                        <p:cTn id="7" dur="500"/>
                                        <p:tgtEl>
                                          <p:spTgt spid="82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1" descr="19085_1222606554"/>
          <p:cNvPicPr>
            <a:picLocks noChangeAspect="1" noChangeArrowheads="1"/>
          </p:cNvPicPr>
          <p:nvPr/>
        </p:nvPicPr>
        <p:blipFill>
          <a:blip r:embed="rId3"/>
          <a:srcRect/>
          <a:stretch>
            <a:fillRect/>
          </a:stretch>
        </p:blipFill>
        <p:spPr bwMode="auto">
          <a:xfrm>
            <a:off x="1524000" y="1219200"/>
            <a:ext cx="9144000" cy="2819400"/>
          </a:xfrm>
          <a:prstGeom prst="rect">
            <a:avLst/>
          </a:prstGeom>
          <a:noFill/>
          <a:ln w="9525">
            <a:noFill/>
            <a:miter lim="800000"/>
            <a:headEnd/>
            <a:tailEnd/>
          </a:ln>
        </p:spPr>
      </p:pic>
      <p:sp>
        <p:nvSpPr>
          <p:cNvPr id="11269" name="Rectangle 13"/>
          <p:cNvSpPr>
            <a:spLocks noChangeArrowheads="1"/>
          </p:cNvSpPr>
          <p:nvPr/>
        </p:nvSpPr>
        <p:spPr bwMode="auto">
          <a:xfrm>
            <a:off x="2743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latin typeface="Franklin Gothic Book"/>
            </a:endParaRPr>
          </a:p>
        </p:txBody>
      </p:sp>
      <p:pic>
        <p:nvPicPr>
          <p:cNvPr id="11270" name="Picture 4" descr="mo hinh (tr1)ao"/>
          <p:cNvPicPr>
            <a:picLocks noChangeAspect="1" noChangeArrowheads="1"/>
          </p:cNvPicPr>
          <p:nvPr/>
        </p:nvPicPr>
        <p:blipFill>
          <a:blip r:embed="rId4"/>
          <a:srcRect/>
          <a:stretch>
            <a:fillRect/>
          </a:stretch>
        </p:blipFill>
        <p:spPr bwMode="auto">
          <a:xfrm>
            <a:off x="4495800" y="4495800"/>
            <a:ext cx="3124200" cy="2362200"/>
          </a:xfrm>
          <a:prstGeom prst="rect">
            <a:avLst/>
          </a:prstGeom>
          <a:noFill/>
          <a:ln w="9525">
            <a:noFill/>
            <a:miter lim="800000"/>
            <a:headEnd/>
            <a:tailEnd/>
          </a:ln>
        </p:spPr>
      </p:pic>
      <p:pic>
        <p:nvPicPr>
          <p:cNvPr id="11271" name="Picture 5" descr="vuon"/>
          <p:cNvPicPr>
            <a:picLocks noChangeAspect="1" noChangeArrowheads="1"/>
          </p:cNvPicPr>
          <p:nvPr/>
        </p:nvPicPr>
        <p:blipFill>
          <a:blip r:embed="rId5"/>
          <a:srcRect/>
          <a:stretch>
            <a:fillRect/>
          </a:stretch>
        </p:blipFill>
        <p:spPr bwMode="auto">
          <a:xfrm>
            <a:off x="1524000" y="4495800"/>
            <a:ext cx="2971800" cy="2362200"/>
          </a:xfrm>
          <a:prstGeom prst="rect">
            <a:avLst/>
          </a:prstGeom>
          <a:noFill/>
          <a:ln w="9525">
            <a:noFill/>
            <a:miter lim="800000"/>
            <a:headEnd/>
            <a:tailEnd/>
          </a:ln>
        </p:spPr>
      </p:pic>
      <p:pic>
        <p:nvPicPr>
          <p:cNvPr id="11272" name="Picture 6" descr="chuong heo"/>
          <p:cNvPicPr>
            <a:picLocks noChangeAspect="1" noChangeArrowheads="1"/>
          </p:cNvPicPr>
          <p:nvPr/>
        </p:nvPicPr>
        <p:blipFill>
          <a:blip r:embed="rId6"/>
          <a:srcRect/>
          <a:stretch>
            <a:fillRect/>
          </a:stretch>
        </p:blipFill>
        <p:spPr bwMode="auto">
          <a:xfrm>
            <a:off x="7620000" y="4525968"/>
            <a:ext cx="3048000" cy="2332037"/>
          </a:xfrm>
          <a:prstGeom prst="rect">
            <a:avLst/>
          </a:prstGeom>
          <a:noFill/>
          <a:ln w="9525">
            <a:noFill/>
            <a:miter lim="800000"/>
            <a:headEnd/>
            <a:tailEnd/>
          </a:ln>
        </p:spPr>
      </p:pic>
      <p:sp>
        <p:nvSpPr>
          <p:cNvPr id="2" name="Text Box 2">
            <a:extLst>
              <a:ext uri="{FF2B5EF4-FFF2-40B4-BE49-F238E27FC236}">
                <a16:creationId xmlns:a16="http://schemas.microsoft.com/office/drawing/2014/main" id="{DF7D52AC-7781-15DD-4CF3-D7B8938C0941}"/>
              </a:ext>
            </a:extLst>
          </p:cNvPr>
          <p:cNvSpPr txBox="1">
            <a:spLocks noChangeArrowheads="1"/>
          </p:cNvSpPr>
          <p:nvPr/>
        </p:nvSpPr>
        <p:spPr bwMode="auto">
          <a:xfrm>
            <a:off x="1524000" y="112694"/>
            <a:ext cx="9144000" cy="954107"/>
          </a:xfrm>
          <a:prstGeom prst="rect">
            <a:avLst/>
          </a:prstGeom>
          <a:noFill/>
          <a:ln w="9525">
            <a:noFill/>
            <a:miter lim="800000"/>
            <a:headEnd/>
            <a:tailEnd/>
          </a:ln>
          <a:effectLst/>
        </p:spPr>
        <p:txBody>
          <a:bodyPr wrap="square">
            <a:spAutoFit/>
          </a:bodyPr>
          <a:lstStyle/>
          <a:p>
            <a:pPr algn="just"/>
            <a:r>
              <a:rPr lang="en-US" sz="2800" b="1" dirty="0">
                <a:solidFill>
                  <a:srgbClr val="9900CC"/>
                </a:solidFill>
                <a:latin typeface="Times New Roman" pitchFamily="18" charset="0"/>
              </a:rPr>
              <a:t>Trong </a:t>
            </a:r>
            <a:r>
              <a:rPr lang="en-US" sz="2800" b="1" dirty="0" err="1">
                <a:solidFill>
                  <a:srgbClr val="9900CC"/>
                </a:solidFill>
                <a:latin typeface="Times New Roman" pitchFamily="18" charset="0"/>
              </a:rPr>
              <a:t>thực</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tế</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sản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xuất</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mô</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hình</a:t>
            </a:r>
            <a:r>
              <a:rPr lang="en-US" sz="2800" b="1" dirty="0">
                <a:solidFill>
                  <a:srgbClr val="9900CC"/>
                </a:solidFill>
                <a:latin typeface="Times New Roman" pitchFamily="18" charset="0"/>
              </a:rPr>
              <a:t> VAC </a:t>
            </a:r>
            <a:r>
              <a:rPr lang="en-US" sz="2800" b="1" dirty="0" err="1">
                <a:solidFill>
                  <a:srgbClr val="9900CC"/>
                </a:solidFill>
                <a:latin typeface="Times New Roman" pitchFamily="18" charset="0"/>
              </a:rPr>
              <a:t>có</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được</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gọi</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là</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quần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xã</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sinh</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vật</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không</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Hãy</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giải</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thích</a:t>
            </a:r>
            <a:r>
              <a:rPr lang="en-US" sz="2800" b="1" dirty="0">
                <a:solidFill>
                  <a:srgbClr val="9900CC"/>
                </a:solidFill>
                <a:latin typeface="Times New Roman" pitchFamily="18" charset="0"/>
              </a:rPr>
              <a:t>?</a:t>
            </a:r>
          </a:p>
        </p:txBody>
      </p:sp>
      <p:sp>
        <p:nvSpPr>
          <p:cNvPr id="3" name="Text Box 2">
            <a:extLst>
              <a:ext uri="{FF2B5EF4-FFF2-40B4-BE49-F238E27FC236}">
                <a16:creationId xmlns:a16="http://schemas.microsoft.com/office/drawing/2014/main" id="{4F980465-E259-6DA3-F3B9-38CF07C3DC25}"/>
              </a:ext>
            </a:extLst>
          </p:cNvPr>
          <p:cNvSpPr txBox="1">
            <a:spLocks noChangeArrowheads="1"/>
          </p:cNvSpPr>
          <p:nvPr/>
        </p:nvSpPr>
        <p:spPr bwMode="auto">
          <a:xfrm>
            <a:off x="1578077" y="3987664"/>
            <a:ext cx="9144000" cy="523220"/>
          </a:xfrm>
          <a:prstGeom prst="rect">
            <a:avLst/>
          </a:prstGeom>
          <a:noFill/>
          <a:ln w="9525">
            <a:noFill/>
            <a:miter lim="800000"/>
            <a:headEnd/>
            <a:tailEnd/>
          </a:ln>
          <a:effectLst/>
        </p:spPr>
        <p:txBody>
          <a:bodyPr wrap="square">
            <a:spAutoFit/>
          </a:bodyPr>
          <a:lstStyle/>
          <a:p>
            <a:pPr algn="ctr"/>
            <a:r>
              <a:rPr lang="en-US" sz="2800" b="1" dirty="0" err="1">
                <a:solidFill>
                  <a:srgbClr val="9900CC"/>
                </a:solidFill>
                <a:latin typeface="Times New Roman" panose="02020603050405020304" pitchFamily="18" charset="0"/>
                <a:cs typeface="Times New Roman" panose="02020603050405020304" pitchFamily="18" charset="0"/>
              </a:rPr>
              <a:t>Mô</a:t>
            </a:r>
            <a:r>
              <a:rPr lang="en-US" sz="2800" b="1" dirty="0">
                <a:solidFill>
                  <a:srgbClr val="9900CC"/>
                </a:solidFill>
                <a:latin typeface="Times New Roman" panose="02020603050405020304" pitchFamily="18" charset="0"/>
                <a:cs typeface="Times New Roman" panose="02020603050405020304" pitchFamily="18" charset="0"/>
              </a:rPr>
              <a:t> </a:t>
            </a:r>
            <a:r>
              <a:rPr lang="en-US" sz="2800" b="1" dirty="0" err="1">
                <a:solidFill>
                  <a:srgbClr val="9900CC"/>
                </a:solidFill>
                <a:latin typeface="Times New Roman" panose="02020603050405020304" pitchFamily="18" charset="0"/>
                <a:cs typeface="Times New Roman" panose="02020603050405020304" pitchFamily="18" charset="0"/>
              </a:rPr>
              <a:t>hình</a:t>
            </a:r>
            <a:r>
              <a:rPr lang="en-US" sz="2800" b="1" dirty="0">
                <a:solidFill>
                  <a:srgbClr val="9900CC"/>
                </a:solidFill>
                <a:latin typeface="Times New Roman" panose="02020603050405020304" pitchFamily="18" charset="0"/>
                <a:cs typeface="Times New Roman" panose="02020603050405020304" pitchFamily="18" charset="0"/>
              </a:rPr>
              <a:t> </a:t>
            </a:r>
            <a:r>
              <a:rPr lang="en-US" sz="2800" b="1" dirty="0" err="1">
                <a:solidFill>
                  <a:srgbClr val="9900CC"/>
                </a:solidFill>
                <a:latin typeface="Times New Roman" panose="02020603050405020304" pitchFamily="18" charset="0"/>
                <a:cs typeface="Times New Roman" panose="02020603050405020304" pitchFamily="18" charset="0"/>
              </a:rPr>
              <a:t>sản</a:t>
            </a:r>
            <a:r>
              <a:rPr lang="en-US" sz="2800" b="1" dirty="0">
                <a:solidFill>
                  <a:srgbClr val="9900CC"/>
                </a:solidFill>
                <a:latin typeface="Times New Roman" panose="02020603050405020304" pitchFamily="18" charset="0"/>
                <a:cs typeface="Times New Roman" panose="02020603050405020304" pitchFamily="18" charset="0"/>
              </a:rPr>
              <a:t> </a:t>
            </a:r>
            <a:r>
              <a:rPr lang="en-US" sz="2800" b="1" dirty="0" err="1">
                <a:solidFill>
                  <a:srgbClr val="9900CC"/>
                </a:solidFill>
                <a:latin typeface="Times New Roman" panose="02020603050405020304" pitchFamily="18" charset="0"/>
                <a:cs typeface="Times New Roman" panose="02020603050405020304" pitchFamily="18" charset="0"/>
              </a:rPr>
              <a:t>xuất</a:t>
            </a:r>
            <a:r>
              <a:rPr lang="en-US" sz="2800" b="1" dirty="0">
                <a:solidFill>
                  <a:srgbClr val="9900CC"/>
                </a:solidFill>
                <a:latin typeface="Times New Roman" panose="02020603050405020304" pitchFamily="18" charset="0"/>
                <a:cs typeface="Times New Roman" panose="02020603050405020304" pitchFamily="18" charset="0"/>
              </a:rPr>
              <a:t> VAC (</a:t>
            </a:r>
            <a:r>
              <a:rPr lang="en-US" sz="2800" b="1" dirty="0" err="1">
                <a:solidFill>
                  <a:srgbClr val="9900CC"/>
                </a:solidFill>
                <a:latin typeface="Times New Roman" panose="02020603050405020304" pitchFamily="18" charset="0"/>
                <a:cs typeface="Times New Roman" panose="02020603050405020304" pitchFamily="18" charset="0"/>
              </a:rPr>
              <a:t>Vườn</a:t>
            </a:r>
            <a:r>
              <a:rPr lang="en-US" sz="2800" b="1" dirty="0">
                <a:solidFill>
                  <a:srgbClr val="9900CC"/>
                </a:solidFill>
                <a:latin typeface="Times New Roman" panose="02020603050405020304" pitchFamily="18" charset="0"/>
                <a:cs typeface="Times New Roman" panose="02020603050405020304" pitchFamily="18" charset="0"/>
              </a:rPr>
              <a:t> – Ao – </a:t>
            </a:r>
            <a:r>
              <a:rPr lang="en-US" sz="2800" b="1" dirty="0" err="1">
                <a:solidFill>
                  <a:srgbClr val="9900CC"/>
                </a:solidFill>
                <a:latin typeface="Times New Roman" panose="02020603050405020304" pitchFamily="18" charset="0"/>
                <a:cs typeface="Times New Roman" panose="02020603050405020304" pitchFamily="18" charset="0"/>
              </a:rPr>
              <a:t>Chuồng</a:t>
            </a:r>
            <a:r>
              <a:rPr lang="en-US" sz="2800" b="1" dirty="0">
                <a:solidFill>
                  <a:srgbClr val="99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25992"/>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76200"/>
            <a:ext cx="11049000" cy="6220480"/>
          </a:xfrm>
          <a:prstGeom prst="rect">
            <a:avLst/>
          </a:prstGeom>
        </p:spPr>
      </p:pic>
      <p:sp>
        <p:nvSpPr>
          <p:cNvPr id="5" name="TextBox 4"/>
          <p:cNvSpPr txBox="1"/>
          <p:nvPr/>
        </p:nvSpPr>
        <p:spPr>
          <a:xfrm>
            <a:off x="3733800" y="6296680"/>
            <a:ext cx="5067300" cy="523220"/>
          </a:xfrm>
          <a:prstGeom prst="rect">
            <a:avLst/>
          </a:prstGeom>
          <a:noFill/>
        </p:spPr>
        <p:txBody>
          <a:bodyPr wrap="square" rtlCol="0">
            <a:spAutoFit/>
          </a:bodyPr>
          <a:lstStyle/>
          <a:p>
            <a:r>
              <a:rPr lang="en-US" sz="2800" dirty="0" err="1" smtClean="0"/>
              <a:t>Mô</a:t>
            </a:r>
            <a:r>
              <a:rPr lang="en-US" sz="2800" dirty="0" smtClean="0"/>
              <a:t> </a:t>
            </a:r>
            <a:r>
              <a:rPr lang="en-US" sz="2800" dirty="0" err="1" smtClean="0"/>
              <a:t>hình</a:t>
            </a:r>
            <a:r>
              <a:rPr lang="en-US" sz="2800" dirty="0" smtClean="0"/>
              <a:t> VAC (</a:t>
            </a:r>
            <a:r>
              <a:rPr lang="en-US" sz="2800" dirty="0" err="1" smtClean="0"/>
              <a:t>quần</a:t>
            </a:r>
            <a:r>
              <a:rPr lang="en-US" sz="2800" dirty="0" smtClean="0"/>
              <a:t> </a:t>
            </a:r>
            <a:r>
              <a:rPr lang="en-US" sz="2800" dirty="0" err="1" smtClean="0"/>
              <a:t>xã</a:t>
            </a:r>
            <a:r>
              <a:rPr lang="en-US" sz="2800" dirty="0" smtClean="0"/>
              <a:t> </a:t>
            </a:r>
            <a:r>
              <a:rPr lang="en-US" sz="2800" dirty="0" err="1" smtClean="0"/>
              <a:t>nhân</a:t>
            </a:r>
            <a:r>
              <a:rPr lang="en-US" sz="2800" dirty="0" smtClean="0"/>
              <a:t> </a:t>
            </a:r>
            <a:r>
              <a:rPr lang="en-US" sz="2800" dirty="0" err="1" smtClean="0"/>
              <a:t>tạo</a:t>
            </a:r>
            <a:r>
              <a:rPr lang="en-US" sz="2800" dirty="0" smtClean="0"/>
              <a:t>)</a:t>
            </a:r>
            <a:endParaRPr lang="en-US" sz="2800" dirty="0"/>
          </a:p>
        </p:txBody>
      </p:sp>
    </p:spTree>
    <p:extLst>
      <p:ext uri="{BB962C8B-B14F-4D97-AF65-F5344CB8AC3E}">
        <p14:creationId xmlns:p14="http://schemas.microsoft.com/office/powerpoint/2010/main" val="2704282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AD4430C3-9CC5-E760-6DF5-FDAEA71AEA8E}"/>
              </a:ext>
            </a:extLst>
          </p:cNvPr>
          <p:cNvSpPr txBox="1">
            <a:spLocks noChangeArrowheads="1"/>
          </p:cNvSpPr>
          <p:nvPr/>
        </p:nvSpPr>
        <p:spPr bwMode="auto">
          <a:xfrm>
            <a:off x="1689100" y="90493"/>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43: QUẦN XÃ SINH VẬT</a:t>
            </a:r>
          </a:p>
        </p:txBody>
      </p:sp>
      <p:sp>
        <p:nvSpPr>
          <p:cNvPr id="7" name="Rectangle 6" descr="Oak">
            <a:extLst>
              <a:ext uri="{FF2B5EF4-FFF2-40B4-BE49-F238E27FC236}">
                <a16:creationId xmlns:a16="http://schemas.microsoft.com/office/drawing/2014/main" id="{4683DD9D-65F5-D537-CFDB-9EA82B142490}"/>
              </a:ext>
            </a:extLst>
          </p:cNvPr>
          <p:cNvSpPr>
            <a:spLocks noChangeArrowheads="1"/>
          </p:cNvSpPr>
          <p:nvPr/>
        </p:nvSpPr>
        <p:spPr bwMode="auto">
          <a:xfrm>
            <a:off x="1590368" y="540964"/>
            <a:ext cx="7454900" cy="523220"/>
          </a:xfrm>
          <a:prstGeom prst="rect">
            <a:avLst/>
          </a:prstGeom>
          <a:noFill/>
          <a:ln w="9525">
            <a:noFill/>
            <a:miter lim="800000"/>
            <a:headEnd/>
            <a:tailEnd/>
          </a:ln>
          <a:effectLst/>
        </p:spPr>
        <p:txBody>
          <a:bodyPr wrap="square">
            <a:spAutoFit/>
          </a:bodyPr>
          <a:lstStyle/>
          <a:p>
            <a:pPr marL="457200" indent="-457200" algn="just"/>
            <a:r>
              <a:rPr lang="en-US" sz="2800" b="1" dirty="0">
                <a:solidFill>
                  <a:srgbClr val="FF0066"/>
                </a:solidFill>
                <a:latin typeface="Times New Roman" pitchFamily="18" charset="0"/>
              </a:rPr>
              <a:t>II. </a:t>
            </a:r>
            <a:r>
              <a:rPr lang="en-US" sz="2800" b="1" dirty="0" err="1">
                <a:solidFill>
                  <a:srgbClr val="FF0066"/>
                </a:solidFill>
                <a:latin typeface="Times New Roman" pitchFamily="18" charset="0"/>
              </a:rPr>
              <a:t>Một</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số</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đặc</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trưng</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cơ</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bản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của</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xã</a:t>
            </a:r>
            <a:endParaRPr lang="en-US" sz="2800" b="1" dirty="0">
              <a:solidFill>
                <a:srgbClr val="FF0066"/>
              </a:solidFill>
              <a:latin typeface="Times New Roman" pitchFamily="18" charset="0"/>
            </a:endParaRPr>
          </a:p>
        </p:txBody>
      </p:sp>
    </p:spTree>
    <p:extLst>
      <p:ext uri="{BB962C8B-B14F-4D97-AF65-F5344CB8AC3E}">
        <p14:creationId xmlns:p14="http://schemas.microsoft.com/office/powerpoint/2010/main" val="3888846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28C285-8F7C-3E4E-8268-8BC9B11146A8}"/>
              </a:ext>
            </a:extLst>
          </p:cNvPr>
          <p:cNvSpPr txBox="1"/>
          <p:nvPr/>
        </p:nvSpPr>
        <p:spPr>
          <a:xfrm>
            <a:off x="6130415" y="2038209"/>
            <a:ext cx="4495798" cy="47377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R="17145" algn="ctr">
              <a:lnSpc>
                <a:spcPct val="130000"/>
              </a:lnSpc>
            </a:pPr>
            <a:r>
              <a:rPr lang="nl-NL" b="1" dirty="0">
                <a:solidFill>
                  <a:srgbClr val="002060"/>
                </a:solidFill>
                <a:latin typeface="Times New Roman"/>
                <a:ea typeface="Times New Roman"/>
                <a:cs typeface="Times New Roman"/>
              </a:rPr>
              <a:t>PHIẾU HỌC TẬP SỐ 2</a:t>
            </a:r>
            <a:endParaRPr lang="en-US" dirty="0">
              <a:solidFill>
                <a:srgbClr val="002060"/>
              </a:solidFill>
              <a:latin typeface="Times New Roman"/>
              <a:ea typeface="Calibri"/>
              <a:cs typeface="Times New Roman"/>
            </a:endParaRPr>
          </a:p>
          <a:p>
            <a:pPr marR="17145" algn="just">
              <a:lnSpc>
                <a:spcPct val="130000"/>
              </a:lnSpc>
            </a:pPr>
            <a:r>
              <a:rPr lang="en-US" b="1" dirty="0">
                <a:solidFill>
                  <a:srgbClr val="002060"/>
                </a:solidFill>
                <a:latin typeface="Times New Roman"/>
                <a:ea typeface="Times New Roman"/>
                <a:cs typeface="Times New Roman"/>
              </a:rPr>
              <a:t>1. </a:t>
            </a:r>
            <a:r>
              <a:rPr lang="en-US" dirty="0" err="1">
                <a:solidFill>
                  <a:srgbClr val="002060"/>
                </a:solidFill>
                <a:latin typeface="Times New Roman"/>
                <a:ea typeface="Times New Roman"/>
                <a:cs typeface="Times New Roman"/>
              </a:rPr>
              <a:t>Thế</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nào</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là</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loài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ưu</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thế</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loài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đặc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trưng</a:t>
            </a:r>
            <a:r>
              <a:rPr lang="en-US" dirty="0">
                <a:solidFill>
                  <a:srgbClr val="002060"/>
                </a:solidFill>
                <a:latin typeface="Times New Roman"/>
                <a:ea typeface="Times New Roman"/>
                <a:cs typeface="Times New Roman"/>
              </a:rPr>
              <a:t>.</a:t>
            </a:r>
            <a:endParaRPr lang="en-US" dirty="0">
              <a:solidFill>
                <a:srgbClr val="002060"/>
              </a:solidFill>
              <a:latin typeface="Times New Roman"/>
              <a:ea typeface="Calibri"/>
              <a:cs typeface="Times New Roman"/>
            </a:endParaRPr>
          </a:p>
          <a:p>
            <a:pPr marR="17145" algn="just">
              <a:lnSpc>
                <a:spcPct val="130000"/>
              </a:lnSpc>
            </a:pPr>
            <a:r>
              <a:rPr lang="nl-NL" dirty="0">
                <a:solidFill>
                  <a:srgbClr val="002060"/>
                </a:solidFill>
                <a:latin typeface="Times New Roman"/>
                <a:ea typeface="Times New Roman"/>
                <a:cs typeface="Times New Roman"/>
              </a:rPr>
              <a:t>...................................................................................................................................................... </a:t>
            </a:r>
            <a:r>
              <a:rPr lang="en-US" dirty="0">
                <a:solidFill>
                  <a:srgbClr val="002060"/>
                </a:solidFill>
                <a:latin typeface="Times New Roman"/>
                <a:ea typeface="Times New Roman"/>
                <a:cs typeface="Times New Roman"/>
              </a:rPr>
              <a:t>2. </a:t>
            </a:r>
            <a:r>
              <a:rPr lang="en-US" dirty="0" err="1">
                <a:solidFill>
                  <a:srgbClr val="002060"/>
                </a:solidFill>
                <a:latin typeface="Times New Roman"/>
                <a:ea typeface="Times New Roman"/>
                <a:cs typeface="Times New Roman"/>
              </a:rPr>
              <a:t>Lấy</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ví</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dụ</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về</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loài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ưu</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thế</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trong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quần</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xã</a:t>
            </a:r>
            <a:r>
              <a:rPr lang="en-US" dirty="0">
                <a:solidFill>
                  <a:srgbClr val="002060"/>
                </a:solidFill>
                <a:latin typeface="Times New Roman"/>
                <a:ea typeface="Times New Roman"/>
                <a:cs typeface="Times New Roman"/>
              </a:rPr>
              <a:t>.</a:t>
            </a:r>
            <a:endParaRPr lang="en-US" dirty="0">
              <a:solidFill>
                <a:srgbClr val="002060"/>
              </a:solidFill>
              <a:latin typeface="Times New Roman"/>
              <a:ea typeface="Calibri"/>
              <a:cs typeface="Times New Roman"/>
            </a:endParaRPr>
          </a:p>
          <a:p>
            <a:pPr marR="17145" algn="just">
              <a:lnSpc>
                <a:spcPct val="130000"/>
              </a:lnSpc>
            </a:pPr>
            <a:r>
              <a:rPr lang="nl-NL" dirty="0">
                <a:solidFill>
                  <a:srgbClr val="002060"/>
                </a:solidFill>
                <a:latin typeface="Times New Roman"/>
                <a:ea typeface="Times New Roman"/>
                <a:cs typeface="Times New Roman"/>
              </a:rPr>
              <a:t>...................................................................................................................................................... </a:t>
            </a:r>
            <a:r>
              <a:rPr lang="en-US" dirty="0">
                <a:solidFill>
                  <a:srgbClr val="002060"/>
                </a:solidFill>
                <a:latin typeface="Times New Roman"/>
                <a:ea typeface="Times New Roman"/>
                <a:cs typeface="Times New Roman"/>
              </a:rPr>
              <a:t>3. Cho </a:t>
            </a:r>
            <a:r>
              <a:rPr lang="en-US" dirty="0" err="1">
                <a:solidFill>
                  <a:srgbClr val="002060"/>
                </a:solidFill>
                <a:latin typeface="Times New Roman"/>
                <a:ea typeface="Times New Roman"/>
                <a:cs typeface="Times New Roman"/>
              </a:rPr>
              <a:t>các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loài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sinh</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vật</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gồm</a:t>
            </a:r>
            <a:r>
              <a:rPr lang="en-US" dirty="0">
                <a:solidFill>
                  <a:srgbClr val="002060"/>
                </a:solidFill>
                <a:latin typeface="Times New Roman"/>
                <a:ea typeface="Times New Roman"/>
                <a:cs typeface="Times New Roman"/>
              </a:rPr>
              <a:t>: Lim </a:t>
            </a:r>
            <a:r>
              <a:rPr lang="en-US" dirty="0" err="1">
                <a:solidFill>
                  <a:srgbClr val="002060"/>
                </a:solidFill>
                <a:latin typeface="Times New Roman"/>
                <a:ea typeface="Times New Roman"/>
                <a:cs typeface="Times New Roman"/>
              </a:rPr>
              <a:t>xanh</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gấu</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trắng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hổ</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đà</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lúa</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nước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đước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Em</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hãy</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xác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định</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loài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đặc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trưng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tương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ứng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với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các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quần</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xã</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sinh</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vật</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bắc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cực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sa</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mạc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rừng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ngập</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mặn</a:t>
            </a:r>
            <a:r>
              <a:rPr lang="en-US" dirty="0">
                <a:solidFill>
                  <a:srgbClr val="002060"/>
                </a:solidFill>
                <a:latin typeface="Times New Roman"/>
                <a:ea typeface="Times New Roman"/>
                <a:cs typeface="Times New Roman"/>
              </a:rPr>
              <a:t>.</a:t>
            </a:r>
            <a:endParaRPr lang="en-US" dirty="0">
              <a:solidFill>
                <a:srgbClr val="002060"/>
              </a:solidFill>
              <a:latin typeface="Times New Roman"/>
              <a:ea typeface="Calibri"/>
              <a:cs typeface="Times New Roman"/>
            </a:endParaRPr>
          </a:p>
          <a:p>
            <a:pPr marR="17145" algn="just">
              <a:lnSpc>
                <a:spcPct val="130000"/>
              </a:lnSpc>
            </a:pPr>
            <a:r>
              <a:rPr lang="nl-NL" dirty="0">
                <a:solidFill>
                  <a:srgbClr val="002060"/>
                </a:solidFill>
                <a:latin typeface="Times New Roman"/>
                <a:ea typeface="Times New Roman"/>
                <a:cs typeface="Times New Roman"/>
              </a:rPr>
              <a:t>......................................................................................................................................................</a:t>
            </a:r>
            <a:endParaRPr lang="en-US" dirty="0">
              <a:solidFill>
                <a:srgbClr val="002060"/>
              </a:solidFill>
              <a:latin typeface="Times New Roman"/>
              <a:ea typeface="Calibri"/>
              <a:cs typeface="Times New Roman"/>
            </a:endParaRPr>
          </a:p>
        </p:txBody>
      </p:sp>
      <p:sp>
        <p:nvSpPr>
          <p:cNvPr id="3" name="TextBox 2">
            <a:extLst>
              <a:ext uri="{FF2B5EF4-FFF2-40B4-BE49-F238E27FC236}">
                <a16:creationId xmlns:a16="http://schemas.microsoft.com/office/drawing/2014/main" id="{2E8D8485-B717-D168-2164-A234878F8270}"/>
              </a:ext>
            </a:extLst>
          </p:cNvPr>
          <p:cNvSpPr txBox="1"/>
          <p:nvPr/>
        </p:nvSpPr>
        <p:spPr>
          <a:xfrm>
            <a:off x="1526457" y="2047008"/>
            <a:ext cx="4493342" cy="47377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R="17145" algn="ctr">
              <a:lnSpc>
                <a:spcPct val="130000"/>
              </a:lnSpc>
            </a:pPr>
            <a:r>
              <a:rPr lang="nl-NL" b="1" dirty="0">
                <a:solidFill>
                  <a:srgbClr val="002060"/>
                </a:solidFill>
                <a:latin typeface="Times New Roman"/>
                <a:ea typeface="Times New Roman"/>
                <a:cs typeface="Times New Roman"/>
              </a:rPr>
              <a:t>PHIẾU HỌC TẬP SỐ 1</a:t>
            </a:r>
            <a:endParaRPr lang="en-US" dirty="0">
              <a:solidFill>
                <a:srgbClr val="002060"/>
              </a:solidFill>
              <a:latin typeface="Times New Roman"/>
              <a:ea typeface="Calibri"/>
              <a:cs typeface="Times New Roman"/>
            </a:endParaRPr>
          </a:p>
          <a:p>
            <a:pPr marR="17145" algn="just">
              <a:lnSpc>
                <a:spcPct val="130000"/>
              </a:lnSpc>
            </a:pPr>
            <a:r>
              <a:rPr lang="en-US" b="1" dirty="0">
                <a:solidFill>
                  <a:srgbClr val="002060"/>
                </a:solidFill>
                <a:latin typeface="Times New Roman"/>
                <a:ea typeface="Times New Roman"/>
                <a:cs typeface="Times New Roman"/>
              </a:rPr>
              <a:t>1.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dirty="0">
                <a:solidFill>
                  <a:srgbClr val="002060"/>
                </a:solidFill>
                <a:latin typeface="Times New Roman"/>
                <a:ea typeface="Times New Roman"/>
                <a:cs typeface="Times New Roman"/>
              </a:rPr>
              <a:t>...................................................................................................................................................... </a:t>
            </a:r>
          </a:p>
          <a:p>
            <a:pPr marR="17145" algn="just">
              <a:lnSpc>
                <a:spcPct val="130000"/>
              </a:lnSpc>
            </a:pPr>
            <a:r>
              <a:rPr lang="en-US" b="1" dirty="0">
                <a:solidFill>
                  <a:srgbClr val="002060"/>
                </a:solidFill>
                <a:latin typeface="Times New Roman"/>
                <a:ea typeface="Times New Roman"/>
                <a:cs typeface="Times New Roman"/>
              </a:rPr>
              <a:t>2. </a:t>
            </a:r>
            <a:r>
              <a:rPr lang="en-US" dirty="0" err="1">
                <a:solidFill>
                  <a:srgbClr val="002060"/>
                </a:solidFill>
                <a:latin typeface="Times New Roman"/>
                <a:ea typeface="Times New Roman"/>
                <a:cs typeface="Times New Roman"/>
              </a:rPr>
              <a:t>Hãy</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sắp</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xếp</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các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quần</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xã</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trong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hình</a:t>
            </a:r>
            <a:r>
              <a:rPr lang="en-US" dirty="0">
                <a:solidFill>
                  <a:srgbClr val="002060"/>
                </a:solidFill>
                <a:latin typeface="Times New Roman"/>
                <a:ea typeface="Times New Roman"/>
                <a:cs typeface="Times New Roman"/>
              </a:rPr>
              <a:t> 43.2 </a:t>
            </a:r>
            <a:r>
              <a:rPr lang="en-US" dirty="0" err="1">
                <a:solidFill>
                  <a:srgbClr val="002060"/>
                </a:solidFill>
                <a:latin typeface="Times New Roman"/>
                <a:ea typeface="Times New Roman"/>
                <a:cs typeface="Times New Roman"/>
              </a:rPr>
              <a:t>theo</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thứ</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tự</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giảm</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dần</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về</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độ</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đa</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dạng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Tại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sao</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lại</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có</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sự</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khác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biệt</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lớn</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về</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độ</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đa</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dạng</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giữa</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các</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quần</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xã</a:t>
            </a:r>
            <a:r>
              <a:rPr lang="en-US" dirty="0">
                <a:solidFill>
                  <a:srgbClr val="002060"/>
                </a:solidFill>
                <a:latin typeface="Times New Roman"/>
                <a:ea typeface="Times New Roman"/>
                <a:cs typeface="Times New Roman"/>
              </a:rPr>
              <a:t> </a:t>
            </a:r>
            <a:r>
              <a:rPr lang="en-US" dirty="0" err="1">
                <a:solidFill>
                  <a:srgbClr val="002060"/>
                </a:solidFill>
                <a:latin typeface="Times New Roman"/>
                <a:ea typeface="Times New Roman"/>
                <a:cs typeface="Times New Roman"/>
              </a:rPr>
              <a:t>này</a:t>
            </a:r>
            <a:r>
              <a:rPr lang="en-US" dirty="0">
                <a:solidFill>
                  <a:srgbClr val="002060"/>
                </a:solidFill>
                <a:latin typeface="Times New Roman"/>
                <a:ea typeface="Times New Roman"/>
                <a:cs typeface="Times New Roman"/>
              </a:rPr>
              <a:t>?</a:t>
            </a:r>
            <a:endParaRPr lang="en-US" dirty="0">
              <a:solidFill>
                <a:srgbClr val="002060"/>
              </a:solidFill>
              <a:latin typeface="Times New Roman"/>
              <a:ea typeface="Calibri"/>
              <a:cs typeface="Times New Roman"/>
            </a:endParaRPr>
          </a:p>
          <a:p>
            <a:pPr marR="17145" algn="just">
              <a:lnSpc>
                <a:spcPct val="130000"/>
              </a:lnSpc>
            </a:pPr>
            <a:r>
              <a:rPr lang="nl-NL" dirty="0">
                <a:solidFill>
                  <a:srgbClr val="002060"/>
                </a:solidFill>
                <a:latin typeface="Times New Roman"/>
                <a:ea typeface="Times New Roman"/>
                <a:cs typeface="Times New Roman"/>
              </a:rPr>
              <a:t>.......................................................................................................................................................................................................................................................................................................................................................................................</a:t>
            </a:r>
            <a:endParaRPr lang="en-US" dirty="0">
              <a:solidFill>
                <a:srgbClr val="002060"/>
              </a:solidFill>
              <a:latin typeface="Times New Roman"/>
              <a:ea typeface="Calibri"/>
              <a:cs typeface="Times New Roman"/>
            </a:endParaRPr>
          </a:p>
        </p:txBody>
      </p:sp>
      <p:pic>
        <p:nvPicPr>
          <p:cNvPr id="4" name="4 phút đếm ngược nhạc sôi nổi hào hứng 4 minutes countdown with music">
            <a:hlinkClick r:id="" action="ppaction://media"/>
            <a:extLst>
              <a:ext uri="{FF2B5EF4-FFF2-40B4-BE49-F238E27FC236}">
                <a16:creationId xmlns:a16="http://schemas.microsoft.com/office/drawing/2014/main" id="{DD488AFB-180F-6A96-16CD-6DCDFC5DC2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25018" y="82085"/>
            <a:ext cx="2176615" cy="1791940"/>
          </a:xfrm>
          <a:prstGeom prst="rect">
            <a:avLst/>
          </a:prstGeom>
        </p:spPr>
      </p:pic>
      <p:pic>
        <p:nvPicPr>
          <p:cNvPr id="9" name="Picture 8">
            <a:extLst>
              <a:ext uri="{FF2B5EF4-FFF2-40B4-BE49-F238E27FC236}">
                <a16:creationId xmlns:a16="http://schemas.microsoft.com/office/drawing/2014/main" id="{366050BD-E958-C40A-C888-6D9535E45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82085"/>
            <a:ext cx="4493342" cy="1878381"/>
          </a:xfrm>
          <a:prstGeom prst="rect">
            <a:avLst/>
          </a:prstGeom>
        </p:spPr>
      </p:pic>
    </p:spTree>
    <p:extLst>
      <p:ext uri="{BB962C8B-B14F-4D97-AF65-F5344CB8AC3E}">
        <p14:creationId xmlns:p14="http://schemas.microsoft.com/office/powerpoint/2010/main" val="17399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457200"/>
            <a:ext cx="7848600" cy="369332"/>
          </a:xfrm>
          <a:prstGeom prst="rect">
            <a:avLst/>
          </a:prstGeom>
          <a:noFill/>
        </p:spPr>
        <p:txBody>
          <a:bodyPr wrap="square" rtlCol="0">
            <a:spAutoFit/>
          </a:bodyPr>
          <a:lstStyle/>
          <a:p>
            <a:endParaRPr lang="en-US" dirty="0"/>
          </a:p>
        </p:txBody>
      </p:sp>
      <p:pic>
        <p:nvPicPr>
          <p:cNvPr id="4098" name="Picture 2" descr="Cập nhật hơn 80 về hình nền đồng cỏ mới nhất - coedo.com.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880" y="991828"/>
            <a:ext cx="438912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autiful forest stream - Knysna Elephant Walk, South Afric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91828"/>
            <a:ext cx="412039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eat Smoky Mountains at Twilight' Photographic Print - Cody Woo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94668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remium AI Image | aesthetic desktop wallpaper 8k Photography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359" y="3939428"/>
            <a:ext cx="4892431" cy="274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06829" y="8692"/>
            <a:ext cx="11959771" cy="954107"/>
          </a:xfrm>
          <a:prstGeom prst="rect">
            <a:avLst/>
          </a:prstGeom>
          <a:noFill/>
        </p:spPr>
        <p:txBody>
          <a:bodyPr wrap="square" rtlCol="0">
            <a:spAutoFit/>
          </a:bodyPr>
          <a:lstStyle/>
          <a:p>
            <a:r>
              <a:rPr lang="en-US" sz="2800" dirty="0" err="1">
                <a:solidFill>
                  <a:srgbClr val="0033CC"/>
                </a:solidFill>
              </a:rPr>
              <a:t>Hãy</a:t>
            </a:r>
            <a:r>
              <a:rPr lang="en-US" sz="2800" dirty="0">
                <a:solidFill>
                  <a:srgbClr val="0033CC"/>
                </a:solidFill>
              </a:rPr>
              <a:t> </a:t>
            </a:r>
            <a:r>
              <a:rPr lang="en-US" sz="2800" dirty="0" err="1">
                <a:solidFill>
                  <a:srgbClr val="0033CC"/>
                </a:solidFill>
              </a:rPr>
              <a:t>sắp</a:t>
            </a:r>
            <a:r>
              <a:rPr lang="en-US" sz="2800" dirty="0">
                <a:solidFill>
                  <a:srgbClr val="0033CC"/>
                </a:solidFill>
              </a:rPr>
              <a:t> </a:t>
            </a:r>
            <a:r>
              <a:rPr lang="en-US" sz="2800" dirty="0" err="1">
                <a:solidFill>
                  <a:srgbClr val="0033CC"/>
                </a:solidFill>
              </a:rPr>
              <a:t>xếp</a:t>
            </a:r>
            <a:r>
              <a:rPr lang="en-US" sz="2800" dirty="0">
                <a:solidFill>
                  <a:srgbClr val="0033CC"/>
                </a:solidFill>
              </a:rPr>
              <a:t> </a:t>
            </a:r>
            <a:r>
              <a:rPr lang="en-US" sz="2800" dirty="0" err="1">
                <a:solidFill>
                  <a:srgbClr val="0033CC"/>
                </a:solidFill>
              </a:rPr>
              <a:t>các</a:t>
            </a:r>
            <a:r>
              <a:rPr lang="en-US" sz="2800" dirty="0">
                <a:solidFill>
                  <a:srgbClr val="0033CC"/>
                </a:solidFill>
              </a:rPr>
              <a:t> </a:t>
            </a:r>
            <a:r>
              <a:rPr lang="en-US" sz="2800" dirty="0" err="1">
                <a:solidFill>
                  <a:srgbClr val="0033CC"/>
                </a:solidFill>
              </a:rPr>
              <a:t>quần</a:t>
            </a:r>
            <a:r>
              <a:rPr lang="en-US" sz="2800" dirty="0">
                <a:solidFill>
                  <a:srgbClr val="0033CC"/>
                </a:solidFill>
              </a:rPr>
              <a:t> </a:t>
            </a:r>
            <a:r>
              <a:rPr lang="en-US" sz="2800" dirty="0" err="1">
                <a:solidFill>
                  <a:srgbClr val="0033CC"/>
                </a:solidFill>
              </a:rPr>
              <a:t>xã</a:t>
            </a:r>
            <a:r>
              <a:rPr lang="en-US" sz="2800" dirty="0">
                <a:solidFill>
                  <a:srgbClr val="0033CC"/>
                </a:solidFill>
              </a:rPr>
              <a:t> </a:t>
            </a:r>
            <a:r>
              <a:rPr lang="en-US" sz="2800" dirty="0" err="1">
                <a:solidFill>
                  <a:srgbClr val="0033CC"/>
                </a:solidFill>
              </a:rPr>
              <a:t>trong</a:t>
            </a:r>
            <a:r>
              <a:rPr lang="en-US" sz="2800" dirty="0">
                <a:solidFill>
                  <a:srgbClr val="0033CC"/>
                </a:solidFill>
              </a:rPr>
              <a:t> </a:t>
            </a:r>
            <a:r>
              <a:rPr lang="en-US" sz="2800" err="1">
                <a:solidFill>
                  <a:srgbClr val="0033CC"/>
                </a:solidFill>
              </a:rPr>
              <a:t>hình</a:t>
            </a:r>
            <a:r>
              <a:rPr lang="en-US" sz="2800">
                <a:solidFill>
                  <a:srgbClr val="0033CC"/>
                </a:solidFill>
              </a:rPr>
              <a:t> </a:t>
            </a:r>
            <a:r>
              <a:rPr lang="en-US" sz="2800" smtClean="0">
                <a:solidFill>
                  <a:srgbClr val="0033CC"/>
                </a:solidFill>
              </a:rPr>
              <a:t>sau theo </a:t>
            </a:r>
            <a:r>
              <a:rPr lang="en-US" sz="2800" dirty="0" err="1">
                <a:solidFill>
                  <a:srgbClr val="0033CC"/>
                </a:solidFill>
              </a:rPr>
              <a:t>thứ</a:t>
            </a:r>
            <a:r>
              <a:rPr lang="en-US" sz="2800" dirty="0">
                <a:solidFill>
                  <a:srgbClr val="0033CC"/>
                </a:solidFill>
              </a:rPr>
              <a:t> </a:t>
            </a:r>
            <a:r>
              <a:rPr lang="en-US" sz="2800" dirty="0" err="1">
                <a:solidFill>
                  <a:srgbClr val="0033CC"/>
                </a:solidFill>
              </a:rPr>
              <a:t>tự</a:t>
            </a:r>
            <a:r>
              <a:rPr lang="en-US" sz="2800" dirty="0">
                <a:solidFill>
                  <a:srgbClr val="0033CC"/>
                </a:solidFill>
              </a:rPr>
              <a:t> </a:t>
            </a:r>
            <a:r>
              <a:rPr lang="en-US" sz="2800" dirty="0" err="1">
                <a:solidFill>
                  <a:srgbClr val="0033CC"/>
                </a:solidFill>
              </a:rPr>
              <a:t>giảm</a:t>
            </a:r>
            <a:r>
              <a:rPr lang="en-US" sz="2800" dirty="0">
                <a:solidFill>
                  <a:srgbClr val="0033CC"/>
                </a:solidFill>
              </a:rPr>
              <a:t> </a:t>
            </a:r>
            <a:r>
              <a:rPr lang="en-US" sz="2800" dirty="0" err="1">
                <a:solidFill>
                  <a:srgbClr val="0033CC"/>
                </a:solidFill>
              </a:rPr>
              <a:t>dần</a:t>
            </a:r>
            <a:r>
              <a:rPr lang="en-US" sz="2800" dirty="0">
                <a:solidFill>
                  <a:srgbClr val="0033CC"/>
                </a:solidFill>
              </a:rPr>
              <a:t> </a:t>
            </a:r>
            <a:r>
              <a:rPr lang="en-US" sz="2800" dirty="0" err="1">
                <a:solidFill>
                  <a:srgbClr val="0033CC"/>
                </a:solidFill>
              </a:rPr>
              <a:t>về</a:t>
            </a:r>
            <a:r>
              <a:rPr lang="en-US" sz="2800" dirty="0">
                <a:solidFill>
                  <a:srgbClr val="0033CC"/>
                </a:solidFill>
              </a:rPr>
              <a:t> </a:t>
            </a:r>
            <a:r>
              <a:rPr lang="en-US" sz="2800" dirty="0" err="1">
                <a:solidFill>
                  <a:srgbClr val="0033CC"/>
                </a:solidFill>
              </a:rPr>
              <a:t>độ</a:t>
            </a:r>
            <a:r>
              <a:rPr lang="en-US" sz="2800" dirty="0">
                <a:solidFill>
                  <a:srgbClr val="0033CC"/>
                </a:solidFill>
              </a:rPr>
              <a:t> </a:t>
            </a:r>
            <a:r>
              <a:rPr lang="en-US" sz="2800" dirty="0" err="1">
                <a:solidFill>
                  <a:srgbClr val="0033CC"/>
                </a:solidFill>
              </a:rPr>
              <a:t>đa</a:t>
            </a:r>
            <a:r>
              <a:rPr lang="en-US" sz="2800" dirty="0">
                <a:solidFill>
                  <a:srgbClr val="0033CC"/>
                </a:solidFill>
              </a:rPr>
              <a:t> </a:t>
            </a:r>
            <a:r>
              <a:rPr lang="en-US" sz="2800" dirty="0" err="1">
                <a:solidFill>
                  <a:srgbClr val="0033CC"/>
                </a:solidFill>
              </a:rPr>
              <a:t>dạng</a:t>
            </a:r>
            <a:r>
              <a:rPr lang="en-US" sz="2800" dirty="0">
                <a:solidFill>
                  <a:srgbClr val="0033CC"/>
                </a:solidFill>
              </a:rPr>
              <a:t>. </a:t>
            </a:r>
            <a:r>
              <a:rPr lang="en-US" sz="2800" dirty="0" err="1">
                <a:solidFill>
                  <a:srgbClr val="0033CC"/>
                </a:solidFill>
              </a:rPr>
              <a:t>Tại</a:t>
            </a:r>
            <a:r>
              <a:rPr lang="en-US" sz="2800" dirty="0">
                <a:solidFill>
                  <a:srgbClr val="0033CC"/>
                </a:solidFill>
              </a:rPr>
              <a:t> </a:t>
            </a:r>
            <a:r>
              <a:rPr lang="en-US" sz="2800" dirty="0" err="1">
                <a:solidFill>
                  <a:srgbClr val="0033CC"/>
                </a:solidFill>
              </a:rPr>
              <a:t>sao</a:t>
            </a:r>
            <a:r>
              <a:rPr lang="en-US" sz="2800" dirty="0">
                <a:solidFill>
                  <a:srgbClr val="0033CC"/>
                </a:solidFill>
              </a:rPr>
              <a:t> </a:t>
            </a:r>
            <a:r>
              <a:rPr lang="en-US" sz="2800" dirty="0" err="1">
                <a:solidFill>
                  <a:srgbClr val="0033CC"/>
                </a:solidFill>
              </a:rPr>
              <a:t>lại</a:t>
            </a:r>
            <a:r>
              <a:rPr lang="en-US" sz="2800" dirty="0">
                <a:solidFill>
                  <a:srgbClr val="0033CC"/>
                </a:solidFill>
              </a:rPr>
              <a:t> </a:t>
            </a:r>
            <a:r>
              <a:rPr lang="en-US" sz="2800" dirty="0" err="1">
                <a:solidFill>
                  <a:srgbClr val="0033CC"/>
                </a:solidFill>
              </a:rPr>
              <a:t>có</a:t>
            </a:r>
            <a:r>
              <a:rPr lang="en-US" sz="2800" dirty="0">
                <a:solidFill>
                  <a:srgbClr val="0033CC"/>
                </a:solidFill>
              </a:rPr>
              <a:t> </a:t>
            </a:r>
            <a:r>
              <a:rPr lang="en-US" sz="2800" dirty="0" err="1">
                <a:solidFill>
                  <a:srgbClr val="0033CC"/>
                </a:solidFill>
              </a:rPr>
              <a:t>sự</a:t>
            </a:r>
            <a:r>
              <a:rPr lang="en-US" sz="2800" dirty="0">
                <a:solidFill>
                  <a:srgbClr val="0033CC"/>
                </a:solidFill>
              </a:rPr>
              <a:t> </a:t>
            </a:r>
            <a:r>
              <a:rPr lang="en-US" sz="2800" dirty="0" err="1">
                <a:solidFill>
                  <a:srgbClr val="0033CC"/>
                </a:solidFill>
              </a:rPr>
              <a:t>khác</a:t>
            </a:r>
            <a:r>
              <a:rPr lang="en-US" sz="2800" dirty="0">
                <a:solidFill>
                  <a:srgbClr val="0033CC"/>
                </a:solidFill>
              </a:rPr>
              <a:t> </a:t>
            </a:r>
            <a:r>
              <a:rPr lang="en-US" sz="2800" dirty="0" err="1">
                <a:solidFill>
                  <a:srgbClr val="0033CC"/>
                </a:solidFill>
              </a:rPr>
              <a:t>biệt</a:t>
            </a:r>
            <a:r>
              <a:rPr lang="en-US" sz="2800" dirty="0">
                <a:solidFill>
                  <a:srgbClr val="0033CC"/>
                </a:solidFill>
              </a:rPr>
              <a:t> </a:t>
            </a:r>
            <a:r>
              <a:rPr lang="en-US" sz="2800" dirty="0" err="1">
                <a:solidFill>
                  <a:srgbClr val="0033CC"/>
                </a:solidFill>
              </a:rPr>
              <a:t>lớn</a:t>
            </a:r>
            <a:r>
              <a:rPr lang="en-US" sz="2800" dirty="0">
                <a:solidFill>
                  <a:srgbClr val="0033CC"/>
                </a:solidFill>
              </a:rPr>
              <a:t> </a:t>
            </a:r>
            <a:r>
              <a:rPr lang="en-US" sz="2800" dirty="0" err="1">
                <a:solidFill>
                  <a:srgbClr val="0033CC"/>
                </a:solidFill>
              </a:rPr>
              <a:t>về</a:t>
            </a:r>
            <a:r>
              <a:rPr lang="en-US" sz="2800" dirty="0">
                <a:solidFill>
                  <a:srgbClr val="0033CC"/>
                </a:solidFill>
              </a:rPr>
              <a:t> </a:t>
            </a:r>
            <a:r>
              <a:rPr lang="en-US" sz="2800" dirty="0" err="1">
                <a:solidFill>
                  <a:srgbClr val="0033CC"/>
                </a:solidFill>
              </a:rPr>
              <a:t>độ</a:t>
            </a:r>
            <a:r>
              <a:rPr lang="en-US" sz="2800" dirty="0">
                <a:solidFill>
                  <a:srgbClr val="0033CC"/>
                </a:solidFill>
              </a:rPr>
              <a:t> </a:t>
            </a:r>
            <a:r>
              <a:rPr lang="en-US" sz="2800" dirty="0" err="1">
                <a:solidFill>
                  <a:srgbClr val="0033CC"/>
                </a:solidFill>
              </a:rPr>
              <a:t>đa</a:t>
            </a:r>
            <a:r>
              <a:rPr lang="en-US" sz="2800" dirty="0">
                <a:solidFill>
                  <a:srgbClr val="0033CC"/>
                </a:solidFill>
              </a:rPr>
              <a:t> </a:t>
            </a:r>
            <a:r>
              <a:rPr lang="en-US" sz="2800" dirty="0" err="1">
                <a:solidFill>
                  <a:srgbClr val="0033CC"/>
                </a:solidFill>
              </a:rPr>
              <a:t>dạng</a:t>
            </a:r>
            <a:r>
              <a:rPr lang="en-US" sz="2800" dirty="0">
                <a:solidFill>
                  <a:srgbClr val="0033CC"/>
                </a:solidFill>
              </a:rPr>
              <a:t> </a:t>
            </a:r>
            <a:r>
              <a:rPr lang="en-US" sz="2800" dirty="0" err="1">
                <a:solidFill>
                  <a:srgbClr val="0033CC"/>
                </a:solidFill>
              </a:rPr>
              <a:t>giữa</a:t>
            </a:r>
            <a:r>
              <a:rPr lang="en-US" sz="2800" dirty="0">
                <a:solidFill>
                  <a:srgbClr val="0033CC"/>
                </a:solidFill>
              </a:rPr>
              <a:t> </a:t>
            </a:r>
            <a:r>
              <a:rPr lang="en-US" sz="2800" dirty="0" err="1">
                <a:solidFill>
                  <a:srgbClr val="0033CC"/>
                </a:solidFill>
              </a:rPr>
              <a:t>các</a:t>
            </a:r>
            <a:r>
              <a:rPr lang="en-US" sz="2800" dirty="0">
                <a:solidFill>
                  <a:srgbClr val="0033CC"/>
                </a:solidFill>
              </a:rPr>
              <a:t> </a:t>
            </a:r>
            <a:r>
              <a:rPr lang="en-US" sz="2800" dirty="0" err="1">
                <a:solidFill>
                  <a:srgbClr val="0033CC"/>
                </a:solidFill>
              </a:rPr>
              <a:t>quần</a:t>
            </a:r>
            <a:r>
              <a:rPr lang="en-US" sz="2800" dirty="0">
                <a:solidFill>
                  <a:srgbClr val="0033CC"/>
                </a:solidFill>
              </a:rPr>
              <a:t> </a:t>
            </a:r>
            <a:r>
              <a:rPr lang="en-US" sz="2800" dirty="0" err="1">
                <a:solidFill>
                  <a:srgbClr val="0033CC"/>
                </a:solidFill>
              </a:rPr>
              <a:t>xã</a:t>
            </a:r>
            <a:r>
              <a:rPr lang="en-US" sz="2800" dirty="0">
                <a:solidFill>
                  <a:srgbClr val="0033CC"/>
                </a:solidFill>
              </a:rPr>
              <a:t> </a:t>
            </a:r>
            <a:r>
              <a:rPr lang="en-US" sz="2800" dirty="0" err="1">
                <a:solidFill>
                  <a:srgbClr val="0033CC"/>
                </a:solidFill>
              </a:rPr>
              <a:t>này</a:t>
            </a:r>
            <a:endParaRPr lang="en-US" sz="2800" dirty="0">
              <a:solidFill>
                <a:srgbClr val="0033CC"/>
              </a:solidFill>
            </a:endParaRPr>
          </a:p>
        </p:txBody>
      </p:sp>
      <p:sp>
        <p:nvSpPr>
          <p:cNvPr id="3" name="TextBox 2"/>
          <p:cNvSpPr txBox="1"/>
          <p:nvPr/>
        </p:nvSpPr>
        <p:spPr>
          <a:xfrm>
            <a:off x="1706880" y="3334656"/>
            <a:ext cx="1036320" cy="400110"/>
          </a:xfrm>
          <a:prstGeom prst="rect">
            <a:avLst/>
          </a:prstGeom>
          <a:solidFill>
            <a:schemeClr val="bg1">
              <a:alpha val="70000"/>
            </a:schemeClr>
          </a:solidFill>
        </p:spPr>
        <p:txBody>
          <a:bodyPr wrap="square" rtlCol="0">
            <a:spAutoFit/>
          </a:bodyPr>
          <a:lstStyle/>
          <a:p>
            <a:r>
              <a:rPr lang="en-US" sz="2000" smtClean="0"/>
              <a:t>Đồng cỏ</a:t>
            </a:r>
            <a:endParaRPr lang="en-US" sz="2000"/>
          </a:p>
        </p:txBody>
      </p:sp>
      <p:sp>
        <p:nvSpPr>
          <p:cNvPr id="14" name="TextBox 13"/>
          <p:cNvSpPr txBox="1"/>
          <p:nvPr/>
        </p:nvSpPr>
        <p:spPr>
          <a:xfrm>
            <a:off x="8704190" y="3334656"/>
            <a:ext cx="1752600" cy="400110"/>
          </a:xfrm>
          <a:prstGeom prst="rect">
            <a:avLst/>
          </a:prstGeom>
          <a:solidFill>
            <a:schemeClr val="bg1">
              <a:alpha val="70000"/>
            </a:schemeClr>
          </a:solidFill>
        </p:spPr>
        <p:txBody>
          <a:bodyPr wrap="square" rtlCol="0">
            <a:spAutoFit/>
          </a:bodyPr>
          <a:lstStyle/>
          <a:p>
            <a:r>
              <a:rPr lang="en-US" sz="2000" smtClean="0"/>
              <a:t>Rừng nhiệt đới</a:t>
            </a:r>
            <a:endParaRPr lang="en-US" sz="2000"/>
          </a:p>
        </p:txBody>
      </p:sp>
      <p:sp>
        <p:nvSpPr>
          <p:cNvPr id="15" name="TextBox 14"/>
          <p:cNvSpPr txBox="1"/>
          <p:nvPr/>
        </p:nvSpPr>
        <p:spPr>
          <a:xfrm>
            <a:off x="1692366" y="6282518"/>
            <a:ext cx="1508034" cy="400110"/>
          </a:xfrm>
          <a:prstGeom prst="rect">
            <a:avLst/>
          </a:prstGeom>
          <a:solidFill>
            <a:schemeClr val="bg1">
              <a:alpha val="70000"/>
            </a:schemeClr>
          </a:solidFill>
        </p:spPr>
        <p:txBody>
          <a:bodyPr wrap="square" rtlCol="0">
            <a:spAutoFit/>
          </a:bodyPr>
          <a:lstStyle/>
          <a:p>
            <a:r>
              <a:rPr lang="en-US" sz="2000" smtClean="0"/>
              <a:t>Rừng ôn đới</a:t>
            </a:r>
            <a:endParaRPr lang="en-US" sz="2000"/>
          </a:p>
        </p:txBody>
      </p:sp>
      <p:sp>
        <p:nvSpPr>
          <p:cNvPr id="16" name="TextBox 15"/>
          <p:cNvSpPr txBox="1"/>
          <p:nvPr/>
        </p:nvSpPr>
        <p:spPr>
          <a:xfrm>
            <a:off x="9523032" y="6275261"/>
            <a:ext cx="936479" cy="400110"/>
          </a:xfrm>
          <a:prstGeom prst="rect">
            <a:avLst/>
          </a:prstGeom>
          <a:solidFill>
            <a:schemeClr val="bg1">
              <a:alpha val="70000"/>
            </a:schemeClr>
          </a:solidFill>
        </p:spPr>
        <p:txBody>
          <a:bodyPr wrap="square" rtlCol="0">
            <a:spAutoFit/>
          </a:bodyPr>
          <a:lstStyle/>
          <a:p>
            <a:r>
              <a:rPr lang="en-US" sz="2000" smtClean="0"/>
              <a:t>Sa mạc</a:t>
            </a:r>
            <a:endParaRPr lang="en-US" sz="2000"/>
          </a:p>
        </p:txBody>
      </p:sp>
    </p:spTree>
    <p:extLst>
      <p:ext uri="{BB962C8B-B14F-4D97-AF65-F5344CB8AC3E}">
        <p14:creationId xmlns:p14="http://schemas.microsoft.com/office/powerpoint/2010/main" val="41879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85963" y="86380"/>
            <a:ext cx="8220075"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5122" name="Picture 2" descr="Lisa Haderlie Baker • Art and Illustration: Ecosystem Posters and Boo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943" y="648566"/>
            <a:ext cx="8088114" cy="56920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2900" y="6320135"/>
            <a:ext cx="3886200" cy="461665"/>
          </a:xfrm>
          <a:prstGeom prst="rect">
            <a:avLst/>
          </a:prstGeom>
          <a:noFill/>
        </p:spPr>
        <p:txBody>
          <a:bodyPr wrap="square" rtlCol="0">
            <a:spAutoFit/>
          </a:bodyPr>
          <a:lstStyle/>
          <a:p>
            <a:pPr algn="ctr"/>
            <a:r>
              <a:rPr lang="en-US" sz="2400" smtClean="0"/>
              <a:t>Quần xã sinh vật sông Alaska</a:t>
            </a:r>
            <a:endParaRPr lang="en-US" sz="2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Entry #60 by heocoiiii for make 2x bigger resolution image and fix i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RA SƯ RAIN FOREST- THE CHAM VILLAGE 1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33" y="1295400"/>
            <a:ext cx="6452007"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91100" y="685800"/>
            <a:ext cx="2209800" cy="584775"/>
          </a:xfrm>
          <a:prstGeom prst="rect">
            <a:avLst/>
          </a:prstGeom>
          <a:noFill/>
        </p:spPr>
        <p:txBody>
          <a:bodyPr wrap="square" rtlCol="0">
            <a:spAutoFit/>
          </a:bodyPr>
          <a:lstStyle/>
          <a:p>
            <a:pPr algn="ctr"/>
            <a:r>
              <a:rPr lang="en-US" sz="3200" smtClean="0">
                <a:solidFill>
                  <a:srgbClr val="FF0000"/>
                </a:solidFill>
              </a:rPr>
              <a:t>Loài ưu thế</a:t>
            </a:r>
            <a:endParaRPr lang="en-US" sz="3200">
              <a:solidFill>
                <a:srgbClr val="FF0000"/>
              </a:solidFill>
            </a:endParaRPr>
          </a:p>
        </p:txBody>
      </p:sp>
      <p:sp>
        <p:nvSpPr>
          <p:cNvPr id="11" name="TextBox 10"/>
          <p:cNvSpPr txBox="1"/>
          <p:nvPr/>
        </p:nvSpPr>
        <p:spPr>
          <a:xfrm>
            <a:off x="1524000" y="5410200"/>
            <a:ext cx="2209800" cy="523220"/>
          </a:xfrm>
          <a:prstGeom prst="rect">
            <a:avLst/>
          </a:prstGeom>
          <a:noFill/>
        </p:spPr>
        <p:txBody>
          <a:bodyPr wrap="square" rtlCol="0">
            <a:spAutoFit/>
          </a:bodyPr>
          <a:lstStyle/>
          <a:p>
            <a:pPr algn="ctr"/>
            <a:r>
              <a:rPr lang="en-US" sz="2800" smtClean="0"/>
              <a:t>Rừng tre</a:t>
            </a:r>
            <a:endParaRPr lang="en-US" sz="2800"/>
          </a:p>
        </p:txBody>
      </p:sp>
      <p:sp>
        <p:nvSpPr>
          <p:cNvPr id="12" name="TextBox 11"/>
          <p:cNvSpPr txBox="1"/>
          <p:nvPr/>
        </p:nvSpPr>
        <p:spPr>
          <a:xfrm>
            <a:off x="8001000" y="5435025"/>
            <a:ext cx="2209800" cy="523220"/>
          </a:xfrm>
          <a:prstGeom prst="rect">
            <a:avLst/>
          </a:prstGeom>
          <a:noFill/>
        </p:spPr>
        <p:txBody>
          <a:bodyPr wrap="square" rtlCol="0">
            <a:spAutoFit/>
          </a:bodyPr>
          <a:lstStyle/>
          <a:p>
            <a:pPr algn="ctr"/>
            <a:r>
              <a:rPr lang="en-US" sz="2800" smtClean="0"/>
              <a:t>Rừng tràm</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62200" y="354303"/>
            <a:ext cx="7467600" cy="584775"/>
          </a:xfrm>
          <a:prstGeom prst="rect">
            <a:avLst/>
          </a:prstGeom>
          <a:noFill/>
        </p:spPr>
        <p:txBody>
          <a:bodyPr wrap="square" rtlCol="0">
            <a:spAutoFit/>
          </a:bodyPr>
          <a:lstStyle/>
          <a:p>
            <a:pPr algn="ctr"/>
            <a:r>
              <a:rPr lang="en-US" sz="3200" smtClean="0">
                <a:solidFill>
                  <a:srgbClr val="FF0000"/>
                </a:solidFill>
              </a:rPr>
              <a:t>Nhắc đến sa mạc em nghĩ đến sinh vật nào?</a:t>
            </a:r>
            <a:endParaRPr lang="en-US" sz="3200">
              <a:solidFill>
                <a:srgbClr val="FF0000"/>
              </a:solidFill>
            </a:endParaRPr>
          </a:p>
        </p:txBody>
      </p:sp>
      <p:pic>
        <p:nvPicPr>
          <p:cNvPr id="7172" name="Picture 4" descr="Tại sao sa mạc lạnh về đêm, các động thực vật thích nghi với sự chênh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0" y="1356360"/>
            <a:ext cx="65024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ồng Tuyết: Sa Mạc và Xương r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54864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ttp://www.thanhnien.com.vn/Pictures201207/CongDong/070812/sung-te-giac-1.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42" name="Picture 2" descr="Khu Sinh Thái Vườn Quốc Gia Tràm Chim - Đồng T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5782960" cy="3291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354303"/>
            <a:ext cx="11353800" cy="584775"/>
          </a:xfrm>
          <a:prstGeom prst="rect">
            <a:avLst/>
          </a:prstGeom>
          <a:noFill/>
        </p:spPr>
        <p:txBody>
          <a:bodyPr wrap="square" rtlCol="0">
            <a:spAutoFit/>
          </a:bodyPr>
          <a:lstStyle/>
          <a:p>
            <a:pPr algn="ctr"/>
            <a:r>
              <a:rPr lang="en-US" sz="3200" smtClean="0">
                <a:solidFill>
                  <a:srgbClr val="FF0000"/>
                </a:solidFill>
              </a:rPr>
              <a:t>Nhắc đến vườn quốc gian Tràm Chim, em nghĩ đến sinh vật nào?</a:t>
            </a:r>
            <a:endParaRPr lang="en-US" sz="3200">
              <a:solidFill>
                <a:srgbClr val="FF0000"/>
              </a:solidFill>
            </a:endParaRPr>
          </a:p>
        </p:txBody>
      </p:sp>
      <p:pic>
        <p:nvPicPr>
          <p:cNvPr id="10244" name="Picture 4" descr="Travel to Tram Chim National Park in Dong Thap Mekong Delta Viet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071" y="1432560"/>
            <a:ext cx="6226929"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fade">
                                      <p:cBhvr>
                                        <p:cTn id="1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e%20giac%20java"/>
          <p:cNvPicPr>
            <a:picLocks noChangeAspect="1" noChangeArrowheads="1"/>
          </p:cNvPicPr>
          <p:nvPr/>
        </p:nvPicPr>
        <p:blipFill>
          <a:blip r:embed="rId2"/>
          <a:srcRect/>
          <a:stretch>
            <a:fillRect/>
          </a:stretch>
        </p:blipFill>
        <p:spPr bwMode="auto">
          <a:xfrm>
            <a:off x="1524001" y="0"/>
            <a:ext cx="9144000" cy="6858000"/>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7010400" y="5410200"/>
            <a:ext cx="3657600" cy="8382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Tê giác JAVA</a:t>
            </a:r>
          </a:p>
        </p:txBody>
      </p:sp>
      <p:sp>
        <p:nvSpPr>
          <p:cNvPr id="15369" name="WordArt 9"/>
          <p:cNvSpPr>
            <a:spLocks noChangeArrowheads="1" noChangeShapeType="1" noTextEdit="1"/>
          </p:cNvSpPr>
          <p:nvPr/>
        </p:nvSpPr>
        <p:spPr bwMode="auto">
          <a:xfrm>
            <a:off x="1524000" y="6248400"/>
            <a:ext cx="9144000" cy="6096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LOÀI ĐẶC TRƯNG CỦA VƯỜN QUỐC GIA NAM CÁT TIÊN</a:t>
            </a:r>
            <a:endPar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9458" name="AutoShape 2" descr="http://www.thanhnien.com.vn/Pictures201207/CongDong/070812/sung-te-giac-1.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a:endParaRPr>
          </a:p>
        </p:txBody>
      </p:sp>
    </p:spTree>
    <p:extLst>
      <p:ext uri="{BB962C8B-B14F-4D97-AF65-F5344CB8AC3E}">
        <p14:creationId xmlns:p14="http://schemas.microsoft.com/office/powerpoint/2010/main" val="390852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ox(in)">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803638-A45B-42DD-AE09-C0F0F1590145}" type="slidenum">
              <a:rPr lang="en-US">
                <a:solidFill>
                  <a:prstClr val="black">
                    <a:tint val="75000"/>
                  </a:prstClr>
                </a:solidFill>
              </a:rPr>
              <a:pPr/>
              <a:t>2</a:t>
            </a:fld>
            <a:endParaRPr lang="en-US">
              <a:solidFill>
                <a:prstClr val="black">
                  <a:tint val="75000"/>
                </a:prstClr>
              </a:solidFill>
            </a:endParaRPr>
          </a:p>
        </p:txBody>
      </p:sp>
      <p:sp>
        <p:nvSpPr>
          <p:cNvPr id="2" name="Rectangle 1"/>
          <p:cNvSpPr/>
          <p:nvPr/>
        </p:nvSpPr>
        <p:spPr>
          <a:xfrm>
            <a:off x="1512564" y="3751822"/>
            <a:ext cx="8676478" cy="707886"/>
          </a:xfrm>
          <a:prstGeom prst="rect">
            <a:avLst/>
          </a:prstGeom>
        </p:spPr>
        <p:txBody>
          <a:bodyPr wrap="none">
            <a:spAutoFit/>
          </a:bodyPr>
          <a:lstStyle/>
          <a:p>
            <a:pPr>
              <a:buFontTx/>
              <a:buNone/>
              <a:defRPr/>
            </a:pPr>
            <a:r>
              <a:rPr lang="en-US" sz="4000" b="1" smtClean="0">
                <a:solidFill>
                  <a:srgbClr val="0033CC"/>
                </a:solidFill>
                <a:latin typeface="+mj-lt"/>
                <a:cs typeface="Times New Roman" panose="02020603050405020304" pitchFamily="18" charset="0"/>
              </a:rPr>
              <a:t>II-Một </a:t>
            </a:r>
            <a:r>
              <a:rPr lang="en-US" sz="4000" b="1">
                <a:solidFill>
                  <a:srgbClr val="0033CC"/>
                </a:solidFill>
                <a:latin typeface="+mj-lt"/>
                <a:cs typeface="Times New Roman" panose="02020603050405020304" pitchFamily="18" charset="0"/>
              </a:rPr>
              <a:t>số đặc trưng cơ bản của quần </a:t>
            </a:r>
            <a:r>
              <a:rPr lang="en-US" sz="4000" b="1" smtClean="0">
                <a:solidFill>
                  <a:srgbClr val="0033CC"/>
                </a:solidFill>
                <a:latin typeface="+mj-lt"/>
                <a:cs typeface="Times New Roman" panose="02020603050405020304" pitchFamily="18" charset="0"/>
              </a:rPr>
              <a:t>xã</a:t>
            </a:r>
            <a:endParaRPr lang="en-US" sz="4000" b="1" dirty="0">
              <a:solidFill>
                <a:srgbClr val="0033CC"/>
              </a:solidFill>
              <a:latin typeface="+mj-lt"/>
              <a:cs typeface="Times New Roman" pitchFamily="18" charset="0"/>
            </a:endParaRPr>
          </a:p>
        </p:txBody>
      </p:sp>
      <p:sp>
        <p:nvSpPr>
          <p:cNvPr id="3" name="Rectangle 2"/>
          <p:cNvSpPr/>
          <p:nvPr/>
        </p:nvSpPr>
        <p:spPr>
          <a:xfrm>
            <a:off x="1512564" y="2790391"/>
            <a:ext cx="6310317" cy="707886"/>
          </a:xfrm>
          <a:prstGeom prst="rect">
            <a:avLst/>
          </a:prstGeom>
        </p:spPr>
        <p:txBody>
          <a:bodyPr wrap="none">
            <a:spAutoFit/>
          </a:bodyPr>
          <a:lstStyle/>
          <a:p>
            <a:pPr>
              <a:spcBef>
                <a:spcPct val="20000"/>
              </a:spcBef>
            </a:pPr>
            <a:r>
              <a:rPr lang="en-US" sz="4000" b="1" smtClean="0">
                <a:solidFill>
                  <a:srgbClr val="0033CC"/>
                </a:solidFill>
                <a:latin typeface="+mj-lt"/>
                <a:cs typeface="Times New Roman" pitchFamily="18" charset="0"/>
              </a:rPr>
              <a:t>I-Khái </a:t>
            </a:r>
            <a:r>
              <a:rPr lang="en-US" sz="4000" b="1">
                <a:solidFill>
                  <a:srgbClr val="0033CC"/>
                </a:solidFill>
                <a:latin typeface="+mj-lt"/>
                <a:cs typeface="Times New Roman" pitchFamily="18" charset="0"/>
              </a:rPr>
              <a:t>niệm quần xã sinh </a:t>
            </a:r>
            <a:r>
              <a:rPr lang="en-US" sz="4000" b="1" smtClean="0">
                <a:solidFill>
                  <a:srgbClr val="0033CC"/>
                </a:solidFill>
                <a:latin typeface="+mj-lt"/>
                <a:cs typeface="Times New Roman" pitchFamily="18" charset="0"/>
              </a:rPr>
              <a:t>vật</a:t>
            </a:r>
            <a:endParaRPr lang="en-US" sz="4000" b="1" dirty="0">
              <a:solidFill>
                <a:srgbClr val="0033CC"/>
              </a:solidFill>
              <a:latin typeface="+mj-lt"/>
              <a:cs typeface="Times New Roman" pitchFamily="18" charset="0"/>
            </a:endParaRPr>
          </a:p>
        </p:txBody>
      </p:sp>
      <p:sp>
        <p:nvSpPr>
          <p:cNvPr id="61" name="Rectangle 60"/>
          <p:cNvSpPr/>
          <p:nvPr/>
        </p:nvSpPr>
        <p:spPr>
          <a:xfrm>
            <a:off x="1512564" y="4713253"/>
            <a:ext cx="8938857" cy="707886"/>
          </a:xfrm>
          <a:prstGeom prst="rect">
            <a:avLst/>
          </a:prstGeom>
        </p:spPr>
        <p:txBody>
          <a:bodyPr wrap="none">
            <a:spAutoFit/>
          </a:bodyPr>
          <a:lstStyle/>
          <a:p>
            <a:r>
              <a:rPr lang="en-US" sz="4000" b="1" smtClean="0">
                <a:solidFill>
                  <a:srgbClr val="0033CC"/>
                </a:solidFill>
                <a:latin typeface="+mj-lt"/>
                <a:cs typeface="Times New Roman" panose="02020603050405020304" pitchFamily="18" charset="0"/>
              </a:rPr>
              <a:t>III-Bảo </a:t>
            </a:r>
            <a:r>
              <a:rPr lang="en-US" sz="4000" b="1">
                <a:solidFill>
                  <a:srgbClr val="0033CC"/>
                </a:solidFill>
                <a:latin typeface="+mj-lt"/>
                <a:cs typeface="Times New Roman" panose="02020603050405020304" pitchFamily="18" charset="0"/>
              </a:rPr>
              <a:t>vệ đa dạng sinh học trong quần </a:t>
            </a:r>
            <a:r>
              <a:rPr lang="en-US" sz="4000" b="1" smtClean="0">
                <a:solidFill>
                  <a:srgbClr val="0033CC"/>
                </a:solidFill>
                <a:latin typeface="+mj-lt"/>
                <a:cs typeface="Times New Roman" panose="02020603050405020304" pitchFamily="18" charset="0"/>
              </a:rPr>
              <a:t>x</a:t>
            </a:r>
            <a:r>
              <a:rPr lang="en-US" sz="4000" b="1" smtClean="0">
                <a:solidFill>
                  <a:srgbClr val="0033CC"/>
                </a:solidFill>
                <a:latin typeface="+mj-lt"/>
              </a:rPr>
              <a:t>ã</a:t>
            </a:r>
            <a:endParaRPr lang="en-US" sz="4000" dirty="0">
              <a:solidFill>
                <a:srgbClr val="0033CC"/>
              </a:solidFill>
              <a:latin typeface="+mj-lt"/>
            </a:endParaRPr>
          </a:p>
        </p:txBody>
      </p:sp>
      <p:sp>
        <p:nvSpPr>
          <p:cNvPr id="62" name="TextBox 61"/>
          <p:cNvSpPr txBox="1"/>
          <p:nvPr/>
        </p:nvSpPr>
        <p:spPr>
          <a:xfrm>
            <a:off x="533400" y="482820"/>
            <a:ext cx="7162800" cy="769441"/>
          </a:xfrm>
          <a:prstGeom prst="rect">
            <a:avLst/>
          </a:prstGeom>
          <a:noFill/>
        </p:spPr>
        <p:txBody>
          <a:bodyPr wrap="square" rtlCol="0">
            <a:spAutoFit/>
          </a:bodyPr>
          <a:lstStyle/>
          <a:p>
            <a:r>
              <a:rPr lang="en-US" sz="4400" b="1" dirty="0" smtClean="0"/>
              <a:t>TIẾT 125,126-BÀI 43</a:t>
            </a:r>
            <a:endParaRPr lang="en-US" sz="4400" b="1" dirty="0"/>
          </a:p>
        </p:txBody>
      </p:sp>
      <p:sp>
        <p:nvSpPr>
          <p:cNvPr id="63" name="Rectangle 62"/>
          <p:cNvSpPr/>
          <p:nvPr/>
        </p:nvSpPr>
        <p:spPr>
          <a:xfrm>
            <a:off x="2630563" y="1144556"/>
            <a:ext cx="6956520" cy="1107996"/>
          </a:xfrm>
          <a:prstGeom prst="rect">
            <a:avLst/>
          </a:prstGeom>
          <a:noFill/>
        </p:spPr>
        <p:txBody>
          <a:bodyPr wrap="none" lIns="91440" tIns="45720" rIns="91440" bIns="45720">
            <a:spAutoFit/>
          </a:bodyPr>
          <a:lstStyle/>
          <a:p>
            <a:pPr algn="ctr"/>
            <a:r>
              <a:rPr lang="en-US" sz="6600" b="1" cap="none" spc="0" smtClean="0">
                <a:ln w="13462">
                  <a:solidFill>
                    <a:schemeClr val="bg1"/>
                  </a:solidFill>
                  <a:prstDash val="solid"/>
                </a:ln>
                <a:solidFill>
                  <a:srgbClr val="FF0000"/>
                </a:solidFill>
                <a:effectLst>
                  <a:outerShdw dist="38100" dir="2700000" algn="bl" rotWithShape="0">
                    <a:schemeClr val="accent5"/>
                  </a:outerShdw>
                </a:effectLst>
              </a:rPr>
              <a:t>QUẦN XÃ SINH VẬT</a:t>
            </a:r>
            <a:endParaRPr lang="en-US" sz="6600" b="1" cap="none" spc="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2201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80">
                                          <p:stCondLst>
                                            <p:cond delay="0"/>
                                          </p:stCondLst>
                                        </p:cTn>
                                        <p:tgtEl>
                                          <p:spTgt spid="63"/>
                                        </p:tgtEl>
                                      </p:cBhvr>
                                    </p:animEffect>
                                    <p:anim calcmode="lin" valueType="num">
                                      <p:cBhvr>
                                        <p:cTn id="8"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3" dur="26">
                                          <p:stCondLst>
                                            <p:cond delay="650"/>
                                          </p:stCondLst>
                                        </p:cTn>
                                        <p:tgtEl>
                                          <p:spTgt spid="63"/>
                                        </p:tgtEl>
                                      </p:cBhvr>
                                      <p:to x="100000" y="60000"/>
                                    </p:animScale>
                                    <p:animScale>
                                      <p:cBhvr>
                                        <p:cTn id="14" dur="166" decel="50000">
                                          <p:stCondLst>
                                            <p:cond delay="676"/>
                                          </p:stCondLst>
                                        </p:cTn>
                                        <p:tgtEl>
                                          <p:spTgt spid="63"/>
                                        </p:tgtEl>
                                      </p:cBhvr>
                                      <p:to x="100000" y="100000"/>
                                    </p:animScale>
                                    <p:animScale>
                                      <p:cBhvr>
                                        <p:cTn id="15" dur="26">
                                          <p:stCondLst>
                                            <p:cond delay="1312"/>
                                          </p:stCondLst>
                                        </p:cTn>
                                        <p:tgtEl>
                                          <p:spTgt spid="63"/>
                                        </p:tgtEl>
                                      </p:cBhvr>
                                      <p:to x="100000" y="80000"/>
                                    </p:animScale>
                                    <p:animScale>
                                      <p:cBhvr>
                                        <p:cTn id="16" dur="166" decel="50000">
                                          <p:stCondLst>
                                            <p:cond delay="1338"/>
                                          </p:stCondLst>
                                        </p:cTn>
                                        <p:tgtEl>
                                          <p:spTgt spid="63"/>
                                        </p:tgtEl>
                                      </p:cBhvr>
                                      <p:to x="100000" y="100000"/>
                                    </p:animScale>
                                    <p:animScale>
                                      <p:cBhvr>
                                        <p:cTn id="17" dur="26">
                                          <p:stCondLst>
                                            <p:cond delay="1642"/>
                                          </p:stCondLst>
                                        </p:cTn>
                                        <p:tgtEl>
                                          <p:spTgt spid="63"/>
                                        </p:tgtEl>
                                      </p:cBhvr>
                                      <p:to x="100000" y="90000"/>
                                    </p:animScale>
                                    <p:animScale>
                                      <p:cBhvr>
                                        <p:cTn id="18" dur="166" decel="50000">
                                          <p:stCondLst>
                                            <p:cond delay="1668"/>
                                          </p:stCondLst>
                                        </p:cTn>
                                        <p:tgtEl>
                                          <p:spTgt spid="63"/>
                                        </p:tgtEl>
                                      </p:cBhvr>
                                      <p:to x="100000" y="100000"/>
                                    </p:animScale>
                                    <p:animScale>
                                      <p:cBhvr>
                                        <p:cTn id="19" dur="26">
                                          <p:stCondLst>
                                            <p:cond delay="1808"/>
                                          </p:stCondLst>
                                        </p:cTn>
                                        <p:tgtEl>
                                          <p:spTgt spid="63"/>
                                        </p:tgtEl>
                                      </p:cBhvr>
                                      <p:to x="100000" y="95000"/>
                                    </p:animScale>
                                    <p:animScale>
                                      <p:cBhvr>
                                        <p:cTn id="20" dur="166" decel="50000">
                                          <p:stCondLst>
                                            <p:cond delay="1834"/>
                                          </p:stCondLst>
                                        </p:cTn>
                                        <p:tgtEl>
                                          <p:spTgt spid="6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1000"/>
                                        <p:tgtEl>
                                          <p:spTgt spid="2">
                                            <p:txEl>
                                              <p:pRg st="0" end="0"/>
                                            </p:txEl>
                                          </p:spTgt>
                                        </p:tgtEl>
                                      </p:cBhvr>
                                    </p:animEffect>
                                    <p:anim calcmode="lin" valueType="num">
                                      <p:cBhvr>
                                        <p:cTn id="3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1" grpId="0"/>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105" y="722531"/>
            <a:ext cx="5078442" cy="584775"/>
          </a:xfrm>
          <a:prstGeom prst="rect">
            <a:avLst/>
          </a:prstGeom>
        </p:spPr>
        <p:txBody>
          <a:bodyPr wrap="none">
            <a:spAutoFit/>
          </a:bodyPr>
          <a:lstStyle/>
          <a:p>
            <a:pPr>
              <a:spcBef>
                <a:spcPct val="20000"/>
              </a:spcBef>
            </a:pPr>
            <a:r>
              <a:rPr lang="en-US" sz="3200" b="1" smtClean="0">
                <a:solidFill>
                  <a:srgbClr val="0033CC"/>
                </a:solidFill>
                <a:latin typeface="+mj-lt"/>
                <a:cs typeface="Times New Roman" pitchFamily="18" charset="0"/>
              </a:rPr>
              <a:t>I-Khái </a:t>
            </a:r>
            <a:r>
              <a:rPr lang="en-US" sz="3200" b="1">
                <a:solidFill>
                  <a:srgbClr val="0033CC"/>
                </a:solidFill>
                <a:latin typeface="+mj-lt"/>
                <a:cs typeface="Times New Roman" pitchFamily="18" charset="0"/>
              </a:rPr>
              <a:t>niệm quần xã sinh </a:t>
            </a:r>
            <a:r>
              <a:rPr lang="en-US" sz="3200" b="1" smtClean="0">
                <a:solidFill>
                  <a:srgbClr val="0033CC"/>
                </a:solidFill>
                <a:latin typeface="+mj-lt"/>
                <a:cs typeface="Times New Roman" pitchFamily="18" charset="0"/>
              </a:rPr>
              <a:t>vật</a:t>
            </a:r>
            <a:endParaRPr lang="en-US" sz="3200" b="1" dirty="0">
              <a:solidFill>
                <a:srgbClr val="0033CC"/>
              </a:solidFill>
              <a:latin typeface="+mj-lt"/>
              <a:cs typeface="Times New Roman" pitchFamily="18" charset="0"/>
            </a:endParaRPr>
          </a:p>
        </p:txBody>
      </p:sp>
      <p:sp>
        <p:nvSpPr>
          <p:cNvPr id="7" name="TextBox 6"/>
          <p:cNvSpPr txBox="1"/>
          <p:nvPr/>
        </p:nvSpPr>
        <p:spPr>
          <a:xfrm>
            <a:off x="152400" y="130629"/>
            <a:ext cx="1524000" cy="584775"/>
          </a:xfrm>
          <a:prstGeom prst="rect">
            <a:avLst/>
          </a:prstGeom>
          <a:noFill/>
        </p:spPr>
        <p:txBody>
          <a:bodyPr wrap="square" rtlCol="0">
            <a:spAutoFit/>
          </a:bodyPr>
          <a:lstStyle/>
          <a:p>
            <a:r>
              <a:rPr lang="en-US" sz="3200" b="1" smtClean="0"/>
              <a:t>BÀI 43</a:t>
            </a:r>
            <a:endParaRPr lang="en-US" sz="3200" b="1"/>
          </a:p>
        </p:txBody>
      </p:sp>
      <p:sp>
        <p:nvSpPr>
          <p:cNvPr id="8" name="Rectangle 7"/>
          <p:cNvSpPr/>
          <p:nvPr/>
        </p:nvSpPr>
        <p:spPr>
          <a:xfrm>
            <a:off x="4154251" y="76200"/>
            <a:ext cx="3883499" cy="646331"/>
          </a:xfrm>
          <a:prstGeom prst="rect">
            <a:avLst/>
          </a:prstGeom>
          <a:noFill/>
        </p:spPr>
        <p:txBody>
          <a:bodyPr wrap="none" lIns="91440" tIns="45720" rIns="91440" bIns="45720">
            <a:spAutoFit/>
          </a:bodyPr>
          <a:lstStyle/>
          <a:p>
            <a:pPr algn="ctr"/>
            <a:r>
              <a:rPr lang="en-US" sz="3600" b="1" cap="none" spc="0" smtClean="0">
                <a:ln w="13462">
                  <a:solidFill>
                    <a:schemeClr val="bg1"/>
                  </a:solidFill>
                  <a:prstDash val="solid"/>
                </a:ln>
                <a:solidFill>
                  <a:srgbClr val="FF0000"/>
                </a:solidFill>
                <a:effectLst>
                  <a:outerShdw dist="38100" dir="2700000" algn="bl" rotWithShape="0">
                    <a:schemeClr val="accent5"/>
                  </a:outerShdw>
                </a:effectLst>
              </a:rPr>
              <a:t>QUẦN XÃ SINH VẬT</a:t>
            </a:r>
            <a:endParaRPr lang="en-US"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10" name="Rectangle 9"/>
          <p:cNvSpPr/>
          <p:nvPr/>
        </p:nvSpPr>
        <p:spPr>
          <a:xfrm>
            <a:off x="408762" y="1219200"/>
            <a:ext cx="6863995" cy="584775"/>
          </a:xfrm>
          <a:prstGeom prst="rect">
            <a:avLst/>
          </a:prstGeom>
        </p:spPr>
        <p:txBody>
          <a:bodyPr wrap="none">
            <a:spAutoFit/>
          </a:bodyPr>
          <a:lstStyle/>
          <a:p>
            <a:pPr>
              <a:buFontTx/>
              <a:buNone/>
              <a:defRPr/>
            </a:pPr>
            <a:r>
              <a:rPr lang="en-US" sz="3200" b="1" smtClean="0">
                <a:solidFill>
                  <a:srgbClr val="0033CC"/>
                </a:solidFill>
                <a:latin typeface="+mj-lt"/>
                <a:cs typeface="Times New Roman" panose="02020603050405020304" pitchFamily="18" charset="0"/>
              </a:rPr>
              <a:t>II-Một </a:t>
            </a:r>
            <a:r>
              <a:rPr lang="en-US" sz="3200" b="1">
                <a:solidFill>
                  <a:srgbClr val="0033CC"/>
                </a:solidFill>
                <a:latin typeface="+mj-lt"/>
                <a:cs typeface="Times New Roman" panose="02020603050405020304" pitchFamily="18" charset="0"/>
              </a:rPr>
              <a:t>số đặc trưng cơ bản của quần </a:t>
            </a:r>
            <a:r>
              <a:rPr lang="en-US" sz="3200" b="1" smtClean="0">
                <a:solidFill>
                  <a:srgbClr val="0033CC"/>
                </a:solidFill>
                <a:latin typeface="+mj-lt"/>
                <a:cs typeface="Times New Roman" panose="02020603050405020304" pitchFamily="18" charset="0"/>
              </a:rPr>
              <a:t>xã</a:t>
            </a:r>
            <a:endParaRPr lang="en-US" sz="3200" b="1" dirty="0">
              <a:solidFill>
                <a:srgbClr val="0033CC"/>
              </a:solidFill>
              <a:latin typeface="+mj-lt"/>
              <a:cs typeface="Times New Roman" pitchFamily="18" charset="0"/>
            </a:endParaRPr>
          </a:p>
        </p:txBody>
      </p:sp>
      <p:sp>
        <p:nvSpPr>
          <p:cNvPr id="9" name="Rectangle 5"/>
          <p:cNvSpPr>
            <a:spLocks noChangeArrowheads="1"/>
          </p:cNvSpPr>
          <p:nvPr/>
        </p:nvSpPr>
        <p:spPr bwMode="auto">
          <a:xfrm>
            <a:off x="390619" y="1706940"/>
            <a:ext cx="11039381" cy="1569660"/>
          </a:xfrm>
          <a:prstGeom prst="rect">
            <a:avLst/>
          </a:prstGeom>
          <a:noFill/>
          <a:ln w="9525">
            <a:noFill/>
            <a:miter lim="800000"/>
            <a:headEnd/>
            <a:tailEnd/>
          </a:ln>
        </p:spPr>
        <p:txBody>
          <a:bodyPr wrap="square">
            <a:spAutoFit/>
          </a:bodyPr>
          <a:lstStyle/>
          <a:p>
            <a:pPr algn="just">
              <a:spcBef>
                <a:spcPct val="50000"/>
              </a:spcBef>
            </a:pPr>
            <a:r>
              <a:rPr lang="en-US" sz="3200" smtClean="0">
                <a:solidFill>
                  <a:srgbClr val="FF0000"/>
                </a:solidFill>
                <a:latin typeface="+mj-lt"/>
                <a:sym typeface="Wingdings" panose="05000000000000000000" pitchFamily="2" charset="2"/>
              </a:rPr>
              <a:t></a:t>
            </a:r>
            <a:r>
              <a:rPr lang="en-US" sz="3200" smtClean="0">
                <a:latin typeface="+mj-lt"/>
                <a:sym typeface="Wingdings" panose="05000000000000000000" pitchFamily="2" charset="2"/>
              </a:rPr>
              <a:t> - Độ đa dạng của quần xã được thể hiện bằng mức độ phong phú về số lượng loài và số lượng cá thể của mỗi loài trong quần xã.</a:t>
            </a:r>
            <a:endParaRPr lang="en-US" sz="3200" dirty="0">
              <a:solidFill>
                <a:srgbClr val="002060"/>
              </a:solidFill>
              <a:latin typeface="+mj-lt"/>
            </a:endParaRPr>
          </a:p>
        </p:txBody>
      </p:sp>
      <p:sp>
        <p:nvSpPr>
          <p:cNvPr id="11" name="Rectangle 10"/>
          <p:cNvSpPr>
            <a:spLocks noChangeArrowheads="1"/>
          </p:cNvSpPr>
          <p:nvPr/>
        </p:nvSpPr>
        <p:spPr bwMode="auto">
          <a:xfrm>
            <a:off x="408762" y="3200400"/>
            <a:ext cx="11021238" cy="1077218"/>
          </a:xfrm>
          <a:prstGeom prst="rect">
            <a:avLst/>
          </a:prstGeom>
          <a:noFill/>
          <a:ln w="9525">
            <a:noFill/>
            <a:miter lim="800000"/>
            <a:headEnd/>
            <a:tailEnd/>
          </a:ln>
        </p:spPr>
        <p:txBody>
          <a:bodyPr wrap="square">
            <a:spAutoFit/>
          </a:bodyPr>
          <a:lstStyle/>
          <a:p>
            <a:pPr algn="just">
              <a:spcBef>
                <a:spcPct val="50000"/>
              </a:spcBef>
            </a:pPr>
            <a:r>
              <a:rPr lang="en-US" sz="3200" dirty="0">
                <a:solidFill>
                  <a:srgbClr val="FF0000"/>
                </a:solidFill>
                <a:latin typeface="+mj-lt"/>
                <a:sym typeface="Wingdings" panose="05000000000000000000" pitchFamily="2" charset="2"/>
              </a:rPr>
              <a:t> </a:t>
            </a:r>
            <a:r>
              <a:rPr lang="en-US" sz="3200" dirty="0" smtClean="0">
                <a:latin typeface="+mj-lt"/>
                <a:sym typeface="Wingdings" panose="05000000000000000000" pitchFamily="2" charset="2"/>
              </a:rPr>
              <a:t>- </a:t>
            </a:r>
            <a:r>
              <a:rPr lang="en-US" sz="3200" dirty="0" err="1" smtClean="0">
                <a:latin typeface="+mj-lt"/>
              </a:rPr>
              <a:t>Loài</a:t>
            </a:r>
            <a:r>
              <a:rPr lang="en-US" sz="3200" dirty="0" smtClean="0">
                <a:latin typeface="+mj-lt"/>
              </a:rPr>
              <a:t> </a:t>
            </a:r>
            <a:r>
              <a:rPr lang="en-US" sz="3200" dirty="0" err="1">
                <a:latin typeface="+mj-lt"/>
              </a:rPr>
              <a:t>ưu</a:t>
            </a:r>
            <a:r>
              <a:rPr lang="en-US" sz="3200" dirty="0">
                <a:latin typeface="+mj-lt"/>
              </a:rPr>
              <a:t> </a:t>
            </a:r>
            <a:r>
              <a:rPr lang="en-US" sz="3200" dirty="0" err="1">
                <a:latin typeface="+mj-lt"/>
              </a:rPr>
              <a:t>thế</a:t>
            </a:r>
            <a:r>
              <a:rPr lang="en-US" sz="3200" dirty="0">
                <a:latin typeface="+mj-lt"/>
              </a:rPr>
              <a:t> </a:t>
            </a:r>
            <a:r>
              <a:rPr lang="en-US" sz="3200" dirty="0" err="1">
                <a:latin typeface="+mj-lt"/>
              </a:rPr>
              <a:t>là</a:t>
            </a:r>
            <a:r>
              <a:rPr lang="en-US" sz="3200" dirty="0">
                <a:latin typeface="+mj-lt"/>
              </a:rPr>
              <a:t> </a:t>
            </a:r>
            <a:r>
              <a:rPr lang="en-US" sz="3200" dirty="0" err="1">
                <a:latin typeface="+mj-lt"/>
              </a:rPr>
              <a:t>loài</a:t>
            </a:r>
            <a:r>
              <a:rPr lang="en-US" sz="3200" dirty="0">
                <a:latin typeface="+mj-lt"/>
              </a:rPr>
              <a:t> </a:t>
            </a:r>
            <a:r>
              <a:rPr lang="en-US" sz="3200" dirty="0" err="1">
                <a:latin typeface="+mj-lt"/>
              </a:rPr>
              <a:t>có</a:t>
            </a:r>
            <a:r>
              <a:rPr lang="en-US" sz="3200" dirty="0">
                <a:latin typeface="+mj-lt"/>
              </a:rPr>
              <a:t> </a:t>
            </a:r>
            <a:r>
              <a:rPr lang="en-US" sz="3200" dirty="0" err="1">
                <a:latin typeface="+mj-lt"/>
              </a:rPr>
              <a:t>số</a:t>
            </a:r>
            <a:r>
              <a:rPr lang="en-US" sz="3200" dirty="0">
                <a:latin typeface="+mj-lt"/>
              </a:rPr>
              <a:t> </a:t>
            </a:r>
            <a:r>
              <a:rPr lang="en-US" sz="3200" dirty="0" err="1">
                <a:latin typeface="+mj-lt"/>
              </a:rPr>
              <a:t>lượng</a:t>
            </a:r>
            <a:r>
              <a:rPr lang="en-US" sz="3200" dirty="0">
                <a:latin typeface="+mj-lt"/>
              </a:rPr>
              <a:t> </a:t>
            </a:r>
            <a:r>
              <a:rPr lang="en-US" sz="3200" dirty="0" err="1">
                <a:latin typeface="+mj-lt"/>
              </a:rPr>
              <a:t>cá</a:t>
            </a:r>
            <a:r>
              <a:rPr lang="en-US" sz="3200" dirty="0">
                <a:latin typeface="+mj-lt"/>
              </a:rPr>
              <a:t> </a:t>
            </a:r>
            <a:r>
              <a:rPr lang="en-US" sz="3200" dirty="0" err="1">
                <a:latin typeface="+mj-lt"/>
              </a:rPr>
              <a:t>thể</a:t>
            </a:r>
            <a:r>
              <a:rPr lang="en-US" sz="3200" dirty="0">
                <a:latin typeface="+mj-lt"/>
              </a:rPr>
              <a:t> </a:t>
            </a:r>
            <a:r>
              <a:rPr lang="en-US" sz="3200" dirty="0" err="1">
                <a:latin typeface="+mj-lt"/>
              </a:rPr>
              <a:t>nhiều</a:t>
            </a:r>
            <a:r>
              <a:rPr lang="en-US" sz="3200" dirty="0">
                <a:latin typeface="+mj-lt"/>
              </a:rPr>
              <a:t>, </a:t>
            </a:r>
            <a:r>
              <a:rPr lang="en-US" sz="3200" dirty="0" err="1">
                <a:latin typeface="+mj-lt"/>
              </a:rPr>
              <a:t>hoạt</a:t>
            </a:r>
            <a:r>
              <a:rPr lang="en-US" sz="3200" dirty="0">
                <a:latin typeface="+mj-lt"/>
              </a:rPr>
              <a:t> </a:t>
            </a:r>
            <a:r>
              <a:rPr lang="en-US" sz="3200" dirty="0" err="1">
                <a:latin typeface="+mj-lt"/>
              </a:rPr>
              <a:t>động</a:t>
            </a:r>
            <a:r>
              <a:rPr lang="en-US" sz="3200" dirty="0">
                <a:latin typeface="+mj-lt"/>
              </a:rPr>
              <a:t> </a:t>
            </a:r>
            <a:r>
              <a:rPr lang="en-US" sz="3200" dirty="0" err="1">
                <a:latin typeface="+mj-lt"/>
              </a:rPr>
              <a:t>mạnh</a:t>
            </a:r>
            <a:r>
              <a:rPr lang="en-US" sz="3200" dirty="0">
                <a:latin typeface="+mj-lt"/>
              </a:rPr>
              <a:t>, </a:t>
            </a:r>
            <a:r>
              <a:rPr lang="en-US" sz="3200" dirty="0" err="1">
                <a:latin typeface="+mj-lt"/>
              </a:rPr>
              <a:t>đóng</a:t>
            </a:r>
            <a:r>
              <a:rPr lang="en-US" sz="3200" dirty="0">
                <a:latin typeface="+mj-lt"/>
              </a:rPr>
              <a:t> </a:t>
            </a:r>
            <a:r>
              <a:rPr lang="en-US" sz="3200" dirty="0" err="1">
                <a:latin typeface="+mj-lt"/>
              </a:rPr>
              <a:t>vai</a:t>
            </a:r>
            <a:r>
              <a:rPr lang="en-US" sz="3200" dirty="0">
                <a:latin typeface="+mj-lt"/>
              </a:rPr>
              <a:t> </a:t>
            </a:r>
            <a:r>
              <a:rPr lang="en-US" sz="3200" dirty="0" err="1">
                <a:latin typeface="+mj-lt"/>
              </a:rPr>
              <a:t>trò</a:t>
            </a:r>
            <a:r>
              <a:rPr lang="en-US" sz="3200" dirty="0">
                <a:latin typeface="+mj-lt"/>
              </a:rPr>
              <a:t> </a:t>
            </a:r>
            <a:r>
              <a:rPr lang="en-US" sz="3200" dirty="0" err="1">
                <a:latin typeface="+mj-lt"/>
              </a:rPr>
              <a:t>quan</a:t>
            </a:r>
            <a:r>
              <a:rPr lang="en-US" sz="3200" dirty="0">
                <a:latin typeface="+mj-lt"/>
              </a:rPr>
              <a:t> </a:t>
            </a:r>
            <a:r>
              <a:rPr lang="en-US" sz="3200" dirty="0" err="1">
                <a:latin typeface="+mj-lt"/>
              </a:rPr>
              <a:t>trọng</a:t>
            </a:r>
            <a:r>
              <a:rPr lang="en-US" sz="3200" dirty="0">
                <a:latin typeface="+mj-lt"/>
              </a:rPr>
              <a:t> </a:t>
            </a:r>
            <a:r>
              <a:rPr lang="en-US" sz="3200" dirty="0" err="1">
                <a:latin typeface="+mj-lt"/>
              </a:rPr>
              <a:t>trong</a:t>
            </a:r>
            <a:r>
              <a:rPr lang="en-US" sz="3200" dirty="0">
                <a:latin typeface="+mj-lt"/>
              </a:rPr>
              <a:t> </a:t>
            </a:r>
            <a:r>
              <a:rPr lang="en-US" sz="3200" dirty="0" err="1">
                <a:latin typeface="+mj-lt"/>
              </a:rPr>
              <a:t>quần</a:t>
            </a:r>
            <a:r>
              <a:rPr lang="en-US" sz="3200" dirty="0">
                <a:latin typeface="+mj-lt"/>
              </a:rPr>
              <a:t> </a:t>
            </a:r>
            <a:r>
              <a:rPr lang="en-US" sz="3200" dirty="0" err="1" smtClean="0">
                <a:latin typeface="+mj-lt"/>
              </a:rPr>
              <a:t>xã</a:t>
            </a:r>
            <a:r>
              <a:rPr lang="en-US" sz="3200" dirty="0" smtClean="0">
                <a:latin typeface="+mj-lt"/>
              </a:rPr>
              <a:t>.</a:t>
            </a:r>
            <a:endParaRPr lang="en-US" sz="3200" dirty="0">
              <a:latin typeface="+mj-lt"/>
            </a:endParaRPr>
          </a:p>
        </p:txBody>
      </p:sp>
      <p:sp>
        <p:nvSpPr>
          <p:cNvPr id="12" name="Text Box 5"/>
          <p:cNvSpPr txBox="1">
            <a:spLocks noChangeArrowheads="1"/>
          </p:cNvSpPr>
          <p:nvPr/>
        </p:nvSpPr>
        <p:spPr bwMode="auto">
          <a:xfrm>
            <a:off x="408762" y="4206865"/>
            <a:ext cx="11021238" cy="1077218"/>
          </a:xfrm>
          <a:prstGeom prst="rect">
            <a:avLst/>
          </a:prstGeom>
          <a:noFill/>
          <a:ln w="9525">
            <a:noFill/>
            <a:miter lim="800000"/>
            <a:headEnd/>
            <a:tailEnd/>
          </a:ln>
        </p:spPr>
        <p:txBody>
          <a:bodyPr wrap="square">
            <a:spAutoFit/>
          </a:bodyPr>
          <a:lstStyle>
            <a:defPPr>
              <a:defRPr lang="en-US"/>
            </a:defPPr>
            <a:lvl1pPr algn="just">
              <a:spcBef>
                <a:spcPct val="50000"/>
              </a:spcBef>
              <a:defRPr sz="3200">
                <a:solidFill>
                  <a:srgbClr val="FF0000"/>
                </a:solidFill>
                <a:latin typeface="+mj-lt"/>
              </a:defRPr>
            </a:lvl1pPr>
          </a:lstStyle>
          <a:p>
            <a:r>
              <a:rPr lang="en-US">
                <a:sym typeface="Wingdings" panose="05000000000000000000" pitchFamily="2" charset="2"/>
              </a:rPr>
              <a:t> </a:t>
            </a:r>
            <a:r>
              <a:rPr lang="en-US" smtClean="0">
                <a:solidFill>
                  <a:schemeClr val="tx1"/>
                </a:solidFill>
                <a:sym typeface="Wingdings" panose="05000000000000000000" pitchFamily="2" charset="2"/>
              </a:rPr>
              <a:t>- </a:t>
            </a:r>
            <a:r>
              <a:rPr lang="en-US" smtClean="0">
                <a:solidFill>
                  <a:schemeClr val="tx1"/>
                </a:solidFill>
              </a:rPr>
              <a:t>Loài </a:t>
            </a:r>
            <a:r>
              <a:rPr lang="en-US" err="1">
                <a:solidFill>
                  <a:schemeClr val="tx1"/>
                </a:solidFill>
              </a:rPr>
              <a:t>đặc</a:t>
            </a:r>
            <a:r>
              <a:rPr lang="en-US">
                <a:solidFill>
                  <a:schemeClr val="tx1"/>
                </a:solidFill>
              </a:rPr>
              <a:t> </a:t>
            </a:r>
            <a:r>
              <a:rPr lang="en-US" smtClean="0">
                <a:solidFill>
                  <a:schemeClr val="tx1"/>
                </a:solidFill>
              </a:rPr>
              <a:t>trưng </a:t>
            </a:r>
            <a:r>
              <a:rPr lang="en-US" dirty="0" err="1">
                <a:solidFill>
                  <a:schemeClr val="tx1"/>
                </a:solidFill>
              </a:rPr>
              <a:t>là</a:t>
            </a:r>
            <a:r>
              <a:rPr lang="en-US" dirty="0">
                <a:solidFill>
                  <a:schemeClr val="tx1"/>
                </a:solidFill>
              </a:rPr>
              <a:t> </a:t>
            </a:r>
            <a:r>
              <a:rPr lang="en-US" dirty="0" err="1">
                <a:solidFill>
                  <a:schemeClr val="tx1"/>
                </a:solidFill>
              </a:rPr>
              <a:t>loài</a:t>
            </a:r>
            <a:r>
              <a:rPr lang="en-US" dirty="0">
                <a:solidFill>
                  <a:schemeClr val="tx1"/>
                </a:solidFill>
              </a:rPr>
              <a:t> </a:t>
            </a:r>
            <a:r>
              <a:rPr lang="en-US" dirty="0" err="1">
                <a:solidFill>
                  <a:schemeClr val="tx1"/>
                </a:solidFill>
              </a:rPr>
              <a:t>chỉ</a:t>
            </a:r>
            <a:r>
              <a:rPr lang="en-US" dirty="0">
                <a:solidFill>
                  <a:schemeClr val="tx1"/>
                </a:solidFill>
              </a:rPr>
              <a:t> </a:t>
            </a:r>
            <a:r>
              <a:rPr lang="en-US" dirty="0" err="1">
                <a:solidFill>
                  <a:schemeClr val="tx1"/>
                </a:solidFill>
              </a:rPr>
              <a:t>có</a:t>
            </a:r>
            <a:r>
              <a:rPr lang="en-US" dirty="0">
                <a:solidFill>
                  <a:schemeClr val="tx1"/>
                </a:solidFill>
              </a:rPr>
              <a:t> ở </a:t>
            </a:r>
            <a:r>
              <a:rPr lang="en-US" dirty="0" err="1">
                <a:solidFill>
                  <a:schemeClr val="tx1"/>
                </a:solidFill>
              </a:rPr>
              <a:t>một</a:t>
            </a:r>
            <a:r>
              <a:rPr lang="en-US" dirty="0">
                <a:solidFill>
                  <a:schemeClr val="tx1"/>
                </a:solidFill>
              </a:rPr>
              <a:t> </a:t>
            </a:r>
            <a:r>
              <a:rPr lang="en-US" dirty="0" err="1">
                <a:solidFill>
                  <a:schemeClr val="tx1"/>
                </a:solidFill>
              </a:rPr>
              <a:t>quần</a:t>
            </a:r>
            <a:r>
              <a:rPr lang="en-US" dirty="0">
                <a:solidFill>
                  <a:schemeClr val="tx1"/>
                </a:solidFill>
              </a:rPr>
              <a:t> </a:t>
            </a:r>
            <a:r>
              <a:rPr lang="en-US" dirty="0" err="1">
                <a:solidFill>
                  <a:schemeClr val="tx1"/>
                </a:solidFill>
              </a:rPr>
              <a:t>xã</a:t>
            </a:r>
            <a:r>
              <a:rPr lang="en-US" dirty="0">
                <a:solidFill>
                  <a:schemeClr val="tx1"/>
                </a:solidFill>
              </a:rPr>
              <a:t> </a:t>
            </a:r>
            <a:r>
              <a:rPr lang="en-US" dirty="0" err="1">
                <a:solidFill>
                  <a:schemeClr val="tx1"/>
                </a:solidFill>
              </a:rPr>
              <a:t>hoặc</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nhiều</a:t>
            </a:r>
            <a:r>
              <a:rPr lang="en-US" dirty="0">
                <a:solidFill>
                  <a:schemeClr val="tx1"/>
                </a:solidFill>
              </a:rPr>
              <a:t> </a:t>
            </a:r>
            <a:r>
              <a:rPr lang="en-US" dirty="0" err="1">
                <a:solidFill>
                  <a:schemeClr val="tx1"/>
                </a:solidFill>
              </a:rPr>
              <a:t>hơn</a:t>
            </a:r>
            <a:r>
              <a:rPr lang="en-US" dirty="0">
                <a:solidFill>
                  <a:schemeClr val="tx1"/>
                </a:solidFill>
              </a:rPr>
              <a:t> </a:t>
            </a:r>
            <a:r>
              <a:rPr lang="en-US" dirty="0" err="1">
                <a:solidFill>
                  <a:schemeClr val="tx1"/>
                </a:solidFill>
              </a:rPr>
              <a:t>hẳn</a:t>
            </a:r>
            <a:r>
              <a:rPr lang="en-US" dirty="0">
                <a:solidFill>
                  <a:schemeClr val="tx1"/>
                </a:solidFill>
              </a:rPr>
              <a:t> so </a:t>
            </a:r>
            <a:r>
              <a:rPr lang="en-US" dirty="0" err="1">
                <a:solidFill>
                  <a:schemeClr val="tx1"/>
                </a:solidFill>
              </a:rPr>
              <a:t>với</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loài</a:t>
            </a:r>
            <a:r>
              <a:rPr lang="en-US" dirty="0">
                <a:solidFill>
                  <a:schemeClr val="tx1"/>
                </a:solidFill>
              </a:rPr>
              <a:t> </a:t>
            </a:r>
            <a:r>
              <a:rPr lang="en-US" dirty="0" err="1">
                <a:solidFill>
                  <a:schemeClr val="tx1"/>
                </a:solidFill>
              </a:rPr>
              <a:t>khác</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quần</a:t>
            </a:r>
            <a:r>
              <a:rPr lang="en-US" dirty="0">
                <a:solidFill>
                  <a:schemeClr val="tx1"/>
                </a:solidFill>
              </a:rPr>
              <a:t> </a:t>
            </a:r>
            <a:r>
              <a:rPr lang="en-US" dirty="0" err="1">
                <a:solidFill>
                  <a:schemeClr val="tx1"/>
                </a:solidFill>
              </a:rPr>
              <a:t>xã</a:t>
            </a:r>
            <a:r>
              <a:rPr lang="en-US" dirty="0">
                <a:solidFill>
                  <a:schemeClr val="tx1"/>
                </a:solidFill>
              </a:rPr>
              <a:t>.</a:t>
            </a:r>
          </a:p>
        </p:txBody>
      </p:sp>
    </p:spTree>
    <p:extLst>
      <p:ext uri="{BB962C8B-B14F-4D97-AF65-F5344CB8AC3E}">
        <p14:creationId xmlns:p14="http://schemas.microsoft.com/office/powerpoint/2010/main" val="114954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1" y="228601"/>
            <a:ext cx="5756099"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cs typeface="Arial" panose="020B0604020202020204" pitchFamily="34" charset="0"/>
              </a:rPr>
              <a:t>Tiêu</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chí</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đánh</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giá</a:t>
            </a:r>
            <a:endParaRPr lang="en-US" sz="3600" b="1" dirty="0">
              <a:solidFill>
                <a:srgbClr val="7030A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943100" y="1129746"/>
          <a:ext cx="8305800" cy="4598508"/>
        </p:xfrm>
        <a:graphic>
          <a:graphicData uri="http://schemas.openxmlformats.org/drawingml/2006/table">
            <a:tbl>
              <a:tblPr firstRow="1" bandRow="1">
                <a:tableStyleId>{5C22544A-7EE6-4342-B048-85BDC9FD1C3A}</a:tableStyleId>
              </a:tblPr>
              <a:tblGrid>
                <a:gridCol w="1164365">
                  <a:extLst>
                    <a:ext uri="{9D8B030D-6E8A-4147-A177-3AD203B41FA5}">
                      <a16:colId xmlns:a16="http://schemas.microsoft.com/office/drawing/2014/main" val="4001906235"/>
                    </a:ext>
                  </a:extLst>
                </a:gridCol>
                <a:gridCol w="4855435">
                  <a:extLst>
                    <a:ext uri="{9D8B030D-6E8A-4147-A177-3AD203B41FA5}">
                      <a16:colId xmlns:a16="http://schemas.microsoft.com/office/drawing/2014/main" val="4072910204"/>
                    </a:ext>
                  </a:extLst>
                </a:gridCol>
                <a:gridCol w="2286000">
                  <a:extLst>
                    <a:ext uri="{9D8B030D-6E8A-4147-A177-3AD203B41FA5}">
                      <a16:colId xmlns:a16="http://schemas.microsoft.com/office/drawing/2014/main" val="2234267238"/>
                    </a:ext>
                  </a:extLst>
                </a:gridCol>
              </a:tblGrid>
              <a:tr h="462574">
                <a:tc>
                  <a:txBody>
                    <a:bodyPr/>
                    <a:lstStyle/>
                    <a:p>
                      <a:pPr algn="ctr"/>
                      <a:r>
                        <a:rPr lang="en-US" sz="3200">
                          <a:solidFill>
                            <a:srgbClr val="002060"/>
                          </a:solidFill>
                          <a:latin typeface="Times New Roman" panose="02020603050405020304" pitchFamily="18" charset="0"/>
                          <a:cs typeface="Times New Roman" panose="02020603050405020304" pitchFamily="18" charset="0"/>
                        </a:rPr>
                        <a:t>STT</a:t>
                      </a:r>
                    </a:p>
                  </a:txBody>
                  <a:tcPr marL="68580" marR="68580" marT="34290" marB="34290">
                    <a:solidFill>
                      <a:schemeClr val="accent4">
                        <a:lumMod val="40000"/>
                        <a:lumOff val="60000"/>
                      </a:schemeClr>
                    </a:solidFill>
                  </a:tcPr>
                </a:tc>
                <a:tc>
                  <a: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Tiêu</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chí</a:t>
                      </a:r>
                      <a:endParaRPr lang="en-US" sz="3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solidFill>
                      <a:schemeClr val="accent4">
                        <a:lumMod val="40000"/>
                        <a:lumOff val="60000"/>
                      </a:schemeClr>
                    </a:solidFill>
                  </a:tcPr>
                </a:tc>
                <a:tc>
                  <a:txBody>
                    <a:bodyPr/>
                    <a:lstStyle/>
                    <a:p>
                      <a:pPr algn="ctr"/>
                      <a:r>
                        <a:rPr lang="en-US" sz="3200">
                          <a:solidFill>
                            <a:srgbClr val="002060"/>
                          </a:solidFill>
                          <a:latin typeface="Times New Roman" panose="02020603050405020304" pitchFamily="18" charset="0"/>
                          <a:cs typeface="Times New Roman" panose="02020603050405020304" pitchFamily="18" charset="0"/>
                        </a:rPr>
                        <a:t>Điểm</a:t>
                      </a:r>
                      <a:r>
                        <a:rPr lang="en-US" sz="3200" baseline="0">
                          <a:solidFill>
                            <a:srgbClr val="002060"/>
                          </a:solidFill>
                          <a:latin typeface="Times New Roman" panose="02020603050405020304" pitchFamily="18" charset="0"/>
                          <a:cs typeface="Times New Roman" panose="02020603050405020304" pitchFamily="18" charset="0"/>
                        </a:rPr>
                        <a:t> tối đa</a:t>
                      </a:r>
                      <a:endParaRPr lang="en-US" sz="3200">
                        <a:solidFill>
                          <a:srgbClr val="002060"/>
                        </a:solidFill>
                        <a:latin typeface="Times New Roman" panose="02020603050405020304" pitchFamily="18" charset="0"/>
                        <a:cs typeface="Times New Roman" panose="02020603050405020304" pitchFamily="18" charset="0"/>
                      </a:endParaRPr>
                    </a:p>
                  </a:txBody>
                  <a:tcPr marL="68580" marR="68580" marT="34290" marB="34290">
                    <a:solidFill>
                      <a:schemeClr val="accent4">
                        <a:lumMod val="40000"/>
                        <a:lumOff val="60000"/>
                      </a:schemeClr>
                    </a:solidFill>
                  </a:tcPr>
                </a:tc>
                <a:extLst>
                  <a:ext uri="{0D108BD9-81ED-4DB2-BD59-A6C34878D82A}">
                    <a16:rowId xmlns:a16="http://schemas.microsoft.com/office/drawing/2014/main" val="1417133359"/>
                  </a:ext>
                </a:extLst>
              </a:tr>
              <a:tr h="1217797">
                <a:tc>
                  <a:txBody>
                    <a:bodyPr/>
                    <a:lstStyle/>
                    <a:p>
                      <a:pPr algn="ctr"/>
                      <a:r>
                        <a:rPr lang="en-US" sz="3200">
                          <a:solidFill>
                            <a:srgbClr val="002060"/>
                          </a:solidFill>
                          <a:latin typeface="Times New Roman" panose="02020603050405020304" pitchFamily="18" charset="0"/>
                          <a:cs typeface="Times New Roman" panose="02020603050405020304" pitchFamily="18" charset="0"/>
                        </a:rPr>
                        <a:t>1</a:t>
                      </a:r>
                    </a:p>
                  </a:txBody>
                  <a:tcPr marL="68580" marR="68580" marT="34290" marB="34290">
                    <a:solidFill>
                      <a:schemeClr val="accent4">
                        <a:lumMod val="40000"/>
                        <a:lumOff val="60000"/>
                      </a:schemeClr>
                    </a:solidFill>
                  </a:tcPr>
                </a:tc>
                <a:tc>
                  <a:txBody>
                    <a:bodyPr/>
                    <a:lstStyle/>
                    <a:p>
                      <a:pPr algn="l"/>
                      <a:r>
                        <a:rPr lang="en-US" sz="3200" dirty="0" err="1">
                          <a:solidFill>
                            <a:srgbClr val="002060"/>
                          </a:solidFill>
                          <a:latin typeface="Times New Roman" panose="02020603050405020304" pitchFamily="18" charset="0"/>
                          <a:cs typeface="Times New Roman" panose="02020603050405020304" pitchFamily="18" charset="0"/>
                        </a:rPr>
                        <a:t>Nêu</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được</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đầy</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đủ</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nội</a:t>
                      </a:r>
                      <a:r>
                        <a:rPr lang="en-US" sz="3200" baseline="0" dirty="0">
                          <a:solidFill>
                            <a:srgbClr val="002060"/>
                          </a:solidFill>
                          <a:latin typeface="Times New Roman" panose="02020603050405020304" pitchFamily="18" charset="0"/>
                          <a:cs typeface="Times New Roman" panose="02020603050405020304" pitchFamily="18" charset="0"/>
                        </a:rPr>
                        <a:t> dung</a:t>
                      </a:r>
                      <a:endParaRPr lang="en-US" sz="3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solidFill>
                      <a:schemeClr val="accent4">
                        <a:lumMod val="40000"/>
                        <a:lumOff val="60000"/>
                      </a:schemeClr>
                    </a:solidFill>
                  </a:tcPr>
                </a:tc>
                <a:tc>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4</a:t>
                      </a:r>
                    </a:p>
                  </a:txBody>
                  <a:tcPr marL="68580" marR="68580" marT="34290" marB="34290">
                    <a:solidFill>
                      <a:schemeClr val="accent4">
                        <a:lumMod val="40000"/>
                        <a:lumOff val="60000"/>
                      </a:schemeClr>
                    </a:solidFill>
                  </a:tcPr>
                </a:tc>
                <a:extLst>
                  <a:ext uri="{0D108BD9-81ED-4DB2-BD59-A6C34878D82A}">
                    <a16:rowId xmlns:a16="http://schemas.microsoft.com/office/drawing/2014/main" val="360882307"/>
                  </a:ext>
                </a:extLst>
              </a:tr>
              <a:tr h="1217797">
                <a:tc>
                  <a:txBody>
                    <a:bodyPr/>
                    <a:lstStyle/>
                    <a:p>
                      <a:pPr algn="ctr"/>
                      <a:r>
                        <a:rPr lang="en-US" sz="3200">
                          <a:solidFill>
                            <a:srgbClr val="002060"/>
                          </a:solidFill>
                          <a:latin typeface="Times New Roman" panose="02020603050405020304" pitchFamily="18" charset="0"/>
                          <a:cs typeface="Times New Roman" panose="02020603050405020304" pitchFamily="18" charset="0"/>
                        </a:rPr>
                        <a:t>2</a:t>
                      </a:r>
                    </a:p>
                  </a:txBody>
                  <a:tcPr marL="68580" marR="68580" marT="34290" marB="34290">
                    <a:solidFill>
                      <a:schemeClr val="accent4">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cs typeface="Times New Roman" panose="02020603050405020304" pitchFamily="18" charset="0"/>
                        </a:rPr>
                        <a:t>Nội</a:t>
                      </a:r>
                      <a:r>
                        <a:rPr lang="en-US" sz="3200" dirty="0">
                          <a:solidFill>
                            <a:srgbClr val="002060"/>
                          </a:solidFill>
                          <a:latin typeface="Times New Roman" panose="02020603050405020304" pitchFamily="18" charset="0"/>
                          <a:cs typeface="Times New Roman" panose="02020603050405020304" pitchFamily="18" charset="0"/>
                        </a:rPr>
                        <a:t> dung </a:t>
                      </a:r>
                      <a:r>
                        <a:rPr lang="en-US" sz="3200" dirty="0" err="1">
                          <a:solidFill>
                            <a:srgbClr val="002060"/>
                          </a:solidFill>
                          <a:latin typeface="Times New Roman" panose="02020603050405020304" pitchFamily="18" charset="0"/>
                          <a:cs typeface="Times New Roman" panose="02020603050405020304" pitchFamily="18" charset="0"/>
                        </a:rPr>
                        <a:t>trình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bày</a:t>
                      </a:r>
                      <a:r>
                        <a:rPr lang="en-US" sz="3200" dirty="0">
                          <a:solidFill>
                            <a:srgbClr val="002060"/>
                          </a:solidFill>
                          <a:latin typeface="Times New Roman" panose="02020603050405020304" pitchFamily="18" charset="0"/>
                          <a:cs typeface="Times New Roman" panose="02020603050405020304" pitchFamily="18" charset="0"/>
                        </a:rPr>
                        <a:t> khoa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mắt</a:t>
                      </a:r>
                      <a:r>
                        <a:rPr lang="en-US" sz="3200" dirty="0">
                          <a:solidFill>
                            <a:srgbClr val="002060"/>
                          </a:solidFill>
                          <a:latin typeface="Times New Roman" panose="02020603050405020304" pitchFamily="18" charset="0"/>
                          <a:cs typeface="Times New Roman" panose="02020603050405020304" pitchFamily="18" charset="0"/>
                        </a:rPr>
                        <a:t>.</a:t>
                      </a:r>
                    </a:p>
                    <a:p>
                      <a:pPr algn="l"/>
                      <a:endParaRPr lang="en-US" sz="3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solidFill>
                      <a:schemeClr val="accent4">
                        <a:lumMod val="40000"/>
                        <a:lumOff val="60000"/>
                      </a:schemeClr>
                    </a:solidFill>
                  </a:tcPr>
                </a:tc>
                <a:tc>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3</a:t>
                      </a:r>
                    </a:p>
                  </a:txBody>
                  <a:tcPr marL="68580" marR="68580" marT="34290" marB="34290">
                    <a:solidFill>
                      <a:schemeClr val="accent4">
                        <a:lumMod val="40000"/>
                        <a:lumOff val="60000"/>
                      </a:schemeClr>
                    </a:solidFill>
                  </a:tcPr>
                </a:tc>
                <a:extLst>
                  <a:ext uri="{0D108BD9-81ED-4DB2-BD59-A6C34878D82A}">
                    <a16:rowId xmlns:a16="http://schemas.microsoft.com/office/drawing/2014/main" val="1402545992"/>
                  </a:ext>
                </a:extLst>
              </a:tr>
              <a:tr h="1292831">
                <a:tc>
                  <a:txBody>
                    <a:bodyPr/>
                    <a:lstStyle/>
                    <a:p>
                      <a:pPr algn="ctr"/>
                      <a:r>
                        <a:rPr lang="en-US" sz="3200">
                          <a:solidFill>
                            <a:srgbClr val="002060"/>
                          </a:solidFill>
                          <a:latin typeface="Times New Roman" panose="02020603050405020304" pitchFamily="18" charset="0"/>
                          <a:cs typeface="Times New Roman" panose="02020603050405020304" pitchFamily="18" charset="0"/>
                        </a:rPr>
                        <a:t>3</a:t>
                      </a:r>
                    </a:p>
                  </a:txBody>
                  <a:tcPr marL="68580" marR="68580" marT="34290" marB="34290">
                    <a:solidFill>
                      <a:schemeClr val="accent4">
                        <a:lumMod val="40000"/>
                        <a:lumOff val="60000"/>
                      </a:schemeClr>
                    </a:solidFill>
                  </a:tcPr>
                </a:tc>
                <a:tc>
                  <a:txBody>
                    <a:bodyPr/>
                    <a:lstStyle/>
                    <a:p>
                      <a:pPr algn="l"/>
                      <a:r>
                        <a:rPr lang="en-US" sz="3200" dirty="0" err="1">
                          <a:solidFill>
                            <a:srgbClr val="002060"/>
                          </a:solidFill>
                          <a:latin typeface="Times New Roman" panose="02020603050405020304" pitchFamily="18" charset="0"/>
                          <a:cs typeface="Times New Roman" panose="02020603050405020304" pitchFamily="18" charset="0"/>
                        </a:rPr>
                        <a:t>Thuyết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trình</a:t>
                      </a:r>
                      <a:r>
                        <a:rPr lang="en-US" sz="320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rõ</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ràng</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mạch</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lạc</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tự</a:t>
                      </a:r>
                      <a:r>
                        <a:rPr lang="en-US" sz="3200" baseline="0" dirty="0">
                          <a:solidFill>
                            <a:srgbClr val="002060"/>
                          </a:solidFill>
                          <a:latin typeface="Times New Roman" panose="02020603050405020304" pitchFamily="18" charset="0"/>
                          <a:cs typeface="Times New Roman" panose="02020603050405020304" pitchFamily="18" charset="0"/>
                        </a:rPr>
                        <a:t> tin, </a:t>
                      </a:r>
                      <a:r>
                        <a:rPr lang="en-US" sz="3200" baseline="0" dirty="0" err="1">
                          <a:solidFill>
                            <a:srgbClr val="002060"/>
                          </a:solidFill>
                          <a:latin typeface="Times New Roman" panose="02020603050405020304" pitchFamily="18" charset="0"/>
                          <a:cs typeface="Times New Roman" panose="02020603050405020304" pitchFamily="18" charset="0"/>
                        </a:rPr>
                        <a:t>dễ</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hiểu</a:t>
                      </a:r>
                      <a:r>
                        <a:rPr lang="en-US" sz="3200" baseline="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marL="68580" marR="68580" marT="34290" marB="34290">
                    <a:solidFill>
                      <a:schemeClr val="accent4">
                        <a:lumMod val="40000"/>
                        <a:lumOff val="60000"/>
                      </a:schemeClr>
                    </a:solidFill>
                  </a:tcPr>
                </a:tc>
                <a:tc>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2</a:t>
                      </a:r>
                    </a:p>
                  </a:txBody>
                  <a:tcPr marL="68580" marR="68580" marT="34290" marB="34290">
                    <a:solidFill>
                      <a:schemeClr val="accent4">
                        <a:lumMod val="40000"/>
                        <a:lumOff val="60000"/>
                      </a:schemeClr>
                    </a:solidFill>
                  </a:tcPr>
                </a:tc>
                <a:extLst>
                  <a:ext uri="{0D108BD9-81ED-4DB2-BD59-A6C34878D82A}">
                    <a16:rowId xmlns:a16="http://schemas.microsoft.com/office/drawing/2014/main" val="2289375002"/>
                  </a:ext>
                </a:extLst>
              </a:tr>
            </a:tbl>
          </a:graphicData>
        </a:graphic>
      </p:graphicFrame>
    </p:spTree>
    <p:extLst>
      <p:ext uri="{BB962C8B-B14F-4D97-AF65-F5344CB8AC3E}">
        <p14:creationId xmlns:p14="http://schemas.microsoft.com/office/powerpoint/2010/main" val="2107987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9">
            <a:extLst>
              <a:ext uri="{FF2B5EF4-FFF2-40B4-BE49-F238E27FC236}">
                <a16:creationId xmlns:a16="http://schemas.microsoft.com/office/drawing/2014/main" id="{ADE8D370-8AE0-34C7-793A-2BCA23C80D50}"/>
              </a:ext>
            </a:extLst>
          </p:cNvPr>
          <p:cNvSpPr txBox="1">
            <a:spLocks noChangeArrowheads="1"/>
          </p:cNvSpPr>
          <p:nvPr/>
        </p:nvSpPr>
        <p:spPr bwMode="auto">
          <a:xfrm>
            <a:off x="2514600" y="3943350"/>
            <a:ext cx="6324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endParaRPr lang="en-US" altLang="en-US">
              <a:solidFill>
                <a:prstClr val="black"/>
              </a:solidFill>
              <a:latin typeface="Arial" panose="020B0604020202020204" pitchFamily="34" charset="0"/>
            </a:endParaRPr>
          </a:p>
        </p:txBody>
      </p:sp>
      <p:graphicFrame>
        <p:nvGraphicFramePr>
          <p:cNvPr id="89129" name="Group 41">
            <a:extLst>
              <a:ext uri="{FF2B5EF4-FFF2-40B4-BE49-F238E27FC236}">
                <a16:creationId xmlns:a16="http://schemas.microsoft.com/office/drawing/2014/main" id="{0001BF49-A147-5837-A0DF-017A30C1AABB}"/>
              </a:ext>
            </a:extLst>
          </p:cNvPr>
          <p:cNvGraphicFramePr>
            <a:graphicFrameLocks noGrp="1"/>
          </p:cNvGraphicFramePr>
          <p:nvPr/>
        </p:nvGraphicFramePr>
        <p:xfrm>
          <a:off x="2514600" y="1905000"/>
          <a:ext cx="7315200" cy="2184786"/>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4337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Quần</a:t>
                      </a:r>
                      <a:r>
                        <a:rPr kumimoji="0" lang="en-US" sz="21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xã</a:t>
                      </a:r>
                      <a:r>
                        <a:rPr kumimoji="0" lang="en-US" sz="21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sinh</a:t>
                      </a:r>
                      <a:r>
                        <a:rPr kumimoji="0" lang="en-US" sz="21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vật</a:t>
                      </a:r>
                      <a:endParaRPr kumimoji="0" lang="en-US" sz="2100" b="1" i="0" u="none" strike="noStrike" cap="none" normalizeH="0" baseline="0" dirty="0">
                        <a:ln>
                          <a:noFill/>
                        </a:ln>
                        <a:solidFill>
                          <a:schemeClr val="tx1"/>
                        </a:solidFill>
                        <a:effectLst/>
                        <a:latin typeface="Times New Roman" pitchFamily="18" charset="0"/>
                        <a:cs typeface="Times New Roman" pitchFamily="18" charset="0"/>
                      </a:endParaRPr>
                    </a:p>
                  </a:txBody>
                  <a:tcPr marT="34247" marB="342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Quần</a:t>
                      </a:r>
                      <a:r>
                        <a:rPr kumimoji="0" lang="en-US" sz="21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thể</a:t>
                      </a:r>
                      <a:r>
                        <a:rPr kumimoji="0" lang="en-US" sz="21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sinh</a:t>
                      </a:r>
                      <a:r>
                        <a:rPr kumimoji="0" lang="en-US" sz="21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100" b="1" i="0" u="none" strike="noStrike" cap="none" normalizeH="0" baseline="0" dirty="0" err="1">
                          <a:ln>
                            <a:noFill/>
                          </a:ln>
                          <a:solidFill>
                            <a:schemeClr val="tx1"/>
                          </a:solidFill>
                          <a:effectLst/>
                          <a:latin typeface="Times New Roman" pitchFamily="18" charset="0"/>
                          <a:cs typeface="Times New Roman" pitchFamily="18" charset="0"/>
                        </a:rPr>
                        <a:t>vật</a:t>
                      </a:r>
                      <a:endParaRPr kumimoji="0" lang="en-US" sz="2100" b="1" i="0" u="none" strike="noStrike" cap="none" normalizeH="0" baseline="0" dirty="0">
                        <a:ln>
                          <a:noFill/>
                        </a:ln>
                        <a:solidFill>
                          <a:schemeClr val="tx1"/>
                        </a:solidFill>
                        <a:effectLst/>
                        <a:latin typeface="Times New Roman" pitchFamily="18" charset="0"/>
                        <a:cs typeface="Times New Roman" pitchFamily="18" charset="0"/>
                      </a:endParaRPr>
                    </a:p>
                  </a:txBody>
                  <a:tcPr marT="34247" marB="342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0"/>
                  </a:ext>
                </a:extLst>
              </a:tr>
              <a:tr h="17506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T="34247" marB="3424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tx1"/>
                          </a:solidFill>
                          <a:effectLst/>
                          <a:latin typeface="Arial" charset="0"/>
                        </a:rPr>
                        <a:t>-</a:t>
                      </a:r>
                    </a:p>
                  </a:txBody>
                  <a:tcPr marT="34247" marB="342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9130" name="Rectangle 42">
            <a:extLst>
              <a:ext uri="{FF2B5EF4-FFF2-40B4-BE49-F238E27FC236}">
                <a16:creationId xmlns:a16="http://schemas.microsoft.com/office/drawing/2014/main" id="{0BBE6669-DAD5-8FEA-9BB7-558A577D9002}"/>
              </a:ext>
            </a:extLst>
          </p:cNvPr>
          <p:cNvSpPr>
            <a:spLocks noChangeArrowheads="1"/>
          </p:cNvSpPr>
          <p:nvPr/>
        </p:nvSpPr>
        <p:spPr bwMode="auto">
          <a:xfrm>
            <a:off x="1905000" y="1219202"/>
            <a:ext cx="8610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2400" b="1" i="1">
                <a:solidFill>
                  <a:srgbClr val="FF0000"/>
                </a:solidFill>
                <a:latin typeface="Times New Roman" panose="02020603050405020304" pitchFamily="18" charset="0"/>
                <a:cs typeface="Times New Roman" panose="02020603050405020304" pitchFamily="18" charset="0"/>
              </a:rPr>
              <a:t>Quần xã sinh vật khác quần thể sinh vật như thế nào?</a:t>
            </a:r>
          </a:p>
        </p:txBody>
      </p:sp>
      <p:sp>
        <p:nvSpPr>
          <p:cNvPr id="10" name="Rounded Rectangle 9">
            <a:extLst>
              <a:ext uri="{FF2B5EF4-FFF2-40B4-BE49-F238E27FC236}">
                <a16:creationId xmlns:a16="http://schemas.microsoft.com/office/drawing/2014/main" id="{6AFDF72C-FE6D-C3D7-0EBD-22D8A3081D87}"/>
              </a:ext>
            </a:extLst>
          </p:cNvPr>
          <p:cNvSpPr/>
          <p:nvPr/>
        </p:nvSpPr>
        <p:spPr>
          <a:xfrm>
            <a:off x="1558925" y="4419600"/>
            <a:ext cx="8610600" cy="12001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865" tIns="72933" rIns="145865" bIns="72933" anchor="ctr"/>
          <a:lstStyle/>
          <a:p>
            <a:pPr algn="ctr">
              <a:defRPr/>
            </a:pPr>
            <a:r>
              <a:rPr lang="en-US" sz="2400" b="1" dirty="0" err="1">
                <a:solidFill>
                  <a:prstClr val="black"/>
                </a:solidFill>
                <a:latin typeface="Times New Roman" pitchFamily="18" charset="0"/>
                <a:cs typeface="Times New Roman" pitchFamily="18" charset="0"/>
              </a:rPr>
              <a:t>Cụm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từ</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gợi</a:t>
            </a:r>
            <a:r>
              <a:rPr lang="en-US" sz="2400" b="1" dirty="0">
                <a:solidFill>
                  <a:prstClr val="black"/>
                </a:solidFill>
                <a:latin typeface="Times New Roman" pitchFamily="18" charset="0"/>
                <a:cs typeface="Times New Roman" pitchFamily="18" charset="0"/>
              </a:rPr>
              <a:t> ý: </a:t>
            </a:r>
            <a:r>
              <a:rPr lang="en-US" sz="2400" b="1" dirty="0" err="1">
                <a:solidFill>
                  <a:prstClr val="black"/>
                </a:solidFill>
                <a:latin typeface="Times New Roman" pitchFamily="18" charset="0"/>
                <a:cs typeface="Times New Roman" pitchFamily="18" charset="0"/>
              </a:rPr>
              <a:t>mức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độ</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tổ</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chức</a:t>
            </a:r>
            <a:endParaRPr lang="en-US" sz="2400" b="1" dirty="0">
              <a:solidFill>
                <a:prstClr val="black"/>
              </a:solidFill>
              <a:latin typeface="Times New Roman" pitchFamily="18" charset="0"/>
              <a:cs typeface="Times New Roman" pitchFamily="18" charset="0"/>
            </a:endParaRPr>
          </a:p>
          <a:p>
            <a:pPr algn="ctr">
              <a:defRPr/>
            </a:pPr>
            <a:r>
              <a:rPr lang="en-US" sz="2400" b="1" dirty="0" err="1">
                <a:solidFill>
                  <a:prstClr val="black"/>
                </a:solidFill>
                <a:latin typeface="Times New Roman" pitchFamily="18" charset="0"/>
                <a:cs typeface="Times New Roman" pitchFamily="18" charset="0"/>
              </a:rPr>
              <a:t>độ</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quan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hệ</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dưỡng</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sản</a:t>
            </a:r>
            <a:endParaRPr lang="en-US" sz="2400" dirty="0">
              <a:solidFill>
                <a:prstClr val="black"/>
              </a:solidFill>
              <a:latin typeface="Franklin Gothic Book"/>
            </a:endParaRPr>
          </a:p>
        </p:txBody>
      </p:sp>
      <p:sp>
        <p:nvSpPr>
          <p:cNvPr id="2" name="TextBox 1">
            <a:extLst>
              <a:ext uri="{FF2B5EF4-FFF2-40B4-BE49-F238E27FC236}">
                <a16:creationId xmlns:a16="http://schemas.microsoft.com/office/drawing/2014/main" id="{CE6CD1F5-5F48-5E36-7A20-2CF6837A5AFD}"/>
              </a:ext>
            </a:extLst>
          </p:cNvPr>
          <p:cNvSpPr txBox="1"/>
          <p:nvPr/>
        </p:nvSpPr>
        <p:spPr>
          <a:xfrm>
            <a:off x="3429000" y="178669"/>
            <a:ext cx="5334000" cy="619272"/>
          </a:xfrm>
          <a:prstGeom prst="rect">
            <a:avLst/>
          </a:prstGeom>
          <a:noFill/>
        </p:spPr>
        <p:txBody>
          <a:bodyPr wrap="square">
            <a:spAutoFit/>
          </a:bodyPr>
          <a:lstStyle/>
          <a:p>
            <a:pPr>
              <a:lnSpc>
                <a:spcPct val="107000"/>
              </a:lnSpc>
              <a:spcAft>
                <a:spcPts val="800"/>
              </a:spcAft>
            </a:pPr>
            <a:r>
              <a:rPr lang="en-US" sz="32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THẢO LUẬN NHÓM ĐÔI</a:t>
            </a:r>
            <a:endParaRPr lang="en-US" sz="3200"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3 phút đếm ngược với nhạc sôi động 3 minutes countdown with music">
            <a:hlinkClick r:id="" action="ppaction://media"/>
            <a:extLst>
              <a:ext uri="{FF2B5EF4-FFF2-40B4-BE49-F238E27FC236}">
                <a16:creationId xmlns:a16="http://schemas.microsoft.com/office/drawing/2014/main" id="{9044FACD-0DF6-95A8-A580-CC8FB8069C6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455742" y="0"/>
            <a:ext cx="2212258" cy="1243424"/>
          </a:xfrm>
          <a:prstGeom prst="rect">
            <a:avLst/>
          </a:prstGeom>
        </p:spPr>
      </p:pic>
    </p:spTree>
    <p:custDataLst>
      <p:tags r:id="rId1"/>
    </p:custDataLst>
    <p:extLst>
      <p:ext uri="{BB962C8B-B14F-4D97-AF65-F5344CB8AC3E}">
        <p14:creationId xmlns:p14="http://schemas.microsoft.com/office/powerpoint/2010/main" val="36400564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89130"/>
                                        </p:tgtEl>
                                        <p:attrNameLst>
                                          <p:attrName>style.visibility</p:attrName>
                                        </p:attrNameLst>
                                      </p:cBhvr>
                                      <p:to>
                                        <p:strVal val="visible"/>
                                      </p:to>
                                    </p:set>
                                    <p:anim calcmode="lin" valueType="num">
                                      <p:cBhvr>
                                        <p:cTn id="7" dur="1000" fill="hold"/>
                                        <p:tgtEl>
                                          <p:spTgt spid="89130"/>
                                        </p:tgtEl>
                                        <p:attrNameLst>
                                          <p:attrName>ppt_w</p:attrName>
                                        </p:attrNameLst>
                                      </p:cBhvr>
                                      <p:tavLst>
                                        <p:tav tm="0">
                                          <p:val>
                                            <p:strVal val="#ppt_w*0.70"/>
                                          </p:val>
                                        </p:tav>
                                        <p:tav tm="100000">
                                          <p:val>
                                            <p:strVal val="#ppt_w"/>
                                          </p:val>
                                        </p:tav>
                                      </p:tavLst>
                                    </p:anim>
                                    <p:anim calcmode="lin" valueType="num">
                                      <p:cBhvr>
                                        <p:cTn id="8" dur="1000" fill="hold"/>
                                        <p:tgtEl>
                                          <p:spTgt spid="89130"/>
                                        </p:tgtEl>
                                        <p:attrNameLst>
                                          <p:attrName>ppt_h</p:attrName>
                                        </p:attrNameLst>
                                      </p:cBhvr>
                                      <p:tavLst>
                                        <p:tav tm="0">
                                          <p:val>
                                            <p:strVal val="#ppt_h"/>
                                          </p:val>
                                        </p:tav>
                                        <p:tav tm="100000">
                                          <p:val>
                                            <p:strVal val="#ppt_h"/>
                                          </p:val>
                                        </p:tav>
                                      </p:tavLst>
                                    </p:anim>
                                    <p:animEffect transition="in" filter="fade">
                                      <p:cBhvr>
                                        <p:cTn id="9" dur="1000"/>
                                        <p:tgtEl>
                                          <p:spTgt spid="89130"/>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891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bldLst>
      <p:bldP spid="89130"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74" name="Group 66">
            <a:extLst>
              <a:ext uri="{FF2B5EF4-FFF2-40B4-BE49-F238E27FC236}">
                <a16:creationId xmlns:a16="http://schemas.microsoft.com/office/drawing/2014/main" id="{D6B53C8E-7D72-18C3-743C-500E4E73F2B4}"/>
              </a:ext>
            </a:extLst>
          </p:cNvPr>
          <p:cNvGraphicFramePr>
            <a:graphicFrameLocks noGrp="1"/>
          </p:cNvGraphicFramePr>
          <p:nvPr/>
        </p:nvGraphicFramePr>
        <p:xfrm>
          <a:off x="1676400" y="1981200"/>
          <a:ext cx="8839200" cy="3337484"/>
        </p:xfrm>
        <a:graphic>
          <a:graphicData uri="http://schemas.openxmlformats.org/drawingml/2006/table">
            <a:tbl>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10742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Quần</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xã</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sinh</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vật</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Quần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thể</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sinh</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vật</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100" b="1" i="0" u="none" strike="noStrike" cap="none" normalizeH="0" baseline="0" dirty="0">
                        <a:ln>
                          <a:noFill/>
                        </a:ln>
                        <a:solidFill>
                          <a:schemeClr val="tx1"/>
                        </a:solidFill>
                        <a:effectLst/>
                        <a:latin typeface="Times New Roman" pitchFamily="18" charset="0"/>
                      </a:endParaRPr>
                    </a:p>
                  </a:txBody>
                  <a:tcPr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0"/>
                  </a:ext>
                </a:extLst>
              </a:tr>
              <a:tr h="226271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Gồm</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nhiều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quần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thể</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khác</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loài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Độ</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dạng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cao</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yếu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là</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quan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hệ</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dinh</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dưỡng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Gồm</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nhiều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cá</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thể</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loài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Độ</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dạng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thấp</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yếu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là</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quan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hệ</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sinh</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sản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di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truyền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400" b="1" i="0" u="none" strike="noStrike" cap="none" normalizeH="0" baseline="0" dirty="0">
                        <a:ln>
                          <a:noFill/>
                        </a:ln>
                        <a:solidFill>
                          <a:schemeClr val="tx1"/>
                        </a:solidFill>
                        <a:effectLst/>
                        <a:latin typeface="Times New Roman" pitchFamily="18" charset="0"/>
                      </a:endParaRPr>
                    </a:p>
                  </a:txBody>
                  <a:tcPr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4271" name="Text Box 63">
            <a:extLst>
              <a:ext uri="{FF2B5EF4-FFF2-40B4-BE49-F238E27FC236}">
                <a16:creationId xmlns:a16="http://schemas.microsoft.com/office/drawing/2014/main" id="{1A9D05C1-2808-BE12-65C8-69D70C05AEA2}"/>
              </a:ext>
            </a:extLst>
          </p:cNvPr>
          <p:cNvSpPr txBox="1">
            <a:spLocks noChangeArrowheads="1"/>
          </p:cNvSpPr>
          <p:nvPr/>
        </p:nvSpPr>
        <p:spPr bwMode="auto">
          <a:xfrm>
            <a:off x="2514600" y="1019176"/>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altLang="en-US" sz="2800" b="1" dirty="0" err="1">
                <a:solidFill>
                  <a:srgbClr val="C00000"/>
                </a:solidFill>
                <a:latin typeface="Times New Roman" panose="02020603050405020304" pitchFamily="18" charset="0"/>
              </a:rPr>
              <a:t>Quần</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xã</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sinh</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vật</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khác</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quần</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thể</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sinh</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vật</a:t>
            </a:r>
            <a:endParaRPr lang="en-US" altLang="en-US" sz="2800" b="1" dirty="0">
              <a:solidFill>
                <a:srgbClr val="C00000"/>
              </a:solidFill>
              <a:latin typeface="Times New Roman" panose="02020603050405020304" pitchFamily="18" charset="0"/>
            </a:endParaRPr>
          </a:p>
        </p:txBody>
      </p:sp>
      <p:sp>
        <p:nvSpPr>
          <p:cNvPr id="2" name="TextBox 1">
            <a:extLst>
              <a:ext uri="{FF2B5EF4-FFF2-40B4-BE49-F238E27FC236}">
                <a16:creationId xmlns:a16="http://schemas.microsoft.com/office/drawing/2014/main" id="{BD86267C-F4F3-67AC-DCC2-CE0D69225FBC}"/>
              </a:ext>
            </a:extLst>
          </p:cNvPr>
          <p:cNvSpPr txBox="1"/>
          <p:nvPr/>
        </p:nvSpPr>
        <p:spPr>
          <a:xfrm>
            <a:off x="3429000" y="178669"/>
            <a:ext cx="5334000" cy="619272"/>
          </a:xfrm>
          <a:prstGeom prst="rect">
            <a:avLst/>
          </a:prstGeom>
          <a:noFill/>
        </p:spPr>
        <p:txBody>
          <a:bodyPr wrap="square">
            <a:spAutoFit/>
          </a:bodyPr>
          <a:lstStyle/>
          <a:p>
            <a:pPr>
              <a:lnSpc>
                <a:spcPct val="107000"/>
              </a:lnSpc>
              <a:spcAft>
                <a:spcPts val="800"/>
              </a:spcAft>
            </a:pPr>
            <a:r>
              <a:rPr lang="en-US" sz="32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THẢO LUẬN NHÓM ĐÔI</a:t>
            </a:r>
            <a:endParaRPr lang="en-US" sz="3200" kern="1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413506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94274"/>
                                        </p:tgtEl>
                                      </p:cBhvr>
                                    </p:animEffect>
                                    <p:set>
                                      <p:cBhvr>
                                        <p:cTn id="7" dur="1" fill="hold">
                                          <p:stCondLst>
                                            <p:cond delay="499"/>
                                          </p:stCondLst>
                                        </p:cTn>
                                        <p:tgtEl>
                                          <p:spTgt spid="94274"/>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94271"/>
                                        </p:tgtEl>
                                      </p:cBhvr>
                                    </p:animEffect>
                                    <p:set>
                                      <p:cBhvr>
                                        <p:cTn id="10" dur="1" fill="hold">
                                          <p:stCondLst>
                                            <p:cond delay="499"/>
                                          </p:stCondLst>
                                        </p:cTn>
                                        <p:tgtEl>
                                          <p:spTgt spid="942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ung Taiga - Quần xã sinh vật rộng lớn và khắc nghiệt nhất thế giới">
            <a:hlinkClick r:id="" action="ppaction://media"/>
            <a:extLst>
              <a:ext uri="{FF2B5EF4-FFF2-40B4-BE49-F238E27FC236}">
                <a16:creationId xmlns:a16="http://schemas.microsoft.com/office/drawing/2014/main" id="{249611EF-33A4-96B6-ADAB-E29BDE38343B}"/>
              </a:ext>
            </a:extLst>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p:spPr>
      </p:pic>
    </p:spTree>
    <p:extLst>
      <p:ext uri="{BB962C8B-B14F-4D97-AF65-F5344CB8AC3E}">
        <p14:creationId xmlns:p14="http://schemas.microsoft.com/office/powerpoint/2010/main" val="260366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Sách Đỏ Việt Nam - tâm huyết của những nhà khoa học - ThienNhien.Ne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 y="15240"/>
            <a:ext cx="12152051" cy="713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932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105" y="722531"/>
            <a:ext cx="5078442" cy="584775"/>
          </a:xfrm>
          <a:prstGeom prst="rect">
            <a:avLst/>
          </a:prstGeom>
        </p:spPr>
        <p:txBody>
          <a:bodyPr wrap="none">
            <a:spAutoFit/>
          </a:bodyPr>
          <a:lstStyle/>
          <a:p>
            <a:pPr>
              <a:spcBef>
                <a:spcPct val="20000"/>
              </a:spcBef>
            </a:pPr>
            <a:r>
              <a:rPr lang="en-US" sz="3200" b="1" smtClean="0">
                <a:solidFill>
                  <a:srgbClr val="0033CC"/>
                </a:solidFill>
                <a:latin typeface="+mj-lt"/>
                <a:cs typeface="Times New Roman" pitchFamily="18" charset="0"/>
              </a:rPr>
              <a:t>I-Khái </a:t>
            </a:r>
            <a:r>
              <a:rPr lang="en-US" sz="3200" b="1">
                <a:solidFill>
                  <a:srgbClr val="0033CC"/>
                </a:solidFill>
                <a:latin typeface="+mj-lt"/>
                <a:cs typeface="Times New Roman" pitchFamily="18" charset="0"/>
              </a:rPr>
              <a:t>niệm quần xã sinh </a:t>
            </a:r>
            <a:r>
              <a:rPr lang="en-US" sz="3200" b="1" smtClean="0">
                <a:solidFill>
                  <a:srgbClr val="0033CC"/>
                </a:solidFill>
                <a:latin typeface="+mj-lt"/>
                <a:cs typeface="Times New Roman" pitchFamily="18" charset="0"/>
              </a:rPr>
              <a:t>vật</a:t>
            </a:r>
            <a:endParaRPr lang="en-US" sz="3200" b="1" dirty="0">
              <a:solidFill>
                <a:srgbClr val="0033CC"/>
              </a:solidFill>
              <a:latin typeface="+mj-lt"/>
              <a:cs typeface="Times New Roman" pitchFamily="18" charset="0"/>
            </a:endParaRPr>
          </a:p>
        </p:txBody>
      </p:sp>
      <p:sp>
        <p:nvSpPr>
          <p:cNvPr id="7" name="TextBox 6"/>
          <p:cNvSpPr txBox="1"/>
          <p:nvPr/>
        </p:nvSpPr>
        <p:spPr>
          <a:xfrm>
            <a:off x="152400" y="130629"/>
            <a:ext cx="1524000" cy="584775"/>
          </a:xfrm>
          <a:prstGeom prst="rect">
            <a:avLst/>
          </a:prstGeom>
          <a:noFill/>
        </p:spPr>
        <p:txBody>
          <a:bodyPr wrap="square" rtlCol="0">
            <a:spAutoFit/>
          </a:bodyPr>
          <a:lstStyle/>
          <a:p>
            <a:r>
              <a:rPr lang="en-US" sz="3200" b="1" smtClean="0"/>
              <a:t>BÀI 43</a:t>
            </a:r>
            <a:endParaRPr lang="en-US" sz="3200" b="1"/>
          </a:p>
        </p:txBody>
      </p:sp>
      <p:sp>
        <p:nvSpPr>
          <p:cNvPr id="8" name="Rectangle 7"/>
          <p:cNvSpPr/>
          <p:nvPr/>
        </p:nvSpPr>
        <p:spPr>
          <a:xfrm>
            <a:off x="4154251" y="76200"/>
            <a:ext cx="3883499" cy="646331"/>
          </a:xfrm>
          <a:prstGeom prst="rect">
            <a:avLst/>
          </a:prstGeom>
          <a:noFill/>
        </p:spPr>
        <p:txBody>
          <a:bodyPr wrap="none" lIns="91440" tIns="45720" rIns="91440" bIns="45720">
            <a:spAutoFit/>
          </a:bodyPr>
          <a:lstStyle/>
          <a:p>
            <a:pPr algn="ctr"/>
            <a:r>
              <a:rPr lang="en-US" sz="3600" b="1" cap="none" spc="0" smtClean="0">
                <a:ln w="13462">
                  <a:solidFill>
                    <a:schemeClr val="bg1"/>
                  </a:solidFill>
                  <a:prstDash val="solid"/>
                </a:ln>
                <a:solidFill>
                  <a:srgbClr val="FF0000"/>
                </a:solidFill>
                <a:effectLst>
                  <a:outerShdw dist="38100" dir="2700000" algn="bl" rotWithShape="0">
                    <a:schemeClr val="accent5"/>
                  </a:outerShdw>
                </a:effectLst>
              </a:rPr>
              <a:t>QUẦN XÃ SINH VẬT</a:t>
            </a:r>
            <a:endParaRPr lang="en-US"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10" name="Rectangle 9"/>
          <p:cNvSpPr/>
          <p:nvPr/>
        </p:nvSpPr>
        <p:spPr>
          <a:xfrm>
            <a:off x="408762" y="1219200"/>
            <a:ext cx="6863995" cy="584775"/>
          </a:xfrm>
          <a:prstGeom prst="rect">
            <a:avLst/>
          </a:prstGeom>
        </p:spPr>
        <p:txBody>
          <a:bodyPr wrap="none">
            <a:spAutoFit/>
          </a:bodyPr>
          <a:lstStyle/>
          <a:p>
            <a:pPr>
              <a:buFontTx/>
              <a:buNone/>
              <a:defRPr/>
            </a:pPr>
            <a:r>
              <a:rPr lang="en-US" sz="3200" b="1" smtClean="0">
                <a:solidFill>
                  <a:srgbClr val="0033CC"/>
                </a:solidFill>
                <a:latin typeface="+mj-lt"/>
                <a:cs typeface="Times New Roman" panose="02020603050405020304" pitchFamily="18" charset="0"/>
              </a:rPr>
              <a:t>II-Một </a:t>
            </a:r>
            <a:r>
              <a:rPr lang="en-US" sz="3200" b="1">
                <a:solidFill>
                  <a:srgbClr val="0033CC"/>
                </a:solidFill>
                <a:latin typeface="+mj-lt"/>
                <a:cs typeface="Times New Roman" panose="02020603050405020304" pitchFamily="18" charset="0"/>
              </a:rPr>
              <a:t>số đặc trưng cơ bản của quần </a:t>
            </a:r>
            <a:r>
              <a:rPr lang="en-US" sz="3200" b="1" smtClean="0">
                <a:solidFill>
                  <a:srgbClr val="0033CC"/>
                </a:solidFill>
                <a:latin typeface="+mj-lt"/>
                <a:cs typeface="Times New Roman" panose="02020603050405020304" pitchFamily="18" charset="0"/>
              </a:rPr>
              <a:t>xã</a:t>
            </a:r>
            <a:endParaRPr lang="en-US" sz="3200" b="1" dirty="0">
              <a:solidFill>
                <a:srgbClr val="0033CC"/>
              </a:solidFill>
              <a:latin typeface="+mj-lt"/>
              <a:cs typeface="Times New Roman" pitchFamily="18" charset="0"/>
            </a:endParaRPr>
          </a:p>
        </p:txBody>
      </p:sp>
      <p:sp>
        <p:nvSpPr>
          <p:cNvPr id="13" name="Rectangle 12"/>
          <p:cNvSpPr/>
          <p:nvPr/>
        </p:nvSpPr>
        <p:spPr>
          <a:xfrm>
            <a:off x="408762" y="1715739"/>
            <a:ext cx="7182607" cy="584775"/>
          </a:xfrm>
          <a:prstGeom prst="rect">
            <a:avLst/>
          </a:prstGeom>
        </p:spPr>
        <p:txBody>
          <a:bodyPr wrap="none">
            <a:spAutoFit/>
          </a:bodyPr>
          <a:lstStyle/>
          <a:p>
            <a:r>
              <a:rPr lang="en-US" sz="3200" b="1" smtClean="0">
                <a:solidFill>
                  <a:srgbClr val="0033CC"/>
                </a:solidFill>
                <a:latin typeface="+mj-lt"/>
                <a:cs typeface="Times New Roman" panose="02020603050405020304" pitchFamily="18" charset="0"/>
              </a:rPr>
              <a:t>III-Bảo </a:t>
            </a:r>
            <a:r>
              <a:rPr lang="en-US" sz="3200" b="1">
                <a:solidFill>
                  <a:srgbClr val="0033CC"/>
                </a:solidFill>
                <a:latin typeface="+mj-lt"/>
                <a:cs typeface="Times New Roman" panose="02020603050405020304" pitchFamily="18" charset="0"/>
              </a:rPr>
              <a:t>vệ đa dạng sinh học trong quần </a:t>
            </a:r>
            <a:r>
              <a:rPr lang="en-US" sz="3200" b="1" smtClean="0">
                <a:solidFill>
                  <a:srgbClr val="0033CC"/>
                </a:solidFill>
                <a:latin typeface="+mj-lt"/>
                <a:cs typeface="Times New Roman" panose="02020603050405020304" pitchFamily="18" charset="0"/>
              </a:rPr>
              <a:t>x</a:t>
            </a:r>
            <a:r>
              <a:rPr lang="en-US" sz="3200" b="1" smtClean="0">
                <a:solidFill>
                  <a:srgbClr val="0033CC"/>
                </a:solidFill>
                <a:latin typeface="+mj-lt"/>
              </a:rPr>
              <a:t>ã</a:t>
            </a:r>
            <a:endParaRPr lang="en-US" sz="3200" dirty="0">
              <a:solidFill>
                <a:srgbClr val="0033CC"/>
              </a:solidFill>
              <a:latin typeface="+mj-lt"/>
            </a:endParaRPr>
          </a:p>
        </p:txBody>
      </p:sp>
    </p:spTree>
    <p:extLst>
      <p:ext uri="{BB962C8B-B14F-4D97-AF65-F5344CB8AC3E}">
        <p14:creationId xmlns:p14="http://schemas.microsoft.com/office/powerpoint/2010/main" val="285992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vy">
            <a:extLst>
              <a:ext uri="{FF2B5EF4-FFF2-40B4-BE49-F238E27FC236}">
                <a16:creationId xmlns:a16="http://schemas.microsoft.com/office/drawing/2014/main" id="{42113071-0FF0-BF28-8494-0376C3404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101118bai17-a8">
            <a:extLst>
              <a:ext uri="{FF2B5EF4-FFF2-40B4-BE49-F238E27FC236}">
                <a16:creationId xmlns:a16="http://schemas.microsoft.com/office/drawing/2014/main" id="{FE1D7C29-D5B0-8AFB-000C-9C5DAAAAB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88913"/>
            <a:ext cx="4392612" cy="29146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thurung">
            <a:extLst>
              <a:ext uri="{FF2B5EF4-FFF2-40B4-BE49-F238E27FC236}">
                <a16:creationId xmlns:a16="http://schemas.microsoft.com/office/drawing/2014/main" id="{4E8D2789-B65E-698B-3BF2-CB52AB84F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01" y="3757613"/>
            <a:ext cx="4392613" cy="23431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5" descr="Dothihoa">
            <a:extLst>
              <a:ext uri="{FF2B5EF4-FFF2-40B4-BE49-F238E27FC236}">
                <a16:creationId xmlns:a16="http://schemas.microsoft.com/office/drawing/2014/main" id="{F1EBDBCA-8237-FE71-E6DF-32606085A0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0" y="3789364"/>
            <a:ext cx="4356100" cy="23066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6">
            <a:extLst>
              <a:ext uri="{FF2B5EF4-FFF2-40B4-BE49-F238E27FC236}">
                <a16:creationId xmlns:a16="http://schemas.microsoft.com/office/drawing/2014/main" id="{2440AD37-2F3C-D826-67E4-AA2E225146B4}"/>
              </a:ext>
            </a:extLst>
          </p:cNvPr>
          <p:cNvSpPr>
            <a:spLocks noChangeArrowheads="1"/>
          </p:cNvSpPr>
          <p:nvPr/>
        </p:nvSpPr>
        <p:spPr bwMode="auto">
          <a:xfrm>
            <a:off x="1687513" y="3157539"/>
            <a:ext cx="4464050"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a:solidFill>
                  <a:prstClr val="black"/>
                </a:solidFill>
                <a:latin typeface="Times New Roman" panose="02020603050405020304" pitchFamily="18" charset="0"/>
              </a:rPr>
              <a:t>Đốt rừng làm nương rẫy</a:t>
            </a:r>
          </a:p>
        </p:txBody>
      </p:sp>
      <p:sp>
        <p:nvSpPr>
          <p:cNvPr id="19463" name="Rectangle 7">
            <a:extLst>
              <a:ext uri="{FF2B5EF4-FFF2-40B4-BE49-F238E27FC236}">
                <a16:creationId xmlns:a16="http://schemas.microsoft.com/office/drawing/2014/main" id="{CF6FF766-E090-8987-1626-ECFDFB8D9F5C}"/>
              </a:ext>
            </a:extLst>
          </p:cNvPr>
          <p:cNvSpPr>
            <a:spLocks noChangeArrowheads="1"/>
          </p:cNvSpPr>
          <p:nvPr/>
        </p:nvSpPr>
        <p:spPr bwMode="auto">
          <a:xfrm>
            <a:off x="1703388" y="6021388"/>
            <a:ext cx="446405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a:solidFill>
                  <a:prstClr val="black"/>
                </a:solidFill>
                <a:latin typeface="Times New Roman" panose="02020603050405020304" pitchFamily="18" charset="0"/>
              </a:rPr>
              <a:t>Săn bắt, mua bán động vật hoang dã</a:t>
            </a:r>
          </a:p>
        </p:txBody>
      </p:sp>
      <p:pic>
        <p:nvPicPr>
          <p:cNvPr id="19464" name="Picture 8">
            <a:extLst>
              <a:ext uri="{FF2B5EF4-FFF2-40B4-BE49-F238E27FC236}">
                <a16:creationId xmlns:a16="http://schemas.microsoft.com/office/drawing/2014/main" id="{8496D7D1-5CF9-325A-D80F-7DD3D880E2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0" y="260351"/>
            <a:ext cx="4356100" cy="28432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65" name="Rectangle 9">
            <a:extLst>
              <a:ext uri="{FF2B5EF4-FFF2-40B4-BE49-F238E27FC236}">
                <a16:creationId xmlns:a16="http://schemas.microsoft.com/office/drawing/2014/main" id="{0803B232-5EC4-3AF6-95D5-4E1D906998A8}"/>
              </a:ext>
            </a:extLst>
          </p:cNvPr>
          <p:cNvSpPr>
            <a:spLocks noChangeArrowheads="1"/>
          </p:cNvSpPr>
          <p:nvPr/>
        </p:nvSpPr>
        <p:spPr bwMode="auto">
          <a:xfrm>
            <a:off x="6296026" y="6096000"/>
            <a:ext cx="4371975"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a:solidFill>
                  <a:prstClr val="black"/>
                </a:solidFill>
                <a:latin typeface="Times New Roman" panose="02020603050405020304" pitchFamily="18" charset="0"/>
              </a:rPr>
              <a:t>Quá trình đô thị hóa quá nhanh,</a:t>
            </a:r>
          </a:p>
          <a:p>
            <a:pPr algn="ctr">
              <a:spcBef>
                <a:spcPct val="0"/>
              </a:spcBef>
              <a:buNone/>
            </a:pPr>
            <a:r>
              <a:rPr lang="en-US" altLang="en-US" sz="2400">
                <a:solidFill>
                  <a:prstClr val="black"/>
                </a:solidFill>
                <a:latin typeface="Times New Roman" panose="02020603050405020304" pitchFamily="18" charset="0"/>
              </a:rPr>
              <a:t>thiếu quy hoạch</a:t>
            </a:r>
          </a:p>
        </p:txBody>
      </p:sp>
      <p:sp>
        <p:nvSpPr>
          <p:cNvPr id="19466" name="Rectangle 10">
            <a:extLst>
              <a:ext uri="{FF2B5EF4-FFF2-40B4-BE49-F238E27FC236}">
                <a16:creationId xmlns:a16="http://schemas.microsoft.com/office/drawing/2014/main" id="{AEDF8A4B-CC78-9E1A-D836-34A9DCB69EC1}"/>
              </a:ext>
            </a:extLst>
          </p:cNvPr>
          <p:cNvSpPr>
            <a:spLocks noChangeArrowheads="1"/>
          </p:cNvSpPr>
          <p:nvPr/>
        </p:nvSpPr>
        <p:spPr bwMode="auto">
          <a:xfrm>
            <a:off x="6296026" y="3141663"/>
            <a:ext cx="4371975"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a:solidFill>
                  <a:prstClr val="black"/>
                </a:solidFill>
                <a:latin typeface="Times New Roman" panose="02020603050405020304" pitchFamily="18" charset="0"/>
              </a:rPr>
              <a:t>Chặt phá rừng</a:t>
            </a:r>
          </a:p>
        </p:txBody>
      </p:sp>
    </p:spTree>
    <p:custDataLst>
      <p:tags r:id="rId1"/>
    </p:custDataLst>
    <p:extLst>
      <p:ext uri="{BB962C8B-B14F-4D97-AF65-F5344CB8AC3E}">
        <p14:creationId xmlns:p14="http://schemas.microsoft.com/office/powerpoint/2010/main" val="1767423132"/>
      </p:ext>
    </p:extLst>
  </p:cSld>
  <p:clrMapOvr>
    <a:masterClrMapping/>
  </p:clrMapOvr>
  <p:transition>
    <p:whee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37FC30AB-D68F-14D3-8CD4-BD7787754A61}"/>
              </a:ext>
            </a:extLst>
          </p:cNvPr>
          <p:cNvSpPr>
            <a:spLocks noChangeArrowheads="1"/>
          </p:cNvSpPr>
          <p:nvPr/>
        </p:nvSpPr>
        <p:spPr bwMode="auto">
          <a:xfrm>
            <a:off x="1774826" y="6096000"/>
            <a:ext cx="4321175" cy="381000"/>
          </a:xfrm>
          <a:prstGeom prst="rect">
            <a:avLst/>
          </a:prstGeom>
          <a:solidFill>
            <a:schemeClr val="accent1"/>
          </a:solidFill>
          <a:ln w="2857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a:solidFill>
                  <a:prstClr val="black"/>
                </a:solidFill>
                <a:latin typeface="Times New Roman" panose="02020603050405020304" pitchFamily="18" charset="0"/>
              </a:rPr>
              <a:t>Trồng cây gây rừng</a:t>
            </a:r>
          </a:p>
        </p:txBody>
      </p:sp>
      <p:pic>
        <p:nvPicPr>
          <p:cNvPr id="36868" name="Picture 4">
            <a:extLst>
              <a:ext uri="{FF2B5EF4-FFF2-40B4-BE49-F238E27FC236}">
                <a16:creationId xmlns:a16="http://schemas.microsoft.com/office/drawing/2014/main" id="{F635F79B-49D1-95F3-5A3B-076D2105E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9" y="311150"/>
            <a:ext cx="4281487" cy="270510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6869" name="Rectangle 5">
            <a:extLst>
              <a:ext uri="{FF2B5EF4-FFF2-40B4-BE49-F238E27FC236}">
                <a16:creationId xmlns:a16="http://schemas.microsoft.com/office/drawing/2014/main" id="{E11C0419-444E-B3A3-62EB-20F36B061FF0}"/>
              </a:ext>
            </a:extLst>
          </p:cNvPr>
          <p:cNvSpPr>
            <a:spLocks noChangeArrowheads="1"/>
          </p:cNvSpPr>
          <p:nvPr/>
        </p:nvSpPr>
        <p:spPr bwMode="auto">
          <a:xfrm>
            <a:off x="1905001" y="3073400"/>
            <a:ext cx="8551863" cy="431800"/>
          </a:xfrm>
          <a:prstGeom prst="rect">
            <a:avLst/>
          </a:prstGeom>
          <a:solidFill>
            <a:schemeClr val="accent1"/>
          </a:solidFill>
          <a:ln w="2857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800">
                <a:solidFill>
                  <a:prstClr val="black"/>
                </a:solidFill>
                <a:latin typeface="Times New Roman" panose="02020603050405020304" pitchFamily="18" charset="0"/>
              </a:rPr>
              <a:t>Nghiêm cấm săn bắt, mua bán động vật hoang dã</a:t>
            </a:r>
          </a:p>
        </p:txBody>
      </p:sp>
      <p:pic>
        <p:nvPicPr>
          <p:cNvPr id="36870" name="Picture 6" descr="small_60968">
            <a:extLst>
              <a:ext uri="{FF2B5EF4-FFF2-40B4-BE49-F238E27FC236}">
                <a16:creationId xmlns:a16="http://schemas.microsoft.com/office/drawing/2014/main" id="{791E1842-9956-722F-0675-A4FD54796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3524250"/>
            <a:ext cx="4252913" cy="2463800"/>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6871" name="Rectangle 7">
            <a:extLst>
              <a:ext uri="{FF2B5EF4-FFF2-40B4-BE49-F238E27FC236}">
                <a16:creationId xmlns:a16="http://schemas.microsoft.com/office/drawing/2014/main" id="{068B7BB8-CA55-839E-100B-E9ED8C1E6E6F}"/>
              </a:ext>
            </a:extLst>
          </p:cNvPr>
          <p:cNvSpPr>
            <a:spLocks noChangeArrowheads="1"/>
          </p:cNvSpPr>
          <p:nvPr/>
        </p:nvSpPr>
        <p:spPr bwMode="auto">
          <a:xfrm>
            <a:off x="6311900" y="6096000"/>
            <a:ext cx="4267200" cy="457200"/>
          </a:xfrm>
          <a:prstGeom prst="rect">
            <a:avLst/>
          </a:prstGeom>
          <a:solidFill>
            <a:schemeClr val="accent1"/>
          </a:solidFill>
          <a:ln w="2857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a:solidFill>
                  <a:prstClr val="black"/>
                </a:solidFill>
                <a:latin typeface="Times New Roman" panose="02020603050405020304" pitchFamily="18" charset="0"/>
              </a:rPr>
              <a:t>Tuần tra bảo vệ rừng</a:t>
            </a:r>
          </a:p>
        </p:txBody>
      </p:sp>
      <p:pic>
        <p:nvPicPr>
          <p:cNvPr id="36873" name="Picture 9">
            <a:extLst>
              <a:ext uri="{FF2B5EF4-FFF2-40B4-BE49-F238E27FC236}">
                <a16:creationId xmlns:a16="http://schemas.microsoft.com/office/drawing/2014/main" id="{25FB63CD-BD40-D2CC-1E4C-9610BDCC03E5}"/>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6272213" y="349250"/>
            <a:ext cx="4292600" cy="2649538"/>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6874" name="Line 10">
            <a:extLst>
              <a:ext uri="{FF2B5EF4-FFF2-40B4-BE49-F238E27FC236}">
                <a16:creationId xmlns:a16="http://schemas.microsoft.com/office/drawing/2014/main" id="{81CF2730-B6C1-0661-E656-B35A25EB6600}"/>
              </a:ext>
            </a:extLst>
          </p:cNvPr>
          <p:cNvSpPr>
            <a:spLocks noChangeShapeType="1"/>
          </p:cNvSpPr>
          <p:nvPr/>
        </p:nvSpPr>
        <p:spPr bwMode="auto">
          <a:xfrm>
            <a:off x="6629400" y="842963"/>
            <a:ext cx="3429000" cy="2514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Franklin Gothic Book"/>
            </a:endParaRPr>
          </a:p>
        </p:txBody>
      </p:sp>
      <p:sp>
        <p:nvSpPr>
          <p:cNvPr id="36875" name="Line 11">
            <a:extLst>
              <a:ext uri="{FF2B5EF4-FFF2-40B4-BE49-F238E27FC236}">
                <a16:creationId xmlns:a16="http://schemas.microsoft.com/office/drawing/2014/main" id="{F17A741C-CFB7-BFD4-8DEF-2923619D29DD}"/>
              </a:ext>
            </a:extLst>
          </p:cNvPr>
          <p:cNvSpPr>
            <a:spLocks noChangeShapeType="1"/>
          </p:cNvSpPr>
          <p:nvPr/>
        </p:nvSpPr>
        <p:spPr bwMode="auto">
          <a:xfrm flipH="1">
            <a:off x="6629400" y="842963"/>
            <a:ext cx="3429000" cy="2514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Franklin Gothic Book"/>
            </a:endParaRPr>
          </a:p>
        </p:txBody>
      </p:sp>
      <p:pic>
        <p:nvPicPr>
          <p:cNvPr id="36876" name="Picture 12">
            <a:extLst>
              <a:ext uri="{FF2B5EF4-FFF2-40B4-BE49-F238E27FC236}">
                <a16:creationId xmlns:a16="http://schemas.microsoft.com/office/drawing/2014/main" id="{8D582242-ADD0-ED11-5A9D-1353EC883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3524250"/>
            <a:ext cx="4321175" cy="2489200"/>
          </a:xfrm>
          <a:prstGeom prst="rect">
            <a:avLst/>
          </a:prstGeom>
          <a:noFill/>
          <a:ln w="2857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6038714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heel(4)">
                                      <p:cBhvr>
                                        <p:cTn id="7" dur="2000"/>
                                        <p:tgtEl>
                                          <p:spTgt spid="36868"/>
                                        </p:tgtEl>
                                      </p:cBhvr>
                                    </p:animEffect>
                                  </p:childTnLst>
                                </p:cTn>
                              </p:par>
                              <p:par>
                                <p:cTn id="8" presetID="21" presetClass="entr" presetSubtype="4" fill="hold" nodeType="withEffect">
                                  <p:stCondLst>
                                    <p:cond delay="0"/>
                                  </p:stCondLst>
                                  <p:childTnLst>
                                    <p:set>
                                      <p:cBhvr>
                                        <p:cTn id="9" dur="1" fill="hold">
                                          <p:stCondLst>
                                            <p:cond delay="0"/>
                                          </p:stCondLst>
                                        </p:cTn>
                                        <p:tgtEl>
                                          <p:spTgt spid="36874"/>
                                        </p:tgtEl>
                                        <p:attrNameLst>
                                          <p:attrName>style.visibility</p:attrName>
                                        </p:attrNameLst>
                                      </p:cBhvr>
                                      <p:to>
                                        <p:strVal val="visible"/>
                                      </p:to>
                                    </p:set>
                                    <p:animEffect transition="in" filter="wheel(4)">
                                      <p:cBhvr>
                                        <p:cTn id="10" dur="2000"/>
                                        <p:tgtEl>
                                          <p:spTgt spid="36874"/>
                                        </p:tgtEl>
                                      </p:cBhvr>
                                    </p:animEffect>
                                  </p:childTnLst>
                                </p:cTn>
                              </p:par>
                              <p:par>
                                <p:cTn id="11" presetID="21" presetClass="entr" presetSubtype="4" fill="hold" nodeType="withEffect">
                                  <p:stCondLst>
                                    <p:cond delay="0"/>
                                  </p:stCondLst>
                                  <p:childTnLst>
                                    <p:set>
                                      <p:cBhvr>
                                        <p:cTn id="12" dur="1" fill="hold">
                                          <p:stCondLst>
                                            <p:cond delay="0"/>
                                          </p:stCondLst>
                                        </p:cTn>
                                        <p:tgtEl>
                                          <p:spTgt spid="36873"/>
                                        </p:tgtEl>
                                        <p:attrNameLst>
                                          <p:attrName>style.visibility</p:attrName>
                                        </p:attrNameLst>
                                      </p:cBhvr>
                                      <p:to>
                                        <p:strVal val="visible"/>
                                      </p:to>
                                    </p:set>
                                    <p:animEffect transition="in" filter="wheel(4)">
                                      <p:cBhvr>
                                        <p:cTn id="13" dur="2000"/>
                                        <p:tgtEl>
                                          <p:spTgt spid="36873"/>
                                        </p:tgtEl>
                                      </p:cBhvr>
                                    </p:animEffect>
                                  </p:childTnLst>
                                </p:cTn>
                              </p:par>
                              <p:par>
                                <p:cTn id="14" presetID="21" presetClass="entr" presetSubtype="4" fill="hold" nodeType="withEffect">
                                  <p:stCondLst>
                                    <p:cond delay="0"/>
                                  </p:stCondLst>
                                  <p:childTnLst>
                                    <p:set>
                                      <p:cBhvr>
                                        <p:cTn id="15" dur="1" fill="hold">
                                          <p:stCondLst>
                                            <p:cond delay="0"/>
                                          </p:stCondLst>
                                        </p:cTn>
                                        <p:tgtEl>
                                          <p:spTgt spid="36875"/>
                                        </p:tgtEl>
                                        <p:attrNameLst>
                                          <p:attrName>style.visibility</p:attrName>
                                        </p:attrNameLst>
                                      </p:cBhvr>
                                      <p:to>
                                        <p:strVal val="visible"/>
                                      </p:to>
                                    </p:set>
                                    <p:animEffect transition="in" filter="wheel(4)">
                                      <p:cBhvr>
                                        <p:cTn id="16" dur="2000"/>
                                        <p:tgtEl>
                                          <p:spTgt spid="36875"/>
                                        </p:tgtEl>
                                      </p:cBhvr>
                                    </p:animEffect>
                                  </p:childTnLst>
                                </p:cTn>
                              </p:par>
                              <p:par>
                                <p:cTn id="17" presetID="21" presetClass="entr" presetSubtype="4" fill="hold" nodeType="withEffect">
                                  <p:stCondLst>
                                    <p:cond delay="0"/>
                                  </p:stCondLst>
                                  <p:childTnLst>
                                    <p:set>
                                      <p:cBhvr>
                                        <p:cTn id="18" dur="1" fill="hold">
                                          <p:stCondLst>
                                            <p:cond delay="0"/>
                                          </p:stCondLst>
                                        </p:cTn>
                                        <p:tgtEl>
                                          <p:spTgt spid="36869"/>
                                        </p:tgtEl>
                                        <p:attrNameLst>
                                          <p:attrName>style.visibility</p:attrName>
                                        </p:attrNameLst>
                                      </p:cBhvr>
                                      <p:to>
                                        <p:strVal val="visible"/>
                                      </p:to>
                                    </p:set>
                                    <p:animEffect transition="in" filter="wheel(4)">
                                      <p:cBhvr>
                                        <p:cTn id="19" dur="2000"/>
                                        <p:tgtEl>
                                          <p:spTgt spid="36869"/>
                                        </p:tgtEl>
                                      </p:cBhvr>
                                    </p:animEffect>
                                  </p:childTnLst>
                                </p:cTn>
                              </p:par>
                              <p:par>
                                <p:cTn id="20" presetID="21" presetClass="entr" presetSubtype="4" fill="hold" nodeType="withEffect">
                                  <p:stCondLst>
                                    <p:cond delay="0"/>
                                  </p:stCondLst>
                                  <p:childTnLst>
                                    <p:set>
                                      <p:cBhvr>
                                        <p:cTn id="21" dur="1" fill="hold">
                                          <p:stCondLst>
                                            <p:cond delay="0"/>
                                          </p:stCondLst>
                                        </p:cTn>
                                        <p:tgtEl>
                                          <p:spTgt spid="36876"/>
                                        </p:tgtEl>
                                        <p:attrNameLst>
                                          <p:attrName>style.visibility</p:attrName>
                                        </p:attrNameLst>
                                      </p:cBhvr>
                                      <p:to>
                                        <p:strVal val="visible"/>
                                      </p:to>
                                    </p:set>
                                    <p:animEffect transition="in" filter="wheel(4)">
                                      <p:cBhvr>
                                        <p:cTn id="22" dur="2000"/>
                                        <p:tgtEl>
                                          <p:spTgt spid="36876"/>
                                        </p:tgtEl>
                                      </p:cBhvr>
                                    </p:animEffect>
                                  </p:childTnLst>
                                </p:cTn>
                              </p:par>
                              <p:par>
                                <p:cTn id="23" presetID="21" presetClass="entr" presetSubtype="4" fill="hold" nodeType="withEffect">
                                  <p:stCondLst>
                                    <p:cond delay="0"/>
                                  </p:stCondLst>
                                  <p:childTnLst>
                                    <p:set>
                                      <p:cBhvr>
                                        <p:cTn id="24" dur="1" fill="hold">
                                          <p:stCondLst>
                                            <p:cond delay="0"/>
                                          </p:stCondLst>
                                        </p:cTn>
                                        <p:tgtEl>
                                          <p:spTgt spid="36867"/>
                                        </p:tgtEl>
                                        <p:attrNameLst>
                                          <p:attrName>style.visibility</p:attrName>
                                        </p:attrNameLst>
                                      </p:cBhvr>
                                      <p:to>
                                        <p:strVal val="visible"/>
                                      </p:to>
                                    </p:set>
                                    <p:animEffect transition="in" filter="wheel(4)">
                                      <p:cBhvr>
                                        <p:cTn id="25" dur="2000"/>
                                        <p:tgtEl>
                                          <p:spTgt spid="36867"/>
                                        </p:tgtEl>
                                      </p:cBhvr>
                                    </p:animEffect>
                                  </p:childTnLst>
                                </p:cTn>
                              </p:par>
                              <p:par>
                                <p:cTn id="26" presetID="21" presetClass="entr" presetSubtype="4" fill="hold" nodeType="withEffect">
                                  <p:stCondLst>
                                    <p:cond delay="0"/>
                                  </p:stCondLst>
                                  <p:childTnLst>
                                    <p:set>
                                      <p:cBhvr>
                                        <p:cTn id="27" dur="1" fill="hold">
                                          <p:stCondLst>
                                            <p:cond delay="0"/>
                                          </p:stCondLst>
                                        </p:cTn>
                                        <p:tgtEl>
                                          <p:spTgt spid="36870"/>
                                        </p:tgtEl>
                                        <p:attrNameLst>
                                          <p:attrName>style.visibility</p:attrName>
                                        </p:attrNameLst>
                                      </p:cBhvr>
                                      <p:to>
                                        <p:strVal val="visible"/>
                                      </p:to>
                                    </p:set>
                                    <p:animEffect transition="in" filter="wheel(4)">
                                      <p:cBhvr>
                                        <p:cTn id="28" dur="2000"/>
                                        <p:tgtEl>
                                          <p:spTgt spid="36870"/>
                                        </p:tgtEl>
                                      </p:cBhvr>
                                    </p:animEffect>
                                  </p:childTnLst>
                                </p:cTn>
                              </p:par>
                              <p:par>
                                <p:cTn id="29" presetID="21" presetClass="entr" presetSubtype="4" fill="hold" nodeType="withEffect">
                                  <p:stCondLst>
                                    <p:cond delay="0"/>
                                  </p:stCondLst>
                                  <p:childTnLst>
                                    <p:set>
                                      <p:cBhvr>
                                        <p:cTn id="30" dur="1" fill="hold">
                                          <p:stCondLst>
                                            <p:cond delay="0"/>
                                          </p:stCondLst>
                                        </p:cTn>
                                        <p:tgtEl>
                                          <p:spTgt spid="36871"/>
                                        </p:tgtEl>
                                        <p:attrNameLst>
                                          <p:attrName>style.visibility</p:attrName>
                                        </p:attrNameLst>
                                      </p:cBhvr>
                                      <p:to>
                                        <p:strVal val="visible"/>
                                      </p:to>
                                    </p:set>
                                    <p:animEffect transition="in" filter="wheel(4)">
                                      <p:cBhvr>
                                        <p:cTn id="31" dur="20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69" grpId="0" animBg="1"/>
      <p:bldP spid="368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28B4A300-3CCE-581A-2545-861EF387B4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112900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49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descr="Oak"/>
          <p:cNvSpPr>
            <a:spLocks noChangeArrowheads="1"/>
          </p:cNvSpPr>
          <p:nvPr/>
        </p:nvSpPr>
        <p:spPr bwMode="auto">
          <a:xfrm>
            <a:off x="1524000" y="838201"/>
            <a:ext cx="85344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00"/>
                </a:solidFill>
                <a:latin typeface="Times New Roman" pitchFamily="18" charset="0"/>
              </a:rPr>
              <a:t>I. </a:t>
            </a:r>
            <a:r>
              <a:rPr lang="en-US" sz="3200" b="1" dirty="0" err="1">
                <a:solidFill>
                  <a:srgbClr val="FF0000"/>
                </a:solidFill>
                <a:latin typeface="Times New Roman" pitchFamily="18" charset="0"/>
              </a:rPr>
              <a:t>Khái</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niệm</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quần</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xã</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endParaRPr lang="en-US" sz="3200" b="1" dirty="0">
              <a:solidFill>
                <a:srgbClr val="FF0000"/>
              </a:solidFill>
              <a:latin typeface="Times New Roman" pitchFamily="18" charset="0"/>
            </a:endParaRPr>
          </a:p>
        </p:txBody>
      </p:sp>
      <p:pic>
        <p:nvPicPr>
          <p:cNvPr id="3" name="Picture 2">
            <a:extLst>
              <a:ext uri="{FF2B5EF4-FFF2-40B4-BE49-F238E27FC236}">
                <a16:creationId xmlns:a16="http://schemas.microsoft.com/office/drawing/2014/main" id="{681680CB-2D53-4185-C57C-04AB4832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76400"/>
            <a:ext cx="8935127" cy="4953572"/>
          </a:xfrm>
          <a:prstGeom prst="rect">
            <a:avLst/>
          </a:prstGeom>
        </p:spPr>
      </p:pic>
      <p:sp>
        <p:nvSpPr>
          <p:cNvPr id="2" name="Text Box 5">
            <a:extLst>
              <a:ext uri="{FF2B5EF4-FFF2-40B4-BE49-F238E27FC236}">
                <a16:creationId xmlns:a16="http://schemas.microsoft.com/office/drawing/2014/main" id="{E85FABE1-E705-A477-0936-494F7EB9BFCD}"/>
              </a:ext>
            </a:extLst>
          </p:cNvPr>
          <p:cNvSpPr txBox="1">
            <a:spLocks noChangeArrowheads="1"/>
          </p:cNvSpPr>
          <p:nvPr/>
        </p:nvSpPr>
        <p:spPr bwMode="auto">
          <a:xfrm>
            <a:off x="1689100" y="90493"/>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dirty="0"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3200" b="1" dirty="0" err="1">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43. QUẦN XÃ SINH VẬT</a:t>
            </a:r>
          </a:p>
        </p:txBody>
      </p:sp>
    </p:spTree>
    <p:extLst>
      <p:ext uri="{BB962C8B-B14F-4D97-AF65-F5344CB8AC3E}">
        <p14:creationId xmlns:p14="http://schemas.microsoft.com/office/powerpoint/2010/main" val="12742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65382051"/>
              </p:ext>
            </p:extLst>
          </p:nvPr>
        </p:nvGraphicFramePr>
        <p:xfrm>
          <a:off x="152400" y="1219200"/>
          <a:ext cx="11887200" cy="5583926"/>
        </p:xfrm>
        <a:graphic>
          <a:graphicData uri="http://schemas.openxmlformats.org/drawingml/2006/table">
            <a:tbl>
              <a:tblPr firstRow="1" firstCol="1" bandRow="1"/>
              <a:tblGrid>
                <a:gridCol w="4559384">
                  <a:extLst>
                    <a:ext uri="{9D8B030D-6E8A-4147-A177-3AD203B41FA5}">
                      <a16:colId xmlns:a16="http://schemas.microsoft.com/office/drawing/2014/main" val="20000"/>
                    </a:ext>
                  </a:extLst>
                </a:gridCol>
                <a:gridCol w="7327816">
                  <a:extLst>
                    <a:ext uri="{9D8B030D-6E8A-4147-A177-3AD203B41FA5}">
                      <a16:colId xmlns:a16="http://schemas.microsoft.com/office/drawing/2014/main" val="20001"/>
                    </a:ext>
                  </a:extLst>
                </a:gridCol>
              </a:tblGrid>
              <a:tr h="463286">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Biện</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pháp</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Hiệu</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quả</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80160">
                <a:tc>
                  <a:txBody>
                    <a:bodyPr/>
                    <a:lstStyle/>
                    <a:p>
                      <a:pPr marR="17145" algn="just">
                        <a:lnSpc>
                          <a:spcPct val="100000"/>
                        </a:lnSpc>
                        <a:spcAft>
                          <a:spcPts val="0"/>
                        </a:spcAft>
                      </a:pPr>
                      <a:r>
                        <a:rPr lang="en-US" sz="2800" b="0" dirty="0">
                          <a:effectLst/>
                          <a:latin typeface="+mn-lt"/>
                          <a:ea typeface="Times New Roman"/>
                          <a:cs typeface="Times New Roman"/>
                        </a:rPr>
                        <a:t>1.</a:t>
                      </a:r>
                      <a:r>
                        <a:rPr lang="en-US" sz="2800" b="0" dirty="0">
                          <a:effectLst/>
                          <a:latin typeface="+mn-lt"/>
                          <a:ea typeface="Calibri"/>
                          <a:cs typeface="Times New Roman"/>
                        </a:rPr>
                        <a:t> </a:t>
                      </a:r>
                      <a:r>
                        <a:rPr lang="en-US" sz="2800" b="0" dirty="0" err="1">
                          <a:effectLst/>
                          <a:latin typeface="+mn-lt"/>
                          <a:ea typeface="Calibri"/>
                          <a:cs typeface="Times New Roman"/>
                        </a:rPr>
                        <a:t>Bảo</a:t>
                      </a:r>
                      <a:r>
                        <a:rPr lang="en-US" sz="2800" b="0" dirty="0">
                          <a:effectLst/>
                          <a:latin typeface="+mn-lt"/>
                          <a:ea typeface="Calibri"/>
                          <a:cs typeface="Times New Roman"/>
                        </a:rPr>
                        <a:t> </a:t>
                      </a:r>
                      <a:r>
                        <a:rPr lang="en-US" sz="2800" b="0" dirty="0" err="1">
                          <a:effectLst/>
                          <a:latin typeface="+mn-lt"/>
                          <a:ea typeface="Calibri"/>
                          <a:cs typeface="Times New Roman"/>
                        </a:rPr>
                        <a:t>vệ</a:t>
                      </a:r>
                      <a:r>
                        <a:rPr lang="en-US" sz="2800" b="0" dirty="0">
                          <a:effectLst/>
                          <a:latin typeface="+mn-lt"/>
                          <a:ea typeface="Calibri"/>
                          <a:cs typeface="Times New Roman"/>
                        </a:rPr>
                        <a:t> </a:t>
                      </a:r>
                      <a:r>
                        <a:rPr lang="en-US" sz="2800" b="0" dirty="0" err="1">
                          <a:effectLst/>
                          <a:latin typeface="+mn-lt"/>
                          <a:ea typeface="Calibri"/>
                          <a:cs typeface="Times New Roman"/>
                        </a:rPr>
                        <a:t>môi</a:t>
                      </a:r>
                      <a:r>
                        <a:rPr lang="en-US" sz="2800" b="0" dirty="0">
                          <a:effectLst/>
                          <a:latin typeface="+mn-lt"/>
                          <a:ea typeface="Calibri"/>
                          <a:cs typeface="Times New Roman"/>
                        </a:rPr>
                        <a:t> </a:t>
                      </a:r>
                      <a:r>
                        <a:rPr lang="en-US" sz="2800" b="0" dirty="0" err="1">
                          <a:effectLst/>
                          <a:latin typeface="+mn-lt"/>
                          <a:ea typeface="Calibri"/>
                          <a:cs typeface="Times New Roman"/>
                        </a:rPr>
                        <a:t>trường</a:t>
                      </a:r>
                      <a:r>
                        <a:rPr lang="en-US" sz="2800" b="0" dirty="0">
                          <a:effectLst/>
                          <a:latin typeface="+mn-lt"/>
                          <a:ea typeface="Calibri"/>
                          <a:cs typeface="Times New Roman"/>
                        </a:rPr>
                        <a:t> </a:t>
                      </a:r>
                      <a:r>
                        <a:rPr lang="en-US" sz="2800" b="0" dirty="0" err="1">
                          <a:effectLst/>
                          <a:latin typeface="+mn-lt"/>
                          <a:ea typeface="Calibri"/>
                          <a:cs typeface="Times New Roman"/>
                        </a:rPr>
                        <a:t>sống</a:t>
                      </a:r>
                      <a:r>
                        <a:rPr lang="en-US" sz="2800" b="0" dirty="0">
                          <a:effectLst/>
                          <a:latin typeface="+mn-lt"/>
                          <a:ea typeface="Calibri"/>
                          <a:cs typeface="Times New Roman"/>
                        </a:rPr>
                        <a:t> </a:t>
                      </a:r>
                      <a:r>
                        <a:rPr lang="en-US" sz="2800" b="0" dirty="0" err="1">
                          <a:effectLst/>
                          <a:latin typeface="+mn-lt"/>
                          <a:ea typeface="Calibri"/>
                          <a:cs typeface="Times New Roman"/>
                        </a:rPr>
                        <a:t>của</a:t>
                      </a:r>
                      <a:r>
                        <a:rPr lang="en-US" sz="2800" b="0" dirty="0">
                          <a:effectLst/>
                          <a:latin typeface="+mn-lt"/>
                          <a:ea typeface="Calibri"/>
                          <a:cs typeface="Times New Roman"/>
                        </a:rPr>
                        <a:t> </a:t>
                      </a:r>
                      <a:r>
                        <a:rPr lang="en-US" sz="2800" b="0" dirty="0" err="1">
                          <a:effectLst/>
                          <a:latin typeface="+mn-lt"/>
                          <a:ea typeface="Calibri"/>
                          <a:cs typeface="Times New Roman"/>
                        </a:rPr>
                        <a:t>các</a:t>
                      </a:r>
                      <a:r>
                        <a:rPr lang="en-US" sz="2800" b="0" dirty="0">
                          <a:effectLst/>
                          <a:latin typeface="+mn-lt"/>
                          <a:ea typeface="Calibri"/>
                          <a:cs typeface="Times New Roman"/>
                        </a:rPr>
                        <a:t> </a:t>
                      </a:r>
                      <a:r>
                        <a:rPr lang="en-US" sz="2800" b="0" dirty="0" err="1">
                          <a:effectLst/>
                          <a:latin typeface="+mn-lt"/>
                          <a:ea typeface="Calibri"/>
                          <a:cs typeface="Times New Roman"/>
                        </a:rPr>
                        <a:t>loài</a:t>
                      </a:r>
                      <a:r>
                        <a:rPr lang="en-US" sz="2800" b="0" dirty="0">
                          <a:effectLst/>
                          <a:latin typeface="+mn-lt"/>
                          <a:ea typeface="Calibri"/>
                          <a:cs typeface="Times New Roman"/>
                        </a:rPr>
                        <a:t> </a:t>
                      </a:r>
                      <a:r>
                        <a:rPr lang="en-US" sz="2800" b="0" dirty="0" err="1">
                          <a:effectLst/>
                          <a:latin typeface="+mn-lt"/>
                          <a:ea typeface="Calibri"/>
                          <a:cs typeface="Times New Roman"/>
                        </a:rPr>
                        <a:t>trong</a:t>
                      </a:r>
                      <a:r>
                        <a:rPr lang="en-US" sz="2800" b="0" dirty="0">
                          <a:effectLst/>
                          <a:latin typeface="+mn-lt"/>
                          <a:ea typeface="Calibri"/>
                          <a:cs typeface="Times New Roman"/>
                        </a:rPr>
                        <a:t> </a:t>
                      </a:r>
                      <a:r>
                        <a:rPr lang="en-US" sz="2800" b="0" dirty="0" err="1">
                          <a:effectLst/>
                          <a:latin typeface="+mn-lt"/>
                          <a:ea typeface="Calibri"/>
                          <a:cs typeface="Times New Roman"/>
                        </a:rPr>
                        <a:t>quần</a:t>
                      </a:r>
                      <a:r>
                        <a:rPr lang="en-US" sz="2800" b="0" dirty="0">
                          <a:effectLst/>
                          <a:latin typeface="+mn-lt"/>
                          <a:ea typeface="Calibri"/>
                          <a:cs typeface="Times New Roman"/>
                        </a:rPr>
                        <a:t> </a:t>
                      </a:r>
                      <a:r>
                        <a:rPr lang="en-US" sz="2800" b="0" dirty="0" err="1">
                          <a:effectLst/>
                          <a:latin typeface="+mn-lt"/>
                          <a:ea typeface="Calibri"/>
                          <a:cs typeface="Times New Roman"/>
                        </a:rPr>
                        <a:t>xã</a:t>
                      </a:r>
                      <a:endParaRPr lang="en-US" sz="2800" b="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80160">
                <a:tc>
                  <a:txBody>
                    <a:bodyPr/>
                    <a:lstStyle/>
                    <a:p>
                      <a:pPr marR="17145" algn="just">
                        <a:lnSpc>
                          <a:spcPct val="100000"/>
                        </a:lnSpc>
                        <a:spcAft>
                          <a:spcPts val="0"/>
                        </a:spcAft>
                      </a:pPr>
                      <a:r>
                        <a:rPr lang="en-US" sz="2800" b="0" dirty="0">
                          <a:effectLst/>
                          <a:latin typeface="+mn-lt"/>
                          <a:ea typeface="Times New Roman"/>
                          <a:cs typeface="Times New Roman"/>
                        </a:rPr>
                        <a:t>2. </a:t>
                      </a:r>
                      <a:r>
                        <a:rPr lang="en-US" sz="2800" b="0" dirty="0" err="1">
                          <a:effectLst/>
                          <a:latin typeface="+mn-lt"/>
                          <a:ea typeface="Times New Roman"/>
                          <a:cs typeface="Times New Roman"/>
                        </a:rPr>
                        <a:t>Cấm</a:t>
                      </a:r>
                      <a:r>
                        <a:rPr lang="en-US" sz="2800" b="0" dirty="0">
                          <a:effectLst/>
                          <a:latin typeface="+mn-lt"/>
                          <a:ea typeface="Times New Roman"/>
                          <a:cs typeface="Times New Roman"/>
                        </a:rPr>
                        <a:t> </a:t>
                      </a:r>
                      <a:r>
                        <a:rPr lang="en-US" sz="2800" b="0" dirty="0" err="1">
                          <a:effectLst/>
                          <a:latin typeface="+mn-lt"/>
                          <a:ea typeface="Times New Roman"/>
                          <a:cs typeface="Times New Roman"/>
                        </a:rPr>
                        <a:t>săn</a:t>
                      </a:r>
                      <a:r>
                        <a:rPr lang="en-US" sz="2800" b="0" dirty="0">
                          <a:effectLst/>
                          <a:latin typeface="+mn-lt"/>
                          <a:ea typeface="Times New Roman"/>
                          <a:cs typeface="Times New Roman"/>
                        </a:rPr>
                        <a:t> </a:t>
                      </a:r>
                      <a:r>
                        <a:rPr lang="en-US" sz="2800" b="0" dirty="0" err="1">
                          <a:effectLst/>
                          <a:latin typeface="+mn-lt"/>
                          <a:ea typeface="Times New Roman"/>
                          <a:cs typeface="Times New Roman"/>
                        </a:rPr>
                        <a:t>bắt</a:t>
                      </a:r>
                      <a:r>
                        <a:rPr lang="en-US" sz="2800" b="0" dirty="0">
                          <a:effectLst/>
                          <a:latin typeface="+mn-lt"/>
                          <a:ea typeface="Times New Roman"/>
                          <a:cs typeface="Times New Roman"/>
                        </a:rPr>
                        <a:t> </a:t>
                      </a:r>
                      <a:r>
                        <a:rPr lang="en-US" sz="2800" b="0" dirty="0" err="1">
                          <a:effectLst/>
                          <a:latin typeface="+mn-lt"/>
                          <a:ea typeface="Times New Roman"/>
                          <a:cs typeface="Times New Roman"/>
                        </a:rPr>
                        <a:t>động</a:t>
                      </a:r>
                      <a:r>
                        <a:rPr lang="en-US" sz="2800" b="0" dirty="0">
                          <a:effectLst/>
                          <a:latin typeface="+mn-lt"/>
                          <a:ea typeface="Times New Roman"/>
                          <a:cs typeface="Times New Roman"/>
                        </a:rPr>
                        <a:t> </a:t>
                      </a:r>
                      <a:r>
                        <a:rPr lang="en-US" sz="2800" b="0" dirty="0" err="1">
                          <a:effectLst/>
                          <a:latin typeface="+mn-lt"/>
                          <a:ea typeface="Times New Roman"/>
                          <a:cs typeface="Times New Roman"/>
                        </a:rPr>
                        <a:t>vật</a:t>
                      </a:r>
                      <a:r>
                        <a:rPr lang="en-US" sz="2800" b="0" dirty="0">
                          <a:effectLst/>
                          <a:latin typeface="+mn-lt"/>
                          <a:ea typeface="Times New Roman"/>
                          <a:cs typeface="Times New Roman"/>
                        </a:rPr>
                        <a:t> </a:t>
                      </a:r>
                      <a:r>
                        <a:rPr lang="en-US" sz="2800" b="0" dirty="0" err="1">
                          <a:effectLst/>
                          <a:latin typeface="+mn-lt"/>
                          <a:ea typeface="Times New Roman"/>
                          <a:cs typeface="Times New Roman"/>
                        </a:rPr>
                        <a:t>hoang</a:t>
                      </a:r>
                      <a:r>
                        <a:rPr lang="en-US" sz="2800" b="0" dirty="0">
                          <a:effectLst/>
                          <a:latin typeface="+mn-lt"/>
                          <a:ea typeface="Times New Roman"/>
                          <a:cs typeface="Times New Roman"/>
                        </a:rPr>
                        <a:t> </a:t>
                      </a:r>
                      <a:r>
                        <a:rPr lang="en-US" sz="2800" b="0" dirty="0" err="1">
                          <a:effectLst/>
                          <a:latin typeface="+mn-lt"/>
                          <a:ea typeface="Times New Roman"/>
                          <a:cs typeface="Times New Roman"/>
                        </a:rPr>
                        <a:t>dã</a:t>
                      </a:r>
                      <a:r>
                        <a:rPr lang="en-US" sz="2800" b="0" dirty="0">
                          <a:effectLst/>
                          <a:latin typeface="+mn-lt"/>
                          <a:ea typeface="Times New Roman"/>
                          <a:cs typeface="Times New Roman"/>
                        </a:rPr>
                        <a:t> </a:t>
                      </a:r>
                      <a:r>
                        <a:rPr lang="en-US" sz="2800" b="0" dirty="0" err="1">
                          <a:effectLst/>
                          <a:latin typeface="+mn-lt"/>
                          <a:ea typeface="Times New Roman"/>
                          <a:cs typeface="Times New Roman"/>
                        </a:rPr>
                        <a:t>có</a:t>
                      </a:r>
                      <a:r>
                        <a:rPr lang="en-US" sz="2800" b="0" dirty="0">
                          <a:effectLst/>
                          <a:latin typeface="+mn-lt"/>
                          <a:ea typeface="Times New Roman"/>
                          <a:cs typeface="Times New Roman"/>
                        </a:rPr>
                        <a:t> </a:t>
                      </a:r>
                      <a:r>
                        <a:rPr lang="en-US" sz="2800" b="0" dirty="0" err="1">
                          <a:effectLst/>
                          <a:latin typeface="+mn-lt"/>
                          <a:ea typeface="Times New Roman"/>
                          <a:cs typeface="Times New Roman"/>
                        </a:rPr>
                        <a:t>nguy</a:t>
                      </a:r>
                      <a:r>
                        <a:rPr lang="en-US" sz="2800" b="0" dirty="0">
                          <a:effectLst/>
                          <a:latin typeface="+mn-lt"/>
                          <a:ea typeface="Times New Roman"/>
                          <a:cs typeface="Times New Roman"/>
                        </a:rPr>
                        <a:t> </a:t>
                      </a:r>
                      <a:r>
                        <a:rPr lang="en-US" sz="2800" b="0" dirty="0" err="1">
                          <a:effectLst/>
                          <a:latin typeface="+mn-lt"/>
                          <a:ea typeface="Times New Roman"/>
                          <a:cs typeface="Times New Roman"/>
                        </a:rPr>
                        <a:t>cơ</a:t>
                      </a:r>
                      <a:r>
                        <a:rPr lang="en-US" sz="2800" b="0" dirty="0">
                          <a:effectLst/>
                          <a:latin typeface="+mn-lt"/>
                          <a:ea typeface="Times New Roman"/>
                          <a:cs typeface="Times New Roman"/>
                        </a:rPr>
                        <a:t> </a:t>
                      </a:r>
                      <a:r>
                        <a:rPr lang="en-US" sz="2800" b="0" dirty="0" err="1">
                          <a:effectLst/>
                          <a:latin typeface="+mn-lt"/>
                          <a:ea typeface="Times New Roman"/>
                          <a:cs typeface="Times New Roman"/>
                        </a:rPr>
                        <a:t>tuyệt</a:t>
                      </a:r>
                      <a:r>
                        <a:rPr lang="en-US" sz="2800" b="0" dirty="0">
                          <a:effectLst/>
                          <a:latin typeface="+mn-lt"/>
                          <a:ea typeface="Times New Roman"/>
                          <a:cs typeface="Times New Roman"/>
                        </a:rPr>
                        <a:t> </a:t>
                      </a:r>
                      <a:r>
                        <a:rPr lang="en-US" sz="2800" b="0" dirty="0" err="1">
                          <a:effectLst/>
                          <a:latin typeface="+mn-lt"/>
                          <a:ea typeface="Times New Roman"/>
                          <a:cs typeface="Times New Roman"/>
                        </a:rPr>
                        <a:t>chủng</a:t>
                      </a:r>
                      <a:endParaRPr lang="en-US" sz="2800" b="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80160">
                <a:tc>
                  <a:txBody>
                    <a:bodyPr/>
                    <a:lstStyle/>
                    <a:p>
                      <a:pPr marR="17145" algn="just">
                        <a:lnSpc>
                          <a:spcPct val="100000"/>
                        </a:lnSpc>
                        <a:spcAft>
                          <a:spcPts val="0"/>
                        </a:spcAft>
                      </a:pPr>
                      <a:r>
                        <a:rPr lang="en-US" sz="2800" b="0" dirty="0">
                          <a:effectLst/>
                          <a:latin typeface="+mn-lt"/>
                          <a:ea typeface="Times New Roman"/>
                          <a:cs typeface="Times New Roman"/>
                        </a:rPr>
                        <a:t>3. </a:t>
                      </a:r>
                      <a:r>
                        <a:rPr lang="en-US" sz="2800" b="0" dirty="0" err="1">
                          <a:effectLst/>
                          <a:latin typeface="+mn-lt"/>
                          <a:ea typeface="Times New Roman"/>
                          <a:cs typeface="Times New Roman"/>
                        </a:rPr>
                        <a:t>Trồng</a:t>
                      </a:r>
                      <a:r>
                        <a:rPr lang="en-US" sz="2800" b="0" dirty="0">
                          <a:effectLst/>
                          <a:latin typeface="+mn-lt"/>
                          <a:ea typeface="Times New Roman"/>
                          <a:cs typeface="Times New Roman"/>
                        </a:rPr>
                        <a:t> </a:t>
                      </a:r>
                      <a:r>
                        <a:rPr lang="en-US" sz="2800" b="0" dirty="0" err="1">
                          <a:effectLst/>
                          <a:latin typeface="+mn-lt"/>
                          <a:ea typeface="Times New Roman"/>
                          <a:cs typeface="Times New Roman"/>
                        </a:rPr>
                        <a:t>rừng</a:t>
                      </a:r>
                      <a:r>
                        <a:rPr lang="en-US" sz="2800" b="0" dirty="0">
                          <a:effectLst/>
                          <a:latin typeface="+mn-lt"/>
                          <a:ea typeface="Times New Roman"/>
                          <a:cs typeface="Times New Roman"/>
                        </a:rPr>
                        <a:t> </a:t>
                      </a:r>
                      <a:r>
                        <a:rPr lang="en-US" sz="2800" b="0" dirty="0" err="1">
                          <a:effectLst/>
                          <a:latin typeface="+mn-lt"/>
                          <a:ea typeface="Times New Roman"/>
                          <a:cs typeface="Times New Roman"/>
                        </a:rPr>
                        <a:t>ngặp</a:t>
                      </a:r>
                      <a:r>
                        <a:rPr lang="en-US" sz="2800" b="0" dirty="0">
                          <a:effectLst/>
                          <a:latin typeface="+mn-lt"/>
                          <a:ea typeface="Times New Roman"/>
                          <a:cs typeface="Times New Roman"/>
                        </a:rPr>
                        <a:t> </a:t>
                      </a:r>
                      <a:r>
                        <a:rPr lang="en-US" sz="2800" b="0" dirty="0" err="1">
                          <a:effectLst/>
                          <a:latin typeface="+mn-lt"/>
                          <a:ea typeface="Times New Roman"/>
                          <a:cs typeface="Times New Roman"/>
                        </a:rPr>
                        <a:t>mặn</a:t>
                      </a:r>
                      <a:r>
                        <a:rPr lang="en-US" sz="2800" b="0" dirty="0">
                          <a:effectLst/>
                          <a:latin typeface="+mn-lt"/>
                          <a:ea typeface="Times New Roman"/>
                          <a:cs typeface="Times New Roman"/>
                        </a:rPr>
                        <a:t> </a:t>
                      </a:r>
                      <a:r>
                        <a:rPr lang="en-US" sz="2800" b="0" dirty="0" err="1">
                          <a:effectLst/>
                          <a:latin typeface="+mn-lt"/>
                          <a:ea typeface="Times New Roman"/>
                          <a:cs typeface="Times New Roman"/>
                        </a:rPr>
                        <a:t>ven</a:t>
                      </a:r>
                      <a:r>
                        <a:rPr lang="en-US" sz="2800" b="0" dirty="0">
                          <a:effectLst/>
                          <a:latin typeface="+mn-lt"/>
                          <a:ea typeface="Times New Roman"/>
                          <a:cs typeface="Times New Roman"/>
                        </a:rPr>
                        <a:t> </a:t>
                      </a:r>
                      <a:r>
                        <a:rPr lang="en-US" sz="2800" b="0" dirty="0" err="1">
                          <a:effectLst/>
                          <a:latin typeface="+mn-lt"/>
                          <a:ea typeface="Times New Roman"/>
                          <a:cs typeface="Times New Roman"/>
                        </a:rPr>
                        <a:t>biển</a:t>
                      </a:r>
                      <a:endParaRPr lang="en-US" sz="2800" b="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80160">
                <a:tc>
                  <a:txBody>
                    <a:bodyPr/>
                    <a:lstStyle/>
                    <a:p>
                      <a:pPr marR="17145" algn="just">
                        <a:lnSpc>
                          <a:spcPct val="100000"/>
                        </a:lnSpc>
                        <a:spcAft>
                          <a:spcPts val="0"/>
                        </a:spcAft>
                      </a:pPr>
                      <a:r>
                        <a:rPr lang="en-US" sz="2800" b="0" dirty="0">
                          <a:effectLst/>
                          <a:latin typeface="+mn-lt"/>
                          <a:ea typeface="Times New Roman"/>
                          <a:cs typeface="Times New Roman"/>
                        </a:rPr>
                        <a:t>4. </a:t>
                      </a:r>
                      <a:r>
                        <a:rPr lang="en-US" sz="2800" b="0" dirty="0" err="1">
                          <a:effectLst/>
                          <a:latin typeface="+mn-lt"/>
                          <a:ea typeface="Times New Roman"/>
                          <a:cs typeface="Times New Roman"/>
                        </a:rPr>
                        <a:t>Phòng</a:t>
                      </a:r>
                      <a:r>
                        <a:rPr lang="en-US" sz="2800" b="0" dirty="0">
                          <a:effectLst/>
                          <a:latin typeface="+mn-lt"/>
                          <a:ea typeface="Times New Roman"/>
                          <a:cs typeface="Times New Roman"/>
                        </a:rPr>
                        <a:t> </a:t>
                      </a:r>
                      <a:r>
                        <a:rPr lang="en-US" sz="2800" b="0" dirty="0" err="1">
                          <a:effectLst/>
                          <a:latin typeface="+mn-lt"/>
                          <a:ea typeface="Times New Roman"/>
                          <a:cs typeface="Times New Roman"/>
                        </a:rPr>
                        <a:t>chống</a:t>
                      </a:r>
                      <a:r>
                        <a:rPr lang="en-US" sz="2800" b="0" dirty="0">
                          <a:effectLst/>
                          <a:latin typeface="+mn-lt"/>
                          <a:ea typeface="Times New Roman"/>
                          <a:cs typeface="Times New Roman"/>
                        </a:rPr>
                        <a:t> </a:t>
                      </a:r>
                      <a:r>
                        <a:rPr lang="en-US" sz="2800" b="0" dirty="0" err="1">
                          <a:effectLst/>
                          <a:latin typeface="+mn-lt"/>
                          <a:ea typeface="Times New Roman"/>
                          <a:cs typeface="Times New Roman"/>
                        </a:rPr>
                        <a:t>cháy</a:t>
                      </a:r>
                      <a:r>
                        <a:rPr lang="en-US" sz="2800" b="0" dirty="0">
                          <a:effectLst/>
                          <a:latin typeface="+mn-lt"/>
                          <a:ea typeface="Times New Roman"/>
                          <a:cs typeface="Times New Roman"/>
                        </a:rPr>
                        <a:t> </a:t>
                      </a:r>
                      <a:r>
                        <a:rPr lang="en-US" sz="2800" b="0" dirty="0" err="1">
                          <a:effectLst/>
                          <a:latin typeface="+mn-lt"/>
                          <a:ea typeface="Times New Roman"/>
                          <a:cs typeface="Times New Roman"/>
                        </a:rPr>
                        <a:t>rừng</a:t>
                      </a:r>
                      <a:endParaRPr lang="en-US" sz="2800" b="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311150" y="112693"/>
            <a:ext cx="1150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Đọc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thông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tin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luận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nhóm</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hiệu</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quả</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biện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pháp</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dưới</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đây</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việc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vệ</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dạng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sinh</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học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ea typeface="Times New Roman" pitchFamily="18" charset="0"/>
                <a:cs typeface="Times New Roman" panose="02020603050405020304" pitchFamily="18" charset="0"/>
              </a:rPr>
              <a:t>quần</a:t>
            </a:r>
            <a:r>
              <a:rPr lang="en-US" altLang="en-US" sz="2800" b="1">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xã</a:t>
            </a:r>
            <a:endParaRPr lang="en-US" altLang="en-US" sz="28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913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724592602"/>
              </p:ext>
            </p:extLst>
          </p:nvPr>
        </p:nvGraphicFramePr>
        <p:xfrm>
          <a:off x="120650" y="1097280"/>
          <a:ext cx="11887200" cy="5318760"/>
        </p:xfrm>
        <a:graphic>
          <a:graphicData uri="http://schemas.openxmlformats.org/drawingml/2006/table">
            <a:tbl>
              <a:tblPr firstRow="1" firstCol="1" bandRow="1"/>
              <a:tblGrid>
                <a:gridCol w="4559384">
                  <a:extLst>
                    <a:ext uri="{9D8B030D-6E8A-4147-A177-3AD203B41FA5}">
                      <a16:colId xmlns:a16="http://schemas.microsoft.com/office/drawing/2014/main" val="20000"/>
                    </a:ext>
                  </a:extLst>
                </a:gridCol>
                <a:gridCol w="7327816">
                  <a:extLst>
                    <a:ext uri="{9D8B030D-6E8A-4147-A177-3AD203B41FA5}">
                      <a16:colId xmlns:a16="http://schemas.microsoft.com/office/drawing/2014/main" val="20001"/>
                    </a:ext>
                  </a:extLst>
                </a:gridCol>
              </a:tblGrid>
              <a:tr h="463286">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Biện</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pháp</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Hiệu</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quả</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70514">
                <a:tc>
                  <a:txBody>
                    <a:bodyPr/>
                    <a:lstStyle/>
                    <a:p>
                      <a:pPr marR="17145" algn="just">
                        <a:lnSpc>
                          <a:spcPct val="100000"/>
                        </a:lnSpc>
                        <a:spcAft>
                          <a:spcPts val="0"/>
                        </a:spcAft>
                      </a:pPr>
                      <a:r>
                        <a:rPr lang="en-US" sz="2800" b="0" dirty="0">
                          <a:effectLst/>
                          <a:latin typeface="+mn-lt"/>
                          <a:ea typeface="Times New Roman"/>
                          <a:cs typeface="Times New Roman"/>
                        </a:rPr>
                        <a:t>1.</a:t>
                      </a:r>
                      <a:r>
                        <a:rPr lang="en-US" sz="2800" b="0" dirty="0">
                          <a:effectLst/>
                          <a:latin typeface="+mn-lt"/>
                          <a:ea typeface="Calibri"/>
                          <a:cs typeface="Times New Roman"/>
                        </a:rPr>
                        <a:t> </a:t>
                      </a:r>
                      <a:r>
                        <a:rPr lang="en-US" sz="2800" b="0" dirty="0" err="1">
                          <a:effectLst/>
                          <a:latin typeface="+mn-lt"/>
                          <a:ea typeface="Calibri"/>
                          <a:cs typeface="Times New Roman"/>
                        </a:rPr>
                        <a:t>Bảo</a:t>
                      </a:r>
                      <a:r>
                        <a:rPr lang="en-US" sz="2800" b="0" dirty="0">
                          <a:effectLst/>
                          <a:latin typeface="+mn-lt"/>
                          <a:ea typeface="Calibri"/>
                          <a:cs typeface="Times New Roman"/>
                        </a:rPr>
                        <a:t> </a:t>
                      </a:r>
                      <a:r>
                        <a:rPr lang="en-US" sz="2800" b="0" dirty="0" err="1">
                          <a:effectLst/>
                          <a:latin typeface="+mn-lt"/>
                          <a:ea typeface="Calibri"/>
                          <a:cs typeface="Times New Roman"/>
                        </a:rPr>
                        <a:t>vệ</a:t>
                      </a:r>
                      <a:r>
                        <a:rPr lang="en-US" sz="2800" b="0" dirty="0">
                          <a:effectLst/>
                          <a:latin typeface="+mn-lt"/>
                          <a:ea typeface="Calibri"/>
                          <a:cs typeface="Times New Roman"/>
                        </a:rPr>
                        <a:t> </a:t>
                      </a:r>
                      <a:r>
                        <a:rPr lang="en-US" sz="2800" b="0" dirty="0" err="1">
                          <a:effectLst/>
                          <a:latin typeface="+mn-lt"/>
                          <a:ea typeface="Calibri"/>
                          <a:cs typeface="Times New Roman"/>
                        </a:rPr>
                        <a:t>môi</a:t>
                      </a:r>
                      <a:r>
                        <a:rPr lang="en-US" sz="2800" b="0" dirty="0">
                          <a:effectLst/>
                          <a:latin typeface="+mn-lt"/>
                          <a:ea typeface="Calibri"/>
                          <a:cs typeface="Times New Roman"/>
                        </a:rPr>
                        <a:t> </a:t>
                      </a:r>
                      <a:r>
                        <a:rPr lang="en-US" sz="2800" b="0" dirty="0" err="1">
                          <a:effectLst/>
                          <a:latin typeface="+mn-lt"/>
                          <a:ea typeface="Calibri"/>
                          <a:cs typeface="Times New Roman"/>
                        </a:rPr>
                        <a:t>trường</a:t>
                      </a:r>
                      <a:r>
                        <a:rPr lang="en-US" sz="2800" b="0" dirty="0">
                          <a:effectLst/>
                          <a:latin typeface="+mn-lt"/>
                          <a:ea typeface="Calibri"/>
                          <a:cs typeface="Times New Roman"/>
                        </a:rPr>
                        <a:t> </a:t>
                      </a:r>
                      <a:r>
                        <a:rPr lang="en-US" sz="2800" b="0" dirty="0" err="1">
                          <a:effectLst/>
                          <a:latin typeface="+mn-lt"/>
                          <a:ea typeface="Calibri"/>
                          <a:cs typeface="Times New Roman"/>
                        </a:rPr>
                        <a:t>sống</a:t>
                      </a:r>
                      <a:r>
                        <a:rPr lang="en-US" sz="2800" b="0" dirty="0">
                          <a:effectLst/>
                          <a:latin typeface="+mn-lt"/>
                          <a:ea typeface="Calibri"/>
                          <a:cs typeface="Times New Roman"/>
                        </a:rPr>
                        <a:t> </a:t>
                      </a:r>
                      <a:r>
                        <a:rPr lang="en-US" sz="2800" b="0" dirty="0" err="1">
                          <a:effectLst/>
                          <a:latin typeface="+mn-lt"/>
                          <a:ea typeface="Calibri"/>
                          <a:cs typeface="Times New Roman"/>
                        </a:rPr>
                        <a:t>của</a:t>
                      </a:r>
                      <a:r>
                        <a:rPr lang="en-US" sz="2800" b="0" dirty="0">
                          <a:effectLst/>
                          <a:latin typeface="+mn-lt"/>
                          <a:ea typeface="Calibri"/>
                          <a:cs typeface="Times New Roman"/>
                        </a:rPr>
                        <a:t> </a:t>
                      </a:r>
                      <a:r>
                        <a:rPr lang="en-US" sz="2800" b="0" dirty="0" err="1">
                          <a:effectLst/>
                          <a:latin typeface="+mn-lt"/>
                          <a:ea typeface="Calibri"/>
                          <a:cs typeface="Times New Roman"/>
                        </a:rPr>
                        <a:t>các</a:t>
                      </a:r>
                      <a:r>
                        <a:rPr lang="en-US" sz="2800" b="0" dirty="0">
                          <a:effectLst/>
                          <a:latin typeface="+mn-lt"/>
                          <a:ea typeface="Calibri"/>
                          <a:cs typeface="Times New Roman"/>
                        </a:rPr>
                        <a:t> </a:t>
                      </a:r>
                      <a:r>
                        <a:rPr lang="en-US" sz="2800" b="0" dirty="0" err="1">
                          <a:effectLst/>
                          <a:latin typeface="+mn-lt"/>
                          <a:ea typeface="Calibri"/>
                          <a:cs typeface="Times New Roman"/>
                        </a:rPr>
                        <a:t>loài</a:t>
                      </a:r>
                      <a:r>
                        <a:rPr lang="en-US" sz="2800" b="0" dirty="0">
                          <a:effectLst/>
                          <a:latin typeface="+mn-lt"/>
                          <a:ea typeface="Calibri"/>
                          <a:cs typeface="Times New Roman"/>
                        </a:rPr>
                        <a:t> </a:t>
                      </a:r>
                      <a:r>
                        <a:rPr lang="en-US" sz="2800" b="0" dirty="0" err="1">
                          <a:effectLst/>
                          <a:latin typeface="+mn-lt"/>
                          <a:ea typeface="Calibri"/>
                          <a:cs typeface="Times New Roman"/>
                        </a:rPr>
                        <a:t>trong</a:t>
                      </a:r>
                      <a:r>
                        <a:rPr lang="en-US" sz="2800" b="0" dirty="0">
                          <a:effectLst/>
                          <a:latin typeface="+mn-lt"/>
                          <a:ea typeface="Calibri"/>
                          <a:cs typeface="Times New Roman"/>
                        </a:rPr>
                        <a:t> </a:t>
                      </a:r>
                      <a:r>
                        <a:rPr lang="en-US" sz="2800" b="0" dirty="0" err="1">
                          <a:effectLst/>
                          <a:latin typeface="+mn-lt"/>
                          <a:ea typeface="Calibri"/>
                          <a:cs typeface="Times New Roman"/>
                        </a:rPr>
                        <a:t>quần</a:t>
                      </a:r>
                      <a:r>
                        <a:rPr lang="en-US" sz="2800" b="0" dirty="0">
                          <a:effectLst/>
                          <a:latin typeface="+mn-lt"/>
                          <a:ea typeface="Calibri"/>
                          <a:cs typeface="Times New Roman"/>
                        </a:rPr>
                        <a:t> </a:t>
                      </a:r>
                      <a:r>
                        <a:rPr lang="en-US" sz="2800" b="0" dirty="0" err="1">
                          <a:effectLst/>
                          <a:latin typeface="+mn-lt"/>
                          <a:ea typeface="Calibri"/>
                          <a:cs typeface="Times New Roman"/>
                        </a:rPr>
                        <a:t>xã</a:t>
                      </a:r>
                      <a:endParaRPr lang="en-US" sz="28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3400">
                <a:tc>
                  <a:txBody>
                    <a:bodyPr/>
                    <a:lstStyle/>
                    <a:p>
                      <a:pPr marR="17145" algn="just">
                        <a:lnSpc>
                          <a:spcPct val="100000"/>
                        </a:lnSpc>
                        <a:spcAft>
                          <a:spcPts val="0"/>
                        </a:spcAft>
                      </a:pPr>
                      <a:r>
                        <a:rPr lang="en-US" sz="2400" b="0" dirty="0">
                          <a:effectLst/>
                          <a:latin typeface="+mn-lt"/>
                          <a:ea typeface="Times New Roman"/>
                          <a:cs typeface="Times New Roman"/>
                        </a:rPr>
                        <a:t>2. </a:t>
                      </a:r>
                      <a:r>
                        <a:rPr lang="en-US" sz="2400" b="0" dirty="0" err="1">
                          <a:effectLst/>
                          <a:latin typeface="+mn-lt"/>
                          <a:ea typeface="Times New Roman"/>
                          <a:cs typeface="Times New Roman"/>
                        </a:rPr>
                        <a:t>Cấm</a:t>
                      </a:r>
                      <a:r>
                        <a:rPr lang="en-US" sz="2400" b="0" dirty="0">
                          <a:effectLst/>
                          <a:latin typeface="+mn-lt"/>
                          <a:ea typeface="Times New Roman"/>
                          <a:cs typeface="Times New Roman"/>
                        </a:rPr>
                        <a:t> </a:t>
                      </a:r>
                      <a:r>
                        <a:rPr lang="en-US" sz="2400" b="0" dirty="0" err="1">
                          <a:effectLst/>
                          <a:latin typeface="+mn-lt"/>
                          <a:ea typeface="Times New Roman"/>
                          <a:cs typeface="Times New Roman"/>
                        </a:rPr>
                        <a:t>săn</a:t>
                      </a:r>
                      <a:r>
                        <a:rPr lang="en-US" sz="2400" b="0" dirty="0">
                          <a:effectLst/>
                          <a:latin typeface="+mn-lt"/>
                          <a:ea typeface="Times New Roman"/>
                          <a:cs typeface="Times New Roman"/>
                        </a:rPr>
                        <a:t> </a:t>
                      </a:r>
                      <a:r>
                        <a:rPr lang="en-US" sz="2400" b="0" dirty="0" err="1">
                          <a:effectLst/>
                          <a:latin typeface="+mn-lt"/>
                          <a:ea typeface="Times New Roman"/>
                          <a:cs typeface="Times New Roman"/>
                        </a:rPr>
                        <a:t>bắt</a:t>
                      </a:r>
                      <a:r>
                        <a:rPr lang="en-US" sz="2400" b="0" dirty="0">
                          <a:effectLst/>
                          <a:latin typeface="+mn-lt"/>
                          <a:ea typeface="Times New Roman"/>
                          <a:cs typeface="Times New Roman"/>
                        </a:rPr>
                        <a:t> </a:t>
                      </a:r>
                      <a:r>
                        <a:rPr lang="en-US" sz="2400" b="0" dirty="0" err="1">
                          <a:effectLst/>
                          <a:latin typeface="+mn-lt"/>
                          <a:ea typeface="Times New Roman"/>
                          <a:cs typeface="Times New Roman"/>
                        </a:rPr>
                        <a:t>động</a:t>
                      </a:r>
                      <a:r>
                        <a:rPr lang="en-US" sz="2400" b="0" dirty="0">
                          <a:effectLst/>
                          <a:latin typeface="+mn-lt"/>
                          <a:ea typeface="Times New Roman"/>
                          <a:cs typeface="Times New Roman"/>
                        </a:rPr>
                        <a:t> </a:t>
                      </a:r>
                      <a:r>
                        <a:rPr lang="en-US" sz="2400" b="0" dirty="0" err="1">
                          <a:effectLst/>
                          <a:latin typeface="+mn-lt"/>
                          <a:ea typeface="Times New Roman"/>
                          <a:cs typeface="Times New Roman"/>
                        </a:rPr>
                        <a:t>vật</a:t>
                      </a:r>
                      <a:r>
                        <a:rPr lang="en-US" sz="2400" b="0" dirty="0">
                          <a:effectLst/>
                          <a:latin typeface="+mn-lt"/>
                          <a:ea typeface="Times New Roman"/>
                          <a:cs typeface="Times New Roman"/>
                        </a:rPr>
                        <a:t> </a:t>
                      </a:r>
                      <a:r>
                        <a:rPr lang="en-US" sz="2400" b="0" dirty="0" err="1">
                          <a:effectLst/>
                          <a:latin typeface="+mn-lt"/>
                          <a:ea typeface="Times New Roman"/>
                          <a:cs typeface="Times New Roman"/>
                        </a:rPr>
                        <a:t>hoang</a:t>
                      </a:r>
                      <a:r>
                        <a:rPr lang="en-US" sz="2400" b="0" dirty="0">
                          <a:effectLst/>
                          <a:latin typeface="+mn-lt"/>
                          <a:ea typeface="Times New Roman"/>
                          <a:cs typeface="Times New Roman"/>
                        </a:rPr>
                        <a:t> </a:t>
                      </a:r>
                      <a:r>
                        <a:rPr lang="en-US" sz="2400" b="0" dirty="0" err="1">
                          <a:effectLst/>
                          <a:latin typeface="+mn-lt"/>
                          <a:ea typeface="Times New Roman"/>
                          <a:cs typeface="Times New Roman"/>
                        </a:rPr>
                        <a:t>dã</a:t>
                      </a:r>
                      <a:r>
                        <a:rPr lang="en-US" sz="2400" b="0" dirty="0">
                          <a:effectLst/>
                          <a:latin typeface="+mn-lt"/>
                          <a:ea typeface="Times New Roman"/>
                          <a:cs typeface="Times New Roman"/>
                        </a:rPr>
                        <a:t> </a:t>
                      </a:r>
                      <a:r>
                        <a:rPr lang="en-US" sz="2400" b="0" dirty="0" err="1">
                          <a:effectLst/>
                          <a:latin typeface="+mn-lt"/>
                          <a:ea typeface="Times New Roman"/>
                          <a:cs typeface="Times New Roman"/>
                        </a:rPr>
                        <a:t>có</a:t>
                      </a:r>
                      <a:r>
                        <a:rPr lang="en-US" sz="2400" b="0" dirty="0">
                          <a:effectLst/>
                          <a:latin typeface="+mn-lt"/>
                          <a:ea typeface="Times New Roman"/>
                          <a:cs typeface="Times New Roman"/>
                        </a:rPr>
                        <a:t> </a:t>
                      </a:r>
                      <a:r>
                        <a:rPr lang="en-US" sz="2400" b="0" dirty="0" err="1">
                          <a:effectLst/>
                          <a:latin typeface="+mn-lt"/>
                          <a:ea typeface="Times New Roman"/>
                          <a:cs typeface="Times New Roman"/>
                        </a:rPr>
                        <a:t>nguy</a:t>
                      </a:r>
                      <a:r>
                        <a:rPr lang="en-US" sz="2400" b="0" dirty="0">
                          <a:effectLst/>
                          <a:latin typeface="+mn-lt"/>
                          <a:ea typeface="Times New Roman"/>
                          <a:cs typeface="Times New Roman"/>
                        </a:rPr>
                        <a:t> </a:t>
                      </a:r>
                      <a:r>
                        <a:rPr lang="en-US" sz="2400" b="0" dirty="0" err="1">
                          <a:effectLst/>
                          <a:latin typeface="+mn-lt"/>
                          <a:ea typeface="Times New Roman"/>
                          <a:cs typeface="Times New Roman"/>
                        </a:rPr>
                        <a:t>cơ</a:t>
                      </a:r>
                      <a:r>
                        <a:rPr lang="en-US" sz="2400" b="0" dirty="0">
                          <a:effectLst/>
                          <a:latin typeface="+mn-lt"/>
                          <a:ea typeface="Times New Roman"/>
                          <a:cs typeface="Times New Roman"/>
                        </a:rPr>
                        <a:t> </a:t>
                      </a:r>
                      <a:r>
                        <a:rPr lang="en-US" sz="2400" b="0" dirty="0" err="1">
                          <a:effectLst/>
                          <a:latin typeface="+mn-lt"/>
                          <a:ea typeface="Times New Roman"/>
                          <a:cs typeface="Times New Roman"/>
                        </a:rPr>
                        <a:t>tuyệt</a:t>
                      </a:r>
                      <a:r>
                        <a:rPr lang="en-US" sz="2400" b="0" dirty="0">
                          <a:effectLst/>
                          <a:latin typeface="+mn-lt"/>
                          <a:ea typeface="Times New Roman"/>
                          <a:cs typeface="Times New Roman"/>
                        </a:rPr>
                        <a:t> </a:t>
                      </a:r>
                      <a:r>
                        <a:rPr lang="en-US" sz="2400" b="0" dirty="0" err="1">
                          <a:effectLst/>
                          <a:latin typeface="+mn-lt"/>
                          <a:ea typeface="Times New Roman"/>
                          <a:cs typeface="Times New Roman"/>
                        </a:rPr>
                        <a:t>chủng</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R="17145" algn="just">
                        <a:lnSpc>
                          <a:spcPct val="100000"/>
                        </a:lnSpc>
                        <a:spcAft>
                          <a:spcPts val="0"/>
                        </a:spcAft>
                      </a:pPr>
                      <a:r>
                        <a:rPr lang="en-US" sz="2400" b="0" dirty="0">
                          <a:effectLst/>
                          <a:latin typeface="+mn-lt"/>
                          <a:ea typeface="Times New Roman"/>
                          <a:cs typeface="Times New Roman"/>
                        </a:rPr>
                        <a:t>3. </a:t>
                      </a:r>
                      <a:r>
                        <a:rPr lang="en-US" sz="2400" b="0" dirty="0" err="1">
                          <a:effectLst/>
                          <a:latin typeface="+mn-lt"/>
                          <a:ea typeface="Times New Roman"/>
                          <a:cs typeface="Times New Roman"/>
                        </a:rPr>
                        <a:t>Trồng</a:t>
                      </a:r>
                      <a:r>
                        <a:rPr lang="en-US" sz="2400" b="0" dirty="0">
                          <a:effectLst/>
                          <a:latin typeface="+mn-lt"/>
                          <a:ea typeface="Times New Roman"/>
                          <a:cs typeface="Times New Roman"/>
                        </a:rPr>
                        <a:t> </a:t>
                      </a:r>
                      <a:r>
                        <a:rPr lang="en-US" sz="2400" b="0" dirty="0" err="1">
                          <a:effectLst/>
                          <a:latin typeface="+mn-lt"/>
                          <a:ea typeface="Times New Roman"/>
                          <a:cs typeface="Times New Roman"/>
                        </a:rPr>
                        <a:t>rừng</a:t>
                      </a:r>
                      <a:r>
                        <a:rPr lang="en-US" sz="2400" b="0" dirty="0">
                          <a:effectLst/>
                          <a:latin typeface="+mn-lt"/>
                          <a:ea typeface="Times New Roman"/>
                          <a:cs typeface="Times New Roman"/>
                        </a:rPr>
                        <a:t> </a:t>
                      </a:r>
                      <a:r>
                        <a:rPr lang="en-US" sz="2400" b="0" dirty="0" err="1">
                          <a:effectLst/>
                          <a:latin typeface="+mn-lt"/>
                          <a:ea typeface="Times New Roman"/>
                          <a:cs typeface="Times New Roman"/>
                        </a:rPr>
                        <a:t>ngặp</a:t>
                      </a:r>
                      <a:r>
                        <a:rPr lang="en-US" sz="2400" b="0" dirty="0">
                          <a:effectLst/>
                          <a:latin typeface="+mn-lt"/>
                          <a:ea typeface="Times New Roman"/>
                          <a:cs typeface="Times New Roman"/>
                        </a:rPr>
                        <a:t> </a:t>
                      </a:r>
                      <a:r>
                        <a:rPr lang="en-US" sz="2400" b="0" dirty="0" err="1">
                          <a:effectLst/>
                          <a:latin typeface="+mn-lt"/>
                          <a:ea typeface="Times New Roman"/>
                          <a:cs typeface="Times New Roman"/>
                        </a:rPr>
                        <a:t>mặn</a:t>
                      </a:r>
                      <a:r>
                        <a:rPr lang="en-US" sz="2400" b="0" dirty="0">
                          <a:effectLst/>
                          <a:latin typeface="+mn-lt"/>
                          <a:ea typeface="Times New Roman"/>
                          <a:cs typeface="Times New Roman"/>
                        </a:rPr>
                        <a:t> </a:t>
                      </a:r>
                      <a:r>
                        <a:rPr lang="en-US" sz="2400" b="0" dirty="0" err="1">
                          <a:effectLst/>
                          <a:latin typeface="+mn-lt"/>
                          <a:ea typeface="Times New Roman"/>
                          <a:cs typeface="Times New Roman"/>
                        </a:rPr>
                        <a:t>ven</a:t>
                      </a:r>
                      <a:r>
                        <a:rPr lang="en-US" sz="2400" b="0" dirty="0">
                          <a:effectLst/>
                          <a:latin typeface="+mn-lt"/>
                          <a:ea typeface="Times New Roman"/>
                          <a:cs typeface="Times New Roman"/>
                        </a:rPr>
                        <a:t> </a:t>
                      </a:r>
                      <a:r>
                        <a:rPr lang="en-US" sz="2400" b="0" dirty="0" err="1">
                          <a:effectLst/>
                          <a:latin typeface="+mn-lt"/>
                          <a:ea typeface="Times New Roman"/>
                          <a:cs typeface="Times New Roman"/>
                        </a:rPr>
                        <a:t>biển</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R="17145" algn="just">
                        <a:lnSpc>
                          <a:spcPct val="100000"/>
                        </a:lnSpc>
                        <a:spcAft>
                          <a:spcPts val="0"/>
                        </a:spcAft>
                      </a:pPr>
                      <a:r>
                        <a:rPr lang="en-US" sz="2400" b="0" dirty="0">
                          <a:effectLst/>
                          <a:latin typeface="+mn-lt"/>
                          <a:ea typeface="Times New Roman"/>
                          <a:cs typeface="Times New Roman"/>
                        </a:rPr>
                        <a:t>4. </a:t>
                      </a:r>
                      <a:r>
                        <a:rPr lang="en-US" sz="2400" b="0" dirty="0" err="1">
                          <a:effectLst/>
                          <a:latin typeface="+mn-lt"/>
                          <a:ea typeface="Times New Roman"/>
                          <a:cs typeface="Times New Roman"/>
                        </a:rPr>
                        <a:t>Phòng</a:t>
                      </a:r>
                      <a:r>
                        <a:rPr lang="en-US" sz="2400" b="0" dirty="0">
                          <a:effectLst/>
                          <a:latin typeface="+mn-lt"/>
                          <a:ea typeface="Times New Roman"/>
                          <a:cs typeface="Times New Roman"/>
                        </a:rPr>
                        <a:t> </a:t>
                      </a:r>
                      <a:r>
                        <a:rPr lang="en-US" sz="2400" b="0" dirty="0" err="1">
                          <a:effectLst/>
                          <a:latin typeface="+mn-lt"/>
                          <a:ea typeface="Times New Roman"/>
                          <a:cs typeface="Times New Roman"/>
                        </a:rPr>
                        <a:t>chống</a:t>
                      </a:r>
                      <a:r>
                        <a:rPr lang="en-US" sz="2400" b="0" dirty="0">
                          <a:effectLst/>
                          <a:latin typeface="+mn-lt"/>
                          <a:ea typeface="Times New Roman"/>
                          <a:cs typeface="Times New Roman"/>
                        </a:rPr>
                        <a:t> </a:t>
                      </a:r>
                      <a:r>
                        <a:rPr lang="en-US" sz="2400" b="0" dirty="0" err="1">
                          <a:effectLst/>
                          <a:latin typeface="+mn-lt"/>
                          <a:ea typeface="Times New Roman"/>
                          <a:cs typeface="Times New Roman"/>
                        </a:rPr>
                        <a:t>cháy</a:t>
                      </a:r>
                      <a:r>
                        <a:rPr lang="en-US" sz="2400" b="0" dirty="0">
                          <a:effectLst/>
                          <a:latin typeface="+mn-lt"/>
                          <a:ea typeface="Times New Roman"/>
                          <a:cs typeface="Times New Roman"/>
                        </a:rPr>
                        <a:t> </a:t>
                      </a:r>
                      <a:r>
                        <a:rPr lang="en-US" sz="2400" b="0" dirty="0" err="1">
                          <a:effectLst/>
                          <a:latin typeface="+mn-lt"/>
                          <a:ea typeface="Times New Roman"/>
                          <a:cs typeface="Times New Roman"/>
                        </a:rPr>
                        <a:t>rừng</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311150" y="112693"/>
            <a:ext cx="1150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Đọc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thông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tin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luận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nhóm</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hiệu</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quả</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biện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pháp</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dưới</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đây</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việc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vệ</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dạng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sinh</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học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ea typeface="Times New Roman" pitchFamily="18" charset="0"/>
                <a:cs typeface="Times New Roman" panose="02020603050405020304" pitchFamily="18" charset="0"/>
              </a:rPr>
              <a:t>quần</a:t>
            </a:r>
            <a:r>
              <a:rPr lang="en-US" altLang="en-US" sz="2800" b="1">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xã</a:t>
            </a:r>
            <a:endParaRPr lang="en-US" altLang="en-US" sz="2800" dirty="0">
              <a:solidFill>
                <a:srgbClr val="0033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4724400" y="1630680"/>
            <a:ext cx="7092950" cy="3108543"/>
          </a:xfrm>
          <a:prstGeom prst="rect">
            <a:avLst/>
          </a:prstGeom>
        </p:spPr>
        <p:txBody>
          <a:bodyPr wrap="square">
            <a:spAutoFit/>
          </a:bodyPr>
          <a:lstStyle/>
          <a:p>
            <a:pPr algn="just"/>
            <a:r>
              <a:rPr lang="vi-VN" sz="2800">
                <a:solidFill>
                  <a:srgbClr val="0033CC"/>
                </a:solidFill>
                <a:latin typeface="Calibri" panose="020F0502020204030204" pitchFamily="34" charset="0"/>
                <a:cs typeface="Calibri" panose="020F0502020204030204" pitchFamily="34" charset="0"/>
              </a:rPr>
              <a:t>Môi trường sống có tác động trực tiếp hoặc gián tiếp tới sự tồn tại và phát triển của các loài sinh vật trong quần xã. Bảo vệ môi trường sống giúp đảm bảo các nhân tố môi trường không bị biến đổi theo hướng tác động xấu tới quá trình sinh trưởng và phát triển của các sinh vật, từ đó, giúp bảo vệ đa dạng sinh học.</a:t>
            </a:r>
            <a:endParaRPr lang="en-US" sz="2800">
              <a:solidFill>
                <a:srgbClr val="0033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93969081"/>
              </p:ext>
            </p:extLst>
          </p:nvPr>
        </p:nvGraphicFramePr>
        <p:xfrm>
          <a:off x="120650" y="1097280"/>
          <a:ext cx="11887200" cy="5699760"/>
        </p:xfrm>
        <a:graphic>
          <a:graphicData uri="http://schemas.openxmlformats.org/drawingml/2006/table">
            <a:tbl>
              <a:tblPr firstRow="1" firstCol="1" bandRow="1"/>
              <a:tblGrid>
                <a:gridCol w="4559384">
                  <a:extLst>
                    <a:ext uri="{9D8B030D-6E8A-4147-A177-3AD203B41FA5}">
                      <a16:colId xmlns:a16="http://schemas.microsoft.com/office/drawing/2014/main" val="20000"/>
                    </a:ext>
                  </a:extLst>
                </a:gridCol>
                <a:gridCol w="7327816">
                  <a:extLst>
                    <a:ext uri="{9D8B030D-6E8A-4147-A177-3AD203B41FA5}">
                      <a16:colId xmlns:a16="http://schemas.microsoft.com/office/drawing/2014/main" val="20001"/>
                    </a:ext>
                  </a:extLst>
                </a:gridCol>
              </a:tblGrid>
              <a:tr h="463286">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Biện</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pháp</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Hiệu</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quả</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0634">
                <a:tc>
                  <a:txBody>
                    <a:bodyPr/>
                    <a:lstStyle/>
                    <a:p>
                      <a:pPr marR="17145" algn="just">
                        <a:lnSpc>
                          <a:spcPct val="100000"/>
                        </a:lnSpc>
                        <a:spcAft>
                          <a:spcPts val="0"/>
                        </a:spcAft>
                      </a:pPr>
                      <a:r>
                        <a:rPr lang="en-US" sz="2400" b="0" dirty="0">
                          <a:effectLst/>
                          <a:latin typeface="+mn-lt"/>
                          <a:ea typeface="Times New Roman"/>
                          <a:cs typeface="Times New Roman"/>
                        </a:rPr>
                        <a:t>1.</a:t>
                      </a:r>
                      <a:r>
                        <a:rPr lang="en-US" sz="2400" b="0" dirty="0">
                          <a:effectLst/>
                          <a:latin typeface="+mn-lt"/>
                          <a:ea typeface="Calibri"/>
                          <a:cs typeface="Times New Roman"/>
                        </a:rPr>
                        <a:t> </a:t>
                      </a:r>
                      <a:r>
                        <a:rPr lang="en-US" sz="2400" b="0" dirty="0" err="1">
                          <a:effectLst/>
                          <a:latin typeface="+mn-lt"/>
                          <a:ea typeface="Calibri"/>
                          <a:cs typeface="Times New Roman"/>
                        </a:rPr>
                        <a:t>Bảo</a:t>
                      </a:r>
                      <a:r>
                        <a:rPr lang="en-US" sz="2400" b="0" dirty="0">
                          <a:effectLst/>
                          <a:latin typeface="+mn-lt"/>
                          <a:ea typeface="Calibri"/>
                          <a:cs typeface="Times New Roman"/>
                        </a:rPr>
                        <a:t> </a:t>
                      </a:r>
                      <a:r>
                        <a:rPr lang="en-US" sz="2400" b="0" dirty="0" err="1">
                          <a:effectLst/>
                          <a:latin typeface="+mn-lt"/>
                          <a:ea typeface="Calibri"/>
                          <a:cs typeface="Times New Roman"/>
                        </a:rPr>
                        <a:t>vệ</a:t>
                      </a:r>
                      <a:r>
                        <a:rPr lang="en-US" sz="2400" b="0" dirty="0">
                          <a:effectLst/>
                          <a:latin typeface="+mn-lt"/>
                          <a:ea typeface="Calibri"/>
                          <a:cs typeface="Times New Roman"/>
                        </a:rPr>
                        <a:t> </a:t>
                      </a:r>
                      <a:r>
                        <a:rPr lang="en-US" sz="2400" b="0" dirty="0" err="1">
                          <a:effectLst/>
                          <a:latin typeface="+mn-lt"/>
                          <a:ea typeface="Calibri"/>
                          <a:cs typeface="Times New Roman"/>
                        </a:rPr>
                        <a:t>môi</a:t>
                      </a:r>
                      <a:r>
                        <a:rPr lang="en-US" sz="2400" b="0" dirty="0">
                          <a:effectLst/>
                          <a:latin typeface="+mn-lt"/>
                          <a:ea typeface="Calibri"/>
                          <a:cs typeface="Times New Roman"/>
                        </a:rPr>
                        <a:t> </a:t>
                      </a:r>
                      <a:r>
                        <a:rPr lang="en-US" sz="2400" b="0" dirty="0" err="1">
                          <a:effectLst/>
                          <a:latin typeface="+mn-lt"/>
                          <a:ea typeface="Calibri"/>
                          <a:cs typeface="Times New Roman"/>
                        </a:rPr>
                        <a:t>trường</a:t>
                      </a:r>
                      <a:r>
                        <a:rPr lang="en-US" sz="2400" b="0" dirty="0">
                          <a:effectLst/>
                          <a:latin typeface="+mn-lt"/>
                          <a:ea typeface="Calibri"/>
                          <a:cs typeface="Times New Roman"/>
                        </a:rPr>
                        <a:t> </a:t>
                      </a:r>
                      <a:r>
                        <a:rPr lang="en-US" sz="2400" b="0" dirty="0" err="1">
                          <a:effectLst/>
                          <a:latin typeface="+mn-lt"/>
                          <a:ea typeface="Calibri"/>
                          <a:cs typeface="Times New Roman"/>
                        </a:rPr>
                        <a:t>sống</a:t>
                      </a:r>
                      <a:r>
                        <a:rPr lang="en-US" sz="2400" b="0" dirty="0">
                          <a:effectLst/>
                          <a:latin typeface="+mn-lt"/>
                          <a:ea typeface="Calibri"/>
                          <a:cs typeface="Times New Roman"/>
                        </a:rPr>
                        <a:t> </a:t>
                      </a:r>
                      <a:r>
                        <a:rPr lang="en-US" sz="2400" b="0" dirty="0" err="1">
                          <a:effectLst/>
                          <a:latin typeface="+mn-lt"/>
                          <a:ea typeface="Calibri"/>
                          <a:cs typeface="Times New Roman"/>
                        </a:rPr>
                        <a:t>của</a:t>
                      </a:r>
                      <a:r>
                        <a:rPr lang="en-US" sz="2400" b="0" dirty="0">
                          <a:effectLst/>
                          <a:latin typeface="+mn-lt"/>
                          <a:ea typeface="Calibri"/>
                          <a:cs typeface="Times New Roman"/>
                        </a:rPr>
                        <a:t> </a:t>
                      </a:r>
                      <a:r>
                        <a:rPr lang="en-US" sz="2400" b="0" dirty="0" err="1">
                          <a:effectLst/>
                          <a:latin typeface="+mn-lt"/>
                          <a:ea typeface="Calibri"/>
                          <a:cs typeface="Times New Roman"/>
                        </a:rPr>
                        <a:t>các</a:t>
                      </a:r>
                      <a:r>
                        <a:rPr lang="en-US" sz="2400" b="0" dirty="0">
                          <a:effectLst/>
                          <a:latin typeface="+mn-lt"/>
                          <a:ea typeface="Calibri"/>
                          <a:cs typeface="Times New Roman"/>
                        </a:rPr>
                        <a:t> </a:t>
                      </a:r>
                      <a:r>
                        <a:rPr lang="en-US" sz="2400" b="0" dirty="0" err="1">
                          <a:effectLst/>
                          <a:latin typeface="+mn-lt"/>
                          <a:ea typeface="Calibri"/>
                          <a:cs typeface="Times New Roman"/>
                        </a:rPr>
                        <a:t>loài</a:t>
                      </a:r>
                      <a:r>
                        <a:rPr lang="en-US" sz="2400" b="0" dirty="0">
                          <a:effectLst/>
                          <a:latin typeface="+mn-lt"/>
                          <a:ea typeface="Calibri"/>
                          <a:cs typeface="Times New Roman"/>
                        </a:rPr>
                        <a:t> </a:t>
                      </a:r>
                      <a:r>
                        <a:rPr lang="en-US" sz="2400" b="0" dirty="0" err="1">
                          <a:effectLst/>
                          <a:latin typeface="+mn-lt"/>
                          <a:ea typeface="Calibri"/>
                          <a:cs typeface="Times New Roman"/>
                        </a:rPr>
                        <a:t>trong</a:t>
                      </a:r>
                      <a:r>
                        <a:rPr lang="en-US" sz="2400" b="0" dirty="0">
                          <a:effectLst/>
                          <a:latin typeface="+mn-lt"/>
                          <a:ea typeface="Calibri"/>
                          <a:cs typeface="Times New Roman"/>
                        </a:rPr>
                        <a:t> </a:t>
                      </a:r>
                      <a:r>
                        <a:rPr lang="en-US" sz="2400" b="0" dirty="0" err="1">
                          <a:effectLst/>
                          <a:latin typeface="+mn-lt"/>
                          <a:ea typeface="Calibri"/>
                          <a:cs typeface="Times New Roman"/>
                        </a:rPr>
                        <a:t>quần</a:t>
                      </a:r>
                      <a:r>
                        <a:rPr lang="en-US" sz="2400" b="0" dirty="0">
                          <a:effectLst/>
                          <a:latin typeface="+mn-lt"/>
                          <a:ea typeface="Calibri"/>
                          <a:cs typeface="Times New Roman"/>
                        </a:rPr>
                        <a:t> </a:t>
                      </a:r>
                      <a:r>
                        <a:rPr lang="en-US" sz="2400" b="0" dirty="0" err="1">
                          <a:effectLst/>
                          <a:latin typeface="+mn-lt"/>
                          <a:ea typeface="Calibri"/>
                          <a:cs typeface="Times New Roman"/>
                        </a:rPr>
                        <a:t>xã</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1514">
                <a:tc>
                  <a:txBody>
                    <a:bodyPr/>
                    <a:lstStyle/>
                    <a:p>
                      <a:pPr marR="17145" algn="just">
                        <a:lnSpc>
                          <a:spcPct val="100000"/>
                        </a:lnSpc>
                        <a:spcAft>
                          <a:spcPts val="0"/>
                        </a:spcAft>
                      </a:pPr>
                      <a:r>
                        <a:rPr lang="en-US" sz="2800" b="0" dirty="0">
                          <a:effectLst/>
                          <a:latin typeface="+mn-lt"/>
                          <a:ea typeface="Times New Roman"/>
                          <a:cs typeface="Times New Roman"/>
                        </a:rPr>
                        <a:t>2. </a:t>
                      </a:r>
                      <a:r>
                        <a:rPr lang="en-US" sz="2800" b="0" dirty="0" err="1">
                          <a:effectLst/>
                          <a:latin typeface="+mn-lt"/>
                          <a:ea typeface="Times New Roman"/>
                          <a:cs typeface="Times New Roman"/>
                        </a:rPr>
                        <a:t>Cấm</a:t>
                      </a:r>
                      <a:r>
                        <a:rPr lang="en-US" sz="2800" b="0" dirty="0">
                          <a:effectLst/>
                          <a:latin typeface="+mn-lt"/>
                          <a:ea typeface="Times New Roman"/>
                          <a:cs typeface="Times New Roman"/>
                        </a:rPr>
                        <a:t> </a:t>
                      </a:r>
                      <a:r>
                        <a:rPr lang="en-US" sz="2800" b="0" dirty="0" err="1">
                          <a:effectLst/>
                          <a:latin typeface="+mn-lt"/>
                          <a:ea typeface="Times New Roman"/>
                          <a:cs typeface="Times New Roman"/>
                        </a:rPr>
                        <a:t>săn</a:t>
                      </a:r>
                      <a:r>
                        <a:rPr lang="en-US" sz="2800" b="0" dirty="0">
                          <a:effectLst/>
                          <a:latin typeface="+mn-lt"/>
                          <a:ea typeface="Times New Roman"/>
                          <a:cs typeface="Times New Roman"/>
                        </a:rPr>
                        <a:t> </a:t>
                      </a:r>
                      <a:r>
                        <a:rPr lang="en-US" sz="2800" b="0" dirty="0" err="1">
                          <a:effectLst/>
                          <a:latin typeface="+mn-lt"/>
                          <a:ea typeface="Times New Roman"/>
                          <a:cs typeface="Times New Roman"/>
                        </a:rPr>
                        <a:t>bắt</a:t>
                      </a:r>
                      <a:r>
                        <a:rPr lang="en-US" sz="2800" b="0" dirty="0">
                          <a:effectLst/>
                          <a:latin typeface="+mn-lt"/>
                          <a:ea typeface="Times New Roman"/>
                          <a:cs typeface="Times New Roman"/>
                        </a:rPr>
                        <a:t> </a:t>
                      </a:r>
                      <a:r>
                        <a:rPr lang="en-US" sz="2800" b="0" dirty="0" err="1">
                          <a:effectLst/>
                          <a:latin typeface="+mn-lt"/>
                          <a:ea typeface="Times New Roman"/>
                          <a:cs typeface="Times New Roman"/>
                        </a:rPr>
                        <a:t>động</a:t>
                      </a:r>
                      <a:r>
                        <a:rPr lang="en-US" sz="2800" b="0" dirty="0">
                          <a:effectLst/>
                          <a:latin typeface="+mn-lt"/>
                          <a:ea typeface="Times New Roman"/>
                          <a:cs typeface="Times New Roman"/>
                        </a:rPr>
                        <a:t> </a:t>
                      </a:r>
                      <a:r>
                        <a:rPr lang="en-US" sz="2800" b="0" dirty="0" err="1">
                          <a:effectLst/>
                          <a:latin typeface="+mn-lt"/>
                          <a:ea typeface="Times New Roman"/>
                          <a:cs typeface="Times New Roman"/>
                        </a:rPr>
                        <a:t>vật</a:t>
                      </a:r>
                      <a:r>
                        <a:rPr lang="en-US" sz="2800" b="0" dirty="0">
                          <a:effectLst/>
                          <a:latin typeface="+mn-lt"/>
                          <a:ea typeface="Times New Roman"/>
                          <a:cs typeface="Times New Roman"/>
                        </a:rPr>
                        <a:t> </a:t>
                      </a:r>
                      <a:r>
                        <a:rPr lang="en-US" sz="2800" b="0" dirty="0" err="1">
                          <a:effectLst/>
                          <a:latin typeface="+mn-lt"/>
                          <a:ea typeface="Times New Roman"/>
                          <a:cs typeface="Times New Roman"/>
                        </a:rPr>
                        <a:t>hoang</a:t>
                      </a:r>
                      <a:r>
                        <a:rPr lang="en-US" sz="2800" b="0" dirty="0">
                          <a:effectLst/>
                          <a:latin typeface="+mn-lt"/>
                          <a:ea typeface="Times New Roman"/>
                          <a:cs typeface="Times New Roman"/>
                        </a:rPr>
                        <a:t> </a:t>
                      </a:r>
                      <a:r>
                        <a:rPr lang="en-US" sz="2800" b="0" dirty="0" err="1">
                          <a:effectLst/>
                          <a:latin typeface="+mn-lt"/>
                          <a:ea typeface="Times New Roman"/>
                          <a:cs typeface="Times New Roman"/>
                        </a:rPr>
                        <a:t>dã</a:t>
                      </a:r>
                      <a:r>
                        <a:rPr lang="en-US" sz="2800" b="0" dirty="0">
                          <a:effectLst/>
                          <a:latin typeface="+mn-lt"/>
                          <a:ea typeface="Times New Roman"/>
                          <a:cs typeface="Times New Roman"/>
                        </a:rPr>
                        <a:t> </a:t>
                      </a:r>
                      <a:r>
                        <a:rPr lang="en-US" sz="2800" b="0" dirty="0" err="1">
                          <a:effectLst/>
                          <a:latin typeface="+mn-lt"/>
                          <a:ea typeface="Times New Roman"/>
                          <a:cs typeface="Times New Roman"/>
                        </a:rPr>
                        <a:t>có</a:t>
                      </a:r>
                      <a:r>
                        <a:rPr lang="en-US" sz="2800" b="0" dirty="0">
                          <a:effectLst/>
                          <a:latin typeface="+mn-lt"/>
                          <a:ea typeface="Times New Roman"/>
                          <a:cs typeface="Times New Roman"/>
                        </a:rPr>
                        <a:t> </a:t>
                      </a:r>
                      <a:r>
                        <a:rPr lang="en-US" sz="2800" b="0" dirty="0" err="1">
                          <a:effectLst/>
                          <a:latin typeface="+mn-lt"/>
                          <a:ea typeface="Times New Roman"/>
                          <a:cs typeface="Times New Roman"/>
                        </a:rPr>
                        <a:t>nguy</a:t>
                      </a:r>
                      <a:r>
                        <a:rPr lang="en-US" sz="2800" b="0" dirty="0">
                          <a:effectLst/>
                          <a:latin typeface="+mn-lt"/>
                          <a:ea typeface="Times New Roman"/>
                          <a:cs typeface="Times New Roman"/>
                        </a:rPr>
                        <a:t> </a:t>
                      </a:r>
                      <a:r>
                        <a:rPr lang="en-US" sz="2800" b="0" dirty="0" err="1">
                          <a:effectLst/>
                          <a:latin typeface="+mn-lt"/>
                          <a:ea typeface="Times New Roman"/>
                          <a:cs typeface="Times New Roman"/>
                        </a:rPr>
                        <a:t>cơ</a:t>
                      </a:r>
                      <a:r>
                        <a:rPr lang="en-US" sz="2800" b="0" dirty="0">
                          <a:effectLst/>
                          <a:latin typeface="+mn-lt"/>
                          <a:ea typeface="Times New Roman"/>
                          <a:cs typeface="Times New Roman"/>
                        </a:rPr>
                        <a:t> </a:t>
                      </a:r>
                      <a:r>
                        <a:rPr lang="en-US" sz="2800" b="0" dirty="0" err="1">
                          <a:effectLst/>
                          <a:latin typeface="+mn-lt"/>
                          <a:ea typeface="Times New Roman"/>
                          <a:cs typeface="Times New Roman"/>
                        </a:rPr>
                        <a:t>tuyệt</a:t>
                      </a:r>
                      <a:r>
                        <a:rPr lang="en-US" sz="2800" b="0" dirty="0">
                          <a:effectLst/>
                          <a:latin typeface="+mn-lt"/>
                          <a:ea typeface="Times New Roman"/>
                          <a:cs typeface="Times New Roman"/>
                        </a:rPr>
                        <a:t> </a:t>
                      </a:r>
                      <a:r>
                        <a:rPr lang="en-US" sz="2800" b="0" dirty="0" err="1">
                          <a:effectLst/>
                          <a:latin typeface="+mn-lt"/>
                          <a:ea typeface="Times New Roman"/>
                          <a:cs typeface="Times New Roman"/>
                        </a:rPr>
                        <a:t>chủng</a:t>
                      </a:r>
                      <a:endParaRPr lang="en-US" sz="28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R="17145" algn="just">
                        <a:lnSpc>
                          <a:spcPct val="100000"/>
                        </a:lnSpc>
                        <a:spcAft>
                          <a:spcPts val="0"/>
                        </a:spcAft>
                      </a:pPr>
                      <a:r>
                        <a:rPr lang="en-US" sz="2400" b="0" dirty="0">
                          <a:effectLst/>
                          <a:latin typeface="+mn-lt"/>
                          <a:ea typeface="Times New Roman"/>
                          <a:cs typeface="Times New Roman"/>
                        </a:rPr>
                        <a:t>3. </a:t>
                      </a:r>
                      <a:r>
                        <a:rPr lang="en-US" sz="2400" b="0" dirty="0" err="1">
                          <a:effectLst/>
                          <a:latin typeface="+mn-lt"/>
                          <a:ea typeface="Times New Roman"/>
                          <a:cs typeface="Times New Roman"/>
                        </a:rPr>
                        <a:t>Trồng</a:t>
                      </a:r>
                      <a:r>
                        <a:rPr lang="en-US" sz="2400" b="0" dirty="0">
                          <a:effectLst/>
                          <a:latin typeface="+mn-lt"/>
                          <a:ea typeface="Times New Roman"/>
                          <a:cs typeface="Times New Roman"/>
                        </a:rPr>
                        <a:t> </a:t>
                      </a:r>
                      <a:r>
                        <a:rPr lang="en-US" sz="2400" b="0" dirty="0" err="1">
                          <a:effectLst/>
                          <a:latin typeface="+mn-lt"/>
                          <a:ea typeface="Times New Roman"/>
                          <a:cs typeface="Times New Roman"/>
                        </a:rPr>
                        <a:t>rừng</a:t>
                      </a:r>
                      <a:r>
                        <a:rPr lang="en-US" sz="2400" b="0" dirty="0">
                          <a:effectLst/>
                          <a:latin typeface="+mn-lt"/>
                          <a:ea typeface="Times New Roman"/>
                          <a:cs typeface="Times New Roman"/>
                        </a:rPr>
                        <a:t> </a:t>
                      </a:r>
                      <a:r>
                        <a:rPr lang="en-US" sz="2400" b="0" dirty="0" err="1">
                          <a:effectLst/>
                          <a:latin typeface="+mn-lt"/>
                          <a:ea typeface="Times New Roman"/>
                          <a:cs typeface="Times New Roman"/>
                        </a:rPr>
                        <a:t>ngặp</a:t>
                      </a:r>
                      <a:r>
                        <a:rPr lang="en-US" sz="2400" b="0" dirty="0">
                          <a:effectLst/>
                          <a:latin typeface="+mn-lt"/>
                          <a:ea typeface="Times New Roman"/>
                          <a:cs typeface="Times New Roman"/>
                        </a:rPr>
                        <a:t> </a:t>
                      </a:r>
                      <a:r>
                        <a:rPr lang="en-US" sz="2400" b="0" dirty="0" err="1">
                          <a:effectLst/>
                          <a:latin typeface="+mn-lt"/>
                          <a:ea typeface="Times New Roman"/>
                          <a:cs typeface="Times New Roman"/>
                        </a:rPr>
                        <a:t>mặn</a:t>
                      </a:r>
                      <a:r>
                        <a:rPr lang="en-US" sz="2400" b="0" dirty="0">
                          <a:effectLst/>
                          <a:latin typeface="+mn-lt"/>
                          <a:ea typeface="Times New Roman"/>
                          <a:cs typeface="Times New Roman"/>
                        </a:rPr>
                        <a:t> </a:t>
                      </a:r>
                      <a:r>
                        <a:rPr lang="en-US" sz="2400" b="0" dirty="0" err="1">
                          <a:effectLst/>
                          <a:latin typeface="+mn-lt"/>
                          <a:ea typeface="Times New Roman"/>
                          <a:cs typeface="Times New Roman"/>
                        </a:rPr>
                        <a:t>ven</a:t>
                      </a:r>
                      <a:r>
                        <a:rPr lang="en-US" sz="2400" b="0" dirty="0">
                          <a:effectLst/>
                          <a:latin typeface="+mn-lt"/>
                          <a:ea typeface="Times New Roman"/>
                          <a:cs typeface="Times New Roman"/>
                        </a:rPr>
                        <a:t> </a:t>
                      </a:r>
                      <a:r>
                        <a:rPr lang="en-US" sz="2400" b="0" dirty="0" err="1">
                          <a:effectLst/>
                          <a:latin typeface="+mn-lt"/>
                          <a:ea typeface="Times New Roman"/>
                          <a:cs typeface="Times New Roman"/>
                        </a:rPr>
                        <a:t>biển</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R="17145" algn="just">
                        <a:lnSpc>
                          <a:spcPct val="100000"/>
                        </a:lnSpc>
                        <a:spcAft>
                          <a:spcPts val="0"/>
                        </a:spcAft>
                      </a:pPr>
                      <a:r>
                        <a:rPr lang="en-US" sz="2400" b="0" dirty="0">
                          <a:effectLst/>
                          <a:latin typeface="+mn-lt"/>
                          <a:ea typeface="Times New Roman"/>
                          <a:cs typeface="Times New Roman"/>
                        </a:rPr>
                        <a:t>4. </a:t>
                      </a:r>
                      <a:r>
                        <a:rPr lang="en-US" sz="2400" b="0" dirty="0" err="1">
                          <a:effectLst/>
                          <a:latin typeface="+mn-lt"/>
                          <a:ea typeface="Times New Roman"/>
                          <a:cs typeface="Times New Roman"/>
                        </a:rPr>
                        <a:t>Phòng</a:t>
                      </a:r>
                      <a:r>
                        <a:rPr lang="en-US" sz="2400" b="0" dirty="0">
                          <a:effectLst/>
                          <a:latin typeface="+mn-lt"/>
                          <a:ea typeface="Times New Roman"/>
                          <a:cs typeface="Times New Roman"/>
                        </a:rPr>
                        <a:t> </a:t>
                      </a:r>
                      <a:r>
                        <a:rPr lang="en-US" sz="2400" b="0" dirty="0" err="1">
                          <a:effectLst/>
                          <a:latin typeface="+mn-lt"/>
                          <a:ea typeface="Times New Roman"/>
                          <a:cs typeface="Times New Roman"/>
                        </a:rPr>
                        <a:t>chống</a:t>
                      </a:r>
                      <a:r>
                        <a:rPr lang="en-US" sz="2400" b="0" dirty="0">
                          <a:effectLst/>
                          <a:latin typeface="+mn-lt"/>
                          <a:ea typeface="Times New Roman"/>
                          <a:cs typeface="Times New Roman"/>
                        </a:rPr>
                        <a:t> </a:t>
                      </a:r>
                      <a:r>
                        <a:rPr lang="en-US" sz="2400" b="0" dirty="0" err="1">
                          <a:effectLst/>
                          <a:latin typeface="+mn-lt"/>
                          <a:ea typeface="Times New Roman"/>
                          <a:cs typeface="Times New Roman"/>
                        </a:rPr>
                        <a:t>cháy</a:t>
                      </a:r>
                      <a:r>
                        <a:rPr lang="en-US" sz="2400" b="0" dirty="0">
                          <a:effectLst/>
                          <a:latin typeface="+mn-lt"/>
                          <a:ea typeface="Times New Roman"/>
                          <a:cs typeface="Times New Roman"/>
                        </a:rPr>
                        <a:t> </a:t>
                      </a:r>
                      <a:r>
                        <a:rPr lang="en-US" sz="2400" b="0" dirty="0" err="1">
                          <a:effectLst/>
                          <a:latin typeface="+mn-lt"/>
                          <a:ea typeface="Times New Roman"/>
                          <a:cs typeface="Times New Roman"/>
                        </a:rPr>
                        <a:t>rừng</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311150" y="112693"/>
            <a:ext cx="1150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Đọc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thông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tin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luận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nhóm</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hiệu</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quả</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biện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pháp</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dưới</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đây</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việc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vệ</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dạng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sinh</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học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ea typeface="Times New Roman" pitchFamily="18" charset="0"/>
                <a:cs typeface="Times New Roman" panose="02020603050405020304" pitchFamily="18" charset="0"/>
              </a:rPr>
              <a:t>quần</a:t>
            </a:r>
            <a:r>
              <a:rPr lang="en-US" altLang="en-US" sz="2800" b="1">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xã</a:t>
            </a:r>
            <a:endParaRPr lang="en-US" altLang="en-US" sz="2800"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24400" y="2362200"/>
            <a:ext cx="7223760" cy="3539430"/>
          </a:xfrm>
          <a:prstGeom prst="rect">
            <a:avLst/>
          </a:prstGeom>
        </p:spPr>
        <p:txBody>
          <a:bodyPr wrap="square">
            <a:spAutoFit/>
          </a:bodyPr>
          <a:lstStyle/>
          <a:p>
            <a:pPr algn="just"/>
            <a:r>
              <a:rPr lang="en-US" sz="2800">
                <a:solidFill>
                  <a:srgbClr val="0033CC"/>
                </a:solidFill>
                <a:latin typeface="Calibri" panose="020F0502020204030204" pitchFamily="34" charset="0"/>
                <a:cs typeface="Calibri" panose="020F0502020204030204" pitchFamily="34" charset="0"/>
              </a:rPr>
              <a:t>Đ</a:t>
            </a:r>
            <a:r>
              <a:rPr lang="vi-VN" sz="2800" smtClean="0">
                <a:solidFill>
                  <a:srgbClr val="0033CC"/>
                </a:solidFill>
                <a:latin typeface="Calibri" panose="020F0502020204030204" pitchFamily="34" charset="0"/>
                <a:cs typeface="Calibri" panose="020F0502020204030204" pitchFamily="34" charset="0"/>
              </a:rPr>
              <a:t>ảm </a:t>
            </a:r>
            <a:r>
              <a:rPr lang="vi-VN" sz="2800">
                <a:solidFill>
                  <a:srgbClr val="0033CC"/>
                </a:solidFill>
                <a:latin typeface="Calibri" panose="020F0502020204030204" pitchFamily="34" charset="0"/>
                <a:cs typeface="Calibri" panose="020F0502020204030204" pitchFamily="34" charset="0"/>
              </a:rPr>
              <a:t>bảo số lượng cá thể vốn đã ít ỏi của các loài này không bị đe dọa bởi hoạt động của con người, giúp các loài động vật này có điều kiện duy trì và hướng tới sự phục hồi số lượng. </a:t>
            </a:r>
            <a:r>
              <a:rPr lang="en-US" sz="2800" smtClean="0">
                <a:solidFill>
                  <a:srgbClr val="0033CC"/>
                </a:solidFill>
                <a:latin typeface="Calibri" panose="020F0502020204030204" pitchFamily="34" charset="0"/>
                <a:cs typeface="Calibri" panose="020F0502020204030204" pitchFamily="34" charset="0"/>
              </a:rPr>
              <a:t>B</a:t>
            </a:r>
            <a:r>
              <a:rPr lang="vi-VN" sz="2800" smtClean="0">
                <a:solidFill>
                  <a:srgbClr val="0033CC"/>
                </a:solidFill>
                <a:latin typeface="Calibri" panose="020F0502020204030204" pitchFamily="34" charset="0"/>
                <a:cs typeface="Calibri" panose="020F0502020204030204" pitchFamily="34" charset="0"/>
              </a:rPr>
              <a:t>ảo </a:t>
            </a:r>
            <a:r>
              <a:rPr lang="vi-VN" sz="2800">
                <a:solidFill>
                  <a:srgbClr val="0033CC"/>
                </a:solidFill>
                <a:latin typeface="Calibri" panose="020F0502020204030204" pitchFamily="34" charset="0"/>
                <a:cs typeface="Calibri" panose="020F0502020204030204" pitchFamily="34" charset="0"/>
              </a:rPr>
              <a:t>vệ động vật hoang dã cũng giúp hạn chế sự ảnh hưởng tới việc tồn tại, phát triển của các loài khác, tạo nên sự cân bằng sinh thái (bảo vệ đa dạng sinh học).</a:t>
            </a:r>
            <a:endParaRPr lang="en-US" sz="280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39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507974055"/>
              </p:ext>
            </p:extLst>
          </p:nvPr>
        </p:nvGraphicFramePr>
        <p:xfrm>
          <a:off x="120650" y="1097280"/>
          <a:ext cx="11887200" cy="5501640"/>
        </p:xfrm>
        <a:graphic>
          <a:graphicData uri="http://schemas.openxmlformats.org/drawingml/2006/table">
            <a:tbl>
              <a:tblPr firstRow="1" firstCol="1" bandRow="1"/>
              <a:tblGrid>
                <a:gridCol w="4559384">
                  <a:extLst>
                    <a:ext uri="{9D8B030D-6E8A-4147-A177-3AD203B41FA5}">
                      <a16:colId xmlns:a16="http://schemas.microsoft.com/office/drawing/2014/main" val="20000"/>
                    </a:ext>
                  </a:extLst>
                </a:gridCol>
                <a:gridCol w="7327816">
                  <a:extLst>
                    <a:ext uri="{9D8B030D-6E8A-4147-A177-3AD203B41FA5}">
                      <a16:colId xmlns:a16="http://schemas.microsoft.com/office/drawing/2014/main" val="20001"/>
                    </a:ext>
                  </a:extLst>
                </a:gridCol>
              </a:tblGrid>
              <a:tr h="463286">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Biện</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pháp</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Hiệu</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quả</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0634">
                <a:tc>
                  <a:txBody>
                    <a:bodyPr/>
                    <a:lstStyle/>
                    <a:p>
                      <a:pPr marR="17145" algn="just">
                        <a:lnSpc>
                          <a:spcPct val="100000"/>
                        </a:lnSpc>
                        <a:spcAft>
                          <a:spcPts val="0"/>
                        </a:spcAft>
                      </a:pPr>
                      <a:r>
                        <a:rPr lang="en-US" sz="2400" b="0" dirty="0">
                          <a:effectLst/>
                          <a:latin typeface="+mn-lt"/>
                          <a:ea typeface="Times New Roman"/>
                          <a:cs typeface="Times New Roman"/>
                        </a:rPr>
                        <a:t>1.</a:t>
                      </a:r>
                      <a:r>
                        <a:rPr lang="en-US" sz="2400" b="0" dirty="0">
                          <a:effectLst/>
                          <a:latin typeface="+mn-lt"/>
                          <a:ea typeface="Calibri"/>
                          <a:cs typeface="Times New Roman"/>
                        </a:rPr>
                        <a:t> </a:t>
                      </a:r>
                      <a:r>
                        <a:rPr lang="en-US" sz="2400" b="0" dirty="0" err="1">
                          <a:effectLst/>
                          <a:latin typeface="+mn-lt"/>
                          <a:ea typeface="Calibri"/>
                          <a:cs typeface="Times New Roman"/>
                        </a:rPr>
                        <a:t>Bảo</a:t>
                      </a:r>
                      <a:r>
                        <a:rPr lang="en-US" sz="2400" b="0" dirty="0">
                          <a:effectLst/>
                          <a:latin typeface="+mn-lt"/>
                          <a:ea typeface="Calibri"/>
                          <a:cs typeface="Times New Roman"/>
                        </a:rPr>
                        <a:t> </a:t>
                      </a:r>
                      <a:r>
                        <a:rPr lang="en-US" sz="2400" b="0" dirty="0" err="1">
                          <a:effectLst/>
                          <a:latin typeface="+mn-lt"/>
                          <a:ea typeface="Calibri"/>
                          <a:cs typeface="Times New Roman"/>
                        </a:rPr>
                        <a:t>vệ</a:t>
                      </a:r>
                      <a:r>
                        <a:rPr lang="en-US" sz="2400" b="0" dirty="0">
                          <a:effectLst/>
                          <a:latin typeface="+mn-lt"/>
                          <a:ea typeface="Calibri"/>
                          <a:cs typeface="Times New Roman"/>
                        </a:rPr>
                        <a:t> </a:t>
                      </a:r>
                      <a:r>
                        <a:rPr lang="en-US" sz="2400" b="0" dirty="0" err="1">
                          <a:effectLst/>
                          <a:latin typeface="+mn-lt"/>
                          <a:ea typeface="Calibri"/>
                          <a:cs typeface="Times New Roman"/>
                        </a:rPr>
                        <a:t>môi</a:t>
                      </a:r>
                      <a:r>
                        <a:rPr lang="en-US" sz="2400" b="0" dirty="0">
                          <a:effectLst/>
                          <a:latin typeface="+mn-lt"/>
                          <a:ea typeface="Calibri"/>
                          <a:cs typeface="Times New Roman"/>
                        </a:rPr>
                        <a:t> </a:t>
                      </a:r>
                      <a:r>
                        <a:rPr lang="en-US" sz="2400" b="0" dirty="0" err="1">
                          <a:effectLst/>
                          <a:latin typeface="+mn-lt"/>
                          <a:ea typeface="Calibri"/>
                          <a:cs typeface="Times New Roman"/>
                        </a:rPr>
                        <a:t>trường</a:t>
                      </a:r>
                      <a:r>
                        <a:rPr lang="en-US" sz="2400" b="0" dirty="0">
                          <a:effectLst/>
                          <a:latin typeface="+mn-lt"/>
                          <a:ea typeface="Calibri"/>
                          <a:cs typeface="Times New Roman"/>
                        </a:rPr>
                        <a:t> </a:t>
                      </a:r>
                      <a:r>
                        <a:rPr lang="en-US" sz="2400" b="0" dirty="0" err="1">
                          <a:effectLst/>
                          <a:latin typeface="+mn-lt"/>
                          <a:ea typeface="Calibri"/>
                          <a:cs typeface="Times New Roman"/>
                        </a:rPr>
                        <a:t>sống</a:t>
                      </a:r>
                      <a:r>
                        <a:rPr lang="en-US" sz="2400" b="0" dirty="0">
                          <a:effectLst/>
                          <a:latin typeface="+mn-lt"/>
                          <a:ea typeface="Calibri"/>
                          <a:cs typeface="Times New Roman"/>
                        </a:rPr>
                        <a:t> </a:t>
                      </a:r>
                      <a:r>
                        <a:rPr lang="en-US" sz="2400" b="0" dirty="0" err="1">
                          <a:effectLst/>
                          <a:latin typeface="+mn-lt"/>
                          <a:ea typeface="Calibri"/>
                          <a:cs typeface="Times New Roman"/>
                        </a:rPr>
                        <a:t>của</a:t>
                      </a:r>
                      <a:r>
                        <a:rPr lang="en-US" sz="2400" b="0" dirty="0">
                          <a:effectLst/>
                          <a:latin typeface="+mn-lt"/>
                          <a:ea typeface="Calibri"/>
                          <a:cs typeface="Times New Roman"/>
                        </a:rPr>
                        <a:t> </a:t>
                      </a:r>
                      <a:r>
                        <a:rPr lang="en-US" sz="2400" b="0" dirty="0" err="1">
                          <a:effectLst/>
                          <a:latin typeface="+mn-lt"/>
                          <a:ea typeface="Calibri"/>
                          <a:cs typeface="Times New Roman"/>
                        </a:rPr>
                        <a:t>các</a:t>
                      </a:r>
                      <a:r>
                        <a:rPr lang="en-US" sz="2400" b="0" dirty="0">
                          <a:effectLst/>
                          <a:latin typeface="+mn-lt"/>
                          <a:ea typeface="Calibri"/>
                          <a:cs typeface="Times New Roman"/>
                        </a:rPr>
                        <a:t> </a:t>
                      </a:r>
                      <a:r>
                        <a:rPr lang="en-US" sz="2400" b="0" dirty="0" err="1">
                          <a:effectLst/>
                          <a:latin typeface="+mn-lt"/>
                          <a:ea typeface="Calibri"/>
                          <a:cs typeface="Times New Roman"/>
                        </a:rPr>
                        <a:t>loài</a:t>
                      </a:r>
                      <a:r>
                        <a:rPr lang="en-US" sz="2400" b="0" dirty="0">
                          <a:effectLst/>
                          <a:latin typeface="+mn-lt"/>
                          <a:ea typeface="Calibri"/>
                          <a:cs typeface="Times New Roman"/>
                        </a:rPr>
                        <a:t> </a:t>
                      </a:r>
                      <a:r>
                        <a:rPr lang="en-US" sz="2400" b="0" dirty="0" err="1">
                          <a:effectLst/>
                          <a:latin typeface="+mn-lt"/>
                          <a:ea typeface="Calibri"/>
                          <a:cs typeface="Times New Roman"/>
                        </a:rPr>
                        <a:t>trong</a:t>
                      </a:r>
                      <a:r>
                        <a:rPr lang="en-US" sz="2400" b="0" dirty="0">
                          <a:effectLst/>
                          <a:latin typeface="+mn-lt"/>
                          <a:ea typeface="Calibri"/>
                          <a:cs typeface="Times New Roman"/>
                        </a:rPr>
                        <a:t> </a:t>
                      </a:r>
                      <a:r>
                        <a:rPr lang="en-US" sz="2400" b="0" dirty="0" err="1">
                          <a:effectLst/>
                          <a:latin typeface="+mn-lt"/>
                          <a:ea typeface="Calibri"/>
                          <a:cs typeface="Times New Roman"/>
                        </a:rPr>
                        <a:t>quần</a:t>
                      </a:r>
                      <a:r>
                        <a:rPr lang="en-US" sz="2400" b="0" dirty="0">
                          <a:effectLst/>
                          <a:latin typeface="+mn-lt"/>
                          <a:ea typeface="Calibri"/>
                          <a:cs typeface="Times New Roman"/>
                        </a:rPr>
                        <a:t> </a:t>
                      </a:r>
                      <a:r>
                        <a:rPr lang="en-US" sz="2400" b="0" dirty="0" err="1">
                          <a:effectLst/>
                          <a:latin typeface="+mn-lt"/>
                          <a:ea typeface="Calibri"/>
                          <a:cs typeface="Times New Roman"/>
                        </a:rPr>
                        <a:t>xã</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1114">
                <a:tc>
                  <a:txBody>
                    <a:bodyPr/>
                    <a:lstStyle/>
                    <a:p>
                      <a:pPr marR="17145" algn="just">
                        <a:lnSpc>
                          <a:spcPct val="100000"/>
                        </a:lnSpc>
                        <a:spcAft>
                          <a:spcPts val="0"/>
                        </a:spcAft>
                      </a:pPr>
                      <a:r>
                        <a:rPr lang="en-US" sz="2400" b="0" dirty="0">
                          <a:effectLst/>
                          <a:latin typeface="+mn-lt"/>
                          <a:ea typeface="Times New Roman"/>
                          <a:cs typeface="Times New Roman"/>
                        </a:rPr>
                        <a:t>2. </a:t>
                      </a:r>
                      <a:r>
                        <a:rPr lang="en-US" sz="2400" b="0" dirty="0" err="1">
                          <a:effectLst/>
                          <a:latin typeface="+mn-lt"/>
                          <a:ea typeface="Times New Roman"/>
                          <a:cs typeface="Times New Roman"/>
                        </a:rPr>
                        <a:t>Cấm</a:t>
                      </a:r>
                      <a:r>
                        <a:rPr lang="en-US" sz="2400" b="0" dirty="0">
                          <a:effectLst/>
                          <a:latin typeface="+mn-lt"/>
                          <a:ea typeface="Times New Roman"/>
                          <a:cs typeface="Times New Roman"/>
                        </a:rPr>
                        <a:t> </a:t>
                      </a:r>
                      <a:r>
                        <a:rPr lang="en-US" sz="2400" b="0" dirty="0" err="1">
                          <a:effectLst/>
                          <a:latin typeface="+mn-lt"/>
                          <a:ea typeface="Times New Roman"/>
                          <a:cs typeface="Times New Roman"/>
                        </a:rPr>
                        <a:t>săn</a:t>
                      </a:r>
                      <a:r>
                        <a:rPr lang="en-US" sz="2400" b="0" dirty="0">
                          <a:effectLst/>
                          <a:latin typeface="+mn-lt"/>
                          <a:ea typeface="Times New Roman"/>
                          <a:cs typeface="Times New Roman"/>
                        </a:rPr>
                        <a:t> </a:t>
                      </a:r>
                      <a:r>
                        <a:rPr lang="en-US" sz="2400" b="0" dirty="0" err="1">
                          <a:effectLst/>
                          <a:latin typeface="+mn-lt"/>
                          <a:ea typeface="Times New Roman"/>
                          <a:cs typeface="Times New Roman"/>
                        </a:rPr>
                        <a:t>bắt</a:t>
                      </a:r>
                      <a:r>
                        <a:rPr lang="en-US" sz="2400" b="0" dirty="0">
                          <a:effectLst/>
                          <a:latin typeface="+mn-lt"/>
                          <a:ea typeface="Times New Roman"/>
                          <a:cs typeface="Times New Roman"/>
                        </a:rPr>
                        <a:t> </a:t>
                      </a:r>
                      <a:r>
                        <a:rPr lang="en-US" sz="2400" b="0" dirty="0" err="1">
                          <a:effectLst/>
                          <a:latin typeface="+mn-lt"/>
                          <a:ea typeface="Times New Roman"/>
                          <a:cs typeface="Times New Roman"/>
                        </a:rPr>
                        <a:t>động</a:t>
                      </a:r>
                      <a:r>
                        <a:rPr lang="en-US" sz="2400" b="0" dirty="0">
                          <a:effectLst/>
                          <a:latin typeface="+mn-lt"/>
                          <a:ea typeface="Times New Roman"/>
                          <a:cs typeface="Times New Roman"/>
                        </a:rPr>
                        <a:t> </a:t>
                      </a:r>
                      <a:r>
                        <a:rPr lang="en-US" sz="2400" b="0" dirty="0" err="1">
                          <a:effectLst/>
                          <a:latin typeface="+mn-lt"/>
                          <a:ea typeface="Times New Roman"/>
                          <a:cs typeface="Times New Roman"/>
                        </a:rPr>
                        <a:t>vật</a:t>
                      </a:r>
                      <a:r>
                        <a:rPr lang="en-US" sz="2400" b="0" dirty="0">
                          <a:effectLst/>
                          <a:latin typeface="+mn-lt"/>
                          <a:ea typeface="Times New Roman"/>
                          <a:cs typeface="Times New Roman"/>
                        </a:rPr>
                        <a:t> </a:t>
                      </a:r>
                      <a:r>
                        <a:rPr lang="en-US" sz="2400" b="0" dirty="0" err="1">
                          <a:effectLst/>
                          <a:latin typeface="+mn-lt"/>
                          <a:ea typeface="Times New Roman"/>
                          <a:cs typeface="Times New Roman"/>
                        </a:rPr>
                        <a:t>hoang</a:t>
                      </a:r>
                      <a:r>
                        <a:rPr lang="en-US" sz="2400" b="0" dirty="0">
                          <a:effectLst/>
                          <a:latin typeface="+mn-lt"/>
                          <a:ea typeface="Times New Roman"/>
                          <a:cs typeface="Times New Roman"/>
                        </a:rPr>
                        <a:t> </a:t>
                      </a:r>
                      <a:r>
                        <a:rPr lang="en-US" sz="2400" b="0" dirty="0" err="1">
                          <a:effectLst/>
                          <a:latin typeface="+mn-lt"/>
                          <a:ea typeface="Times New Roman"/>
                          <a:cs typeface="Times New Roman"/>
                        </a:rPr>
                        <a:t>dã</a:t>
                      </a:r>
                      <a:r>
                        <a:rPr lang="en-US" sz="2400" b="0" dirty="0">
                          <a:effectLst/>
                          <a:latin typeface="+mn-lt"/>
                          <a:ea typeface="Times New Roman"/>
                          <a:cs typeface="Times New Roman"/>
                        </a:rPr>
                        <a:t> </a:t>
                      </a:r>
                      <a:r>
                        <a:rPr lang="en-US" sz="2400" b="0" dirty="0" err="1">
                          <a:effectLst/>
                          <a:latin typeface="+mn-lt"/>
                          <a:ea typeface="Times New Roman"/>
                          <a:cs typeface="Times New Roman"/>
                        </a:rPr>
                        <a:t>có</a:t>
                      </a:r>
                      <a:r>
                        <a:rPr lang="en-US" sz="2400" b="0" dirty="0">
                          <a:effectLst/>
                          <a:latin typeface="+mn-lt"/>
                          <a:ea typeface="Times New Roman"/>
                          <a:cs typeface="Times New Roman"/>
                        </a:rPr>
                        <a:t> </a:t>
                      </a:r>
                      <a:r>
                        <a:rPr lang="en-US" sz="2400" b="0" dirty="0" err="1">
                          <a:effectLst/>
                          <a:latin typeface="+mn-lt"/>
                          <a:ea typeface="Times New Roman"/>
                          <a:cs typeface="Times New Roman"/>
                        </a:rPr>
                        <a:t>nguy</a:t>
                      </a:r>
                      <a:r>
                        <a:rPr lang="en-US" sz="2400" b="0" dirty="0">
                          <a:effectLst/>
                          <a:latin typeface="+mn-lt"/>
                          <a:ea typeface="Times New Roman"/>
                          <a:cs typeface="Times New Roman"/>
                        </a:rPr>
                        <a:t> </a:t>
                      </a:r>
                      <a:r>
                        <a:rPr lang="en-US" sz="2400" b="0" dirty="0" err="1">
                          <a:effectLst/>
                          <a:latin typeface="+mn-lt"/>
                          <a:ea typeface="Times New Roman"/>
                          <a:cs typeface="Times New Roman"/>
                        </a:rPr>
                        <a:t>cơ</a:t>
                      </a:r>
                      <a:r>
                        <a:rPr lang="en-US" sz="2400" b="0" dirty="0">
                          <a:effectLst/>
                          <a:latin typeface="+mn-lt"/>
                          <a:ea typeface="Times New Roman"/>
                          <a:cs typeface="Times New Roman"/>
                        </a:rPr>
                        <a:t> </a:t>
                      </a:r>
                      <a:r>
                        <a:rPr lang="en-US" sz="2400" b="0" dirty="0" err="1">
                          <a:effectLst/>
                          <a:latin typeface="+mn-lt"/>
                          <a:ea typeface="Times New Roman"/>
                          <a:cs typeface="Times New Roman"/>
                        </a:rPr>
                        <a:t>tuyệt</a:t>
                      </a:r>
                      <a:r>
                        <a:rPr lang="en-US" sz="2400" b="0" dirty="0">
                          <a:effectLst/>
                          <a:latin typeface="+mn-lt"/>
                          <a:ea typeface="Times New Roman"/>
                          <a:cs typeface="Times New Roman"/>
                        </a:rPr>
                        <a:t> </a:t>
                      </a:r>
                      <a:r>
                        <a:rPr lang="en-US" sz="2400" b="0" dirty="0" err="1">
                          <a:effectLst/>
                          <a:latin typeface="+mn-lt"/>
                          <a:ea typeface="Times New Roman"/>
                          <a:cs typeface="Times New Roman"/>
                        </a:rPr>
                        <a:t>chủng</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48594">
                <a:tc>
                  <a:txBody>
                    <a:bodyPr/>
                    <a:lstStyle/>
                    <a:p>
                      <a:pPr marR="17145" algn="just">
                        <a:lnSpc>
                          <a:spcPct val="100000"/>
                        </a:lnSpc>
                        <a:spcAft>
                          <a:spcPts val="0"/>
                        </a:spcAft>
                      </a:pPr>
                      <a:r>
                        <a:rPr lang="en-US" sz="2800" b="0" dirty="0">
                          <a:effectLst/>
                          <a:latin typeface="+mn-lt"/>
                          <a:ea typeface="Times New Roman"/>
                          <a:cs typeface="Times New Roman"/>
                        </a:rPr>
                        <a:t>3. </a:t>
                      </a:r>
                      <a:r>
                        <a:rPr lang="en-US" sz="2800" b="0" dirty="0" err="1">
                          <a:effectLst/>
                          <a:latin typeface="+mn-lt"/>
                          <a:ea typeface="Times New Roman"/>
                          <a:cs typeface="Times New Roman"/>
                        </a:rPr>
                        <a:t>Trồng</a:t>
                      </a:r>
                      <a:r>
                        <a:rPr lang="en-US" sz="2800" b="0" dirty="0">
                          <a:effectLst/>
                          <a:latin typeface="+mn-lt"/>
                          <a:ea typeface="Times New Roman"/>
                          <a:cs typeface="Times New Roman"/>
                        </a:rPr>
                        <a:t> </a:t>
                      </a:r>
                      <a:r>
                        <a:rPr lang="en-US" sz="2800" b="0" dirty="0" err="1">
                          <a:effectLst/>
                          <a:latin typeface="+mn-lt"/>
                          <a:ea typeface="Times New Roman"/>
                          <a:cs typeface="Times New Roman"/>
                        </a:rPr>
                        <a:t>rừng</a:t>
                      </a:r>
                      <a:r>
                        <a:rPr lang="en-US" sz="2800" b="0" dirty="0">
                          <a:effectLst/>
                          <a:latin typeface="+mn-lt"/>
                          <a:ea typeface="Times New Roman"/>
                          <a:cs typeface="Times New Roman"/>
                        </a:rPr>
                        <a:t> </a:t>
                      </a:r>
                      <a:r>
                        <a:rPr lang="en-US" sz="2800" b="0" dirty="0" err="1">
                          <a:effectLst/>
                          <a:latin typeface="+mn-lt"/>
                          <a:ea typeface="Times New Roman"/>
                          <a:cs typeface="Times New Roman"/>
                        </a:rPr>
                        <a:t>ngặp</a:t>
                      </a:r>
                      <a:r>
                        <a:rPr lang="en-US" sz="2800" b="0" dirty="0">
                          <a:effectLst/>
                          <a:latin typeface="+mn-lt"/>
                          <a:ea typeface="Times New Roman"/>
                          <a:cs typeface="Times New Roman"/>
                        </a:rPr>
                        <a:t> </a:t>
                      </a:r>
                      <a:r>
                        <a:rPr lang="en-US" sz="2800" b="0" dirty="0" err="1">
                          <a:effectLst/>
                          <a:latin typeface="+mn-lt"/>
                          <a:ea typeface="Times New Roman"/>
                          <a:cs typeface="Times New Roman"/>
                        </a:rPr>
                        <a:t>mặn</a:t>
                      </a:r>
                      <a:r>
                        <a:rPr lang="en-US" sz="2800" b="0" dirty="0">
                          <a:effectLst/>
                          <a:latin typeface="+mn-lt"/>
                          <a:ea typeface="Times New Roman"/>
                          <a:cs typeface="Times New Roman"/>
                        </a:rPr>
                        <a:t> </a:t>
                      </a:r>
                      <a:r>
                        <a:rPr lang="en-US" sz="2800" b="0" dirty="0" err="1">
                          <a:effectLst/>
                          <a:latin typeface="+mn-lt"/>
                          <a:ea typeface="Times New Roman"/>
                          <a:cs typeface="Times New Roman"/>
                        </a:rPr>
                        <a:t>ven</a:t>
                      </a:r>
                      <a:r>
                        <a:rPr lang="en-US" sz="2800" b="0" dirty="0">
                          <a:effectLst/>
                          <a:latin typeface="+mn-lt"/>
                          <a:ea typeface="Times New Roman"/>
                          <a:cs typeface="Times New Roman"/>
                        </a:rPr>
                        <a:t> </a:t>
                      </a:r>
                      <a:r>
                        <a:rPr lang="en-US" sz="2800" b="0" dirty="0" err="1">
                          <a:effectLst/>
                          <a:latin typeface="+mn-lt"/>
                          <a:ea typeface="Times New Roman"/>
                          <a:cs typeface="Times New Roman"/>
                        </a:rPr>
                        <a:t>biển</a:t>
                      </a:r>
                      <a:endParaRPr lang="en-US" sz="28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R="17145" algn="just">
                        <a:lnSpc>
                          <a:spcPct val="100000"/>
                        </a:lnSpc>
                        <a:spcAft>
                          <a:spcPts val="0"/>
                        </a:spcAft>
                      </a:pPr>
                      <a:r>
                        <a:rPr lang="en-US" sz="2400" b="0" dirty="0">
                          <a:effectLst/>
                          <a:latin typeface="+mn-lt"/>
                          <a:ea typeface="Times New Roman"/>
                          <a:cs typeface="Times New Roman"/>
                        </a:rPr>
                        <a:t>4. </a:t>
                      </a:r>
                      <a:r>
                        <a:rPr lang="en-US" sz="2400" b="0" dirty="0" err="1">
                          <a:effectLst/>
                          <a:latin typeface="+mn-lt"/>
                          <a:ea typeface="Times New Roman"/>
                          <a:cs typeface="Times New Roman"/>
                        </a:rPr>
                        <a:t>Phòng</a:t>
                      </a:r>
                      <a:r>
                        <a:rPr lang="en-US" sz="2400" b="0" dirty="0">
                          <a:effectLst/>
                          <a:latin typeface="+mn-lt"/>
                          <a:ea typeface="Times New Roman"/>
                          <a:cs typeface="Times New Roman"/>
                        </a:rPr>
                        <a:t> </a:t>
                      </a:r>
                      <a:r>
                        <a:rPr lang="en-US" sz="2400" b="0" dirty="0" err="1">
                          <a:effectLst/>
                          <a:latin typeface="+mn-lt"/>
                          <a:ea typeface="Times New Roman"/>
                          <a:cs typeface="Times New Roman"/>
                        </a:rPr>
                        <a:t>chống</a:t>
                      </a:r>
                      <a:r>
                        <a:rPr lang="en-US" sz="2400" b="0" dirty="0">
                          <a:effectLst/>
                          <a:latin typeface="+mn-lt"/>
                          <a:ea typeface="Times New Roman"/>
                          <a:cs typeface="Times New Roman"/>
                        </a:rPr>
                        <a:t> </a:t>
                      </a:r>
                      <a:r>
                        <a:rPr lang="en-US" sz="2400" b="0" dirty="0" err="1">
                          <a:effectLst/>
                          <a:latin typeface="+mn-lt"/>
                          <a:ea typeface="Times New Roman"/>
                          <a:cs typeface="Times New Roman"/>
                        </a:rPr>
                        <a:t>cháy</a:t>
                      </a:r>
                      <a:r>
                        <a:rPr lang="en-US" sz="2400" b="0" dirty="0">
                          <a:effectLst/>
                          <a:latin typeface="+mn-lt"/>
                          <a:ea typeface="Times New Roman"/>
                          <a:cs typeface="Times New Roman"/>
                        </a:rPr>
                        <a:t> </a:t>
                      </a:r>
                      <a:r>
                        <a:rPr lang="en-US" sz="2400" b="0" dirty="0" err="1">
                          <a:effectLst/>
                          <a:latin typeface="+mn-lt"/>
                          <a:ea typeface="Times New Roman"/>
                          <a:cs typeface="Times New Roman"/>
                        </a:rPr>
                        <a:t>rừng</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311150" y="112693"/>
            <a:ext cx="1150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Đọc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thông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tin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luận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nhóm</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hiệu</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quả</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biện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pháp</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dưới</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đây</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việc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vệ</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dạng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sinh</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học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ea typeface="Times New Roman" pitchFamily="18" charset="0"/>
                <a:cs typeface="Times New Roman" panose="02020603050405020304" pitchFamily="18" charset="0"/>
              </a:rPr>
              <a:t>quần</a:t>
            </a:r>
            <a:r>
              <a:rPr lang="en-US" altLang="en-US" sz="2800" b="1">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xã</a:t>
            </a:r>
            <a:endParaRPr lang="en-US" altLang="en-US" sz="2800" dirty="0">
              <a:solidFill>
                <a:srgbClr val="0033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24400" y="3048000"/>
            <a:ext cx="7223760" cy="3108543"/>
          </a:xfrm>
          <a:prstGeom prst="rect">
            <a:avLst/>
          </a:prstGeom>
        </p:spPr>
        <p:txBody>
          <a:bodyPr wrap="square">
            <a:spAutoFit/>
          </a:bodyPr>
          <a:lstStyle/>
          <a:p>
            <a:pPr algn="just"/>
            <a:r>
              <a:rPr lang="en-US" sz="2800" smtClean="0">
                <a:solidFill>
                  <a:srgbClr val="0033CC"/>
                </a:solidFill>
                <a:latin typeface="Calibri" panose="020F0502020204030204" pitchFamily="34" charset="0"/>
                <a:cs typeface="Calibri" panose="020F0502020204030204" pitchFamily="34" charset="0"/>
              </a:rPr>
              <a:t>T</a:t>
            </a:r>
            <a:r>
              <a:rPr lang="vi-VN" sz="2800" smtClean="0">
                <a:solidFill>
                  <a:srgbClr val="0033CC"/>
                </a:solidFill>
                <a:latin typeface="Calibri" panose="020F0502020204030204" pitchFamily="34" charset="0"/>
                <a:cs typeface="Calibri" panose="020F0502020204030204" pitchFamily="34" charset="0"/>
              </a:rPr>
              <a:t>rồng </a:t>
            </a:r>
            <a:r>
              <a:rPr lang="vi-VN" sz="2800">
                <a:solidFill>
                  <a:srgbClr val="0033CC"/>
                </a:solidFill>
                <a:latin typeface="Calibri" panose="020F0502020204030204" pitchFamily="34" charset="0"/>
                <a:cs typeface="Calibri" panose="020F0502020204030204" pitchFamily="34" charset="0"/>
              </a:rPr>
              <a:t>rừng ven biển có vai trò to lớn trong việc phòng hộ, bảo vệ môi trường sống vùng ven biển như giúp chống sa mạc hóa, suy thoái đất, giảm phát thải khí nhà kính,… từ đó, đảm bảo điều kiện môi trường ổn định cho các loài sinh vật sinh trưởng và phát triển (bảo vệ đa dạng sinh học).</a:t>
            </a:r>
            <a:endParaRPr lang="en-US" sz="280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6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4291173365"/>
              </p:ext>
            </p:extLst>
          </p:nvPr>
        </p:nvGraphicFramePr>
        <p:xfrm>
          <a:off x="152400" y="1219200"/>
          <a:ext cx="11887200" cy="4753039"/>
        </p:xfrm>
        <a:graphic>
          <a:graphicData uri="http://schemas.openxmlformats.org/drawingml/2006/table">
            <a:tbl>
              <a:tblPr firstRow="1" firstCol="1" bandRow="1"/>
              <a:tblGrid>
                <a:gridCol w="4559384">
                  <a:extLst>
                    <a:ext uri="{9D8B030D-6E8A-4147-A177-3AD203B41FA5}">
                      <a16:colId xmlns:a16="http://schemas.microsoft.com/office/drawing/2014/main" val="20000"/>
                    </a:ext>
                  </a:extLst>
                </a:gridCol>
                <a:gridCol w="7327816">
                  <a:extLst>
                    <a:ext uri="{9D8B030D-6E8A-4147-A177-3AD203B41FA5}">
                      <a16:colId xmlns:a16="http://schemas.microsoft.com/office/drawing/2014/main" val="20001"/>
                    </a:ext>
                  </a:extLst>
                </a:gridCol>
              </a:tblGrid>
              <a:tr h="76200">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Biện</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pháp</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00000"/>
                        </a:lnSpc>
                        <a:spcAft>
                          <a:spcPts val="0"/>
                        </a:spcAft>
                      </a:pPr>
                      <a:r>
                        <a:rPr lang="en-US" sz="2800" b="1" dirty="0" err="1">
                          <a:solidFill>
                            <a:srgbClr val="FF0000"/>
                          </a:solidFill>
                          <a:effectLst/>
                          <a:latin typeface="+mn-lt"/>
                          <a:ea typeface="Times New Roman"/>
                          <a:cs typeface="Times New Roman"/>
                        </a:rPr>
                        <a:t>Hiệu</a:t>
                      </a:r>
                      <a:r>
                        <a:rPr lang="en-US" sz="2800" b="1" dirty="0">
                          <a:solidFill>
                            <a:srgbClr val="FF0000"/>
                          </a:solidFill>
                          <a:effectLst/>
                          <a:latin typeface="+mn-lt"/>
                          <a:ea typeface="Times New Roman"/>
                          <a:cs typeface="Times New Roman"/>
                        </a:rPr>
                        <a:t> </a:t>
                      </a:r>
                      <a:r>
                        <a:rPr lang="en-US" sz="2800" b="1" dirty="0" err="1">
                          <a:solidFill>
                            <a:srgbClr val="FF0000"/>
                          </a:solidFill>
                          <a:effectLst/>
                          <a:latin typeface="+mn-lt"/>
                          <a:ea typeface="Times New Roman"/>
                          <a:cs typeface="Times New Roman"/>
                        </a:rPr>
                        <a:t>quả</a:t>
                      </a:r>
                      <a:endParaRPr lang="en-US" sz="2800" dirty="0">
                        <a:solidFill>
                          <a:srgbClr val="FF0000"/>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1480">
                <a:tc>
                  <a:txBody>
                    <a:bodyPr/>
                    <a:lstStyle/>
                    <a:p>
                      <a:pPr marR="17145" algn="just">
                        <a:lnSpc>
                          <a:spcPct val="100000"/>
                        </a:lnSpc>
                        <a:spcAft>
                          <a:spcPts val="0"/>
                        </a:spcAft>
                      </a:pPr>
                      <a:r>
                        <a:rPr lang="en-US" sz="2400" b="0" dirty="0">
                          <a:effectLst/>
                          <a:latin typeface="+mn-lt"/>
                          <a:ea typeface="Times New Roman"/>
                          <a:cs typeface="Times New Roman"/>
                        </a:rPr>
                        <a:t>1.</a:t>
                      </a:r>
                      <a:r>
                        <a:rPr lang="en-US" sz="2400" b="0" dirty="0">
                          <a:effectLst/>
                          <a:latin typeface="+mn-lt"/>
                          <a:ea typeface="Calibri"/>
                          <a:cs typeface="Times New Roman"/>
                        </a:rPr>
                        <a:t> </a:t>
                      </a:r>
                      <a:r>
                        <a:rPr lang="en-US" sz="2400" b="0" dirty="0" err="1">
                          <a:effectLst/>
                          <a:latin typeface="+mn-lt"/>
                          <a:ea typeface="Calibri"/>
                          <a:cs typeface="Times New Roman"/>
                        </a:rPr>
                        <a:t>Bảo</a:t>
                      </a:r>
                      <a:r>
                        <a:rPr lang="en-US" sz="2400" b="0" dirty="0">
                          <a:effectLst/>
                          <a:latin typeface="+mn-lt"/>
                          <a:ea typeface="Calibri"/>
                          <a:cs typeface="Times New Roman"/>
                        </a:rPr>
                        <a:t> </a:t>
                      </a:r>
                      <a:r>
                        <a:rPr lang="en-US" sz="2400" b="0" dirty="0" err="1">
                          <a:effectLst/>
                          <a:latin typeface="+mn-lt"/>
                          <a:ea typeface="Calibri"/>
                          <a:cs typeface="Times New Roman"/>
                        </a:rPr>
                        <a:t>vệ</a:t>
                      </a:r>
                      <a:r>
                        <a:rPr lang="en-US" sz="2400" b="0" dirty="0">
                          <a:effectLst/>
                          <a:latin typeface="+mn-lt"/>
                          <a:ea typeface="Calibri"/>
                          <a:cs typeface="Times New Roman"/>
                        </a:rPr>
                        <a:t> </a:t>
                      </a:r>
                      <a:r>
                        <a:rPr lang="en-US" sz="2400" b="0" dirty="0" err="1">
                          <a:effectLst/>
                          <a:latin typeface="+mn-lt"/>
                          <a:ea typeface="Calibri"/>
                          <a:cs typeface="Times New Roman"/>
                        </a:rPr>
                        <a:t>môi</a:t>
                      </a:r>
                      <a:r>
                        <a:rPr lang="en-US" sz="2400" b="0" dirty="0">
                          <a:effectLst/>
                          <a:latin typeface="+mn-lt"/>
                          <a:ea typeface="Calibri"/>
                          <a:cs typeface="Times New Roman"/>
                        </a:rPr>
                        <a:t> </a:t>
                      </a:r>
                      <a:r>
                        <a:rPr lang="en-US" sz="2400" b="0" dirty="0" err="1">
                          <a:effectLst/>
                          <a:latin typeface="+mn-lt"/>
                          <a:ea typeface="Calibri"/>
                          <a:cs typeface="Times New Roman"/>
                        </a:rPr>
                        <a:t>trường</a:t>
                      </a:r>
                      <a:r>
                        <a:rPr lang="en-US" sz="2400" b="0" dirty="0">
                          <a:effectLst/>
                          <a:latin typeface="+mn-lt"/>
                          <a:ea typeface="Calibri"/>
                          <a:cs typeface="Times New Roman"/>
                        </a:rPr>
                        <a:t> </a:t>
                      </a:r>
                      <a:r>
                        <a:rPr lang="en-US" sz="2400" b="0" dirty="0" err="1">
                          <a:effectLst/>
                          <a:latin typeface="+mn-lt"/>
                          <a:ea typeface="Calibri"/>
                          <a:cs typeface="Times New Roman"/>
                        </a:rPr>
                        <a:t>sống</a:t>
                      </a:r>
                      <a:r>
                        <a:rPr lang="en-US" sz="2400" b="0" dirty="0">
                          <a:effectLst/>
                          <a:latin typeface="+mn-lt"/>
                          <a:ea typeface="Calibri"/>
                          <a:cs typeface="Times New Roman"/>
                        </a:rPr>
                        <a:t> </a:t>
                      </a:r>
                      <a:r>
                        <a:rPr lang="en-US" sz="2400" b="0" dirty="0" err="1">
                          <a:effectLst/>
                          <a:latin typeface="+mn-lt"/>
                          <a:ea typeface="Calibri"/>
                          <a:cs typeface="Times New Roman"/>
                        </a:rPr>
                        <a:t>của</a:t>
                      </a:r>
                      <a:r>
                        <a:rPr lang="en-US" sz="2400" b="0" dirty="0">
                          <a:effectLst/>
                          <a:latin typeface="+mn-lt"/>
                          <a:ea typeface="Calibri"/>
                          <a:cs typeface="Times New Roman"/>
                        </a:rPr>
                        <a:t> </a:t>
                      </a:r>
                      <a:r>
                        <a:rPr lang="en-US" sz="2400" b="0" dirty="0" err="1">
                          <a:effectLst/>
                          <a:latin typeface="+mn-lt"/>
                          <a:ea typeface="Calibri"/>
                          <a:cs typeface="Times New Roman"/>
                        </a:rPr>
                        <a:t>các</a:t>
                      </a:r>
                      <a:r>
                        <a:rPr lang="en-US" sz="2400" b="0" dirty="0">
                          <a:effectLst/>
                          <a:latin typeface="+mn-lt"/>
                          <a:ea typeface="Calibri"/>
                          <a:cs typeface="Times New Roman"/>
                        </a:rPr>
                        <a:t> </a:t>
                      </a:r>
                      <a:r>
                        <a:rPr lang="en-US" sz="2400" b="0" dirty="0" err="1">
                          <a:effectLst/>
                          <a:latin typeface="+mn-lt"/>
                          <a:ea typeface="Calibri"/>
                          <a:cs typeface="Times New Roman"/>
                        </a:rPr>
                        <a:t>loài</a:t>
                      </a:r>
                      <a:r>
                        <a:rPr lang="en-US" sz="2400" b="0" dirty="0">
                          <a:effectLst/>
                          <a:latin typeface="+mn-lt"/>
                          <a:ea typeface="Calibri"/>
                          <a:cs typeface="Times New Roman"/>
                        </a:rPr>
                        <a:t> </a:t>
                      </a:r>
                      <a:r>
                        <a:rPr lang="en-US" sz="2400" b="0" dirty="0" err="1">
                          <a:effectLst/>
                          <a:latin typeface="+mn-lt"/>
                          <a:ea typeface="Calibri"/>
                          <a:cs typeface="Times New Roman"/>
                        </a:rPr>
                        <a:t>trong</a:t>
                      </a:r>
                      <a:r>
                        <a:rPr lang="en-US" sz="2400" b="0" dirty="0">
                          <a:effectLst/>
                          <a:latin typeface="+mn-lt"/>
                          <a:ea typeface="Calibri"/>
                          <a:cs typeface="Times New Roman"/>
                        </a:rPr>
                        <a:t> </a:t>
                      </a:r>
                      <a:r>
                        <a:rPr lang="en-US" sz="2400" b="0" dirty="0" err="1">
                          <a:effectLst/>
                          <a:latin typeface="+mn-lt"/>
                          <a:ea typeface="Calibri"/>
                          <a:cs typeface="Times New Roman"/>
                        </a:rPr>
                        <a:t>quần</a:t>
                      </a:r>
                      <a:r>
                        <a:rPr lang="en-US" sz="2400" b="0" dirty="0">
                          <a:effectLst/>
                          <a:latin typeface="+mn-lt"/>
                          <a:ea typeface="Calibri"/>
                          <a:cs typeface="Times New Roman"/>
                        </a:rPr>
                        <a:t> </a:t>
                      </a:r>
                      <a:r>
                        <a:rPr lang="en-US" sz="2400" b="0" dirty="0" err="1">
                          <a:effectLst/>
                          <a:latin typeface="+mn-lt"/>
                          <a:ea typeface="Calibri"/>
                          <a:cs typeface="Times New Roman"/>
                        </a:rPr>
                        <a:t>xã</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760">
                <a:tc>
                  <a:txBody>
                    <a:bodyPr/>
                    <a:lstStyle/>
                    <a:p>
                      <a:pPr marR="17145" algn="just">
                        <a:lnSpc>
                          <a:spcPct val="100000"/>
                        </a:lnSpc>
                        <a:spcAft>
                          <a:spcPts val="0"/>
                        </a:spcAft>
                      </a:pPr>
                      <a:r>
                        <a:rPr lang="en-US" sz="2400" b="0" dirty="0">
                          <a:effectLst/>
                          <a:latin typeface="+mn-lt"/>
                          <a:ea typeface="Times New Roman"/>
                          <a:cs typeface="Times New Roman"/>
                        </a:rPr>
                        <a:t>2. </a:t>
                      </a:r>
                      <a:r>
                        <a:rPr lang="en-US" sz="2400" b="0" dirty="0" err="1">
                          <a:effectLst/>
                          <a:latin typeface="+mn-lt"/>
                          <a:ea typeface="Times New Roman"/>
                          <a:cs typeface="Times New Roman"/>
                        </a:rPr>
                        <a:t>Cấm</a:t>
                      </a:r>
                      <a:r>
                        <a:rPr lang="en-US" sz="2400" b="0" dirty="0">
                          <a:effectLst/>
                          <a:latin typeface="+mn-lt"/>
                          <a:ea typeface="Times New Roman"/>
                          <a:cs typeface="Times New Roman"/>
                        </a:rPr>
                        <a:t> </a:t>
                      </a:r>
                      <a:r>
                        <a:rPr lang="en-US" sz="2400" b="0" dirty="0" err="1">
                          <a:effectLst/>
                          <a:latin typeface="+mn-lt"/>
                          <a:ea typeface="Times New Roman"/>
                          <a:cs typeface="Times New Roman"/>
                        </a:rPr>
                        <a:t>săn</a:t>
                      </a:r>
                      <a:r>
                        <a:rPr lang="en-US" sz="2400" b="0" dirty="0">
                          <a:effectLst/>
                          <a:latin typeface="+mn-lt"/>
                          <a:ea typeface="Times New Roman"/>
                          <a:cs typeface="Times New Roman"/>
                        </a:rPr>
                        <a:t> </a:t>
                      </a:r>
                      <a:r>
                        <a:rPr lang="en-US" sz="2400" b="0" dirty="0" err="1">
                          <a:effectLst/>
                          <a:latin typeface="+mn-lt"/>
                          <a:ea typeface="Times New Roman"/>
                          <a:cs typeface="Times New Roman"/>
                        </a:rPr>
                        <a:t>bắt</a:t>
                      </a:r>
                      <a:r>
                        <a:rPr lang="en-US" sz="2400" b="0" dirty="0">
                          <a:effectLst/>
                          <a:latin typeface="+mn-lt"/>
                          <a:ea typeface="Times New Roman"/>
                          <a:cs typeface="Times New Roman"/>
                        </a:rPr>
                        <a:t> </a:t>
                      </a:r>
                      <a:r>
                        <a:rPr lang="en-US" sz="2400" b="0" dirty="0" err="1">
                          <a:effectLst/>
                          <a:latin typeface="+mn-lt"/>
                          <a:ea typeface="Times New Roman"/>
                          <a:cs typeface="Times New Roman"/>
                        </a:rPr>
                        <a:t>động</a:t>
                      </a:r>
                      <a:r>
                        <a:rPr lang="en-US" sz="2400" b="0" dirty="0">
                          <a:effectLst/>
                          <a:latin typeface="+mn-lt"/>
                          <a:ea typeface="Times New Roman"/>
                          <a:cs typeface="Times New Roman"/>
                        </a:rPr>
                        <a:t> </a:t>
                      </a:r>
                      <a:r>
                        <a:rPr lang="en-US" sz="2400" b="0" dirty="0" err="1">
                          <a:effectLst/>
                          <a:latin typeface="+mn-lt"/>
                          <a:ea typeface="Times New Roman"/>
                          <a:cs typeface="Times New Roman"/>
                        </a:rPr>
                        <a:t>vật</a:t>
                      </a:r>
                      <a:r>
                        <a:rPr lang="en-US" sz="2400" b="0" dirty="0">
                          <a:effectLst/>
                          <a:latin typeface="+mn-lt"/>
                          <a:ea typeface="Times New Roman"/>
                          <a:cs typeface="Times New Roman"/>
                        </a:rPr>
                        <a:t> </a:t>
                      </a:r>
                      <a:r>
                        <a:rPr lang="en-US" sz="2400" b="0" dirty="0" err="1">
                          <a:effectLst/>
                          <a:latin typeface="+mn-lt"/>
                          <a:ea typeface="Times New Roman"/>
                          <a:cs typeface="Times New Roman"/>
                        </a:rPr>
                        <a:t>hoang</a:t>
                      </a:r>
                      <a:r>
                        <a:rPr lang="en-US" sz="2400" b="0" dirty="0">
                          <a:effectLst/>
                          <a:latin typeface="+mn-lt"/>
                          <a:ea typeface="Times New Roman"/>
                          <a:cs typeface="Times New Roman"/>
                        </a:rPr>
                        <a:t> </a:t>
                      </a:r>
                      <a:r>
                        <a:rPr lang="en-US" sz="2400" b="0" dirty="0" err="1">
                          <a:effectLst/>
                          <a:latin typeface="+mn-lt"/>
                          <a:ea typeface="Times New Roman"/>
                          <a:cs typeface="Times New Roman"/>
                        </a:rPr>
                        <a:t>dã</a:t>
                      </a:r>
                      <a:r>
                        <a:rPr lang="en-US" sz="2400" b="0" dirty="0">
                          <a:effectLst/>
                          <a:latin typeface="+mn-lt"/>
                          <a:ea typeface="Times New Roman"/>
                          <a:cs typeface="Times New Roman"/>
                        </a:rPr>
                        <a:t> </a:t>
                      </a:r>
                      <a:r>
                        <a:rPr lang="en-US" sz="2400" b="0" dirty="0" err="1">
                          <a:effectLst/>
                          <a:latin typeface="+mn-lt"/>
                          <a:ea typeface="Times New Roman"/>
                          <a:cs typeface="Times New Roman"/>
                        </a:rPr>
                        <a:t>có</a:t>
                      </a:r>
                      <a:r>
                        <a:rPr lang="en-US" sz="2400" b="0" dirty="0">
                          <a:effectLst/>
                          <a:latin typeface="+mn-lt"/>
                          <a:ea typeface="Times New Roman"/>
                          <a:cs typeface="Times New Roman"/>
                        </a:rPr>
                        <a:t> </a:t>
                      </a:r>
                      <a:r>
                        <a:rPr lang="en-US" sz="2400" b="0" dirty="0" err="1">
                          <a:effectLst/>
                          <a:latin typeface="+mn-lt"/>
                          <a:ea typeface="Times New Roman"/>
                          <a:cs typeface="Times New Roman"/>
                        </a:rPr>
                        <a:t>nguy</a:t>
                      </a:r>
                      <a:r>
                        <a:rPr lang="en-US" sz="2400" b="0" dirty="0">
                          <a:effectLst/>
                          <a:latin typeface="+mn-lt"/>
                          <a:ea typeface="Times New Roman"/>
                          <a:cs typeface="Times New Roman"/>
                        </a:rPr>
                        <a:t> </a:t>
                      </a:r>
                      <a:r>
                        <a:rPr lang="en-US" sz="2400" b="0" dirty="0" err="1">
                          <a:effectLst/>
                          <a:latin typeface="+mn-lt"/>
                          <a:ea typeface="Times New Roman"/>
                          <a:cs typeface="Times New Roman"/>
                        </a:rPr>
                        <a:t>cơ</a:t>
                      </a:r>
                      <a:r>
                        <a:rPr lang="en-US" sz="2400" b="0" dirty="0">
                          <a:effectLst/>
                          <a:latin typeface="+mn-lt"/>
                          <a:ea typeface="Times New Roman"/>
                          <a:cs typeface="Times New Roman"/>
                        </a:rPr>
                        <a:t> </a:t>
                      </a:r>
                      <a:r>
                        <a:rPr lang="en-US" sz="2400" b="0" dirty="0" err="1">
                          <a:effectLst/>
                          <a:latin typeface="+mn-lt"/>
                          <a:ea typeface="Times New Roman"/>
                          <a:cs typeface="Times New Roman"/>
                        </a:rPr>
                        <a:t>tuyệt</a:t>
                      </a:r>
                      <a:r>
                        <a:rPr lang="en-US" sz="2400" b="0" dirty="0">
                          <a:effectLst/>
                          <a:latin typeface="+mn-lt"/>
                          <a:ea typeface="Times New Roman"/>
                          <a:cs typeface="Times New Roman"/>
                        </a:rPr>
                        <a:t> </a:t>
                      </a:r>
                      <a:r>
                        <a:rPr lang="en-US" sz="2400" b="0" dirty="0" err="1">
                          <a:effectLst/>
                          <a:latin typeface="+mn-lt"/>
                          <a:ea typeface="Times New Roman"/>
                          <a:cs typeface="Times New Roman"/>
                        </a:rPr>
                        <a:t>chủng</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7640">
                <a:tc>
                  <a:txBody>
                    <a:bodyPr/>
                    <a:lstStyle/>
                    <a:p>
                      <a:pPr marR="17145" algn="just">
                        <a:lnSpc>
                          <a:spcPct val="100000"/>
                        </a:lnSpc>
                        <a:spcAft>
                          <a:spcPts val="0"/>
                        </a:spcAft>
                      </a:pPr>
                      <a:r>
                        <a:rPr lang="en-US" sz="2400" b="0" dirty="0">
                          <a:effectLst/>
                          <a:latin typeface="+mn-lt"/>
                          <a:ea typeface="Times New Roman"/>
                          <a:cs typeface="Times New Roman"/>
                        </a:rPr>
                        <a:t>3. </a:t>
                      </a:r>
                      <a:r>
                        <a:rPr lang="en-US" sz="2400" b="0" dirty="0" err="1">
                          <a:effectLst/>
                          <a:latin typeface="+mn-lt"/>
                          <a:ea typeface="Times New Roman"/>
                          <a:cs typeface="Times New Roman"/>
                        </a:rPr>
                        <a:t>Trồng</a:t>
                      </a:r>
                      <a:r>
                        <a:rPr lang="en-US" sz="2400" b="0" dirty="0">
                          <a:effectLst/>
                          <a:latin typeface="+mn-lt"/>
                          <a:ea typeface="Times New Roman"/>
                          <a:cs typeface="Times New Roman"/>
                        </a:rPr>
                        <a:t> </a:t>
                      </a:r>
                      <a:r>
                        <a:rPr lang="en-US" sz="2400" b="0" dirty="0" err="1">
                          <a:effectLst/>
                          <a:latin typeface="+mn-lt"/>
                          <a:ea typeface="Times New Roman"/>
                          <a:cs typeface="Times New Roman"/>
                        </a:rPr>
                        <a:t>rừng</a:t>
                      </a:r>
                      <a:r>
                        <a:rPr lang="en-US" sz="2400" b="0" dirty="0">
                          <a:effectLst/>
                          <a:latin typeface="+mn-lt"/>
                          <a:ea typeface="Times New Roman"/>
                          <a:cs typeface="Times New Roman"/>
                        </a:rPr>
                        <a:t> </a:t>
                      </a:r>
                      <a:r>
                        <a:rPr lang="en-US" sz="2400" b="0" dirty="0" err="1">
                          <a:effectLst/>
                          <a:latin typeface="+mn-lt"/>
                          <a:ea typeface="Times New Roman"/>
                          <a:cs typeface="Times New Roman"/>
                        </a:rPr>
                        <a:t>ngặp</a:t>
                      </a:r>
                      <a:r>
                        <a:rPr lang="en-US" sz="2400" b="0" dirty="0">
                          <a:effectLst/>
                          <a:latin typeface="+mn-lt"/>
                          <a:ea typeface="Times New Roman"/>
                          <a:cs typeface="Times New Roman"/>
                        </a:rPr>
                        <a:t> </a:t>
                      </a:r>
                      <a:r>
                        <a:rPr lang="en-US" sz="2400" b="0" dirty="0" err="1">
                          <a:effectLst/>
                          <a:latin typeface="+mn-lt"/>
                          <a:ea typeface="Times New Roman"/>
                          <a:cs typeface="Times New Roman"/>
                        </a:rPr>
                        <a:t>mặn</a:t>
                      </a:r>
                      <a:r>
                        <a:rPr lang="en-US" sz="2400" b="0" dirty="0">
                          <a:effectLst/>
                          <a:latin typeface="+mn-lt"/>
                          <a:ea typeface="Times New Roman"/>
                          <a:cs typeface="Times New Roman"/>
                        </a:rPr>
                        <a:t> </a:t>
                      </a:r>
                      <a:r>
                        <a:rPr lang="en-US" sz="2400" b="0" dirty="0" err="1">
                          <a:effectLst/>
                          <a:latin typeface="+mn-lt"/>
                          <a:ea typeface="Times New Roman"/>
                          <a:cs typeface="Times New Roman"/>
                        </a:rPr>
                        <a:t>ven</a:t>
                      </a:r>
                      <a:r>
                        <a:rPr lang="en-US" sz="2400" b="0" dirty="0">
                          <a:effectLst/>
                          <a:latin typeface="+mn-lt"/>
                          <a:ea typeface="Times New Roman"/>
                          <a:cs typeface="Times New Roman"/>
                        </a:rPr>
                        <a:t> </a:t>
                      </a:r>
                      <a:r>
                        <a:rPr lang="en-US" sz="2400" b="0" dirty="0" err="1">
                          <a:effectLst/>
                          <a:latin typeface="+mn-lt"/>
                          <a:ea typeface="Times New Roman"/>
                          <a:cs typeface="Times New Roman"/>
                        </a:rPr>
                        <a:t>biển</a:t>
                      </a:r>
                      <a:endParaRPr lang="en-US" sz="2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6559">
                <a:tc>
                  <a:txBody>
                    <a:bodyPr/>
                    <a:lstStyle/>
                    <a:p>
                      <a:pPr marR="17145" algn="just">
                        <a:lnSpc>
                          <a:spcPct val="100000"/>
                        </a:lnSpc>
                        <a:spcAft>
                          <a:spcPts val="0"/>
                        </a:spcAft>
                      </a:pPr>
                      <a:r>
                        <a:rPr lang="en-US" sz="2800" b="0" dirty="0">
                          <a:effectLst/>
                          <a:latin typeface="+mn-lt"/>
                          <a:ea typeface="Times New Roman"/>
                          <a:cs typeface="Times New Roman"/>
                        </a:rPr>
                        <a:t>4. </a:t>
                      </a:r>
                      <a:r>
                        <a:rPr lang="en-US" sz="2800" b="0" dirty="0" err="1">
                          <a:effectLst/>
                          <a:latin typeface="+mn-lt"/>
                          <a:ea typeface="Times New Roman"/>
                          <a:cs typeface="Times New Roman"/>
                        </a:rPr>
                        <a:t>Phòng</a:t>
                      </a:r>
                      <a:r>
                        <a:rPr lang="en-US" sz="2800" b="0" dirty="0">
                          <a:effectLst/>
                          <a:latin typeface="+mn-lt"/>
                          <a:ea typeface="Times New Roman"/>
                          <a:cs typeface="Times New Roman"/>
                        </a:rPr>
                        <a:t> </a:t>
                      </a:r>
                      <a:r>
                        <a:rPr lang="en-US" sz="2800" b="0" dirty="0" err="1">
                          <a:effectLst/>
                          <a:latin typeface="+mn-lt"/>
                          <a:ea typeface="Times New Roman"/>
                          <a:cs typeface="Times New Roman"/>
                        </a:rPr>
                        <a:t>chống</a:t>
                      </a:r>
                      <a:r>
                        <a:rPr lang="en-US" sz="2800" b="0" dirty="0">
                          <a:effectLst/>
                          <a:latin typeface="+mn-lt"/>
                          <a:ea typeface="Times New Roman"/>
                          <a:cs typeface="Times New Roman"/>
                        </a:rPr>
                        <a:t> </a:t>
                      </a:r>
                      <a:r>
                        <a:rPr lang="en-US" sz="2800" b="0" dirty="0" err="1">
                          <a:effectLst/>
                          <a:latin typeface="+mn-lt"/>
                          <a:ea typeface="Times New Roman"/>
                          <a:cs typeface="Times New Roman"/>
                        </a:rPr>
                        <a:t>cháy</a:t>
                      </a:r>
                      <a:r>
                        <a:rPr lang="en-US" sz="2800" b="0" dirty="0">
                          <a:effectLst/>
                          <a:latin typeface="+mn-lt"/>
                          <a:ea typeface="Times New Roman"/>
                          <a:cs typeface="Times New Roman"/>
                        </a:rPr>
                        <a:t> </a:t>
                      </a:r>
                      <a:r>
                        <a:rPr lang="en-US" sz="2800" b="0" dirty="0" err="1">
                          <a:effectLst/>
                          <a:latin typeface="+mn-lt"/>
                          <a:ea typeface="Times New Roman"/>
                          <a:cs typeface="Times New Roman"/>
                        </a:rPr>
                        <a:t>rừng</a:t>
                      </a:r>
                      <a:endParaRPr lang="en-US" sz="28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endParaRPr lang="en-US" sz="2800" dirty="0">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311150" y="112693"/>
            <a:ext cx="1150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Đọc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thông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tin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thảo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luận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nhóm</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hiệu</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quả</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biện</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pháp</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dưới</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đây</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việc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bảo</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vệ</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đa</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dạng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sinh</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học</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ea typeface="Times New Roman" pitchFamily="18" charset="0"/>
                <a:cs typeface="Times New Roman" panose="02020603050405020304" pitchFamily="18" charset="0"/>
              </a:rPr>
              <a:t>trong</a:t>
            </a:r>
            <a:r>
              <a:rPr lang="en-US" altLang="en-US" sz="2800" b="1" dirty="0">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ea typeface="Times New Roman" pitchFamily="18" charset="0"/>
                <a:cs typeface="Times New Roman" panose="02020603050405020304" pitchFamily="18" charset="0"/>
              </a:rPr>
              <a:t>quần</a:t>
            </a:r>
            <a:r>
              <a:rPr lang="en-US" altLang="en-US" sz="2800" b="1">
                <a:solidFill>
                  <a:srgbClr val="0033CC"/>
                </a:solidFill>
                <a:latin typeface="Times New Roman" panose="02020603050405020304" pitchFamily="18" charset="0"/>
                <a:ea typeface="Times New Roman" pitchFamily="18" charset="0"/>
                <a:cs typeface="Times New Roman" panose="02020603050405020304" pitchFamily="18" charset="0"/>
              </a:rPr>
              <a:t> </a:t>
            </a:r>
            <a:r>
              <a:rPr lang="en-US" altLang="en-US" sz="2800" b="1" smtClean="0">
                <a:solidFill>
                  <a:srgbClr val="0033CC"/>
                </a:solidFill>
                <a:latin typeface="Times New Roman" panose="02020603050405020304" pitchFamily="18" charset="0"/>
                <a:ea typeface="Times New Roman" pitchFamily="18" charset="0"/>
                <a:cs typeface="Times New Roman" panose="02020603050405020304" pitchFamily="18" charset="0"/>
              </a:rPr>
              <a:t>xã</a:t>
            </a:r>
            <a:endParaRPr lang="en-US" altLang="en-US" sz="2800"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00600" y="3581400"/>
            <a:ext cx="7162800" cy="2246769"/>
          </a:xfrm>
          <a:prstGeom prst="rect">
            <a:avLst/>
          </a:prstGeom>
        </p:spPr>
        <p:txBody>
          <a:bodyPr wrap="square">
            <a:spAutoFit/>
          </a:bodyPr>
          <a:lstStyle/>
          <a:p>
            <a:pPr algn="just"/>
            <a:r>
              <a:rPr lang="vi-VN" sz="2800">
                <a:solidFill>
                  <a:srgbClr val="0033CC"/>
                </a:solidFill>
                <a:latin typeface="Calibri" panose="020F0502020204030204" pitchFamily="34" charset="0"/>
                <a:cs typeface="Calibri" panose="020F0502020204030204" pitchFamily="34" charset="0"/>
              </a:rPr>
              <a:t>Cháy rừng sẽ giết chết nhiều loài động thực vật, đồng thời, để lại những hậu quả nặng nề cho môi trường sống như ô nhiễm không khí,… Do đó, phòng chống cháy rừng có vai trò quan trọng trong việc bảo vệ đa dạng sinh học.</a:t>
            </a:r>
            <a:endParaRPr lang="en-US" sz="280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533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105" y="722531"/>
            <a:ext cx="5078442" cy="584775"/>
          </a:xfrm>
          <a:prstGeom prst="rect">
            <a:avLst/>
          </a:prstGeom>
        </p:spPr>
        <p:txBody>
          <a:bodyPr wrap="none">
            <a:spAutoFit/>
          </a:bodyPr>
          <a:lstStyle/>
          <a:p>
            <a:pPr>
              <a:spcBef>
                <a:spcPct val="20000"/>
              </a:spcBef>
            </a:pPr>
            <a:r>
              <a:rPr lang="en-US" sz="3200" b="1" smtClean="0">
                <a:solidFill>
                  <a:srgbClr val="0033CC"/>
                </a:solidFill>
                <a:latin typeface="+mj-lt"/>
                <a:cs typeface="Times New Roman" pitchFamily="18" charset="0"/>
              </a:rPr>
              <a:t>I-Khái </a:t>
            </a:r>
            <a:r>
              <a:rPr lang="en-US" sz="3200" b="1">
                <a:solidFill>
                  <a:srgbClr val="0033CC"/>
                </a:solidFill>
                <a:latin typeface="+mj-lt"/>
                <a:cs typeface="Times New Roman" pitchFamily="18" charset="0"/>
              </a:rPr>
              <a:t>niệm quần xã sinh </a:t>
            </a:r>
            <a:r>
              <a:rPr lang="en-US" sz="3200" b="1" smtClean="0">
                <a:solidFill>
                  <a:srgbClr val="0033CC"/>
                </a:solidFill>
                <a:latin typeface="+mj-lt"/>
                <a:cs typeface="Times New Roman" pitchFamily="18" charset="0"/>
              </a:rPr>
              <a:t>vật</a:t>
            </a:r>
            <a:endParaRPr lang="en-US" sz="3200" b="1" dirty="0">
              <a:solidFill>
                <a:srgbClr val="0033CC"/>
              </a:solidFill>
              <a:latin typeface="+mj-lt"/>
              <a:cs typeface="Times New Roman" pitchFamily="18" charset="0"/>
            </a:endParaRPr>
          </a:p>
        </p:txBody>
      </p:sp>
      <p:sp>
        <p:nvSpPr>
          <p:cNvPr id="7" name="TextBox 6"/>
          <p:cNvSpPr txBox="1"/>
          <p:nvPr/>
        </p:nvSpPr>
        <p:spPr>
          <a:xfrm>
            <a:off x="152400" y="130629"/>
            <a:ext cx="1524000" cy="584775"/>
          </a:xfrm>
          <a:prstGeom prst="rect">
            <a:avLst/>
          </a:prstGeom>
          <a:noFill/>
        </p:spPr>
        <p:txBody>
          <a:bodyPr wrap="square" rtlCol="0">
            <a:spAutoFit/>
          </a:bodyPr>
          <a:lstStyle/>
          <a:p>
            <a:r>
              <a:rPr lang="en-US" sz="3200" b="1" smtClean="0"/>
              <a:t>BÀI 43</a:t>
            </a:r>
            <a:endParaRPr lang="en-US" sz="3200" b="1"/>
          </a:p>
        </p:txBody>
      </p:sp>
      <p:sp>
        <p:nvSpPr>
          <p:cNvPr id="8" name="Rectangle 7"/>
          <p:cNvSpPr/>
          <p:nvPr/>
        </p:nvSpPr>
        <p:spPr>
          <a:xfrm>
            <a:off x="4154251" y="76200"/>
            <a:ext cx="3883499" cy="646331"/>
          </a:xfrm>
          <a:prstGeom prst="rect">
            <a:avLst/>
          </a:prstGeom>
          <a:noFill/>
        </p:spPr>
        <p:txBody>
          <a:bodyPr wrap="none" lIns="91440" tIns="45720" rIns="91440" bIns="45720">
            <a:spAutoFit/>
          </a:bodyPr>
          <a:lstStyle/>
          <a:p>
            <a:pPr algn="ctr"/>
            <a:r>
              <a:rPr lang="en-US" sz="3600" b="1" cap="none" spc="0" smtClean="0">
                <a:ln w="13462">
                  <a:solidFill>
                    <a:schemeClr val="bg1"/>
                  </a:solidFill>
                  <a:prstDash val="solid"/>
                </a:ln>
                <a:solidFill>
                  <a:srgbClr val="FF0000"/>
                </a:solidFill>
                <a:effectLst>
                  <a:outerShdw dist="38100" dir="2700000" algn="bl" rotWithShape="0">
                    <a:schemeClr val="accent5"/>
                  </a:outerShdw>
                </a:effectLst>
              </a:rPr>
              <a:t>QUẦN XÃ SINH VẬT</a:t>
            </a:r>
            <a:endParaRPr lang="en-US"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10" name="Rectangle 9"/>
          <p:cNvSpPr/>
          <p:nvPr/>
        </p:nvSpPr>
        <p:spPr>
          <a:xfrm>
            <a:off x="408762" y="1219200"/>
            <a:ext cx="6863995" cy="584775"/>
          </a:xfrm>
          <a:prstGeom prst="rect">
            <a:avLst/>
          </a:prstGeom>
        </p:spPr>
        <p:txBody>
          <a:bodyPr wrap="none">
            <a:spAutoFit/>
          </a:bodyPr>
          <a:lstStyle/>
          <a:p>
            <a:pPr>
              <a:buFontTx/>
              <a:buNone/>
              <a:defRPr/>
            </a:pPr>
            <a:r>
              <a:rPr lang="en-US" sz="3200" b="1" smtClean="0">
                <a:solidFill>
                  <a:srgbClr val="0033CC"/>
                </a:solidFill>
                <a:latin typeface="+mj-lt"/>
                <a:cs typeface="Times New Roman" panose="02020603050405020304" pitchFamily="18" charset="0"/>
              </a:rPr>
              <a:t>II-Một </a:t>
            </a:r>
            <a:r>
              <a:rPr lang="en-US" sz="3200" b="1">
                <a:solidFill>
                  <a:srgbClr val="0033CC"/>
                </a:solidFill>
                <a:latin typeface="+mj-lt"/>
                <a:cs typeface="Times New Roman" panose="02020603050405020304" pitchFamily="18" charset="0"/>
              </a:rPr>
              <a:t>số đặc trưng cơ bản của quần </a:t>
            </a:r>
            <a:r>
              <a:rPr lang="en-US" sz="3200" b="1" smtClean="0">
                <a:solidFill>
                  <a:srgbClr val="0033CC"/>
                </a:solidFill>
                <a:latin typeface="+mj-lt"/>
                <a:cs typeface="Times New Roman" panose="02020603050405020304" pitchFamily="18" charset="0"/>
              </a:rPr>
              <a:t>xã</a:t>
            </a:r>
            <a:endParaRPr lang="en-US" sz="3200" b="1" dirty="0">
              <a:solidFill>
                <a:srgbClr val="0033CC"/>
              </a:solidFill>
              <a:latin typeface="+mj-lt"/>
              <a:cs typeface="Times New Roman" pitchFamily="18" charset="0"/>
            </a:endParaRPr>
          </a:p>
        </p:txBody>
      </p:sp>
      <p:sp>
        <p:nvSpPr>
          <p:cNvPr id="13" name="Rectangle 12"/>
          <p:cNvSpPr/>
          <p:nvPr/>
        </p:nvSpPr>
        <p:spPr>
          <a:xfrm>
            <a:off x="408762" y="1715739"/>
            <a:ext cx="7182607" cy="584775"/>
          </a:xfrm>
          <a:prstGeom prst="rect">
            <a:avLst/>
          </a:prstGeom>
        </p:spPr>
        <p:txBody>
          <a:bodyPr wrap="none">
            <a:spAutoFit/>
          </a:bodyPr>
          <a:lstStyle/>
          <a:p>
            <a:r>
              <a:rPr lang="en-US" sz="3200" b="1" smtClean="0">
                <a:solidFill>
                  <a:srgbClr val="0033CC"/>
                </a:solidFill>
                <a:latin typeface="+mj-lt"/>
                <a:cs typeface="Times New Roman" panose="02020603050405020304" pitchFamily="18" charset="0"/>
              </a:rPr>
              <a:t>III-Bảo </a:t>
            </a:r>
            <a:r>
              <a:rPr lang="en-US" sz="3200" b="1">
                <a:solidFill>
                  <a:srgbClr val="0033CC"/>
                </a:solidFill>
                <a:latin typeface="+mj-lt"/>
                <a:cs typeface="Times New Roman" panose="02020603050405020304" pitchFamily="18" charset="0"/>
              </a:rPr>
              <a:t>vệ đa dạng sinh học trong quần </a:t>
            </a:r>
            <a:r>
              <a:rPr lang="en-US" sz="3200" b="1" smtClean="0">
                <a:solidFill>
                  <a:srgbClr val="0033CC"/>
                </a:solidFill>
                <a:latin typeface="+mj-lt"/>
                <a:cs typeface="Times New Roman" panose="02020603050405020304" pitchFamily="18" charset="0"/>
              </a:rPr>
              <a:t>x</a:t>
            </a:r>
            <a:r>
              <a:rPr lang="en-US" sz="3200" b="1" smtClean="0">
                <a:solidFill>
                  <a:srgbClr val="0033CC"/>
                </a:solidFill>
                <a:latin typeface="+mj-lt"/>
              </a:rPr>
              <a:t>ã</a:t>
            </a:r>
            <a:endParaRPr lang="en-US" sz="3200" dirty="0">
              <a:solidFill>
                <a:srgbClr val="0033CC"/>
              </a:solidFill>
              <a:latin typeface="+mj-lt"/>
            </a:endParaRPr>
          </a:p>
        </p:txBody>
      </p:sp>
      <p:sp>
        <p:nvSpPr>
          <p:cNvPr id="9" name="Text Box 2"/>
          <p:cNvSpPr txBox="1">
            <a:spLocks noChangeArrowheads="1"/>
          </p:cNvSpPr>
          <p:nvPr/>
        </p:nvSpPr>
        <p:spPr bwMode="auto">
          <a:xfrm>
            <a:off x="685800" y="5175386"/>
            <a:ext cx="10515600" cy="584775"/>
          </a:xfrm>
          <a:prstGeom prst="rect">
            <a:avLst/>
          </a:prstGeom>
          <a:noFill/>
          <a:ln w="9525">
            <a:noFill/>
            <a:miter lim="800000"/>
            <a:headEnd/>
            <a:tailEnd/>
          </a:ln>
          <a:effectLst/>
        </p:spPr>
        <p:txBody>
          <a:bodyPr wrap="square">
            <a:spAutoFit/>
          </a:bodyPr>
          <a:lstStyle/>
          <a:p>
            <a:pPr algn="just"/>
            <a:r>
              <a:rPr lang="en-US" sz="3200" b="1" dirty="0" err="1" smtClean="0">
                <a:solidFill>
                  <a:srgbClr val="FF0000"/>
                </a:solidFill>
                <a:latin typeface="Times New Roman" pitchFamily="18" charset="0"/>
              </a:rPr>
              <a:t>Nêu</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các</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biện</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pháp</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bảo</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vệ</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đa</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dạng</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sinh</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học</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trong</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quần</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xã</a:t>
            </a:r>
            <a:r>
              <a:rPr lang="en-US" sz="3200" b="1" dirty="0" smtClean="0">
                <a:solidFill>
                  <a:srgbClr val="FF0000"/>
                </a:solidFill>
                <a:latin typeface="Times New Roman" pitchFamily="18" charset="0"/>
              </a:rPr>
              <a:t>.</a:t>
            </a:r>
            <a:endParaRPr lang="en-US" sz="3200" b="1" dirty="0">
              <a:solidFill>
                <a:srgbClr val="FF0000"/>
              </a:solidFill>
              <a:latin typeface="Times New Roman" pitchFamily="18" charset="0"/>
            </a:endParaRPr>
          </a:p>
        </p:txBody>
      </p:sp>
      <p:sp>
        <p:nvSpPr>
          <p:cNvPr id="11" name="Rectangle 5"/>
          <p:cNvSpPr>
            <a:spLocks noChangeArrowheads="1"/>
          </p:cNvSpPr>
          <p:nvPr/>
        </p:nvSpPr>
        <p:spPr bwMode="auto">
          <a:xfrm>
            <a:off x="386991" y="2212408"/>
            <a:ext cx="11424009" cy="2554545"/>
          </a:xfrm>
          <a:prstGeom prst="rect">
            <a:avLst/>
          </a:prstGeom>
          <a:noFill/>
          <a:ln w="9525">
            <a:noFill/>
            <a:miter lim="800000"/>
            <a:headEnd/>
            <a:tailEnd/>
          </a:ln>
        </p:spPr>
        <p:txBody>
          <a:bodyPr wrap="square">
            <a:spAutoFit/>
          </a:bodyPr>
          <a:lstStyle/>
          <a:p>
            <a:pPr algn="just"/>
            <a:r>
              <a:rPr lang="en-US" sz="3200" dirty="0" smtClean="0">
                <a:solidFill>
                  <a:srgbClr val="FF0000"/>
                </a:solidFill>
                <a:latin typeface="+mj-lt"/>
                <a:sym typeface="Wingdings" panose="05000000000000000000" pitchFamily="2" charset="2"/>
              </a:rPr>
              <a:t></a:t>
            </a:r>
            <a:r>
              <a:rPr lang="en-US" sz="3200" dirty="0" smtClean="0">
                <a:latin typeface="+mj-lt"/>
                <a:sym typeface="Wingdings" panose="05000000000000000000" pitchFamily="2" charset="2"/>
              </a:rPr>
              <a:t> - </a:t>
            </a:r>
            <a:r>
              <a:rPr lang="en-US" sz="3200" dirty="0" err="1" smtClean="0">
                <a:latin typeface="+mj-lt"/>
                <a:sym typeface="Wingdings" panose="05000000000000000000" pitchFamily="2" charset="2"/>
              </a:rPr>
              <a:t>Bảo</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vệ</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môi</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trường</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sống</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của</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các</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loài</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trong</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quần</a:t>
            </a:r>
            <a:r>
              <a:rPr lang="en-US" sz="3200" dirty="0" smtClean="0">
                <a:latin typeface="+mj-lt"/>
                <a:sym typeface="Wingdings" panose="05000000000000000000" pitchFamily="2" charset="2"/>
              </a:rPr>
              <a:t> </a:t>
            </a:r>
            <a:r>
              <a:rPr lang="en-US" sz="3200" dirty="0" err="1" smtClean="0">
                <a:latin typeface="+mj-lt"/>
                <a:sym typeface="Wingdings" panose="05000000000000000000" pitchFamily="2" charset="2"/>
              </a:rPr>
              <a:t>xã</a:t>
            </a:r>
            <a:r>
              <a:rPr lang="en-US" sz="3200" dirty="0" smtClean="0">
                <a:latin typeface="+mj-lt"/>
                <a:sym typeface="Wingdings" panose="05000000000000000000" pitchFamily="2" charset="2"/>
              </a:rPr>
              <a:t>.</a:t>
            </a:r>
          </a:p>
          <a:p>
            <a:pPr marL="465138" algn="just"/>
            <a:r>
              <a:rPr lang="en-US" sz="3200" dirty="0" smtClean="0">
                <a:latin typeface="+mj-lt"/>
              </a:rPr>
              <a:t>- </a:t>
            </a:r>
            <a:r>
              <a:rPr lang="en-US" sz="3200" dirty="0" err="1" smtClean="0">
                <a:latin typeface="+mj-lt"/>
              </a:rPr>
              <a:t>Cấm</a:t>
            </a:r>
            <a:r>
              <a:rPr lang="en-US" sz="3200" dirty="0" smtClean="0">
                <a:latin typeface="+mj-lt"/>
              </a:rPr>
              <a:t> </a:t>
            </a:r>
            <a:r>
              <a:rPr lang="en-US" sz="3200" dirty="0" err="1" smtClean="0">
                <a:latin typeface="+mj-lt"/>
              </a:rPr>
              <a:t>săn</a:t>
            </a:r>
            <a:r>
              <a:rPr lang="en-US" sz="3200" dirty="0" smtClean="0">
                <a:latin typeface="+mj-lt"/>
              </a:rPr>
              <a:t> </a:t>
            </a:r>
            <a:r>
              <a:rPr lang="en-US" sz="3200" dirty="0" err="1" smtClean="0">
                <a:latin typeface="+mj-lt"/>
              </a:rPr>
              <a:t>bắt</a:t>
            </a:r>
            <a:r>
              <a:rPr lang="en-US" sz="3200" dirty="0" smtClean="0">
                <a:latin typeface="+mj-lt"/>
              </a:rPr>
              <a:t> </a:t>
            </a:r>
            <a:r>
              <a:rPr lang="en-US" sz="3200" dirty="0" err="1" smtClean="0">
                <a:latin typeface="+mj-lt"/>
              </a:rPr>
              <a:t>và</a:t>
            </a:r>
            <a:r>
              <a:rPr lang="en-US" sz="3200" dirty="0" smtClean="0">
                <a:latin typeface="+mj-lt"/>
              </a:rPr>
              <a:t> </a:t>
            </a:r>
            <a:r>
              <a:rPr lang="en-US" sz="3200" dirty="0" err="1" smtClean="0">
                <a:latin typeface="+mj-lt"/>
              </a:rPr>
              <a:t>mua</a:t>
            </a:r>
            <a:r>
              <a:rPr lang="en-US" sz="3200" dirty="0" smtClean="0">
                <a:latin typeface="+mj-lt"/>
              </a:rPr>
              <a:t> </a:t>
            </a:r>
            <a:r>
              <a:rPr lang="en-US" sz="3200" dirty="0" err="1" smtClean="0">
                <a:latin typeface="+mj-lt"/>
              </a:rPr>
              <a:t>bán</a:t>
            </a:r>
            <a:r>
              <a:rPr lang="en-US" sz="3200" dirty="0" smtClean="0">
                <a:latin typeface="+mj-lt"/>
              </a:rPr>
              <a:t> </a:t>
            </a:r>
            <a:r>
              <a:rPr lang="en-US" sz="3200" dirty="0" err="1" smtClean="0">
                <a:latin typeface="+mj-lt"/>
              </a:rPr>
              <a:t>các</a:t>
            </a:r>
            <a:r>
              <a:rPr lang="en-US" sz="3200" dirty="0" smtClean="0">
                <a:latin typeface="+mj-lt"/>
              </a:rPr>
              <a:t> </a:t>
            </a:r>
            <a:r>
              <a:rPr lang="en-US" sz="3200" dirty="0" err="1" smtClean="0">
                <a:latin typeface="+mj-lt"/>
              </a:rPr>
              <a:t>loài</a:t>
            </a:r>
            <a:r>
              <a:rPr lang="en-US" sz="3200" dirty="0" smtClean="0">
                <a:latin typeface="+mj-lt"/>
              </a:rPr>
              <a:t> </a:t>
            </a:r>
            <a:r>
              <a:rPr lang="en-US" sz="3200" dirty="0" err="1" smtClean="0">
                <a:latin typeface="+mj-lt"/>
              </a:rPr>
              <a:t>sinh</a:t>
            </a:r>
            <a:r>
              <a:rPr lang="en-US" sz="3200" dirty="0" smtClean="0">
                <a:latin typeface="+mj-lt"/>
              </a:rPr>
              <a:t> </a:t>
            </a:r>
            <a:r>
              <a:rPr lang="en-US" sz="3200" dirty="0" err="1" smtClean="0">
                <a:latin typeface="+mj-lt"/>
              </a:rPr>
              <a:t>vật</a:t>
            </a:r>
            <a:r>
              <a:rPr lang="en-US" sz="3200" dirty="0" smtClean="0">
                <a:latin typeface="+mj-lt"/>
              </a:rPr>
              <a:t> </a:t>
            </a:r>
            <a:r>
              <a:rPr lang="en-US" sz="3200" dirty="0" err="1" smtClean="0">
                <a:latin typeface="+mj-lt"/>
              </a:rPr>
              <a:t>có</a:t>
            </a:r>
            <a:r>
              <a:rPr lang="en-US" sz="3200" dirty="0" smtClean="0">
                <a:latin typeface="+mj-lt"/>
              </a:rPr>
              <a:t> </a:t>
            </a:r>
            <a:r>
              <a:rPr lang="en-US" sz="3200" dirty="0" err="1" smtClean="0">
                <a:latin typeface="+mj-lt"/>
              </a:rPr>
              <a:t>nguy</a:t>
            </a:r>
            <a:r>
              <a:rPr lang="en-US" sz="3200" dirty="0" smtClean="0">
                <a:latin typeface="+mj-lt"/>
              </a:rPr>
              <a:t> </a:t>
            </a:r>
            <a:r>
              <a:rPr lang="en-US" sz="3200" dirty="0" err="1" smtClean="0">
                <a:latin typeface="+mj-lt"/>
              </a:rPr>
              <a:t>cơ</a:t>
            </a:r>
            <a:r>
              <a:rPr lang="en-US" sz="3200" dirty="0" smtClean="0">
                <a:latin typeface="+mj-lt"/>
              </a:rPr>
              <a:t> </a:t>
            </a:r>
            <a:r>
              <a:rPr lang="en-US" sz="3200" dirty="0" err="1" smtClean="0">
                <a:latin typeface="+mj-lt"/>
              </a:rPr>
              <a:t>tuyệt</a:t>
            </a:r>
            <a:r>
              <a:rPr lang="en-US" sz="3200" dirty="0" smtClean="0">
                <a:latin typeface="+mj-lt"/>
              </a:rPr>
              <a:t> </a:t>
            </a:r>
            <a:r>
              <a:rPr lang="en-US" sz="3200" dirty="0" err="1" smtClean="0">
                <a:latin typeface="+mj-lt"/>
              </a:rPr>
              <a:t>chủng</a:t>
            </a:r>
            <a:r>
              <a:rPr lang="en-US" sz="3200" dirty="0" smtClean="0">
                <a:latin typeface="+mj-lt"/>
              </a:rPr>
              <a:t>.</a:t>
            </a:r>
          </a:p>
          <a:p>
            <a:pPr marL="465138" algn="just"/>
            <a:r>
              <a:rPr lang="en-US" sz="3200" dirty="0" smtClean="0">
                <a:latin typeface="+mj-lt"/>
              </a:rPr>
              <a:t>- </a:t>
            </a:r>
            <a:r>
              <a:rPr lang="en-US" sz="3200" dirty="0" err="1" smtClean="0">
                <a:latin typeface="+mj-lt"/>
              </a:rPr>
              <a:t>Trồng</a:t>
            </a:r>
            <a:r>
              <a:rPr lang="en-US" sz="3200" dirty="0" smtClean="0">
                <a:latin typeface="+mj-lt"/>
              </a:rPr>
              <a:t> </a:t>
            </a:r>
            <a:r>
              <a:rPr lang="en-US" sz="3200" dirty="0" err="1" smtClean="0">
                <a:latin typeface="+mj-lt"/>
              </a:rPr>
              <a:t>và</a:t>
            </a:r>
            <a:r>
              <a:rPr lang="en-US" sz="3200" dirty="0" smtClean="0">
                <a:latin typeface="+mj-lt"/>
              </a:rPr>
              <a:t> </a:t>
            </a:r>
            <a:r>
              <a:rPr lang="en-US" sz="3200" dirty="0" err="1" smtClean="0">
                <a:latin typeface="+mj-lt"/>
              </a:rPr>
              <a:t>bảo</a:t>
            </a:r>
            <a:r>
              <a:rPr lang="en-US" sz="3200" dirty="0" smtClean="0">
                <a:latin typeface="+mj-lt"/>
              </a:rPr>
              <a:t> </a:t>
            </a:r>
            <a:r>
              <a:rPr lang="en-US" sz="3200" dirty="0" err="1" smtClean="0">
                <a:latin typeface="+mj-lt"/>
              </a:rPr>
              <a:t>vệ</a:t>
            </a:r>
            <a:r>
              <a:rPr lang="en-US" sz="3200" dirty="0" smtClean="0">
                <a:latin typeface="+mj-lt"/>
              </a:rPr>
              <a:t> </a:t>
            </a:r>
            <a:r>
              <a:rPr lang="en-US" sz="3200" dirty="0" err="1" smtClean="0">
                <a:latin typeface="+mj-lt"/>
              </a:rPr>
              <a:t>rừng</a:t>
            </a:r>
            <a:r>
              <a:rPr lang="en-US" sz="3200" dirty="0" smtClean="0">
                <a:latin typeface="+mj-lt"/>
              </a:rPr>
              <a:t>.</a:t>
            </a:r>
          </a:p>
          <a:p>
            <a:pPr marL="465138" algn="just"/>
            <a:r>
              <a:rPr lang="en-US" sz="3200" dirty="0" smtClean="0">
                <a:latin typeface="+mj-lt"/>
              </a:rPr>
              <a:t>- </a:t>
            </a:r>
            <a:r>
              <a:rPr lang="en-US" sz="3200" dirty="0" err="1" smtClean="0">
                <a:latin typeface="+mj-lt"/>
              </a:rPr>
              <a:t>Thành</a:t>
            </a:r>
            <a:r>
              <a:rPr lang="en-US" sz="3200" dirty="0" smtClean="0">
                <a:latin typeface="+mj-lt"/>
              </a:rPr>
              <a:t> </a:t>
            </a:r>
            <a:r>
              <a:rPr lang="en-US" sz="3200" dirty="0" err="1" smtClean="0">
                <a:latin typeface="+mj-lt"/>
              </a:rPr>
              <a:t>lập</a:t>
            </a:r>
            <a:r>
              <a:rPr lang="en-US" sz="3200" dirty="0" smtClean="0">
                <a:latin typeface="+mj-lt"/>
              </a:rPr>
              <a:t> </a:t>
            </a:r>
            <a:r>
              <a:rPr lang="en-US" sz="3200" dirty="0" err="1" smtClean="0">
                <a:latin typeface="+mj-lt"/>
              </a:rPr>
              <a:t>các</a:t>
            </a:r>
            <a:r>
              <a:rPr lang="en-US" sz="3200" dirty="0" smtClean="0">
                <a:latin typeface="+mj-lt"/>
              </a:rPr>
              <a:t> </a:t>
            </a:r>
            <a:r>
              <a:rPr lang="en-US" sz="3200" dirty="0" err="1" smtClean="0">
                <a:latin typeface="+mj-lt"/>
              </a:rPr>
              <a:t>vườn</a:t>
            </a:r>
            <a:r>
              <a:rPr lang="en-US" sz="3200" dirty="0" smtClean="0">
                <a:latin typeface="+mj-lt"/>
              </a:rPr>
              <a:t> </a:t>
            </a:r>
            <a:r>
              <a:rPr lang="en-US" sz="3200" dirty="0" err="1" smtClean="0">
                <a:latin typeface="+mj-lt"/>
              </a:rPr>
              <a:t>quốc</a:t>
            </a:r>
            <a:r>
              <a:rPr lang="en-US" sz="3200" dirty="0" smtClean="0">
                <a:latin typeface="+mj-lt"/>
              </a:rPr>
              <a:t> </a:t>
            </a:r>
            <a:r>
              <a:rPr lang="en-US" sz="3200" dirty="0" err="1" smtClean="0">
                <a:latin typeface="+mj-lt"/>
              </a:rPr>
              <a:t>gia</a:t>
            </a:r>
            <a:r>
              <a:rPr lang="en-US" sz="3200" dirty="0" smtClean="0">
                <a:latin typeface="+mj-lt"/>
              </a:rPr>
              <a:t>, </a:t>
            </a:r>
            <a:r>
              <a:rPr lang="en-US" sz="3200" dirty="0" err="1" smtClean="0">
                <a:latin typeface="+mj-lt"/>
              </a:rPr>
              <a:t>khu</a:t>
            </a:r>
            <a:r>
              <a:rPr lang="en-US" sz="3200" dirty="0" smtClean="0">
                <a:latin typeface="+mj-lt"/>
              </a:rPr>
              <a:t> </a:t>
            </a:r>
            <a:r>
              <a:rPr lang="en-US" sz="3200" dirty="0" err="1" smtClean="0">
                <a:latin typeface="+mj-lt"/>
              </a:rPr>
              <a:t>bảo</a:t>
            </a:r>
            <a:r>
              <a:rPr lang="en-US" sz="3200" dirty="0" smtClean="0">
                <a:latin typeface="+mj-lt"/>
              </a:rPr>
              <a:t> </a:t>
            </a:r>
            <a:r>
              <a:rPr lang="en-US" sz="3200" dirty="0" err="1" smtClean="0">
                <a:latin typeface="+mj-lt"/>
              </a:rPr>
              <a:t>tồn</a:t>
            </a:r>
            <a:r>
              <a:rPr lang="en-US" sz="3200" dirty="0" smtClean="0">
                <a:latin typeface="+mj-lt"/>
              </a:rPr>
              <a:t> </a:t>
            </a:r>
            <a:r>
              <a:rPr lang="en-US" sz="3200" dirty="0" err="1" smtClean="0">
                <a:latin typeface="+mj-lt"/>
              </a:rPr>
              <a:t>thiên</a:t>
            </a:r>
            <a:r>
              <a:rPr lang="en-US" sz="3200" dirty="0" smtClean="0">
                <a:latin typeface="+mj-lt"/>
              </a:rPr>
              <a:t> </a:t>
            </a:r>
            <a:r>
              <a:rPr lang="en-US" sz="3200" dirty="0" err="1" smtClean="0">
                <a:latin typeface="+mj-lt"/>
              </a:rPr>
              <a:t>nhiên</a:t>
            </a:r>
            <a:r>
              <a:rPr lang="en-US" sz="3200" dirty="0" smtClean="0">
                <a:latin typeface="+mj-lt"/>
              </a:rPr>
              <a:t>…</a:t>
            </a:r>
            <a:endParaRPr lang="en-US" sz="3200" dirty="0">
              <a:latin typeface="+mj-lt"/>
            </a:endParaRPr>
          </a:p>
        </p:txBody>
      </p:sp>
    </p:spTree>
    <p:extLst>
      <p:ext uri="{BB962C8B-B14F-4D97-AF65-F5344CB8AC3E}">
        <p14:creationId xmlns:p14="http://schemas.microsoft.com/office/powerpoint/2010/main" val="326124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Premium AI Image | A Vibrant Underwater World of Colorful Tropica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31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667037"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76455"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l="18500" t="10101" r="20074" b="50000"/>
          <a:stretch>
            <a:fillRect/>
          </a:stretch>
        </p:blipFill>
        <p:spPr bwMode="auto">
          <a:xfrm>
            <a:off x="3344896" y="144780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rive-breakbeat-1730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810" y="1143000"/>
            <a:ext cx="609600" cy="609600"/>
          </a:xfrm>
          <a:prstGeom prst="rect">
            <a:avLst/>
          </a:prstGeom>
        </p:spPr>
      </p:pic>
      <p:sp>
        <p:nvSpPr>
          <p:cNvPr id="5" name="Rectangle 4"/>
          <p:cNvSpPr/>
          <p:nvPr/>
        </p:nvSpPr>
        <p:spPr>
          <a:xfrm>
            <a:off x="0"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190582"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95291"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85873"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381164"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71746"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762328"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857619"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048197"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952910" y="-16627"/>
            <a:ext cx="182880" cy="6858000"/>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47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09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9922" fill="hold"/>
                                        <p:tgtEl>
                                          <p:spTgt spid="3"/>
                                        </p:tgtEl>
                                      </p:cBhvr>
                                    </p:cmd>
                                  </p:childTnLst>
                                </p:cTn>
                              </p:par>
                            </p:childTnLst>
                          </p:cTn>
                        </p:par>
                      </p:childTnLst>
                    </p:cTn>
                  </p:par>
                </p:childTnLst>
              </p:cTn>
              <p:nextCondLst>
                <p:cond evt="onClick" delay="0">
                  <p:tgtEl>
                    <p:spTgt spid="3"/>
                  </p:tgtEl>
                </p:cond>
              </p:nextCondLst>
            </p:seq>
            <p:audio>
              <p:cMediaNode vol="22727">
                <p:cTn id="18"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e Little Mermaid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8476"/>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7315200" y="4267200"/>
            <a:ext cx="5029200" cy="1752600"/>
          </a:xfrm>
          <a:prstGeom prst="wedgeEllipseCallout">
            <a:avLst>
              <a:gd name="adj1" fmla="val -45748"/>
              <a:gd name="adj2" fmla="val -176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rgbClr val="FFFF00"/>
                </a:solidFill>
                <a:latin typeface="Calibri" panose="020F0502020204030204" pitchFamily="34" charset="0"/>
                <a:cs typeface="Calibri" panose="020F0502020204030204" pitchFamily="34" charset="0"/>
              </a:rPr>
              <a:t>Ta đã bắt nhốt tất cả </a:t>
            </a:r>
            <a:r>
              <a:rPr lang="vi-VN" altLang="en-US" sz="3200" b="1">
                <a:solidFill>
                  <a:srgbClr val="FFFF00"/>
                </a:solidFill>
                <a:latin typeface="Calibri" panose="020F0502020204030204" pitchFamily="34" charset="0"/>
                <a:cs typeface="Calibri" panose="020F0502020204030204" pitchFamily="34" charset="0"/>
              </a:rPr>
              <a:t>sinh vật </a:t>
            </a:r>
            <a:r>
              <a:rPr lang="vi-VN" altLang="en-US" sz="3200" b="1" smtClean="0">
                <a:solidFill>
                  <a:srgbClr val="FFFF00"/>
                </a:solidFill>
                <a:latin typeface="Calibri" panose="020F0502020204030204" pitchFamily="34" charset="0"/>
                <a:cs typeface="Calibri" panose="020F0502020204030204" pitchFamily="34" charset="0"/>
              </a:rPr>
              <a:t>biển</a:t>
            </a:r>
            <a:endParaRPr lang="en-US" altLang="en-US" sz="3200" b="1">
              <a:solidFill>
                <a:srgbClr val="FFFF00"/>
              </a:solidFill>
              <a:latin typeface="Calibri" panose="020F0502020204030204" pitchFamily="34" charset="0"/>
              <a:cs typeface="Calibri" panose="020F0502020204030204" pitchFamily="34" charset="0"/>
            </a:endParaRPr>
          </a:p>
        </p:txBody>
      </p:sp>
      <p:sp>
        <p:nvSpPr>
          <p:cNvPr id="4" name="Cloud Callout 3"/>
          <p:cNvSpPr/>
          <p:nvPr/>
        </p:nvSpPr>
        <p:spPr>
          <a:xfrm>
            <a:off x="0" y="239078"/>
            <a:ext cx="3276600" cy="3200400"/>
          </a:xfrm>
          <a:prstGeom prst="cloudCallout">
            <a:avLst>
              <a:gd name="adj1" fmla="val 71566"/>
              <a:gd name="adj2" fmla="val -20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smtClean="0"/>
              <a:t>Các em </a:t>
            </a:r>
            <a:r>
              <a:rPr lang="en-US" altLang="en-US" sz="2400" b="1"/>
              <a:t>hãy giúp </a:t>
            </a:r>
            <a:r>
              <a:rPr lang="en-US" altLang="en-US" sz="2400" b="1" smtClean="0"/>
              <a:t>chị giải </a:t>
            </a:r>
            <a:r>
              <a:rPr lang="en-US" altLang="en-US" sz="2400" b="1"/>
              <a:t>cứu các sinh vật biển nhé</a:t>
            </a:r>
            <a:r>
              <a:rPr lang="en-US" altLang="en-US" sz="2400" b="1" smtClean="0"/>
              <a:t>!</a:t>
            </a:r>
            <a:endParaRPr lang="en-US" altLang="en-US" sz="2400" b="1"/>
          </a:p>
        </p:txBody>
      </p:sp>
    </p:spTree>
    <p:extLst>
      <p:ext uri="{BB962C8B-B14F-4D97-AF65-F5344CB8AC3E}">
        <p14:creationId xmlns:p14="http://schemas.microsoft.com/office/powerpoint/2010/main" val="37642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7358" y="1971297"/>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6588975" y="5302440"/>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49859" y="3116489"/>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42256" y="1025261"/>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5697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98466" y="1027907"/>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677400" y="4767188"/>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63165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5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50"/>
                                        </p:tgtEl>
                                        <p:attrNameLst>
                                          <p:attrName>ppt_x</p:attrName>
                                          <p:attrName>ppt_y</p:attrName>
                                        </p:attrNameLst>
                                      </p:cBhvr>
                                    </p:animMotion>
                                    <p:animEffect transition="out" filter="fade">
                                      <p:cBhvr>
                                        <p:cTn id="24" dur="1000"/>
                                        <p:tgtEl>
                                          <p:spTgt spid="6150"/>
                                        </p:tgtEl>
                                      </p:cBhvr>
                                    </p:animEffect>
                                    <p:set>
                                      <p:cBhvr>
                                        <p:cTn id="25"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26" restart="whenNotActive" fill="hold" evtFilter="cancelBubble" nodeType="interactiveSeq">
                <p:stCondLst>
                  <p:cond evt="onClick" delay="0">
                    <p:tgtEl>
                      <p:spTgt spid="615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1"/>
                                        </p:tgtEl>
                                        <p:attrNameLst>
                                          <p:attrName>ppt_x</p:attrName>
                                          <p:attrName>ppt_y</p:attrName>
                                        </p:attrNameLst>
                                      </p:cBhvr>
                                    </p:animMotion>
                                    <p:animEffect transition="out" filter="fade">
                                      <p:cBhvr>
                                        <p:cTn id="32" dur="1000"/>
                                        <p:tgtEl>
                                          <p:spTgt spid="6151"/>
                                        </p:tgtEl>
                                      </p:cBhvr>
                                    </p:animEffect>
                                    <p:set>
                                      <p:cBhvr>
                                        <p:cTn id="33"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34" restart="whenNotActive" fill="hold" evtFilter="cancelBubble" nodeType="interactiveSeq">
                <p:stCondLst>
                  <p:cond evt="onClick" delay="0">
                    <p:tgtEl>
                      <p:spTgt spid="615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2"/>
                                        </p:tgtEl>
                                        <p:attrNameLst>
                                          <p:attrName>ppt_x</p:attrName>
                                          <p:attrName>ppt_y</p:attrName>
                                        </p:attrNameLst>
                                      </p:cBhvr>
                                    </p:animMotion>
                                    <p:animEffect transition="out" filter="fade">
                                      <p:cBhvr>
                                        <p:cTn id="40" dur="1000"/>
                                        <p:tgtEl>
                                          <p:spTgt spid="6152"/>
                                        </p:tgtEl>
                                      </p:cBhvr>
                                    </p:animEffect>
                                    <p:set>
                                      <p:cBhvr>
                                        <p:cTn id="41"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42" restart="whenNotActive" fill="hold" evtFilter="cancelBubble" nodeType="interactiveSeq">
                <p:stCondLst>
                  <p:cond evt="onClick" delay="0">
                    <p:tgtEl>
                      <p:spTgt spid="615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3"/>
                                        </p:tgtEl>
                                        <p:attrNameLst>
                                          <p:attrName>ppt_x</p:attrName>
                                          <p:attrName>ppt_y</p:attrName>
                                        </p:attrNameLst>
                                      </p:cBhvr>
                                    </p:animMotion>
                                    <p:animEffect transition="out" filter="fade">
                                      <p:cBhvr>
                                        <p:cTn id="48" dur="1000"/>
                                        <p:tgtEl>
                                          <p:spTgt spid="6153"/>
                                        </p:tgtEl>
                                      </p:cBhvr>
                                    </p:animEffect>
                                    <p:set>
                                      <p:cBhvr>
                                        <p:cTn id="49"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0" restart="whenNotActive" fill="hold" evtFilter="cancelBubble" nodeType="interactiveSeq">
                <p:stCondLst>
                  <p:cond evt="onClick" delay="0">
                    <p:tgtEl>
                      <p:spTgt spid="6154"/>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4"/>
                                        </p:tgtEl>
                                        <p:attrNameLst>
                                          <p:attrName>ppt_x</p:attrName>
                                          <p:attrName>ppt_y</p:attrName>
                                        </p:attrNameLst>
                                      </p:cBhvr>
                                    </p:animMotion>
                                    <p:animEffect transition="out" filter="fade">
                                      <p:cBhvr>
                                        <p:cTn id="56" dur="1000"/>
                                        <p:tgtEl>
                                          <p:spTgt spid="6154"/>
                                        </p:tgtEl>
                                      </p:cBhvr>
                                    </p:animEffect>
                                    <p:set>
                                      <p:cBhvr>
                                        <p:cTn id="57"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3"/>
          <p:cNvSpPr txBox="1">
            <a:spLocks noChangeArrowheads="1"/>
          </p:cNvSpPr>
          <p:nvPr/>
        </p:nvSpPr>
        <p:spPr bwMode="auto">
          <a:xfrm>
            <a:off x="3432176" y="914401"/>
            <a:ext cx="5434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p>
        </p:txBody>
      </p:sp>
      <p:pic>
        <p:nvPicPr>
          <p:cNvPr id="717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61744"/>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a:extLst>
              <a:ext uri="{FF2B5EF4-FFF2-40B4-BE49-F238E27FC236}">
                <a16:creationId xmlns:a16="http://schemas.microsoft.com/office/drawing/2014/main" id="{125C8F7A-ED96-4BA9-94A7-A0622600DF1E}"/>
              </a:ext>
            </a:extLst>
          </p:cNvPr>
          <p:cNvSpPr/>
          <p:nvPr/>
        </p:nvSpPr>
        <p:spPr>
          <a:xfrm>
            <a:off x="3767931" y="4795837"/>
            <a:ext cx="1947069" cy="1757363"/>
          </a:xfrm>
          <a:prstGeom prst="wedgeEllipseCallout">
            <a:avLst>
              <a:gd name="adj1" fmla="val -116733"/>
              <a:gd name="adj2" fmla="val -28260"/>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solidFill>
                  <a:srgbClr val="C00000"/>
                </a:solidFill>
              </a:rPr>
              <a:t>C</a:t>
            </a:r>
            <a:endParaRPr lang="en-US" sz="3600" dirty="0">
              <a:solidFill>
                <a:srgbClr val="C00000"/>
              </a:solidFill>
            </a:endParaRPr>
          </a:p>
        </p:txBody>
      </p:sp>
      <p:pic>
        <p:nvPicPr>
          <p:cNvPr id="23554" name="Picture 2" descr="Disney Misses Opportunity With Drag Queen In 'The Little Mermai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r="20794"/>
          <a:stretch/>
        </p:blipFill>
        <p:spPr bwMode="auto">
          <a:xfrm>
            <a:off x="10699302" y="82439"/>
            <a:ext cx="1155018" cy="1155018"/>
          </a:xfrm>
          <a:prstGeom prst="ellipse">
            <a:avLst/>
          </a:prstGeom>
          <a:noFill/>
          <a:extLst>
            <a:ext uri="{909E8E84-426E-40DD-AFC4-6F175D3DCCD1}">
              <a14:hiddenFill xmlns:a14="http://schemas.microsoft.com/office/drawing/2010/main">
                <a:solidFill>
                  <a:srgbClr val="FFFFFF"/>
                </a:solidFill>
              </a14:hiddenFill>
            </a:ext>
          </a:extLst>
        </p:spPr>
      </p:pic>
      <p:sp>
        <p:nvSpPr>
          <p:cNvPr id="17" name="Oval Callout 16">
            <a:extLst>
              <a:ext uri="{FF2B5EF4-FFF2-40B4-BE49-F238E27FC236}">
                <a16:creationId xmlns:a16="http://schemas.microsoft.com/office/drawing/2014/main" id="{EBEB8EB9-488D-437D-905F-5C2FBA14AEDD}"/>
              </a:ext>
            </a:extLst>
          </p:cNvPr>
          <p:cNvSpPr/>
          <p:nvPr/>
        </p:nvSpPr>
        <p:spPr>
          <a:xfrm>
            <a:off x="380999" y="95673"/>
            <a:ext cx="9020175" cy="4247727"/>
          </a:xfrm>
          <a:prstGeom prst="wedgeEllipseCallout">
            <a:avLst>
              <a:gd name="adj1" fmla="val 63388"/>
              <a:gd name="adj2" fmla="val -3571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0033CC"/>
              </a:solidFill>
            </a:endParaRPr>
          </a:p>
        </p:txBody>
      </p:sp>
      <p:sp>
        <p:nvSpPr>
          <p:cNvPr id="2" name="Rectangle 1"/>
          <p:cNvSpPr/>
          <p:nvPr/>
        </p:nvSpPr>
        <p:spPr>
          <a:xfrm>
            <a:off x="3177963" y="609600"/>
            <a:ext cx="3819525" cy="523220"/>
          </a:xfrm>
          <a:prstGeom prst="rect">
            <a:avLst/>
          </a:prstGeom>
        </p:spPr>
        <p:txBody>
          <a:bodyPr wrap="square">
            <a:spAutoFit/>
          </a:bodyPr>
          <a:lstStyle/>
          <a:p>
            <a:pPr>
              <a:defRPr/>
            </a:pPr>
            <a:r>
              <a:rPr lang="fr-FR" sz="2800" b="1"/>
              <a:t>Quần xã sinh vật </a:t>
            </a:r>
            <a:r>
              <a:rPr lang="fr-FR" sz="2800" b="1" smtClean="0"/>
              <a:t>là</a:t>
            </a:r>
            <a:endParaRPr lang="en-US" sz="2800" b="1"/>
          </a:p>
        </p:txBody>
      </p:sp>
      <p:pic>
        <p:nvPicPr>
          <p:cNvPr id="23556" name="Picture 4" descr="Zebra Illustrations Graphic by graphicrun123 · Creative Fabric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975" y="4285908"/>
            <a:ext cx="1943523" cy="19435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00200" y="2885067"/>
            <a:ext cx="6975051" cy="523220"/>
          </a:xfrm>
          <a:prstGeom prst="rect">
            <a:avLst/>
          </a:prstGeom>
        </p:spPr>
        <p:txBody>
          <a:bodyPr wrap="none">
            <a:spAutoFit/>
          </a:bodyPr>
          <a:lstStyle/>
          <a:p>
            <a:pPr>
              <a:defRPr/>
            </a:pPr>
            <a:r>
              <a:rPr lang="en-US" sz="2800">
                <a:solidFill>
                  <a:srgbClr val="0033CC"/>
                </a:solidFill>
                <a:ea typeface="Tahoma" panose="020B0604030504040204" charset="0"/>
                <a:cs typeface="Tahoma" panose="020B0604030504040204" charset="0"/>
              </a:rPr>
              <a:t>D</a:t>
            </a:r>
            <a:r>
              <a:rPr lang="en-US" sz="2800">
                <a:solidFill>
                  <a:srgbClr val="0033CC"/>
                </a:solidFill>
                <a:ea typeface="Tahoma" panose="020B0604030504040204" charset="0"/>
                <a:cs typeface="Times New Roman" panose="02020603050405020304" pitchFamily="18" charset="0"/>
              </a:rPr>
              <a:t>. </a:t>
            </a:r>
            <a:r>
              <a:rPr lang="en-US" sz="2800">
                <a:solidFill>
                  <a:srgbClr val="0033CC"/>
                </a:solidFill>
                <a:cs typeface="Times New Roman" panose="02020603050405020304" pitchFamily="18" charset="0"/>
              </a:rPr>
              <a:t>tập hợp toàn bộ các sinh vật trong tự nhiên.</a:t>
            </a:r>
            <a:endParaRPr lang="en-US" sz="2800" dirty="0">
              <a:solidFill>
                <a:srgbClr val="0033CC"/>
              </a:solidFill>
            </a:endParaRPr>
          </a:p>
        </p:txBody>
      </p:sp>
      <p:sp>
        <p:nvSpPr>
          <p:cNvPr id="5" name="Rectangle 4"/>
          <p:cNvSpPr/>
          <p:nvPr/>
        </p:nvSpPr>
        <p:spPr>
          <a:xfrm>
            <a:off x="1935997" y="2316201"/>
            <a:ext cx="6303457" cy="523220"/>
          </a:xfrm>
          <a:prstGeom prst="rect">
            <a:avLst/>
          </a:prstGeom>
        </p:spPr>
        <p:txBody>
          <a:bodyPr wrap="none">
            <a:spAutoFit/>
          </a:bodyPr>
          <a:lstStyle/>
          <a:p>
            <a:pPr>
              <a:defRPr/>
            </a:pPr>
            <a:r>
              <a:rPr lang="en-US" sz="2800">
                <a:solidFill>
                  <a:srgbClr val="0033CC"/>
                </a:solidFill>
                <a:ea typeface="Tahoma" panose="020B0604030504040204" charset="0"/>
                <a:cs typeface="Tahoma" panose="020B0604030504040204" charset="0"/>
              </a:rPr>
              <a:t>C. </a:t>
            </a:r>
            <a:r>
              <a:rPr lang="en-US" sz="2800">
                <a:solidFill>
                  <a:srgbClr val="0033CC"/>
                </a:solidFill>
                <a:cs typeface="Times New Roman" panose="02020603050405020304" pitchFamily="18" charset="0"/>
              </a:rPr>
              <a:t>tập hợp các quần thể sinh vật khác loài.</a:t>
            </a:r>
            <a:endParaRPr lang="en-US" sz="2800">
              <a:solidFill>
                <a:srgbClr val="0033CC"/>
              </a:solidFill>
              <a:ea typeface="Tahoma" panose="020B0604030504040204" charset="0"/>
              <a:cs typeface="Tahoma" panose="020B0604030504040204" charset="0"/>
            </a:endParaRPr>
          </a:p>
        </p:txBody>
      </p:sp>
      <p:sp>
        <p:nvSpPr>
          <p:cNvPr id="6" name="Rectangle 5"/>
          <p:cNvSpPr/>
          <p:nvPr/>
        </p:nvSpPr>
        <p:spPr>
          <a:xfrm>
            <a:off x="2142656" y="1747334"/>
            <a:ext cx="5890139" cy="523220"/>
          </a:xfrm>
          <a:prstGeom prst="rect">
            <a:avLst/>
          </a:prstGeom>
        </p:spPr>
        <p:txBody>
          <a:bodyPr wrap="none">
            <a:spAutoFit/>
          </a:bodyPr>
          <a:lstStyle/>
          <a:p>
            <a:pPr>
              <a:defRPr/>
            </a:pPr>
            <a:r>
              <a:rPr lang="en-US" sz="2800">
                <a:solidFill>
                  <a:srgbClr val="0033CC"/>
                </a:solidFill>
                <a:ea typeface="Tahoma" panose="020B0604030504040204" charset="0"/>
                <a:cs typeface="Tahoma" panose="020B0604030504040204" charset="0"/>
              </a:rPr>
              <a:t>B</a:t>
            </a:r>
            <a:r>
              <a:rPr lang="en-US" sz="2800">
                <a:solidFill>
                  <a:srgbClr val="0033CC"/>
                </a:solidFill>
                <a:ea typeface="Tahoma" panose="020B0604030504040204" charset="0"/>
                <a:cs typeface="Times New Roman" panose="02020603050405020304" pitchFamily="18" charset="0"/>
              </a:rPr>
              <a:t>. </a:t>
            </a:r>
            <a:r>
              <a:rPr lang="en-US" sz="2800">
                <a:solidFill>
                  <a:srgbClr val="0033CC"/>
                </a:solidFill>
                <a:cs typeface="Times New Roman" panose="02020603050405020304" pitchFamily="18" charset="0"/>
              </a:rPr>
              <a:t>tập hợp các cá thể sinh vật khác loài.</a:t>
            </a:r>
          </a:p>
        </p:txBody>
      </p:sp>
      <p:sp>
        <p:nvSpPr>
          <p:cNvPr id="7" name="Rectangle 6"/>
          <p:cNvSpPr/>
          <p:nvPr/>
        </p:nvSpPr>
        <p:spPr>
          <a:xfrm>
            <a:off x="2609803" y="1178467"/>
            <a:ext cx="4955844" cy="523220"/>
          </a:xfrm>
          <a:prstGeom prst="rect">
            <a:avLst/>
          </a:prstGeom>
        </p:spPr>
        <p:txBody>
          <a:bodyPr wrap="none">
            <a:spAutoFit/>
          </a:bodyPr>
          <a:lstStyle/>
          <a:p>
            <a:pPr>
              <a:defRPr/>
            </a:pPr>
            <a:r>
              <a:rPr lang="en-US" sz="2800">
                <a:solidFill>
                  <a:srgbClr val="0033CC"/>
                </a:solidFill>
                <a:cs typeface="Times New Roman" panose="02020603050405020304" pitchFamily="18" charset="0"/>
              </a:rPr>
              <a:t>A. tập hợp các sinh vật cùng loài.</a:t>
            </a:r>
          </a:p>
        </p:txBody>
      </p:sp>
    </p:spTree>
    <p:extLst>
      <p:ext uri="{BB962C8B-B14F-4D97-AF65-F5344CB8AC3E}">
        <p14:creationId xmlns:p14="http://schemas.microsoft.com/office/powerpoint/2010/main" val="2722562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105" y="722531"/>
            <a:ext cx="5078442" cy="584775"/>
          </a:xfrm>
          <a:prstGeom prst="rect">
            <a:avLst/>
          </a:prstGeom>
        </p:spPr>
        <p:txBody>
          <a:bodyPr wrap="none">
            <a:spAutoFit/>
          </a:bodyPr>
          <a:lstStyle/>
          <a:p>
            <a:pPr>
              <a:spcBef>
                <a:spcPct val="20000"/>
              </a:spcBef>
            </a:pPr>
            <a:r>
              <a:rPr lang="en-US" sz="3200" b="1" smtClean="0">
                <a:solidFill>
                  <a:srgbClr val="0033CC"/>
                </a:solidFill>
                <a:latin typeface="+mj-lt"/>
                <a:cs typeface="Times New Roman" pitchFamily="18" charset="0"/>
              </a:rPr>
              <a:t>I-Khái </a:t>
            </a:r>
            <a:r>
              <a:rPr lang="en-US" sz="3200" b="1">
                <a:solidFill>
                  <a:srgbClr val="0033CC"/>
                </a:solidFill>
                <a:latin typeface="+mj-lt"/>
                <a:cs typeface="Times New Roman" pitchFamily="18" charset="0"/>
              </a:rPr>
              <a:t>niệm quần xã sinh </a:t>
            </a:r>
            <a:r>
              <a:rPr lang="en-US" sz="3200" b="1" smtClean="0">
                <a:solidFill>
                  <a:srgbClr val="0033CC"/>
                </a:solidFill>
                <a:latin typeface="+mj-lt"/>
                <a:cs typeface="Times New Roman" pitchFamily="18" charset="0"/>
              </a:rPr>
              <a:t>vật</a:t>
            </a:r>
            <a:endParaRPr lang="en-US" sz="3200" b="1" dirty="0">
              <a:solidFill>
                <a:srgbClr val="0033CC"/>
              </a:solidFill>
              <a:latin typeface="+mj-lt"/>
              <a:cs typeface="Times New Roman" pitchFamily="18" charset="0"/>
            </a:endParaRPr>
          </a:p>
        </p:txBody>
      </p:sp>
      <p:sp>
        <p:nvSpPr>
          <p:cNvPr id="7" name="TextBox 6"/>
          <p:cNvSpPr txBox="1"/>
          <p:nvPr/>
        </p:nvSpPr>
        <p:spPr>
          <a:xfrm>
            <a:off x="152400" y="130629"/>
            <a:ext cx="1524000" cy="584775"/>
          </a:xfrm>
          <a:prstGeom prst="rect">
            <a:avLst/>
          </a:prstGeom>
          <a:noFill/>
        </p:spPr>
        <p:txBody>
          <a:bodyPr wrap="square" rtlCol="0">
            <a:spAutoFit/>
          </a:bodyPr>
          <a:lstStyle/>
          <a:p>
            <a:r>
              <a:rPr lang="en-US" sz="3200" b="1" smtClean="0"/>
              <a:t>BÀI 43</a:t>
            </a:r>
            <a:endParaRPr lang="en-US" sz="3200" b="1"/>
          </a:p>
        </p:txBody>
      </p:sp>
      <p:sp>
        <p:nvSpPr>
          <p:cNvPr id="8" name="Rectangle 7"/>
          <p:cNvSpPr/>
          <p:nvPr/>
        </p:nvSpPr>
        <p:spPr>
          <a:xfrm>
            <a:off x="4154251" y="76200"/>
            <a:ext cx="3883499" cy="646331"/>
          </a:xfrm>
          <a:prstGeom prst="rect">
            <a:avLst/>
          </a:prstGeom>
          <a:noFill/>
        </p:spPr>
        <p:txBody>
          <a:bodyPr wrap="none" lIns="91440" tIns="45720" rIns="91440" bIns="45720">
            <a:spAutoFit/>
          </a:bodyPr>
          <a:lstStyle/>
          <a:p>
            <a:pPr algn="ctr"/>
            <a:r>
              <a:rPr lang="en-US" sz="3600" b="1" cap="none" spc="0" smtClean="0">
                <a:ln w="13462">
                  <a:solidFill>
                    <a:schemeClr val="bg1"/>
                  </a:solidFill>
                  <a:prstDash val="solid"/>
                </a:ln>
                <a:solidFill>
                  <a:srgbClr val="FF0000"/>
                </a:solidFill>
                <a:effectLst>
                  <a:outerShdw dist="38100" dir="2700000" algn="bl" rotWithShape="0">
                    <a:schemeClr val="accent5"/>
                  </a:outerShdw>
                </a:effectLst>
              </a:rPr>
              <a:t>QUẦN XÃ SINH VẬT</a:t>
            </a:r>
            <a:endParaRPr lang="en-US" sz="3600" b="1" cap="none" spc="0">
              <a:ln w="13462">
                <a:solidFill>
                  <a:schemeClr val="bg1"/>
                </a:solidFill>
                <a:prstDash val="solid"/>
              </a:ln>
              <a:solidFill>
                <a:srgbClr val="FF0000"/>
              </a:solidFill>
              <a:effectLst>
                <a:outerShdw dist="38100" dir="2700000" algn="bl" rotWithShape="0">
                  <a:schemeClr val="accent5"/>
                </a:outerShdw>
              </a:effectLst>
            </a:endParaRPr>
          </a:p>
        </p:txBody>
      </p:sp>
      <p:pic>
        <p:nvPicPr>
          <p:cNvPr id="2" name="Picture 2" descr="Wild Animal Families jigsaw puzzle in Animals puzzles 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391" y="1338658"/>
            <a:ext cx="7731610" cy="55193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a:spLocks noChangeArrowheads="1"/>
          </p:cNvSpPr>
          <p:nvPr/>
        </p:nvSpPr>
        <p:spPr bwMode="auto">
          <a:xfrm>
            <a:off x="390619" y="1368707"/>
            <a:ext cx="3850305" cy="4031873"/>
          </a:xfrm>
          <a:prstGeom prst="rect">
            <a:avLst/>
          </a:prstGeom>
          <a:noFill/>
          <a:ln w="9525">
            <a:noFill/>
            <a:miter lim="800000"/>
            <a:headEnd/>
            <a:tailEnd/>
          </a:ln>
        </p:spPr>
        <p:txBody>
          <a:bodyPr wrap="square">
            <a:spAutoFit/>
          </a:bodyPr>
          <a:lstStyle/>
          <a:p>
            <a:pPr algn="just">
              <a:spcBef>
                <a:spcPct val="50000"/>
              </a:spcBef>
            </a:pPr>
            <a:r>
              <a:rPr lang="en-US" sz="3200" b="1" dirty="0" smtClean="0">
                <a:solidFill>
                  <a:srgbClr val="FF0000"/>
                </a:solidFill>
                <a:latin typeface="+mj-lt"/>
                <a:sym typeface="Wingdings" panose="05000000000000000000" pitchFamily="2" charset="2"/>
              </a:rPr>
              <a:t></a:t>
            </a:r>
            <a:r>
              <a:rPr lang="en-US" sz="3200" b="1" dirty="0" smtClean="0">
                <a:latin typeface="+mj-lt"/>
                <a:sym typeface="Wingdings" panose="05000000000000000000" pitchFamily="2" charset="2"/>
              </a:rPr>
              <a:t> </a:t>
            </a:r>
            <a:r>
              <a:rPr lang="en-US" sz="3200" b="1" dirty="0" err="1" smtClean="0">
                <a:latin typeface="+mj-lt"/>
              </a:rPr>
              <a:t>Quần</a:t>
            </a:r>
            <a:r>
              <a:rPr lang="en-US" sz="3200" b="1" dirty="0" smtClean="0">
                <a:latin typeface="+mj-lt"/>
              </a:rPr>
              <a:t> </a:t>
            </a:r>
            <a:r>
              <a:rPr lang="en-US" sz="3200" b="1" dirty="0" err="1">
                <a:latin typeface="+mj-lt"/>
              </a:rPr>
              <a:t>xã</a:t>
            </a:r>
            <a:r>
              <a:rPr lang="en-US" sz="3200" b="1" dirty="0">
                <a:latin typeface="+mj-lt"/>
              </a:rPr>
              <a:t> </a:t>
            </a:r>
            <a:r>
              <a:rPr lang="en-US" sz="3200" b="1" dirty="0" err="1">
                <a:latin typeface="+mj-lt"/>
              </a:rPr>
              <a:t>sinh</a:t>
            </a:r>
            <a:r>
              <a:rPr lang="en-US" sz="3200" b="1" dirty="0">
                <a:latin typeface="+mj-lt"/>
              </a:rPr>
              <a:t> </a:t>
            </a:r>
            <a:r>
              <a:rPr lang="en-US" sz="3200" b="1" dirty="0" err="1">
                <a:latin typeface="+mj-lt"/>
              </a:rPr>
              <a:t>vật</a:t>
            </a:r>
            <a:r>
              <a:rPr lang="en-US" sz="3200" b="1" dirty="0">
                <a:latin typeface="+mj-lt"/>
              </a:rPr>
              <a:t> </a:t>
            </a:r>
            <a:r>
              <a:rPr lang="en-US" sz="3200" b="1" dirty="0" err="1">
                <a:latin typeface="+mj-lt"/>
              </a:rPr>
              <a:t>là</a:t>
            </a:r>
            <a:r>
              <a:rPr lang="en-US" sz="3200" b="1" dirty="0">
                <a:latin typeface="+mj-lt"/>
              </a:rPr>
              <a:t> </a:t>
            </a:r>
            <a:r>
              <a:rPr lang="nl-NL" sz="3200" b="1" dirty="0">
                <a:latin typeface="+mj-lt"/>
              </a:rPr>
              <a:t>một tập hợp các quần thể sinh vật thuộc nhiều loài khác nhau, cùng sống trong một không gian và thời gian nhất định</a:t>
            </a:r>
            <a:r>
              <a:rPr lang="nl-NL" sz="3200" b="1" dirty="0" smtClean="0">
                <a:latin typeface="+mj-lt"/>
              </a:rPr>
              <a:t>.</a:t>
            </a:r>
            <a:endParaRPr lang="en-US" sz="3200" b="1" dirty="0">
              <a:solidFill>
                <a:srgbClr val="002060"/>
              </a:solidFill>
              <a:latin typeface="+mj-lt"/>
            </a:endParaRPr>
          </a:p>
        </p:txBody>
      </p:sp>
      <p:sp>
        <p:nvSpPr>
          <p:cNvPr id="10" name="Oval Callout 9"/>
          <p:cNvSpPr/>
          <p:nvPr/>
        </p:nvSpPr>
        <p:spPr>
          <a:xfrm>
            <a:off x="7358743" y="446617"/>
            <a:ext cx="4800600" cy="1136603"/>
          </a:xfrm>
          <a:prstGeom prst="wedgeEllipseCallout">
            <a:avLst>
              <a:gd name="adj1" fmla="val 47497"/>
              <a:gd name="adj2" fmla="val 94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white"/>
                </a:solidFill>
              </a:rPr>
              <a:t>Quần xã sinh vật là gì?</a:t>
            </a:r>
            <a:endParaRPr lang="en-US" sz="2800">
              <a:solidFill>
                <a:prstClr val="white"/>
              </a:solidFill>
            </a:endParaRPr>
          </a:p>
        </p:txBody>
      </p:sp>
    </p:spTree>
    <p:extLst>
      <p:ext uri="{BB962C8B-B14F-4D97-AF65-F5344CB8AC3E}">
        <p14:creationId xmlns:p14="http://schemas.microsoft.com/office/powerpoint/2010/main" val="425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8196"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8197"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991" y="4073341"/>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a:extLst>
              <a:ext uri="{FF2B5EF4-FFF2-40B4-BE49-F238E27FC236}">
                <a16:creationId xmlns:a16="http://schemas.microsoft.com/office/drawing/2014/main" id="{125C8F7A-ED96-4BA9-94A7-A0622600DF1E}"/>
              </a:ext>
            </a:extLst>
          </p:cNvPr>
          <p:cNvSpPr/>
          <p:nvPr/>
        </p:nvSpPr>
        <p:spPr>
          <a:xfrm>
            <a:off x="3767931" y="4795837"/>
            <a:ext cx="1947069" cy="1612716"/>
          </a:xfrm>
          <a:prstGeom prst="wedgeEllipseCallout">
            <a:avLst>
              <a:gd name="adj1" fmla="val -116733"/>
              <a:gd name="adj2" fmla="val -28260"/>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solidFill>
                  <a:srgbClr val="C00000"/>
                </a:solidFill>
              </a:rPr>
              <a:t>A</a:t>
            </a:r>
            <a:endParaRPr lang="en-US" sz="3600" dirty="0">
              <a:solidFill>
                <a:srgbClr val="C00000"/>
              </a:solidFill>
            </a:endParaRPr>
          </a:p>
        </p:txBody>
      </p:sp>
      <p:pic>
        <p:nvPicPr>
          <p:cNvPr id="8" name="Picture 2" descr="Disney Misses Opportunity With Drag Queen In 'The Little Mermai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r="20794"/>
          <a:stretch/>
        </p:blipFill>
        <p:spPr bwMode="auto">
          <a:xfrm>
            <a:off x="10699302" y="82439"/>
            <a:ext cx="1155018" cy="1155018"/>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Callout 8">
            <a:extLst>
              <a:ext uri="{FF2B5EF4-FFF2-40B4-BE49-F238E27FC236}">
                <a16:creationId xmlns:a16="http://schemas.microsoft.com/office/drawing/2014/main" id="{EBEB8EB9-488D-437D-905F-5C2FBA14AEDD}"/>
              </a:ext>
            </a:extLst>
          </p:cNvPr>
          <p:cNvSpPr/>
          <p:nvPr/>
        </p:nvSpPr>
        <p:spPr>
          <a:xfrm>
            <a:off x="380999" y="95673"/>
            <a:ext cx="9020175" cy="4247727"/>
          </a:xfrm>
          <a:prstGeom prst="wedgeEllipseCallout">
            <a:avLst>
              <a:gd name="adj1" fmla="val 63388"/>
              <a:gd name="adj2" fmla="val -3571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0033CC"/>
              </a:solidFill>
            </a:endParaRPr>
          </a:p>
        </p:txBody>
      </p:sp>
      <p:pic>
        <p:nvPicPr>
          <p:cNvPr id="10" name="Picture 4" descr="Zebra Illustrations Graphic by graphicrun123 · Creative Fabric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975" y="4285908"/>
            <a:ext cx="1943523" cy="19435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19200" y="1054081"/>
            <a:ext cx="7620000"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Dấu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sau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đây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dấu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đặc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trưng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bản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quần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xã</a:t>
            </a:r>
            <a:endParaRPr lang="en-US" sz="2800" b="1" dirty="0">
              <a:latin typeface="Calibri" panose="020F0502020204030204" pitchFamily="34" charset="0"/>
              <a:cs typeface="Calibri" panose="020F0502020204030204" pitchFamily="34" charset="0"/>
            </a:endParaRPr>
          </a:p>
        </p:txBody>
      </p:sp>
      <p:sp>
        <p:nvSpPr>
          <p:cNvPr id="12" name="dap an a"/>
          <p:cNvSpPr txBox="1"/>
          <p:nvPr/>
        </p:nvSpPr>
        <p:spPr>
          <a:xfrm>
            <a:off x="1547510" y="2005464"/>
            <a:ext cx="5951083" cy="523220"/>
          </a:xfrm>
          <a:prstGeom prst="rect">
            <a:avLst/>
          </a:prstGeom>
          <a:noFill/>
        </p:spPr>
        <p:txBody>
          <a:bodyPr wrap="square" rtlCol="0">
            <a:spAutoFit/>
          </a:bodyPr>
          <a:lstStyle/>
          <a:p>
            <a:pPr>
              <a:buClr>
                <a:prstClr val="white"/>
              </a:buClr>
            </a:pPr>
            <a:r>
              <a:rPr lang="en-US" sz="2800" dirty="0">
                <a:solidFill>
                  <a:srgbClr val="0033CC"/>
                </a:solidFill>
                <a:latin typeface="Calibri" panose="020F0502020204030204" pitchFamily="34" charset="0"/>
                <a:ea typeface="Tahoma" panose="020B0604030504040204" charset="0"/>
                <a:cs typeface="Calibri" panose="020F0502020204030204" pitchFamily="34" charset="0"/>
              </a:rPr>
              <a:t>A. </a:t>
            </a:r>
            <a:r>
              <a:rPr lang="en-US" sz="2800" dirty="0" err="1">
                <a:solidFill>
                  <a:srgbClr val="0033CC"/>
                </a:solidFill>
                <a:latin typeface="Calibri" panose="020F0502020204030204" pitchFamily="34" charset="0"/>
                <a:cs typeface="Calibri" panose="020F0502020204030204" pitchFamily="34" charset="0"/>
              </a:rPr>
              <a:t>Thành</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phần</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loài</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trong</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quần</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xã.</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
        <p:nvSpPr>
          <p:cNvPr id="13" name="dap an c"/>
          <p:cNvSpPr txBox="1"/>
          <p:nvPr/>
        </p:nvSpPr>
        <p:spPr>
          <a:xfrm>
            <a:off x="2779145" y="3026901"/>
            <a:ext cx="3487814" cy="523220"/>
          </a:xfrm>
          <a:prstGeom prst="rect">
            <a:avLst/>
          </a:prstGeom>
          <a:noFill/>
        </p:spPr>
        <p:txBody>
          <a:bodyPr wrap="square" rtlCol="0">
            <a:spAutoFit/>
          </a:bodyPr>
          <a:lstStyle/>
          <a:p>
            <a:pPr>
              <a:buClr>
                <a:prstClr val="white"/>
              </a:buClr>
            </a:pPr>
            <a:r>
              <a:rPr lang="en-US" sz="2800" dirty="0">
                <a:solidFill>
                  <a:srgbClr val="0033CC"/>
                </a:solidFill>
                <a:latin typeface="Calibri" panose="020F0502020204030204" pitchFamily="34" charset="0"/>
                <a:ea typeface="Tahoma" panose="020B0604030504040204" charset="0"/>
                <a:cs typeface="Calibri" panose="020F0502020204030204" pitchFamily="34" charset="0"/>
              </a:rPr>
              <a:t>C. </a:t>
            </a:r>
            <a:r>
              <a:rPr lang="en-US" sz="2800" dirty="0" err="1">
                <a:solidFill>
                  <a:srgbClr val="0033CC"/>
                </a:solidFill>
                <a:latin typeface="Calibri" panose="020F0502020204030204" pitchFamily="34" charset="0"/>
                <a:cs typeface="Calibri" panose="020F0502020204030204" pitchFamily="34" charset="0"/>
              </a:rPr>
              <a:t>Tỉ</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lệ</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giới</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tính.</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
        <p:nvSpPr>
          <p:cNvPr id="14" name="dap an b"/>
          <p:cNvSpPr txBox="1"/>
          <p:nvPr/>
        </p:nvSpPr>
        <p:spPr>
          <a:xfrm>
            <a:off x="2227186" y="2525960"/>
            <a:ext cx="3487814" cy="523220"/>
          </a:xfrm>
          <a:prstGeom prst="rect">
            <a:avLst/>
          </a:prstGeom>
          <a:noFill/>
        </p:spPr>
        <p:txBody>
          <a:bodyPr wrap="square" rtlCol="0">
            <a:spAutoFit/>
          </a:bodyPr>
          <a:lstStyle/>
          <a:p>
            <a:pPr>
              <a:buClr>
                <a:prstClr val="white"/>
              </a:buClr>
            </a:pPr>
            <a:r>
              <a:rPr lang="en-US" sz="2800" smtClean="0">
                <a:solidFill>
                  <a:srgbClr val="0033CC"/>
                </a:solidFill>
                <a:latin typeface="Calibri" panose="020F0502020204030204" pitchFamily="34" charset="0"/>
                <a:ea typeface="Tahoma" panose="020B0604030504040204" charset="0"/>
                <a:cs typeface="Calibri" panose="020F0502020204030204" pitchFamily="34" charset="0"/>
              </a:rPr>
              <a:t>B. </a:t>
            </a:r>
            <a:r>
              <a:rPr lang="en-US" sz="2800" dirty="0" err="1">
                <a:solidFill>
                  <a:srgbClr val="0033CC"/>
                </a:solidFill>
                <a:latin typeface="Calibri" panose="020F0502020204030204" pitchFamily="34" charset="0"/>
                <a:cs typeface="Calibri" panose="020F0502020204030204" pitchFamily="34" charset="0"/>
              </a:rPr>
              <a:t>Kinh</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tế</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xã</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hội.</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
        <p:nvSpPr>
          <p:cNvPr id="15" name="dap an d"/>
          <p:cNvSpPr txBox="1"/>
          <p:nvPr/>
        </p:nvSpPr>
        <p:spPr>
          <a:xfrm>
            <a:off x="3188305" y="3550121"/>
            <a:ext cx="4173497" cy="523220"/>
          </a:xfrm>
          <a:prstGeom prst="rect">
            <a:avLst/>
          </a:prstGeom>
          <a:noFill/>
        </p:spPr>
        <p:txBody>
          <a:bodyPr wrap="square" rtlCol="0">
            <a:spAutoFit/>
          </a:bodyPr>
          <a:lstStyle/>
          <a:p>
            <a:pPr>
              <a:buClr>
                <a:prstClr val="white"/>
              </a:buClr>
            </a:pPr>
            <a:r>
              <a:rPr lang="en-US" sz="2800" dirty="0">
                <a:solidFill>
                  <a:srgbClr val="0033CC"/>
                </a:solidFill>
                <a:latin typeface="Calibri" panose="020F0502020204030204" pitchFamily="34" charset="0"/>
                <a:ea typeface="Tahoma" panose="020B0604030504040204" charset="0"/>
                <a:cs typeface="Calibri" panose="020F0502020204030204" pitchFamily="34" charset="0"/>
              </a:rPr>
              <a:t>D. </a:t>
            </a:r>
            <a:r>
              <a:rPr lang="en-US" sz="2800" dirty="0" err="1">
                <a:solidFill>
                  <a:srgbClr val="0033CC"/>
                </a:solidFill>
                <a:latin typeface="Calibri" panose="020F0502020204030204" pitchFamily="34" charset="0"/>
                <a:cs typeface="Calibri" panose="020F0502020204030204" pitchFamily="34" charset="0"/>
              </a:rPr>
              <a:t>Thành</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phần</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nhóm</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tuổi. </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Tree>
    <p:extLst>
      <p:ext uri="{BB962C8B-B14F-4D97-AF65-F5344CB8AC3E}">
        <p14:creationId xmlns:p14="http://schemas.microsoft.com/office/powerpoint/2010/main" val="1841177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9218"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921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439073"/>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a:extLst>
              <a:ext uri="{FF2B5EF4-FFF2-40B4-BE49-F238E27FC236}">
                <a16:creationId xmlns:a16="http://schemas.microsoft.com/office/drawing/2014/main" id="{125C8F7A-ED96-4BA9-94A7-A0622600DF1E}"/>
              </a:ext>
            </a:extLst>
          </p:cNvPr>
          <p:cNvSpPr/>
          <p:nvPr/>
        </p:nvSpPr>
        <p:spPr>
          <a:xfrm>
            <a:off x="3767931" y="4795837"/>
            <a:ext cx="1947069" cy="1833563"/>
          </a:xfrm>
          <a:prstGeom prst="wedgeEllipseCallout">
            <a:avLst>
              <a:gd name="adj1" fmla="val -116733"/>
              <a:gd name="adj2" fmla="val -28260"/>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solidFill>
                  <a:srgbClr val="C00000"/>
                </a:solidFill>
              </a:rPr>
              <a:t>B</a:t>
            </a:r>
            <a:endParaRPr lang="en-US" sz="3600" dirty="0">
              <a:solidFill>
                <a:srgbClr val="C00000"/>
              </a:solidFill>
            </a:endParaRPr>
          </a:p>
        </p:txBody>
      </p:sp>
      <p:pic>
        <p:nvPicPr>
          <p:cNvPr id="9" name="Picture 2" descr="Disney Misses Opportunity With Drag Queen In 'The Little Mermai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r="20794"/>
          <a:stretch/>
        </p:blipFill>
        <p:spPr bwMode="auto">
          <a:xfrm>
            <a:off x="10699302" y="82439"/>
            <a:ext cx="1155018" cy="1155018"/>
          </a:xfrm>
          <a:prstGeom prst="ellipse">
            <a:avLst/>
          </a:prstGeom>
          <a:noFill/>
          <a:extLst>
            <a:ext uri="{909E8E84-426E-40DD-AFC4-6F175D3DCCD1}">
              <a14:hiddenFill xmlns:a14="http://schemas.microsoft.com/office/drawing/2010/main">
                <a:solidFill>
                  <a:srgbClr val="FFFFFF"/>
                </a:solidFill>
              </a14:hiddenFill>
            </a:ext>
          </a:extLst>
        </p:spPr>
      </p:pic>
      <p:sp>
        <p:nvSpPr>
          <p:cNvPr id="10" name="Oval Callout 9">
            <a:extLst>
              <a:ext uri="{FF2B5EF4-FFF2-40B4-BE49-F238E27FC236}">
                <a16:creationId xmlns:a16="http://schemas.microsoft.com/office/drawing/2014/main" id="{EBEB8EB9-488D-437D-905F-5C2FBA14AEDD}"/>
              </a:ext>
            </a:extLst>
          </p:cNvPr>
          <p:cNvSpPr/>
          <p:nvPr/>
        </p:nvSpPr>
        <p:spPr>
          <a:xfrm>
            <a:off x="380999" y="95673"/>
            <a:ext cx="9020175" cy="4247727"/>
          </a:xfrm>
          <a:prstGeom prst="wedgeEllipseCallout">
            <a:avLst>
              <a:gd name="adj1" fmla="val 63388"/>
              <a:gd name="adj2" fmla="val -3571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0033CC"/>
              </a:solidFill>
            </a:endParaRPr>
          </a:p>
        </p:txBody>
      </p:sp>
      <p:pic>
        <p:nvPicPr>
          <p:cNvPr id="11" name="Picture 4" descr="Zebra Illustrations Graphic by graphicrun123 · Creative Fabric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975" y="4285908"/>
            <a:ext cx="1943523" cy="19435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85612" y="1255714"/>
            <a:ext cx="7959000" cy="523220"/>
          </a:xfrm>
          <a:prstGeom prst="rect">
            <a:avLst/>
          </a:prstGeom>
          <a:noFill/>
        </p:spPr>
        <p:txBody>
          <a:bodyPr wrap="square" rtlCol="0">
            <a:spAutoFit/>
          </a:bodyPr>
          <a:lstStyle/>
          <a:p>
            <a:pPr>
              <a:defRPr/>
            </a:pPr>
            <a:r>
              <a:rPr lang="en-US" sz="2800" b="1" dirty="0" err="1">
                <a:latin typeface="Calibri" panose="020F0502020204030204" pitchFamily="34" charset="0"/>
                <a:cs typeface="Calibri" panose="020F0502020204030204" pitchFamily="34" charset="0"/>
              </a:rPr>
              <a:t>Tập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sau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đây</a:t>
            </a:r>
            <a:r>
              <a:rPr lang="en-US" sz="2800" b="1" dirty="0">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không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phải</a:t>
            </a:r>
            <a:r>
              <a:rPr lang="en-US" sz="2800" b="1" dirty="0">
                <a:solidFill>
                  <a:srgbClr val="FF0000"/>
                </a:solidFill>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quần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sinh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endParaRPr lang="en-US" sz="2800" b="1" dirty="0">
              <a:latin typeface="Calibri" panose="020F0502020204030204" pitchFamily="34" charset="0"/>
              <a:cs typeface="Calibri" panose="020F0502020204030204" pitchFamily="34" charset="0"/>
            </a:endParaRPr>
          </a:p>
        </p:txBody>
      </p:sp>
      <p:sp>
        <p:nvSpPr>
          <p:cNvPr id="13" name="cau hoi b"/>
          <p:cNvSpPr txBox="1"/>
          <p:nvPr/>
        </p:nvSpPr>
        <p:spPr>
          <a:xfrm>
            <a:off x="5184405" y="2268994"/>
            <a:ext cx="3997173" cy="523220"/>
          </a:xfrm>
          <a:prstGeom prst="rect">
            <a:avLst/>
          </a:prstGeom>
          <a:noFill/>
        </p:spPr>
        <p:txBody>
          <a:bodyPr wrap="square" rtlCol="0">
            <a:spAutoFit/>
          </a:bodyPr>
          <a:lstStyle/>
          <a:p>
            <a:pPr>
              <a:buClr>
                <a:prstClr val="white"/>
              </a:buClr>
              <a:defRPr/>
            </a:pPr>
            <a:r>
              <a:rPr lang="en-US" sz="2800" dirty="0">
                <a:solidFill>
                  <a:srgbClr val="0033CC"/>
                </a:solidFill>
                <a:latin typeface="Calibri" panose="020F0502020204030204" pitchFamily="34" charset="0"/>
                <a:ea typeface="Tahoma" panose="020B0604030504040204" charset="0"/>
                <a:cs typeface="Calibri" panose="020F0502020204030204" pitchFamily="34" charset="0"/>
              </a:rPr>
              <a:t>B. </a:t>
            </a:r>
            <a:r>
              <a:rPr lang="en-US" sz="2800" dirty="0" err="1">
                <a:solidFill>
                  <a:srgbClr val="0033CC"/>
                </a:solidFill>
                <a:latin typeface="Calibri" panose="020F0502020204030204" pitchFamily="34" charset="0"/>
                <a:cs typeface="Calibri" panose="020F0502020204030204" pitchFamily="34" charset="0"/>
              </a:rPr>
              <a:t>Một</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đàn</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chuột</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đồng.</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
        <p:nvSpPr>
          <p:cNvPr id="14" name="cau hoi c"/>
          <p:cNvSpPr txBox="1"/>
          <p:nvPr/>
        </p:nvSpPr>
        <p:spPr>
          <a:xfrm>
            <a:off x="1577298" y="2943462"/>
            <a:ext cx="3487814" cy="523220"/>
          </a:xfrm>
          <a:prstGeom prst="rect">
            <a:avLst/>
          </a:prstGeom>
          <a:noFill/>
        </p:spPr>
        <p:txBody>
          <a:bodyPr wrap="square" rtlCol="0">
            <a:spAutoFit/>
          </a:bodyPr>
          <a:lstStyle/>
          <a:p>
            <a:pPr>
              <a:buClr>
                <a:prstClr val="white"/>
              </a:buClr>
              <a:defRPr/>
            </a:pPr>
            <a:r>
              <a:rPr lang="en-US" sz="2800" dirty="0">
                <a:solidFill>
                  <a:srgbClr val="0033CC"/>
                </a:solidFill>
                <a:latin typeface="Calibri" panose="020F0502020204030204" pitchFamily="34" charset="0"/>
                <a:ea typeface="Tahoma" panose="020B0604030504040204" charset="0"/>
                <a:cs typeface="Calibri" panose="020F0502020204030204" pitchFamily="34" charset="0"/>
              </a:rPr>
              <a:t>C. </a:t>
            </a:r>
            <a:r>
              <a:rPr lang="en-US" sz="2800" dirty="0" err="1">
                <a:solidFill>
                  <a:srgbClr val="0033CC"/>
                </a:solidFill>
                <a:latin typeface="Calibri" panose="020F0502020204030204" pitchFamily="34" charset="0"/>
                <a:cs typeface="Calibri" panose="020F0502020204030204" pitchFamily="34" charset="0"/>
              </a:rPr>
              <a:t>Một</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hồ</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tự</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nhiên.</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
        <p:nvSpPr>
          <p:cNvPr id="15" name="cau hoi a"/>
          <p:cNvSpPr txBox="1"/>
          <p:nvPr/>
        </p:nvSpPr>
        <p:spPr>
          <a:xfrm>
            <a:off x="1600200" y="2309665"/>
            <a:ext cx="3487814" cy="523220"/>
          </a:xfrm>
          <a:prstGeom prst="rect">
            <a:avLst/>
          </a:prstGeom>
          <a:noFill/>
        </p:spPr>
        <p:txBody>
          <a:bodyPr wrap="square" rtlCol="0">
            <a:spAutoFit/>
          </a:bodyPr>
          <a:lstStyle/>
          <a:p>
            <a:pPr>
              <a:buClr>
                <a:prstClr val="white"/>
              </a:buClr>
              <a:defRPr/>
            </a:pPr>
            <a:r>
              <a:rPr lang="en-US" sz="2800" dirty="0">
                <a:solidFill>
                  <a:srgbClr val="0033CC"/>
                </a:solidFill>
                <a:latin typeface="Calibri" panose="020F0502020204030204" pitchFamily="34" charset="0"/>
                <a:ea typeface="Tahoma" panose="020B0604030504040204" charset="0"/>
                <a:cs typeface="Calibri" panose="020F0502020204030204" pitchFamily="34" charset="0"/>
              </a:rPr>
              <a:t>A. </a:t>
            </a:r>
            <a:r>
              <a:rPr lang="en-US" sz="2800" dirty="0" err="1">
                <a:solidFill>
                  <a:srgbClr val="0033CC"/>
                </a:solidFill>
                <a:latin typeface="Calibri" panose="020F0502020204030204" pitchFamily="34" charset="0"/>
                <a:cs typeface="Calibri" panose="020F0502020204030204" pitchFamily="34" charset="0"/>
              </a:rPr>
              <a:t>Một</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khu</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rừng.</a:t>
            </a:r>
            <a:endParaRPr lang="en-US" sz="2800" dirty="0">
              <a:solidFill>
                <a:srgbClr val="0033CC"/>
              </a:solidFill>
              <a:latin typeface="Calibri" panose="020F0502020204030204" pitchFamily="34" charset="0"/>
              <a:ea typeface="Tahoma" panose="020B0604030504040204" charset="0"/>
              <a:cs typeface="Calibri" panose="020F0502020204030204" pitchFamily="34" charset="0"/>
            </a:endParaRPr>
          </a:p>
        </p:txBody>
      </p:sp>
      <p:sp>
        <p:nvSpPr>
          <p:cNvPr id="16" name="cau hoi d"/>
          <p:cNvSpPr txBox="1"/>
          <p:nvPr/>
        </p:nvSpPr>
        <p:spPr>
          <a:xfrm>
            <a:off x="5184405" y="2955451"/>
            <a:ext cx="3487814" cy="523220"/>
          </a:xfrm>
          <a:prstGeom prst="rect">
            <a:avLst/>
          </a:prstGeom>
          <a:noFill/>
        </p:spPr>
        <p:txBody>
          <a:bodyPr wrap="square" rtlCol="0">
            <a:spAutoFit/>
          </a:bodyPr>
          <a:lstStyle/>
          <a:p>
            <a:r>
              <a:rPr lang="en-US" sz="2800" dirty="0">
                <a:solidFill>
                  <a:srgbClr val="0033CC"/>
                </a:solidFill>
                <a:latin typeface="Calibri" panose="020F0502020204030204" pitchFamily="34" charset="0"/>
                <a:ea typeface="Tahoma" panose="020B0604030504040204" charset="0"/>
                <a:cs typeface="Calibri" panose="020F0502020204030204" pitchFamily="34" charset="0"/>
              </a:rPr>
              <a:t> D</a:t>
            </a:r>
            <a:r>
              <a:rPr lang="en-US" sz="2800" dirty="0">
                <a:solidFill>
                  <a:srgbClr val="0033CC"/>
                </a:solidFill>
                <a:latin typeface="Calibri" panose="020F0502020204030204" pitchFamily="34" charset="0"/>
                <a:cs typeface="Calibri" panose="020F0502020204030204" pitchFamily="34" charset="0"/>
              </a:rPr>
              <a:t>. </a:t>
            </a:r>
            <a:r>
              <a:rPr lang="en-US" sz="2800" dirty="0" err="1">
                <a:solidFill>
                  <a:srgbClr val="0033CC"/>
                </a:solidFill>
                <a:latin typeface="Calibri" panose="020F0502020204030204" pitchFamily="34" charset="0"/>
                <a:cs typeface="Calibri" panose="020F0502020204030204" pitchFamily="34" charset="0"/>
              </a:rPr>
              <a:t>Một</a:t>
            </a:r>
            <a:r>
              <a:rPr lang="en-US" sz="2800" dirty="0">
                <a:solidFill>
                  <a:srgbClr val="0033CC"/>
                </a:solidFill>
                <a:latin typeface="Calibri" panose="020F0502020204030204" pitchFamily="34" charset="0"/>
                <a:cs typeface="Calibri" panose="020F0502020204030204" pitchFamily="34" charset="0"/>
              </a:rPr>
              <a:t> </a:t>
            </a:r>
            <a:r>
              <a:rPr lang="en-US" sz="2800" err="1">
                <a:solidFill>
                  <a:srgbClr val="0033CC"/>
                </a:solidFill>
                <a:latin typeface="Calibri" panose="020F0502020204030204" pitchFamily="34" charset="0"/>
                <a:cs typeface="Calibri" panose="020F0502020204030204" pitchFamily="34" charset="0"/>
              </a:rPr>
              <a:t>ao</a:t>
            </a:r>
            <a:r>
              <a:rPr lang="en-US" sz="2800">
                <a:solidFill>
                  <a:srgbClr val="0033CC"/>
                </a:solidFill>
                <a:latin typeface="Calibri" panose="020F0502020204030204" pitchFamily="34" charset="0"/>
                <a:cs typeface="Calibri" panose="020F0502020204030204" pitchFamily="34" charset="0"/>
              </a:rPr>
              <a:t> </a:t>
            </a:r>
            <a:r>
              <a:rPr lang="en-US" sz="2800" smtClean="0">
                <a:solidFill>
                  <a:srgbClr val="0033CC"/>
                </a:solidFill>
                <a:latin typeface="Calibri" panose="020F0502020204030204" pitchFamily="34" charset="0"/>
                <a:cs typeface="Calibri" panose="020F0502020204030204" pitchFamily="34" charset="0"/>
              </a:rPr>
              <a:t>cá.</a:t>
            </a:r>
            <a:endParaRPr lang="en-US" sz="2800" dirty="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9385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10242"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024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1365" y="4648200"/>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125C8F7A-ED96-4BA9-94A7-A0622600DF1E}"/>
              </a:ext>
            </a:extLst>
          </p:cNvPr>
          <p:cNvSpPr/>
          <p:nvPr/>
        </p:nvSpPr>
        <p:spPr>
          <a:xfrm>
            <a:off x="3767931" y="4795837"/>
            <a:ext cx="1947069" cy="1757363"/>
          </a:xfrm>
          <a:prstGeom prst="wedgeEllipseCallout">
            <a:avLst>
              <a:gd name="adj1" fmla="val -116733"/>
              <a:gd name="adj2" fmla="val -28260"/>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solidFill>
                  <a:srgbClr val="C00000"/>
                </a:solidFill>
              </a:rPr>
              <a:t>C</a:t>
            </a:r>
            <a:endParaRPr lang="en-US" sz="3600" dirty="0">
              <a:solidFill>
                <a:srgbClr val="C00000"/>
              </a:solidFill>
            </a:endParaRPr>
          </a:p>
        </p:txBody>
      </p:sp>
      <p:pic>
        <p:nvPicPr>
          <p:cNvPr id="10" name="Picture 2" descr="Disney Misses Opportunity With Drag Queen In 'The Little Mermai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r="20794"/>
          <a:stretch/>
        </p:blipFill>
        <p:spPr bwMode="auto">
          <a:xfrm>
            <a:off x="10699302" y="82439"/>
            <a:ext cx="1155018" cy="1155018"/>
          </a:xfrm>
          <a:prstGeom prst="ellipse">
            <a:avLst/>
          </a:prstGeom>
          <a:noFill/>
          <a:extLst>
            <a:ext uri="{909E8E84-426E-40DD-AFC4-6F175D3DCCD1}">
              <a14:hiddenFill xmlns:a14="http://schemas.microsoft.com/office/drawing/2010/main">
                <a:solidFill>
                  <a:srgbClr val="FFFFFF"/>
                </a:solidFill>
              </a14:hiddenFill>
            </a:ext>
          </a:extLst>
        </p:spPr>
      </p:pic>
      <p:sp>
        <p:nvSpPr>
          <p:cNvPr id="11" name="Oval Callout 10">
            <a:extLst>
              <a:ext uri="{FF2B5EF4-FFF2-40B4-BE49-F238E27FC236}">
                <a16:creationId xmlns:a16="http://schemas.microsoft.com/office/drawing/2014/main" id="{EBEB8EB9-488D-437D-905F-5C2FBA14AEDD}"/>
              </a:ext>
            </a:extLst>
          </p:cNvPr>
          <p:cNvSpPr/>
          <p:nvPr/>
        </p:nvSpPr>
        <p:spPr>
          <a:xfrm>
            <a:off x="380999" y="95673"/>
            <a:ext cx="9020175" cy="4247727"/>
          </a:xfrm>
          <a:prstGeom prst="wedgeEllipseCallout">
            <a:avLst>
              <a:gd name="adj1" fmla="val 63388"/>
              <a:gd name="adj2" fmla="val -3571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0033CC"/>
              </a:solidFill>
            </a:endParaRPr>
          </a:p>
        </p:txBody>
      </p:sp>
      <p:pic>
        <p:nvPicPr>
          <p:cNvPr id="12" name="Picture 4" descr="Zebra Illustrations Graphic by graphicrun123 · Creative Fabric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975" y="4285908"/>
            <a:ext cx="1943523" cy="19435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53988" y="990600"/>
            <a:ext cx="7037773" cy="954107"/>
          </a:xfrm>
          <a:prstGeom prst="rect">
            <a:avLst/>
          </a:prstGeom>
          <a:noFill/>
        </p:spPr>
        <p:txBody>
          <a:bodyPr wrap="square" rtlCol="0">
            <a:spAutoFit/>
          </a:bodyPr>
          <a:lstStyle/>
          <a:p>
            <a:pPr>
              <a:defRPr/>
            </a:pPr>
            <a:r>
              <a:rPr lang="en-US" sz="2800" b="1" dirty="0" err="1">
                <a:latin typeface="+mj-lt"/>
                <a:cs typeface="Times New Roman" panose="02020603050405020304" pitchFamily="18" charset="0"/>
              </a:rPr>
              <a:t>Số</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lượng</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cá</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thể</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của</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loài</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trong</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quần</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xã</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thể</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hiện</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đặc</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trưng</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nào</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sau</a:t>
            </a:r>
            <a:r>
              <a:rPr lang="en-US" sz="2800" b="1" dirty="0">
                <a:latin typeface="+mj-lt"/>
                <a:cs typeface="Times New Roman" panose="02020603050405020304" pitchFamily="18" charset="0"/>
              </a:rPr>
              <a:t> </a:t>
            </a:r>
            <a:r>
              <a:rPr lang="en-US" sz="2800" b="1" dirty="0" err="1">
                <a:latin typeface="+mj-lt"/>
                <a:cs typeface="Times New Roman" panose="02020603050405020304" pitchFamily="18" charset="0"/>
              </a:rPr>
              <a:t>đây</a:t>
            </a:r>
            <a:endParaRPr lang="en-US" sz="2800" b="1" dirty="0">
              <a:latin typeface="+mj-lt"/>
              <a:cs typeface="Times New Roman" panose="02020603050405020304" pitchFamily="18" charset="0"/>
            </a:endParaRPr>
          </a:p>
        </p:txBody>
      </p:sp>
      <p:sp>
        <p:nvSpPr>
          <p:cNvPr id="14" name="cau hoi c"/>
          <p:cNvSpPr txBox="1"/>
          <p:nvPr/>
        </p:nvSpPr>
        <p:spPr>
          <a:xfrm>
            <a:off x="1403272" y="2793108"/>
            <a:ext cx="3487814" cy="523220"/>
          </a:xfrm>
          <a:prstGeom prst="rect">
            <a:avLst/>
          </a:prstGeom>
          <a:noFill/>
        </p:spPr>
        <p:txBody>
          <a:bodyPr wrap="square" rtlCol="0">
            <a:spAutoFit/>
          </a:bodyPr>
          <a:lstStyle/>
          <a:p>
            <a:pPr>
              <a:buClr>
                <a:prstClr val="white"/>
              </a:buClr>
              <a:defRPr/>
            </a:pPr>
            <a:r>
              <a:rPr lang="en-US" sz="2800" dirty="0">
                <a:solidFill>
                  <a:srgbClr val="0033CC"/>
                </a:solidFill>
                <a:latin typeface="+mj-lt"/>
                <a:ea typeface="Tahoma" panose="020B0604030504040204" charset="0"/>
                <a:cs typeface="Tahoma" panose="020B0604030504040204" charset="0"/>
              </a:rPr>
              <a:t>C. </a:t>
            </a:r>
            <a:r>
              <a:rPr lang="en-US" sz="2800" dirty="0" err="1">
                <a:solidFill>
                  <a:srgbClr val="0033CC"/>
                </a:solidFill>
                <a:latin typeface="+mj-lt"/>
                <a:cs typeface="Times New Roman" panose="02020603050405020304" pitchFamily="18" charset="0"/>
              </a:rPr>
              <a:t>Độ</a:t>
            </a:r>
            <a:r>
              <a:rPr lang="en-US" sz="2800" dirty="0">
                <a:solidFill>
                  <a:srgbClr val="0033CC"/>
                </a:solidFill>
                <a:latin typeface="+mj-lt"/>
                <a:cs typeface="Times New Roman" panose="02020603050405020304" pitchFamily="18" charset="0"/>
              </a:rPr>
              <a:t> </a:t>
            </a:r>
            <a:r>
              <a:rPr lang="en-US" sz="2800" err="1">
                <a:solidFill>
                  <a:srgbClr val="0033CC"/>
                </a:solidFill>
                <a:latin typeface="+mj-lt"/>
                <a:cs typeface="Times New Roman" panose="02020603050405020304" pitchFamily="18" charset="0"/>
              </a:rPr>
              <a:t>đa</a:t>
            </a:r>
            <a:r>
              <a:rPr lang="en-US" sz="2800">
                <a:solidFill>
                  <a:srgbClr val="0033CC"/>
                </a:solidFill>
                <a:latin typeface="+mj-lt"/>
                <a:cs typeface="Times New Roman" panose="02020603050405020304" pitchFamily="18" charset="0"/>
              </a:rPr>
              <a:t> </a:t>
            </a:r>
            <a:r>
              <a:rPr lang="en-US" sz="2800" smtClean="0">
                <a:solidFill>
                  <a:srgbClr val="0033CC"/>
                </a:solidFill>
                <a:latin typeface="+mj-lt"/>
                <a:cs typeface="Times New Roman" panose="02020603050405020304" pitchFamily="18" charset="0"/>
              </a:rPr>
              <a:t>dạng. </a:t>
            </a:r>
            <a:endParaRPr lang="en-US" sz="2800" dirty="0">
              <a:solidFill>
                <a:srgbClr val="0033CC"/>
              </a:solidFill>
              <a:latin typeface="+mj-lt"/>
              <a:ea typeface="Tahoma" panose="020B0604030504040204" charset="0"/>
              <a:cs typeface="Times New Roman" panose="02020603050405020304" pitchFamily="18" charset="0"/>
            </a:endParaRPr>
          </a:p>
        </p:txBody>
      </p:sp>
      <p:sp>
        <p:nvSpPr>
          <p:cNvPr id="15" name="cau hoi b"/>
          <p:cNvSpPr txBox="1"/>
          <p:nvPr/>
        </p:nvSpPr>
        <p:spPr>
          <a:xfrm>
            <a:off x="5392517" y="2257330"/>
            <a:ext cx="3487814" cy="523220"/>
          </a:xfrm>
          <a:prstGeom prst="rect">
            <a:avLst/>
          </a:prstGeom>
          <a:noFill/>
        </p:spPr>
        <p:txBody>
          <a:bodyPr wrap="square" rtlCol="0">
            <a:spAutoFit/>
          </a:bodyPr>
          <a:lstStyle/>
          <a:p>
            <a:pPr>
              <a:buClr>
                <a:prstClr val="white"/>
              </a:buClr>
              <a:defRPr/>
            </a:pPr>
            <a:r>
              <a:rPr lang="en-US" sz="2800" dirty="0">
                <a:solidFill>
                  <a:srgbClr val="0033CC"/>
                </a:solidFill>
                <a:latin typeface="+mj-lt"/>
                <a:ea typeface="Tahoma" panose="020B0604030504040204" charset="0"/>
                <a:cs typeface="Tahoma" panose="020B0604030504040204" charset="0"/>
              </a:rPr>
              <a:t>B. </a:t>
            </a:r>
            <a:r>
              <a:rPr lang="en-US" sz="2800" dirty="0" err="1">
                <a:solidFill>
                  <a:srgbClr val="0033CC"/>
                </a:solidFill>
                <a:latin typeface="+mj-lt"/>
                <a:cs typeface="Times New Roman" panose="02020603050405020304" pitchFamily="18" charset="0"/>
              </a:rPr>
              <a:t>Độ</a:t>
            </a:r>
            <a:r>
              <a:rPr lang="en-US" sz="2800" dirty="0">
                <a:solidFill>
                  <a:srgbClr val="0033CC"/>
                </a:solidFill>
                <a:latin typeface="+mj-lt"/>
                <a:cs typeface="Times New Roman" panose="02020603050405020304" pitchFamily="18" charset="0"/>
              </a:rPr>
              <a:t> </a:t>
            </a:r>
            <a:r>
              <a:rPr lang="en-US" sz="2800" err="1">
                <a:solidFill>
                  <a:srgbClr val="0033CC"/>
                </a:solidFill>
                <a:latin typeface="+mj-lt"/>
                <a:cs typeface="Times New Roman" panose="02020603050405020304" pitchFamily="18" charset="0"/>
              </a:rPr>
              <a:t>tập</a:t>
            </a:r>
            <a:r>
              <a:rPr lang="en-US" sz="2800">
                <a:solidFill>
                  <a:srgbClr val="0033CC"/>
                </a:solidFill>
                <a:latin typeface="+mj-lt"/>
                <a:cs typeface="Times New Roman" panose="02020603050405020304" pitchFamily="18" charset="0"/>
              </a:rPr>
              <a:t> </a:t>
            </a:r>
            <a:r>
              <a:rPr lang="en-US" sz="2800" smtClean="0">
                <a:solidFill>
                  <a:srgbClr val="0033CC"/>
                </a:solidFill>
                <a:latin typeface="+mj-lt"/>
                <a:cs typeface="Times New Roman" panose="02020603050405020304" pitchFamily="18" charset="0"/>
              </a:rPr>
              <a:t>trung. </a:t>
            </a:r>
            <a:endParaRPr lang="en-US" sz="2800" dirty="0">
              <a:solidFill>
                <a:srgbClr val="0033CC"/>
              </a:solidFill>
              <a:latin typeface="+mj-lt"/>
              <a:ea typeface="Tahoma" panose="020B0604030504040204" charset="0"/>
              <a:cs typeface="Times New Roman" panose="02020603050405020304" pitchFamily="18" charset="0"/>
            </a:endParaRPr>
          </a:p>
        </p:txBody>
      </p:sp>
      <p:sp>
        <p:nvSpPr>
          <p:cNvPr id="16" name="cau hoi a"/>
          <p:cNvSpPr txBox="1"/>
          <p:nvPr/>
        </p:nvSpPr>
        <p:spPr>
          <a:xfrm>
            <a:off x="1383860" y="2279082"/>
            <a:ext cx="3487814" cy="523220"/>
          </a:xfrm>
          <a:prstGeom prst="rect">
            <a:avLst/>
          </a:prstGeom>
          <a:noFill/>
        </p:spPr>
        <p:txBody>
          <a:bodyPr wrap="square" rtlCol="0">
            <a:spAutoFit/>
          </a:bodyPr>
          <a:lstStyle/>
          <a:p>
            <a:pPr>
              <a:buClr>
                <a:prstClr val="white"/>
              </a:buClr>
              <a:defRPr/>
            </a:pPr>
            <a:r>
              <a:rPr lang="en-US" sz="2800" dirty="0">
                <a:solidFill>
                  <a:srgbClr val="0033CC"/>
                </a:solidFill>
                <a:latin typeface="+mj-lt"/>
                <a:ea typeface="Tahoma" panose="020B0604030504040204" charset="0"/>
                <a:cs typeface="Tahoma" panose="020B0604030504040204" charset="0"/>
              </a:rPr>
              <a:t>A. </a:t>
            </a:r>
            <a:r>
              <a:rPr lang="en-US" sz="2800" err="1">
                <a:solidFill>
                  <a:srgbClr val="0033CC"/>
                </a:solidFill>
                <a:latin typeface="+mj-lt"/>
                <a:cs typeface="Times New Roman" panose="02020603050405020304" pitchFamily="18" charset="0"/>
              </a:rPr>
              <a:t>Độ</a:t>
            </a:r>
            <a:r>
              <a:rPr lang="en-US" sz="2800">
                <a:solidFill>
                  <a:srgbClr val="0033CC"/>
                </a:solidFill>
                <a:latin typeface="+mj-lt"/>
                <a:cs typeface="Times New Roman" panose="02020603050405020304" pitchFamily="18" charset="0"/>
              </a:rPr>
              <a:t> </a:t>
            </a:r>
            <a:r>
              <a:rPr lang="en-US" sz="2800" smtClean="0">
                <a:solidFill>
                  <a:srgbClr val="0033CC"/>
                </a:solidFill>
                <a:latin typeface="+mj-lt"/>
                <a:cs typeface="Times New Roman" panose="02020603050405020304" pitchFamily="18" charset="0"/>
              </a:rPr>
              <a:t>nhiều. </a:t>
            </a:r>
            <a:endParaRPr lang="en-US" sz="2800" dirty="0">
              <a:solidFill>
                <a:srgbClr val="0033CC"/>
              </a:solidFill>
              <a:latin typeface="+mj-lt"/>
              <a:ea typeface="Tahoma" panose="020B0604030504040204" charset="0"/>
              <a:cs typeface="Times New Roman" panose="02020603050405020304" pitchFamily="18" charset="0"/>
            </a:endParaRPr>
          </a:p>
        </p:txBody>
      </p:sp>
      <p:sp>
        <p:nvSpPr>
          <p:cNvPr id="17" name="cau hoi d"/>
          <p:cNvSpPr txBox="1"/>
          <p:nvPr/>
        </p:nvSpPr>
        <p:spPr>
          <a:xfrm>
            <a:off x="5402223" y="2793108"/>
            <a:ext cx="3487814" cy="523220"/>
          </a:xfrm>
          <a:prstGeom prst="rect">
            <a:avLst/>
          </a:prstGeom>
          <a:noFill/>
        </p:spPr>
        <p:txBody>
          <a:bodyPr wrap="square" rtlCol="0">
            <a:spAutoFit/>
          </a:bodyPr>
          <a:lstStyle/>
          <a:p>
            <a:pPr>
              <a:buClr>
                <a:prstClr val="white"/>
              </a:buClr>
              <a:defRPr/>
            </a:pPr>
            <a:r>
              <a:rPr lang="en-US" sz="2800" dirty="0">
                <a:solidFill>
                  <a:srgbClr val="0033CC"/>
                </a:solidFill>
                <a:latin typeface="+mj-lt"/>
                <a:ea typeface="Tahoma" panose="020B0604030504040204" charset="0"/>
                <a:cs typeface="Tahoma" panose="020B0604030504040204" charset="0"/>
              </a:rPr>
              <a:t>D. </a:t>
            </a:r>
            <a:r>
              <a:rPr lang="en-US" sz="2800" dirty="0" err="1">
                <a:solidFill>
                  <a:srgbClr val="0033CC"/>
                </a:solidFill>
                <a:latin typeface="+mj-lt"/>
                <a:cs typeface="Times New Roman" panose="02020603050405020304" pitchFamily="18" charset="0"/>
              </a:rPr>
              <a:t>Độ</a:t>
            </a:r>
            <a:r>
              <a:rPr lang="en-US" sz="2800" dirty="0">
                <a:solidFill>
                  <a:srgbClr val="0033CC"/>
                </a:solidFill>
                <a:latin typeface="+mj-lt"/>
                <a:cs typeface="Times New Roman" panose="02020603050405020304" pitchFamily="18" charset="0"/>
              </a:rPr>
              <a:t> </a:t>
            </a:r>
            <a:r>
              <a:rPr lang="en-US" sz="2800" err="1">
                <a:solidFill>
                  <a:srgbClr val="0033CC"/>
                </a:solidFill>
                <a:latin typeface="+mj-lt"/>
                <a:cs typeface="Times New Roman" panose="02020603050405020304" pitchFamily="18" charset="0"/>
              </a:rPr>
              <a:t>thường</a:t>
            </a:r>
            <a:r>
              <a:rPr lang="en-US" sz="2800">
                <a:solidFill>
                  <a:srgbClr val="0033CC"/>
                </a:solidFill>
                <a:latin typeface="+mj-lt"/>
                <a:cs typeface="Times New Roman" panose="02020603050405020304" pitchFamily="18" charset="0"/>
              </a:rPr>
              <a:t> </a:t>
            </a:r>
            <a:r>
              <a:rPr lang="en-US" sz="2800" smtClean="0">
                <a:solidFill>
                  <a:srgbClr val="0033CC"/>
                </a:solidFill>
                <a:latin typeface="+mj-lt"/>
                <a:cs typeface="Times New Roman" panose="02020603050405020304" pitchFamily="18" charset="0"/>
              </a:rPr>
              <a:t>gặp.</a:t>
            </a:r>
            <a:endParaRPr lang="en-US" sz="2800" dirty="0">
              <a:solidFill>
                <a:srgbClr val="0033CC"/>
              </a:solidFill>
              <a:latin typeface="+mj-lt"/>
              <a:ea typeface="Tahoma" panose="020B0604030504040204" charset="0"/>
              <a:cs typeface="Times New Roman" panose="02020603050405020304" pitchFamily="18" charset="0"/>
            </a:endParaRPr>
          </a:p>
        </p:txBody>
      </p:sp>
    </p:spTree>
    <p:extLst>
      <p:ext uri="{BB962C8B-B14F-4D97-AF65-F5344CB8AC3E}">
        <p14:creationId xmlns:p14="http://schemas.microsoft.com/office/powerpoint/2010/main" val="845744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11266"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126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9589" y="4191000"/>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125C8F7A-ED96-4BA9-94A7-A0622600DF1E}"/>
              </a:ext>
            </a:extLst>
          </p:cNvPr>
          <p:cNvSpPr/>
          <p:nvPr/>
        </p:nvSpPr>
        <p:spPr>
          <a:xfrm>
            <a:off x="3767931" y="4795837"/>
            <a:ext cx="1947069" cy="1757363"/>
          </a:xfrm>
          <a:prstGeom prst="wedgeEllipseCallout">
            <a:avLst>
              <a:gd name="adj1" fmla="val -116733"/>
              <a:gd name="adj2" fmla="val -28260"/>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solidFill>
                  <a:srgbClr val="C00000"/>
                </a:solidFill>
              </a:rPr>
              <a:t>D</a:t>
            </a:r>
            <a:endParaRPr lang="en-US" sz="3600" dirty="0">
              <a:solidFill>
                <a:srgbClr val="C00000"/>
              </a:solidFill>
            </a:endParaRPr>
          </a:p>
        </p:txBody>
      </p:sp>
      <p:pic>
        <p:nvPicPr>
          <p:cNvPr id="10" name="Picture 2" descr="Disney Misses Opportunity With Drag Queen In 'The Little Mermai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r="20794"/>
          <a:stretch/>
        </p:blipFill>
        <p:spPr bwMode="auto">
          <a:xfrm>
            <a:off x="10699302" y="82439"/>
            <a:ext cx="1155018" cy="1155018"/>
          </a:xfrm>
          <a:prstGeom prst="ellipse">
            <a:avLst/>
          </a:prstGeom>
          <a:noFill/>
          <a:extLst>
            <a:ext uri="{909E8E84-426E-40DD-AFC4-6F175D3DCCD1}">
              <a14:hiddenFill xmlns:a14="http://schemas.microsoft.com/office/drawing/2010/main">
                <a:solidFill>
                  <a:srgbClr val="FFFFFF"/>
                </a:solidFill>
              </a14:hiddenFill>
            </a:ext>
          </a:extLst>
        </p:spPr>
      </p:pic>
      <p:sp>
        <p:nvSpPr>
          <p:cNvPr id="11" name="Oval Callout 10">
            <a:extLst>
              <a:ext uri="{FF2B5EF4-FFF2-40B4-BE49-F238E27FC236}">
                <a16:creationId xmlns:a16="http://schemas.microsoft.com/office/drawing/2014/main" id="{EBEB8EB9-488D-437D-905F-5C2FBA14AEDD}"/>
              </a:ext>
            </a:extLst>
          </p:cNvPr>
          <p:cNvSpPr/>
          <p:nvPr/>
        </p:nvSpPr>
        <p:spPr>
          <a:xfrm>
            <a:off x="380999" y="95673"/>
            <a:ext cx="9020175" cy="4247727"/>
          </a:xfrm>
          <a:prstGeom prst="wedgeEllipseCallout">
            <a:avLst>
              <a:gd name="adj1" fmla="val 63388"/>
              <a:gd name="adj2" fmla="val -3571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0033CC"/>
              </a:solidFill>
            </a:endParaRPr>
          </a:p>
        </p:txBody>
      </p:sp>
      <p:pic>
        <p:nvPicPr>
          <p:cNvPr id="12" name="Picture 4" descr="Zebra Illustrations Graphic by graphicrun123 · Creative Fabric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0797" y="5410200"/>
            <a:ext cx="1943523" cy="19435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49855" y="880708"/>
            <a:ext cx="6958013" cy="2677656"/>
          </a:xfrm>
          <a:prstGeom prst="rect">
            <a:avLst/>
          </a:prstGeom>
        </p:spPr>
        <p:txBody>
          <a:bodyPr wrap="square">
            <a:spAutoFit/>
          </a:bodyPr>
          <a:lstStyle/>
          <a:p>
            <a:pPr marL="147955" marR="0"/>
            <a:r>
              <a:rPr lang="vi-VN" sz="2800" b="1">
                <a:solidFill>
                  <a:srgbClr val="333333"/>
                </a:solidFill>
                <a:latin typeface="Times New Roman" panose="02020603050405020304" pitchFamily="18" charset="0"/>
                <a:ea typeface="Times New Roman" panose="02020603050405020304" pitchFamily="18" charset="0"/>
              </a:rPr>
              <a:t>Loài đặc trưng là</a:t>
            </a:r>
            <a:endParaRPr lang="en-US" sz="2800" b="1">
              <a:latin typeface="Times New Roman" panose="02020603050405020304" pitchFamily="18" charset="0"/>
              <a:ea typeface="Times New Roman" panose="02020603050405020304" pitchFamily="18" charset="0"/>
            </a:endParaRPr>
          </a:p>
          <a:p>
            <a:pPr marL="342900" marR="0" lvl="0" indent="-342900">
              <a:buFont typeface="+mj-lt"/>
              <a:buAutoNum type="alphaUcPeriod"/>
              <a:tabLst>
                <a:tab pos="581025" algn="l"/>
              </a:tabLst>
            </a:pPr>
            <a:r>
              <a:rPr lang="vi-VN" sz="2800">
                <a:solidFill>
                  <a:srgbClr val="0033CC"/>
                </a:solidFill>
                <a:latin typeface="Times New Roman" panose="02020603050405020304" pitchFamily="18" charset="0"/>
                <a:ea typeface="Times New Roman" panose="02020603050405020304" pitchFamily="18" charset="0"/>
              </a:rPr>
              <a:t>loài có số lượng ít nhất trong quần</a:t>
            </a:r>
            <a:r>
              <a:rPr lang="vi-VN" sz="2800" spc="20">
                <a:solidFill>
                  <a:srgbClr val="0033CC"/>
                </a:solidFill>
                <a:latin typeface="Times New Roman" panose="02020603050405020304" pitchFamily="18" charset="0"/>
                <a:ea typeface="Times New Roman" panose="02020603050405020304" pitchFamily="18" charset="0"/>
              </a:rPr>
              <a:t> </a:t>
            </a:r>
            <a:r>
              <a:rPr lang="vi-VN" sz="2800">
                <a:solidFill>
                  <a:srgbClr val="0033CC"/>
                </a:solidFill>
                <a:latin typeface="Times New Roman" panose="02020603050405020304" pitchFamily="18" charset="0"/>
                <a:ea typeface="Times New Roman" panose="02020603050405020304" pitchFamily="18" charset="0"/>
              </a:rPr>
              <a:t>xã.</a:t>
            </a:r>
            <a:endParaRPr lang="en-US" sz="2800">
              <a:solidFill>
                <a:srgbClr val="0033CC"/>
              </a:solidFill>
              <a:latin typeface="Times New Roman" panose="02020603050405020304" pitchFamily="18" charset="0"/>
              <a:ea typeface="Times New Roman" panose="02020603050405020304" pitchFamily="18" charset="0"/>
            </a:endParaRPr>
          </a:p>
          <a:p>
            <a:pPr marL="342900" marR="0" lvl="0" indent="-342900">
              <a:buFont typeface="+mj-lt"/>
              <a:buAutoNum type="alphaUcPeriod"/>
              <a:tabLst>
                <a:tab pos="572135" algn="l"/>
              </a:tabLst>
            </a:pPr>
            <a:r>
              <a:rPr lang="vi-VN" sz="2800">
                <a:solidFill>
                  <a:srgbClr val="0033CC"/>
                </a:solidFill>
                <a:latin typeface="Times New Roman" panose="02020603050405020304" pitchFamily="18" charset="0"/>
                <a:ea typeface="Times New Roman" panose="02020603050405020304" pitchFamily="18" charset="0"/>
              </a:rPr>
              <a:t>loài có số lượng nhiều trong quần</a:t>
            </a:r>
            <a:r>
              <a:rPr lang="vi-VN" sz="2800" spc="35">
                <a:solidFill>
                  <a:srgbClr val="0033CC"/>
                </a:solidFill>
                <a:latin typeface="Times New Roman" panose="02020603050405020304" pitchFamily="18" charset="0"/>
                <a:ea typeface="Times New Roman" panose="02020603050405020304" pitchFamily="18" charset="0"/>
              </a:rPr>
              <a:t> </a:t>
            </a:r>
            <a:r>
              <a:rPr lang="vi-VN" sz="2800">
                <a:solidFill>
                  <a:srgbClr val="0033CC"/>
                </a:solidFill>
                <a:latin typeface="Times New Roman" panose="02020603050405020304" pitchFamily="18" charset="0"/>
                <a:ea typeface="Times New Roman" panose="02020603050405020304" pitchFamily="18" charset="0"/>
              </a:rPr>
              <a:t>xã</a:t>
            </a:r>
            <a:r>
              <a:rPr lang="vi-VN" sz="2800" smtClean="0">
                <a:solidFill>
                  <a:srgbClr val="0033CC"/>
                </a:solidFill>
                <a:latin typeface="Times New Roman" panose="02020603050405020304" pitchFamily="18" charset="0"/>
                <a:ea typeface="Times New Roman" panose="02020603050405020304" pitchFamily="18" charset="0"/>
              </a:rPr>
              <a:t>.</a:t>
            </a:r>
            <a:endParaRPr lang="en-US" sz="2800" smtClean="0">
              <a:solidFill>
                <a:srgbClr val="0033CC"/>
              </a:solidFill>
              <a:latin typeface="Times New Roman" panose="02020603050405020304" pitchFamily="18" charset="0"/>
              <a:ea typeface="Times New Roman" panose="02020603050405020304" pitchFamily="18" charset="0"/>
            </a:endParaRPr>
          </a:p>
          <a:p>
            <a:pPr marL="342900" indent="-342900">
              <a:buFont typeface="+mj-lt"/>
              <a:buAutoNum type="alphaUcPeriod"/>
              <a:tabLst>
                <a:tab pos="572135" algn="l"/>
              </a:tabLst>
            </a:pPr>
            <a:r>
              <a:rPr lang="vi-VN" sz="2800">
                <a:solidFill>
                  <a:srgbClr val="0033CC"/>
                </a:solidFill>
                <a:latin typeface="Times New Roman" panose="02020603050405020304" pitchFamily="18" charset="0"/>
                <a:ea typeface="Times New Roman" panose="02020603050405020304" pitchFamily="18" charset="0"/>
              </a:rPr>
              <a:t>loài có vai trò quan trọng trong quần</a:t>
            </a:r>
            <a:r>
              <a:rPr lang="vi-VN" sz="2800" spc="20">
                <a:solidFill>
                  <a:srgbClr val="0033CC"/>
                </a:solidFill>
                <a:latin typeface="Times New Roman" panose="02020603050405020304" pitchFamily="18" charset="0"/>
                <a:ea typeface="Times New Roman" panose="02020603050405020304" pitchFamily="18" charset="0"/>
              </a:rPr>
              <a:t> </a:t>
            </a:r>
            <a:r>
              <a:rPr lang="vi-VN" sz="2800">
                <a:solidFill>
                  <a:srgbClr val="0033CC"/>
                </a:solidFill>
                <a:latin typeface="Times New Roman" panose="02020603050405020304" pitchFamily="18" charset="0"/>
                <a:ea typeface="Times New Roman" panose="02020603050405020304" pitchFamily="18" charset="0"/>
              </a:rPr>
              <a:t>xã</a:t>
            </a:r>
            <a:r>
              <a:rPr lang="vi-VN" sz="2800" smtClean="0">
                <a:solidFill>
                  <a:srgbClr val="0033CC"/>
                </a:solidFill>
                <a:latin typeface="Times New Roman" panose="02020603050405020304" pitchFamily="18" charset="0"/>
                <a:ea typeface="Times New Roman" panose="02020603050405020304" pitchFamily="18" charset="0"/>
              </a:rPr>
              <a:t>.</a:t>
            </a:r>
            <a:endParaRPr lang="en-US" sz="2800">
              <a:solidFill>
                <a:srgbClr val="0033CC"/>
              </a:solidFill>
              <a:latin typeface="Times New Roman" panose="02020603050405020304" pitchFamily="18" charset="0"/>
              <a:ea typeface="Times New Roman" panose="02020603050405020304" pitchFamily="18" charset="0"/>
            </a:endParaRPr>
          </a:p>
          <a:p>
            <a:pPr marL="342900" marR="0" lvl="0" indent="-342900">
              <a:buFont typeface="+mj-lt"/>
              <a:buAutoNum type="alphaUcPeriod"/>
              <a:tabLst>
                <a:tab pos="572135" algn="l"/>
              </a:tabLst>
            </a:pPr>
            <a:r>
              <a:rPr lang="vi-VN" sz="2800">
                <a:solidFill>
                  <a:srgbClr val="0033CC"/>
                </a:solidFill>
                <a:latin typeface="Times New Roman" panose="02020603050405020304" pitchFamily="18" charset="0"/>
                <a:ea typeface="Times New Roman" panose="02020603050405020304" pitchFamily="18" charset="0"/>
              </a:rPr>
              <a:t>loài chỉ có ở một quần </a:t>
            </a:r>
            <a:r>
              <a:rPr lang="vi-VN" sz="2800" spc="-15">
                <a:solidFill>
                  <a:srgbClr val="0033CC"/>
                </a:solidFill>
                <a:latin typeface="Times New Roman" panose="02020603050405020304" pitchFamily="18" charset="0"/>
                <a:ea typeface="Times New Roman" panose="02020603050405020304" pitchFamily="18" charset="0"/>
              </a:rPr>
              <a:t>xã </a:t>
            </a:r>
            <a:r>
              <a:rPr lang="vi-VN" sz="2800">
                <a:solidFill>
                  <a:srgbClr val="0033CC"/>
                </a:solidFill>
                <a:latin typeface="Times New Roman" panose="02020603050405020304" pitchFamily="18" charset="0"/>
                <a:ea typeface="Times New Roman" panose="02020603050405020304" pitchFamily="18" charset="0"/>
              </a:rPr>
              <a:t>hoặc có nhiều hơn hẳn các loài</a:t>
            </a:r>
            <a:r>
              <a:rPr lang="vi-VN" sz="2800" spc="65">
                <a:solidFill>
                  <a:srgbClr val="0033CC"/>
                </a:solidFill>
                <a:latin typeface="Times New Roman" panose="02020603050405020304" pitchFamily="18" charset="0"/>
                <a:ea typeface="Times New Roman" panose="02020603050405020304" pitchFamily="18" charset="0"/>
              </a:rPr>
              <a:t> </a:t>
            </a:r>
            <a:r>
              <a:rPr lang="vi-VN" sz="2800">
                <a:solidFill>
                  <a:srgbClr val="0033CC"/>
                </a:solidFill>
                <a:latin typeface="Times New Roman" panose="02020603050405020304" pitchFamily="18" charset="0"/>
                <a:ea typeface="Times New Roman" panose="02020603050405020304" pitchFamily="18" charset="0"/>
              </a:rPr>
              <a:t>khác</a:t>
            </a:r>
            <a:r>
              <a:rPr lang="vi-VN" sz="2800" smtClean="0">
                <a:solidFill>
                  <a:srgbClr val="0033CC"/>
                </a:solidFill>
                <a:latin typeface="Times New Roman" panose="02020603050405020304" pitchFamily="18" charset="0"/>
                <a:ea typeface="Times New Roman" panose="02020603050405020304" pitchFamily="18" charset="0"/>
              </a:rPr>
              <a:t>.</a:t>
            </a:r>
            <a:endParaRPr lang="en-US" sz="2800">
              <a:solidFill>
                <a:srgbClr val="0033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9938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remium Vector | Under sea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12290"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22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336" y="4786200"/>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a:extLst>
              <a:ext uri="{FF2B5EF4-FFF2-40B4-BE49-F238E27FC236}">
                <a16:creationId xmlns:a16="http://schemas.microsoft.com/office/drawing/2014/main" id="{125C8F7A-ED96-4BA9-94A7-A0622600DF1E}"/>
              </a:ext>
            </a:extLst>
          </p:cNvPr>
          <p:cNvSpPr/>
          <p:nvPr/>
        </p:nvSpPr>
        <p:spPr>
          <a:xfrm>
            <a:off x="3767931" y="4795837"/>
            <a:ext cx="1947069" cy="1757363"/>
          </a:xfrm>
          <a:prstGeom prst="wedgeEllipseCallout">
            <a:avLst>
              <a:gd name="adj1" fmla="val -116733"/>
              <a:gd name="adj2" fmla="val -28260"/>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smtClean="0">
                <a:solidFill>
                  <a:srgbClr val="C00000"/>
                </a:solidFill>
              </a:rPr>
              <a:t>B</a:t>
            </a:r>
            <a:endParaRPr lang="en-US" sz="3600" dirty="0">
              <a:solidFill>
                <a:srgbClr val="C00000"/>
              </a:solidFill>
            </a:endParaRPr>
          </a:p>
        </p:txBody>
      </p:sp>
      <p:pic>
        <p:nvPicPr>
          <p:cNvPr id="9" name="Picture 2" descr="Disney Misses Opportunity With Drag Queen In 'The Little Mermaid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r="20794"/>
          <a:stretch/>
        </p:blipFill>
        <p:spPr bwMode="auto">
          <a:xfrm>
            <a:off x="10699302" y="82439"/>
            <a:ext cx="1155018" cy="1155018"/>
          </a:xfrm>
          <a:prstGeom prst="ellipse">
            <a:avLst/>
          </a:prstGeom>
          <a:noFill/>
          <a:extLst>
            <a:ext uri="{909E8E84-426E-40DD-AFC4-6F175D3DCCD1}">
              <a14:hiddenFill xmlns:a14="http://schemas.microsoft.com/office/drawing/2010/main">
                <a:solidFill>
                  <a:srgbClr val="FFFFFF"/>
                </a:solidFill>
              </a14:hiddenFill>
            </a:ext>
          </a:extLst>
        </p:spPr>
      </p:pic>
      <p:sp>
        <p:nvSpPr>
          <p:cNvPr id="10" name="Oval Callout 9">
            <a:extLst>
              <a:ext uri="{FF2B5EF4-FFF2-40B4-BE49-F238E27FC236}">
                <a16:creationId xmlns:a16="http://schemas.microsoft.com/office/drawing/2014/main" id="{EBEB8EB9-488D-437D-905F-5C2FBA14AEDD}"/>
              </a:ext>
            </a:extLst>
          </p:cNvPr>
          <p:cNvSpPr/>
          <p:nvPr/>
        </p:nvSpPr>
        <p:spPr>
          <a:xfrm>
            <a:off x="380999" y="95673"/>
            <a:ext cx="9020175" cy="4247727"/>
          </a:xfrm>
          <a:prstGeom prst="wedgeEllipseCallout">
            <a:avLst>
              <a:gd name="adj1" fmla="val 63388"/>
              <a:gd name="adj2" fmla="val -3571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0033CC"/>
              </a:solidFill>
            </a:endParaRPr>
          </a:p>
        </p:txBody>
      </p:sp>
      <p:pic>
        <p:nvPicPr>
          <p:cNvPr id="11" name="Picture 4" descr="Zebra Illustrations Graphic by graphicrun123 · Creative Fabric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6975" y="4285908"/>
            <a:ext cx="1943523" cy="19435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77523" y="1217608"/>
            <a:ext cx="7174364" cy="2246769"/>
          </a:xfrm>
          <a:prstGeom prst="rect">
            <a:avLst/>
          </a:prstGeom>
        </p:spPr>
        <p:txBody>
          <a:bodyPr wrap="square">
            <a:spAutoFit/>
          </a:bodyPr>
          <a:lstStyle/>
          <a:p>
            <a:pPr marL="147955" marR="0">
              <a:spcAft>
                <a:spcPts val="0"/>
              </a:spcAft>
            </a:pPr>
            <a:r>
              <a:rPr lang="vi-VN" sz="2800" b="1">
                <a:solidFill>
                  <a:srgbClr val="333333"/>
                </a:solidFill>
                <a:latin typeface="Calibri" panose="020F0502020204030204" pitchFamily="34" charset="0"/>
                <a:ea typeface="Times New Roman" panose="02020603050405020304" pitchFamily="18" charset="0"/>
                <a:cs typeface="Calibri" panose="020F0502020204030204" pitchFamily="34" charset="0"/>
              </a:rPr>
              <a:t>Quần xã nào sau đây có độ đa dạng cao nhất?</a:t>
            </a:r>
            <a:endParaRPr lang="en-US" sz="2800" b="1">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Aft>
                <a:spcPts val="0"/>
              </a:spcAft>
              <a:buFont typeface="+mj-lt"/>
              <a:buAutoNum type="alphaUcPeriod"/>
              <a:tabLst>
                <a:tab pos="581025" algn="l"/>
              </a:tabLst>
            </a:pP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Quần </a:t>
            </a:r>
            <a:r>
              <a:rPr lang="vi-VN" sz="2800" spc="-15">
                <a:solidFill>
                  <a:srgbClr val="0033CC"/>
                </a:solidFill>
                <a:latin typeface="Calibri" panose="020F0502020204030204" pitchFamily="34" charset="0"/>
                <a:ea typeface="Times New Roman" panose="02020603050405020304" pitchFamily="18" charset="0"/>
                <a:cs typeface="Calibri" panose="020F0502020204030204" pitchFamily="34" charset="0"/>
              </a:rPr>
              <a:t>xã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sinh vật rừng thông phương</a:t>
            </a:r>
            <a:r>
              <a:rPr lang="vi-VN" sz="2800" spc="75">
                <a:solidFill>
                  <a:srgbClr val="0033CC"/>
                </a:solidFill>
                <a:latin typeface="Calibri" panose="020F0502020204030204" pitchFamily="34" charset="0"/>
                <a:ea typeface="Times New Roman" panose="02020603050405020304" pitchFamily="18" charset="0"/>
                <a:cs typeface="Calibri" panose="020F0502020204030204" pitchFamily="34" charset="0"/>
              </a:rPr>
              <a:t>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Bắc.</a:t>
            </a:r>
            <a:endParaRPr lang="en-US" sz="2800">
              <a:solidFill>
                <a:srgbClr val="0033CC"/>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Aft>
                <a:spcPts val="0"/>
              </a:spcAft>
              <a:buFont typeface="+mj-lt"/>
              <a:buAutoNum type="alphaUcPeriod"/>
              <a:tabLst>
                <a:tab pos="572135" algn="l"/>
              </a:tabLst>
            </a:pP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Quần </a:t>
            </a:r>
            <a:r>
              <a:rPr lang="vi-VN" sz="2800" spc="-15">
                <a:solidFill>
                  <a:srgbClr val="0033CC"/>
                </a:solidFill>
                <a:latin typeface="Calibri" panose="020F0502020204030204" pitchFamily="34" charset="0"/>
                <a:ea typeface="Times New Roman" panose="02020603050405020304" pitchFamily="18" charset="0"/>
                <a:cs typeface="Calibri" panose="020F0502020204030204" pitchFamily="34" charset="0"/>
              </a:rPr>
              <a:t>xã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sinh vật rừng mưa nhiệt</a:t>
            </a:r>
            <a:r>
              <a:rPr lang="vi-VN" sz="2800" spc="75">
                <a:solidFill>
                  <a:srgbClr val="0033CC"/>
                </a:solidFill>
                <a:latin typeface="Calibri" panose="020F0502020204030204" pitchFamily="34" charset="0"/>
                <a:ea typeface="Times New Roman" panose="02020603050405020304" pitchFamily="18" charset="0"/>
                <a:cs typeface="Calibri" panose="020F0502020204030204" pitchFamily="34" charset="0"/>
              </a:rPr>
              <a:t>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đới.</a:t>
            </a:r>
            <a:endParaRPr lang="en-US" sz="2800">
              <a:solidFill>
                <a:srgbClr val="0033CC"/>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Aft>
                <a:spcPts val="0"/>
              </a:spcAft>
              <a:buFont typeface="+mj-lt"/>
              <a:buAutoNum type="alphaUcPeriod"/>
              <a:tabLst>
                <a:tab pos="572135" algn="l"/>
              </a:tabLst>
            </a:pP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Quần </a:t>
            </a:r>
            <a:r>
              <a:rPr lang="vi-VN" sz="2800" spc="-15">
                <a:solidFill>
                  <a:srgbClr val="0033CC"/>
                </a:solidFill>
                <a:latin typeface="Calibri" panose="020F0502020204030204" pitchFamily="34" charset="0"/>
                <a:ea typeface="Times New Roman" panose="02020603050405020304" pitchFamily="18" charset="0"/>
                <a:cs typeface="Calibri" panose="020F0502020204030204" pitchFamily="34" charset="0"/>
              </a:rPr>
              <a:t>xã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sinh vật</a:t>
            </a:r>
            <a:r>
              <a:rPr lang="vi-VN" sz="2800" spc="50">
                <a:solidFill>
                  <a:srgbClr val="0033CC"/>
                </a:solidFill>
                <a:latin typeface="Calibri" panose="020F0502020204030204" pitchFamily="34" charset="0"/>
                <a:ea typeface="Times New Roman" panose="02020603050405020304" pitchFamily="18" charset="0"/>
                <a:cs typeface="Calibri" panose="020F0502020204030204" pitchFamily="34" charset="0"/>
              </a:rPr>
              <a:t>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savan.</a:t>
            </a:r>
            <a:endParaRPr lang="en-US" sz="2800">
              <a:solidFill>
                <a:srgbClr val="0033CC"/>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Aft>
                <a:spcPts val="0"/>
              </a:spcAft>
              <a:buFont typeface="+mj-lt"/>
              <a:buAutoNum type="alphaUcPeriod"/>
              <a:tabLst>
                <a:tab pos="581025" algn="l"/>
              </a:tabLst>
            </a:pP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Quần </a:t>
            </a:r>
            <a:r>
              <a:rPr lang="vi-VN" sz="2800" spc="-15">
                <a:solidFill>
                  <a:srgbClr val="0033CC"/>
                </a:solidFill>
                <a:latin typeface="Calibri" panose="020F0502020204030204" pitchFamily="34" charset="0"/>
                <a:ea typeface="Times New Roman" panose="02020603050405020304" pitchFamily="18" charset="0"/>
                <a:cs typeface="Calibri" panose="020F0502020204030204" pitchFamily="34" charset="0"/>
              </a:rPr>
              <a:t>xã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sinh vật rừng lá rộng ôn</a:t>
            </a:r>
            <a:r>
              <a:rPr lang="vi-VN" sz="2800" spc="65">
                <a:solidFill>
                  <a:srgbClr val="0033CC"/>
                </a:solidFill>
                <a:latin typeface="Calibri" panose="020F0502020204030204" pitchFamily="34" charset="0"/>
                <a:ea typeface="Times New Roman" panose="02020603050405020304" pitchFamily="18" charset="0"/>
                <a:cs typeface="Calibri" panose="020F0502020204030204" pitchFamily="34" charset="0"/>
              </a:rPr>
              <a:t> </a:t>
            </a:r>
            <a:r>
              <a:rPr lang="vi-VN" sz="2800">
                <a:solidFill>
                  <a:srgbClr val="0033CC"/>
                </a:solidFill>
                <a:latin typeface="Calibri" panose="020F0502020204030204" pitchFamily="34" charset="0"/>
                <a:ea typeface="Times New Roman" panose="02020603050405020304" pitchFamily="18" charset="0"/>
                <a:cs typeface="Calibri" panose="020F0502020204030204" pitchFamily="34" charset="0"/>
              </a:rPr>
              <a:t>đới.</a:t>
            </a:r>
            <a:endParaRPr lang="en-US" sz="2800">
              <a:solidFill>
                <a:srgbClr val="0033CC"/>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35665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Premium Vector | Under sea 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6" y="0"/>
            <a:ext cx="12228286" cy="8146682"/>
          </a:xfrm>
          <a:prstGeom prst="rect">
            <a:avLst/>
          </a:prstGeom>
          <a:noFill/>
          <a:extLst>
            <a:ext uri="{909E8E84-426E-40DD-AFC4-6F175D3DCCD1}">
              <a14:hiddenFill xmlns:a14="http://schemas.microsoft.com/office/drawing/2010/main">
                <a:solidFill>
                  <a:srgbClr val="FFFFFF"/>
                </a:solidFill>
              </a14:hiddenFill>
            </a:ext>
          </a:extLst>
        </p:spPr>
      </p:pic>
      <p:sp>
        <p:nvSpPr>
          <p:cNvPr id="13314" name="WordArt 6"/>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a:endParaRPr lang="en-US"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7" name="Oval Callout 6">
            <a:extLst>
              <a:ext uri="{FF2B5EF4-FFF2-40B4-BE49-F238E27FC236}">
                <a16:creationId xmlns:a16="http://schemas.microsoft.com/office/drawing/2014/main" id="{125C8F7A-ED96-4BA9-94A7-A0622600DF1E}"/>
              </a:ext>
            </a:extLst>
          </p:cNvPr>
          <p:cNvSpPr/>
          <p:nvPr/>
        </p:nvSpPr>
        <p:spPr>
          <a:xfrm>
            <a:off x="5943600" y="381000"/>
            <a:ext cx="5791199" cy="2413850"/>
          </a:xfrm>
          <a:prstGeom prst="wedgeEllipseCallout">
            <a:avLst>
              <a:gd name="adj1" fmla="val -33489"/>
              <a:gd name="adj2" fmla="val 147207"/>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smtClean="0">
                <a:solidFill>
                  <a:schemeClr val="accent2">
                    <a:lumMod val="50000"/>
                  </a:schemeClr>
                </a:solidFill>
              </a:rPr>
              <a:t>C</a:t>
            </a:r>
            <a:r>
              <a:rPr lang="vi-VN" sz="2800" b="1">
                <a:solidFill>
                  <a:schemeClr val="accent2">
                    <a:lumMod val="50000"/>
                  </a:schemeClr>
                </a:solidFill>
              </a:rPr>
              <a:t>ảm ơn bạn vì đã giúp chúng mình. Tặng bạn viên ngọc trai tuyệt đẹp</a:t>
            </a:r>
            <a:r>
              <a:rPr lang="en-US" sz="2800" b="1">
                <a:solidFill>
                  <a:schemeClr val="accent2">
                    <a:lumMod val="50000"/>
                  </a:schemeClr>
                </a:solidFill>
              </a:rPr>
              <a:t> </a:t>
            </a:r>
            <a:r>
              <a:rPr lang="en-US" sz="2800" b="1" smtClean="0">
                <a:solidFill>
                  <a:schemeClr val="accent2">
                    <a:lumMod val="50000"/>
                  </a:schemeClr>
                </a:solidFill>
              </a:rPr>
              <a:t>này</a:t>
            </a:r>
            <a:endParaRPr lang="en-US" sz="2800"/>
          </a:p>
        </p:txBody>
      </p:sp>
      <p:pic>
        <p:nvPicPr>
          <p:cNvPr id="17412" name="Picture 4" descr="Pearl Oyster Shell"/>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67" b="95000" l="6293" r="93878"/>
                    </a14:imgEffect>
                  </a14:imgLayer>
                </a14:imgProps>
              </a:ext>
              <a:ext uri="{28A0092B-C50C-407E-A947-70E740481C1C}">
                <a14:useLocalDpi xmlns:a14="http://schemas.microsoft.com/office/drawing/2010/main" val="0"/>
              </a:ext>
            </a:extLst>
          </a:blip>
          <a:srcRect/>
          <a:stretch>
            <a:fillRect/>
          </a:stretch>
        </p:blipFill>
        <p:spPr bwMode="auto">
          <a:xfrm>
            <a:off x="4191000" y="3886200"/>
            <a:ext cx="2754086" cy="28102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10134599" y="4491246"/>
            <a:ext cx="1600200" cy="1600200"/>
          </a:xfrm>
          <a:prstGeom prst="rect">
            <a:avLst/>
          </a:prstGeom>
        </p:spPr>
      </p:pic>
    </p:spTree>
    <p:extLst>
      <p:ext uri="{BB962C8B-B14F-4D97-AF65-F5344CB8AC3E}">
        <p14:creationId xmlns:p14="http://schemas.microsoft.com/office/powerpoint/2010/main" val="1105890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412"/>
                                        </p:tgtEl>
                                        <p:attrNameLst>
                                          <p:attrName>r</p:attrName>
                                        </p:attrNameLst>
                                      </p:cBhvr>
                                    </p:animRot>
                                    <p:animRot by="-240000">
                                      <p:cBhvr>
                                        <p:cTn id="7" dur="200" fill="hold">
                                          <p:stCondLst>
                                            <p:cond delay="200"/>
                                          </p:stCondLst>
                                        </p:cTn>
                                        <p:tgtEl>
                                          <p:spTgt spid="17412"/>
                                        </p:tgtEl>
                                        <p:attrNameLst>
                                          <p:attrName>r</p:attrName>
                                        </p:attrNameLst>
                                      </p:cBhvr>
                                    </p:animRot>
                                    <p:animRot by="240000">
                                      <p:cBhvr>
                                        <p:cTn id="8" dur="200" fill="hold">
                                          <p:stCondLst>
                                            <p:cond delay="400"/>
                                          </p:stCondLst>
                                        </p:cTn>
                                        <p:tgtEl>
                                          <p:spTgt spid="17412"/>
                                        </p:tgtEl>
                                        <p:attrNameLst>
                                          <p:attrName>r</p:attrName>
                                        </p:attrNameLst>
                                      </p:cBhvr>
                                    </p:animRot>
                                    <p:animRot by="-240000">
                                      <p:cBhvr>
                                        <p:cTn id="9" dur="200" fill="hold">
                                          <p:stCondLst>
                                            <p:cond delay="600"/>
                                          </p:stCondLst>
                                        </p:cTn>
                                        <p:tgtEl>
                                          <p:spTgt spid="17412"/>
                                        </p:tgtEl>
                                        <p:attrNameLst>
                                          <p:attrName>r</p:attrName>
                                        </p:attrNameLst>
                                      </p:cBhvr>
                                    </p:animRot>
                                    <p:animRot by="120000">
                                      <p:cBhvr>
                                        <p:cTn id="10" dur="200" fill="hold">
                                          <p:stCondLst>
                                            <p:cond delay="800"/>
                                          </p:stCondLst>
                                        </p:cTn>
                                        <p:tgtEl>
                                          <p:spTgt spid="17412"/>
                                        </p:tgtEl>
                                        <p:attrNameLst>
                                          <p:attrName>r</p:attrName>
                                        </p:attrNameLst>
                                      </p:cBhvr>
                                    </p:animRo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vol="7000">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descr="Hình ảnh Khung ảnh Màu Xanh Lá Cây Lá Xanh Phim Hoạt Hình Cây Nho Xanh ..."/>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9786" t="23681" r="4511" b="17681"/>
          <a:stretch/>
        </p:blipFill>
        <p:spPr bwMode="auto">
          <a:xfrm>
            <a:off x="-304800" y="-457200"/>
            <a:ext cx="12877799" cy="7583905"/>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Fish Tank Vector Clipart Transparent PNG | PNG M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4876800"/>
            <a:ext cx="19267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ình ảnh đàn Chim Bay Các Vector PNG , Chim, Chim Bay, Các Vector Chim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536" y="152400"/>
            <a:ext cx="4800600" cy="2700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297" y="1375558"/>
            <a:ext cx="3989604" cy="646331"/>
          </a:xfrm>
          <a:prstGeom prst="rect">
            <a:avLst/>
          </a:prstGeom>
          <a:noFill/>
        </p:spPr>
        <p:txBody>
          <a:bodyPr wrap="square" rtlCol="0">
            <a:spAutoFit/>
          </a:bodyPr>
          <a:lstStyle/>
          <a:p>
            <a:r>
              <a:rPr lang="en-US" sz="3600" b="1" smtClean="0">
                <a:solidFill>
                  <a:srgbClr val="FF0000"/>
                </a:solidFill>
              </a:rPr>
              <a:t>NHIỆM VỤ VỀ NHÀ</a:t>
            </a:r>
            <a:endParaRPr lang="en-US" sz="3600" b="1">
              <a:solidFill>
                <a:srgbClr val="FF0000"/>
              </a:solidFill>
            </a:endParaRPr>
          </a:p>
        </p:txBody>
      </p:sp>
      <p:sp>
        <p:nvSpPr>
          <p:cNvPr id="5" name="TextBox 4"/>
          <p:cNvSpPr txBox="1"/>
          <p:nvPr/>
        </p:nvSpPr>
        <p:spPr>
          <a:xfrm>
            <a:off x="2690123" y="2265973"/>
            <a:ext cx="7239000" cy="2308324"/>
          </a:xfrm>
          <a:prstGeom prst="rect">
            <a:avLst/>
          </a:prstGeom>
          <a:noFill/>
        </p:spPr>
        <p:txBody>
          <a:bodyPr wrap="square" rtlCol="0">
            <a:spAutoFit/>
          </a:bodyPr>
          <a:lstStyle/>
          <a:p>
            <a:pPr marL="285750" indent="-285750">
              <a:buFontTx/>
              <a:buChar char="-"/>
            </a:pPr>
            <a:r>
              <a:rPr lang="en-US" sz="3600" smtClean="0"/>
              <a:t>Ghi nhớ các nội dung đã học.</a:t>
            </a:r>
          </a:p>
          <a:p>
            <a:pPr marL="285750" indent="-285750">
              <a:buFontTx/>
              <a:buChar char="-"/>
            </a:pPr>
            <a:r>
              <a:rPr lang="en-US" sz="3600" smtClean="0"/>
              <a:t>Tuyên truyền trong cộng đồng các biện pháp bảo vệ đa dạng sinh học.</a:t>
            </a:r>
          </a:p>
          <a:p>
            <a:pPr marL="285750" indent="-285750">
              <a:buFontTx/>
              <a:buChar char="-"/>
            </a:pPr>
            <a:r>
              <a:rPr lang="en-US" sz="3600" smtClean="0"/>
              <a:t>Xem trước bài 44.</a:t>
            </a:r>
            <a:endParaRPr lang="en-US" sz="3600"/>
          </a:p>
        </p:txBody>
      </p:sp>
    </p:spTree>
    <p:extLst>
      <p:ext uri="{BB962C8B-B14F-4D97-AF65-F5344CB8AC3E}">
        <p14:creationId xmlns:p14="http://schemas.microsoft.com/office/powerpoint/2010/main" val="1906828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4617422"/>
            <a:ext cx="4572000" cy="369332"/>
          </a:xfrm>
          <a:prstGeom prst="rect">
            <a:avLst/>
          </a:prstGeom>
        </p:spPr>
        <p:txBody>
          <a:bodyPr wrap="square">
            <a:spAutoFit/>
          </a:bodyPr>
          <a:lstStyle/>
          <a:p>
            <a:pPr lvl="0" algn="ctr">
              <a:spcBef>
                <a:spcPct val="50000"/>
              </a:spcBef>
            </a:pPr>
            <a:r>
              <a:rPr lang="en-US" b="1" dirty="0">
                <a:ln w="0"/>
                <a:latin typeface="Times New Roman" pitchFamily="18" charset="0"/>
                <a:cs typeface="Times New Roman" pitchFamily="18" charset="0"/>
              </a:rPr>
              <a:t>QUẦN XÃ RỪNG NGẬP MẶN VEN BIỂN</a:t>
            </a:r>
          </a:p>
        </p:txBody>
      </p:sp>
      <p:sp>
        <p:nvSpPr>
          <p:cNvPr id="5" name="Rectangle 4"/>
          <p:cNvSpPr/>
          <p:nvPr/>
        </p:nvSpPr>
        <p:spPr>
          <a:xfrm>
            <a:off x="6553200" y="4596747"/>
            <a:ext cx="4572000" cy="369332"/>
          </a:xfrm>
          <a:prstGeom prst="rect">
            <a:avLst/>
          </a:prstGeom>
        </p:spPr>
        <p:txBody>
          <a:bodyPr>
            <a:spAutoFit/>
          </a:bodyPr>
          <a:lstStyle/>
          <a:p>
            <a:pPr algn="ctr">
              <a:defRPr/>
            </a:pPr>
            <a:r>
              <a:rPr lang="en-US" b="1" kern="0" dirty="0">
                <a:ln w="0"/>
                <a:latin typeface="Times New Roman" pitchFamily="18" charset="0"/>
                <a:cs typeface="Times New Roman" pitchFamily="18" charset="0"/>
              </a:rPr>
              <a:t>QUẦN XÃ ĐỒI CỌ PHÚ THỌ</a:t>
            </a:r>
            <a:endParaRPr lang="en-US" b="1" kern="0" dirty="0">
              <a:ln w="0"/>
            </a:endParaRPr>
          </a:p>
        </p:txBody>
      </p:sp>
      <p:pic>
        <p:nvPicPr>
          <p:cNvPr id="1028" name="Picture 4" descr="Top 6 Things to See and Do in Ben Tre, Vietnam - TNK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5" y="381000"/>
            <a:ext cx="6027777"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ìm hiểu ảnh quê hương phú thọ với những di tích lịch sử và kiến trú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168" y="381000"/>
            <a:ext cx="6082832"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14890"/>
            <a:ext cx="4419600" cy="400110"/>
          </a:xfrm>
          <a:prstGeom prst="rect">
            <a:avLst/>
          </a:prstGeom>
          <a:noFill/>
        </p:spPr>
        <p:txBody>
          <a:bodyPr wrap="square" rtlCol="0">
            <a:spAutoFit/>
          </a:bodyPr>
          <a:lstStyle/>
          <a:p>
            <a:pPr algn="ctr"/>
            <a:r>
              <a:rPr lang="en-US" sz="2000" b="1" dirty="0"/>
              <a:t>QUẦN XÃ BÃI NGẦM SAN HÔ</a:t>
            </a:r>
          </a:p>
        </p:txBody>
      </p:sp>
      <p:pic>
        <p:nvPicPr>
          <p:cNvPr id="2050" name="Picture 2" descr="99+ Hình Ảnh San Hô Nhiều Màu Sắc Tuyệt Đẹp, Cực Sinh Độ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 y="1520130"/>
            <a:ext cx="6333690" cy="35661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 trốn ở những ốc đảo thần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073" y="1520130"/>
            <a:ext cx="5775156" cy="35661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10400" y="5314890"/>
            <a:ext cx="4419600" cy="400110"/>
          </a:xfrm>
          <a:prstGeom prst="rect">
            <a:avLst/>
          </a:prstGeom>
          <a:noFill/>
        </p:spPr>
        <p:txBody>
          <a:bodyPr wrap="square" rtlCol="0">
            <a:spAutoFit/>
          </a:bodyPr>
          <a:lstStyle/>
          <a:p>
            <a:pPr algn="ctr"/>
            <a:r>
              <a:rPr lang="en-US" sz="2000" b="1" smtClean="0"/>
              <a:t>QUẦN XÃ ỐC ĐẢO SA MẠC</a:t>
            </a:r>
            <a:endParaRPr lang="en-US" sz="2000" b="1" dirty="0"/>
          </a:p>
        </p:txBody>
      </p:sp>
    </p:spTree>
    <p:extLst>
      <p:ext uri="{BB962C8B-B14F-4D97-AF65-F5344CB8AC3E}">
        <p14:creationId xmlns:p14="http://schemas.microsoft.com/office/powerpoint/2010/main" val="1154185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DB225EB6-19D8-89FA-2783-2CA271118D35}"/>
              </a:ext>
            </a:extLst>
          </p:cNvPr>
          <p:cNvSpPr txBox="1">
            <a:spLocks noChangeArrowheads="1"/>
          </p:cNvSpPr>
          <p:nvPr/>
        </p:nvSpPr>
        <p:spPr bwMode="auto">
          <a:xfrm>
            <a:off x="3879850" y="-26988"/>
            <a:ext cx="4610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3600">
                <a:solidFill>
                  <a:srgbClr val="FF0000"/>
                </a:solidFill>
                <a:latin typeface="Times New Roman" panose="02020603050405020304" pitchFamily="18" charset="0"/>
              </a:rPr>
              <a:t>Một số quần xã sinh vật</a:t>
            </a:r>
          </a:p>
        </p:txBody>
      </p:sp>
      <p:sp>
        <p:nvSpPr>
          <p:cNvPr id="25603" name="Text Box 3">
            <a:extLst>
              <a:ext uri="{FF2B5EF4-FFF2-40B4-BE49-F238E27FC236}">
                <a16:creationId xmlns:a16="http://schemas.microsoft.com/office/drawing/2014/main" id="{CB3C2E2C-D4F2-101C-4663-7E2C4CE1B79B}"/>
              </a:ext>
            </a:extLst>
          </p:cNvPr>
          <p:cNvSpPr txBox="1">
            <a:spLocks noChangeArrowheads="1"/>
          </p:cNvSpPr>
          <p:nvPr/>
        </p:nvSpPr>
        <p:spPr bwMode="auto">
          <a:xfrm>
            <a:off x="7248525" y="32004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a:solidFill>
                  <a:srgbClr val="000099"/>
                </a:solidFill>
                <a:latin typeface="Times New Roman" panose="02020603050405020304" pitchFamily="18" charset="0"/>
              </a:rPr>
              <a:t>Quần xã hoang mạc</a:t>
            </a:r>
          </a:p>
        </p:txBody>
      </p:sp>
      <p:sp>
        <p:nvSpPr>
          <p:cNvPr id="25604" name="Text Box 4">
            <a:extLst>
              <a:ext uri="{FF2B5EF4-FFF2-40B4-BE49-F238E27FC236}">
                <a16:creationId xmlns:a16="http://schemas.microsoft.com/office/drawing/2014/main" id="{6382937D-8625-E853-B74A-7399BF5CDF04}"/>
              </a:ext>
            </a:extLst>
          </p:cNvPr>
          <p:cNvSpPr txBox="1">
            <a:spLocks noChangeArrowheads="1"/>
          </p:cNvSpPr>
          <p:nvPr/>
        </p:nvSpPr>
        <p:spPr bwMode="auto">
          <a:xfrm>
            <a:off x="2514600" y="3200401"/>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a:solidFill>
                  <a:srgbClr val="000099"/>
                </a:solidFill>
                <a:latin typeface="Times New Roman" panose="02020603050405020304" pitchFamily="18" charset="0"/>
              </a:rPr>
              <a:t>Quần xã rừng hàn đới</a:t>
            </a:r>
          </a:p>
        </p:txBody>
      </p:sp>
      <p:sp>
        <p:nvSpPr>
          <p:cNvPr id="25606" name="Text Box 6">
            <a:extLst>
              <a:ext uri="{FF2B5EF4-FFF2-40B4-BE49-F238E27FC236}">
                <a16:creationId xmlns:a16="http://schemas.microsoft.com/office/drawing/2014/main" id="{83811CF8-6B32-B651-8A10-1F711C8A6AB4}"/>
              </a:ext>
            </a:extLst>
          </p:cNvPr>
          <p:cNvSpPr txBox="1">
            <a:spLocks noChangeArrowheads="1"/>
          </p:cNvSpPr>
          <p:nvPr/>
        </p:nvSpPr>
        <p:spPr bwMode="auto">
          <a:xfrm>
            <a:off x="7010400" y="6496051"/>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a:solidFill>
                  <a:srgbClr val="000099"/>
                </a:solidFill>
                <a:latin typeface="Times New Roman" panose="02020603050405020304" pitchFamily="18" charset="0"/>
              </a:rPr>
              <a:t>Quần xã đồng cỏ xavan</a:t>
            </a:r>
          </a:p>
        </p:txBody>
      </p:sp>
      <p:pic>
        <p:nvPicPr>
          <p:cNvPr id="25607" name="Content Placeholder 14" descr="173.jpg">
            <a:extLst>
              <a:ext uri="{FF2B5EF4-FFF2-40B4-BE49-F238E27FC236}">
                <a16:creationId xmlns:a16="http://schemas.microsoft.com/office/drawing/2014/main" id="{082E7656-9D64-5683-3208-D7BFCA2DA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85800"/>
            <a:ext cx="4495800" cy="2590800"/>
          </a:xfrm>
          <a:prstGeom prst="rect">
            <a:avLst/>
          </a:prstGeom>
          <a:solidFill>
            <a:srgbClr val="CC3300"/>
          </a:solidFill>
          <a:ln w="9525">
            <a:solidFill>
              <a:srgbClr val="CC3300"/>
            </a:solidFill>
            <a:miter lim="800000"/>
            <a:headEnd/>
            <a:tailEnd/>
          </a:ln>
        </p:spPr>
      </p:pic>
      <p:pic>
        <p:nvPicPr>
          <p:cNvPr id="25609" name="Content Placeholder 6" descr="028.jpg">
            <a:extLst>
              <a:ext uri="{FF2B5EF4-FFF2-40B4-BE49-F238E27FC236}">
                <a16:creationId xmlns:a16="http://schemas.microsoft.com/office/drawing/2014/main" id="{E3FB9817-613C-F16E-9DF9-885A3E0150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4389438" cy="274320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25610" name="Content Placeholder 5" descr="035.jpg">
            <a:extLst>
              <a:ext uri="{FF2B5EF4-FFF2-40B4-BE49-F238E27FC236}">
                <a16:creationId xmlns:a16="http://schemas.microsoft.com/office/drawing/2014/main" id="{D6054B64-C7B4-7E40-36D6-C6990488F6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85800"/>
            <a:ext cx="4419600" cy="259080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sanho-ngam">
            <a:extLst>
              <a:ext uri="{FF2B5EF4-FFF2-40B4-BE49-F238E27FC236}">
                <a16:creationId xmlns:a16="http://schemas.microsoft.com/office/drawing/2014/main" id="{180D51F5-D549-C4A1-46C2-085B7777D9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719514"/>
            <a:ext cx="4495800" cy="2757487"/>
          </a:xfrm>
          <a:prstGeom prst="rect">
            <a:avLst/>
          </a:prstGeom>
          <a:solidFill>
            <a:srgbClr val="000000"/>
          </a:solidFill>
          <a:ln w="9525">
            <a:solidFill>
              <a:srgbClr val="000000"/>
            </a:solidFill>
            <a:miter lim="800000"/>
            <a:headEnd/>
            <a:tailEnd/>
          </a:ln>
        </p:spPr>
      </p:pic>
      <p:sp>
        <p:nvSpPr>
          <p:cNvPr id="2" name="TextBox 1">
            <a:extLst>
              <a:ext uri="{FF2B5EF4-FFF2-40B4-BE49-F238E27FC236}">
                <a16:creationId xmlns:a16="http://schemas.microsoft.com/office/drawing/2014/main" id="{7BCAA4FF-86A4-DB74-C6EC-F57146672A71}"/>
              </a:ext>
            </a:extLst>
          </p:cNvPr>
          <p:cNvSpPr txBox="1">
            <a:spLocks noChangeArrowheads="1"/>
          </p:cNvSpPr>
          <p:nvPr/>
        </p:nvSpPr>
        <p:spPr bwMode="auto">
          <a:xfrm>
            <a:off x="2514600" y="649605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a:solidFill>
                  <a:srgbClr val="0000FF"/>
                </a:solidFill>
                <a:latin typeface="Times New Roman" panose="02020603050405020304" pitchFamily="18" charset="0"/>
              </a:rPr>
              <a:t>Quần xã rạn san hô</a:t>
            </a:r>
          </a:p>
        </p:txBody>
      </p:sp>
    </p:spTree>
    <p:custDataLst>
      <p:tags r:id="rId1"/>
    </p:custDataLst>
    <p:extLst>
      <p:ext uri="{BB962C8B-B14F-4D97-AF65-F5344CB8AC3E}">
        <p14:creationId xmlns:p14="http://schemas.microsoft.com/office/powerpoint/2010/main" val="4025544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checkerboard(across)">
                                      <p:cBhvr>
                                        <p:cTn id="7" dur="500"/>
                                        <p:tgtEl>
                                          <p:spTgt spid="25607"/>
                                        </p:tgtEl>
                                      </p:cBhvr>
                                    </p:animEffect>
                                  </p:childTnLst>
                                </p:cTn>
                              </p:par>
                              <p:par>
                                <p:cTn id="8" presetID="4" presetClass="entr" presetSubtype="16"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box(in)">
                                      <p:cBhvr>
                                        <p:cTn id="10" dur="500"/>
                                        <p:tgtEl>
                                          <p:spTgt spid="256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5610"/>
                                        </p:tgtEl>
                                        <p:attrNameLst>
                                          <p:attrName>style.visibility</p:attrName>
                                        </p:attrNameLst>
                                      </p:cBhvr>
                                      <p:to>
                                        <p:strVal val="visible"/>
                                      </p:to>
                                    </p:set>
                                    <p:animEffect transition="in" filter="checkerboard(across)">
                                      <p:cBhvr>
                                        <p:cTn id="15" dur="500"/>
                                        <p:tgtEl>
                                          <p:spTgt spid="25610"/>
                                        </p:tgtEl>
                                      </p:cBhvr>
                                    </p:animEffect>
                                  </p:childTnLst>
                                </p:cTn>
                              </p:par>
                              <p:par>
                                <p:cTn id="16" presetID="4" presetClass="entr" presetSubtype="16" fill="hold" nodeType="withEffect">
                                  <p:stCondLst>
                                    <p:cond delay="0"/>
                                  </p:stCondLst>
                                  <p:childTnLst>
                                    <p:set>
                                      <p:cBhvr>
                                        <p:cTn id="17" dur="1" fill="hold">
                                          <p:stCondLst>
                                            <p:cond delay="0"/>
                                          </p:stCondLst>
                                        </p:cTn>
                                        <p:tgtEl>
                                          <p:spTgt spid="25603"/>
                                        </p:tgtEl>
                                        <p:attrNameLst>
                                          <p:attrName>style.visibility</p:attrName>
                                        </p:attrNameLst>
                                      </p:cBhvr>
                                      <p:to>
                                        <p:strVal val="visible"/>
                                      </p:to>
                                    </p:set>
                                    <p:animEffect transition="in" filter="box(in)">
                                      <p:cBhvr>
                                        <p:cTn id="18" dur="500"/>
                                        <p:tgtEl>
                                          <p:spTgt spid="256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25609"/>
                                        </p:tgtEl>
                                        <p:attrNameLst>
                                          <p:attrName>style.visibility</p:attrName>
                                        </p:attrNameLst>
                                      </p:cBhvr>
                                      <p:to>
                                        <p:strVal val="visible"/>
                                      </p:to>
                                    </p:set>
                                    <p:animEffect transition="in" filter="checkerboard(across)">
                                      <p:cBhvr>
                                        <p:cTn id="33" dur="500"/>
                                        <p:tgtEl>
                                          <p:spTgt spid="25609"/>
                                        </p:tgtEl>
                                      </p:cBhvr>
                                    </p:animEffect>
                                  </p:childTnLst>
                                </p:cTn>
                              </p:par>
                              <p:par>
                                <p:cTn id="34" presetID="4" presetClass="entr" presetSubtype="16" fill="hold" nodeType="withEffect">
                                  <p:stCondLst>
                                    <p:cond delay="0"/>
                                  </p:stCondLst>
                                  <p:childTnLst>
                                    <p:set>
                                      <p:cBhvr>
                                        <p:cTn id="35" dur="1" fill="hold">
                                          <p:stCondLst>
                                            <p:cond delay="0"/>
                                          </p:stCondLst>
                                        </p:cTn>
                                        <p:tgtEl>
                                          <p:spTgt spid="25606"/>
                                        </p:tgtEl>
                                        <p:attrNameLst>
                                          <p:attrName>style.visibility</p:attrName>
                                        </p:attrNameLst>
                                      </p:cBhvr>
                                      <p:to>
                                        <p:strVal val="visible"/>
                                      </p:to>
                                    </p:set>
                                    <p:animEffect transition="in" filter="box(in)">
                                      <p:cBhvr>
                                        <p:cTn id="36"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P spid="2560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2">
            <a:extLst>
              <a:ext uri="{FF2B5EF4-FFF2-40B4-BE49-F238E27FC236}">
                <a16:creationId xmlns:a16="http://schemas.microsoft.com/office/drawing/2014/main" id="{0F00DB72-8235-4AE2-5D48-17A7C7BED436}"/>
              </a:ext>
            </a:extLst>
          </p:cNvPr>
          <p:cNvGrpSpPr>
            <a:grpSpLocks/>
          </p:cNvGrpSpPr>
          <p:nvPr/>
        </p:nvGrpSpPr>
        <p:grpSpPr bwMode="auto">
          <a:xfrm>
            <a:off x="1504950" y="815975"/>
            <a:ext cx="9163050" cy="5226050"/>
            <a:chOff x="0" y="832281"/>
            <a:chExt cx="9123946" cy="6069835"/>
          </a:xfrm>
        </p:grpSpPr>
        <p:pic>
          <p:nvPicPr>
            <p:cNvPr id="21533" name="Picture 3" descr="SNAKE">
              <a:extLst>
                <a:ext uri="{FF2B5EF4-FFF2-40B4-BE49-F238E27FC236}">
                  <a16:creationId xmlns:a16="http://schemas.microsoft.com/office/drawing/2014/main" id="{692248F9-75B9-9B6D-66A7-9FFE4FDA2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15064"/>
              <a:ext cx="1828800" cy="1285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34" name="Picture 4" descr="water_lettuce">
              <a:extLst>
                <a:ext uri="{FF2B5EF4-FFF2-40B4-BE49-F238E27FC236}">
                  <a16:creationId xmlns:a16="http://schemas.microsoft.com/office/drawing/2014/main" id="{3566BAAC-9CC9-F82B-FEC4-7D11B4F67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832281"/>
              <a:ext cx="1752600" cy="168231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35" name="Picture 5" descr="hoa sung">
              <a:extLst>
                <a:ext uri="{FF2B5EF4-FFF2-40B4-BE49-F238E27FC236}">
                  <a16:creationId xmlns:a16="http://schemas.microsoft.com/office/drawing/2014/main" id="{B57085AD-751C-6705-014A-B687F75BE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32281"/>
              <a:ext cx="1828800" cy="16616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36" name="Picture 6" descr="imagesCA6EFKOO">
              <a:extLst>
                <a:ext uri="{FF2B5EF4-FFF2-40B4-BE49-F238E27FC236}">
                  <a16:creationId xmlns:a16="http://schemas.microsoft.com/office/drawing/2014/main" id="{9663D777-8CD4-FF9E-2D06-B1A0505683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14864"/>
              <a:ext cx="1828800" cy="144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37" name="Picture 7" descr="imagesCAJFH8H4">
              <a:extLst>
                <a:ext uri="{FF2B5EF4-FFF2-40B4-BE49-F238E27FC236}">
                  <a16:creationId xmlns:a16="http://schemas.microsoft.com/office/drawing/2014/main" id="{5E8E6BC6-4C03-F469-B046-6912CC49D0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0438" y="2614864"/>
              <a:ext cx="1757362" cy="14525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38" name="Picture 8" descr="imagesCAFFRLCX">
              <a:extLst>
                <a:ext uri="{FF2B5EF4-FFF2-40B4-BE49-F238E27FC236}">
                  <a16:creationId xmlns:a16="http://schemas.microsoft.com/office/drawing/2014/main" id="{5DB7DE52-6C9F-DCEF-48A4-21C44AA46A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173455"/>
              <a:ext cx="1752600" cy="138914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39" name="Picture 2" descr="http://sohanews2.vcmedia.vn/2014/1-mon-ngon-cua-dong-1393492487410.jpg">
              <a:extLst>
                <a:ext uri="{FF2B5EF4-FFF2-40B4-BE49-F238E27FC236}">
                  <a16:creationId xmlns:a16="http://schemas.microsoft.com/office/drawing/2014/main" id="{9C1A10C7-0BE4-2915-ED8F-87646C7C67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655207"/>
              <a:ext cx="1828800" cy="124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0" name="Picture 4" descr="http://tepbac.com/upload/images/luon%20bo%20me(1).jpg">
              <a:extLst>
                <a:ext uri="{FF2B5EF4-FFF2-40B4-BE49-F238E27FC236}">
                  <a16:creationId xmlns:a16="http://schemas.microsoft.com/office/drawing/2014/main" id="{F77E73F6-2864-6B35-A1AD-E2E8B66C31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3022" y="5638800"/>
              <a:ext cx="166837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1" name="Picture 6" descr="https://upload.wikimedia.org/wikipedia/commons/4/47/Hoplobatrachus_rugulosus_from_Minanga_-_ZooKeys-266-001-g030.jpg">
              <a:extLst>
                <a:ext uri="{FF2B5EF4-FFF2-40B4-BE49-F238E27FC236}">
                  <a16:creationId xmlns:a16="http://schemas.microsoft.com/office/drawing/2014/main" id="{483643A2-B38F-9429-EBB2-1C65EFA80A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5638799"/>
              <a:ext cx="1600200"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2" name="Picture 8" descr="http://nld.vcmedia.vn/S5KKUQrkCvT6Eb8lVn0QdkQXCW1U7p/Image/2013/09/curuavaonhadan1_fcd6a.jpg">
              <a:extLst>
                <a:ext uri="{FF2B5EF4-FFF2-40B4-BE49-F238E27FC236}">
                  <a16:creationId xmlns:a16="http://schemas.microsoft.com/office/drawing/2014/main" id="{50A0D68E-BB53-C2A2-72E7-3EAE4EAD82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5638800"/>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3" name="Picture 10" descr="http://vanhoamientay.com/wp-content/uploads/2014/09/thu-hoach-lac.jpg">
              <a:extLst>
                <a:ext uri="{FF2B5EF4-FFF2-40B4-BE49-F238E27FC236}">
                  <a16:creationId xmlns:a16="http://schemas.microsoft.com/office/drawing/2014/main" id="{6ACEB331-DE67-379A-A581-28558853C1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349" t="51305"/>
            <a:stretch>
              <a:fillRect/>
            </a:stretch>
          </p:blipFill>
          <p:spPr bwMode="auto">
            <a:xfrm>
              <a:off x="7218946" y="5638800"/>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ounded Rectangle 34">
            <a:extLst>
              <a:ext uri="{FF2B5EF4-FFF2-40B4-BE49-F238E27FC236}">
                <a16:creationId xmlns:a16="http://schemas.microsoft.com/office/drawing/2014/main" id="{458F73B2-2715-1665-3912-893E31EE0781}"/>
              </a:ext>
            </a:extLst>
          </p:cNvPr>
          <p:cNvSpPr/>
          <p:nvPr/>
        </p:nvSpPr>
        <p:spPr>
          <a:xfrm>
            <a:off x="3389064" y="128661"/>
            <a:ext cx="5414962" cy="742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quan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giữa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như</a:t>
            </a:r>
            <a:r>
              <a:rPr lang="en-US" sz="2400" b="1" dirty="0">
                <a:solidFill>
                  <a:srgbClr val="FF0000"/>
                </a:solidFill>
                <a:latin typeface="Times New Roman" pitchFamily="18" charset="0"/>
                <a:cs typeface="Times New Roman" pitchFamily="18" charset="0"/>
              </a:rPr>
              <a:t>:</a:t>
            </a:r>
          </a:p>
        </p:txBody>
      </p:sp>
      <p:sp>
        <p:nvSpPr>
          <p:cNvPr id="21508" name="Line 19">
            <a:extLst>
              <a:ext uri="{FF2B5EF4-FFF2-40B4-BE49-F238E27FC236}">
                <a16:creationId xmlns:a16="http://schemas.microsoft.com/office/drawing/2014/main" id="{0A4A8701-8326-4E2A-E960-FE9D5480DDF6}"/>
              </a:ext>
            </a:extLst>
          </p:cNvPr>
          <p:cNvSpPr>
            <a:spLocks noChangeShapeType="1"/>
          </p:cNvSpPr>
          <p:nvPr/>
        </p:nvSpPr>
        <p:spPr bwMode="auto">
          <a:xfrm flipV="1">
            <a:off x="4756152" y="5110163"/>
            <a:ext cx="379413"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prstClr val="black"/>
              </a:solidFill>
              <a:latin typeface="Calibri"/>
            </a:endParaRPr>
          </a:p>
        </p:txBody>
      </p:sp>
      <p:sp>
        <p:nvSpPr>
          <p:cNvPr id="21509" name="Line 20">
            <a:extLst>
              <a:ext uri="{FF2B5EF4-FFF2-40B4-BE49-F238E27FC236}">
                <a16:creationId xmlns:a16="http://schemas.microsoft.com/office/drawing/2014/main" id="{FA062400-EBEF-0451-FDD2-6804CE562905}"/>
              </a:ext>
            </a:extLst>
          </p:cNvPr>
          <p:cNvSpPr>
            <a:spLocks noChangeShapeType="1"/>
          </p:cNvSpPr>
          <p:nvPr/>
        </p:nvSpPr>
        <p:spPr bwMode="auto">
          <a:xfrm>
            <a:off x="4756152" y="5224463"/>
            <a:ext cx="303213"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prstClr val="black"/>
              </a:solidFill>
              <a:latin typeface="Calibri"/>
            </a:endParaRPr>
          </a:p>
        </p:txBody>
      </p:sp>
      <p:sp>
        <p:nvSpPr>
          <p:cNvPr id="21510" name="Line 19">
            <a:extLst>
              <a:ext uri="{FF2B5EF4-FFF2-40B4-BE49-F238E27FC236}">
                <a16:creationId xmlns:a16="http://schemas.microsoft.com/office/drawing/2014/main" id="{D96DBDD2-E23E-36F7-15E3-4F307BF1DE4F}"/>
              </a:ext>
            </a:extLst>
          </p:cNvPr>
          <p:cNvSpPr>
            <a:spLocks noChangeShapeType="1"/>
          </p:cNvSpPr>
          <p:nvPr/>
        </p:nvSpPr>
        <p:spPr bwMode="auto">
          <a:xfrm flipV="1">
            <a:off x="4908552" y="5224463"/>
            <a:ext cx="379413"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prstClr val="black"/>
              </a:solidFill>
              <a:latin typeface="Calibri"/>
            </a:endParaRPr>
          </a:p>
        </p:txBody>
      </p:sp>
      <p:sp>
        <p:nvSpPr>
          <p:cNvPr id="21511" name="Line 20">
            <a:extLst>
              <a:ext uri="{FF2B5EF4-FFF2-40B4-BE49-F238E27FC236}">
                <a16:creationId xmlns:a16="http://schemas.microsoft.com/office/drawing/2014/main" id="{9C6999F9-BA0D-8287-7ED1-AB867C1FC69B}"/>
              </a:ext>
            </a:extLst>
          </p:cNvPr>
          <p:cNvSpPr>
            <a:spLocks noChangeShapeType="1"/>
          </p:cNvSpPr>
          <p:nvPr/>
        </p:nvSpPr>
        <p:spPr bwMode="auto">
          <a:xfrm>
            <a:off x="4908552" y="5338763"/>
            <a:ext cx="303213"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prstClr val="black"/>
              </a:solidFill>
              <a:latin typeface="Calibri"/>
            </a:endParaRPr>
          </a:p>
        </p:txBody>
      </p:sp>
      <p:sp>
        <p:nvSpPr>
          <p:cNvPr id="21512" name="Line 19">
            <a:extLst>
              <a:ext uri="{FF2B5EF4-FFF2-40B4-BE49-F238E27FC236}">
                <a16:creationId xmlns:a16="http://schemas.microsoft.com/office/drawing/2014/main" id="{A8F722C0-A737-0D39-2B5C-DACB4D9410DB}"/>
              </a:ext>
            </a:extLst>
          </p:cNvPr>
          <p:cNvSpPr>
            <a:spLocks noChangeShapeType="1"/>
          </p:cNvSpPr>
          <p:nvPr/>
        </p:nvSpPr>
        <p:spPr bwMode="auto">
          <a:xfrm flipV="1">
            <a:off x="5060952" y="5338763"/>
            <a:ext cx="379413"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prstClr val="black"/>
              </a:solidFill>
              <a:latin typeface="Calibri"/>
            </a:endParaRPr>
          </a:p>
        </p:txBody>
      </p:sp>
      <p:sp>
        <p:nvSpPr>
          <p:cNvPr id="21513" name="Line 20">
            <a:extLst>
              <a:ext uri="{FF2B5EF4-FFF2-40B4-BE49-F238E27FC236}">
                <a16:creationId xmlns:a16="http://schemas.microsoft.com/office/drawing/2014/main" id="{3497B7F8-B6C5-7335-A9B4-5E89DF5126D1}"/>
              </a:ext>
            </a:extLst>
          </p:cNvPr>
          <p:cNvSpPr>
            <a:spLocks noChangeShapeType="1"/>
          </p:cNvSpPr>
          <p:nvPr/>
        </p:nvSpPr>
        <p:spPr bwMode="auto">
          <a:xfrm>
            <a:off x="5060952" y="5453063"/>
            <a:ext cx="303213"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28" tIns="45714" rIns="91428" bIns="45714"/>
          <a:lstStyle/>
          <a:p>
            <a:endParaRPr lang="en-US">
              <a:solidFill>
                <a:prstClr val="black"/>
              </a:solidFill>
              <a:latin typeface="Calibri"/>
            </a:endParaRPr>
          </a:p>
        </p:txBody>
      </p:sp>
      <p:grpSp>
        <p:nvGrpSpPr>
          <p:cNvPr id="56" name="Group 55">
            <a:extLst>
              <a:ext uri="{FF2B5EF4-FFF2-40B4-BE49-F238E27FC236}">
                <a16:creationId xmlns:a16="http://schemas.microsoft.com/office/drawing/2014/main" id="{5BC3DF49-21D3-1021-C2B2-2030BA335DFC}"/>
              </a:ext>
            </a:extLst>
          </p:cNvPr>
          <p:cNvGrpSpPr>
            <a:grpSpLocks/>
          </p:cNvGrpSpPr>
          <p:nvPr/>
        </p:nvGrpSpPr>
        <p:grpSpPr bwMode="auto">
          <a:xfrm>
            <a:off x="3257550" y="2759979"/>
            <a:ext cx="5657850" cy="2062163"/>
            <a:chOff x="1733572" y="2536972"/>
            <a:chExt cx="5658456" cy="2749392"/>
          </a:xfrm>
        </p:grpSpPr>
        <p:sp>
          <p:nvSpPr>
            <p:cNvPr id="21530" name="Rectangle 41">
              <a:extLst>
                <a:ext uri="{FF2B5EF4-FFF2-40B4-BE49-F238E27FC236}">
                  <a16:creationId xmlns:a16="http://schemas.microsoft.com/office/drawing/2014/main" id="{8B28A1DD-395B-D13A-D3DA-57321632E1ED}"/>
                </a:ext>
              </a:extLst>
            </p:cNvPr>
            <p:cNvSpPr>
              <a:spLocks noChangeArrowheads="1"/>
            </p:cNvSpPr>
            <p:nvPr/>
          </p:nvSpPr>
          <p:spPr bwMode="auto">
            <a:xfrm>
              <a:off x="1733572" y="2536972"/>
              <a:ext cx="5658456" cy="274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altLang="en-US" sz="2000" b="1" dirty="0">
                  <a:solidFill>
                    <a:prstClr val="black"/>
                  </a:solidFill>
                  <a:latin typeface="Times New Roman" panose="02020603050405020304" pitchFamily="18" charset="0"/>
                </a:rPr>
                <a:t>- Quan </a:t>
              </a:r>
              <a:r>
                <a:rPr lang="en-US" altLang="en-US" sz="2000" b="1" dirty="0" err="1">
                  <a:solidFill>
                    <a:prstClr val="black"/>
                  </a:solidFill>
                  <a:latin typeface="Times New Roman" panose="02020603050405020304" pitchFamily="18" charset="0"/>
                </a:rPr>
                <a:t>hệ</a:t>
              </a:r>
              <a:r>
                <a:rPr lang="en-US" altLang="en-US" sz="2000" b="1" dirty="0">
                  <a:solidFill>
                    <a:prstClr val="black"/>
                  </a:solidFill>
                  <a:latin typeface="Times New Roman" panose="02020603050405020304" pitchFamily="18" charset="0"/>
                </a:rPr>
                <a:t> </a:t>
              </a:r>
              <a:r>
                <a:rPr lang="en-US" altLang="en-US" sz="2000" b="1" dirty="0" err="1">
                  <a:solidFill>
                    <a:prstClr val="black"/>
                  </a:solidFill>
                  <a:latin typeface="Times New Roman" panose="02020603050405020304" pitchFamily="18" charset="0"/>
                </a:rPr>
                <a:t>khác</a:t>
              </a:r>
              <a:r>
                <a:rPr lang="en-US" altLang="en-US" sz="2000" b="1" dirty="0">
                  <a:solidFill>
                    <a:prstClr val="black"/>
                  </a:solidFill>
                  <a:latin typeface="Times New Roman" panose="02020603050405020304" pitchFamily="18" charset="0"/>
                </a:rPr>
                <a:t> </a:t>
              </a:r>
              <a:r>
                <a:rPr lang="en-US" altLang="en-US" sz="2000" b="1" dirty="0" err="1">
                  <a:solidFill>
                    <a:prstClr val="black"/>
                  </a:solidFill>
                  <a:latin typeface="Times New Roman" panose="02020603050405020304" pitchFamily="18" charset="0"/>
                </a:rPr>
                <a:t>loài</a:t>
              </a:r>
              <a:r>
                <a:rPr lang="en-US" altLang="en-US" sz="2000"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Hỗ</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trợ</a:t>
              </a:r>
              <a:r>
                <a:rPr lang="en-US" altLang="en-US" b="1" dirty="0">
                  <a:solidFill>
                    <a:prstClr val="black"/>
                  </a:solidFill>
                  <a:latin typeface="Times New Roman" panose="02020603050405020304" pitchFamily="18" charset="0"/>
                </a:rPr>
                <a:t> : </a:t>
              </a:r>
              <a:r>
                <a:rPr lang="en-US" altLang="en-US" b="1" dirty="0" err="1">
                  <a:solidFill>
                    <a:prstClr val="black"/>
                  </a:solidFill>
                  <a:latin typeface="Times New Roman" panose="02020603050405020304" pitchFamily="18" charset="0"/>
                </a:rPr>
                <a:t>Cộng</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sinh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hội</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sinh</a:t>
              </a:r>
              <a:r>
                <a:rPr lang="en-US" altLang="en-US" b="1" dirty="0">
                  <a:solidFill>
                    <a:prstClr val="black"/>
                  </a:solidFill>
                  <a:latin typeface="Times New Roman" panose="02020603050405020304" pitchFamily="18" charset="0"/>
                </a:rPr>
                <a:t> </a:t>
              </a:r>
            </a:p>
            <a:p>
              <a:pPr>
                <a:spcBef>
                  <a:spcPct val="50000"/>
                </a:spcBef>
              </a:pP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Đối</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địch</a:t>
              </a:r>
              <a:r>
                <a:rPr lang="en-US" altLang="en-US" b="1" dirty="0">
                  <a:solidFill>
                    <a:prstClr val="black"/>
                  </a:solidFill>
                  <a:latin typeface="Times New Roman" panose="02020603050405020304" pitchFamily="18" charset="0"/>
                </a:rPr>
                <a:t> : </a:t>
              </a:r>
              <a:r>
                <a:rPr lang="en-US" altLang="en-US" b="1" dirty="0" err="1">
                  <a:solidFill>
                    <a:prstClr val="black"/>
                  </a:solidFill>
                  <a:latin typeface="Times New Roman" panose="02020603050405020304" pitchFamily="18" charset="0"/>
                </a:rPr>
                <a:t>Cạnh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tranh</a:t>
              </a:r>
              <a:r>
                <a:rPr lang="en-US" altLang="en-US" b="1" dirty="0">
                  <a:solidFill>
                    <a:prstClr val="black"/>
                  </a:solidFill>
                  <a:latin typeface="Times New Roman" panose="02020603050405020304" pitchFamily="18" charset="0"/>
                </a:rPr>
                <a:t>, </a:t>
              </a:r>
            </a:p>
            <a:p>
              <a:pPr>
                <a:spcBef>
                  <a:spcPct val="50000"/>
                </a:spcBef>
              </a:pP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kí</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sinh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nửa</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kí</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sinh</a:t>
              </a:r>
              <a:r>
                <a:rPr lang="en-US" altLang="en-US" b="1" dirty="0">
                  <a:solidFill>
                    <a:prstClr val="black"/>
                  </a:solidFill>
                  <a:latin typeface="Times New Roman" panose="02020603050405020304" pitchFamily="18" charset="0"/>
                </a:rPr>
                <a:t>,                 </a:t>
              </a:r>
            </a:p>
            <a:p>
              <a:pPr>
                <a:spcBef>
                  <a:spcPct val="50000"/>
                </a:spcBef>
              </a:pP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sinh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vật</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ăn</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sinh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vật</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khác</a:t>
              </a:r>
              <a:endParaRPr lang="en-US" altLang="en-US" b="1" dirty="0">
                <a:solidFill>
                  <a:prstClr val="black"/>
                </a:solidFill>
                <a:latin typeface="Times New Roman" panose="02020603050405020304" pitchFamily="18" charset="0"/>
              </a:endParaRPr>
            </a:p>
            <a:p>
              <a:pPr>
                <a:spcBef>
                  <a:spcPct val="50000"/>
                </a:spcBef>
              </a:pPr>
              <a:endParaRPr lang="en-US" altLang="en-US" b="1" dirty="0">
                <a:solidFill>
                  <a:prstClr val="black"/>
                </a:solidFill>
                <a:latin typeface="Times New Roman" panose="02020603050405020304" pitchFamily="18" charset="0"/>
              </a:endParaRPr>
            </a:p>
          </p:txBody>
        </p:sp>
        <p:sp>
          <p:nvSpPr>
            <p:cNvPr id="21531" name="Line 14">
              <a:extLst>
                <a:ext uri="{FF2B5EF4-FFF2-40B4-BE49-F238E27FC236}">
                  <a16:creationId xmlns:a16="http://schemas.microsoft.com/office/drawing/2014/main" id="{8B550F3F-405F-2977-22E4-B6422AD321FC}"/>
                </a:ext>
              </a:extLst>
            </p:cNvPr>
            <p:cNvSpPr>
              <a:spLocks noChangeShapeType="1"/>
            </p:cNvSpPr>
            <p:nvPr/>
          </p:nvSpPr>
          <p:spPr bwMode="auto">
            <a:xfrm flipV="1">
              <a:off x="4020300" y="2748496"/>
              <a:ext cx="304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21532" name="Line 15">
              <a:extLst>
                <a:ext uri="{FF2B5EF4-FFF2-40B4-BE49-F238E27FC236}">
                  <a16:creationId xmlns:a16="http://schemas.microsoft.com/office/drawing/2014/main" id="{79BAB0DB-8D44-DF6E-6AE4-4A494D50FD06}"/>
                </a:ext>
              </a:extLst>
            </p:cNvPr>
            <p:cNvSpPr>
              <a:spLocks noChangeShapeType="1"/>
            </p:cNvSpPr>
            <p:nvPr/>
          </p:nvSpPr>
          <p:spPr bwMode="auto">
            <a:xfrm>
              <a:off x="4020300" y="2807619"/>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grpSp>
        <p:nvGrpSpPr>
          <p:cNvPr id="55" name="Group 54">
            <a:extLst>
              <a:ext uri="{FF2B5EF4-FFF2-40B4-BE49-F238E27FC236}">
                <a16:creationId xmlns:a16="http://schemas.microsoft.com/office/drawing/2014/main" id="{A9FC190F-B651-54F9-0FC2-B0545ACDADA6}"/>
              </a:ext>
            </a:extLst>
          </p:cNvPr>
          <p:cNvGrpSpPr>
            <a:grpSpLocks/>
          </p:cNvGrpSpPr>
          <p:nvPr/>
        </p:nvGrpSpPr>
        <p:grpSpPr bwMode="auto">
          <a:xfrm>
            <a:off x="3461014" y="1764851"/>
            <a:ext cx="4953000" cy="815975"/>
            <a:chOff x="1757149" y="1182366"/>
            <a:chExt cx="4953000" cy="1086987"/>
          </a:xfrm>
        </p:grpSpPr>
        <p:sp>
          <p:nvSpPr>
            <p:cNvPr id="21527" name="Rectangle 37">
              <a:extLst>
                <a:ext uri="{FF2B5EF4-FFF2-40B4-BE49-F238E27FC236}">
                  <a16:creationId xmlns:a16="http://schemas.microsoft.com/office/drawing/2014/main" id="{7346D4A5-B637-75FB-10ED-29A228B99092}"/>
                </a:ext>
              </a:extLst>
            </p:cNvPr>
            <p:cNvSpPr>
              <a:spLocks noChangeArrowheads="1"/>
            </p:cNvSpPr>
            <p:nvPr/>
          </p:nvSpPr>
          <p:spPr bwMode="auto">
            <a:xfrm>
              <a:off x="1757149" y="1182366"/>
              <a:ext cx="4953000" cy="108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spcBef>
                  <a:spcPct val="50000"/>
                </a:spcBef>
              </a:pPr>
              <a:r>
                <a:rPr lang="en-US" altLang="en-US" sz="2000" b="1" dirty="0">
                  <a:solidFill>
                    <a:prstClr val="black"/>
                  </a:solidFill>
                  <a:latin typeface="Times New Roman" panose="02020603050405020304" pitchFamily="18" charset="0"/>
                </a:rPr>
                <a:t>- Quan </a:t>
              </a:r>
              <a:r>
                <a:rPr lang="en-US" altLang="en-US" sz="2000" b="1" dirty="0" err="1">
                  <a:solidFill>
                    <a:prstClr val="black"/>
                  </a:solidFill>
                  <a:latin typeface="Times New Roman" panose="02020603050405020304" pitchFamily="18" charset="0"/>
                </a:rPr>
                <a:t>hệ</a:t>
              </a:r>
              <a:r>
                <a:rPr lang="en-US" altLang="en-US" sz="2000" b="1" dirty="0">
                  <a:solidFill>
                    <a:prstClr val="black"/>
                  </a:solidFill>
                  <a:latin typeface="Times New Roman" panose="02020603050405020304" pitchFamily="18" charset="0"/>
                </a:rPr>
                <a:t> </a:t>
              </a:r>
              <a:r>
                <a:rPr lang="en-US" altLang="en-US" sz="2000" b="1" dirty="0" err="1">
                  <a:solidFill>
                    <a:prstClr val="black"/>
                  </a:solidFill>
                  <a:latin typeface="Times New Roman" panose="02020603050405020304" pitchFamily="18" charset="0"/>
                </a:rPr>
                <a:t>cùng</a:t>
              </a:r>
              <a:r>
                <a:rPr lang="en-US" altLang="en-US" sz="2000" b="1" dirty="0">
                  <a:solidFill>
                    <a:prstClr val="black"/>
                  </a:solidFill>
                  <a:latin typeface="Times New Roman" panose="02020603050405020304" pitchFamily="18" charset="0"/>
                </a:rPr>
                <a:t> </a:t>
              </a:r>
              <a:r>
                <a:rPr lang="en-US" altLang="en-US" sz="2000" b="1" dirty="0" err="1">
                  <a:solidFill>
                    <a:prstClr val="black"/>
                  </a:solidFill>
                  <a:latin typeface="Times New Roman" panose="02020603050405020304" pitchFamily="18" charset="0"/>
                </a:rPr>
                <a:t>loài</a:t>
              </a:r>
              <a:r>
                <a:rPr lang="en-US" altLang="en-US" sz="2000"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Hỗ</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trợ</a:t>
              </a:r>
              <a:endParaRPr lang="en-US" altLang="en-US" b="1" dirty="0">
                <a:solidFill>
                  <a:prstClr val="black"/>
                </a:solidFill>
                <a:latin typeface="Times New Roman" panose="02020603050405020304" pitchFamily="18" charset="0"/>
              </a:endParaRPr>
            </a:p>
            <a:p>
              <a:pPr>
                <a:spcBef>
                  <a:spcPct val="50000"/>
                </a:spcBef>
              </a:pP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Cạnh</a:t>
              </a:r>
              <a:r>
                <a:rPr lang="en-US" altLang="en-US" b="1" dirty="0">
                  <a:solidFill>
                    <a:prstClr val="black"/>
                  </a:solidFill>
                  <a:latin typeface="Times New Roman" panose="02020603050405020304" pitchFamily="18" charset="0"/>
                </a:rPr>
                <a:t> </a:t>
              </a:r>
              <a:r>
                <a:rPr lang="en-US" altLang="en-US" b="1" dirty="0" err="1">
                  <a:solidFill>
                    <a:prstClr val="black"/>
                  </a:solidFill>
                  <a:latin typeface="Times New Roman" panose="02020603050405020304" pitchFamily="18" charset="0"/>
                </a:rPr>
                <a:t>tranh</a:t>
              </a:r>
              <a:endParaRPr lang="en-US" altLang="en-US" b="1" dirty="0">
                <a:solidFill>
                  <a:prstClr val="black"/>
                </a:solidFill>
                <a:latin typeface="Times New Roman" panose="02020603050405020304" pitchFamily="18" charset="0"/>
              </a:endParaRPr>
            </a:p>
          </p:txBody>
        </p:sp>
        <p:sp>
          <p:nvSpPr>
            <p:cNvPr id="21528" name="Line 14">
              <a:extLst>
                <a:ext uri="{FF2B5EF4-FFF2-40B4-BE49-F238E27FC236}">
                  <a16:creationId xmlns:a16="http://schemas.microsoft.com/office/drawing/2014/main" id="{495F6DC8-FCF8-9705-1A96-FB11EA19D560}"/>
                </a:ext>
              </a:extLst>
            </p:cNvPr>
            <p:cNvSpPr>
              <a:spLocks noChangeShapeType="1"/>
            </p:cNvSpPr>
            <p:nvPr/>
          </p:nvSpPr>
          <p:spPr bwMode="auto">
            <a:xfrm flipV="1">
              <a:off x="4144935" y="1459466"/>
              <a:ext cx="304800" cy="7620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21529" name="Line 15">
              <a:extLst>
                <a:ext uri="{FF2B5EF4-FFF2-40B4-BE49-F238E27FC236}">
                  <a16:creationId xmlns:a16="http://schemas.microsoft.com/office/drawing/2014/main" id="{5AD8A958-BE73-7053-86C5-AFD5129A9584}"/>
                </a:ext>
              </a:extLst>
            </p:cNvPr>
            <p:cNvSpPr>
              <a:spLocks noChangeShapeType="1"/>
            </p:cNvSpPr>
            <p:nvPr/>
          </p:nvSpPr>
          <p:spPr bwMode="auto">
            <a:xfrm>
              <a:off x="4125490" y="1572259"/>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sp>
        <p:nvSpPr>
          <p:cNvPr id="29" name="Line 27">
            <a:extLst>
              <a:ext uri="{FF2B5EF4-FFF2-40B4-BE49-F238E27FC236}">
                <a16:creationId xmlns:a16="http://schemas.microsoft.com/office/drawing/2014/main" id="{D128FE6B-B02C-40D4-EFB2-AC710A2C6E75}"/>
              </a:ext>
            </a:extLst>
          </p:cNvPr>
          <p:cNvSpPr>
            <a:spLocks noChangeShapeType="1"/>
          </p:cNvSpPr>
          <p:nvPr/>
        </p:nvSpPr>
        <p:spPr bwMode="auto">
          <a:xfrm>
            <a:off x="2819400" y="1598615"/>
            <a:ext cx="609600" cy="3444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0" name="Line 27">
            <a:extLst>
              <a:ext uri="{FF2B5EF4-FFF2-40B4-BE49-F238E27FC236}">
                <a16:creationId xmlns:a16="http://schemas.microsoft.com/office/drawing/2014/main" id="{E5BE34A8-073E-2115-3664-1973F9DAAEC3}"/>
              </a:ext>
            </a:extLst>
          </p:cNvPr>
          <p:cNvSpPr>
            <a:spLocks noChangeShapeType="1"/>
          </p:cNvSpPr>
          <p:nvPr/>
        </p:nvSpPr>
        <p:spPr bwMode="auto">
          <a:xfrm>
            <a:off x="2819400" y="3206750"/>
            <a:ext cx="884238"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1" name="Line 27">
            <a:extLst>
              <a:ext uri="{FF2B5EF4-FFF2-40B4-BE49-F238E27FC236}">
                <a16:creationId xmlns:a16="http://schemas.microsoft.com/office/drawing/2014/main" id="{67D4C9F1-DB83-36C0-1DDA-6488E4AFA373}"/>
              </a:ext>
            </a:extLst>
          </p:cNvPr>
          <p:cNvSpPr>
            <a:spLocks noChangeShapeType="1"/>
          </p:cNvSpPr>
          <p:nvPr/>
        </p:nvSpPr>
        <p:spPr bwMode="auto">
          <a:xfrm flipV="1">
            <a:off x="2752725" y="4171950"/>
            <a:ext cx="884238" cy="571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2" name="Line 27">
            <a:extLst>
              <a:ext uri="{FF2B5EF4-FFF2-40B4-BE49-F238E27FC236}">
                <a16:creationId xmlns:a16="http://schemas.microsoft.com/office/drawing/2014/main" id="{D7A9D12B-C7A3-F9D3-1C4B-F43DA46086F7}"/>
              </a:ext>
            </a:extLst>
          </p:cNvPr>
          <p:cNvSpPr>
            <a:spLocks noChangeShapeType="1"/>
          </p:cNvSpPr>
          <p:nvPr/>
        </p:nvSpPr>
        <p:spPr bwMode="auto">
          <a:xfrm flipV="1">
            <a:off x="2752727" y="4514852"/>
            <a:ext cx="1133475" cy="70961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3" name="Line 27">
            <a:extLst>
              <a:ext uri="{FF2B5EF4-FFF2-40B4-BE49-F238E27FC236}">
                <a16:creationId xmlns:a16="http://schemas.microsoft.com/office/drawing/2014/main" id="{4506941F-00C7-E05E-F714-260A0BC48DFF}"/>
              </a:ext>
            </a:extLst>
          </p:cNvPr>
          <p:cNvSpPr>
            <a:spLocks noChangeShapeType="1"/>
          </p:cNvSpPr>
          <p:nvPr/>
        </p:nvSpPr>
        <p:spPr bwMode="auto">
          <a:xfrm flipV="1">
            <a:off x="4083050" y="4649788"/>
            <a:ext cx="0" cy="482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4" name="Line 27">
            <a:extLst>
              <a:ext uri="{FF2B5EF4-FFF2-40B4-BE49-F238E27FC236}">
                <a16:creationId xmlns:a16="http://schemas.microsoft.com/office/drawing/2014/main" id="{62BE5D38-F949-190E-4B69-1FE12BAFB8AF}"/>
              </a:ext>
            </a:extLst>
          </p:cNvPr>
          <p:cNvSpPr>
            <a:spLocks noChangeShapeType="1"/>
          </p:cNvSpPr>
          <p:nvPr/>
        </p:nvSpPr>
        <p:spPr bwMode="auto">
          <a:xfrm flipV="1">
            <a:off x="5616575" y="4629152"/>
            <a:ext cx="0" cy="59531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6" name="Line 27">
            <a:extLst>
              <a:ext uri="{FF2B5EF4-FFF2-40B4-BE49-F238E27FC236}">
                <a16:creationId xmlns:a16="http://schemas.microsoft.com/office/drawing/2014/main" id="{848551F5-2871-5CCC-4BD3-B089C3147493}"/>
              </a:ext>
            </a:extLst>
          </p:cNvPr>
          <p:cNvSpPr>
            <a:spLocks noChangeShapeType="1"/>
          </p:cNvSpPr>
          <p:nvPr/>
        </p:nvSpPr>
        <p:spPr bwMode="auto">
          <a:xfrm flipV="1">
            <a:off x="7391400" y="4629152"/>
            <a:ext cx="0" cy="59531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7" name="Line 27">
            <a:extLst>
              <a:ext uri="{FF2B5EF4-FFF2-40B4-BE49-F238E27FC236}">
                <a16:creationId xmlns:a16="http://schemas.microsoft.com/office/drawing/2014/main" id="{440E813E-0890-CAAF-1B02-B0A6F04FC4DC}"/>
              </a:ext>
            </a:extLst>
          </p:cNvPr>
          <p:cNvSpPr>
            <a:spLocks noChangeShapeType="1"/>
          </p:cNvSpPr>
          <p:nvPr/>
        </p:nvSpPr>
        <p:spPr bwMode="auto">
          <a:xfrm flipH="1" flipV="1">
            <a:off x="8229600" y="4465640"/>
            <a:ext cx="914400" cy="8159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39" name="Line 27">
            <a:extLst>
              <a:ext uri="{FF2B5EF4-FFF2-40B4-BE49-F238E27FC236}">
                <a16:creationId xmlns:a16="http://schemas.microsoft.com/office/drawing/2014/main" id="{EC6D1CBF-51BE-3F7F-EECA-6E150003C6A7}"/>
              </a:ext>
            </a:extLst>
          </p:cNvPr>
          <p:cNvSpPr>
            <a:spLocks noChangeShapeType="1"/>
          </p:cNvSpPr>
          <p:nvPr/>
        </p:nvSpPr>
        <p:spPr bwMode="auto">
          <a:xfrm flipH="1" flipV="1">
            <a:off x="8551445" y="3958157"/>
            <a:ext cx="590550" cy="2508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49" name="Line 27">
            <a:extLst>
              <a:ext uri="{FF2B5EF4-FFF2-40B4-BE49-F238E27FC236}">
                <a16:creationId xmlns:a16="http://schemas.microsoft.com/office/drawing/2014/main" id="{74AEF6DB-C46A-D1C8-0C69-1B88B1208841}"/>
              </a:ext>
            </a:extLst>
          </p:cNvPr>
          <p:cNvSpPr>
            <a:spLocks noChangeShapeType="1"/>
          </p:cNvSpPr>
          <p:nvPr/>
        </p:nvSpPr>
        <p:spPr bwMode="auto">
          <a:xfrm flipH="1" flipV="1">
            <a:off x="8331202" y="3081340"/>
            <a:ext cx="588963" cy="2508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50" name="Line 27">
            <a:extLst>
              <a:ext uri="{FF2B5EF4-FFF2-40B4-BE49-F238E27FC236}">
                <a16:creationId xmlns:a16="http://schemas.microsoft.com/office/drawing/2014/main" id="{971C1B17-6EF9-8346-A8EC-6127EAE0FDC3}"/>
              </a:ext>
            </a:extLst>
          </p:cNvPr>
          <p:cNvSpPr>
            <a:spLocks noChangeShapeType="1"/>
          </p:cNvSpPr>
          <p:nvPr/>
        </p:nvSpPr>
        <p:spPr bwMode="auto">
          <a:xfrm flipH="1">
            <a:off x="8331200" y="2068515"/>
            <a:ext cx="528638" cy="777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pic>
        <p:nvPicPr>
          <p:cNvPr id="2" name="Picture 1"/>
          <p:cNvPicPr>
            <a:picLocks noChangeAspect="1"/>
          </p:cNvPicPr>
          <p:nvPr/>
        </p:nvPicPr>
        <p:blipFill>
          <a:blip r:embed="rId14"/>
          <a:stretch>
            <a:fillRect/>
          </a:stretch>
        </p:blipFill>
        <p:spPr>
          <a:xfrm>
            <a:off x="113846" y="9839"/>
            <a:ext cx="11735817" cy="1018120"/>
          </a:xfrm>
          <a:prstGeom prst="rect">
            <a:avLst/>
          </a:prstGeom>
        </p:spPr>
      </p:pic>
      <p:sp>
        <p:nvSpPr>
          <p:cNvPr id="3" name="Rectangle 2"/>
          <p:cNvSpPr/>
          <p:nvPr/>
        </p:nvSpPr>
        <p:spPr>
          <a:xfrm>
            <a:off x="3341587" y="1297839"/>
            <a:ext cx="5408235" cy="3434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1329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ox(in)">
                                      <p:cBhvr>
                                        <p:cTn id="15" dur="500"/>
                                        <p:tgtEl>
                                          <p:spTgt spid="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500" fill="hold"/>
                                        <p:tgtEl>
                                          <p:spTgt spid="56"/>
                                        </p:tgtEl>
                                        <p:attrNameLst>
                                          <p:attrName>ppt_x</p:attrName>
                                        </p:attrNameLst>
                                      </p:cBhvr>
                                      <p:tavLst>
                                        <p:tav tm="0">
                                          <p:val>
                                            <p:strVal val="#ppt_x"/>
                                          </p:val>
                                        </p:tav>
                                        <p:tav tm="100000">
                                          <p:val>
                                            <p:strVal val="#ppt_x"/>
                                          </p:val>
                                        </p:tav>
                                      </p:tavLst>
                                    </p:anim>
                                    <p:anim calcmode="lin" valueType="num">
                                      <p:cBhvr additive="base">
                                        <p:cTn id="21" dur="500" fill="hold"/>
                                        <p:tgtEl>
                                          <p:spTgt spid="56"/>
                                        </p:tgtEl>
                                        <p:attrNameLst>
                                          <p:attrName>ppt_y</p:attrName>
                                        </p:attrNameLst>
                                      </p:cBhvr>
                                      <p:tavLst>
                                        <p:tav tm="0">
                                          <p:val>
                                            <p:strVal val="1+#ppt_h/2"/>
                                          </p:val>
                                        </p:tav>
                                        <p:tav tm="100000">
                                          <p:val>
                                            <p:strVal val="#ppt_y"/>
                                          </p:val>
                                        </p:tav>
                                      </p:tavLst>
                                    </p:anim>
                                  </p:childTnLst>
                                </p:cTn>
                              </p:par>
                              <p:par>
                                <p:cTn id="22" presetID="53"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Effect transition="in" filter="fade">
                                      <p:cBhvr>
                                        <p:cTn id="26" dur="1000"/>
                                        <p:tgtEl>
                                          <p:spTgt spid="29"/>
                                        </p:tgtEl>
                                      </p:cBhvr>
                                    </p:animEffect>
                                  </p:childTnLst>
                                </p:cTn>
                              </p:par>
                              <p:par>
                                <p:cTn id="27" presetID="53"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000" fill="hold"/>
                                        <p:tgtEl>
                                          <p:spTgt spid="30"/>
                                        </p:tgtEl>
                                        <p:attrNameLst>
                                          <p:attrName>ppt_w</p:attrName>
                                        </p:attrNameLst>
                                      </p:cBhvr>
                                      <p:tavLst>
                                        <p:tav tm="0">
                                          <p:val>
                                            <p:fltVal val="0"/>
                                          </p:val>
                                        </p:tav>
                                        <p:tav tm="100000">
                                          <p:val>
                                            <p:strVal val="#ppt_w"/>
                                          </p:val>
                                        </p:tav>
                                      </p:tavLst>
                                    </p:anim>
                                    <p:anim calcmode="lin" valueType="num">
                                      <p:cBhvr>
                                        <p:cTn id="30" dur="1000" fill="hold"/>
                                        <p:tgtEl>
                                          <p:spTgt spid="30"/>
                                        </p:tgtEl>
                                        <p:attrNameLst>
                                          <p:attrName>ppt_h</p:attrName>
                                        </p:attrNameLst>
                                      </p:cBhvr>
                                      <p:tavLst>
                                        <p:tav tm="0">
                                          <p:val>
                                            <p:fltVal val="0"/>
                                          </p:val>
                                        </p:tav>
                                        <p:tav tm="100000">
                                          <p:val>
                                            <p:strVal val="#ppt_h"/>
                                          </p:val>
                                        </p:tav>
                                      </p:tavLst>
                                    </p:anim>
                                    <p:animEffect transition="in" filter="fade">
                                      <p:cBhvr>
                                        <p:cTn id="31" dur="1000"/>
                                        <p:tgtEl>
                                          <p:spTgt spid="30"/>
                                        </p:tgtEl>
                                      </p:cBhvr>
                                    </p:animEffect>
                                  </p:childTnLst>
                                </p:cTn>
                              </p:par>
                              <p:par>
                                <p:cTn id="32" presetID="53"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1000" fill="hold"/>
                                        <p:tgtEl>
                                          <p:spTgt spid="31"/>
                                        </p:tgtEl>
                                        <p:attrNameLst>
                                          <p:attrName>ppt_w</p:attrName>
                                        </p:attrNameLst>
                                      </p:cBhvr>
                                      <p:tavLst>
                                        <p:tav tm="0">
                                          <p:val>
                                            <p:fltVal val="0"/>
                                          </p:val>
                                        </p:tav>
                                        <p:tav tm="100000">
                                          <p:val>
                                            <p:strVal val="#ppt_w"/>
                                          </p:val>
                                        </p:tav>
                                      </p:tavLst>
                                    </p:anim>
                                    <p:anim calcmode="lin" valueType="num">
                                      <p:cBhvr>
                                        <p:cTn id="35" dur="1000" fill="hold"/>
                                        <p:tgtEl>
                                          <p:spTgt spid="31"/>
                                        </p:tgtEl>
                                        <p:attrNameLst>
                                          <p:attrName>ppt_h</p:attrName>
                                        </p:attrNameLst>
                                      </p:cBhvr>
                                      <p:tavLst>
                                        <p:tav tm="0">
                                          <p:val>
                                            <p:fltVal val="0"/>
                                          </p:val>
                                        </p:tav>
                                        <p:tav tm="100000">
                                          <p:val>
                                            <p:strVal val="#ppt_h"/>
                                          </p:val>
                                        </p:tav>
                                      </p:tavLst>
                                    </p:anim>
                                    <p:animEffect transition="in" filter="fade">
                                      <p:cBhvr>
                                        <p:cTn id="36" dur="1000"/>
                                        <p:tgtEl>
                                          <p:spTgt spid="31"/>
                                        </p:tgtEl>
                                      </p:cBhvr>
                                    </p:animEffect>
                                  </p:childTnLst>
                                </p:cTn>
                              </p:par>
                              <p:par>
                                <p:cTn id="37" presetID="53"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1000" fill="hold"/>
                                        <p:tgtEl>
                                          <p:spTgt spid="32"/>
                                        </p:tgtEl>
                                        <p:attrNameLst>
                                          <p:attrName>ppt_w</p:attrName>
                                        </p:attrNameLst>
                                      </p:cBhvr>
                                      <p:tavLst>
                                        <p:tav tm="0">
                                          <p:val>
                                            <p:fltVal val="0"/>
                                          </p:val>
                                        </p:tav>
                                        <p:tav tm="100000">
                                          <p:val>
                                            <p:strVal val="#ppt_w"/>
                                          </p:val>
                                        </p:tav>
                                      </p:tavLst>
                                    </p:anim>
                                    <p:anim calcmode="lin" valueType="num">
                                      <p:cBhvr>
                                        <p:cTn id="40" dur="1000" fill="hold"/>
                                        <p:tgtEl>
                                          <p:spTgt spid="32"/>
                                        </p:tgtEl>
                                        <p:attrNameLst>
                                          <p:attrName>ppt_h</p:attrName>
                                        </p:attrNameLst>
                                      </p:cBhvr>
                                      <p:tavLst>
                                        <p:tav tm="0">
                                          <p:val>
                                            <p:fltVal val="0"/>
                                          </p:val>
                                        </p:tav>
                                        <p:tav tm="100000">
                                          <p:val>
                                            <p:strVal val="#ppt_h"/>
                                          </p:val>
                                        </p:tav>
                                      </p:tavLst>
                                    </p:anim>
                                    <p:animEffect transition="in" filter="fade">
                                      <p:cBhvr>
                                        <p:cTn id="41" dur="1000"/>
                                        <p:tgtEl>
                                          <p:spTgt spid="32"/>
                                        </p:tgtEl>
                                      </p:cBhvr>
                                    </p:animEffect>
                                  </p:childTnLst>
                                </p:cTn>
                              </p:par>
                              <p:par>
                                <p:cTn id="42" presetID="53"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0" fill="hold"/>
                                        <p:tgtEl>
                                          <p:spTgt spid="33"/>
                                        </p:tgtEl>
                                        <p:attrNameLst>
                                          <p:attrName>ppt_w</p:attrName>
                                        </p:attrNameLst>
                                      </p:cBhvr>
                                      <p:tavLst>
                                        <p:tav tm="0">
                                          <p:val>
                                            <p:fltVal val="0"/>
                                          </p:val>
                                        </p:tav>
                                        <p:tav tm="100000">
                                          <p:val>
                                            <p:strVal val="#ppt_w"/>
                                          </p:val>
                                        </p:tav>
                                      </p:tavLst>
                                    </p:anim>
                                    <p:anim calcmode="lin" valueType="num">
                                      <p:cBhvr>
                                        <p:cTn id="45" dur="1000" fill="hold"/>
                                        <p:tgtEl>
                                          <p:spTgt spid="33"/>
                                        </p:tgtEl>
                                        <p:attrNameLst>
                                          <p:attrName>ppt_h</p:attrName>
                                        </p:attrNameLst>
                                      </p:cBhvr>
                                      <p:tavLst>
                                        <p:tav tm="0">
                                          <p:val>
                                            <p:fltVal val="0"/>
                                          </p:val>
                                        </p:tav>
                                        <p:tav tm="100000">
                                          <p:val>
                                            <p:strVal val="#ppt_h"/>
                                          </p:val>
                                        </p:tav>
                                      </p:tavLst>
                                    </p:anim>
                                    <p:animEffect transition="in" filter="fade">
                                      <p:cBhvr>
                                        <p:cTn id="46" dur="1000"/>
                                        <p:tgtEl>
                                          <p:spTgt spid="33"/>
                                        </p:tgtEl>
                                      </p:cBhvr>
                                    </p:animEffect>
                                  </p:childTnLst>
                                </p:cTn>
                              </p:par>
                              <p:par>
                                <p:cTn id="47" presetID="53"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1000" fill="hold"/>
                                        <p:tgtEl>
                                          <p:spTgt spid="34"/>
                                        </p:tgtEl>
                                        <p:attrNameLst>
                                          <p:attrName>ppt_w</p:attrName>
                                        </p:attrNameLst>
                                      </p:cBhvr>
                                      <p:tavLst>
                                        <p:tav tm="0">
                                          <p:val>
                                            <p:fltVal val="0"/>
                                          </p:val>
                                        </p:tav>
                                        <p:tav tm="100000">
                                          <p:val>
                                            <p:strVal val="#ppt_w"/>
                                          </p:val>
                                        </p:tav>
                                      </p:tavLst>
                                    </p:anim>
                                    <p:anim calcmode="lin" valueType="num">
                                      <p:cBhvr>
                                        <p:cTn id="50" dur="1000" fill="hold"/>
                                        <p:tgtEl>
                                          <p:spTgt spid="34"/>
                                        </p:tgtEl>
                                        <p:attrNameLst>
                                          <p:attrName>ppt_h</p:attrName>
                                        </p:attrNameLst>
                                      </p:cBhvr>
                                      <p:tavLst>
                                        <p:tav tm="0">
                                          <p:val>
                                            <p:fltVal val="0"/>
                                          </p:val>
                                        </p:tav>
                                        <p:tav tm="100000">
                                          <p:val>
                                            <p:strVal val="#ppt_h"/>
                                          </p:val>
                                        </p:tav>
                                      </p:tavLst>
                                    </p:anim>
                                    <p:animEffect transition="in" filter="fade">
                                      <p:cBhvr>
                                        <p:cTn id="51" dur="1000"/>
                                        <p:tgtEl>
                                          <p:spTgt spid="34"/>
                                        </p:tgtEl>
                                      </p:cBhvr>
                                    </p:animEffect>
                                  </p:childTnLst>
                                </p:cTn>
                              </p:par>
                              <p:par>
                                <p:cTn id="52" presetID="53"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par>
                                <p:cTn id="57" presetID="53"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Effect transition="in" filter="fade">
                                      <p:cBhvr>
                                        <p:cTn id="61" dur="1000"/>
                                        <p:tgtEl>
                                          <p:spTgt spid="37"/>
                                        </p:tgtEl>
                                      </p:cBhvr>
                                    </p:animEffect>
                                  </p:childTnLst>
                                </p:cTn>
                              </p:par>
                              <p:par>
                                <p:cTn id="62" presetID="53"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1000" fill="hold"/>
                                        <p:tgtEl>
                                          <p:spTgt spid="39"/>
                                        </p:tgtEl>
                                        <p:attrNameLst>
                                          <p:attrName>ppt_w</p:attrName>
                                        </p:attrNameLst>
                                      </p:cBhvr>
                                      <p:tavLst>
                                        <p:tav tm="0">
                                          <p:val>
                                            <p:fltVal val="0"/>
                                          </p:val>
                                        </p:tav>
                                        <p:tav tm="100000">
                                          <p:val>
                                            <p:strVal val="#ppt_w"/>
                                          </p:val>
                                        </p:tav>
                                      </p:tavLst>
                                    </p:anim>
                                    <p:anim calcmode="lin" valueType="num">
                                      <p:cBhvr>
                                        <p:cTn id="65" dur="1000" fill="hold"/>
                                        <p:tgtEl>
                                          <p:spTgt spid="39"/>
                                        </p:tgtEl>
                                        <p:attrNameLst>
                                          <p:attrName>ppt_h</p:attrName>
                                        </p:attrNameLst>
                                      </p:cBhvr>
                                      <p:tavLst>
                                        <p:tav tm="0">
                                          <p:val>
                                            <p:fltVal val="0"/>
                                          </p:val>
                                        </p:tav>
                                        <p:tav tm="100000">
                                          <p:val>
                                            <p:strVal val="#ppt_h"/>
                                          </p:val>
                                        </p:tav>
                                      </p:tavLst>
                                    </p:anim>
                                    <p:animEffect transition="in" filter="fade">
                                      <p:cBhvr>
                                        <p:cTn id="66" dur="1000"/>
                                        <p:tgtEl>
                                          <p:spTgt spid="39"/>
                                        </p:tgtEl>
                                      </p:cBhvr>
                                    </p:animEffect>
                                  </p:childTnLst>
                                </p:cTn>
                              </p:par>
                              <p:par>
                                <p:cTn id="67" presetID="53"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1000" fill="hold"/>
                                        <p:tgtEl>
                                          <p:spTgt spid="49"/>
                                        </p:tgtEl>
                                        <p:attrNameLst>
                                          <p:attrName>ppt_w</p:attrName>
                                        </p:attrNameLst>
                                      </p:cBhvr>
                                      <p:tavLst>
                                        <p:tav tm="0">
                                          <p:val>
                                            <p:fltVal val="0"/>
                                          </p:val>
                                        </p:tav>
                                        <p:tav tm="100000">
                                          <p:val>
                                            <p:strVal val="#ppt_w"/>
                                          </p:val>
                                        </p:tav>
                                      </p:tavLst>
                                    </p:anim>
                                    <p:anim calcmode="lin" valueType="num">
                                      <p:cBhvr>
                                        <p:cTn id="70" dur="1000" fill="hold"/>
                                        <p:tgtEl>
                                          <p:spTgt spid="49"/>
                                        </p:tgtEl>
                                        <p:attrNameLst>
                                          <p:attrName>ppt_h</p:attrName>
                                        </p:attrNameLst>
                                      </p:cBhvr>
                                      <p:tavLst>
                                        <p:tav tm="0">
                                          <p:val>
                                            <p:fltVal val="0"/>
                                          </p:val>
                                        </p:tav>
                                        <p:tav tm="100000">
                                          <p:val>
                                            <p:strVal val="#ppt_h"/>
                                          </p:val>
                                        </p:tav>
                                      </p:tavLst>
                                    </p:anim>
                                    <p:animEffect transition="in" filter="fade">
                                      <p:cBhvr>
                                        <p:cTn id="71" dur="1000"/>
                                        <p:tgtEl>
                                          <p:spTgt spid="49"/>
                                        </p:tgtEl>
                                      </p:cBhvr>
                                    </p:animEffect>
                                  </p:childTnLst>
                                </p:cTn>
                              </p:par>
                              <p:par>
                                <p:cTn id="72" presetID="53" presetClass="entr" presetSubtype="0" fill="hold"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p:cTn id="74" dur="1000" fill="hold"/>
                                        <p:tgtEl>
                                          <p:spTgt spid="50"/>
                                        </p:tgtEl>
                                        <p:attrNameLst>
                                          <p:attrName>ppt_w</p:attrName>
                                        </p:attrNameLst>
                                      </p:cBhvr>
                                      <p:tavLst>
                                        <p:tav tm="0">
                                          <p:val>
                                            <p:fltVal val="0"/>
                                          </p:val>
                                        </p:tav>
                                        <p:tav tm="100000">
                                          <p:val>
                                            <p:strVal val="#ppt_w"/>
                                          </p:val>
                                        </p:tav>
                                      </p:tavLst>
                                    </p:anim>
                                    <p:anim calcmode="lin" valueType="num">
                                      <p:cBhvr>
                                        <p:cTn id="75" dur="1000" fill="hold"/>
                                        <p:tgtEl>
                                          <p:spTgt spid="50"/>
                                        </p:tgtEl>
                                        <p:attrNameLst>
                                          <p:attrName>ppt_h</p:attrName>
                                        </p:attrNameLst>
                                      </p:cBhvr>
                                      <p:tavLst>
                                        <p:tav tm="0">
                                          <p:val>
                                            <p:fltVal val="0"/>
                                          </p:val>
                                        </p:tav>
                                        <p:tav tm="100000">
                                          <p:val>
                                            <p:strVal val="#ppt_h"/>
                                          </p:val>
                                        </p:tav>
                                      </p:tavLst>
                                    </p:anim>
                                    <p:animEffect transition="in" filter="fade">
                                      <p:cBhvr>
                                        <p:cTn id="7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6105" y="722531"/>
            <a:ext cx="5078442" cy="584775"/>
          </a:xfrm>
          <a:prstGeom prst="rect">
            <a:avLst/>
          </a:prstGeom>
        </p:spPr>
        <p:txBody>
          <a:bodyPr wrap="none">
            <a:spAutoFit/>
          </a:bodyPr>
          <a:lstStyle/>
          <a:p>
            <a:pPr>
              <a:spcBef>
                <a:spcPct val="20000"/>
              </a:spcBef>
            </a:pPr>
            <a:r>
              <a:rPr lang="en-US" sz="3200" b="1" smtClean="0">
                <a:solidFill>
                  <a:srgbClr val="0033CC"/>
                </a:solidFill>
                <a:latin typeface="+mj-lt"/>
                <a:cs typeface="Times New Roman" pitchFamily="18" charset="0"/>
              </a:rPr>
              <a:t>I-Khái </a:t>
            </a:r>
            <a:r>
              <a:rPr lang="en-US" sz="3200" b="1">
                <a:solidFill>
                  <a:srgbClr val="0033CC"/>
                </a:solidFill>
                <a:latin typeface="+mj-lt"/>
                <a:cs typeface="Times New Roman" pitchFamily="18" charset="0"/>
              </a:rPr>
              <a:t>niệm quần xã sinh </a:t>
            </a:r>
            <a:r>
              <a:rPr lang="en-US" sz="3200" b="1" smtClean="0">
                <a:solidFill>
                  <a:srgbClr val="0033CC"/>
                </a:solidFill>
                <a:latin typeface="+mj-lt"/>
                <a:cs typeface="Times New Roman" pitchFamily="18" charset="0"/>
              </a:rPr>
              <a:t>vật</a:t>
            </a:r>
            <a:endParaRPr lang="en-US" sz="3200" b="1" dirty="0">
              <a:solidFill>
                <a:srgbClr val="0033CC"/>
              </a:solidFill>
              <a:latin typeface="+mj-lt"/>
              <a:cs typeface="Times New Roman" pitchFamily="18" charset="0"/>
            </a:endParaRPr>
          </a:p>
        </p:txBody>
      </p:sp>
      <p:sp>
        <p:nvSpPr>
          <p:cNvPr id="7" name="TextBox 6"/>
          <p:cNvSpPr txBox="1"/>
          <p:nvPr/>
        </p:nvSpPr>
        <p:spPr>
          <a:xfrm>
            <a:off x="152400" y="130629"/>
            <a:ext cx="1524000" cy="584775"/>
          </a:xfrm>
          <a:prstGeom prst="rect">
            <a:avLst/>
          </a:prstGeom>
          <a:noFill/>
        </p:spPr>
        <p:txBody>
          <a:bodyPr wrap="square" rtlCol="0">
            <a:spAutoFit/>
          </a:bodyPr>
          <a:lstStyle/>
          <a:p>
            <a:r>
              <a:rPr lang="en-US" sz="3200" b="1" smtClean="0"/>
              <a:t>BÀI 43</a:t>
            </a:r>
            <a:endParaRPr lang="en-US" sz="3200" b="1"/>
          </a:p>
        </p:txBody>
      </p:sp>
      <p:sp>
        <p:nvSpPr>
          <p:cNvPr id="8" name="Rectangle 7"/>
          <p:cNvSpPr/>
          <p:nvPr/>
        </p:nvSpPr>
        <p:spPr>
          <a:xfrm>
            <a:off x="4154251" y="76200"/>
            <a:ext cx="3883499" cy="646331"/>
          </a:xfrm>
          <a:prstGeom prst="rect">
            <a:avLst/>
          </a:prstGeom>
          <a:noFill/>
        </p:spPr>
        <p:txBody>
          <a:bodyPr wrap="none" lIns="91440" tIns="45720" rIns="91440" bIns="45720">
            <a:spAutoFit/>
          </a:bodyPr>
          <a:lstStyle/>
          <a:p>
            <a:pPr algn="ctr"/>
            <a:r>
              <a:rPr lang="en-US" sz="3600" b="1" cap="none" spc="0" smtClean="0">
                <a:ln w="13462">
                  <a:solidFill>
                    <a:schemeClr val="bg1"/>
                  </a:solidFill>
                  <a:prstDash val="solid"/>
                </a:ln>
                <a:solidFill>
                  <a:srgbClr val="FF0000"/>
                </a:solidFill>
                <a:effectLst>
                  <a:outerShdw dist="38100" dir="2700000" algn="bl" rotWithShape="0">
                    <a:schemeClr val="accent5"/>
                  </a:outerShdw>
                </a:effectLst>
              </a:rPr>
              <a:t>QUẦN XÃ SINH VẬT</a:t>
            </a:r>
            <a:endParaRPr lang="en-US"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9" name="Rectangle 5"/>
          <p:cNvSpPr>
            <a:spLocks noChangeArrowheads="1"/>
          </p:cNvSpPr>
          <p:nvPr/>
        </p:nvSpPr>
        <p:spPr bwMode="auto">
          <a:xfrm>
            <a:off x="390619" y="1368707"/>
            <a:ext cx="11039381" cy="1569660"/>
          </a:xfrm>
          <a:prstGeom prst="rect">
            <a:avLst/>
          </a:prstGeom>
          <a:noFill/>
          <a:ln w="9525">
            <a:noFill/>
            <a:miter lim="800000"/>
            <a:headEnd/>
            <a:tailEnd/>
          </a:ln>
        </p:spPr>
        <p:txBody>
          <a:bodyPr wrap="square">
            <a:spAutoFit/>
          </a:bodyPr>
          <a:lstStyle/>
          <a:p>
            <a:pPr algn="just">
              <a:spcBef>
                <a:spcPct val="50000"/>
              </a:spcBef>
            </a:pPr>
            <a:r>
              <a:rPr lang="en-US" sz="3200" b="1" dirty="0" smtClean="0">
                <a:solidFill>
                  <a:srgbClr val="FF0000"/>
                </a:solidFill>
                <a:latin typeface="+mj-lt"/>
                <a:sym typeface="Wingdings" panose="05000000000000000000" pitchFamily="2" charset="2"/>
              </a:rPr>
              <a:t></a:t>
            </a:r>
            <a:r>
              <a:rPr lang="en-US" sz="3200" b="1" dirty="0" smtClean="0">
                <a:latin typeface="+mj-lt"/>
                <a:sym typeface="Wingdings" panose="05000000000000000000" pitchFamily="2" charset="2"/>
              </a:rPr>
              <a:t> </a:t>
            </a:r>
            <a:r>
              <a:rPr lang="en-US" sz="3200" b="1" dirty="0" err="1" smtClean="0">
                <a:latin typeface="+mj-lt"/>
              </a:rPr>
              <a:t>Quần</a:t>
            </a:r>
            <a:r>
              <a:rPr lang="en-US" sz="3200" b="1" dirty="0" smtClean="0">
                <a:latin typeface="+mj-lt"/>
              </a:rPr>
              <a:t> </a:t>
            </a:r>
            <a:r>
              <a:rPr lang="en-US" sz="3200" b="1" dirty="0" err="1">
                <a:latin typeface="+mj-lt"/>
              </a:rPr>
              <a:t>xã</a:t>
            </a:r>
            <a:r>
              <a:rPr lang="en-US" sz="3200" b="1" dirty="0">
                <a:latin typeface="+mj-lt"/>
              </a:rPr>
              <a:t> </a:t>
            </a:r>
            <a:r>
              <a:rPr lang="en-US" sz="3200" b="1" dirty="0" err="1">
                <a:latin typeface="+mj-lt"/>
              </a:rPr>
              <a:t>sinh</a:t>
            </a:r>
            <a:r>
              <a:rPr lang="en-US" sz="3200" b="1" dirty="0">
                <a:latin typeface="+mj-lt"/>
              </a:rPr>
              <a:t> </a:t>
            </a:r>
            <a:r>
              <a:rPr lang="en-US" sz="3200" b="1" dirty="0" err="1">
                <a:latin typeface="+mj-lt"/>
              </a:rPr>
              <a:t>vật</a:t>
            </a:r>
            <a:r>
              <a:rPr lang="en-US" sz="3200" b="1" dirty="0">
                <a:latin typeface="+mj-lt"/>
              </a:rPr>
              <a:t> </a:t>
            </a:r>
            <a:r>
              <a:rPr lang="en-US" sz="3200" b="1" dirty="0" err="1">
                <a:latin typeface="+mj-lt"/>
              </a:rPr>
              <a:t>là</a:t>
            </a:r>
            <a:r>
              <a:rPr lang="en-US" sz="3200" b="1" dirty="0">
                <a:latin typeface="+mj-lt"/>
              </a:rPr>
              <a:t> </a:t>
            </a:r>
            <a:r>
              <a:rPr lang="nl-NL" sz="3200" b="1" dirty="0">
                <a:latin typeface="+mj-lt"/>
              </a:rPr>
              <a:t>một tập hợp các quần thể sinh vật thuộc nhiều loài khác nhau, cùng sống trong một không gian và thời gian nhất định</a:t>
            </a:r>
            <a:r>
              <a:rPr lang="nl-NL" sz="3200" b="1" dirty="0" smtClean="0">
                <a:latin typeface="+mj-lt"/>
              </a:rPr>
              <a:t>.</a:t>
            </a:r>
            <a:endParaRPr lang="en-US" sz="3200" b="1" dirty="0">
              <a:solidFill>
                <a:srgbClr val="002060"/>
              </a:solidFill>
              <a:latin typeface="+mj-lt"/>
            </a:endParaRPr>
          </a:p>
        </p:txBody>
      </p:sp>
      <p:sp>
        <p:nvSpPr>
          <p:cNvPr id="3" name="Rectangle 2"/>
          <p:cNvSpPr/>
          <p:nvPr/>
        </p:nvSpPr>
        <p:spPr>
          <a:xfrm>
            <a:off x="390619" y="2934738"/>
            <a:ext cx="11053895" cy="1569660"/>
          </a:xfrm>
          <a:prstGeom prst="rect">
            <a:avLst/>
          </a:prstGeom>
        </p:spPr>
        <p:txBody>
          <a:bodyPr wrap="square">
            <a:spAutoFit/>
          </a:bodyPr>
          <a:lstStyle/>
          <a:p>
            <a:pPr algn="just"/>
            <a:r>
              <a:rPr lang="en-US" sz="3200" b="1" dirty="0">
                <a:solidFill>
                  <a:srgbClr val="FF0000"/>
                </a:solidFill>
                <a:sym typeface="Wingdings" panose="05000000000000000000" pitchFamily="2" charset="2"/>
              </a:rPr>
              <a:t> </a:t>
            </a:r>
            <a:r>
              <a:rPr lang="nl-NL" sz="3200" b="1" dirty="0" smtClean="0"/>
              <a:t>Các </a:t>
            </a:r>
            <a:r>
              <a:rPr lang="nl-NL" sz="3200" b="1" dirty="0"/>
              <a:t>sinh vật trong quần xã có mối quan hệ gắn bó với nhau như một thể thống nhất do vậy quần xã có cấu trúc tương đối ổn định.</a:t>
            </a:r>
            <a:r>
              <a:rPr lang="en-US" sz="3200" b="1" dirty="0">
                <a:solidFill>
                  <a:srgbClr val="002060"/>
                </a:solidFill>
              </a:rPr>
              <a:t> </a:t>
            </a:r>
            <a:endParaRPr lang="en-US" sz="3200" b="1" dirty="0"/>
          </a:p>
        </p:txBody>
      </p:sp>
    </p:spTree>
    <p:extLst>
      <p:ext uri="{BB962C8B-B14F-4D97-AF65-F5344CB8AC3E}">
        <p14:creationId xmlns:p14="http://schemas.microsoft.com/office/powerpoint/2010/main" val="25795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0009&quot;&gt;&lt;property id=&quot;20148&quot; value=&quot;5&quot;/&gt;&lt;property id=&quot;20300&quot; value=&quot;Slide 4&quot;/&gt;&lt;property id=&quot;20307&quot; value=&quot;261&quot;/&gt;&lt;/object&gt;&lt;object type=&quot;3&quot; unique_id=&quot;10015&quot;&gt;&lt;property id=&quot;20148&quot; value=&quot;5&quot;/&gt;&lt;property id=&quot;20300&quot; value=&quot;Slide 7&quot;/&gt;&lt;property id=&quot;20307&quot; value=&quot;298&quot;/&gt;&lt;/object&gt;&lt;object type=&quot;3&quot; unique_id=&quot;10016&quot;&gt;&lt;property id=&quot;20148&quot; value=&quot;5&quot;/&gt;&lt;property id=&quot;20300&quot; value=&quot;Slide 8&quot;/&gt;&lt;property id=&quot;20307&quot; value=&quot;313&quot;/&gt;&lt;/object&gt;&lt;object type=&quot;3&quot; unique_id=&quot;10017&quot;&gt;&lt;property id=&quot;20148&quot; value=&quot;5&quot;/&gt;&lt;property id=&quot;20300&quot; value=&quot;Slide 9&quot;/&gt;&lt;property id=&quot;20307&quot; value=&quot;312&quot;/&gt;&lt;/object&gt;&lt;object type=&quot;3&quot; unique_id=&quot;10021&quot;&gt;&lt;property id=&quot;20148&quot; value=&quot;5&quot;/&gt;&lt;property id=&quot;20300&quot; value=&quot;Slide 10&quot;/&gt;&lt;property id=&quot;20307&quot; value=&quot;269&quot;/&gt;&lt;/object&gt;&lt;object type=&quot;3&quot; unique_id=&quot;10027&quot;&gt;&lt;property id=&quot;20148&quot; value=&quot;5&quot;/&gt;&lt;property id=&quot;20300&quot; value=&quot;Slide 11&quot;/&gt;&lt;property id=&quot;20307&quot; value=&quot;272&quot;/&gt;&lt;/object&gt;&lt;object type=&quot;3&quot; unique_id=&quot;10032&quot;&gt;&lt;property id=&quot;20148&quot; value=&quot;5&quot;/&gt;&lt;property id=&quot;20300&quot; value=&quot;Slide 12&quot;/&gt;&lt;property id=&quot;20307&quot; value=&quot;274&quot;/&gt;&lt;/object&gt;&lt;object type=&quot;3&quot; unique_id=&quot;10038&quot;&gt;&lt;property id=&quot;20148&quot; value=&quot;5&quot;/&gt;&lt;property id=&quot;20300&quot; value=&quot;Slide 14&quot;/&gt;&lt;property id=&quot;20307&quot; value=&quot;277&quot;/&gt;&lt;/object&gt;&lt;object type=&quot;3&quot; unique_id=&quot;10039&quot;&gt;&lt;property id=&quot;20148&quot; value=&quot;5&quot;/&gt;&lt;property id=&quot;20300&quot; value=&quot;Slide 15&quot;/&gt;&lt;property id=&quot;20307&quot; value=&quot;278&quot;/&gt;&lt;/object&gt;&lt;object type=&quot;3&quot; unique_id=&quot;10040&quot;&gt;&lt;property id=&quot;20148&quot; value=&quot;5&quot;/&gt;&lt;property id=&quot;20300&quot; value=&quot;Slide 16&quot;/&gt;&lt;property id=&quot;20307&quot; value=&quot;279&quot;/&gt;&lt;/object&gt;&lt;object type=&quot;3&quot; unique_id=&quot;10042&quot;&gt;&lt;property id=&quot;20148&quot; value=&quot;5&quot;/&gt;&lt;property id=&quot;20300&quot; value=&quot;Slide 17&quot;/&gt;&lt;property id=&quot;20307&quot; value=&quot;282&quot;/&gt;&lt;/object&gt;&lt;object type=&quot;3&quot; unique_id=&quot;10044&quot;&gt;&lt;property id=&quot;20148&quot; value=&quot;5&quot;/&gt;&lt;property id=&quot;20300&quot; value=&quot;Slide 18&quot;/&gt;&lt;property id=&quot;20307&quot; value=&quot;286&quot;/&gt;&lt;/object&gt;&lt;object type=&quot;3&quot; unique_id=&quot;10045&quot;&gt;&lt;property id=&quot;20148&quot; value=&quot;5&quot;/&gt;&lt;property id=&quot;20300&quot; value=&quot;Slide 19&quot;/&gt;&lt;property id=&quot;20307&quot; value=&quot;287&quot;/&gt;&lt;/object&gt;&lt;object type=&quot;3&quot; unique_id=&quot;10046&quot;&gt;&lt;property id=&quot;20148&quot; value=&quot;5&quot;/&gt;&lt;property id=&quot;20300&quot; value=&quot;Slide 20&quot;/&gt;&lt;property id=&quot;20307&quot; value=&quot;289&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2&quot;/&gt;&lt;property id=&quot;20307&quot; value=&quot;292&quot;/&gt;&lt;/object&gt;&lt;object type=&quot;3&quot; unique_id=&quot;10290&quot;&gt;&lt;property id=&quot;20148&quot; value=&quot;5&quot;/&gt;&lt;property id=&quot;20300&quot; value=&quot;Slide 1 - &amp;quot;Kiểm tra bài cũ&amp;quot;&quot;/&gt;&lt;property id=&quot;20307&quot; value=&quot;315&quot;/&gt;&lt;/object&gt;&lt;object type=&quot;3&quot; unique_id=&quot;11091&quot;&gt;&lt;property id=&quot;20148&quot; value=&quot;5&quot;/&gt;&lt;property id=&quot;20300&quot; value=&quot;Slide 5&quot;/&gt;&lt;property id=&quot;20307&quot; value=&quot;317&quot;/&gt;&lt;/object&gt;&lt;object type=&quot;3&quot; unique_id=&quot;11093&quot;&gt;&lt;property id=&quot;20148&quot; value=&quot;5&quot;/&gt;&lt;property id=&quot;20300&quot; value=&quot;Slide 6&quot;/&gt;&lt;property id=&quot;20307&quot; value=&quot;319&quot;/&gt;&lt;/object&gt;&lt;object type=&quot;3&quot; unique_id=&quot;11434&quot;&gt;&lt;property id=&quot;20148&quot; value=&quot;5&quot;/&gt;&lt;property id=&quot;20300&quot; value=&quot;Slide 13&quot;/&gt;&lt;property id=&quot;20307&quot; value=&quot;32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10,2043517446,C:\Users\Chi\Desktop\Bac Thi Chi\Bai 49 Quan xa sinh vat\Media.ppcx"/>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7AFC0D2-D7DA-4C93-8A40-4BD5507F2F25}"/>
  <p:tag name="GENSWF_ADVANCE_TIME" val="14.1"/>
  <p:tag name="TIMING" val="|7.346"/>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2D4B639-A825-4EDF-AA9A-F614974021FA}"/>
  <p:tag name="GENSWF_ADVANCE_TIME" val="86.4"/>
  <p:tag name="TIMING" val="|83.762"/>
</p:tagLst>
</file>

<file path=ppt/tags/tag5.xml><?xml version="1.0" encoding="utf-8"?>
<p:tagLst xmlns:a="http://schemas.openxmlformats.org/drawingml/2006/main" xmlns:r="http://schemas.openxmlformats.org/officeDocument/2006/relationships" xmlns:p="http://schemas.openxmlformats.org/presentationml/2006/main">
  <p:tag name="PPSNARRATION" val="38,2043517446,C:\Users\Chi\Desktop\Bac Thi Chi\Bai 49 Quan xa sinh vat\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39,2043517446,C:\Users\Chi\Desktop\Bac Thi Chi\Bai 49 Quan xa sinh vat\Media.ppcx"/>
</p:tagLst>
</file>

<file path=ppt/theme/_rels/them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1.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6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4.xml><?xml version="1.0" encoding="utf-8"?>
<a:theme xmlns:a="http://schemas.openxmlformats.org/drawingml/2006/main" name="7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5.xml><?xml version="1.0" encoding="utf-8"?>
<a:theme xmlns:a="http://schemas.openxmlformats.org/drawingml/2006/main" name="8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6.xml><?xml version="1.0" encoding="utf-8"?>
<a:theme xmlns:a="http://schemas.openxmlformats.org/drawingml/2006/main" name="9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9551957</TotalTime>
  <Words>2142</Words>
  <Application>Microsoft Office PowerPoint</Application>
  <PresentationFormat>Widescreen</PresentationFormat>
  <Paragraphs>224</Paragraphs>
  <Slides>46</Slides>
  <Notes>6</Notes>
  <HiddenSlides>6</HiddenSlides>
  <MMClips>4</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46</vt:i4>
      </vt:variant>
    </vt:vector>
  </HeadingPairs>
  <TitlesOfParts>
    <vt:vector size="75" baseType="lpstr">
      <vt:lpstr>微软雅黑</vt:lpstr>
      <vt:lpstr>宋体</vt:lpstr>
      <vt:lpstr>Arial</vt:lpstr>
      <vt:lpstr>Calibri</vt:lpstr>
      <vt:lpstr>Franklin Gothic Book</vt:lpstr>
      <vt:lpstr>Franklin Gothic Medium</vt:lpstr>
      <vt:lpstr>Google Sans</vt:lpstr>
      <vt:lpstr>Helvetica Neue</vt:lpstr>
      <vt:lpstr>Impact</vt:lpstr>
      <vt:lpstr>Tahoma</vt:lpstr>
      <vt:lpstr>Times New Roman</vt:lpstr>
      <vt:lpstr>Wingdings</vt:lpstr>
      <vt:lpstr>Wingdings 2</vt:lpstr>
      <vt:lpstr>1_Office Theme</vt:lpstr>
      <vt:lpstr>Office 主题</vt:lpstr>
      <vt:lpstr>Office Theme</vt:lpstr>
      <vt:lpstr>2_Office Theme</vt:lpstr>
      <vt:lpstr>3_Office Theme</vt:lpstr>
      <vt:lpstr>1_Trek</vt:lpstr>
      <vt:lpstr>4_Office Theme</vt:lpstr>
      <vt:lpstr>5_Office Theme</vt:lpstr>
      <vt:lpstr>2_Trek</vt:lpstr>
      <vt:lpstr>3_Trek</vt:lpstr>
      <vt:lpstr>4_Trek</vt:lpstr>
      <vt:lpstr>5_Trek</vt:lpstr>
      <vt:lpstr>6_Trek</vt:lpstr>
      <vt:lpstr>7_Trek</vt:lpstr>
      <vt:lpstr>8_Trek</vt:lpstr>
      <vt:lpstr>9_Trek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Admin</cp:lastModifiedBy>
  <cp:revision>182</cp:revision>
  <dcterms:created xsi:type="dcterms:W3CDTF">2014-02-23T16:28:46Z</dcterms:created>
  <dcterms:modified xsi:type="dcterms:W3CDTF">2024-05-05T14:40:22Z</dcterms:modified>
</cp:coreProperties>
</file>