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59" r:id="rId5"/>
    <p:sldId id="258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60" r:id="rId15"/>
    <p:sldId id="26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8012-67FF-4F8A-8DEA-1B3F9DA3CCF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7E91-ABF2-4BA3-A277-5A2087C6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DFA6-F64A-24A2-A7F9-53AB5B7E8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16FBA-914D-A9C3-0AB6-E65A5D965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50C00-A034-D2A8-4E88-02428770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F9696-C96F-9E08-FD8F-43EB55A0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46BBF-0812-0A1E-940E-39329205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D70A-065D-7E19-130C-E006395D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F8D41-3842-587F-D8FE-1DFD8EFD3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D81F1-18FC-B9A4-FA5D-62EDC909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826ED-ECB9-604E-F53A-D0E83710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ACA7-D1DA-5F03-50E3-597E3F94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598DA-C4D4-253D-6853-912346C19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88A50-3079-3EEB-8012-9728E4BC4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4BAE9-CD37-E0B7-CE67-73FEC130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9628A-0879-D949-02D8-AB8910F5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CD7CF-FD2E-5D98-32B5-7DFC313A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7DCD-65B8-E748-92C1-73A4747A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A7FCE-BFC8-9870-C535-6E4F84A8B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A23B-4E9A-CAAF-AF29-17A053D1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6532-58E8-38D9-EC89-759D5EBC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5202-D67D-5D5A-EDCD-80286BB2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D473-04B9-E9A9-70D5-17396501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999CF-DDFC-698A-FDBE-0CB91B5B8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A9687-3E54-25F4-E12A-A62854B6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B3A51-D39F-FF7A-838E-41C962BC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1735-05DF-9311-04D4-AD2A70A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2A68-2F48-BA91-8748-EEA60177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81EBC-EA2B-A037-61C8-3D13DE24B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F683F-B4B8-2838-CD43-9B3154197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F3126-FF65-4043-D6FC-637833B1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21ED3-0F10-FA6B-7E34-B5A17D98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B914-4BD4-19A4-452D-9A343CF4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244E-C0DE-158A-D7BD-FC74215A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60B19-3A2B-4092-2453-F4949D6A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D61EB-741B-0221-FA2F-97694440E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202A5-4585-F742-9A53-3894C9E71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E46BF-CE79-0F35-5249-7CFD3A164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CF888-FA74-31BE-1380-46940F0F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E2F26-C226-EA8E-5741-D2249BAA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AD387-9D88-92AC-8453-7B300CA1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0B43-258A-C636-29CC-4696DAAA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7E48D-98E4-FB3F-2B04-B509D819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17A31-69D0-E7FD-780D-C56617D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06048-F5E1-9D98-BB2F-76E3A454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541A4-4BCC-F82F-747A-F1ECD870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2B9AD-D636-9F6F-0C76-1C5CC6E6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5E38B-9035-2047-B8C7-3C422C9C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4645-2955-B53C-657A-F76657E2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CCD2-9C4D-F113-9158-31A3B9BA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05551-E47F-41A6-5114-2C49CA689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D3992-6EEB-1260-116A-B2FFE879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134BE-455C-FDD5-D785-B075171A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84B78-5D7E-4FA5-D00F-6EF2538B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514F-7F0E-9B45-06E3-3FD8F4AB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C7342-6424-4316-B611-4C36DCBF7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ED2D1-3C7D-333E-B5C5-A98650499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B9EAE-C381-2F11-ABDE-7DB5EC0B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3C610-2B01-073A-DF75-18ABC03B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E90D-BD9D-03B4-54C7-F2404FD1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7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5D66E-FADE-F37A-D655-BC2A9BA8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BF108-2F40-95EA-F3FB-6B45CC5B6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38C09-1105-2C97-F8FF-C8203E1CD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6CA3A-40B7-474F-9E2F-8D1533D8FDD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FF7A7-95D0-AC3B-D689-A8439EC10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BE9E0-E503-8A06-0E33-8D1B98EDA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56865-FF22-4CF8-A62C-A2C4E4FD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D508C-42A3-AA1C-4C1B-0FEE3E18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120" b="26059"/>
          <a:stretch/>
        </p:blipFill>
        <p:spPr>
          <a:xfrm>
            <a:off x="4044316" y="4305002"/>
            <a:ext cx="8242934" cy="2552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22189-BF65-11CD-1042-DB6E5EE676C0}"/>
              </a:ext>
            </a:extLst>
          </p:cNvPr>
          <p:cNvSpPr txBox="1"/>
          <p:nvPr/>
        </p:nvSpPr>
        <p:spPr>
          <a:xfrm>
            <a:off x="0" y="234725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118 –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ÔN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CHỦ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VIII</a:t>
            </a:r>
          </a:p>
          <a:p>
            <a:pPr algn="ctr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TRONG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SỐNG</a:t>
            </a:r>
            <a:endParaRPr lang="en-US" sz="6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50234-69E9-1EF6-12F9-2143A24B1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8073"/>
            <a:ext cx="4103370" cy="2419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48CC9-18F7-22B0-8846-5CD14FBA2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37860" cy="2220653"/>
          </a:xfrm>
          <a:prstGeom prst="rect">
            <a:avLst/>
          </a:prstGeom>
        </p:spPr>
      </p:pic>
      <p:pic>
        <p:nvPicPr>
          <p:cNvPr id="1026" name="Picture 2" descr="1000 hình ảnh thuyền buồm và biển đẹp, giàu ý nghĩa phong thủy">
            <a:extLst>
              <a:ext uri="{FF2B5EF4-FFF2-40B4-BE49-F238E27FC236}">
                <a16:creationId xmlns:a16="http://schemas.microsoft.com/office/drawing/2014/main" id="{DA7DFB8D-1E2C-7C88-65FF-3AF2ECE6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95" y="0"/>
            <a:ext cx="4180205" cy="20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8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924601-91A1-65AF-36C9-2B00A7989690}"/>
              </a:ext>
            </a:extLst>
          </p:cNvPr>
          <p:cNvSpPr/>
          <p:nvPr/>
        </p:nvSpPr>
        <p:spPr>
          <a:xfrm>
            <a:off x="731520" y="1719778"/>
            <a:ext cx="10995660" cy="141202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A9B951-15B5-73E7-97C6-6F65D21C3205}"/>
              </a:ext>
            </a:extLst>
          </p:cNvPr>
          <p:cNvSpPr/>
          <p:nvPr/>
        </p:nvSpPr>
        <p:spPr>
          <a:xfrm>
            <a:off x="731520" y="371938"/>
            <a:ext cx="10995660" cy="1062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Question mark ">
            <a:extLst>
              <a:ext uri="{FF2B5EF4-FFF2-40B4-BE49-F238E27FC236}">
                <a16:creationId xmlns:a16="http://schemas.microsoft.com/office/drawing/2014/main" id="{9F29273C-BE89-934B-915C-D1488064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8791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44B13-CAB8-0925-10E8-2F2D0B59070F}"/>
              </a:ext>
            </a:extLst>
          </p:cNvPr>
          <p:cNvSpPr txBox="1"/>
          <p:nvPr/>
        </p:nvSpPr>
        <p:spPr>
          <a:xfrm>
            <a:off x="1263015" y="1737966"/>
            <a:ext cx="10464165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 các vật: bóng cao su, hòn đá, dây cao su, cái tẩy. Vật nào có thể biến dạng giống như lò xo?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D023A-92D1-11E3-670F-6DAE101721F1}"/>
              </a:ext>
            </a:extLst>
          </p:cNvPr>
          <p:cNvSpPr txBox="1"/>
          <p:nvPr/>
        </p:nvSpPr>
        <p:spPr>
          <a:xfrm>
            <a:off x="7303770" y="2611915"/>
            <a:ext cx="421386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kumimoji="0" lang="es-E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cao su, </a:t>
            </a:r>
            <a:r>
              <a:rPr kumimoji="0" lang="es-E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dây</a:t>
            </a:r>
            <a:r>
              <a:rPr kumimoji="0" lang="es-E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cao su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Question mark ">
            <a:extLst>
              <a:ext uri="{FF2B5EF4-FFF2-40B4-BE49-F238E27FC236}">
                <a16:creationId xmlns:a16="http://schemas.microsoft.com/office/drawing/2014/main" id="{F6ED6E11-1050-CE6D-2957-96121DAA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94569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127EB6-7C97-D774-220B-2DFDC5042B8A}"/>
              </a:ext>
            </a:extLst>
          </p:cNvPr>
          <p:cNvSpPr/>
          <p:nvPr/>
        </p:nvSpPr>
        <p:spPr>
          <a:xfrm>
            <a:off x="731520" y="3485293"/>
            <a:ext cx="10995660" cy="1150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Picture 2" descr="Question mark ">
            <a:extLst>
              <a:ext uri="{FF2B5EF4-FFF2-40B4-BE49-F238E27FC236}">
                <a16:creationId xmlns:a16="http://schemas.microsoft.com/office/drawing/2014/main" id="{51354606-800E-BB04-8567-97BFAB25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352146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225FF-DD43-0A18-C094-469F4C5CEB36}"/>
              </a:ext>
            </a:extLst>
          </p:cNvPr>
          <p:cNvSpPr txBox="1"/>
          <p:nvPr/>
        </p:nvSpPr>
        <p:spPr>
          <a:xfrm>
            <a:off x="1349694" y="3544375"/>
            <a:ext cx="10167936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 đầu, lò xo dài 25 cm. Treo quả nặng 100g, lò xo dài 31 cm. Độ dãn của lò xo là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99723-986B-0BC1-B6E6-37C2613355E4}"/>
              </a:ext>
            </a:extLst>
          </p:cNvPr>
          <p:cNvSpPr txBox="1"/>
          <p:nvPr/>
        </p:nvSpPr>
        <p:spPr>
          <a:xfrm>
            <a:off x="8979136" y="4106324"/>
            <a:ext cx="229473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 cm.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FF3863-A112-EE51-4D6B-95B4F2E3BF3E}"/>
              </a:ext>
            </a:extLst>
          </p:cNvPr>
          <p:cNvSpPr/>
          <p:nvPr/>
        </p:nvSpPr>
        <p:spPr>
          <a:xfrm>
            <a:off x="731520" y="5059482"/>
            <a:ext cx="10995660" cy="15597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" name="Picture 2" descr="Question mark ">
            <a:extLst>
              <a:ext uri="{FF2B5EF4-FFF2-40B4-BE49-F238E27FC236}">
                <a16:creationId xmlns:a16="http://schemas.microsoft.com/office/drawing/2014/main" id="{F62C176F-C53B-3C95-62B9-BE8FEC65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926335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1D79F0-462D-9444-5E7C-A540D291F2D0}"/>
              </a:ext>
            </a:extLst>
          </p:cNvPr>
          <p:cNvSpPr txBox="1"/>
          <p:nvPr/>
        </p:nvSpPr>
        <p:spPr>
          <a:xfrm>
            <a:off x="1349696" y="5121930"/>
            <a:ext cx="10110784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Treo vật nặng 50g thì lõ xo dãn 2 cm. Nếu treo vật nặng 200g thì lò xo dãn bao nhiêu?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FA048-A96E-A96F-2D59-0A22DEB5FCCF}"/>
              </a:ext>
            </a:extLst>
          </p:cNvPr>
          <p:cNvSpPr txBox="1"/>
          <p:nvPr/>
        </p:nvSpPr>
        <p:spPr>
          <a:xfrm>
            <a:off x="1349694" y="435093"/>
            <a:ext cx="9943145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Mũi tên mô tả lực có phương thẳng đứng là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539BC9-3980-5ADD-8A78-AF107581812A}"/>
              </a:ext>
            </a:extLst>
          </p:cNvPr>
          <p:cNvCxnSpPr>
            <a:cxnSpLocks/>
          </p:cNvCxnSpPr>
          <p:nvPr/>
        </p:nvCxnSpPr>
        <p:spPr>
          <a:xfrm flipV="1">
            <a:off x="10299700" y="434279"/>
            <a:ext cx="0" cy="9017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923790-39BA-4F18-0DD5-CF0E8E887D3D}"/>
              </a:ext>
            </a:extLst>
          </p:cNvPr>
          <p:cNvSpPr txBox="1"/>
          <p:nvPr/>
        </p:nvSpPr>
        <p:spPr>
          <a:xfrm>
            <a:off x="9410700" y="5903021"/>
            <a:ext cx="1431604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100" dirty="0">
                <a:solidFill>
                  <a:srgbClr val="C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cm.</a:t>
            </a:r>
          </a:p>
        </p:txBody>
      </p:sp>
    </p:spTree>
    <p:extLst>
      <p:ext uri="{BB962C8B-B14F-4D97-AF65-F5344CB8AC3E}">
        <p14:creationId xmlns:p14="http://schemas.microsoft.com/office/powerpoint/2010/main" val="31339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9" grpId="0"/>
      <p:bldP spid="11" grpId="0"/>
      <p:bldP spid="17" grpId="0" animBg="1"/>
      <p:bldP spid="12" grpId="0"/>
      <p:bldP spid="13" grpId="0"/>
      <p:bldP spid="20" grpId="0" animBg="1"/>
      <p:bldP spid="19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924601-91A1-65AF-36C9-2B00A7989690}"/>
              </a:ext>
            </a:extLst>
          </p:cNvPr>
          <p:cNvSpPr/>
          <p:nvPr/>
        </p:nvSpPr>
        <p:spPr>
          <a:xfrm>
            <a:off x="731520" y="1948378"/>
            <a:ext cx="10995660" cy="112116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A9B951-15B5-73E7-97C6-6F65D21C3205}"/>
              </a:ext>
            </a:extLst>
          </p:cNvPr>
          <p:cNvSpPr/>
          <p:nvPr/>
        </p:nvSpPr>
        <p:spPr>
          <a:xfrm>
            <a:off x="731520" y="371938"/>
            <a:ext cx="10995660" cy="1250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Question mark ">
            <a:extLst>
              <a:ext uri="{FF2B5EF4-FFF2-40B4-BE49-F238E27FC236}">
                <a16:creationId xmlns:a16="http://schemas.microsoft.com/office/drawing/2014/main" id="{9F29273C-BE89-934B-915C-D1488064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8791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44B13-CAB8-0925-10E8-2F2D0B59070F}"/>
              </a:ext>
            </a:extLst>
          </p:cNvPr>
          <p:cNvSpPr txBox="1"/>
          <p:nvPr/>
        </p:nvSpPr>
        <p:spPr>
          <a:xfrm>
            <a:off x="1263015" y="1966566"/>
            <a:ext cx="10464165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 hút của Trái Đất có phương, chiều như thế nào?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D023A-92D1-11E3-670F-6DAE101721F1}"/>
              </a:ext>
            </a:extLst>
          </p:cNvPr>
          <p:cNvSpPr txBox="1"/>
          <p:nvPr/>
        </p:nvSpPr>
        <p:spPr>
          <a:xfrm>
            <a:off x="4737100" y="2491100"/>
            <a:ext cx="678053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Phương thẳng đứng, chiều từ trên xuống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Question mark ">
            <a:extLst>
              <a:ext uri="{FF2B5EF4-FFF2-40B4-BE49-F238E27FC236}">
                <a16:creationId xmlns:a16="http://schemas.microsoft.com/office/drawing/2014/main" id="{F6ED6E11-1050-CE6D-2957-96121DAA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23169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127EB6-7C97-D774-220B-2DFDC5042B8A}"/>
              </a:ext>
            </a:extLst>
          </p:cNvPr>
          <p:cNvSpPr/>
          <p:nvPr/>
        </p:nvSpPr>
        <p:spPr>
          <a:xfrm>
            <a:off x="731520" y="3434493"/>
            <a:ext cx="10995660" cy="10905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Picture 2" descr="Question mark ">
            <a:extLst>
              <a:ext uri="{FF2B5EF4-FFF2-40B4-BE49-F238E27FC236}">
                <a16:creationId xmlns:a16="http://schemas.microsoft.com/office/drawing/2014/main" id="{51354606-800E-BB04-8567-97BFAB25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301346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225FF-DD43-0A18-C094-469F4C5CEB36}"/>
              </a:ext>
            </a:extLst>
          </p:cNvPr>
          <p:cNvSpPr txBox="1"/>
          <p:nvPr/>
        </p:nvSpPr>
        <p:spPr>
          <a:xfrm>
            <a:off x="1349694" y="3493575"/>
            <a:ext cx="1016793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Trọng lượng của vật là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99723-986B-0BC1-B6E6-37C2613355E4}"/>
              </a:ext>
            </a:extLst>
          </p:cNvPr>
          <p:cNvSpPr txBox="1"/>
          <p:nvPr/>
        </p:nvSpPr>
        <p:spPr>
          <a:xfrm>
            <a:off x="4399837" y="3941803"/>
            <a:ext cx="7222568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hút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tác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FF3863-A112-EE51-4D6B-95B4F2E3BF3E}"/>
              </a:ext>
            </a:extLst>
          </p:cNvPr>
          <p:cNvSpPr/>
          <p:nvPr/>
        </p:nvSpPr>
        <p:spPr>
          <a:xfrm>
            <a:off x="731520" y="4932483"/>
            <a:ext cx="10995660" cy="1204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" name="Picture 2" descr="Question mark ">
            <a:extLst>
              <a:ext uri="{FF2B5EF4-FFF2-40B4-BE49-F238E27FC236}">
                <a16:creationId xmlns:a16="http://schemas.microsoft.com/office/drawing/2014/main" id="{F62C176F-C53B-3C95-62B9-BE8FEC65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99335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1D79F0-462D-9444-5E7C-A540D291F2D0}"/>
              </a:ext>
            </a:extLst>
          </p:cNvPr>
          <p:cNvSpPr txBox="1"/>
          <p:nvPr/>
        </p:nvSpPr>
        <p:spPr>
          <a:xfrm>
            <a:off x="1349696" y="4994930"/>
            <a:ext cx="10110784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Kí hiệu và đơn vị của trọng lượng là gì?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FA048-A96E-A96F-2D59-0A22DEB5FCCF}"/>
              </a:ext>
            </a:extLst>
          </p:cNvPr>
          <p:cNvSpPr txBox="1"/>
          <p:nvPr/>
        </p:nvSpPr>
        <p:spPr>
          <a:xfrm>
            <a:off x="1349694" y="435093"/>
            <a:ext cx="9943145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Hiện tượng quả bưởi rụng trên cây xuống là kết quả tác dụng của lực nào?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23790-39BA-4F18-0DD5-CF0E8E887D3D}"/>
              </a:ext>
            </a:extLst>
          </p:cNvPr>
          <p:cNvSpPr txBox="1"/>
          <p:nvPr/>
        </p:nvSpPr>
        <p:spPr>
          <a:xfrm>
            <a:off x="6433662" y="5514816"/>
            <a:ext cx="5851204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Kí hiệu: P; Đơn vị: N (Niutơn)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FB1B9-BD6A-46AB-70C8-7C4E55B735E9}"/>
              </a:ext>
            </a:extLst>
          </p:cNvPr>
          <p:cNvSpPr txBox="1"/>
          <p:nvPr/>
        </p:nvSpPr>
        <p:spPr>
          <a:xfrm>
            <a:off x="7304006" y="1102580"/>
            <a:ext cx="421386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kumimoji="0" lang="es-E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hút</a:t>
            </a:r>
            <a:r>
              <a:rPr kumimoji="0" lang="es-E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kumimoji="0" lang="es-E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Trái</a:t>
            </a:r>
            <a:r>
              <a:rPr kumimoji="0" lang="es-E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s-E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9" grpId="0"/>
      <p:bldP spid="11" grpId="0"/>
      <p:bldP spid="17" grpId="0" animBg="1"/>
      <p:bldP spid="12" grpId="0"/>
      <p:bldP spid="13" grpId="0"/>
      <p:bldP spid="20" grpId="0" animBg="1"/>
      <p:bldP spid="19" grpId="0"/>
      <p:bldP spid="2" grpId="0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924601-91A1-65AF-36C9-2B00A7989690}"/>
              </a:ext>
            </a:extLst>
          </p:cNvPr>
          <p:cNvSpPr/>
          <p:nvPr/>
        </p:nvSpPr>
        <p:spPr>
          <a:xfrm>
            <a:off x="731520" y="1925867"/>
            <a:ext cx="10995660" cy="112116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A9B951-15B5-73E7-97C6-6F65D21C3205}"/>
              </a:ext>
            </a:extLst>
          </p:cNvPr>
          <p:cNvSpPr/>
          <p:nvPr/>
        </p:nvSpPr>
        <p:spPr>
          <a:xfrm>
            <a:off x="731520" y="371938"/>
            <a:ext cx="10995660" cy="1250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Question mark ">
            <a:extLst>
              <a:ext uri="{FF2B5EF4-FFF2-40B4-BE49-F238E27FC236}">
                <a16:creationId xmlns:a16="http://schemas.microsoft.com/office/drawing/2014/main" id="{9F29273C-BE89-934B-915C-D1488064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8791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44B13-CAB8-0925-10E8-2F2D0B59070F}"/>
              </a:ext>
            </a:extLst>
          </p:cNvPr>
          <p:cNvSpPr txBox="1"/>
          <p:nvPr/>
        </p:nvSpPr>
        <p:spPr>
          <a:xfrm>
            <a:off x="1263015" y="1966566"/>
            <a:ext cx="10464165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 nào giữ cho Mặt Trăng chuyển động quanh Trái Đất?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D023A-92D1-11E3-670F-6DAE101721F1}"/>
              </a:ext>
            </a:extLst>
          </p:cNvPr>
          <p:cNvSpPr txBox="1"/>
          <p:nvPr/>
        </p:nvSpPr>
        <p:spPr>
          <a:xfrm>
            <a:off x="8648700" y="2491100"/>
            <a:ext cx="286893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 hấp dẫn.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Question mark ">
            <a:extLst>
              <a:ext uri="{FF2B5EF4-FFF2-40B4-BE49-F238E27FC236}">
                <a16:creationId xmlns:a16="http://schemas.microsoft.com/office/drawing/2014/main" id="{F6ED6E11-1050-CE6D-2957-96121DAA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23169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127EB6-7C97-D774-220B-2DFDC5042B8A}"/>
              </a:ext>
            </a:extLst>
          </p:cNvPr>
          <p:cNvSpPr/>
          <p:nvPr/>
        </p:nvSpPr>
        <p:spPr>
          <a:xfrm>
            <a:off x="731520" y="3434493"/>
            <a:ext cx="10995660" cy="10905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Picture 2" descr="Question mark ">
            <a:extLst>
              <a:ext uri="{FF2B5EF4-FFF2-40B4-BE49-F238E27FC236}">
                <a16:creationId xmlns:a16="http://schemas.microsoft.com/office/drawing/2014/main" id="{51354606-800E-BB04-8567-97BFAB25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301346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225FF-DD43-0A18-C094-469F4C5CEB36}"/>
              </a:ext>
            </a:extLst>
          </p:cNvPr>
          <p:cNvSpPr txBox="1"/>
          <p:nvPr/>
        </p:nvSpPr>
        <p:spPr>
          <a:xfrm>
            <a:off x="1349694" y="3493575"/>
            <a:ext cx="1016793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 hấp dẫn là lực hút hay lực đẩy?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99723-986B-0BC1-B6E6-37C2613355E4}"/>
              </a:ext>
            </a:extLst>
          </p:cNvPr>
          <p:cNvSpPr txBox="1"/>
          <p:nvPr/>
        </p:nvSpPr>
        <p:spPr>
          <a:xfrm>
            <a:off x="9164005" y="3646872"/>
            <a:ext cx="2215514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hút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FF3863-A112-EE51-4D6B-95B4F2E3BF3E}"/>
              </a:ext>
            </a:extLst>
          </p:cNvPr>
          <p:cNvSpPr/>
          <p:nvPr/>
        </p:nvSpPr>
        <p:spPr>
          <a:xfrm>
            <a:off x="731520" y="4932483"/>
            <a:ext cx="10995660" cy="1204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" name="Picture 2" descr="Question mark ">
            <a:extLst>
              <a:ext uri="{FF2B5EF4-FFF2-40B4-BE49-F238E27FC236}">
                <a16:creationId xmlns:a16="http://schemas.microsoft.com/office/drawing/2014/main" id="{F62C176F-C53B-3C95-62B9-BE8FEC65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99335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1D79F0-462D-9444-5E7C-A540D291F2D0}"/>
              </a:ext>
            </a:extLst>
          </p:cNvPr>
          <p:cNvSpPr txBox="1"/>
          <p:nvPr/>
        </p:nvSpPr>
        <p:spPr>
          <a:xfrm>
            <a:off x="1349696" y="4994930"/>
            <a:ext cx="10110784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 ma sát là lực tiếp xúc hay không tiếp xúc?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FA048-A96E-A96F-2D59-0A22DEB5FCCF}"/>
              </a:ext>
            </a:extLst>
          </p:cNvPr>
          <p:cNvSpPr txBox="1"/>
          <p:nvPr/>
        </p:nvSpPr>
        <p:spPr>
          <a:xfrm>
            <a:off x="1349694" y="435093"/>
            <a:ext cx="9943145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 vận động viên có khối lượng 82 kg. Trọng lượng của người đó là 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23790-39BA-4F18-0DD5-CF0E8E887D3D}"/>
              </a:ext>
            </a:extLst>
          </p:cNvPr>
          <p:cNvSpPr txBox="1"/>
          <p:nvPr/>
        </p:nvSpPr>
        <p:spPr>
          <a:xfrm>
            <a:off x="8942556" y="5514816"/>
            <a:ext cx="278526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xúc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FB1B9-BD6A-46AB-70C8-7C4E55B735E9}"/>
              </a:ext>
            </a:extLst>
          </p:cNvPr>
          <p:cNvSpPr txBox="1"/>
          <p:nvPr/>
        </p:nvSpPr>
        <p:spPr>
          <a:xfrm>
            <a:off x="9081852" y="1044689"/>
            <a:ext cx="229766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820 (N)</a:t>
            </a:r>
          </a:p>
        </p:txBody>
      </p:sp>
    </p:spTree>
    <p:extLst>
      <p:ext uri="{BB962C8B-B14F-4D97-AF65-F5344CB8AC3E}">
        <p14:creationId xmlns:p14="http://schemas.microsoft.com/office/powerpoint/2010/main" val="379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9" grpId="0"/>
      <p:bldP spid="11" grpId="0"/>
      <p:bldP spid="17" grpId="0" animBg="1"/>
      <p:bldP spid="12" grpId="0"/>
      <p:bldP spid="13" grpId="0"/>
      <p:bldP spid="20" grpId="0" animBg="1"/>
      <p:bldP spid="19" grpId="0"/>
      <p:bldP spid="2" grpId="0"/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924601-91A1-65AF-36C9-2B00A7989690}"/>
              </a:ext>
            </a:extLst>
          </p:cNvPr>
          <p:cNvSpPr/>
          <p:nvPr/>
        </p:nvSpPr>
        <p:spPr>
          <a:xfrm>
            <a:off x="731520" y="1925867"/>
            <a:ext cx="10995660" cy="112116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A9B951-15B5-73E7-97C6-6F65D21C3205}"/>
              </a:ext>
            </a:extLst>
          </p:cNvPr>
          <p:cNvSpPr/>
          <p:nvPr/>
        </p:nvSpPr>
        <p:spPr>
          <a:xfrm>
            <a:off x="731520" y="371938"/>
            <a:ext cx="10995660" cy="1250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Question mark ">
            <a:extLst>
              <a:ext uri="{FF2B5EF4-FFF2-40B4-BE49-F238E27FC236}">
                <a16:creationId xmlns:a16="http://schemas.microsoft.com/office/drawing/2014/main" id="{9F29273C-BE89-934B-915C-D1488064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8791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44B13-CAB8-0925-10E8-2F2D0B59070F}"/>
              </a:ext>
            </a:extLst>
          </p:cNvPr>
          <p:cNvSpPr txBox="1"/>
          <p:nvPr/>
        </p:nvSpPr>
        <p:spPr>
          <a:xfrm>
            <a:off x="1263015" y="1966566"/>
            <a:ext cx="10464165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Vì sao đi lại trên bờ thì dễ dàng hơn đi dưới nước?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D023A-92D1-11E3-670F-6DAE101721F1}"/>
              </a:ext>
            </a:extLst>
          </p:cNvPr>
          <p:cNvSpPr txBox="1"/>
          <p:nvPr/>
        </p:nvSpPr>
        <p:spPr>
          <a:xfrm>
            <a:off x="5791200" y="2491100"/>
            <a:ext cx="572643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Vì dưới nước có lực cản lớn hơn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Question mark ">
            <a:extLst>
              <a:ext uri="{FF2B5EF4-FFF2-40B4-BE49-F238E27FC236}">
                <a16:creationId xmlns:a16="http://schemas.microsoft.com/office/drawing/2014/main" id="{F6ED6E11-1050-CE6D-2957-96121DAA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23169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CFA048-A96E-A96F-2D59-0A22DEB5FCCF}"/>
              </a:ext>
            </a:extLst>
          </p:cNvPr>
          <p:cNvSpPr txBox="1"/>
          <p:nvPr/>
        </p:nvSpPr>
        <p:spPr>
          <a:xfrm>
            <a:off x="1349694" y="435093"/>
            <a:ext cx="9943145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Khi kéo bàn trượt trên sàn xuất hiện ma sát nào?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FB1B9-BD6A-46AB-70C8-7C4E55B735E9}"/>
              </a:ext>
            </a:extLst>
          </p:cNvPr>
          <p:cNvSpPr txBox="1"/>
          <p:nvPr/>
        </p:nvSpPr>
        <p:spPr>
          <a:xfrm>
            <a:off x="7303770" y="967679"/>
            <a:ext cx="421386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 ma sát trượt.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9" grpId="0"/>
      <p:bldP spid="11" grpId="0"/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riangle shaped puzzle&#10;&#10;Description automatically generated with medium confidence">
            <a:extLst>
              <a:ext uri="{FF2B5EF4-FFF2-40B4-BE49-F238E27FC236}">
                <a16:creationId xmlns:a16="http://schemas.microsoft.com/office/drawing/2014/main" id="{545DE70C-0C10-6D68-8D6C-BA85141D0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4"/>
          <a:stretch/>
        </p:blipFill>
        <p:spPr>
          <a:xfrm>
            <a:off x="643467" y="1461298"/>
            <a:ext cx="5291666" cy="3935403"/>
          </a:xfrm>
          <a:prstGeom prst="rect">
            <a:avLst/>
          </a:prstGeom>
        </p:spPr>
      </p:pic>
      <p:pic>
        <p:nvPicPr>
          <p:cNvPr id="5" name="Picture 4" descr="A small kitten sitting on a white surface&#10;&#10;Description automatically generated">
            <a:extLst>
              <a:ext uri="{FF2B5EF4-FFF2-40B4-BE49-F238E27FC236}">
                <a16:creationId xmlns:a16="http://schemas.microsoft.com/office/drawing/2014/main" id="{3C850BC0-4587-C59C-3519-89BD35A18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18167"/>
            <a:ext cx="5291667" cy="40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972643-DAA6-6C0C-FD28-2457CF237130}"/>
              </a:ext>
            </a:extLst>
          </p:cNvPr>
          <p:cNvSpPr txBox="1"/>
          <p:nvPr/>
        </p:nvSpPr>
        <p:spPr>
          <a:xfrm>
            <a:off x="4011930" y="117872"/>
            <a:ext cx="38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“BINGO”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2A841-7B05-7E41-45BC-F333845E6D1A}"/>
              </a:ext>
            </a:extLst>
          </p:cNvPr>
          <p:cNvSpPr txBox="1"/>
          <p:nvPr/>
        </p:nvSpPr>
        <p:spPr>
          <a:xfrm>
            <a:off x="961424" y="776254"/>
            <a:ext cx="20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23947-B5A8-266E-3B05-714AE00C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0" y="741168"/>
            <a:ext cx="593392" cy="593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F7DD6-0EFF-30F6-AFC0-DCD638AF8D76}"/>
              </a:ext>
            </a:extLst>
          </p:cNvPr>
          <p:cNvSpPr txBox="1"/>
          <p:nvPr/>
        </p:nvSpPr>
        <p:spPr>
          <a:xfrm>
            <a:off x="830694" y="1474952"/>
            <a:ext cx="1005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“bingo”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 ô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Trong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B74C20-5FCD-7FFB-A5AF-74AEA8CE3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717" y="2439404"/>
            <a:ext cx="4740834" cy="43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972643-DAA6-6C0C-FD28-2457CF237130}"/>
              </a:ext>
            </a:extLst>
          </p:cNvPr>
          <p:cNvSpPr txBox="1"/>
          <p:nvPr/>
        </p:nvSpPr>
        <p:spPr>
          <a:xfrm>
            <a:off x="4011930" y="117872"/>
            <a:ext cx="38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“BINGO”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2A841-7B05-7E41-45BC-F333845E6D1A}"/>
              </a:ext>
            </a:extLst>
          </p:cNvPr>
          <p:cNvSpPr txBox="1"/>
          <p:nvPr/>
        </p:nvSpPr>
        <p:spPr>
          <a:xfrm>
            <a:off x="961424" y="776254"/>
            <a:ext cx="20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23947-B5A8-266E-3B05-714AE00C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0" y="741168"/>
            <a:ext cx="593392" cy="593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D433D-99EB-BDA2-51E1-8EC532961E1C}"/>
              </a:ext>
            </a:extLst>
          </p:cNvPr>
          <p:cNvSpPr txBox="1"/>
          <p:nvPr/>
        </p:nvSpPr>
        <p:spPr>
          <a:xfrm>
            <a:off x="828096" y="1642094"/>
            <a:ext cx="10830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699AA-C6EF-82C6-9602-256BB95D2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17" y="2439404"/>
            <a:ext cx="4740834" cy="430072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8D5C562-FF3B-B5E4-4CE2-3C959299C41C}"/>
              </a:ext>
            </a:extLst>
          </p:cNvPr>
          <p:cNvSpPr/>
          <p:nvPr/>
        </p:nvSpPr>
        <p:spPr>
          <a:xfrm>
            <a:off x="3657600" y="2596201"/>
            <a:ext cx="1358900" cy="1429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721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972643-DAA6-6C0C-FD28-2457CF237130}"/>
              </a:ext>
            </a:extLst>
          </p:cNvPr>
          <p:cNvSpPr txBox="1"/>
          <p:nvPr/>
        </p:nvSpPr>
        <p:spPr>
          <a:xfrm>
            <a:off x="4011930" y="117872"/>
            <a:ext cx="38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“BINGO”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2A841-7B05-7E41-45BC-F333845E6D1A}"/>
              </a:ext>
            </a:extLst>
          </p:cNvPr>
          <p:cNvSpPr txBox="1"/>
          <p:nvPr/>
        </p:nvSpPr>
        <p:spPr>
          <a:xfrm>
            <a:off x="961424" y="776254"/>
            <a:ext cx="20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23947-B5A8-266E-3B05-714AE00C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0" y="741168"/>
            <a:ext cx="593392" cy="593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F96EDB-BD40-849D-2805-BC6AA5A0DC74}"/>
              </a:ext>
            </a:extLst>
          </p:cNvPr>
          <p:cNvSpPr txBox="1"/>
          <p:nvPr/>
        </p:nvSpPr>
        <p:spPr>
          <a:xfrm>
            <a:off x="673156" y="1500352"/>
            <a:ext cx="1126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“Bingo”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0C5E5-B283-FED2-0A38-4D10FD5C1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417" y="2439404"/>
            <a:ext cx="4740834" cy="43007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418A2D7-A3C1-6164-37CC-E1463007D153}"/>
              </a:ext>
            </a:extLst>
          </p:cNvPr>
          <p:cNvSpPr/>
          <p:nvPr/>
        </p:nvSpPr>
        <p:spPr>
          <a:xfrm>
            <a:off x="3657600" y="2596201"/>
            <a:ext cx="1358900" cy="1429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62D423-C41C-96A4-24F3-B6A83EBF1EB7}"/>
              </a:ext>
            </a:extLst>
          </p:cNvPr>
          <p:cNvSpPr/>
          <p:nvPr/>
        </p:nvSpPr>
        <p:spPr>
          <a:xfrm>
            <a:off x="3657600" y="3874916"/>
            <a:ext cx="1358900" cy="1429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CF20F6-27B7-11BE-E97B-AC522E0D0DCA}"/>
              </a:ext>
            </a:extLst>
          </p:cNvPr>
          <p:cNvSpPr/>
          <p:nvPr/>
        </p:nvSpPr>
        <p:spPr>
          <a:xfrm>
            <a:off x="3657600" y="5234937"/>
            <a:ext cx="1358900" cy="1429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54E69C-8706-2238-89EE-F9DF996ED4AD}"/>
              </a:ext>
            </a:extLst>
          </p:cNvPr>
          <p:cNvSpPr/>
          <p:nvPr/>
        </p:nvSpPr>
        <p:spPr>
          <a:xfrm>
            <a:off x="5103684" y="2537314"/>
            <a:ext cx="1358900" cy="1429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1D55CC-E44A-18CE-81E0-6548484003F0}"/>
              </a:ext>
            </a:extLst>
          </p:cNvPr>
          <p:cNvSpPr/>
          <p:nvPr/>
        </p:nvSpPr>
        <p:spPr>
          <a:xfrm>
            <a:off x="6549768" y="2537313"/>
            <a:ext cx="1358900" cy="1429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526C53-3B68-3C03-19D9-A547705C0CA9}"/>
              </a:ext>
            </a:extLst>
          </p:cNvPr>
          <p:cNvSpPr/>
          <p:nvPr/>
        </p:nvSpPr>
        <p:spPr>
          <a:xfrm>
            <a:off x="5103684" y="3874915"/>
            <a:ext cx="1358900" cy="1429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18CC6F-F8F5-E7EC-1BD0-8CB5A3988F9C}"/>
              </a:ext>
            </a:extLst>
          </p:cNvPr>
          <p:cNvSpPr/>
          <p:nvPr/>
        </p:nvSpPr>
        <p:spPr>
          <a:xfrm>
            <a:off x="6588541" y="5136201"/>
            <a:ext cx="1358900" cy="1429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9721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F92A6-7A89-F2B5-5088-2C8ABA488083}"/>
              </a:ext>
            </a:extLst>
          </p:cNvPr>
          <p:cNvSpPr txBox="1"/>
          <p:nvPr/>
        </p:nvSpPr>
        <p:spPr>
          <a:xfrm>
            <a:off x="228600" y="235744"/>
            <a:ext cx="509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323BD-9560-7B01-13A8-F75FFB5D9336}"/>
              </a:ext>
            </a:extLst>
          </p:cNvPr>
          <p:cNvSpPr txBox="1"/>
          <p:nvPr/>
        </p:nvSpPr>
        <p:spPr>
          <a:xfrm>
            <a:off x="857250" y="1209794"/>
            <a:ext cx="1057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65026-0929-40C6-3BE4-47D46935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035" y="2817852"/>
            <a:ext cx="3556400" cy="355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EE9148-7CA2-D0C9-8A58-F64F78E29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300" y="2614730"/>
            <a:ext cx="3556399" cy="35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6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F92A6-7A89-F2B5-5088-2C8ABA488083}"/>
              </a:ext>
            </a:extLst>
          </p:cNvPr>
          <p:cNvSpPr txBox="1"/>
          <p:nvPr/>
        </p:nvSpPr>
        <p:spPr>
          <a:xfrm>
            <a:off x="139700" y="108744"/>
            <a:ext cx="509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639CF-E810-BD8F-7D9D-0253583DBFD0}"/>
              </a:ext>
            </a:extLst>
          </p:cNvPr>
          <p:cNvSpPr txBox="1"/>
          <p:nvPr/>
        </p:nvSpPr>
        <p:spPr>
          <a:xfrm>
            <a:off x="552450" y="689094"/>
            <a:ext cx="11423650" cy="624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hoa học, rõ ràng, nội dung chính được đặt ở vị trí nổi bật, thể hiện được sự liên kết giữa các ý phụ và nội dung chính.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rang.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Sử dụng keyword chính xác liên quan đến nội dung trung tâm, số lượng chữ vừa phải.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+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Lực và biểu diễn lực.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+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Biến dạng của lò xo.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+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Trọng lực - lực hấp dẫn.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+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Lực cản của nước.</a:t>
            </a:r>
          </a:p>
        </p:txBody>
      </p:sp>
    </p:spTree>
    <p:extLst>
      <p:ext uri="{BB962C8B-B14F-4D97-AF65-F5344CB8AC3E}">
        <p14:creationId xmlns:p14="http://schemas.microsoft.com/office/powerpoint/2010/main" val="253041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2DD8B7-7A46-EEC0-5E85-BA7214AC09D8}"/>
              </a:ext>
            </a:extLst>
          </p:cNvPr>
          <p:cNvSpPr txBox="1"/>
          <p:nvPr/>
        </p:nvSpPr>
        <p:spPr>
          <a:xfrm>
            <a:off x="307407" y="219488"/>
            <a:ext cx="286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F5DE4-89D9-3469-45B0-8C37FE4CA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67" b="48000"/>
          <a:stretch/>
        </p:blipFill>
        <p:spPr>
          <a:xfrm>
            <a:off x="1038225" y="2113681"/>
            <a:ext cx="10115550" cy="3371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290A03-521C-8325-CB5C-40058DC6EAE3}"/>
              </a:ext>
            </a:extLst>
          </p:cNvPr>
          <p:cNvSpPr txBox="1"/>
          <p:nvPr/>
        </p:nvSpPr>
        <p:spPr>
          <a:xfrm>
            <a:off x="3176337" y="978769"/>
            <a:ext cx="660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7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8C2B0F-E830-9917-919F-2FE1360B850C}"/>
              </a:ext>
            </a:extLst>
          </p:cNvPr>
          <p:cNvSpPr txBox="1"/>
          <p:nvPr/>
        </p:nvSpPr>
        <p:spPr>
          <a:xfrm>
            <a:off x="2792730" y="83582"/>
            <a:ext cx="660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C5AF3-975C-7EA7-7AFD-24F886826F24}"/>
              </a:ext>
            </a:extLst>
          </p:cNvPr>
          <p:cNvSpPr txBox="1"/>
          <p:nvPr/>
        </p:nvSpPr>
        <p:spPr>
          <a:xfrm>
            <a:off x="961424" y="776254"/>
            <a:ext cx="20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0257D-1E28-1454-37A8-C5EE0138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0" y="741168"/>
            <a:ext cx="593392" cy="5933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577CBB-5DD7-E040-8DCF-E65878B7DB6E}"/>
              </a:ext>
            </a:extLst>
          </p:cNvPr>
          <p:cNvSpPr txBox="1"/>
          <p:nvPr/>
        </p:nvSpPr>
        <p:spPr>
          <a:xfrm>
            <a:off x="830692" y="1464320"/>
            <a:ext cx="6749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(21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83A79B-6B7A-A325-5256-207B7985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173" y="896957"/>
            <a:ext cx="1872265" cy="18722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2B628C-3AB1-2341-5D6C-3D95472C4DA8}"/>
              </a:ext>
            </a:extLst>
          </p:cNvPr>
          <p:cNvSpPr txBox="1"/>
          <p:nvPr/>
        </p:nvSpPr>
        <p:spPr>
          <a:xfrm>
            <a:off x="830692" y="3603141"/>
            <a:ext cx="5161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C5B485A-88D6-154F-68F0-6B275456CEE3}"/>
              </a:ext>
            </a:extLst>
          </p:cNvPr>
          <p:cNvSpPr/>
          <p:nvPr/>
        </p:nvSpPr>
        <p:spPr>
          <a:xfrm rot="7143986">
            <a:off x="6351852" y="3607030"/>
            <a:ext cx="3274138" cy="29894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C6A9AA-8980-2D5F-F194-907120D76D97}"/>
              </a:ext>
            </a:extLst>
          </p:cNvPr>
          <p:cNvSpPr txBox="1"/>
          <p:nvPr/>
        </p:nvSpPr>
        <p:spPr>
          <a:xfrm rot="7178898">
            <a:off x="5151359" y="4346163"/>
            <a:ext cx="3427012" cy="608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</a:pP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hút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</a:t>
            </a:r>
          </a:p>
          <a:p>
            <a:pPr algn="ctr" defTabSz="457200">
              <a:lnSpc>
                <a:spcPct val="107000"/>
              </a:lnSpc>
            </a:pP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ó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1600" kern="100" dirty="0">
              <a:solidFill>
                <a:prstClr val="black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3FA623-9AFD-930A-A5B1-5BE6B90D4232}"/>
              </a:ext>
            </a:extLst>
          </p:cNvPr>
          <p:cNvSpPr txBox="1"/>
          <p:nvPr/>
        </p:nvSpPr>
        <p:spPr>
          <a:xfrm>
            <a:off x="6691471" y="5451871"/>
            <a:ext cx="2307040" cy="34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</a:pP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en-US" sz="1600" kern="100" dirty="0">
              <a:solidFill>
                <a:prstClr val="black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9451D-3743-F432-6DCA-3C221A3D70B0}"/>
              </a:ext>
            </a:extLst>
          </p:cNvPr>
          <p:cNvSpPr txBox="1"/>
          <p:nvPr/>
        </p:nvSpPr>
        <p:spPr>
          <a:xfrm rot="3424698">
            <a:off x="7517428" y="4452867"/>
            <a:ext cx="148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Lực hấp dẫn.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67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8C2B0F-E830-9917-919F-2FE1360B850C}"/>
              </a:ext>
            </a:extLst>
          </p:cNvPr>
          <p:cNvSpPr txBox="1"/>
          <p:nvPr/>
        </p:nvSpPr>
        <p:spPr>
          <a:xfrm>
            <a:off x="2792730" y="83582"/>
            <a:ext cx="660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C5AF3-975C-7EA7-7AFD-24F886826F24}"/>
              </a:ext>
            </a:extLst>
          </p:cNvPr>
          <p:cNvSpPr txBox="1"/>
          <p:nvPr/>
        </p:nvSpPr>
        <p:spPr>
          <a:xfrm>
            <a:off x="961424" y="776254"/>
            <a:ext cx="20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614D9-AC1E-36B0-CF91-79E3DFA9AB89}"/>
              </a:ext>
            </a:extLst>
          </p:cNvPr>
          <p:cNvSpPr txBox="1"/>
          <p:nvPr/>
        </p:nvSpPr>
        <p:spPr>
          <a:xfrm>
            <a:off x="821055" y="4988828"/>
            <a:ext cx="527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ECFC4-2F67-BA9E-0BFA-48DB5F7626BB}"/>
              </a:ext>
            </a:extLst>
          </p:cNvPr>
          <p:cNvSpPr txBox="1"/>
          <p:nvPr/>
        </p:nvSpPr>
        <p:spPr>
          <a:xfrm>
            <a:off x="746471" y="1736824"/>
            <a:ext cx="7543287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0257D-1E28-1454-37A8-C5EE0138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0" y="741168"/>
            <a:ext cx="593392" cy="5933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E631A0-4F41-B745-0BBE-7D190582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407" y="1299474"/>
            <a:ext cx="2897004" cy="2897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3CDACB-E7C3-DC99-D40D-24CA23429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457" y="4769000"/>
            <a:ext cx="1937085" cy="19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9336737-87A2-5B1F-98AB-78BE4DA04BC0}"/>
              </a:ext>
            </a:extLst>
          </p:cNvPr>
          <p:cNvSpPr/>
          <p:nvPr/>
        </p:nvSpPr>
        <p:spPr>
          <a:xfrm rot="17945892">
            <a:off x="1411485" y="-200239"/>
            <a:ext cx="3274138" cy="29894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E8D84-5F47-0260-D2F5-DDE4EB543370}"/>
              </a:ext>
            </a:extLst>
          </p:cNvPr>
          <p:cNvSpPr txBox="1"/>
          <p:nvPr/>
        </p:nvSpPr>
        <p:spPr>
          <a:xfrm rot="3575219">
            <a:off x="1478422" y="1367624"/>
            <a:ext cx="26938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vi-VN" sz="1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Mũi tên mô tả lực có phương ngang là</a:t>
            </a:r>
            <a:endParaRPr lang="en-US" sz="17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E7991-2B61-25EB-FC28-ECDD0D79E9A0}"/>
              </a:ext>
            </a:extLst>
          </p:cNvPr>
          <p:cNvSpPr txBox="1"/>
          <p:nvPr/>
        </p:nvSpPr>
        <p:spPr>
          <a:xfrm rot="18009758">
            <a:off x="2758984" y="1263328"/>
            <a:ext cx="28462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vi-VN" sz="1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Mũi tên mô tả lực có phương thẳng đứng là</a:t>
            </a:r>
            <a:endParaRPr lang="en-US" sz="17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9DD67-26F0-6531-C84A-6DFB47275238}"/>
              </a:ext>
            </a:extLst>
          </p:cNvPr>
          <p:cNvSpPr txBox="1"/>
          <p:nvPr/>
        </p:nvSpPr>
        <p:spPr>
          <a:xfrm>
            <a:off x="2236374" y="5710532"/>
            <a:ext cx="29317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Mỗi lực có 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những đặc trưng cơ bản nào?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8D8B2FE-EF56-9749-078E-6DF15EE36F54}"/>
              </a:ext>
            </a:extLst>
          </p:cNvPr>
          <p:cNvSpPr/>
          <p:nvPr/>
        </p:nvSpPr>
        <p:spPr>
          <a:xfrm rot="7155552">
            <a:off x="2427993" y="4093037"/>
            <a:ext cx="3274138" cy="29894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9A5AE-4483-5AEC-8F9F-2677279BC432}"/>
              </a:ext>
            </a:extLst>
          </p:cNvPr>
          <p:cNvSpPr txBox="1"/>
          <p:nvPr/>
        </p:nvSpPr>
        <p:spPr>
          <a:xfrm rot="17794686">
            <a:off x="1968491" y="4383959"/>
            <a:ext cx="2308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5C5A7-16B1-D5EF-146C-451924A7B7D0}"/>
              </a:ext>
            </a:extLst>
          </p:cNvPr>
          <p:cNvSpPr txBox="1"/>
          <p:nvPr/>
        </p:nvSpPr>
        <p:spPr>
          <a:xfrm rot="14223991">
            <a:off x="2870427" y="4608041"/>
            <a:ext cx="2468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Đơn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vị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lực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là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gì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?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70A49E0-5EAD-0D0E-7756-989E23E62C8F}"/>
              </a:ext>
            </a:extLst>
          </p:cNvPr>
          <p:cNvSpPr/>
          <p:nvPr/>
        </p:nvSpPr>
        <p:spPr>
          <a:xfrm rot="7143986">
            <a:off x="7355893" y="1282226"/>
            <a:ext cx="3274138" cy="29894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35B309-9AE5-59E6-6B18-9A74B86469DD}"/>
              </a:ext>
            </a:extLst>
          </p:cNvPr>
          <p:cNvSpPr txBox="1"/>
          <p:nvPr/>
        </p:nvSpPr>
        <p:spPr>
          <a:xfrm rot="7178898">
            <a:off x="6155400" y="2021359"/>
            <a:ext cx="3427012" cy="608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</a:pP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hút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endParaRPr lang="en-US" sz="1600" b="1" kern="100" dirty="0">
              <a:solidFill>
                <a:prstClr val="black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7000"/>
              </a:lnSpc>
            </a:pP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1600" kern="100" dirty="0">
              <a:solidFill>
                <a:prstClr val="black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139D1-1C82-12AA-503C-69D3316182F7}"/>
              </a:ext>
            </a:extLst>
          </p:cNvPr>
          <p:cNvSpPr txBox="1"/>
          <p:nvPr/>
        </p:nvSpPr>
        <p:spPr>
          <a:xfrm>
            <a:off x="7695512" y="3127067"/>
            <a:ext cx="2307040" cy="34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</a:pP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en-US" sz="1600" kern="100" dirty="0">
              <a:solidFill>
                <a:prstClr val="black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A4B93F-F4E9-C8BF-F6F2-7CAEB2551187}"/>
              </a:ext>
            </a:extLst>
          </p:cNvPr>
          <p:cNvSpPr txBox="1"/>
          <p:nvPr/>
        </p:nvSpPr>
        <p:spPr>
          <a:xfrm rot="3424698">
            <a:off x="8521469" y="2128063"/>
            <a:ext cx="148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Lực hấp dẫn.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A52C52-CF21-5B2F-490E-039722DF3D94}"/>
              </a:ext>
            </a:extLst>
          </p:cNvPr>
          <p:cNvSpPr/>
          <p:nvPr/>
        </p:nvSpPr>
        <p:spPr>
          <a:xfrm>
            <a:off x="308610" y="335170"/>
            <a:ext cx="11544300" cy="63596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DFF060-C0D9-AC4E-A985-D9D6B592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8" y="163150"/>
            <a:ext cx="1219200" cy="1219200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1D9AEBB-DCE7-4124-ECEF-4C82FE24E4A7}"/>
              </a:ext>
            </a:extLst>
          </p:cNvPr>
          <p:cNvSpPr/>
          <p:nvPr/>
        </p:nvSpPr>
        <p:spPr>
          <a:xfrm rot="7155552">
            <a:off x="5755069" y="4120997"/>
            <a:ext cx="3274138" cy="29894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595CD-D59A-5BDA-D5A0-BF992A5B6C53}"/>
              </a:ext>
            </a:extLst>
          </p:cNvPr>
          <p:cNvSpPr txBox="1"/>
          <p:nvPr/>
        </p:nvSpPr>
        <p:spPr>
          <a:xfrm rot="17909601">
            <a:off x="5636215" y="4832418"/>
            <a:ext cx="1237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vi-VN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6 cm</a:t>
            </a:r>
            <a:endParaRPr lang="en-US" sz="2000" i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1D65-DD71-9CC3-4C3D-27D82E551A8F}"/>
              </a:ext>
            </a:extLst>
          </p:cNvPr>
          <p:cNvSpPr txBox="1"/>
          <p:nvPr/>
        </p:nvSpPr>
        <p:spPr>
          <a:xfrm rot="14231440">
            <a:off x="5989365" y="4736022"/>
            <a:ext cx="28798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50g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200"/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cm.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200"/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200g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4B63F-5F6D-CDA8-6B95-E7FCE3386D51}"/>
              </a:ext>
            </a:extLst>
          </p:cNvPr>
          <p:cNvSpPr txBox="1"/>
          <p:nvPr/>
        </p:nvSpPr>
        <p:spPr>
          <a:xfrm>
            <a:off x="2165219" y="5687022"/>
            <a:ext cx="29317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Mỗi lực có 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</a:rPr>
              <a:t>những đặc trưng cơ bản nào?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64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924601-91A1-65AF-36C9-2B00A7989690}"/>
              </a:ext>
            </a:extLst>
          </p:cNvPr>
          <p:cNvSpPr/>
          <p:nvPr/>
        </p:nvSpPr>
        <p:spPr>
          <a:xfrm>
            <a:off x="731520" y="1765125"/>
            <a:ext cx="10995660" cy="8510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A9B951-15B5-73E7-97C6-6F65D21C3205}"/>
              </a:ext>
            </a:extLst>
          </p:cNvPr>
          <p:cNvSpPr/>
          <p:nvPr/>
        </p:nvSpPr>
        <p:spPr>
          <a:xfrm>
            <a:off x="731520" y="371938"/>
            <a:ext cx="10995660" cy="851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537A7-15ED-EC05-9CED-89837B9207B3}"/>
              </a:ext>
            </a:extLst>
          </p:cNvPr>
          <p:cNvSpPr txBox="1"/>
          <p:nvPr/>
        </p:nvSpPr>
        <p:spPr>
          <a:xfrm>
            <a:off x="609600" y="561349"/>
            <a:ext cx="898398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Khi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kéo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Question mark ">
            <a:extLst>
              <a:ext uri="{FF2B5EF4-FFF2-40B4-BE49-F238E27FC236}">
                <a16:creationId xmlns:a16="http://schemas.microsoft.com/office/drawing/2014/main" id="{9F29273C-BE89-934B-915C-D1488064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8791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44B13-CAB8-0925-10E8-2F2D0B59070F}"/>
              </a:ext>
            </a:extLst>
          </p:cNvPr>
          <p:cNvSpPr txBox="1"/>
          <p:nvPr/>
        </p:nvSpPr>
        <p:spPr>
          <a:xfrm>
            <a:off x="1263015" y="1951575"/>
            <a:ext cx="7815261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Khi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Đạt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đẩy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tủ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chịu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507E1-494D-4024-CC34-0F9C273D0A06}"/>
              </a:ext>
            </a:extLst>
          </p:cNvPr>
          <p:cNvSpPr txBox="1"/>
          <p:nvPr/>
        </p:nvSpPr>
        <p:spPr>
          <a:xfrm>
            <a:off x="9593580" y="553432"/>
            <a:ext cx="1780221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D023A-92D1-11E3-670F-6DAE101721F1}"/>
              </a:ext>
            </a:extLst>
          </p:cNvPr>
          <p:cNvSpPr txBox="1"/>
          <p:nvPr/>
        </p:nvSpPr>
        <p:spPr>
          <a:xfrm>
            <a:off x="10045065" y="1951575"/>
            <a:ext cx="1007745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Tủ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2" descr="Question mark ">
            <a:extLst>
              <a:ext uri="{FF2B5EF4-FFF2-40B4-BE49-F238E27FC236}">
                <a16:creationId xmlns:a16="http://schemas.microsoft.com/office/drawing/2014/main" id="{F6ED6E11-1050-CE6D-2957-96121DAA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31978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127EB6-7C97-D774-220B-2DFDC5042B8A}"/>
              </a:ext>
            </a:extLst>
          </p:cNvPr>
          <p:cNvSpPr/>
          <p:nvPr/>
        </p:nvSpPr>
        <p:spPr>
          <a:xfrm>
            <a:off x="731520" y="3180468"/>
            <a:ext cx="10995660" cy="13686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Question mark ">
            <a:extLst>
              <a:ext uri="{FF2B5EF4-FFF2-40B4-BE49-F238E27FC236}">
                <a16:creationId xmlns:a16="http://schemas.microsoft.com/office/drawing/2014/main" id="{51354606-800E-BB04-8567-97BFAB25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047321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225FF-DD43-0A18-C094-469F4C5CEB36}"/>
              </a:ext>
            </a:extLst>
          </p:cNvPr>
          <p:cNvSpPr txBox="1"/>
          <p:nvPr/>
        </p:nvSpPr>
        <p:spPr>
          <a:xfrm>
            <a:off x="1349695" y="3369634"/>
            <a:ext cx="923448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99723-986B-0BC1-B6E6-37C2613355E4}"/>
              </a:ext>
            </a:extLst>
          </p:cNvPr>
          <p:cNvSpPr txBox="1"/>
          <p:nvPr/>
        </p:nvSpPr>
        <p:spPr>
          <a:xfrm>
            <a:off x="4702968" y="3959387"/>
            <a:ext cx="702421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FF3863-A112-EE51-4D6B-95B4F2E3BF3E}"/>
              </a:ext>
            </a:extLst>
          </p:cNvPr>
          <p:cNvSpPr/>
          <p:nvPr/>
        </p:nvSpPr>
        <p:spPr>
          <a:xfrm>
            <a:off x="731520" y="5050985"/>
            <a:ext cx="10995660" cy="1298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 descr="Question mark ">
            <a:extLst>
              <a:ext uri="{FF2B5EF4-FFF2-40B4-BE49-F238E27FC236}">
                <a16:creationId xmlns:a16="http://schemas.microsoft.com/office/drawing/2014/main" id="{F62C176F-C53B-3C95-62B9-BE8FEC65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917838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1D79F0-462D-9444-5E7C-A540D291F2D0}"/>
              </a:ext>
            </a:extLst>
          </p:cNvPr>
          <p:cNvSpPr txBox="1"/>
          <p:nvPr/>
        </p:nvSpPr>
        <p:spPr>
          <a:xfrm>
            <a:off x="1349696" y="5113433"/>
            <a:ext cx="10110784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Gió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quạt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tờ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giấy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bay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xúc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xúc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F0F2AB-E4EE-FC49-C8E6-DAA30BAE6401}"/>
              </a:ext>
            </a:extLst>
          </p:cNvPr>
          <p:cNvSpPr txBox="1"/>
          <p:nvPr/>
        </p:nvSpPr>
        <p:spPr>
          <a:xfrm>
            <a:off x="7104703" y="5720885"/>
            <a:ext cx="4442458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xúc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2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3" grpId="0"/>
      <p:bldP spid="9" grpId="0"/>
      <p:bldP spid="10" grpId="0"/>
      <p:bldP spid="11" grpId="0"/>
      <p:bldP spid="17" grpId="0" animBg="1"/>
      <p:bldP spid="12" grpId="0"/>
      <p:bldP spid="13" grpId="0"/>
      <p:bldP spid="20" grpId="0" animBg="1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924601-91A1-65AF-36C9-2B00A7989690}"/>
              </a:ext>
            </a:extLst>
          </p:cNvPr>
          <p:cNvSpPr/>
          <p:nvPr/>
        </p:nvSpPr>
        <p:spPr>
          <a:xfrm>
            <a:off x="731520" y="2227777"/>
            <a:ext cx="10995660" cy="114937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A9B951-15B5-73E7-97C6-6F65D21C3205}"/>
              </a:ext>
            </a:extLst>
          </p:cNvPr>
          <p:cNvSpPr/>
          <p:nvPr/>
        </p:nvSpPr>
        <p:spPr>
          <a:xfrm>
            <a:off x="731520" y="371937"/>
            <a:ext cx="10995660" cy="1358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Question mark ">
            <a:extLst>
              <a:ext uri="{FF2B5EF4-FFF2-40B4-BE49-F238E27FC236}">
                <a16:creationId xmlns:a16="http://schemas.microsoft.com/office/drawing/2014/main" id="{9F29273C-BE89-934B-915C-D1488064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8791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44B13-CAB8-0925-10E8-2F2D0B59070F}"/>
              </a:ext>
            </a:extLst>
          </p:cNvPr>
          <p:cNvSpPr txBox="1"/>
          <p:nvPr/>
        </p:nvSpPr>
        <p:spPr>
          <a:xfrm>
            <a:off x="1263015" y="2322166"/>
            <a:ext cx="7815261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Mỗi lực có những đặc trưng cơ bản nào?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D023A-92D1-11E3-670F-6DAE101721F1}"/>
              </a:ext>
            </a:extLst>
          </p:cNvPr>
          <p:cNvSpPr txBox="1"/>
          <p:nvPr/>
        </p:nvSpPr>
        <p:spPr>
          <a:xfrm>
            <a:off x="5806440" y="2817715"/>
            <a:ext cx="565404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Điểm đặt, phương, chiều và độ lớn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Question mark ">
            <a:extLst>
              <a:ext uri="{FF2B5EF4-FFF2-40B4-BE49-F238E27FC236}">
                <a16:creationId xmlns:a16="http://schemas.microsoft.com/office/drawing/2014/main" id="{F6ED6E11-1050-CE6D-2957-96121DAA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02569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127EB6-7C97-D774-220B-2DFDC5042B8A}"/>
              </a:ext>
            </a:extLst>
          </p:cNvPr>
          <p:cNvSpPr/>
          <p:nvPr/>
        </p:nvSpPr>
        <p:spPr>
          <a:xfrm>
            <a:off x="731520" y="3853593"/>
            <a:ext cx="10995660" cy="9298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Picture 2" descr="Question mark ">
            <a:extLst>
              <a:ext uri="{FF2B5EF4-FFF2-40B4-BE49-F238E27FC236}">
                <a16:creationId xmlns:a16="http://schemas.microsoft.com/office/drawing/2014/main" id="{51354606-800E-BB04-8567-97BFAB25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720446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225FF-DD43-0A18-C094-469F4C5CEB36}"/>
              </a:ext>
            </a:extLst>
          </p:cNvPr>
          <p:cNvSpPr txBox="1"/>
          <p:nvPr/>
        </p:nvSpPr>
        <p:spPr>
          <a:xfrm>
            <a:off x="1349695" y="4042759"/>
            <a:ext cx="923448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Đơn vị của lực là gì?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99723-986B-0BC1-B6E6-37C2613355E4}"/>
              </a:ext>
            </a:extLst>
          </p:cNvPr>
          <p:cNvSpPr txBox="1"/>
          <p:nvPr/>
        </p:nvSpPr>
        <p:spPr>
          <a:xfrm>
            <a:off x="8860949" y="4042759"/>
            <a:ext cx="229473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Niutơn</a:t>
            </a:r>
            <a:r>
              <a:rPr kumimoji="0" lang="en-US" sz="2800" b="0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(N)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FF3863-A112-EE51-4D6B-95B4F2E3BF3E}"/>
              </a:ext>
            </a:extLst>
          </p:cNvPr>
          <p:cNvSpPr/>
          <p:nvPr/>
        </p:nvSpPr>
        <p:spPr>
          <a:xfrm>
            <a:off x="731520" y="5402382"/>
            <a:ext cx="10995660" cy="10836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" name="Picture 2" descr="Question mark ">
            <a:extLst>
              <a:ext uri="{FF2B5EF4-FFF2-40B4-BE49-F238E27FC236}">
                <a16:creationId xmlns:a16="http://schemas.microsoft.com/office/drawing/2014/main" id="{F62C176F-C53B-3C95-62B9-BE8FEC65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69235"/>
            <a:ext cx="1062990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1D79F0-462D-9444-5E7C-A540D291F2D0}"/>
              </a:ext>
            </a:extLst>
          </p:cNvPr>
          <p:cNvSpPr txBox="1"/>
          <p:nvPr/>
        </p:nvSpPr>
        <p:spPr>
          <a:xfrm>
            <a:off x="1349696" y="5464830"/>
            <a:ext cx="10110784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Mũi tên mô tả lực có phương ngang là</a:t>
            </a:r>
            <a:endParaRPr kumimoji="0" lang="en-US" sz="2800" b="0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FA048-A96E-A96F-2D59-0A22DEB5FCCF}"/>
              </a:ext>
            </a:extLst>
          </p:cNvPr>
          <p:cNvSpPr txBox="1"/>
          <p:nvPr/>
        </p:nvSpPr>
        <p:spPr>
          <a:xfrm>
            <a:off x="1349694" y="435093"/>
            <a:ext cx="9943145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Vũ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ấn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mạnh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xuống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sàn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xúc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xúc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0CA21-B418-F49C-CB39-BD905DFBC3E8}"/>
              </a:ext>
            </a:extLst>
          </p:cNvPr>
          <p:cNvSpPr txBox="1"/>
          <p:nvPr/>
        </p:nvSpPr>
        <p:spPr>
          <a:xfrm>
            <a:off x="8952547" y="1051299"/>
            <a:ext cx="2185035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Lực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xúc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E6633B-B5F9-CAA0-18E0-204615500F11}"/>
              </a:ext>
            </a:extLst>
          </p:cNvPr>
          <p:cNvCxnSpPr/>
          <p:nvPr/>
        </p:nvCxnSpPr>
        <p:spPr>
          <a:xfrm>
            <a:off x="9410700" y="5984716"/>
            <a:ext cx="143160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9" grpId="0"/>
      <p:bldP spid="11" grpId="0"/>
      <p:bldP spid="17" grpId="0" animBg="1"/>
      <p:bldP spid="12" grpId="0"/>
      <p:bldP spid="13" grpId="0"/>
      <p:bldP spid="20" grpId="0" animBg="1"/>
      <p:bldP spid="19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932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Quynh</dc:creator>
  <cp:lastModifiedBy>Anh Quynh</cp:lastModifiedBy>
  <cp:revision>8</cp:revision>
  <dcterms:created xsi:type="dcterms:W3CDTF">2024-04-11T15:34:00Z</dcterms:created>
  <dcterms:modified xsi:type="dcterms:W3CDTF">2024-04-21T14:00:18Z</dcterms:modified>
</cp:coreProperties>
</file>