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56" r:id="rId2"/>
    <p:sldId id="258" r:id="rId3"/>
    <p:sldId id="270" r:id="rId4"/>
    <p:sldId id="259" r:id="rId5"/>
    <p:sldId id="260" r:id="rId6"/>
    <p:sldId id="262" r:id="rId7"/>
    <p:sldId id="261" r:id="rId8"/>
    <p:sldId id="265" r:id="rId9"/>
    <p:sldId id="266" r:id="rId10"/>
    <p:sldId id="277" r:id="rId11"/>
    <p:sldId id="282" r:id="rId12"/>
    <p:sldId id="283" r:id="rId13"/>
    <p:sldId id="284" r:id="rId14"/>
    <p:sldId id="285" r:id="rId15"/>
    <p:sldId id="288" r:id="rId16"/>
    <p:sldId id="276" r:id="rId17"/>
    <p:sldId id="267" r:id="rId18"/>
    <p:sldId id="271" r:id="rId19"/>
    <p:sldId id="272" r:id="rId20"/>
    <p:sldId id="268" r:id="rId21"/>
    <p:sldId id="273" r:id="rId22"/>
    <p:sldId id="274" r:id="rId23"/>
    <p:sldId id="287" r:id="rId24"/>
    <p:sldId id="275" r:id="rId25"/>
    <p:sldId id="286" r:id="rId26"/>
    <p:sldId id="25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1" autoAdjust="0"/>
    <p:restoredTop sz="94660"/>
  </p:normalViewPr>
  <p:slideViewPr>
    <p:cSldViewPr snapToGrid="0">
      <p:cViewPr varScale="1">
        <p:scale>
          <a:sx n="112" d="100"/>
          <a:sy n="112" d="100"/>
        </p:scale>
        <p:origin x="41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3/29/2024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146861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317332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05859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711474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4004608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262813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856646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3/29/2024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3/29/2024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3/29/2024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3/29/2024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3/29/2024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76672"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05728" y="1600200"/>
            <a:ext cx="5376672"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t>3/29/2024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t>3/29/2024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t>3/29/2024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3/29/2024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3/29/2024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3/29/2024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timing>
    <p:tnLst>
      <p:par>
        <p:cTn id="1" dur="indefinite" restart="never" nodeType="tmRoot"/>
      </p:par>
    </p:tnLst>
  </p:timing>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nchorCtr="0"/>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fld id="{63A1C593-65D0-4073-BCC9-577B9352EA97}" type="datetimeFigureOut">
              <a:rPr lang="en-US" smtClean="0"/>
              <a:t>3/29/2024</a:t>
            </a:fld>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đ</a:t>
            </a:r>
          </a:p>
        </p:txBody>
      </p:sp>
      <p:sp>
        <p:nvSpPr>
          <p:cNvPr id="3" name="Subtitle 2"/>
          <p:cNvSpPr>
            <a:spLocks noGrp="1"/>
          </p:cNvSpPr>
          <p:nvPr>
            <p:ph type="subTitle" idx="1"/>
          </p:nvPr>
        </p:nvSpPr>
        <p:spPr/>
        <p:txBody>
          <a:bodyPr/>
          <a:lstStyle/>
          <a:p>
            <a:endParaRPr lang="en-US"/>
          </a:p>
        </p:txBody>
      </p:sp>
      <p:pic>
        <p:nvPicPr>
          <p:cNvPr id="100" name="Picture 99"/>
          <p:cNvPicPr/>
          <p:nvPr/>
        </p:nvPicPr>
        <p:blipFill>
          <a:blip r:embed="rId2"/>
          <a:stretch>
            <a:fillRect/>
          </a:stretch>
        </p:blipFill>
        <p:spPr>
          <a:xfrm>
            <a:off x="0" y="0"/>
            <a:ext cx="12192000" cy="6858000"/>
          </a:xfrm>
          <a:prstGeom prst="rect">
            <a:avLst/>
          </a:prstGeom>
          <a:noFill/>
          <a:ln w="9525">
            <a:noFill/>
          </a:ln>
        </p:spPr>
      </p:pic>
      <p:sp>
        <p:nvSpPr>
          <p:cNvPr id="4" name="Text Box 3"/>
          <p:cNvSpPr txBox="1"/>
          <p:nvPr/>
        </p:nvSpPr>
        <p:spPr>
          <a:xfrm>
            <a:off x="2296907" y="736232"/>
            <a:ext cx="8876665" cy="400110"/>
          </a:xfrm>
          <a:prstGeom prst="rect">
            <a:avLst/>
          </a:prstGeom>
          <a:noFill/>
        </p:spPr>
        <p:txBody>
          <a:bodyPr wrap="square" rtlCol="0">
            <a:spAutoFit/>
            <a:scene3d>
              <a:camera prst="orthographicFront"/>
              <a:lightRig rig="threePt" dir="t"/>
            </a:scene3d>
          </a:bodyPr>
          <a:lstStyle/>
          <a:p>
            <a:pPr algn="ctr"/>
            <a:r>
              <a:rPr lang="en-US" sz="2000">
                <a:ln w="22225">
                  <a:solidFill>
                    <a:schemeClr val="accent2"/>
                  </a:solidFill>
                  <a:prstDash val="solid"/>
                </a:ln>
                <a:solidFill>
                  <a:schemeClr val="accent2">
                    <a:lumMod val="40000"/>
                    <a:lumOff val="60000"/>
                  </a:schemeClr>
                </a:solidFill>
                <a:effectLst/>
              </a:rPr>
              <a:t>TRÂN TRỌNG KÍNH CHÀO QUÝ THẦY </a:t>
            </a:r>
            <a:r>
              <a:rPr lang="en-US" sz="2000" smtClean="0">
                <a:ln w="22225">
                  <a:solidFill>
                    <a:schemeClr val="accent2"/>
                  </a:solidFill>
                  <a:prstDash val="solid"/>
                </a:ln>
                <a:solidFill>
                  <a:schemeClr val="accent2">
                    <a:lumMod val="40000"/>
                    <a:lumOff val="60000"/>
                  </a:schemeClr>
                </a:solidFill>
                <a:effectLst/>
              </a:rPr>
              <a:t>CÔ </a:t>
            </a:r>
            <a:r>
              <a:rPr lang="en-US" sz="2000">
                <a:ln w="22225">
                  <a:solidFill>
                    <a:schemeClr val="accent2"/>
                  </a:solidFill>
                  <a:prstDash val="solid"/>
                </a:ln>
                <a:solidFill>
                  <a:schemeClr val="accent2">
                    <a:lumMod val="40000"/>
                    <a:lumOff val="60000"/>
                  </a:schemeClr>
                </a:solidFill>
                <a:effectLst/>
              </a:rPr>
              <a:t>ĐẾN VỚI  LỚP HỌC HÔM NAY</a:t>
            </a:r>
          </a:p>
        </p:txBody>
      </p:sp>
      <p:sp>
        <p:nvSpPr>
          <p:cNvPr id="6" name="Text Box 5"/>
          <p:cNvSpPr txBox="1"/>
          <p:nvPr/>
        </p:nvSpPr>
        <p:spPr>
          <a:xfrm>
            <a:off x="1330895" y="2162173"/>
            <a:ext cx="9146249" cy="1175706"/>
          </a:xfrm>
          <a:prstGeom prst="rect">
            <a:avLst/>
          </a:prstGeom>
          <a:noFill/>
        </p:spPr>
        <p:txBody>
          <a:bodyPr wrap="square" rtlCol="0">
            <a:spAutoFit/>
          </a:bodyPr>
          <a:lstStyle/>
          <a:p>
            <a:pPr algn="ctr">
              <a:lnSpc>
                <a:spcPct val="110000"/>
              </a:lnSpc>
            </a:pPr>
            <a:r>
              <a:rPr lang="en-US" sz="3200" b="1" smtClean="0">
                <a:gradFill>
                  <a:gsLst>
                    <a:gs pos="0">
                      <a:srgbClr val="012D86"/>
                    </a:gs>
                    <a:gs pos="100000">
                      <a:srgbClr val="0E2557"/>
                    </a:gs>
                  </a:gsLst>
                  <a:lin scaled="0"/>
                </a:gradFill>
                <a:latin typeface="Times New Roman" panose="02020603050405020304" charset="0"/>
                <a:cs typeface="Times New Roman" panose="02020603050405020304" charset="0"/>
              </a:rPr>
              <a:t>TIẾT 28- BÀI </a:t>
            </a:r>
            <a:r>
              <a:rPr lang="en-US" sz="3200" b="1">
                <a:gradFill>
                  <a:gsLst>
                    <a:gs pos="0">
                      <a:srgbClr val="012D86"/>
                    </a:gs>
                    <a:gs pos="100000">
                      <a:srgbClr val="0E2557"/>
                    </a:gs>
                  </a:gsLst>
                  <a:lin scaled="0"/>
                </a:gradFill>
                <a:latin typeface="Times New Roman" panose="02020603050405020304" charset="0"/>
                <a:cs typeface="Times New Roman" panose="02020603050405020304" charset="0"/>
              </a:rPr>
              <a:t>14: </a:t>
            </a:r>
            <a:endParaRPr lang="en-US" sz="3200" b="1" smtClean="0">
              <a:gradFill>
                <a:gsLst>
                  <a:gs pos="0">
                    <a:srgbClr val="012D86"/>
                  </a:gs>
                  <a:gs pos="100000">
                    <a:srgbClr val="0E2557"/>
                  </a:gs>
                </a:gsLst>
                <a:lin scaled="0"/>
              </a:gradFill>
              <a:latin typeface="Times New Roman" panose="02020603050405020304" charset="0"/>
              <a:cs typeface="Times New Roman" panose="02020603050405020304" charset="0"/>
            </a:endParaRPr>
          </a:p>
          <a:p>
            <a:pPr algn="ctr">
              <a:lnSpc>
                <a:spcPct val="110000"/>
              </a:lnSpc>
            </a:pPr>
            <a:r>
              <a:rPr lang="en-US" sz="3200" b="1" smtClean="0">
                <a:gradFill>
                  <a:gsLst>
                    <a:gs pos="0">
                      <a:srgbClr val="012D86"/>
                    </a:gs>
                    <a:gs pos="100000">
                      <a:srgbClr val="0E2557"/>
                    </a:gs>
                  </a:gsLst>
                  <a:lin scaled="0"/>
                </a:gradFill>
                <a:latin typeface="Times New Roman" panose="02020603050405020304" charset="0"/>
                <a:cs typeface="Times New Roman" panose="02020603050405020304" charset="0"/>
              </a:rPr>
              <a:t>MĨ </a:t>
            </a:r>
            <a:r>
              <a:rPr lang="en-US" sz="3200" b="1">
                <a:gradFill>
                  <a:gsLst>
                    <a:gs pos="0">
                      <a:srgbClr val="012D86"/>
                    </a:gs>
                    <a:gs pos="100000">
                      <a:srgbClr val="0E2557"/>
                    </a:gs>
                  </a:gsLst>
                  <a:lin scaled="0"/>
                </a:gradFill>
                <a:latin typeface="Times New Roman" panose="02020603050405020304" charset="0"/>
                <a:cs typeface="Times New Roman" panose="02020603050405020304" charset="0"/>
              </a:rPr>
              <a:t>THUẬT ỨNG DỤNG HIỆN ĐẠI VIỆT NAM</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3" name="Content Placeholder 102"/>
          <p:cNvPicPr>
            <a:picLocks noGrp="1" noChangeAspect="1"/>
          </p:cNvPicPr>
          <p:nvPr>
            <p:ph sz="half" idx="1"/>
          </p:nvPr>
        </p:nvPicPr>
        <p:blipFill>
          <a:blip r:embed="rId3"/>
          <a:stretch>
            <a:fillRect/>
          </a:stretch>
        </p:blipFill>
        <p:spPr>
          <a:xfrm>
            <a:off x="-79375" y="-113665"/>
            <a:ext cx="12271375" cy="7069455"/>
          </a:xfrm>
          <a:prstGeom prst="rect">
            <a:avLst/>
          </a:prstGeom>
          <a:noFill/>
          <a:ln w="9525">
            <a:noFill/>
          </a:ln>
        </p:spPr>
      </p:pic>
      <p:sp>
        <p:nvSpPr>
          <p:cNvPr id="5" name="Text Box 4"/>
          <p:cNvSpPr txBox="1"/>
          <p:nvPr/>
        </p:nvSpPr>
        <p:spPr>
          <a:xfrm>
            <a:off x="743816" y="1083310"/>
            <a:ext cx="6135370" cy="460375"/>
          </a:xfrm>
          <a:prstGeom prst="rect">
            <a:avLst/>
          </a:prstGeom>
          <a:noFill/>
        </p:spPr>
        <p:txBody>
          <a:bodyPr wrap="square" rtlCol="0">
            <a:spAutoFit/>
          </a:bodyPr>
          <a:lstStyle/>
          <a:p>
            <a:r>
              <a:rPr lang="en-US" sz="2400" b="1" dirty="0">
                <a:gradFill>
                  <a:gsLst>
                    <a:gs pos="0">
                      <a:srgbClr val="007BD3"/>
                    </a:gs>
                    <a:gs pos="100000">
                      <a:srgbClr val="034373"/>
                    </a:gs>
                  </a:gsLst>
                  <a:lin scaled="0"/>
                </a:gradFill>
              </a:rPr>
              <a:t>II. LUYỆN TẬP VÀ SÁNG TẠO</a:t>
            </a:r>
          </a:p>
        </p:txBody>
      </p:sp>
      <p:sp>
        <p:nvSpPr>
          <p:cNvPr id="9" name="Text Box 8"/>
          <p:cNvSpPr txBox="1"/>
          <p:nvPr/>
        </p:nvSpPr>
        <p:spPr>
          <a:xfrm>
            <a:off x="743816" y="1641529"/>
            <a:ext cx="10489045" cy="830997"/>
          </a:xfrm>
          <a:prstGeom prst="rect">
            <a:avLst/>
          </a:prstGeom>
          <a:noFill/>
        </p:spPr>
        <p:txBody>
          <a:bodyPr wrap="square" rtlCol="0">
            <a:spAutoFit/>
          </a:bodyPr>
          <a:lstStyle/>
          <a:p>
            <a:r>
              <a:rPr lang="en-US" sz="2400" dirty="0" err="1" smtClean="0"/>
              <a:t>Các</a:t>
            </a:r>
            <a:r>
              <a:rPr lang="en-US" sz="2400" dirty="0" smtClean="0"/>
              <a:t> </a:t>
            </a:r>
            <a:r>
              <a:rPr lang="en-US" sz="2400" dirty="0" err="1" smtClean="0"/>
              <a:t>bước</a:t>
            </a:r>
            <a:r>
              <a:rPr lang="en-US" sz="2400" dirty="0" smtClean="0"/>
              <a:t> </a:t>
            </a:r>
            <a:r>
              <a:rPr lang="en-US" sz="2400" dirty="0" err="1" smtClean="0"/>
              <a:t>thực</a:t>
            </a:r>
            <a:r>
              <a:rPr lang="en-US" sz="2400" dirty="0" smtClean="0"/>
              <a:t> </a:t>
            </a:r>
            <a:r>
              <a:rPr lang="en-US" sz="2400" dirty="0" err="1" smtClean="0"/>
              <a:t>hiện</a:t>
            </a:r>
            <a:r>
              <a:rPr lang="en-US" sz="2400" dirty="0" smtClean="0"/>
              <a:t> </a:t>
            </a:r>
            <a:r>
              <a:rPr lang="en-US" sz="2400" dirty="0" err="1" smtClean="0"/>
              <a:t>sản</a:t>
            </a:r>
            <a:r>
              <a:rPr lang="en-US" sz="2400" dirty="0" smtClean="0"/>
              <a:t> </a:t>
            </a:r>
            <a:r>
              <a:rPr lang="en-US" sz="2400" dirty="0" err="1" smtClean="0"/>
              <a:t>phẩm</a:t>
            </a:r>
            <a:r>
              <a:rPr lang="en-US" sz="2400" dirty="0" smtClean="0"/>
              <a:t> </a:t>
            </a:r>
            <a:r>
              <a:rPr lang="en-US" sz="2400" dirty="0" err="1" smtClean="0"/>
              <a:t>mĩ</a:t>
            </a:r>
            <a:r>
              <a:rPr lang="en-US" sz="2400" dirty="0" smtClean="0"/>
              <a:t> </a:t>
            </a:r>
            <a:r>
              <a:rPr lang="en-US" sz="2400" dirty="0" err="1" smtClean="0"/>
              <a:t>thuật</a:t>
            </a:r>
            <a:r>
              <a:rPr lang="en-US" sz="2400" dirty="0" smtClean="0"/>
              <a:t> </a:t>
            </a:r>
            <a:r>
              <a:rPr lang="en-US" sz="2400" dirty="0" err="1" smtClean="0"/>
              <a:t>sơn</a:t>
            </a:r>
            <a:r>
              <a:rPr lang="en-US" sz="2400" dirty="0" smtClean="0"/>
              <a:t> </a:t>
            </a:r>
            <a:r>
              <a:rPr lang="en-US" sz="2400" dirty="0" err="1" smtClean="0"/>
              <a:t>mài</a:t>
            </a:r>
            <a:r>
              <a:rPr lang="en-US" sz="2400" dirty="0" smtClean="0"/>
              <a:t>- </a:t>
            </a:r>
            <a:r>
              <a:rPr lang="en-US" sz="2400" dirty="0" err="1" smtClean="0"/>
              <a:t>một</a:t>
            </a:r>
            <a:r>
              <a:rPr lang="en-US" sz="2400" dirty="0" smtClean="0"/>
              <a:t> </a:t>
            </a:r>
            <a:r>
              <a:rPr lang="en-US" sz="2400" dirty="0" err="1" smtClean="0"/>
              <a:t>trong</a:t>
            </a:r>
            <a:r>
              <a:rPr lang="en-US" sz="2400" dirty="0" smtClean="0"/>
              <a:t> </a:t>
            </a:r>
            <a:r>
              <a:rPr lang="en-US" sz="2400" dirty="0" err="1" smtClean="0"/>
              <a:t>những</a:t>
            </a:r>
            <a:r>
              <a:rPr lang="en-US" sz="2400" dirty="0" smtClean="0"/>
              <a:t> </a:t>
            </a:r>
            <a:r>
              <a:rPr lang="en-US" sz="2400" dirty="0" err="1" smtClean="0"/>
              <a:t>thành</a:t>
            </a:r>
            <a:r>
              <a:rPr lang="en-US" sz="2400" dirty="0" smtClean="0"/>
              <a:t> </a:t>
            </a:r>
            <a:r>
              <a:rPr lang="en-US" sz="2400" dirty="0" err="1" smtClean="0"/>
              <a:t>tựu</a:t>
            </a:r>
            <a:r>
              <a:rPr lang="en-US" sz="2400" dirty="0" smtClean="0"/>
              <a:t> </a:t>
            </a:r>
            <a:r>
              <a:rPr lang="en-US" sz="2400" dirty="0" err="1" smtClean="0"/>
              <a:t>nghệ</a:t>
            </a:r>
            <a:r>
              <a:rPr lang="en-US" sz="2400" dirty="0" smtClean="0"/>
              <a:t> </a:t>
            </a:r>
            <a:r>
              <a:rPr lang="en-US" sz="2400" dirty="0" err="1" smtClean="0"/>
              <a:t>thuật</a:t>
            </a:r>
            <a:r>
              <a:rPr lang="en-US" sz="2400" dirty="0" smtClean="0"/>
              <a:t> </a:t>
            </a:r>
            <a:r>
              <a:rPr lang="en-US" sz="2400" dirty="0" err="1" smtClean="0"/>
              <a:t>hiện</a:t>
            </a:r>
            <a:r>
              <a:rPr lang="en-US" sz="2400" dirty="0" smtClean="0"/>
              <a:t> </a:t>
            </a:r>
            <a:r>
              <a:rPr lang="en-US" sz="2400" dirty="0" err="1" smtClean="0"/>
              <a:t>đại</a:t>
            </a:r>
            <a:r>
              <a:rPr lang="en-US" sz="2400" dirty="0" smtClean="0"/>
              <a:t> VN:</a:t>
            </a:r>
            <a:endParaRPr lang="en-US" sz="2400" dirty="0"/>
          </a:p>
        </p:txBody>
      </p:sp>
      <p:pic>
        <p:nvPicPr>
          <p:cNvPr id="10" name="Picture 9"/>
          <p:cNvPicPr>
            <a:picLocks noChangeAspect="1"/>
          </p:cNvPicPr>
          <p:nvPr/>
        </p:nvPicPr>
        <p:blipFill>
          <a:blip r:embed="rId4"/>
          <a:stretch>
            <a:fillRect/>
          </a:stretch>
        </p:blipFill>
        <p:spPr>
          <a:xfrm>
            <a:off x="743816" y="2829410"/>
            <a:ext cx="4715754" cy="3569969"/>
          </a:xfrm>
          <a:prstGeom prst="rect">
            <a:avLst/>
          </a:prstGeom>
        </p:spPr>
      </p:pic>
      <p:sp>
        <p:nvSpPr>
          <p:cNvPr id="19" name="Text Box 8"/>
          <p:cNvSpPr txBox="1"/>
          <p:nvPr/>
        </p:nvSpPr>
        <p:spPr>
          <a:xfrm>
            <a:off x="5768628" y="2352356"/>
            <a:ext cx="5397731" cy="954107"/>
          </a:xfrm>
          <a:prstGeom prst="rect">
            <a:avLst/>
          </a:prstGeom>
          <a:noFill/>
        </p:spPr>
        <p:txBody>
          <a:bodyPr wrap="square" rtlCol="0">
            <a:spAutoFit/>
          </a:bodyPr>
          <a:lstStyle/>
          <a:p>
            <a:r>
              <a:rPr lang="en-US" sz="2800" dirty="0" smtClean="0"/>
              <a:t>-1. </a:t>
            </a:r>
            <a:r>
              <a:rPr lang="en-US" sz="2800" dirty="0" err="1" smtClean="0"/>
              <a:t>Chuẩn</a:t>
            </a:r>
            <a:r>
              <a:rPr lang="en-US" sz="2800" dirty="0" smtClean="0"/>
              <a:t> </a:t>
            </a:r>
            <a:r>
              <a:rPr lang="en-US" sz="2800" dirty="0" err="1" smtClean="0"/>
              <a:t>bị</a:t>
            </a:r>
            <a:r>
              <a:rPr lang="en-US" sz="2800" dirty="0" smtClean="0"/>
              <a:t> </a:t>
            </a:r>
            <a:r>
              <a:rPr lang="en-US" sz="2800" dirty="0" err="1" smtClean="0"/>
              <a:t>vật</a:t>
            </a:r>
            <a:r>
              <a:rPr lang="en-US" sz="2800" dirty="0" smtClean="0"/>
              <a:t> </a:t>
            </a:r>
            <a:r>
              <a:rPr lang="en-US" sz="2800" dirty="0" err="1" smtClean="0"/>
              <a:t>liệu</a:t>
            </a:r>
            <a:r>
              <a:rPr lang="en-US" sz="2800" dirty="0" smtClean="0"/>
              <a:t>; </a:t>
            </a:r>
            <a:r>
              <a:rPr lang="en-US" sz="2800" dirty="0" err="1" smtClean="0"/>
              <a:t>vẽ</a:t>
            </a:r>
            <a:r>
              <a:rPr lang="en-US" sz="2800" dirty="0" smtClean="0"/>
              <a:t> </a:t>
            </a:r>
            <a:r>
              <a:rPr lang="en-US" sz="2800" dirty="0" err="1" smtClean="0"/>
              <a:t>phác</a:t>
            </a:r>
            <a:r>
              <a:rPr lang="en-US" sz="2800" dirty="0" smtClean="0"/>
              <a:t> </a:t>
            </a:r>
            <a:r>
              <a:rPr lang="en-US" sz="2800" dirty="0" err="1" smtClean="0"/>
              <a:t>hình</a:t>
            </a:r>
            <a:r>
              <a:rPr lang="en-US" sz="2800" dirty="0" smtClean="0"/>
              <a:t> </a:t>
            </a:r>
            <a:r>
              <a:rPr lang="en-US" sz="2800" dirty="0" err="1" smtClean="0"/>
              <a:t>hoa</a:t>
            </a:r>
            <a:r>
              <a:rPr lang="en-US" sz="2800" dirty="0" smtClean="0"/>
              <a:t> </a:t>
            </a:r>
            <a:r>
              <a:rPr lang="en-US" sz="2800" dirty="0" err="1" smtClean="0"/>
              <a:t>trên</a:t>
            </a:r>
            <a:r>
              <a:rPr lang="en-US" sz="2800" dirty="0" smtClean="0"/>
              <a:t> </a:t>
            </a:r>
            <a:r>
              <a:rPr lang="en-US" sz="2800" dirty="0" err="1" smtClean="0"/>
              <a:t>đĩa</a:t>
            </a:r>
            <a:r>
              <a:rPr lang="en-US" sz="2800" dirty="0" smtClean="0"/>
              <a:t> </a:t>
            </a:r>
            <a:r>
              <a:rPr lang="en-US" sz="2800" dirty="0" err="1" smtClean="0"/>
              <a:t>xốp</a:t>
            </a:r>
            <a:endParaRPr lang="en-US" sz="2800" dirty="0"/>
          </a:p>
        </p:txBody>
      </p:sp>
      <p:sp>
        <p:nvSpPr>
          <p:cNvPr id="11" name="Text Box 5"/>
          <p:cNvSpPr txBox="1"/>
          <p:nvPr/>
        </p:nvSpPr>
        <p:spPr>
          <a:xfrm>
            <a:off x="1060942" y="155"/>
            <a:ext cx="9766579" cy="1175706"/>
          </a:xfrm>
          <a:prstGeom prst="rect">
            <a:avLst/>
          </a:prstGeom>
          <a:noFill/>
        </p:spPr>
        <p:txBody>
          <a:bodyPr wrap="square" rtlCol="0">
            <a:spAutoFit/>
          </a:bodyPr>
          <a:lstStyle/>
          <a:p>
            <a:pPr algn="ctr">
              <a:lnSpc>
                <a:spcPct val="110000"/>
              </a:lnSpc>
            </a:pPr>
            <a:r>
              <a:rPr lang="en-US" sz="3200" b="1" smtClean="0">
                <a:solidFill>
                  <a:srgbClr val="FF0000"/>
                </a:solidFill>
                <a:latin typeface="Times New Roman" panose="02020603050405020304" charset="0"/>
                <a:cs typeface="Times New Roman" panose="02020603050405020304" charset="0"/>
              </a:rPr>
              <a:t>TIẾT 28- BÀI </a:t>
            </a:r>
            <a:r>
              <a:rPr lang="en-US" sz="3200" b="1">
                <a:solidFill>
                  <a:srgbClr val="FF0000"/>
                </a:solidFill>
                <a:latin typeface="Times New Roman" panose="02020603050405020304" charset="0"/>
                <a:cs typeface="Times New Roman" panose="02020603050405020304" charset="0"/>
              </a:rPr>
              <a:t>14: </a:t>
            </a:r>
            <a:endParaRPr lang="en-US" sz="3200" b="1" smtClean="0">
              <a:solidFill>
                <a:srgbClr val="FF0000"/>
              </a:solidFill>
              <a:latin typeface="Times New Roman" panose="02020603050405020304" charset="0"/>
              <a:cs typeface="Times New Roman" panose="02020603050405020304" charset="0"/>
            </a:endParaRPr>
          </a:p>
          <a:p>
            <a:pPr algn="ctr">
              <a:lnSpc>
                <a:spcPct val="110000"/>
              </a:lnSpc>
            </a:pPr>
            <a:r>
              <a:rPr lang="en-US" sz="3200" b="1" smtClean="0">
                <a:solidFill>
                  <a:srgbClr val="FF0000"/>
                </a:solidFill>
                <a:latin typeface="Times New Roman" panose="02020603050405020304" charset="0"/>
                <a:cs typeface="Times New Roman" panose="02020603050405020304" charset="0"/>
              </a:rPr>
              <a:t>MĨ </a:t>
            </a:r>
            <a:r>
              <a:rPr lang="en-US" sz="3200" b="1">
                <a:solidFill>
                  <a:srgbClr val="FF0000"/>
                </a:solidFill>
                <a:latin typeface="Times New Roman" panose="02020603050405020304" charset="0"/>
                <a:cs typeface="Times New Roman" panose="02020603050405020304" charset="0"/>
              </a:rPr>
              <a:t>THUẬT ỨNG DỤNG HIỆN ĐẠI VIỆT NAM</a:t>
            </a:r>
          </a:p>
        </p:txBody>
      </p:sp>
    </p:spTree>
    <p:extLst>
      <p:ext uri="{BB962C8B-B14F-4D97-AF65-F5344CB8AC3E}">
        <p14:creationId xmlns:p14="http://schemas.microsoft.com/office/powerpoint/2010/main" val="205967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par>
                          <p:cTn id="10" fill="hold">
                            <p:stCondLst>
                              <p:cond delay="84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9"/>
                                        </p:tgtEl>
                                        <p:attrNameLst>
                                          <p:attrName>style.visibility</p:attrName>
                                        </p:attrNameLst>
                                      </p:cBhvr>
                                      <p:to>
                                        <p:strVal val="visible"/>
                                      </p:to>
                                    </p:set>
                                    <p:anim calcmode="discrete" valueType="clr">
                                      <p:cBhvr override="childStyle">
                                        <p:cTn id="13"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9"/>
                                        </p:tgtEl>
                                        <p:attrNameLst>
                                          <p:attrName>fillcolor</p:attrName>
                                        </p:attrNameLst>
                                      </p:cBhvr>
                                      <p:tavLst>
                                        <p:tav tm="0">
                                          <p:val>
                                            <p:clrVal>
                                              <a:schemeClr val="accent2"/>
                                            </p:clrVal>
                                          </p:val>
                                        </p:tav>
                                        <p:tav tm="50000">
                                          <p:val>
                                            <p:clrVal>
                                              <a:schemeClr val="hlink"/>
                                            </p:clrVal>
                                          </p:val>
                                        </p:tav>
                                      </p:tavLst>
                                    </p:anim>
                                    <p:set>
                                      <p:cBhvr>
                                        <p:cTn id="15" dur="80"/>
                                        <p:tgtEl>
                                          <p:spTgt spid="9"/>
                                        </p:tgtEl>
                                        <p:attrNameLst>
                                          <p:attrName>fill.type</p:attrName>
                                        </p:attrNameLst>
                                      </p:cBhvr>
                                      <p:to>
                                        <p:strVal val="solid"/>
                                      </p:to>
                                    </p:set>
                                  </p:childTnLst>
                                </p:cTn>
                              </p:par>
                            </p:childTnLst>
                          </p:cTn>
                        </p:par>
                        <p:par>
                          <p:cTn id="16" fill="hold">
                            <p:stCondLst>
                              <p:cond delay="392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19"/>
                                        </p:tgtEl>
                                        <p:attrNameLst>
                                          <p:attrName>style.visibility</p:attrName>
                                        </p:attrNameLst>
                                      </p:cBhvr>
                                      <p:to>
                                        <p:strVal val="visible"/>
                                      </p:to>
                                    </p:set>
                                    <p:anim calcmode="discrete" valueType="clr">
                                      <p:cBhvr override="childStyle">
                                        <p:cTn id="19"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9"/>
                                        </p:tgtEl>
                                        <p:attrNameLst>
                                          <p:attrName>fillcolor</p:attrName>
                                        </p:attrNameLst>
                                      </p:cBhvr>
                                      <p:tavLst>
                                        <p:tav tm="0">
                                          <p:val>
                                            <p:clrVal>
                                              <a:schemeClr val="accent2"/>
                                            </p:clrVal>
                                          </p:val>
                                        </p:tav>
                                        <p:tav tm="50000">
                                          <p:val>
                                            <p:clrVal>
                                              <a:schemeClr val="hlink"/>
                                            </p:clrVal>
                                          </p:val>
                                        </p:tav>
                                      </p:tavLst>
                                    </p:anim>
                                    <p:set>
                                      <p:cBhvr>
                                        <p:cTn id="21" dur="80"/>
                                        <p:tgtEl>
                                          <p:spTgt spid="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p:bldP spid="9" grpId="1"/>
      <p:bldP spid="19" grpId="0"/>
      <p:bldP spid="19"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3" name="Content Placeholder 102"/>
          <p:cNvPicPr>
            <a:picLocks noGrp="1" noChangeAspect="1"/>
          </p:cNvPicPr>
          <p:nvPr>
            <p:ph sz="half" idx="1"/>
          </p:nvPr>
        </p:nvPicPr>
        <p:blipFill>
          <a:blip r:embed="rId3"/>
          <a:stretch>
            <a:fillRect/>
          </a:stretch>
        </p:blipFill>
        <p:spPr>
          <a:xfrm>
            <a:off x="0" y="-130682"/>
            <a:ext cx="12271375" cy="7069455"/>
          </a:xfrm>
          <a:prstGeom prst="rect">
            <a:avLst/>
          </a:prstGeom>
          <a:noFill/>
          <a:ln w="9525">
            <a:noFill/>
          </a:ln>
        </p:spPr>
      </p:pic>
      <p:sp>
        <p:nvSpPr>
          <p:cNvPr id="5" name="Text Box 4"/>
          <p:cNvSpPr txBox="1"/>
          <p:nvPr/>
        </p:nvSpPr>
        <p:spPr>
          <a:xfrm>
            <a:off x="326003" y="1076510"/>
            <a:ext cx="6135370" cy="460375"/>
          </a:xfrm>
          <a:prstGeom prst="rect">
            <a:avLst/>
          </a:prstGeom>
          <a:noFill/>
        </p:spPr>
        <p:txBody>
          <a:bodyPr wrap="square" rtlCol="0">
            <a:spAutoFit/>
          </a:bodyPr>
          <a:lstStyle/>
          <a:p>
            <a:r>
              <a:rPr lang="en-US" sz="2400" b="1" dirty="0">
                <a:gradFill>
                  <a:gsLst>
                    <a:gs pos="0">
                      <a:srgbClr val="007BD3"/>
                    </a:gs>
                    <a:gs pos="100000">
                      <a:srgbClr val="034373"/>
                    </a:gs>
                  </a:gsLst>
                  <a:lin scaled="0"/>
                </a:gradFill>
              </a:rPr>
              <a:t>II. LUYỆN TẬP VÀ SÁNG TẠO</a:t>
            </a:r>
          </a:p>
        </p:txBody>
      </p:sp>
      <p:sp>
        <p:nvSpPr>
          <p:cNvPr id="9" name="Text Box 8"/>
          <p:cNvSpPr txBox="1"/>
          <p:nvPr/>
        </p:nvSpPr>
        <p:spPr>
          <a:xfrm>
            <a:off x="551411" y="1472058"/>
            <a:ext cx="10489045" cy="830997"/>
          </a:xfrm>
          <a:prstGeom prst="rect">
            <a:avLst/>
          </a:prstGeom>
          <a:noFill/>
        </p:spPr>
        <p:txBody>
          <a:bodyPr wrap="square" rtlCol="0">
            <a:spAutoFit/>
          </a:bodyPr>
          <a:lstStyle/>
          <a:p>
            <a:r>
              <a:rPr lang="en-US" sz="2400" dirty="0" err="1" smtClean="0"/>
              <a:t>Các</a:t>
            </a:r>
            <a:r>
              <a:rPr lang="en-US" sz="2400" dirty="0" smtClean="0"/>
              <a:t> </a:t>
            </a:r>
            <a:r>
              <a:rPr lang="en-US" sz="2400" dirty="0" err="1" smtClean="0"/>
              <a:t>bước</a:t>
            </a:r>
            <a:r>
              <a:rPr lang="en-US" sz="2400" dirty="0" smtClean="0"/>
              <a:t> </a:t>
            </a:r>
            <a:r>
              <a:rPr lang="en-US" sz="2400" dirty="0" err="1" smtClean="0"/>
              <a:t>thực</a:t>
            </a:r>
            <a:r>
              <a:rPr lang="en-US" sz="2400" dirty="0" smtClean="0"/>
              <a:t> </a:t>
            </a:r>
            <a:r>
              <a:rPr lang="en-US" sz="2400" dirty="0" err="1" smtClean="0"/>
              <a:t>hiện</a:t>
            </a:r>
            <a:r>
              <a:rPr lang="en-US" sz="2400" dirty="0" smtClean="0"/>
              <a:t> </a:t>
            </a:r>
            <a:r>
              <a:rPr lang="en-US" sz="2400" dirty="0" err="1" smtClean="0"/>
              <a:t>sản</a:t>
            </a:r>
            <a:r>
              <a:rPr lang="en-US" sz="2400" dirty="0" smtClean="0"/>
              <a:t> </a:t>
            </a:r>
            <a:r>
              <a:rPr lang="en-US" sz="2400" dirty="0" err="1" smtClean="0"/>
              <a:t>phẩm</a:t>
            </a:r>
            <a:r>
              <a:rPr lang="en-US" sz="2400" dirty="0" smtClean="0"/>
              <a:t> </a:t>
            </a:r>
            <a:r>
              <a:rPr lang="en-US" sz="2400" dirty="0" err="1" smtClean="0"/>
              <a:t>mĩ</a:t>
            </a:r>
            <a:r>
              <a:rPr lang="en-US" sz="2400" dirty="0" smtClean="0"/>
              <a:t> </a:t>
            </a:r>
            <a:r>
              <a:rPr lang="en-US" sz="2400" dirty="0" err="1" smtClean="0"/>
              <a:t>thuật</a:t>
            </a:r>
            <a:r>
              <a:rPr lang="en-US" sz="2400" dirty="0" smtClean="0"/>
              <a:t> </a:t>
            </a:r>
            <a:r>
              <a:rPr lang="en-US" sz="2400" dirty="0" err="1" smtClean="0"/>
              <a:t>sơn</a:t>
            </a:r>
            <a:r>
              <a:rPr lang="en-US" sz="2400" dirty="0" smtClean="0"/>
              <a:t> </a:t>
            </a:r>
            <a:r>
              <a:rPr lang="en-US" sz="2400" dirty="0" err="1" smtClean="0"/>
              <a:t>mài</a:t>
            </a:r>
            <a:r>
              <a:rPr lang="en-US" sz="2400" dirty="0" smtClean="0"/>
              <a:t>- </a:t>
            </a:r>
            <a:r>
              <a:rPr lang="en-US" sz="2400" dirty="0" err="1" smtClean="0"/>
              <a:t>một</a:t>
            </a:r>
            <a:r>
              <a:rPr lang="en-US" sz="2400" dirty="0" smtClean="0"/>
              <a:t> </a:t>
            </a:r>
            <a:r>
              <a:rPr lang="en-US" sz="2400" dirty="0" err="1" smtClean="0"/>
              <a:t>trong</a:t>
            </a:r>
            <a:r>
              <a:rPr lang="en-US" sz="2400" dirty="0" smtClean="0"/>
              <a:t> </a:t>
            </a:r>
            <a:r>
              <a:rPr lang="en-US" sz="2400" dirty="0" err="1" smtClean="0"/>
              <a:t>những</a:t>
            </a:r>
            <a:r>
              <a:rPr lang="en-US" sz="2400" dirty="0" smtClean="0"/>
              <a:t> </a:t>
            </a:r>
            <a:r>
              <a:rPr lang="en-US" sz="2400" dirty="0" err="1" smtClean="0"/>
              <a:t>thành</a:t>
            </a:r>
            <a:r>
              <a:rPr lang="en-US" sz="2400" dirty="0" smtClean="0"/>
              <a:t> </a:t>
            </a:r>
            <a:r>
              <a:rPr lang="en-US" sz="2400" dirty="0" err="1" smtClean="0"/>
              <a:t>tựu</a:t>
            </a:r>
            <a:r>
              <a:rPr lang="en-US" sz="2400" dirty="0" smtClean="0"/>
              <a:t> </a:t>
            </a:r>
            <a:r>
              <a:rPr lang="en-US" sz="2400" dirty="0" err="1" smtClean="0"/>
              <a:t>nghệ</a:t>
            </a:r>
            <a:r>
              <a:rPr lang="en-US" sz="2400" dirty="0" smtClean="0"/>
              <a:t> </a:t>
            </a:r>
            <a:r>
              <a:rPr lang="en-US" sz="2400" dirty="0" err="1" smtClean="0"/>
              <a:t>thuật</a:t>
            </a:r>
            <a:r>
              <a:rPr lang="en-US" sz="2400" dirty="0" smtClean="0"/>
              <a:t> </a:t>
            </a:r>
            <a:r>
              <a:rPr lang="en-US" sz="2400" dirty="0" err="1" smtClean="0"/>
              <a:t>hiện</a:t>
            </a:r>
            <a:r>
              <a:rPr lang="en-US" sz="2400" dirty="0" smtClean="0"/>
              <a:t> </a:t>
            </a:r>
            <a:r>
              <a:rPr lang="en-US" sz="2400" dirty="0" err="1" smtClean="0"/>
              <a:t>đại</a:t>
            </a:r>
            <a:r>
              <a:rPr lang="en-US" sz="2400" dirty="0" smtClean="0"/>
              <a:t> VN:</a:t>
            </a:r>
            <a:endParaRPr lang="en-US" sz="2400" dirty="0"/>
          </a:p>
        </p:txBody>
      </p:sp>
      <p:pic>
        <p:nvPicPr>
          <p:cNvPr id="11" name="Picture 10"/>
          <p:cNvPicPr>
            <a:picLocks noChangeAspect="1"/>
          </p:cNvPicPr>
          <p:nvPr/>
        </p:nvPicPr>
        <p:blipFill>
          <a:blip r:embed="rId4"/>
          <a:stretch>
            <a:fillRect/>
          </a:stretch>
        </p:blipFill>
        <p:spPr>
          <a:xfrm>
            <a:off x="1000298" y="2520527"/>
            <a:ext cx="3886200" cy="4403803"/>
          </a:xfrm>
          <a:prstGeom prst="rect">
            <a:avLst/>
          </a:prstGeom>
        </p:spPr>
      </p:pic>
      <p:sp>
        <p:nvSpPr>
          <p:cNvPr id="12" name="Text Box 8"/>
          <p:cNvSpPr txBox="1"/>
          <p:nvPr/>
        </p:nvSpPr>
        <p:spPr>
          <a:xfrm>
            <a:off x="5485995" y="2466955"/>
            <a:ext cx="6096405" cy="954107"/>
          </a:xfrm>
          <a:prstGeom prst="rect">
            <a:avLst/>
          </a:prstGeom>
          <a:noFill/>
        </p:spPr>
        <p:txBody>
          <a:bodyPr wrap="square" rtlCol="0">
            <a:spAutoFit/>
          </a:bodyPr>
          <a:lstStyle/>
          <a:p>
            <a:r>
              <a:rPr lang="en-US" sz="2800" dirty="0" smtClean="0"/>
              <a:t>1. </a:t>
            </a:r>
            <a:r>
              <a:rPr lang="en-US" sz="2800" dirty="0" err="1" smtClean="0"/>
              <a:t>Chuẩn</a:t>
            </a:r>
            <a:r>
              <a:rPr lang="en-US" sz="2800" dirty="0" smtClean="0"/>
              <a:t> </a:t>
            </a:r>
            <a:r>
              <a:rPr lang="en-US" sz="2800" dirty="0" err="1" smtClean="0"/>
              <a:t>bị</a:t>
            </a:r>
            <a:r>
              <a:rPr lang="en-US" sz="2800" dirty="0" smtClean="0"/>
              <a:t> </a:t>
            </a:r>
            <a:r>
              <a:rPr lang="en-US" sz="2800" dirty="0" err="1" smtClean="0"/>
              <a:t>vật</a:t>
            </a:r>
            <a:r>
              <a:rPr lang="en-US" sz="2800" dirty="0" smtClean="0"/>
              <a:t> </a:t>
            </a:r>
            <a:r>
              <a:rPr lang="en-US" sz="2800" dirty="0" err="1" smtClean="0"/>
              <a:t>liệu</a:t>
            </a:r>
            <a:r>
              <a:rPr lang="en-US" sz="2800" dirty="0" smtClean="0"/>
              <a:t>; </a:t>
            </a:r>
            <a:r>
              <a:rPr lang="en-US" sz="2800" dirty="0" err="1" smtClean="0"/>
              <a:t>vẽ</a:t>
            </a:r>
            <a:r>
              <a:rPr lang="en-US" sz="2800" dirty="0" smtClean="0"/>
              <a:t> </a:t>
            </a:r>
            <a:r>
              <a:rPr lang="en-US" sz="2800" dirty="0" err="1" smtClean="0"/>
              <a:t>phác</a:t>
            </a:r>
            <a:r>
              <a:rPr lang="en-US" sz="2800" dirty="0" smtClean="0"/>
              <a:t> </a:t>
            </a:r>
            <a:r>
              <a:rPr lang="en-US" sz="2800" dirty="0" err="1" smtClean="0"/>
              <a:t>hình</a:t>
            </a:r>
            <a:r>
              <a:rPr lang="en-US" sz="2800" dirty="0" smtClean="0"/>
              <a:t> </a:t>
            </a:r>
            <a:r>
              <a:rPr lang="en-US" sz="2800" dirty="0" err="1" smtClean="0"/>
              <a:t>hoa</a:t>
            </a:r>
            <a:r>
              <a:rPr lang="en-US" sz="2800" dirty="0" smtClean="0"/>
              <a:t> </a:t>
            </a:r>
            <a:r>
              <a:rPr lang="en-US" sz="2800" dirty="0" err="1" smtClean="0"/>
              <a:t>sen</a:t>
            </a:r>
            <a:r>
              <a:rPr lang="en-US" sz="2800" dirty="0" smtClean="0"/>
              <a:t> </a:t>
            </a:r>
            <a:r>
              <a:rPr lang="en-US" sz="2800" dirty="0" err="1" smtClean="0"/>
              <a:t>trên</a:t>
            </a:r>
            <a:r>
              <a:rPr lang="en-US" sz="2800" dirty="0" smtClean="0"/>
              <a:t> </a:t>
            </a:r>
            <a:r>
              <a:rPr lang="en-US" sz="2800" dirty="0" err="1" smtClean="0"/>
              <a:t>đĩa</a:t>
            </a:r>
            <a:r>
              <a:rPr lang="en-US" sz="2800" dirty="0" smtClean="0"/>
              <a:t> </a:t>
            </a:r>
            <a:r>
              <a:rPr lang="en-US" sz="2800" dirty="0" err="1" smtClean="0"/>
              <a:t>xốp</a:t>
            </a:r>
            <a:endParaRPr lang="en-US" sz="2800" dirty="0"/>
          </a:p>
        </p:txBody>
      </p:sp>
      <p:sp>
        <p:nvSpPr>
          <p:cNvPr id="16" name="Text Box 8"/>
          <p:cNvSpPr txBox="1"/>
          <p:nvPr/>
        </p:nvSpPr>
        <p:spPr>
          <a:xfrm>
            <a:off x="5485994" y="3352372"/>
            <a:ext cx="6326391" cy="523220"/>
          </a:xfrm>
          <a:prstGeom prst="rect">
            <a:avLst/>
          </a:prstGeom>
          <a:noFill/>
        </p:spPr>
        <p:txBody>
          <a:bodyPr wrap="square" rtlCol="0">
            <a:spAutoFit/>
          </a:bodyPr>
          <a:lstStyle/>
          <a:p>
            <a:r>
              <a:rPr lang="en-US" sz="2800" dirty="0" smtClean="0"/>
              <a:t>2. </a:t>
            </a:r>
            <a:r>
              <a:rPr lang="en-US" sz="2800" dirty="0" err="1" smtClean="0"/>
              <a:t>Gắn</a:t>
            </a:r>
            <a:r>
              <a:rPr lang="en-US" sz="2800" dirty="0" smtClean="0"/>
              <a:t> </a:t>
            </a:r>
            <a:r>
              <a:rPr lang="en-US" sz="2800" dirty="0" err="1" smtClean="0"/>
              <a:t>vỏ</a:t>
            </a:r>
            <a:r>
              <a:rPr lang="en-US" sz="2800" dirty="0" smtClean="0"/>
              <a:t> </a:t>
            </a:r>
            <a:r>
              <a:rPr lang="en-US" sz="2800" dirty="0" err="1" smtClean="0"/>
              <a:t>trứng</a:t>
            </a:r>
            <a:r>
              <a:rPr lang="en-US" sz="2800" dirty="0" smtClean="0"/>
              <a:t> </a:t>
            </a:r>
            <a:r>
              <a:rPr lang="en-US" sz="2800" dirty="0" err="1" smtClean="0"/>
              <a:t>theo</a:t>
            </a:r>
            <a:r>
              <a:rPr lang="en-US" sz="2800" dirty="0" smtClean="0"/>
              <a:t> </a:t>
            </a:r>
            <a:r>
              <a:rPr lang="en-US" sz="2800" dirty="0" err="1" smtClean="0"/>
              <a:t>hình</a:t>
            </a:r>
            <a:r>
              <a:rPr lang="en-US" sz="2800" dirty="0" smtClean="0"/>
              <a:t> </a:t>
            </a:r>
            <a:r>
              <a:rPr lang="en-US" sz="2800" dirty="0" err="1" smtClean="0"/>
              <a:t>vẽ</a:t>
            </a:r>
            <a:r>
              <a:rPr lang="en-US" sz="2800" dirty="0" smtClean="0"/>
              <a:t> </a:t>
            </a:r>
            <a:r>
              <a:rPr lang="en-US" sz="2800" dirty="0" err="1" smtClean="0"/>
              <a:t>hoa</a:t>
            </a:r>
            <a:r>
              <a:rPr lang="en-US" sz="2800" dirty="0" smtClean="0"/>
              <a:t> </a:t>
            </a:r>
            <a:r>
              <a:rPr lang="en-US" sz="2800" dirty="0" err="1" smtClean="0"/>
              <a:t>sen</a:t>
            </a:r>
            <a:endParaRPr lang="en-US" sz="2800" dirty="0"/>
          </a:p>
        </p:txBody>
      </p:sp>
      <p:sp>
        <p:nvSpPr>
          <p:cNvPr id="10" name="Text Box 5"/>
          <p:cNvSpPr txBox="1"/>
          <p:nvPr/>
        </p:nvSpPr>
        <p:spPr>
          <a:xfrm>
            <a:off x="1060942" y="155"/>
            <a:ext cx="9766579" cy="1175706"/>
          </a:xfrm>
          <a:prstGeom prst="rect">
            <a:avLst/>
          </a:prstGeom>
          <a:noFill/>
        </p:spPr>
        <p:txBody>
          <a:bodyPr wrap="square" rtlCol="0">
            <a:spAutoFit/>
          </a:bodyPr>
          <a:lstStyle/>
          <a:p>
            <a:pPr algn="ctr">
              <a:lnSpc>
                <a:spcPct val="110000"/>
              </a:lnSpc>
            </a:pPr>
            <a:r>
              <a:rPr lang="en-US" sz="3200" b="1" smtClean="0">
                <a:solidFill>
                  <a:srgbClr val="FF0000"/>
                </a:solidFill>
                <a:latin typeface="Times New Roman" panose="02020603050405020304" charset="0"/>
                <a:cs typeface="Times New Roman" panose="02020603050405020304" charset="0"/>
              </a:rPr>
              <a:t>TIẾT 28- BÀI </a:t>
            </a:r>
            <a:r>
              <a:rPr lang="en-US" sz="3200" b="1">
                <a:solidFill>
                  <a:srgbClr val="FF0000"/>
                </a:solidFill>
                <a:latin typeface="Times New Roman" panose="02020603050405020304" charset="0"/>
                <a:cs typeface="Times New Roman" panose="02020603050405020304" charset="0"/>
              </a:rPr>
              <a:t>14: </a:t>
            </a:r>
            <a:endParaRPr lang="en-US" sz="3200" b="1" smtClean="0">
              <a:solidFill>
                <a:srgbClr val="FF0000"/>
              </a:solidFill>
              <a:latin typeface="Times New Roman" panose="02020603050405020304" charset="0"/>
              <a:cs typeface="Times New Roman" panose="02020603050405020304" charset="0"/>
            </a:endParaRPr>
          </a:p>
          <a:p>
            <a:pPr algn="ctr">
              <a:lnSpc>
                <a:spcPct val="110000"/>
              </a:lnSpc>
            </a:pPr>
            <a:r>
              <a:rPr lang="en-US" sz="3200" b="1" smtClean="0">
                <a:solidFill>
                  <a:srgbClr val="FF0000"/>
                </a:solidFill>
                <a:latin typeface="Times New Roman" panose="02020603050405020304" charset="0"/>
                <a:cs typeface="Times New Roman" panose="02020603050405020304" charset="0"/>
              </a:rPr>
              <a:t>MĨ </a:t>
            </a:r>
            <a:r>
              <a:rPr lang="en-US" sz="3200" b="1">
                <a:solidFill>
                  <a:srgbClr val="FF0000"/>
                </a:solidFill>
                <a:latin typeface="Times New Roman" panose="02020603050405020304" charset="0"/>
                <a:cs typeface="Times New Roman" panose="02020603050405020304" charset="0"/>
              </a:rPr>
              <a:t>THUẬT ỨNG DỤNG HIỆN ĐẠI VIỆT NAM</a:t>
            </a:r>
          </a:p>
        </p:txBody>
      </p:sp>
    </p:spTree>
    <p:extLst>
      <p:ext uri="{BB962C8B-B14F-4D97-AF65-F5344CB8AC3E}">
        <p14:creationId xmlns:p14="http://schemas.microsoft.com/office/powerpoint/2010/main" val="54141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par>
                          <p:cTn id="10" fill="hold">
                            <p:stCondLst>
                              <p:cond delay="84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9"/>
                                        </p:tgtEl>
                                        <p:attrNameLst>
                                          <p:attrName>style.visibility</p:attrName>
                                        </p:attrNameLst>
                                      </p:cBhvr>
                                      <p:to>
                                        <p:strVal val="visible"/>
                                      </p:to>
                                    </p:set>
                                    <p:anim calcmode="discrete" valueType="clr">
                                      <p:cBhvr override="childStyle">
                                        <p:cTn id="13"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9"/>
                                        </p:tgtEl>
                                        <p:attrNameLst>
                                          <p:attrName>fillcolor</p:attrName>
                                        </p:attrNameLst>
                                      </p:cBhvr>
                                      <p:tavLst>
                                        <p:tav tm="0">
                                          <p:val>
                                            <p:clrVal>
                                              <a:schemeClr val="accent2"/>
                                            </p:clrVal>
                                          </p:val>
                                        </p:tav>
                                        <p:tav tm="50000">
                                          <p:val>
                                            <p:clrVal>
                                              <a:schemeClr val="hlink"/>
                                            </p:clrVal>
                                          </p:val>
                                        </p:tav>
                                      </p:tavLst>
                                    </p:anim>
                                    <p:set>
                                      <p:cBhvr>
                                        <p:cTn id="15" dur="80"/>
                                        <p:tgtEl>
                                          <p:spTgt spid="9"/>
                                        </p:tgtEl>
                                        <p:attrNameLst>
                                          <p:attrName>fill.type</p:attrName>
                                        </p:attrNameLst>
                                      </p:cBhvr>
                                      <p:to>
                                        <p:strVal val="solid"/>
                                      </p:to>
                                    </p:set>
                                  </p:childTnLst>
                                </p:cTn>
                              </p:par>
                            </p:childTnLst>
                          </p:cTn>
                        </p:par>
                        <p:par>
                          <p:cTn id="16" fill="hold">
                            <p:stCondLst>
                              <p:cond delay="392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12"/>
                                        </p:tgtEl>
                                        <p:attrNameLst>
                                          <p:attrName>style.visibility</p:attrName>
                                        </p:attrNameLst>
                                      </p:cBhvr>
                                      <p:to>
                                        <p:strVal val="visible"/>
                                      </p:to>
                                    </p:set>
                                    <p:anim calcmode="discrete" valueType="clr">
                                      <p:cBhvr override="childStyle">
                                        <p:cTn id="19"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2"/>
                                        </p:tgtEl>
                                        <p:attrNameLst>
                                          <p:attrName>fillcolor</p:attrName>
                                        </p:attrNameLst>
                                      </p:cBhvr>
                                      <p:tavLst>
                                        <p:tav tm="0">
                                          <p:val>
                                            <p:clrVal>
                                              <a:schemeClr val="accent2"/>
                                            </p:clrVal>
                                          </p:val>
                                        </p:tav>
                                        <p:tav tm="50000">
                                          <p:val>
                                            <p:clrVal>
                                              <a:schemeClr val="hlink"/>
                                            </p:clrVal>
                                          </p:val>
                                        </p:tav>
                                      </p:tavLst>
                                    </p:anim>
                                    <p:set>
                                      <p:cBhvr>
                                        <p:cTn id="21" dur="80"/>
                                        <p:tgtEl>
                                          <p:spTgt spid="12"/>
                                        </p:tgtEl>
                                        <p:attrNameLst>
                                          <p:attrName>fill.type</p:attrName>
                                        </p:attrNameLst>
                                      </p:cBhvr>
                                      <p:to>
                                        <p:strVal val="solid"/>
                                      </p:to>
                                    </p:set>
                                  </p:childTnLst>
                                </p:cTn>
                              </p:par>
                            </p:childTnLst>
                          </p:cTn>
                        </p:par>
                        <p:par>
                          <p:cTn id="22" fill="hold">
                            <p:stCondLst>
                              <p:cond delay="568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16"/>
                                        </p:tgtEl>
                                        <p:attrNameLst>
                                          <p:attrName>style.visibility</p:attrName>
                                        </p:attrNameLst>
                                      </p:cBhvr>
                                      <p:to>
                                        <p:strVal val="visible"/>
                                      </p:to>
                                    </p:set>
                                    <p:anim calcmode="discrete" valueType="clr">
                                      <p:cBhvr override="childStyle">
                                        <p:cTn id="25"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6"/>
                                        </p:tgtEl>
                                        <p:attrNameLst>
                                          <p:attrName>fillcolor</p:attrName>
                                        </p:attrNameLst>
                                      </p:cBhvr>
                                      <p:tavLst>
                                        <p:tav tm="0">
                                          <p:val>
                                            <p:clrVal>
                                              <a:schemeClr val="accent2"/>
                                            </p:clrVal>
                                          </p:val>
                                        </p:tav>
                                        <p:tav tm="50000">
                                          <p:val>
                                            <p:clrVal>
                                              <a:schemeClr val="hlink"/>
                                            </p:clrVal>
                                          </p:val>
                                        </p:tav>
                                      </p:tavLst>
                                    </p:anim>
                                    <p:set>
                                      <p:cBhvr>
                                        <p:cTn id="27"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p:bldP spid="9" grpId="1"/>
      <p:bldP spid="12" grpId="0"/>
      <p:bldP spid="12" grpId="1"/>
      <p:bldP spid="16" grpId="0"/>
      <p:bldP spid="1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3" name="Content Placeholder 102"/>
          <p:cNvPicPr>
            <a:picLocks noGrp="1" noChangeAspect="1"/>
          </p:cNvPicPr>
          <p:nvPr>
            <p:ph sz="half" idx="1"/>
          </p:nvPr>
        </p:nvPicPr>
        <p:blipFill>
          <a:blip r:embed="rId3"/>
          <a:stretch>
            <a:fillRect/>
          </a:stretch>
        </p:blipFill>
        <p:spPr>
          <a:xfrm>
            <a:off x="-79375" y="-80415"/>
            <a:ext cx="12271375" cy="7069455"/>
          </a:xfrm>
          <a:prstGeom prst="rect">
            <a:avLst/>
          </a:prstGeom>
          <a:noFill/>
          <a:ln w="9525">
            <a:noFill/>
          </a:ln>
        </p:spPr>
      </p:pic>
      <p:sp>
        <p:nvSpPr>
          <p:cNvPr id="5" name="Text Box 4"/>
          <p:cNvSpPr txBox="1"/>
          <p:nvPr/>
        </p:nvSpPr>
        <p:spPr>
          <a:xfrm>
            <a:off x="669002" y="1276097"/>
            <a:ext cx="6135370" cy="460375"/>
          </a:xfrm>
          <a:prstGeom prst="rect">
            <a:avLst/>
          </a:prstGeom>
          <a:noFill/>
        </p:spPr>
        <p:txBody>
          <a:bodyPr wrap="square" rtlCol="0">
            <a:spAutoFit/>
          </a:bodyPr>
          <a:lstStyle/>
          <a:p>
            <a:r>
              <a:rPr lang="en-US" sz="2400" b="1" dirty="0">
                <a:gradFill>
                  <a:gsLst>
                    <a:gs pos="0">
                      <a:srgbClr val="007BD3"/>
                    </a:gs>
                    <a:gs pos="100000">
                      <a:srgbClr val="034373"/>
                    </a:gs>
                  </a:gsLst>
                  <a:lin scaled="0"/>
                </a:gradFill>
              </a:rPr>
              <a:t>II. LUYỆN TẬP VÀ SÁNG TẠO</a:t>
            </a:r>
          </a:p>
        </p:txBody>
      </p:sp>
      <p:sp>
        <p:nvSpPr>
          <p:cNvPr id="9" name="Text Box 8"/>
          <p:cNvSpPr txBox="1"/>
          <p:nvPr/>
        </p:nvSpPr>
        <p:spPr>
          <a:xfrm>
            <a:off x="669002" y="1790724"/>
            <a:ext cx="10489045" cy="830997"/>
          </a:xfrm>
          <a:prstGeom prst="rect">
            <a:avLst/>
          </a:prstGeom>
          <a:noFill/>
        </p:spPr>
        <p:txBody>
          <a:bodyPr wrap="square" rtlCol="0">
            <a:spAutoFit/>
          </a:bodyPr>
          <a:lstStyle/>
          <a:p>
            <a:r>
              <a:rPr lang="en-US" sz="2400" dirty="0" err="1" smtClean="0"/>
              <a:t>Các</a:t>
            </a:r>
            <a:r>
              <a:rPr lang="en-US" sz="2400" dirty="0" smtClean="0"/>
              <a:t> </a:t>
            </a:r>
            <a:r>
              <a:rPr lang="en-US" sz="2400" dirty="0" err="1" smtClean="0"/>
              <a:t>bước</a:t>
            </a:r>
            <a:r>
              <a:rPr lang="en-US" sz="2400" dirty="0" smtClean="0"/>
              <a:t> </a:t>
            </a:r>
            <a:r>
              <a:rPr lang="en-US" sz="2400" dirty="0" err="1" smtClean="0"/>
              <a:t>thực</a:t>
            </a:r>
            <a:r>
              <a:rPr lang="en-US" sz="2400" dirty="0" smtClean="0"/>
              <a:t> </a:t>
            </a:r>
            <a:r>
              <a:rPr lang="en-US" sz="2400" dirty="0" err="1" smtClean="0"/>
              <a:t>hiện</a:t>
            </a:r>
            <a:r>
              <a:rPr lang="en-US" sz="2400" dirty="0" smtClean="0"/>
              <a:t> </a:t>
            </a:r>
            <a:r>
              <a:rPr lang="en-US" sz="2400" dirty="0" err="1" smtClean="0"/>
              <a:t>sản</a:t>
            </a:r>
            <a:r>
              <a:rPr lang="en-US" sz="2400" dirty="0" smtClean="0"/>
              <a:t> </a:t>
            </a:r>
            <a:r>
              <a:rPr lang="en-US" sz="2400" dirty="0" err="1" smtClean="0"/>
              <a:t>phẩm</a:t>
            </a:r>
            <a:r>
              <a:rPr lang="en-US" sz="2400" dirty="0" smtClean="0"/>
              <a:t> </a:t>
            </a:r>
            <a:r>
              <a:rPr lang="en-US" sz="2400" dirty="0" err="1" smtClean="0"/>
              <a:t>mĩ</a:t>
            </a:r>
            <a:r>
              <a:rPr lang="en-US" sz="2400" dirty="0" smtClean="0"/>
              <a:t> </a:t>
            </a:r>
            <a:r>
              <a:rPr lang="en-US" sz="2400" dirty="0" err="1" smtClean="0"/>
              <a:t>thuật</a:t>
            </a:r>
            <a:r>
              <a:rPr lang="en-US" sz="2400" dirty="0" smtClean="0"/>
              <a:t> </a:t>
            </a:r>
            <a:r>
              <a:rPr lang="en-US" sz="2400" dirty="0" err="1" smtClean="0"/>
              <a:t>sơn</a:t>
            </a:r>
            <a:r>
              <a:rPr lang="en-US" sz="2400" dirty="0" smtClean="0"/>
              <a:t> </a:t>
            </a:r>
            <a:r>
              <a:rPr lang="en-US" sz="2400" dirty="0" err="1" smtClean="0"/>
              <a:t>mài</a:t>
            </a:r>
            <a:r>
              <a:rPr lang="en-US" sz="2400" dirty="0" smtClean="0"/>
              <a:t>- </a:t>
            </a:r>
            <a:r>
              <a:rPr lang="en-US" sz="2400" dirty="0" err="1" smtClean="0"/>
              <a:t>một</a:t>
            </a:r>
            <a:r>
              <a:rPr lang="en-US" sz="2400" dirty="0" smtClean="0"/>
              <a:t> </a:t>
            </a:r>
            <a:r>
              <a:rPr lang="en-US" sz="2400" dirty="0" err="1" smtClean="0"/>
              <a:t>trong</a:t>
            </a:r>
            <a:r>
              <a:rPr lang="en-US" sz="2400" dirty="0" smtClean="0"/>
              <a:t> </a:t>
            </a:r>
            <a:r>
              <a:rPr lang="en-US" sz="2400" dirty="0" err="1" smtClean="0"/>
              <a:t>những</a:t>
            </a:r>
            <a:r>
              <a:rPr lang="en-US" sz="2400" dirty="0" smtClean="0"/>
              <a:t> </a:t>
            </a:r>
            <a:r>
              <a:rPr lang="en-US" sz="2400" dirty="0" err="1" smtClean="0"/>
              <a:t>thành</a:t>
            </a:r>
            <a:r>
              <a:rPr lang="en-US" sz="2400" dirty="0" smtClean="0"/>
              <a:t> </a:t>
            </a:r>
            <a:r>
              <a:rPr lang="en-US" sz="2400" dirty="0" err="1" smtClean="0"/>
              <a:t>tựu</a:t>
            </a:r>
            <a:r>
              <a:rPr lang="en-US" sz="2400" dirty="0" smtClean="0"/>
              <a:t> </a:t>
            </a:r>
            <a:r>
              <a:rPr lang="en-US" sz="2400" dirty="0" err="1" smtClean="0"/>
              <a:t>nghệ</a:t>
            </a:r>
            <a:r>
              <a:rPr lang="en-US" sz="2400" dirty="0" smtClean="0"/>
              <a:t> </a:t>
            </a:r>
            <a:r>
              <a:rPr lang="en-US" sz="2400" dirty="0" err="1" smtClean="0"/>
              <a:t>thuật</a:t>
            </a:r>
            <a:r>
              <a:rPr lang="en-US" sz="2400" dirty="0" smtClean="0"/>
              <a:t> </a:t>
            </a:r>
            <a:r>
              <a:rPr lang="en-US" sz="2400" dirty="0" err="1" smtClean="0"/>
              <a:t>hiện</a:t>
            </a:r>
            <a:r>
              <a:rPr lang="en-US" sz="2400" dirty="0" smtClean="0"/>
              <a:t> </a:t>
            </a:r>
            <a:r>
              <a:rPr lang="en-US" sz="2400" dirty="0" err="1" smtClean="0"/>
              <a:t>đại</a:t>
            </a:r>
            <a:r>
              <a:rPr lang="en-US" sz="2400" dirty="0" smtClean="0"/>
              <a:t> VN:</a:t>
            </a:r>
            <a:endParaRPr lang="en-US" sz="2400" dirty="0"/>
          </a:p>
        </p:txBody>
      </p:sp>
      <p:pic>
        <p:nvPicPr>
          <p:cNvPr id="13" name="Picture 12"/>
          <p:cNvPicPr>
            <a:picLocks noChangeAspect="1"/>
          </p:cNvPicPr>
          <p:nvPr/>
        </p:nvPicPr>
        <p:blipFill>
          <a:blip r:embed="rId4"/>
          <a:stretch>
            <a:fillRect/>
          </a:stretch>
        </p:blipFill>
        <p:spPr>
          <a:xfrm>
            <a:off x="423948" y="3102749"/>
            <a:ext cx="5080511" cy="3920327"/>
          </a:xfrm>
          <a:prstGeom prst="rect">
            <a:avLst/>
          </a:prstGeom>
        </p:spPr>
      </p:pic>
      <p:sp>
        <p:nvSpPr>
          <p:cNvPr id="12" name="Text Box 8"/>
          <p:cNvSpPr txBox="1"/>
          <p:nvPr/>
        </p:nvSpPr>
        <p:spPr>
          <a:xfrm>
            <a:off x="5608651" y="2689793"/>
            <a:ext cx="5747270" cy="954107"/>
          </a:xfrm>
          <a:prstGeom prst="rect">
            <a:avLst/>
          </a:prstGeom>
          <a:noFill/>
        </p:spPr>
        <p:txBody>
          <a:bodyPr wrap="square" rtlCol="0">
            <a:spAutoFit/>
          </a:bodyPr>
          <a:lstStyle/>
          <a:p>
            <a:r>
              <a:rPr lang="en-US" sz="2800" dirty="0" smtClean="0"/>
              <a:t>1. </a:t>
            </a:r>
            <a:r>
              <a:rPr lang="en-US" sz="2800" dirty="0" err="1" smtClean="0"/>
              <a:t>Chuẩn</a:t>
            </a:r>
            <a:r>
              <a:rPr lang="en-US" sz="2800" dirty="0" smtClean="0"/>
              <a:t> </a:t>
            </a:r>
            <a:r>
              <a:rPr lang="en-US" sz="2800" dirty="0" err="1" smtClean="0"/>
              <a:t>bị</a:t>
            </a:r>
            <a:r>
              <a:rPr lang="en-US" sz="2800" dirty="0" smtClean="0"/>
              <a:t> </a:t>
            </a:r>
            <a:r>
              <a:rPr lang="en-US" sz="2800" dirty="0" err="1" smtClean="0"/>
              <a:t>vật</a:t>
            </a:r>
            <a:r>
              <a:rPr lang="en-US" sz="2800" dirty="0" smtClean="0"/>
              <a:t> </a:t>
            </a:r>
            <a:r>
              <a:rPr lang="en-US" sz="2800" dirty="0" err="1" smtClean="0"/>
              <a:t>liệu</a:t>
            </a:r>
            <a:r>
              <a:rPr lang="en-US" sz="2800" dirty="0" smtClean="0"/>
              <a:t>; </a:t>
            </a:r>
            <a:r>
              <a:rPr lang="en-US" sz="2800" dirty="0" err="1" smtClean="0"/>
              <a:t>vẽ</a:t>
            </a:r>
            <a:r>
              <a:rPr lang="en-US" sz="2800" dirty="0" smtClean="0"/>
              <a:t> </a:t>
            </a:r>
            <a:r>
              <a:rPr lang="en-US" sz="2800" dirty="0" err="1" smtClean="0"/>
              <a:t>phác</a:t>
            </a:r>
            <a:r>
              <a:rPr lang="en-US" sz="2800" dirty="0" smtClean="0"/>
              <a:t> </a:t>
            </a:r>
            <a:r>
              <a:rPr lang="en-US" sz="2800" dirty="0" err="1" smtClean="0"/>
              <a:t>hình</a:t>
            </a:r>
            <a:r>
              <a:rPr lang="en-US" sz="2800" dirty="0" smtClean="0"/>
              <a:t> </a:t>
            </a:r>
            <a:r>
              <a:rPr lang="en-US" sz="2800" dirty="0" err="1" smtClean="0"/>
              <a:t>hoa</a:t>
            </a:r>
            <a:r>
              <a:rPr lang="en-US" sz="2800" dirty="0" smtClean="0"/>
              <a:t> </a:t>
            </a:r>
            <a:r>
              <a:rPr lang="en-US" sz="2800" dirty="0" err="1" smtClean="0"/>
              <a:t>sen</a:t>
            </a:r>
            <a:r>
              <a:rPr lang="en-US" sz="2800" dirty="0" smtClean="0"/>
              <a:t> </a:t>
            </a:r>
            <a:r>
              <a:rPr lang="en-US" sz="2800" dirty="0" err="1" smtClean="0"/>
              <a:t>trên</a:t>
            </a:r>
            <a:r>
              <a:rPr lang="en-US" sz="2800" dirty="0" smtClean="0"/>
              <a:t> </a:t>
            </a:r>
            <a:r>
              <a:rPr lang="en-US" sz="2800" dirty="0" err="1" smtClean="0"/>
              <a:t>đĩa</a:t>
            </a:r>
            <a:r>
              <a:rPr lang="en-US" sz="2800" dirty="0" smtClean="0"/>
              <a:t> </a:t>
            </a:r>
            <a:r>
              <a:rPr lang="en-US" sz="2800" dirty="0" err="1" smtClean="0"/>
              <a:t>xốp</a:t>
            </a:r>
            <a:endParaRPr lang="en-US" sz="2800" dirty="0"/>
          </a:p>
        </p:txBody>
      </p:sp>
      <p:sp>
        <p:nvSpPr>
          <p:cNvPr id="16" name="Text Box 8"/>
          <p:cNvSpPr txBox="1"/>
          <p:nvPr/>
        </p:nvSpPr>
        <p:spPr>
          <a:xfrm>
            <a:off x="5608651" y="3570818"/>
            <a:ext cx="6200228" cy="523220"/>
          </a:xfrm>
          <a:prstGeom prst="rect">
            <a:avLst/>
          </a:prstGeom>
          <a:noFill/>
        </p:spPr>
        <p:txBody>
          <a:bodyPr wrap="square" rtlCol="0">
            <a:spAutoFit/>
          </a:bodyPr>
          <a:lstStyle/>
          <a:p>
            <a:r>
              <a:rPr lang="en-US" sz="2800" dirty="0" smtClean="0"/>
              <a:t>2. </a:t>
            </a:r>
            <a:r>
              <a:rPr lang="en-US" sz="2800" dirty="0" err="1" smtClean="0"/>
              <a:t>Gắn</a:t>
            </a:r>
            <a:r>
              <a:rPr lang="en-US" sz="2800" dirty="0" smtClean="0"/>
              <a:t> </a:t>
            </a:r>
            <a:r>
              <a:rPr lang="en-US" sz="2800" dirty="0" err="1" smtClean="0"/>
              <a:t>vỏ</a:t>
            </a:r>
            <a:r>
              <a:rPr lang="en-US" sz="2800" dirty="0" smtClean="0"/>
              <a:t> </a:t>
            </a:r>
            <a:r>
              <a:rPr lang="en-US" sz="2800" dirty="0" err="1" smtClean="0"/>
              <a:t>trứng</a:t>
            </a:r>
            <a:r>
              <a:rPr lang="en-US" sz="2800" dirty="0" smtClean="0"/>
              <a:t> </a:t>
            </a:r>
            <a:r>
              <a:rPr lang="en-US" sz="2800" dirty="0" err="1" smtClean="0"/>
              <a:t>theo</a:t>
            </a:r>
            <a:r>
              <a:rPr lang="en-US" sz="2800" dirty="0" smtClean="0"/>
              <a:t> </a:t>
            </a:r>
            <a:r>
              <a:rPr lang="en-US" sz="2800" dirty="0" err="1" smtClean="0"/>
              <a:t>hình</a:t>
            </a:r>
            <a:r>
              <a:rPr lang="en-US" sz="2800" dirty="0" smtClean="0"/>
              <a:t> </a:t>
            </a:r>
            <a:r>
              <a:rPr lang="en-US" sz="2800" dirty="0" err="1" smtClean="0"/>
              <a:t>vẽ</a:t>
            </a:r>
            <a:r>
              <a:rPr lang="en-US" sz="2800" dirty="0" smtClean="0"/>
              <a:t> </a:t>
            </a:r>
            <a:r>
              <a:rPr lang="en-US" sz="2800" dirty="0" err="1" smtClean="0"/>
              <a:t>hoa</a:t>
            </a:r>
            <a:r>
              <a:rPr lang="en-US" sz="2800" dirty="0" smtClean="0"/>
              <a:t> </a:t>
            </a:r>
            <a:r>
              <a:rPr lang="en-US" sz="2800" dirty="0" err="1" smtClean="0"/>
              <a:t>sen</a:t>
            </a:r>
            <a:endParaRPr lang="en-US" sz="2800" dirty="0"/>
          </a:p>
        </p:txBody>
      </p:sp>
      <p:sp>
        <p:nvSpPr>
          <p:cNvPr id="17" name="Text Box 8"/>
          <p:cNvSpPr txBox="1"/>
          <p:nvPr/>
        </p:nvSpPr>
        <p:spPr>
          <a:xfrm>
            <a:off x="5608651" y="4020956"/>
            <a:ext cx="5973749" cy="954107"/>
          </a:xfrm>
          <a:prstGeom prst="rect">
            <a:avLst/>
          </a:prstGeom>
          <a:noFill/>
        </p:spPr>
        <p:txBody>
          <a:bodyPr wrap="square" rtlCol="0">
            <a:spAutoFit/>
          </a:bodyPr>
          <a:lstStyle/>
          <a:p>
            <a:r>
              <a:rPr lang="en-US" sz="2800" dirty="0" smtClean="0"/>
              <a:t>3. </a:t>
            </a:r>
            <a:r>
              <a:rPr lang="en-US" sz="2800" dirty="0" err="1" smtClean="0"/>
              <a:t>Quét</a:t>
            </a:r>
            <a:r>
              <a:rPr lang="en-US" sz="2800" dirty="0" smtClean="0"/>
              <a:t> </a:t>
            </a:r>
            <a:r>
              <a:rPr lang="en-US" sz="2800" dirty="0" err="1" smtClean="0"/>
              <a:t>màu</a:t>
            </a:r>
            <a:r>
              <a:rPr lang="en-US" sz="2800" dirty="0" smtClean="0"/>
              <a:t> </a:t>
            </a:r>
            <a:r>
              <a:rPr lang="en-US" sz="2800" dirty="0" err="1" smtClean="0"/>
              <a:t>lên</a:t>
            </a:r>
            <a:r>
              <a:rPr lang="en-US" sz="2800" dirty="0" smtClean="0"/>
              <a:t> </a:t>
            </a:r>
            <a:r>
              <a:rPr lang="en-US" sz="2800" dirty="0" err="1" smtClean="0"/>
              <a:t>khắp</a:t>
            </a:r>
            <a:r>
              <a:rPr lang="en-US" sz="2800" dirty="0" smtClean="0"/>
              <a:t> </a:t>
            </a:r>
            <a:r>
              <a:rPr lang="en-US" sz="2800" dirty="0" err="1" smtClean="0"/>
              <a:t>bề</a:t>
            </a:r>
            <a:r>
              <a:rPr lang="en-US" sz="2800" dirty="0" smtClean="0"/>
              <a:t> </a:t>
            </a:r>
            <a:r>
              <a:rPr lang="en-US" sz="2800" dirty="0" err="1" smtClean="0"/>
              <a:t>mặt</a:t>
            </a:r>
            <a:r>
              <a:rPr lang="en-US" sz="2800" dirty="0" smtClean="0"/>
              <a:t> </a:t>
            </a:r>
            <a:r>
              <a:rPr lang="en-US" sz="2800" dirty="0" err="1" smtClean="0"/>
              <a:t>đĩa</a:t>
            </a:r>
            <a:r>
              <a:rPr lang="en-US" sz="2800" dirty="0" smtClean="0"/>
              <a:t> </a:t>
            </a:r>
            <a:r>
              <a:rPr lang="en-US" sz="2800" dirty="0" err="1" smtClean="0"/>
              <a:t>đã</a:t>
            </a:r>
            <a:r>
              <a:rPr lang="en-US" sz="2800" dirty="0" smtClean="0"/>
              <a:t> </a:t>
            </a:r>
            <a:r>
              <a:rPr lang="en-US" sz="2800" dirty="0" err="1" smtClean="0"/>
              <a:t>gắn</a:t>
            </a:r>
            <a:r>
              <a:rPr lang="en-US" sz="2800" dirty="0" smtClean="0"/>
              <a:t> </a:t>
            </a:r>
            <a:r>
              <a:rPr lang="en-US" sz="2800" dirty="0" err="1" smtClean="0"/>
              <a:t>vỏ</a:t>
            </a:r>
            <a:r>
              <a:rPr lang="en-US" sz="2800" dirty="0" smtClean="0"/>
              <a:t> </a:t>
            </a:r>
            <a:r>
              <a:rPr lang="en-US" sz="2800" dirty="0" err="1" smtClean="0"/>
              <a:t>trứng</a:t>
            </a:r>
            <a:r>
              <a:rPr lang="en-US" sz="2800" dirty="0" smtClean="0"/>
              <a:t>.</a:t>
            </a:r>
            <a:endParaRPr lang="en-US" sz="2800" dirty="0"/>
          </a:p>
        </p:txBody>
      </p:sp>
      <p:sp>
        <p:nvSpPr>
          <p:cNvPr id="11" name="Text Box 5"/>
          <p:cNvSpPr txBox="1"/>
          <p:nvPr/>
        </p:nvSpPr>
        <p:spPr>
          <a:xfrm>
            <a:off x="1060942" y="155"/>
            <a:ext cx="9766579" cy="1175706"/>
          </a:xfrm>
          <a:prstGeom prst="rect">
            <a:avLst/>
          </a:prstGeom>
          <a:noFill/>
        </p:spPr>
        <p:txBody>
          <a:bodyPr wrap="square" rtlCol="0">
            <a:spAutoFit/>
          </a:bodyPr>
          <a:lstStyle/>
          <a:p>
            <a:pPr algn="ctr">
              <a:lnSpc>
                <a:spcPct val="110000"/>
              </a:lnSpc>
            </a:pPr>
            <a:r>
              <a:rPr lang="en-US" sz="3200" b="1" smtClean="0">
                <a:solidFill>
                  <a:srgbClr val="FF0000"/>
                </a:solidFill>
                <a:latin typeface="Times New Roman" panose="02020603050405020304" charset="0"/>
                <a:cs typeface="Times New Roman" panose="02020603050405020304" charset="0"/>
              </a:rPr>
              <a:t>TIẾT 28- BÀI </a:t>
            </a:r>
            <a:r>
              <a:rPr lang="en-US" sz="3200" b="1">
                <a:solidFill>
                  <a:srgbClr val="FF0000"/>
                </a:solidFill>
                <a:latin typeface="Times New Roman" panose="02020603050405020304" charset="0"/>
                <a:cs typeface="Times New Roman" panose="02020603050405020304" charset="0"/>
              </a:rPr>
              <a:t>14: </a:t>
            </a:r>
            <a:endParaRPr lang="en-US" sz="3200" b="1" smtClean="0">
              <a:solidFill>
                <a:srgbClr val="FF0000"/>
              </a:solidFill>
              <a:latin typeface="Times New Roman" panose="02020603050405020304" charset="0"/>
              <a:cs typeface="Times New Roman" panose="02020603050405020304" charset="0"/>
            </a:endParaRPr>
          </a:p>
          <a:p>
            <a:pPr algn="ctr">
              <a:lnSpc>
                <a:spcPct val="110000"/>
              </a:lnSpc>
            </a:pPr>
            <a:r>
              <a:rPr lang="en-US" sz="3200" b="1" smtClean="0">
                <a:solidFill>
                  <a:srgbClr val="FF0000"/>
                </a:solidFill>
                <a:latin typeface="Times New Roman" panose="02020603050405020304" charset="0"/>
                <a:cs typeface="Times New Roman" panose="02020603050405020304" charset="0"/>
              </a:rPr>
              <a:t>MĨ </a:t>
            </a:r>
            <a:r>
              <a:rPr lang="en-US" sz="3200" b="1">
                <a:solidFill>
                  <a:srgbClr val="FF0000"/>
                </a:solidFill>
                <a:latin typeface="Times New Roman" panose="02020603050405020304" charset="0"/>
                <a:cs typeface="Times New Roman" panose="02020603050405020304" charset="0"/>
              </a:rPr>
              <a:t>THUẬT ỨNG DỤNG HIỆN ĐẠI VIỆT NAM</a:t>
            </a:r>
          </a:p>
        </p:txBody>
      </p:sp>
    </p:spTree>
    <p:extLst>
      <p:ext uri="{BB962C8B-B14F-4D97-AF65-F5344CB8AC3E}">
        <p14:creationId xmlns:p14="http://schemas.microsoft.com/office/powerpoint/2010/main" val="247064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par>
                          <p:cTn id="10" fill="hold">
                            <p:stCondLst>
                              <p:cond delay="84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9"/>
                                        </p:tgtEl>
                                        <p:attrNameLst>
                                          <p:attrName>style.visibility</p:attrName>
                                        </p:attrNameLst>
                                      </p:cBhvr>
                                      <p:to>
                                        <p:strVal val="visible"/>
                                      </p:to>
                                    </p:set>
                                    <p:anim calcmode="discrete" valueType="clr">
                                      <p:cBhvr override="childStyle">
                                        <p:cTn id="13"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9"/>
                                        </p:tgtEl>
                                        <p:attrNameLst>
                                          <p:attrName>fillcolor</p:attrName>
                                        </p:attrNameLst>
                                      </p:cBhvr>
                                      <p:tavLst>
                                        <p:tav tm="0">
                                          <p:val>
                                            <p:clrVal>
                                              <a:schemeClr val="accent2"/>
                                            </p:clrVal>
                                          </p:val>
                                        </p:tav>
                                        <p:tav tm="50000">
                                          <p:val>
                                            <p:clrVal>
                                              <a:schemeClr val="hlink"/>
                                            </p:clrVal>
                                          </p:val>
                                        </p:tav>
                                      </p:tavLst>
                                    </p:anim>
                                    <p:set>
                                      <p:cBhvr>
                                        <p:cTn id="15" dur="80"/>
                                        <p:tgtEl>
                                          <p:spTgt spid="9"/>
                                        </p:tgtEl>
                                        <p:attrNameLst>
                                          <p:attrName>fill.type</p:attrName>
                                        </p:attrNameLst>
                                      </p:cBhvr>
                                      <p:to>
                                        <p:strVal val="solid"/>
                                      </p:to>
                                    </p:set>
                                  </p:childTnLst>
                                </p:cTn>
                              </p:par>
                            </p:childTnLst>
                          </p:cTn>
                        </p:par>
                        <p:par>
                          <p:cTn id="16" fill="hold">
                            <p:stCondLst>
                              <p:cond delay="392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12"/>
                                        </p:tgtEl>
                                        <p:attrNameLst>
                                          <p:attrName>style.visibility</p:attrName>
                                        </p:attrNameLst>
                                      </p:cBhvr>
                                      <p:to>
                                        <p:strVal val="visible"/>
                                      </p:to>
                                    </p:set>
                                    <p:anim calcmode="discrete" valueType="clr">
                                      <p:cBhvr override="childStyle">
                                        <p:cTn id="19"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2"/>
                                        </p:tgtEl>
                                        <p:attrNameLst>
                                          <p:attrName>fillcolor</p:attrName>
                                        </p:attrNameLst>
                                      </p:cBhvr>
                                      <p:tavLst>
                                        <p:tav tm="0">
                                          <p:val>
                                            <p:clrVal>
                                              <a:schemeClr val="accent2"/>
                                            </p:clrVal>
                                          </p:val>
                                        </p:tav>
                                        <p:tav tm="50000">
                                          <p:val>
                                            <p:clrVal>
                                              <a:schemeClr val="hlink"/>
                                            </p:clrVal>
                                          </p:val>
                                        </p:tav>
                                      </p:tavLst>
                                    </p:anim>
                                    <p:set>
                                      <p:cBhvr>
                                        <p:cTn id="21" dur="80"/>
                                        <p:tgtEl>
                                          <p:spTgt spid="12"/>
                                        </p:tgtEl>
                                        <p:attrNameLst>
                                          <p:attrName>fill.type</p:attrName>
                                        </p:attrNameLst>
                                      </p:cBhvr>
                                      <p:to>
                                        <p:strVal val="solid"/>
                                      </p:to>
                                    </p:set>
                                  </p:childTnLst>
                                </p:cTn>
                              </p:par>
                            </p:childTnLst>
                          </p:cTn>
                        </p:par>
                        <p:par>
                          <p:cTn id="22" fill="hold">
                            <p:stCondLst>
                              <p:cond delay="568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16"/>
                                        </p:tgtEl>
                                        <p:attrNameLst>
                                          <p:attrName>style.visibility</p:attrName>
                                        </p:attrNameLst>
                                      </p:cBhvr>
                                      <p:to>
                                        <p:strVal val="visible"/>
                                      </p:to>
                                    </p:set>
                                    <p:anim calcmode="discrete" valueType="clr">
                                      <p:cBhvr override="childStyle">
                                        <p:cTn id="25"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6"/>
                                        </p:tgtEl>
                                        <p:attrNameLst>
                                          <p:attrName>fillcolor</p:attrName>
                                        </p:attrNameLst>
                                      </p:cBhvr>
                                      <p:tavLst>
                                        <p:tav tm="0">
                                          <p:val>
                                            <p:clrVal>
                                              <a:schemeClr val="accent2"/>
                                            </p:clrVal>
                                          </p:val>
                                        </p:tav>
                                        <p:tav tm="50000">
                                          <p:val>
                                            <p:clrVal>
                                              <a:schemeClr val="hlink"/>
                                            </p:clrVal>
                                          </p:val>
                                        </p:tav>
                                      </p:tavLst>
                                    </p:anim>
                                    <p:set>
                                      <p:cBhvr>
                                        <p:cTn id="27" dur="80"/>
                                        <p:tgtEl>
                                          <p:spTgt spid="16"/>
                                        </p:tgtEl>
                                        <p:attrNameLst>
                                          <p:attrName>fill.type</p:attrName>
                                        </p:attrNameLst>
                                      </p:cBhvr>
                                      <p:to>
                                        <p:strVal val="solid"/>
                                      </p:to>
                                    </p:set>
                                  </p:childTnLst>
                                </p:cTn>
                              </p:par>
                            </p:childTnLst>
                          </p:cTn>
                        </p:par>
                        <p:par>
                          <p:cTn id="28" fill="hold">
                            <p:stCondLst>
                              <p:cond delay="6840"/>
                            </p:stCondLst>
                            <p:childTnLst>
                              <p:par>
                                <p:cTn id="29" presetID="27" presetClass="entr" presetSubtype="0" fill="hold" grpId="0" nodeType="afterEffect">
                                  <p:stCondLst>
                                    <p:cond delay="0"/>
                                  </p:stCondLst>
                                  <p:iterate type="lt">
                                    <p:tmPct val="50000"/>
                                  </p:iterate>
                                  <p:childTnLst>
                                    <p:set>
                                      <p:cBhvr>
                                        <p:cTn id="30" dur="1" fill="hold">
                                          <p:stCondLst>
                                            <p:cond delay="0"/>
                                          </p:stCondLst>
                                        </p:cTn>
                                        <p:tgtEl>
                                          <p:spTgt spid="17"/>
                                        </p:tgtEl>
                                        <p:attrNameLst>
                                          <p:attrName>style.visibility</p:attrName>
                                        </p:attrNameLst>
                                      </p:cBhvr>
                                      <p:to>
                                        <p:strVal val="visible"/>
                                      </p:to>
                                    </p:set>
                                    <p:anim calcmode="discrete" valueType="clr">
                                      <p:cBhvr override="childStyle">
                                        <p:cTn id="31"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17"/>
                                        </p:tgtEl>
                                        <p:attrNameLst>
                                          <p:attrName>fillcolor</p:attrName>
                                        </p:attrNameLst>
                                      </p:cBhvr>
                                      <p:tavLst>
                                        <p:tav tm="0">
                                          <p:val>
                                            <p:clrVal>
                                              <a:schemeClr val="accent2"/>
                                            </p:clrVal>
                                          </p:val>
                                        </p:tav>
                                        <p:tav tm="50000">
                                          <p:val>
                                            <p:clrVal>
                                              <a:schemeClr val="hlink"/>
                                            </p:clrVal>
                                          </p:val>
                                        </p:tav>
                                      </p:tavLst>
                                    </p:anim>
                                    <p:set>
                                      <p:cBhvr>
                                        <p:cTn id="33" dur="80"/>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p:bldP spid="9" grpId="1"/>
      <p:bldP spid="12" grpId="0"/>
      <p:bldP spid="12" grpId="1"/>
      <p:bldP spid="16" grpId="0"/>
      <p:bldP spid="16" grpId="1"/>
      <p:bldP spid="17" grpId="0"/>
      <p:bldP spid="1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3" name="Content Placeholder 102"/>
          <p:cNvPicPr>
            <a:picLocks noGrp="1" noChangeAspect="1"/>
          </p:cNvPicPr>
          <p:nvPr>
            <p:ph sz="half" idx="1"/>
          </p:nvPr>
        </p:nvPicPr>
        <p:blipFill>
          <a:blip r:embed="rId3"/>
          <a:stretch>
            <a:fillRect/>
          </a:stretch>
        </p:blipFill>
        <p:spPr>
          <a:xfrm>
            <a:off x="-39688" y="-123300"/>
            <a:ext cx="12271375" cy="7069455"/>
          </a:xfrm>
          <a:prstGeom prst="rect">
            <a:avLst/>
          </a:prstGeom>
          <a:noFill/>
          <a:ln w="9525">
            <a:noFill/>
          </a:ln>
        </p:spPr>
      </p:pic>
      <p:sp>
        <p:nvSpPr>
          <p:cNvPr id="5" name="Text Box 4"/>
          <p:cNvSpPr txBox="1"/>
          <p:nvPr/>
        </p:nvSpPr>
        <p:spPr>
          <a:xfrm>
            <a:off x="609600" y="1072642"/>
            <a:ext cx="6135370" cy="460375"/>
          </a:xfrm>
          <a:prstGeom prst="rect">
            <a:avLst/>
          </a:prstGeom>
          <a:noFill/>
        </p:spPr>
        <p:txBody>
          <a:bodyPr wrap="square" rtlCol="0">
            <a:spAutoFit/>
          </a:bodyPr>
          <a:lstStyle/>
          <a:p>
            <a:r>
              <a:rPr lang="en-US" sz="2400" b="1" dirty="0">
                <a:gradFill>
                  <a:gsLst>
                    <a:gs pos="0">
                      <a:srgbClr val="007BD3"/>
                    </a:gs>
                    <a:gs pos="100000">
                      <a:srgbClr val="034373"/>
                    </a:gs>
                  </a:gsLst>
                  <a:lin scaled="0"/>
                </a:gradFill>
              </a:rPr>
              <a:t>II. LUYỆN TẬP VÀ SÁNG TẠO</a:t>
            </a:r>
          </a:p>
        </p:txBody>
      </p:sp>
      <p:sp>
        <p:nvSpPr>
          <p:cNvPr id="9" name="Text Box 8"/>
          <p:cNvSpPr txBox="1"/>
          <p:nvPr/>
        </p:nvSpPr>
        <p:spPr>
          <a:xfrm>
            <a:off x="685626" y="1506585"/>
            <a:ext cx="10489045" cy="830997"/>
          </a:xfrm>
          <a:prstGeom prst="rect">
            <a:avLst/>
          </a:prstGeom>
          <a:noFill/>
        </p:spPr>
        <p:txBody>
          <a:bodyPr wrap="square" rtlCol="0">
            <a:spAutoFit/>
          </a:bodyPr>
          <a:lstStyle/>
          <a:p>
            <a:r>
              <a:rPr lang="en-US" sz="2400" dirty="0" err="1" smtClean="0"/>
              <a:t>Các</a:t>
            </a:r>
            <a:r>
              <a:rPr lang="en-US" sz="2400" dirty="0" smtClean="0"/>
              <a:t> </a:t>
            </a:r>
            <a:r>
              <a:rPr lang="en-US" sz="2400" dirty="0" err="1" smtClean="0"/>
              <a:t>bước</a:t>
            </a:r>
            <a:r>
              <a:rPr lang="en-US" sz="2400" dirty="0" smtClean="0"/>
              <a:t> </a:t>
            </a:r>
            <a:r>
              <a:rPr lang="en-US" sz="2400" dirty="0" err="1" smtClean="0"/>
              <a:t>thực</a:t>
            </a:r>
            <a:r>
              <a:rPr lang="en-US" sz="2400" dirty="0" smtClean="0"/>
              <a:t> </a:t>
            </a:r>
            <a:r>
              <a:rPr lang="en-US" sz="2400" dirty="0" err="1" smtClean="0"/>
              <a:t>hiện</a:t>
            </a:r>
            <a:r>
              <a:rPr lang="en-US" sz="2400" dirty="0" smtClean="0"/>
              <a:t> </a:t>
            </a:r>
            <a:r>
              <a:rPr lang="en-US" sz="2400" dirty="0" err="1" smtClean="0"/>
              <a:t>sản</a:t>
            </a:r>
            <a:r>
              <a:rPr lang="en-US" sz="2400" dirty="0" smtClean="0"/>
              <a:t> </a:t>
            </a:r>
            <a:r>
              <a:rPr lang="en-US" sz="2400" dirty="0" err="1" smtClean="0"/>
              <a:t>phẩm</a:t>
            </a:r>
            <a:r>
              <a:rPr lang="en-US" sz="2400" dirty="0" smtClean="0"/>
              <a:t> </a:t>
            </a:r>
            <a:r>
              <a:rPr lang="en-US" sz="2400" dirty="0" err="1" smtClean="0"/>
              <a:t>mĩ</a:t>
            </a:r>
            <a:r>
              <a:rPr lang="en-US" sz="2400" dirty="0" smtClean="0"/>
              <a:t> </a:t>
            </a:r>
            <a:r>
              <a:rPr lang="en-US" sz="2400" dirty="0" err="1" smtClean="0"/>
              <a:t>thuật</a:t>
            </a:r>
            <a:r>
              <a:rPr lang="en-US" sz="2400" dirty="0" smtClean="0"/>
              <a:t> </a:t>
            </a:r>
            <a:r>
              <a:rPr lang="en-US" sz="2400" dirty="0" err="1" smtClean="0"/>
              <a:t>sơn</a:t>
            </a:r>
            <a:r>
              <a:rPr lang="en-US" sz="2400" dirty="0" smtClean="0"/>
              <a:t> </a:t>
            </a:r>
            <a:r>
              <a:rPr lang="en-US" sz="2400" dirty="0" err="1" smtClean="0"/>
              <a:t>mài</a:t>
            </a:r>
            <a:r>
              <a:rPr lang="en-US" sz="2400" dirty="0" smtClean="0"/>
              <a:t>- </a:t>
            </a:r>
            <a:r>
              <a:rPr lang="en-US" sz="2400" dirty="0" err="1" smtClean="0"/>
              <a:t>một</a:t>
            </a:r>
            <a:r>
              <a:rPr lang="en-US" sz="2400" dirty="0" smtClean="0"/>
              <a:t> </a:t>
            </a:r>
            <a:r>
              <a:rPr lang="en-US" sz="2400" dirty="0" err="1" smtClean="0"/>
              <a:t>trong</a:t>
            </a:r>
            <a:r>
              <a:rPr lang="en-US" sz="2400" dirty="0" smtClean="0"/>
              <a:t> </a:t>
            </a:r>
            <a:r>
              <a:rPr lang="en-US" sz="2400" dirty="0" err="1" smtClean="0"/>
              <a:t>những</a:t>
            </a:r>
            <a:r>
              <a:rPr lang="en-US" sz="2400" dirty="0" smtClean="0"/>
              <a:t> </a:t>
            </a:r>
            <a:r>
              <a:rPr lang="en-US" sz="2400" dirty="0" err="1" smtClean="0"/>
              <a:t>thành</a:t>
            </a:r>
            <a:r>
              <a:rPr lang="en-US" sz="2400" dirty="0" smtClean="0"/>
              <a:t> </a:t>
            </a:r>
            <a:r>
              <a:rPr lang="en-US" sz="2400" dirty="0" err="1" smtClean="0"/>
              <a:t>tựu</a:t>
            </a:r>
            <a:r>
              <a:rPr lang="en-US" sz="2400" dirty="0" smtClean="0"/>
              <a:t> </a:t>
            </a:r>
            <a:r>
              <a:rPr lang="en-US" sz="2400" dirty="0" err="1" smtClean="0"/>
              <a:t>nghệ</a:t>
            </a:r>
            <a:r>
              <a:rPr lang="en-US" sz="2400" dirty="0" smtClean="0"/>
              <a:t> </a:t>
            </a:r>
            <a:r>
              <a:rPr lang="en-US" sz="2400" dirty="0" err="1" smtClean="0"/>
              <a:t>thuật</a:t>
            </a:r>
            <a:r>
              <a:rPr lang="en-US" sz="2400" dirty="0" smtClean="0"/>
              <a:t> </a:t>
            </a:r>
            <a:r>
              <a:rPr lang="en-US" sz="2400" dirty="0" err="1" smtClean="0"/>
              <a:t>hiện</a:t>
            </a:r>
            <a:r>
              <a:rPr lang="en-US" sz="2400" dirty="0" smtClean="0"/>
              <a:t> </a:t>
            </a:r>
            <a:r>
              <a:rPr lang="en-US" sz="2400" dirty="0" err="1" smtClean="0"/>
              <a:t>đại</a:t>
            </a:r>
            <a:r>
              <a:rPr lang="en-US" sz="2400" dirty="0" smtClean="0"/>
              <a:t> VN:</a:t>
            </a:r>
            <a:endParaRPr lang="en-US" sz="2400" dirty="0"/>
          </a:p>
        </p:txBody>
      </p:sp>
      <p:pic>
        <p:nvPicPr>
          <p:cNvPr id="14" name="Picture 13"/>
          <p:cNvPicPr>
            <a:picLocks noChangeAspect="1"/>
          </p:cNvPicPr>
          <p:nvPr/>
        </p:nvPicPr>
        <p:blipFill>
          <a:blip r:embed="rId4"/>
          <a:stretch>
            <a:fillRect/>
          </a:stretch>
        </p:blipFill>
        <p:spPr>
          <a:xfrm>
            <a:off x="811788" y="2545605"/>
            <a:ext cx="3824908" cy="4400550"/>
          </a:xfrm>
          <a:prstGeom prst="rect">
            <a:avLst/>
          </a:prstGeom>
        </p:spPr>
      </p:pic>
      <p:sp>
        <p:nvSpPr>
          <p:cNvPr id="12" name="Text Box 8"/>
          <p:cNvSpPr txBox="1"/>
          <p:nvPr/>
        </p:nvSpPr>
        <p:spPr>
          <a:xfrm>
            <a:off x="5594061" y="2345525"/>
            <a:ext cx="5988339" cy="954107"/>
          </a:xfrm>
          <a:prstGeom prst="rect">
            <a:avLst/>
          </a:prstGeom>
          <a:noFill/>
        </p:spPr>
        <p:txBody>
          <a:bodyPr wrap="square" rtlCol="0">
            <a:spAutoFit/>
          </a:bodyPr>
          <a:lstStyle/>
          <a:p>
            <a:r>
              <a:rPr lang="en-US" sz="2800" dirty="0" smtClean="0"/>
              <a:t>1. </a:t>
            </a:r>
            <a:r>
              <a:rPr lang="en-US" sz="2800" dirty="0" err="1" smtClean="0"/>
              <a:t>Chuẩn</a:t>
            </a:r>
            <a:r>
              <a:rPr lang="en-US" sz="2800" dirty="0" smtClean="0"/>
              <a:t> </a:t>
            </a:r>
            <a:r>
              <a:rPr lang="en-US" sz="2800" dirty="0" err="1" smtClean="0"/>
              <a:t>bị</a:t>
            </a:r>
            <a:r>
              <a:rPr lang="en-US" sz="2800" dirty="0" smtClean="0"/>
              <a:t> </a:t>
            </a:r>
            <a:r>
              <a:rPr lang="en-US" sz="2800" dirty="0" err="1" smtClean="0"/>
              <a:t>vật</a:t>
            </a:r>
            <a:r>
              <a:rPr lang="en-US" sz="2800" dirty="0" smtClean="0"/>
              <a:t> </a:t>
            </a:r>
            <a:r>
              <a:rPr lang="en-US" sz="2800" dirty="0" err="1" smtClean="0"/>
              <a:t>liệu</a:t>
            </a:r>
            <a:r>
              <a:rPr lang="en-US" sz="2800" dirty="0" smtClean="0"/>
              <a:t>; </a:t>
            </a:r>
            <a:r>
              <a:rPr lang="en-US" sz="2800" dirty="0" err="1" smtClean="0"/>
              <a:t>vẽ</a:t>
            </a:r>
            <a:r>
              <a:rPr lang="en-US" sz="2800" dirty="0" smtClean="0"/>
              <a:t> </a:t>
            </a:r>
            <a:r>
              <a:rPr lang="en-US" sz="2800" dirty="0" err="1" smtClean="0"/>
              <a:t>phác</a:t>
            </a:r>
            <a:r>
              <a:rPr lang="en-US" sz="2800" dirty="0" smtClean="0"/>
              <a:t> </a:t>
            </a:r>
            <a:r>
              <a:rPr lang="en-US" sz="2800" dirty="0" err="1" smtClean="0"/>
              <a:t>hình</a:t>
            </a:r>
            <a:r>
              <a:rPr lang="en-US" sz="2800" dirty="0" smtClean="0"/>
              <a:t> </a:t>
            </a:r>
            <a:r>
              <a:rPr lang="en-US" sz="2800" dirty="0" err="1" smtClean="0"/>
              <a:t>hoa</a:t>
            </a:r>
            <a:r>
              <a:rPr lang="en-US" sz="2800" dirty="0" smtClean="0"/>
              <a:t> </a:t>
            </a:r>
            <a:r>
              <a:rPr lang="en-US" sz="2800" dirty="0" err="1" smtClean="0"/>
              <a:t>sen</a:t>
            </a:r>
            <a:r>
              <a:rPr lang="en-US" sz="2800" dirty="0" smtClean="0"/>
              <a:t> </a:t>
            </a:r>
            <a:r>
              <a:rPr lang="en-US" sz="2800" dirty="0" err="1" smtClean="0"/>
              <a:t>trên</a:t>
            </a:r>
            <a:r>
              <a:rPr lang="en-US" sz="2800" dirty="0" smtClean="0"/>
              <a:t> </a:t>
            </a:r>
            <a:r>
              <a:rPr lang="en-US" sz="2800" dirty="0" err="1" smtClean="0"/>
              <a:t>đĩa</a:t>
            </a:r>
            <a:r>
              <a:rPr lang="en-US" sz="2800" dirty="0" smtClean="0"/>
              <a:t> </a:t>
            </a:r>
            <a:r>
              <a:rPr lang="en-US" sz="2800" dirty="0" err="1" smtClean="0"/>
              <a:t>xốp</a:t>
            </a:r>
            <a:endParaRPr lang="en-US" sz="2800" dirty="0"/>
          </a:p>
        </p:txBody>
      </p:sp>
      <p:sp>
        <p:nvSpPr>
          <p:cNvPr id="16" name="Text Box 8"/>
          <p:cNvSpPr txBox="1"/>
          <p:nvPr/>
        </p:nvSpPr>
        <p:spPr>
          <a:xfrm>
            <a:off x="5594061" y="3270661"/>
            <a:ext cx="6126884" cy="523220"/>
          </a:xfrm>
          <a:prstGeom prst="rect">
            <a:avLst/>
          </a:prstGeom>
          <a:noFill/>
        </p:spPr>
        <p:txBody>
          <a:bodyPr wrap="square" rtlCol="0">
            <a:spAutoFit/>
          </a:bodyPr>
          <a:lstStyle/>
          <a:p>
            <a:r>
              <a:rPr lang="en-US" sz="2800" dirty="0" smtClean="0"/>
              <a:t>2. </a:t>
            </a:r>
            <a:r>
              <a:rPr lang="en-US" sz="2800" dirty="0" err="1" smtClean="0"/>
              <a:t>Gắn</a:t>
            </a:r>
            <a:r>
              <a:rPr lang="en-US" sz="2800" dirty="0" smtClean="0"/>
              <a:t> </a:t>
            </a:r>
            <a:r>
              <a:rPr lang="en-US" sz="2800" dirty="0" err="1" smtClean="0"/>
              <a:t>vỏ</a:t>
            </a:r>
            <a:r>
              <a:rPr lang="en-US" sz="2800" dirty="0" smtClean="0"/>
              <a:t> </a:t>
            </a:r>
            <a:r>
              <a:rPr lang="en-US" sz="2800" dirty="0" err="1" smtClean="0"/>
              <a:t>trứng</a:t>
            </a:r>
            <a:r>
              <a:rPr lang="en-US" sz="2800" dirty="0" smtClean="0"/>
              <a:t> </a:t>
            </a:r>
            <a:r>
              <a:rPr lang="en-US" sz="2800" dirty="0" err="1" smtClean="0"/>
              <a:t>theo</a:t>
            </a:r>
            <a:r>
              <a:rPr lang="en-US" sz="2800" dirty="0" smtClean="0"/>
              <a:t> </a:t>
            </a:r>
            <a:r>
              <a:rPr lang="en-US" sz="2800" dirty="0" err="1" smtClean="0"/>
              <a:t>hình</a:t>
            </a:r>
            <a:r>
              <a:rPr lang="en-US" sz="2800" dirty="0" smtClean="0"/>
              <a:t> </a:t>
            </a:r>
            <a:r>
              <a:rPr lang="en-US" sz="2800" dirty="0" err="1" smtClean="0"/>
              <a:t>vẽ</a:t>
            </a:r>
            <a:r>
              <a:rPr lang="en-US" sz="2800" dirty="0" smtClean="0"/>
              <a:t> </a:t>
            </a:r>
            <a:r>
              <a:rPr lang="en-US" sz="2800" dirty="0" err="1" smtClean="0"/>
              <a:t>hoa</a:t>
            </a:r>
            <a:r>
              <a:rPr lang="en-US" sz="2800" dirty="0" smtClean="0"/>
              <a:t> </a:t>
            </a:r>
            <a:r>
              <a:rPr lang="en-US" sz="2800" dirty="0" err="1" smtClean="0"/>
              <a:t>sen</a:t>
            </a:r>
            <a:endParaRPr lang="en-US" sz="2800" dirty="0"/>
          </a:p>
        </p:txBody>
      </p:sp>
      <p:sp>
        <p:nvSpPr>
          <p:cNvPr id="17" name="Text Box 8"/>
          <p:cNvSpPr txBox="1"/>
          <p:nvPr/>
        </p:nvSpPr>
        <p:spPr>
          <a:xfrm>
            <a:off x="5594061" y="3770751"/>
            <a:ext cx="5397731" cy="954107"/>
          </a:xfrm>
          <a:prstGeom prst="rect">
            <a:avLst/>
          </a:prstGeom>
          <a:noFill/>
        </p:spPr>
        <p:txBody>
          <a:bodyPr wrap="square" rtlCol="0">
            <a:spAutoFit/>
          </a:bodyPr>
          <a:lstStyle/>
          <a:p>
            <a:r>
              <a:rPr lang="en-US" sz="2800" dirty="0" smtClean="0"/>
              <a:t>3. </a:t>
            </a:r>
            <a:r>
              <a:rPr lang="en-US" sz="2800" dirty="0" err="1" smtClean="0"/>
              <a:t>Quét</a:t>
            </a:r>
            <a:r>
              <a:rPr lang="en-US" sz="2800" dirty="0" smtClean="0"/>
              <a:t> </a:t>
            </a:r>
            <a:r>
              <a:rPr lang="en-US" sz="2800" dirty="0" err="1" smtClean="0"/>
              <a:t>màu</a:t>
            </a:r>
            <a:r>
              <a:rPr lang="en-US" sz="2800" dirty="0" smtClean="0"/>
              <a:t> </a:t>
            </a:r>
            <a:r>
              <a:rPr lang="en-US" sz="2800" dirty="0" err="1" smtClean="0"/>
              <a:t>lên</a:t>
            </a:r>
            <a:r>
              <a:rPr lang="en-US" sz="2800" dirty="0" smtClean="0"/>
              <a:t> </a:t>
            </a:r>
            <a:r>
              <a:rPr lang="en-US" sz="2800" dirty="0" err="1" smtClean="0"/>
              <a:t>khắp</a:t>
            </a:r>
            <a:r>
              <a:rPr lang="en-US" sz="2800" dirty="0" smtClean="0"/>
              <a:t> </a:t>
            </a:r>
            <a:r>
              <a:rPr lang="en-US" sz="2800" dirty="0" err="1" smtClean="0"/>
              <a:t>bề</a:t>
            </a:r>
            <a:r>
              <a:rPr lang="en-US" sz="2800" dirty="0" smtClean="0"/>
              <a:t> </a:t>
            </a:r>
            <a:r>
              <a:rPr lang="en-US" sz="2800" dirty="0" err="1" smtClean="0"/>
              <a:t>mặt</a:t>
            </a:r>
            <a:r>
              <a:rPr lang="en-US" sz="2800" dirty="0" smtClean="0"/>
              <a:t> </a:t>
            </a:r>
            <a:r>
              <a:rPr lang="en-US" sz="2800" dirty="0" err="1" smtClean="0"/>
              <a:t>đĩa</a:t>
            </a:r>
            <a:r>
              <a:rPr lang="en-US" sz="2800" dirty="0" smtClean="0"/>
              <a:t> </a:t>
            </a:r>
            <a:r>
              <a:rPr lang="en-US" sz="2800" dirty="0" err="1" smtClean="0"/>
              <a:t>đã</a:t>
            </a:r>
            <a:r>
              <a:rPr lang="en-US" sz="2800" dirty="0" smtClean="0"/>
              <a:t> </a:t>
            </a:r>
            <a:r>
              <a:rPr lang="en-US" sz="2800" dirty="0" err="1" smtClean="0"/>
              <a:t>gắn</a:t>
            </a:r>
            <a:r>
              <a:rPr lang="en-US" sz="2800" dirty="0" smtClean="0"/>
              <a:t> </a:t>
            </a:r>
            <a:r>
              <a:rPr lang="en-US" sz="2800" dirty="0" err="1" smtClean="0"/>
              <a:t>vỏ</a:t>
            </a:r>
            <a:r>
              <a:rPr lang="en-US" sz="2800" dirty="0" smtClean="0"/>
              <a:t> </a:t>
            </a:r>
            <a:r>
              <a:rPr lang="en-US" sz="2800" dirty="0" err="1" smtClean="0"/>
              <a:t>trứng</a:t>
            </a:r>
            <a:r>
              <a:rPr lang="en-US" sz="2800" dirty="0" smtClean="0"/>
              <a:t>.</a:t>
            </a:r>
            <a:endParaRPr lang="en-US" sz="2800" dirty="0"/>
          </a:p>
        </p:txBody>
      </p:sp>
      <p:sp>
        <p:nvSpPr>
          <p:cNvPr id="18" name="Text Box 8"/>
          <p:cNvSpPr txBox="1"/>
          <p:nvPr/>
        </p:nvSpPr>
        <p:spPr>
          <a:xfrm>
            <a:off x="5594060" y="4648001"/>
            <a:ext cx="6126885" cy="954107"/>
          </a:xfrm>
          <a:prstGeom prst="rect">
            <a:avLst/>
          </a:prstGeom>
          <a:noFill/>
        </p:spPr>
        <p:txBody>
          <a:bodyPr wrap="square" rtlCol="0">
            <a:spAutoFit/>
          </a:bodyPr>
          <a:lstStyle/>
          <a:p>
            <a:r>
              <a:rPr lang="en-US" sz="2800" dirty="0" smtClean="0"/>
              <a:t>4. Lau </a:t>
            </a:r>
            <a:r>
              <a:rPr lang="en-US" sz="2800" dirty="0" err="1" smtClean="0"/>
              <a:t>sạch</a:t>
            </a:r>
            <a:r>
              <a:rPr lang="en-US" sz="2800" dirty="0" smtClean="0"/>
              <a:t> </a:t>
            </a:r>
            <a:r>
              <a:rPr lang="en-US" sz="2800" dirty="0" err="1" smtClean="0"/>
              <a:t>màu</a:t>
            </a:r>
            <a:r>
              <a:rPr lang="en-US" sz="2800" dirty="0" smtClean="0"/>
              <a:t> </a:t>
            </a:r>
            <a:r>
              <a:rPr lang="en-US" sz="2800" dirty="0" err="1" smtClean="0"/>
              <a:t>trên</a:t>
            </a:r>
            <a:r>
              <a:rPr lang="en-US" sz="2800" dirty="0" smtClean="0"/>
              <a:t> </a:t>
            </a:r>
            <a:r>
              <a:rPr lang="en-US" sz="2800" dirty="0" err="1" smtClean="0"/>
              <a:t>khu</a:t>
            </a:r>
            <a:r>
              <a:rPr lang="en-US" sz="2800" dirty="0" smtClean="0"/>
              <a:t> </a:t>
            </a:r>
            <a:r>
              <a:rPr lang="en-US" sz="2800" dirty="0" err="1" smtClean="0"/>
              <a:t>vực</a:t>
            </a:r>
            <a:r>
              <a:rPr lang="en-US" sz="2800" dirty="0" smtClean="0"/>
              <a:t> </a:t>
            </a:r>
            <a:r>
              <a:rPr lang="en-US" sz="2800" dirty="0" err="1" smtClean="0"/>
              <a:t>bề</a:t>
            </a:r>
            <a:r>
              <a:rPr lang="en-US" sz="2800" dirty="0" smtClean="0"/>
              <a:t> </a:t>
            </a:r>
            <a:r>
              <a:rPr lang="en-US" sz="2800" dirty="0" err="1" smtClean="0"/>
              <a:t>mặt</a:t>
            </a:r>
            <a:r>
              <a:rPr lang="en-US" sz="2800" dirty="0" smtClean="0"/>
              <a:t> </a:t>
            </a:r>
            <a:r>
              <a:rPr lang="en-US" sz="2800" dirty="0" err="1" smtClean="0"/>
              <a:t>vỏ</a:t>
            </a:r>
            <a:r>
              <a:rPr lang="en-US" sz="2800" dirty="0" smtClean="0"/>
              <a:t> </a:t>
            </a:r>
            <a:r>
              <a:rPr lang="en-US" sz="2800" dirty="0" err="1" smtClean="0"/>
              <a:t>trứng</a:t>
            </a:r>
            <a:r>
              <a:rPr lang="en-US" sz="2800" dirty="0" smtClean="0"/>
              <a:t>.</a:t>
            </a:r>
            <a:endParaRPr lang="en-US" sz="2800" dirty="0"/>
          </a:p>
        </p:txBody>
      </p:sp>
      <p:sp>
        <p:nvSpPr>
          <p:cNvPr id="13" name="Text Box 5"/>
          <p:cNvSpPr txBox="1"/>
          <p:nvPr/>
        </p:nvSpPr>
        <p:spPr>
          <a:xfrm>
            <a:off x="1060942" y="155"/>
            <a:ext cx="9766579" cy="1175706"/>
          </a:xfrm>
          <a:prstGeom prst="rect">
            <a:avLst/>
          </a:prstGeom>
          <a:noFill/>
        </p:spPr>
        <p:txBody>
          <a:bodyPr wrap="square" rtlCol="0">
            <a:spAutoFit/>
          </a:bodyPr>
          <a:lstStyle/>
          <a:p>
            <a:pPr algn="ctr">
              <a:lnSpc>
                <a:spcPct val="110000"/>
              </a:lnSpc>
            </a:pPr>
            <a:r>
              <a:rPr lang="en-US" sz="3200" b="1" smtClean="0">
                <a:solidFill>
                  <a:srgbClr val="FF0000"/>
                </a:solidFill>
                <a:latin typeface="Times New Roman" panose="02020603050405020304" charset="0"/>
                <a:cs typeface="Times New Roman" panose="02020603050405020304" charset="0"/>
              </a:rPr>
              <a:t>TIẾT 28- BÀI </a:t>
            </a:r>
            <a:r>
              <a:rPr lang="en-US" sz="3200" b="1">
                <a:solidFill>
                  <a:srgbClr val="FF0000"/>
                </a:solidFill>
                <a:latin typeface="Times New Roman" panose="02020603050405020304" charset="0"/>
                <a:cs typeface="Times New Roman" panose="02020603050405020304" charset="0"/>
              </a:rPr>
              <a:t>14: </a:t>
            </a:r>
            <a:endParaRPr lang="en-US" sz="3200" b="1" smtClean="0">
              <a:solidFill>
                <a:srgbClr val="FF0000"/>
              </a:solidFill>
              <a:latin typeface="Times New Roman" panose="02020603050405020304" charset="0"/>
              <a:cs typeface="Times New Roman" panose="02020603050405020304" charset="0"/>
            </a:endParaRPr>
          </a:p>
          <a:p>
            <a:pPr algn="ctr">
              <a:lnSpc>
                <a:spcPct val="110000"/>
              </a:lnSpc>
            </a:pPr>
            <a:r>
              <a:rPr lang="en-US" sz="3200" b="1" smtClean="0">
                <a:solidFill>
                  <a:srgbClr val="FF0000"/>
                </a:solidFill>
                <a:latin typeface="Times New Roman" panose="02020603050405020304" charset="0"/>
                <a:cs typeface="Times New Roman" panose="02020603050405020304" charset="0"/>
              </a:rPr>
              <a:t>MĨ </a:t>
            </a:r>
            <a:r>
              <a:rPr lang="en-US" sz="3200" b="1">
                <a:solidFill>
                  <a:srgbClr val="FF0000"/>
                </a:solidFill>
                <a:latin typeface="Times New Roman" panose="02020603050405020304" charset="0"/>
                <a:cs typeface="Times New Roman" panose="02020603050405020304" charset="0"/>
              </a:rPr>
              <a:t>THUẬT ỨNG DỤNG HIỆN ĐẠI VIỆT NAM</a:t>
            </a:r>
          </a:p>
        </p:txBody>
      </p:sp>
    </p:spTree>
    <p:extLst>
      <p:ext uri="{BB962C8B-B14F-4D97-AF65-F5344CB8AC3E}">
        <p14:creationId xmlns:p14="http://schemas.microsoft.com/office/powerpoint/2010/main" val="66231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par>
                          <p:cTn id="10" fill="hold">
                            <p:stCondLst>
                              <p:cond delay="84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9"/>
                                        </p:tgtEl>
                                        <p:attrNameLst>
                                          <p:attrName>style.visibility</p:attrName>
                                        </p:attrNameLst>
                                      </p:cBhvr>
                                      <p:to>
                                        <p:strVal val="visible"/>
                                      </p:to>
                                    </p:set>
                                    <p:anim calcmode="discrete" valueType="clr">
                                      <p:cBhvr override="childStyle">
                                        <p:cTn id="13"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9"/>
                                        </p:tgtEl>
                                        <p:attrNameLst>
                                          <p:attrName>fillcolor</p:attrName>
                                        </p:attrNameLst>
                                      </p:cBhvr>
                                      <p:tavLst>
                                        <p:tav tm="0">
                                          <p:val>
                                            <p:clrVal>
                                              <a:schemeClr val="accent2"/>
                                            </p:clrVal>
                                          </p:val>
                                        </p:tav>
                                        <p:tav tm="50000">
                                          <p:val>
                                            <p:clrVal>
                                              <a:schemeClr val="hlink"/>
                                            </p:clrVal>
                                          </p:val>
                                        </p:tav>
                                      </p:tavLst>
                                    </p:anim>
                                    <p:set>
                                      <p:cBhvr>
                                        <p:cTn id="15" dur="80"/>
                                        <p:tgtEl>
                                          <p:spTgt spid="9"/>
                                        </p:tgtEl>
                                        <p:attrNameLst>
                                          <p:attrName>fill.type</p:attrName>
                                        </p:attrNameLst>
                                      </p:cBhvr>
                                      <p:to>
                                        <p:strVal val="solid"/>
                                      </p:to>
                                    </p:set>
                                  </p:childTnLst>
                                </p:cTn>
                              </p:par>
                            </p:childTnLst>
                          </p:cTn>
                        </p:par>
                        <p:par>
                          <p:cTn id="16" fill="hold">
                            <p:stCondLst>
                              <p:cond delay="392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12"/>
                                        </p:tgtEl>
                                        <p:attrNameLst>
                                          <p:attrName>style.visibility</p:attrName>
                                        </p:attrNameLst>
                                      </p:cBhvr>
                                      <p:to>
                                        <p:strVal val="visible"/>
                                      </p:to>
                                    </p:set>
                                    <p:anim calcmode="discrete" valueType="clr">
                                      <p:cBhvr override="childStyle">
                                        <p:cTn id="19"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2"/>
                                        </p:tgtEl>
                                        <p:attrNameLst>
                                          <p:attrName>fillcolor</p:attrName>
                                        </p:attrNameLst>
                                      </p:cBhvr>
                                      <p:tavLst>
                                        <p:tav tm="0">
                                          <p:val>
                                            <p:clrVal>
                                              <a:schemeClr val="accent2"/>
                                            </p:clrVal>
                                          </p:val>
                                        </p:tav>
                                        <p:tav tm="50000">
                                          <p:val>
                                            <p:clrVal>
                                              <a:schemeClr val="hlink"/>
                                            </p:clrVal>
                                          </p:val>
                                        </p:tav>
                                      </p:tavLst>
                                    </p:anim>
                                    <p:set>
                                      <p:cBhvr>
                                        <p:cTn id="21" dur="80"/>
                                        <p:tgtEl>
                                          <p:spTgt spid="12"/>
                                        </p:tgtEl>
                                        <p:attrNameLst>
                                          <p:attrName>fill.type</p:attrName>
                                        </p:attrNameLst>
                                      </p:cBhvr>
                                      <p:to>
                                        <p:strVal val="solid"/>
                                      </p:to>
                                    </p:set>
                                  </p:childTnLst>
                                </p:cTn>
                              </p:par>
                            </p:childTnLst>
                          </p:cTn>
                        </p:par>
                        <p:par>
                          <p:cTn id="22" fill="hold">
                            <p:stCondLst>
                              <p:cond delay="568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16"/>
                                        </p:tgtEl>
                                        <p:attrNameLst>
                                          <p:attrName>style.visibility</p:attrName>
                                        </p:attrNameLst>
                                      </p:cBhvr>
                                      <p:to>
                                        <p:strVal val="visible"/>
                                      </p:to>
                                    </p:set>
                                    <p:anim calcmode="discrete" valueType="clr">
                                      <p:cBhvr override="childStyle">
                                        <p:cTn id="25"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6"/>
                                        </p:tgtEl>
                                        <p:attrNameLst>
                                          <p:attrName>fillcolor</p:attrName>
                                        </p:attrNameLst>
                                      </p:cBhvr>
                                      <p:tavLst>
                                        <p:tav tm="0">
                                          <p:val>
                                            <p:clrVal>
                                              <a:schemeClr val="accent2"/>
                                            </p:clrVal>
                                          </p:val>
                                        </p:tav>
                                        <p:tav tm="50000">
                                          <p:val>
                                            <p:clrVal>
                                              <a:schemeClr val="hlink"/>
                                            </p:clrVal>
                                          </p:val>
                                        </p:tav>
                                      </p:tavLst>
                                    </p:anim>
                                    <p:set>
                                      <p:cBhvr>
                                        <p:cTn id="27" dur="80"/>
                                        <p:tgtEl>
                                          <p:spTgt spid="16"/>
                                        </p:tgtEl>
                                        <p:attrNameLst>
                                          <p:attrName>fill.type</p:attrName>
                                        </p:attrNameLst>
                                      </p:cBhvr>
                                      <p:to>
                                        <p:strVal val="solid"/>
                                      </p:to>
                                    </p:set>
                                  </p:childTnLst>
                                </p:cTn>
                              </p:par>
                            </p:childTnLst>
                          </p:cTn>
                        </p:par>
                        <p:par>
                          <p:cTn id="28" fill="hold">
                            <p:stCondLst>
                              <p:cond delay="6840"/>
                            </p:stCondLst>
                            <p:childTnLst>
                              <p:par>
                                <p:cTn id="29" presetID="27" presetClass="entr" presetSubtype="0" fill="hold" grpId="0" nodeType="afterEffect">
                                  <p:stCondLst>
                                    <p:cond delay="0"/>
                                  </p:stCondLst>
                                  <p:iterate type="lt">
                                    <p:tmPct val="50000"/>
                                  </p:iterate>
                                  <p:childTnLst>
                                    <p:set>
                                      <p:cBhvr>
                                        <p:cTn id="30" dur="1" fill="hold">
                                          <p:stCondLst>
                                            <p:cond delay="0"/>
                                          </p:stCondLst>
                                        </p:cTn>
                                        <p:tgtEl>
                                          <p:spTgt spid="17"/>
                                        </p:tgtEl>
                                        <p:attrNameLst>
                                          <p:attrName>style.visibility</p:attrName>
                                        </p:attrNameLst>
                                      </p:cBhvr>
                                      <p:to>
                                        <p:strVal val="visible"/>
                                      </p:to>
                                    </p:set>
                                    <p:anim calcmode="discrete" valueType="clr">
                                      <p:cBhvr override="childStyle">
                                        <p:cTn id="31"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17"/>
                                        </p:tgtEl>
                                        <p:attrNameLst>
                                          <p:attrName>fillcolor</p:attrName>
                                        </p:attrNameLst>
                                      </p:cBhvr>
                                      <p:tavLst>
                                        <p:tav tm="0">
                                          <p:val>
                                            <p:clrVal>
                                              <a:schemeClr val="accent2"/>
                                            </p:clrVal>
                                          </p:val>
                                        </p:tav>
                                        <p:tav tm="50000">
                                          <p:val>
                                            <p:clrVal>
                                              <a:schemeClr val="hlink"/>
                                            </p:clrVal>
                                          </p:val>
                                        </p:tav>
                                      </p:tavLst>
                                    </p:anim>
                                    <p:set>
                                      <p:cBhvr>
                                        <p:cTn id="33" dur="80"/>
                                        <p:tgtEl>
                                          <p:spTgt spid="17"/>
                                        </p:tgtEl>
                                        <p:attrNameLst>
                                          <p:attrName>fill.type</p:attrName>
                                        </p:attrNameLst>
                                      </p:cBhvr>
                                      <p:to>
                                        <p:strVal val="solid"/>
                                      </p:to>
                                    </p:set>
                                  </p:childTnLst>
                                </p:cTn>
                              </p:par>
                            </p:childTnLst>
                          </p:cTn>
                        </p:par>
                        <p:par>
                          <p:cTn id="34" fill="hold">
                            <p:stCondLst>
                              <p:cond delay="8360"/>
                            </p:stCondLst>
                            <p:childTnLst>
                              <p:par>
                                <p:cTn id="35" presetID="27" presetClass="entr" presetSubtype="0" fill="hold" grpId="0" nodeType="afterEffect">
                                  <p:stCondLst>
                                    <p:cond delay="0"/>
                                  </p:stCondLst>
                                  <p:iterate type="lt">
                                    <p:tmPct val="50000"/>
                                  </p:iterate>
                                  <p:childTnLst>
                                    <p:set>
                                      <p:cBhvr>
                                        <p:cTn id="36" dur="1" fill="hold">
                                          <p:stCondLst>
                                            <p:cond delay="0"/>
                                          </p:stCondLst>
                                        </p:cTn>
                                        <p:tgtEl>
                                          <p:spTgt spid="18"/>
                                        </p:tgtEl>
                                        <p:attrNameLst>
                                          <p:attrName>style.visibility</p:attrName>
                                        </p:attrNameLst>
                                      </p:cBhvr>
                                      <p:to>
                                        <p:strVal val="visible"/>
                                      </p:to>
                                    </p:set>
                                    <p:anim calcmode="discrete" valueType="clr">
                                      <p:cBhvr override="childStyle">
                                        <p:cTn id="37"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18"/>
                                        </p:tgtEl>
                                        <p:attrNameLst>
                                          <p:attrName>fillcolor</p:attrName>
                                        </p:attrNameLst>
                                      </p:cBhvr>
                                      <p:tavLst>
                                        <p:tav tm="0">
                                          <p:val>
                                            <p:clrVal>
                                              <a:schemeClr val="accent2"/>
                                            </p:clrVal>
                                          </p:val>
                                        </p:tav>
                                        <p:tav tm="50000">
                                          <p:val>
                                            <p:clrVal>
                                              <a:schemeClr val="hlink"/>
                                            </p:clrVal>
                                          </p:val>
                                        </p:tav>
                                      </p:tavLst>
                                    </p:anim>
                                    <p:set>
                                      <p:cBhvr>
                                        <p:cTn id="39" dur="80"/>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p:bldP spid="9" grpId="1"/>
      <p:bldP spid="12" grpId="0"/>
      <p:bldP spid="12" grpId="1"/>
      <p:bldP spid="16" grpId="0"/>
      <p:bldP spid="16" grpId="1"/>
      <p:bldP spid="17" grpId="0"/>
      <p:bldP spid="17" grpId="1"/>
      <p:bldP spid="18" grpId="0"/>
      <p:bldP spid="1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3" name="Content Placeholder 102"/>
          <p:cNvPicPr>
            <a:picLocks noGrp="1" noChangeAspect="1"/>
          </p:cNvPicPr>
          <p:nvPr>
            <p:ph sz="half" idx="1"/>
          </p:nvPr>
        </p:nvPicPr>
        <p:blipFill>
          <a:blip r:embed="rId3"/>
          <a:stretch>
            <a:fillRect/>
          </a:stretch>
        </p:blipFill>
        <p:spPr>
          <a:xfrm>
            <a:off x="-79375" y="-142768"/>
            <a:ext cx="12271375" cy="7069455"/>
          </a:xfrm>
          <a:prstGeom prst="rect">
            <a:avLst/>
          </a:prstGeom>
          <a:noFill/>
          <a:ln w="9525">
            <a:noFill/>
          </a:ln>
        </p:spPr>
      </p:pic>
      <p:sp>
        <p:nvSpPr>
          <p:cNvPr id="5" name="Text Box 4"/>
          <p:cNvSpPr txBox="1"/>
          <p:nvPr/>
        </p:nvSpPr>
        <p:spPr>
          <a:xfrm>
            <a:off x="702252" y="1129048"/>
            <a:ext cx="6135370" cy="460375"/>
          </a:xfrm>
          <a:prstGeom prst="rect">
            <a:avLst/>
          </a:prstGeom>
          <a:noFill/>
        </p:spPr>
        <p:txBody>
          <a:bodyPr wrap="square" rtlCol="0">
            <a:spAutoFit/>
          </a:bodyPr>
          <a:lstStyle/>
          <a:p>
            <a:r>
              <a:rPr lang="en-US" sz="2400" b="1" dirty="0">
                <a:gradFill>
                  <a:gsLst>
                    <a:gs pos="0">
                      <a:srgbClr val="007BD3"/>
                    </a:gs>
                    <a:gs pos="100000">
                      <a:srgbClr val="034373"/>
                    </a:gs>
                  </a:gsLst>
                  <a:lin scaled="0"/>
                </a:gradFill>
              </a:rPr>
              <a:t>II. LUYỆN TẬP VÀ SÁNG TẠO</a:t>
            </a:r>
          </a:p>
        </p:txBody>
      </p:sp>
      <p:sp>
        <p:nvSpPr>
          <p:cNvPr id="9" name="Text Box 8"/>
          <p:cNvSpPr txBox="1"/>
          <p:nvPr/>
        </p:nvSpPr>
        <p:spPr>
          <a:xfrm>
            <a:off x="702252" y="1589423"/>
            <a:ext cx="10489045" cy="830997"/>
          </a:xfrm>
          <a:prstGeom prst="rect">
            <a:avLst/>
          </a:prstGeom>
          <a:noFill/>
        </p:spPr>
        <p:txBody>
          <a:bodyPr wrap="square" rtlCol="0">
            <a:spAutoFit/>
          </a:bodyPr>
          <a:lstStyle/>
          <a:p>
            <a:r>
              <a:rPr lang="en-US" sz="2400" dirty="0" err="1" smtClean="0"/>
              <a:t>Các</a:t>
            </a:r>
            <a:r>
              <a:rPr lang="en-US" sz="2400" dirty="0" smtClean="0"/>
              <a:t> </a:t>
            </a:r>
            <a:r>
              <a:rPr lang="en-US" sz="2400" dirty="0" err="1" smtClean="0"/>
              <a:t>bước</a:t>
            </a:r>
            <a:r>
              <a:rPr lang="en-US" sz="2400" dirty="0" smtClean="0"/>
              <a:t> </a:t>
            </a:r>
            <a:r>
              <a:rPr lang="en-US" sz="2400" dirty="0" err="1" smtClean="0"/>
              <a:t>thực</a:t>
            </a:r>
            <a:r>
              <a:rPr lang="en-US" sz="2400" dirty="0" smtClean="0"/>
              <a:t> </a:t>
            </a:r>
            <a:r>
              <a:rPr lang="en-US" sz="2400" dirty="0" err="1" smtClean="0"/>
              <a:t>hiện</a:t>
            </a:r>
            <a:r>
              <a:rPr lang="en-US" sz="2400" dirty="0" smtClean="0"/>
              <a:t> </a:t>
            </a:r>
            <a:r>
              <a:rPr lang="en-US" sz="2400" dirty="0" err="1" smtClean="0"/>
              <a:t>sản</a:t>
            </a:r>
            <a:r>
              <a:rPr lang="en-US" sz="2400" dirty="0" smtClean="0"/>
              <a:t> </a:t>
            </a:r>
            <a:r>
              <a:rPr lang="en-US" sz="2400" dirty="0" err="1" smtClean="0"/>
              <a:t>phẩm</a:t>
            </a:r>
            <a:r>
              <a:rPr lang="en-US" sz="2400" dirty="0" smtClean="0"/>
              <a:t> </a:t>
            </a:r>
            <a:r>
              <a:rPr lang="en-US" sz="2400" dirty="0" err="1" smtClean="0"/>
              <a:t>mĩ</a:t>
            </a:r>
            <a:r>
              <a:rPr lang="en-US" sz="2400" dirty="0" smtClean="0"/>
              <a:t> </a:t>
            </a:r>
            <a:r>
              <a:rPr lang="en-US" sz="2400" dirty="0" err="1" smtClean="0"/>
              <a:t>thuật</a:t>
            </a:r>
            <a:r>
              <a:rPr lang="en-US" sz="2400" dirty="0" smtClean="0"/>
              <a:t> </a:t>
            </a:r>
            <a:r>
              <a:rPr lang="en-US" sz="2400" dirty="0" err="1" smtClean="0"/>
              <a:t>sơn</a:t>
            </a:r>
            <a:r>
              <a:rPr lang="en-US" sz="2400" dirty="0" smtClean="0"/>
              <a:t> </a:t>
            </a:r>
            <a:r>
              <a:rPr lang="en-US" sz="2400" dirty="0" err="1" smtClean="0"/>
              <a:t>mài</a:t>
            </a:r>
            <a:r>
              <a:rPr lang="en-US" sz="2400" dirty="0" smtClean="0"/>
              <a:t>- </a:t>
            </a:r>
            <a:r>
              <a:rPr lang="en-US" sz="2400" dirty="0" err="1" smtClean="0"/>
              <a:t>một</a:t>
            </a:r>
            <a:r>
              <a:rPr lang="en-US" sz="2400" dirty="0" smtClean="0"/>
              <a:t> </a:t>
            </a:r>
            <a:r>
              <a:rPr lang="en-US" sz="2400" dirty="0" err="1" smtClean="0"/>
              <a:t>trong</a:t>
            </a:r>
            <a:r>
              <a:rPr lang="en-US" sz="2400" dirty="0" smtClean="0"/>
              <a:t> </a:t>
            </a:r>
            <a:r>
              <a:rPr lang="en-US" sz="2400" dirty="0" err="1" smtClean="0"/>
              <a:t>những</a:t>
            </a:r>
            <a:r>
              <a:rPr lang="en-US" sz="2400" dirty="0" smtClean="0"/>
              <a:t> </a:t>
            </a:r>
            <a:r>
              <a:rPr lang="en-US" sz="2400" dirty="0" err="1" smtClean="0"/>
              <a:t>thành</a:t>
            </a:r>
            <a:r>
              <a:rPr lang="en-US" sz="2400" dirty="0" smtClean="0"/>
              <a:t> </a:t>
            </a:r>
            <a:r>
              <a:rPr lang="en-US" sz="2400" dirty="0" err="1" smtClean="0"/>
              <a:t>tựu</a:t>
            </a:r>
            <a:r>
              <a:rPr lang="en-US" sz="2400" dirty="0" smtClean="0"/>
              <a:t> </a:t>
            </a:r>
            <a:r>
              <a:rPr lang="en-US" sz="2400" dirty="0" err="1" smtClean="0"/>
              <a:t>nghệ</a:t>
            </a:r>
            <a:r>
              <a:rPr lang="en-US" sz="2400" dirty="0" smtClean="0"/>
              <a:t> </a:t>
            </a:r>
            <a:r>
              <a:rPr lang="en-US" sz="2400" dirty="0" err="1" smtClean="0"/>
              <a:t>thuật</a:t>
            </a:r>
            <a:r>
              <a:rPr lang="en-US" sz="2400" dirty="0" smtClean="0"/>
              <a:t> </a:t>
            </a:r>
            <a:r>
              <a:rPr lang="en-US" sz="2400" dirty="0" err="1" smtClean="0"/>
              <a:t>hiện</a:t>
            </a:r>
            <a:r>
              <a:rPr lang="en-US" sz="2400" dirty="0" smtClean="0"/>
              <a:t> </a:t>
            </a:r>
            <a:r>
              <a:rPr lang="en-US" sz="2400" dirty="0" err="1" smtClean="0"/>
              <a:t>đại</a:t>
            </a:r>
            <a:r>
              <a:rPr lang="en-US" sz="2400" dirty="0" smtClean="0"/>
              <a:t> VN:</a:t>
            </a:r>
            <a:endParaRPr lang="en-US" sz="2400" dirty="0"/>
          </a:p>
        </p:txBody>
      </p:sp>
      <p:pic>
        <p:nvPicPr>
          <p:cNvPr id="15" name="Picture 14"/>
          <p:cNvPicPr>
            <a:picLocks noChangeAspect="1"/>
          </p:cNvPicPr>
          <p:nvPr/>
        </p:nvPicPr>
        <p:blipFill>
          <a:blip r:embed="rId4"/>
          <a:stretch>
            <a:fillRect/>
          </a:stretch>
        </p:blipFill>
        <p:spPr>
          <a:xfrm>
            <a:off x="383193" y="2639966"/>
            <a:ext cx="5172075" cy="4067175"/>
          </a:xfrm>
          <a:prstGeom prst="rect">
            <a:avLst/>
          </a:prstGeom>
        </p:spPr>
      </p:pic>
      <p:sp>
        <p:nvSpPr>
          <p:cNvPr id="12" name="Text Box 8"/>
          <p:cNvSpPr txBox="1"/>
          <p:nvPr/>
        </p:nvSpPr>
        <p:spPr>
          <a:xfrm>
            <a:off x="5835130" y="2573464"/>
            <a:ext cx="5747270" cy="954107"/>
          </a:xfrm>
          <a:prstGeom prst="rect">
            <a:avLst/>
          </a:prstGeom>
          <a:noFill/>
        </p:spPr>
        <p:txBody>
          <a:bodyPr wrap="square" rtlCol="0">
            <a:spAutoFit/>
          </a:bodyPr>
          <a:lstStyle/>
          <a:p>
            <a:r>
              <a:rPr lang="en-US" sz="2800" dirty="0" smtClean="0"/>
              <a:t>1. </a:t>
            </a:r>
            <a:r>
              <a:rPr lang="en-US" sz="2800" dirty="0" err="1" smtClean="0"/>
              <a:t>Chuẩn</a:t>
            </a:r>
            <a:r>
              <a:rPr lang="en-US" sz="2800" dirty="0" smtClean="0"/>
              <a:t> </a:t>
            </a:r>
            <a:r>
              <a:rPr lang="en-US" sz="2800" dirty="0" err="1" smtClean="0"/>
              <a:t>bị</a:t>
            </a:r>
            <a:r>
              <a:rPr lang="en-US" sz="2800" dirty="0" smtClean="0"/>
              <a:t> </a:t>
            </a:r>
            <a:r>
              <a:rPr lang="en-US" sz="2800" dirty="0" err="1" smtClean="0"/>
              <a:t>vật</a:t>
            </a:r>
            <a:r>
              <a:rPr lang="en-US" sz="2800" dirty="0" smtClean="0"/>
              <a:t> </a:t>
            </a:r>
            <a:r>
              <a:rPr lang="en-US" sz="2800" dirty="0" err="1" smtClean="0"/>
              <a:t>liệu</a:t>
            </a:r>
            <a:r>
              <a:rPr lang="en-US" sz="2800" dirty="0" smtClean="0"/>
              <a:t>; </a:t>
            </a:r>
            <a:r>
              <a:rPr lang="en-US" sz="2800" dirty="0" err="1" smtClean="0"/>
              <a:t>vẽ</a:t>
            </a:r>
            <a:r>
              <a:rPr lang="en-US" sz="2800" dirty="0" smtClean="0"/>
              <a:t> </a:t>
            </a:r>
            <a:r>
              <a:rPr lang="en-US" sz="2800" dirty="0" err="1" smtClean="0"/>
              <a:t>phác</a:t>
            </a:r>
            <a:r>
              <a:rPr lang="en-US" sz="2800" dirty="0" smtClean="0"/>
              <a:t> </a:t>
            </a:r>
            <a:r>
              <a:rPr lang="en-US" sz="2800" dirty="0" err="1" smtClean="0"/>
              <a:t>hình</a:t>
            </a:r>
            <a:r>
              <a:rPr lang="en-US" sz="2800" dirty="0" smtClean="0"/>
              <a:t> </a:t>
            </a:r>
            <a:r>
              <a:rPr lang="en-US" sz="2800" dirty="0" err="1" smtClean="0"/>
              <a:t>hoa</a:t>
            </a:r>
            <a:r>
              <a:rPr lang="en-US" sz="2800" dirty="0" smtClean="0"/>
              <a:t> </a:t>
            </a:r>
            <a:r>
              <a:rPr lang="en-US" sz="2800" dirty="0" err="1" smtClean="0"/>
              <a:t>sen</a:t>
            </a:r>
            <a:r>
              <a:rPr lang="en-US" sz="2800" dirty="0" smtClean="0"/>
              <a:t> </a:t>
            </a:r>
            <a:r>
              <a:rPr lang="en-US" sz="2800" dirty="0" err="1" smtClean="0"/>
              <a:t>trên</a:t>
            </a:r>
            <a:r>
              <a:rPr lang="en-US" sz="2800" dirty="0" smtClean="0"/>
              <a:t> </a:t>
            </a:r>
            <a:r>
              <a:rPr lang="en-US" sz="2800" dirty="0" err="1" smtClean="0"/>
              <a:t>đĩa</a:t>
            </a:r>
            <a:r>
              <a:rPr lang="en-US" sz="2800" dirty="0" smtClean="0"/>
              <a:t> </a:t>
            </a:r>
            <a:r>
              <a:rPr lang="en-US" sz="2800" dirty="0" err="1" smtClean="0"/>
              <a:t>xốp</a:t>
            </a:r>
            <a:endParaRPr lang="en-US" sz="2800" dirty="0"/>
          </a:p>
        </p:txBody>
      </p:sp>
      <p:sp>
        <p:nvSpPr>
          <p:cNvPr id="16" name="Text Box 8"/>
          <p:cNvSpPr txBox="1"/>
          <p:nvPr/>
        </p:nvSpPr>
        <p:spPr>
          <a:xfrm>
            <a:off x="5903103" y="3466016"/>
            <a:ext cx="6133726" cy="523220"/>
          </a:xfrm>
          <a:prstGeom prst="rect">
            <a:avLst/>
          </a:prstGeom>
          <a:noFill/>
        </p:spPr>
        <p:txBody>
          <a:bodyPr wrap="square" rtlCol="0">
            <a:spAutoFit/>
          </a:bodyPr>
          <a:lstStyle/>
          <a:p>
            <a:r>
              <a:rPr lang="en-US" sz="2800" dirty="0" smtClean="0"/>
              <a:t>2. </a:t>
            </a:r>
            <a:r>
              <a:rPr lang="en-US" sz="2800" dirty="0" err="1" smtClean="0"/>
              <a:t>Gắn</a:t>
            </a:r>
            <a:r>
              <a:rPr lang="en-US" sz="2800" dirty="0" smtClean="0"/>
              <a:t> </a:t>
            </a:r>
            <a:r>
              <a:rPr lang="en-US" sz="2800" dirty="0" err="1" smtClean="0"/>
              <a:t>vỏ</a:t>
            </a:r>
            <a:r>
              <a:rPr lang="en-US" sz="2800" dirty="0" smtClean="0"/>
              <a:t> </a:t>
            </a:r>
            <a:r>
              <a:rPr lang="en-US" sz="2800" dirty="0" err="1" smtClean="0"/>
              <a:t>trứng</a:t>
            </a:r>
            <a:r>
              <a:rPr lang="en-US" sz="2800" dirty="0" smtClean="0"/>
              <a:t> </a:t>
            </a:r>
            <a:r>
              <a:rPr lang="en-US" sz="2800" dirty="0" err="1" smtClean="0"/>
              <a:t>theo</a:t>
            </a:r>
            <a:r>
              <a:rPr lang="en-US" sz="2800" dirty="0" smtClean="0"/>
              <a:t> </a:t>
            </a:r>
            <a:r>
              <a:rPr lang="en-US" sz="2800" dirty="0" err="1" smtClean="0"/>
              <a:t>hình</a:t>
            </a:r>
            <a:r>
              <a:rPr lang="en-US" sz="2800" dirty="0" smtClean="0"/>
              <a:t> </a:t>
            </a:r>
            <a:r>
              <a:rPr lang="en-US" sz="2800" dirty="0" err="1" smtClean="0"/>
              <a:t>vẽ</a:t>
            </a:r>
            <a:r>
              <a:rPr lang="en-US" sz="2800" dirty="0" smtClean="0"/>
              <a:t> </a:t>
            </a:r>
            <a:r>
              <a:rPr lang="en-US" sz="2800" dirty="0" err="1" smtClean="0"/>
              <a:t>hoa</a:t>
            </a:r>
            <a:r>
              <a:rPr lang="en-US" sz="2800" dirty="0" smtClean="0"/>
              <a:t> </a:t>
            </a:r>
            <a:r>
              <a:rPr lang="en-US" sz="2800" dirty="0" err="1" smtClean="0"/>
              <a:t>sen</a:t>
            </a:r>
            <a:endParaRPr lang="en-US" sz="2800" dirty="0"/>
          </a:p>
        </p:txBody>
      </p:sp>
      <p:sp>
        <p:nvSpPr>
          <p:cNvPr id="17" name="Text Box 8"/>
          <p:cNvSpPr txBox="1"/>
          <p:nvPr/>
        </p:nvSpPr>
        <p:spPr>
          <a:xfrm>
            <a:off x="5903101" y="3907357"/>
            <a:ext cx="6009037" cy="954107"/>
          </a:xfrm>
          <a:prstGeom prst="rect">
            <a:avLst/>
          </a:prstGeom>
          <a:noFill/>
        </p:spPr>
        <p:txBody>
          <a:bodyPr wrap="square" rtlCol="0">
            <a:spAutoFit/>
          </a:bodyPr>
          <a:lstStyle/>
          <a:p>
            <a:r>
              <a:rPr lang="en-US" sz="2800" dirty="0" smtClean="0"/>
              <a:t>3. </a:t>
            </a:r>
            <a:r>
              <a:rPr lang="en-US" sz="2800" dirty="0" err="1" smtClean="0"/>
              <a:t>Quét</a:t>
            </a:r>
            <a:r>
              <a:rPr lang="en-US" sz="2800" dirty="0" smtClean="0"/>
              <a:t> </a:t>
            </a:r>
            <a:r>
              <a:rPr lang="en-US" sz="2800" dirty="0" err="1" smtClean="0"/>
              <a:t>màu</a:t>
            </a:r>
            <a:r>
              <a:rPr lang="en-US" sz="2800" dirty="0" smtClean="0"/>
              <a:t> </a:t>
            </a:r>
            <a:r>
              <a:rPr lang="en-US" sz="2800" dirty="0" err="1" smtClean="0"/>
              <a:t>lên</a:t>
            </a:r>
            <a:r>
              <a:rPr lang="en-US" sz="2800" dirty="0" smtClean="0"/>
              <a:t> </a:t>
            </a:r>
            <a:r>
              <a:rPr lang="en-US" sz="2800" dirty="0" err="1" smtClean="0"/>
              <a:t>khắp</a:t>
            </a:r>
            <a:r>
              <a:rPr lang="en-US" sz="2800" dirty="0" smtClean="0"/>
              <a:t> </a:t>
            </a:r>
            <a:r>
              <a:rPr lang="en-US" sz="2800" dirty="0" err="1" smtClean="0"/>
              <a:t>bề</a:t>
            </a:r>
            <a:r>
              <a:rPr lang="en-US" sz="2800" dirty="0" smtClean="0"/>
              <a:t> </a:t>
            </a:r>
            <a:r>
              <a:rPr lang="en-US" sz="2800" dirty="0" err="1" smtClean="0"/>
              <a:t>mặt</a:t>
            </a:r>
            <a:r>
              <a:rPr lang="en-US" sz="2800" dirty="0" smtClean="0"/>
              <a:t> </a:t>
            </a:r>
            <a:r>
              <a:rPr lang="en-US" sz="2800" dirty="0" err="1" smtClean="0"/>
              <a:t>đĩa</a:t>
            </a:r>
            <a:r>
              <a:rPr lang="en-US" sz="2800" dirty="0" smtClean="0"/>
              <a:t> </a:t>
            </a:r>
            <a:r>
              <a:rPr lang="en-US" sz="2800" dirty="0" err="1" smtClean="0"/>
              <a:t>đã</a:t>
            </a:r>
            <a:r>
              <a:rPr lang="en-US" sz="2800" dirty="0" smtClean="0"/>
              <a:t> </a:t>
            </a:r>
            <a:r>
              <a:rPr lang="en-US" sz="2800" dirty="0" err="1" smtClean="0"/>
              <a:t>gắn</a:t>
            </a:r>
            <a:r>
              <a:rPr lang="en-US" sz="2800" dirty="0" smtClean="0"/>
              <a:t> </a:t>
            </a:r>
            <a:r>
              <a:rPr lang="en-US" sz="2800" dirty="0" err="1" smtClean="0"/>
              <a:t>vỏ</a:t>
            </a:r>
            <a:r>
              <a:rPr lang="en-US" sz="2800" dirty="0" smtClean="0"/>
              <a:t> </a:t>
            </a:r>
            <a:r>
              <a:rPr lang="en-US" sz="2800" dirty="0" err="1" smtClean="0"/>
              <a:t>trứng</a:t>
            </a:r>
            <a:r>
              <a:rPr lang="en-US" sz="2800" dirty="0" smtClean="0"/>
              <a:t>.</a:t>
            </a:r>
            <a:endParaRPr lang="en-US" sz="2800" dirty="0"/>
          </a:p>
        </p:txBody>
      </p:sp>
      <p:sp>
        <p:nvSpPr>
          <p:cNvPr id="18" name="Text Box 8"/>
          <p:cNvSpPr txBox="1"/>
          <p:nvPr/>
        </p:nvSpPr>
        <p:spPr>
          <a:xfrm>
            <a:off x="5903101" y="4764627"/>
            <a:ext cx="6133728" cy="954107"/>
          </a:xfrm>
          <a:prstGeom prst="rect">
            <a:avLst/>
          </a:prstGeom>
          <a:noFill/>
        </p:spPr>
        <p:txBody>
          <a:bodyPr wrap="square" rtlCol="0">
            <a:spAutoFit/>
          </a:bodyPr>
          <a:lstStyle/>
          <a:p>
            <a:r>
              <a:rPr lang="en-US" sz="2800" dirty="0" smtClean="0"/>
              <a:t>4. Lau </a:t>
            </a:r>
            <a:r>
              <a:rPr lang="en-US" sz="2800" dirty="0" err="1" smtClean="0"/>
              <a:t>sạch</a:t>
            </a:r>
            <a:r>
              <a:rPr lang="en-US" sz="2800" dirty="0" smtClean="0"/>
              <a:t> </a:t>
            </a:r>
            <a:r>
              <a:rPr lang="en-US" sz="2800" dirty="0" err="1" smtClean="0"/>
              <a:t>màu</a:t>
            </a:r>
            <a:r>
              <a:rPr lang="en-US" sz="2800" dirty="0" smtClean="0"/>
              <a:t> </a:t>
            </a:r>
            <a:r>
              <a:rPr lang="en-US" sz="2800" dirty="0" err="1" smtClean="0"/>
              <a:t>trên</a:t>
            </a:r>
            <a:r>
              <a:rPr lang="en-US" sz="2800" dirty="0" smtClean="0"/>
              <a:t> </a:t>
            </a:r>
            <a:r>
              <a:rPr lang="en-US" sz="2800" dirty="0" err="1" smtClean="0"/>
              <a:t>khu</a:t>
            </a:r>
            <a:r>
              <a:rPr lang="en-US" sz="2800" dirty="0" smtClean="0"/>
              <a:t> </a:t>
            </a:r>
            <a:r>
              <a:rPr lang="en-US" sz="2800" dirty="0" err="1" smtClean="0"/>
              <a:t>vực</a:t>
            </a:r>
            <a:r>
              <a:rPr lang="en-US" sz="2800" dirty="0" smtClean="0"/>
              <a:t> </a:t>
            </a:r>
            <a:r>
              <a:rPr lang="en-US" sz="2800" dirty="0" err="1" smtClean="0"/>
              <a:t>bề</a:t>
            </a:r>
            <a:r>
              <a:rPr lang="en-US" sz="2800" dirty="0" smtClean="0"/>
              <a:t> </a:t>
            </a:r>
            <a:r>
              <a:rPr lang="en-US" sz="2800" dirty="0" err="1" smtClean="0"/>
              <a:t>mặt</a:t>
            </a:r>
            <a:r>
              <a:rPr lang="en-US" sz="2800" dirty="0" smtClean="0"/>
              <a:t> </a:t>
            </a:r>
            <a:r>
              <a:rPr lang="en-US" sz="2800" dirty="0" err="1" smtClean="0"/>
              <a:t>vỏ</a:t>
            </a:r>
            <a:r>
              <a:rPr lang="en-US" sz="2800" dirty="0" smtClean="0"/>
              <a:t> </a:t>
            </a:r>
            <a:r>
              <a:rPr lang="en-US" sz="2800" dirty="0" err="1" smtClean="0"/>
              <a:t>trứng</a:t>
            </a:r>
            <a:r>
              <a:rPr lang="en-US" sz="2800" dirty="0" smtClean="0"/>
              <a:t>.</a:t>
            </a:r>
            <a:endParaRPr lang="en-US" sz="2800" dirty="0"/>
          </a:p>
        </p:txBody>
      </p:sp>
      <p:sp>
        <p:nvSpPr>
          <p:cNvPr id="19" name="Text Box 8"/>
          <p:cNvSpPr txBox="1"/>
          <p:nvPr/>
        </p:nvSpPr>
        <p:spPr>
          <a:xfrm>
            <a:off x="5903101" y="5653921"/>
            <a:ext cx="6009037" cy="954107"/>
          </a:xfrm>
          <a:prstGeom prst="rect">
            <a:avLst/>
          </a:prstGeom>
          <a:noFill/>
        </p:spPr>
        <p:txBody>
          <a:bodyPr wrap="square" rtlCol="0">
            <a:spAutoFit/>
          </a:bodyPr>
          <a:lstStyle/>
          <a:p>
            <a:r>
              <a:rPr lang="en-US" sz="2800" dirty="0" smtClean="0"/>
              <a:t>5. </a:t>
            </a:r>
            <a:r>
              <a:rPr lang="en-US" sz="2800" dirty="0" err="1" smtClean="0"/>
              <a:t>Vẽ</a:t>
            </a:r>
            <a:r>
              <a:rPr lang="en-US" sz="2800" dirty="0" smtClean="0"/>
              <a:t> </a:t>
            </a:r>
            <a:r>
              <a:rPr lang="en-US" sz="2800" dirty="0" err="1" smtClean="0"/>
              <a:t>thêm</a:t>
            </a:r>
            <a:r>
              <a:rPr lang="en-US" sz="2800" dirty="0" smtClean="0"/>
              <a:t> </a:t>
            </a:r>
            <a:r>
              <a:rPr lang="en-US" sz="2800" dirty="0" err="1" smtClean="0"/>
              <a:t>nét</a:t>
            </a:r>
            <a:r>
              <a:rPr lang="en-US" sz="2800" dirty="0" smtClean="0"/>
              <a:t> </a:t>
            </a:r>
            <a:r>
              <a:rPr lang="en-US" sz="2800" dirty="0" err="1" smtClean="0"/>
              <a:t>cho</a:t>
            </a:r>
            <a:r>
              <a:rPr lang="en-US" sz="2800" dirty="0" smtClean="0"/>
              <a:t> </a:t>
            </a:r>
            <a:r>
              <a:rPr lang="en-US" sz="2800" dirty="0" err="1" smtClean="0"/>
              <a:t>rõ</a:t>
            </a:r>
            <a:r>
              <a:rPr lang="en-US" sz="2800" dirty="0" smtClean="0"/>
              <a:t> </a:t>
            </a:r>
            <a:r>
              <a:rPr lang="en-US" sz="2800" dirty="0" err="1" smtClean="0"/>
              <a:t>hình</a:t>
            </a:r>
            <a:r>
              <a:rPr lang="en-US" sz="2800" dirty="0" smtClean="0"/>
              <a:t> </a:t>
            </a:r>
            <a:r>
              <a:rPr lang="en-US" sz="2800" dirty="0" err="1" smtClean="0"/>
              <a:t>hoa</a:t>
            </a:r>
            <a:r>
              <a:rPr lang="en-US" sz="2800" dirty="0" smtClean="0"/>
              <a:t> </a:t>
            </a:r>
            <a:r>
              <a:rPr lang="en-US" sz="2800" dirty="0" err="1" smtClean="0"/>
              <a:t>sen.</a:t>
            </a:r>
            <a:r>
              <a:rPr lang="en-US" sz="2800" dirty="0" smtClean="0"/>
              <a:t> </a:t>
            </a:r>
            <a:r>
              <a:rPr lang="en-US" sz="2800" dirty="0" err="1" smtClean="0"/>
              <a:t>Hoàn</a:t>
            </a:r>
            <a:r>
              <a:rPr lang="en-US" sz="2800" dirty="0" smtClean="0"/>
              <a:t> </a:t>
            </a:r>
            <a:r>
              <a:rPr lang="en-US" sz="2800" dirty="0" err="1" smtClean="0"/>
              <a:t>thiện</a:t>
            </a:r>
            <a:r>
              <a:rPr lang="en-US" sz="2800" dirty="0" smtClean="0"/>
              <a:t> </a:t>
            </a:r>
            <a:r>
              <a:rPr lang="en-US" sz="2800" dirty="0" err="1" smtClean="0"/>
              <a:t>sản</a:t>
            </a:r>
            <a:r>
              <a:rPr lang="en-US" sz="2800" dirty="0" smtClean="0"/>
              <a:t> </a:t>
            </a:r>
            <a:r>
              <a:rPr lang="en-US" sz="2800" dirty="0" err="1" smtClean="0"/>
              <a:t>phẩm</a:t>
            </a:r>
            <a:r>
              <a:rPr lang="en-US" sz="2800" dirty="0" smtClean="0"/>
              <a:t>..</a:t>
            </a:r>
            <a:endParaRPr lang="en-US" sz="2800" dirty="0"/>
          </a:p>
        </p:txBody>
      </p:sp>
      <p:sp>
        <p:nvSpPr>
          <p:cNvPr id="13" name="Text Box 5"/>
          <p:cNvSpPr txBox="1"/>
          <p:nvPr/>
        </p:nvSpPr>
        <p:spPr>
          <a:xfrm>
            <a:off x="1060942" y="155"/>
            <a:ext cx="9766579" cy="1175706"/>
          </a:xfrm>
          <a:prstGeom prst="rect">
            <a:avLst/>
          </a:prstGeom>
          <a:noFill/>
        </p:spPr>
        <p:txBody>
          <a:bodyPr wrap="square" rtlCol="0">
            <a:spAutoFit/>
          </a:bodyPr>
          <a:lstStyle/>
          <a:p>
            <a:pPr algn="ctr">
              <a:lnSpc>
                <a:spcPct val="110000"/>
              </a:lnSpc>
            </a:pPr>
            <a:r>
              <a:rPr lang="en-US" sz="3200" b="1" smtClean="0">
                <a:solidFill>
                  <a:srgbClr val="FF0000"/>
                </a:solidFill>
                <a:latin typeface="Times New Roman" panose="02020603050405020304" charset="0"/>
                <a:cs typeface="Times New Roman" panose="02020603050405020304" charset="0"/>
              </a:rPr>
              <a:t>TIẾT 28- BÀI </a:t>
            </a:r>
            <a:r>
              <a:rPr lang="en-US" sz="3200" b="1">
                <a:solidFill>
                  <a:srgbClr val="FF0000"/>
                </a:solidFill>
                <a:latin typeface="Times New Roman" panose="02020603050405020304" charset="0"/>
                <a:cs typeface="Times New Roman" panose="02020603050405020304" charset="0"/>
              </a:rPr>
              <a:t>14: </a:t>
            </a:r>
            <a:endParaRPr lang="en-US" sz="3200" b="1" smtClean="0">
              <a:solidFill>
                <a:srgbClr val="FF0000"/>
              </a:solidFill>
              <a:latin typeface="Times New Roman" panose="02020603050405020304" charset="0"/>
              <a:cs typeface="Times New Roman" panose="02020603050405020304" charset="0"/>
            </a:endParaRPr>
          </a:p>
          <a:p>
            <a:pPr algn="ctr">
              <a:lnSpc>
                <a:spcPct val="110000"/>
              </a:lnSpc>
            </a:pPr>
            <a:r>
              <a:rPr lang="en-US" sz="3200" b="1" smtClean="0">
                <a:solidFill>
                  <a:srgbClr val="FF0000"/>
                </a:solidFill>
                <a:latin typeface="Times New Roman" panose="02020603050405020304" charset="0"/>
                <a:cs typeface="Times New Roman" panose="02020603050405020304" charset="0"/>
              </a:rPr>
              <a:t>MĨ </a:t>
            </a:r>
            <a:r>
              <a:rPr lang="en-US" sz="3200" b="1">
                <a:solidFill>
                  <a:srgbClr val="FF0000"/>
                </a:solidFill>
                <a:latin typeface="Times New Roman" panose="02020603050405020304" charset="0"/>
                <a:cs typeface="Times New Roman" panose="02020603050405020304" charset="0"/>
              </a:rPr>
              <a:t>THUẬT ỨNG DỤNG HIỆN ĐẠI VIỆT NAM</a:t>
            </a:r>
          </a:p>
        </p:txBody>
      </p:sp>
    </p:spTree>
    <p:extLst>
      <p:ext uri="{BB962C8B-B14F-4D97-AF65-F5344CB8AC3E}">
        <p14:creationId xmlns:p14="http://schemas.microsoft.com/office/powerpoint/2010/main" val="249966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par>
                          <p:cTn id="10" fill="hold">
                            <p:stCondLst>
                              <p:cond delay="84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9"/>
                                        </p:tgtEl>
                                        <p:attrNameLst>
                                          <p:attrName>style.visibility</p:attrName>
                                        </p:attrNameLst>
                                      </p:cBhvr>
                                      <p:to>
                                        <p:strVal val="visible"/>
                                      </p:to>
                                    </p:set>
                                    <p:anim calcmode="discrete" valueType="clr">
                                      <p:cBhvr override="childStyle">
                                        <p:cTn id="13"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9"/>
                                        </p:tgtEl>
                                        <p:attrNameLst>
                                          <p:attrName>fillcolor</p:attrName>
                                        </p:attrNameLst>
                                      </p:cBhvr>
                                      <p:tavLst>
                                        <p:tav tm="0">
                                          <p:val>
                                            <p:clrVal>
                                              <a:schemeClr val="accent2"/>
                                            </p:clrVal>
                                          </p:val>
                                        </p:tav>
                                        <p:tav tm="50000">
                                          <p:val>
                                            <p:clrVal>
                                              <a:schemeClr val="hlink"/>
                                            </p:clrVal>
                                          </p:val>
                                        </p:tav>
                                      </p:tavLst>
                                    </p:anim>
                                    <p:set>
                                      <p:cBhvr>
                                        <p:cTn id="15" dur="80"/>
                                        <p:tgtEl>
                                          <p:spTgt spid="9"/>
                                        </p:tgtEl>
                                        <p:attrNameLst>
                                          <p:attrName>fill.type</p:attrName>
                                        </p:attrNameLst>
                                      </p:cBhvr>
                                      <p:to>
                                        <p:strVal val="solid"/>
                                      </p:to>
                                    </p:set>
                                  </p:childTnLst>
                                </p:cTn>
                              </p:par>
                            </p:childTnLst>
                          </p:cTn>
                        </p:par>
                        <p:par>
                          <p:cTn id="16" fill="hold">
                            <p:stCondLst>
                              <p:cond delay="392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12"/>
                                        </p:tgtEl>
                                        <p:attrNameLst>
                                          <p:attrName>style.visibility</p:attrName>
                                        </p:attrNameLst>
                                      </p:cBhvr>
                                      <p:to>
                                        <p:strVal val="visible"/>
                                      </p:to>
                                    </p:set>
                                    <p:anim calcmode="discrete" valueType="clr">
                                      <p:cBhvr override="childStyle">
                                        <p:cTn id="19"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2"/>
                                        </p:tgtEl>
                                        <p:attrNameLst>
                                          <p:attrName>fillcolor</p:attrName>
                                        </p:attrNameLst>
                                      </p:cBhvr>
                                      <p:tavLst>
                                        <p:tav tm="0">
                                          <p:val>
                                            <p:clrVal>
                                              <a:schemeClr val="accent2"/>
                                            </p:clrVal>
                                          </p:val>
                                        </p:tav>
                                        <p:tav tm="50000">
                                          <p:val>
                                            <p:clrVal>
                                              <a:schemeClr val="hlink"/>
                                            </p:clrVal>
                                          </p:val>
                                        </p:tav>
                                      </p:tavLst>
                                    </p:anim>
                                    <p:set>
                                      <p:cBhvr>
                                        <p:cTn id="21" dur="80"/>
                                        <p:tgtEl>
                                          <p:spTgt spid="12"/>
                                        </p:tgtEl>
                                        <p:attrNameLst>
                                          <p:attrName>fill.type</p:attrName>
                                        </p:attrNameLst>
                                      </p:cBhvr>
                                      <p:to>
                                        <p:strVal val="solid"/>
                                      </p:to>
                                    </p:set>
                                  </p:childTnLst>
                                </p:cTn>
                              </p:par>
                            </p:childTnLst>
                          </p:cTn>
                        </p:par>
                        <p:par>
                          <p:cTn id="22" fill="hold">
                            <p:stCondLst>
                              <p:cond delay="568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16"/>
                                        </p:tgtEl>
                                        <p:attrNameLst>
                                          <p:attrName>style.visibility</p:attrName>
                                        </p:attrNameLst>
                                      </p:cBhvr>
                                      <p:to>
                                        <p:strVal val="visible"/>
                                      </p:to>
                                    </p:set>
                                    <p:anim calcmode="discrete" valueType="clr">
                                      <p:cBhvr override="childStyle">
                                        <p:cTn id="25"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6"/>
                                        </p:tgtEl>
                                        <p:attrNameLst>
                                          <p:attrName>fillcolor</p:attrName>
                                        </p:attrNameLst>
                                      </p:cBhvr>
                                      <p:tavLst>
                                        <p:tav tm="0">
                                          <p:val>
                                            <p:clrVal>
                                              <a:schemeClr val="accent2"/>
                                            </p:clrVal>
                                          </p:val>
                                        </p:tav>
                                        <p:tav tm="50000">
                                          <p:val>
                                            <p:clrVal>
                                              <a:schemeClr val="hlink"/>
                                            </p:clrVal>
                                          </p:val>
                                        </p:tav>
                                      </p:tavLst>
                                    </p:anim>
                                    <p:set>
                                      <p:cBhvr>
                                        <p:cTn id="27" dur="80"/>
                                        <p:tgtEl>
                                          <p:spTgt spid="16"/>
                                        </p:tgtEl>
                                        <p:attrNameLst>
                                          <p:attrName>fill.type</p:attrName>
                                        </p:attrNameLst>
                                      </p:cBhvr>
                                      <p:to>
                                        <p:strVal val="solid"/>
                                      </p:to>
                                    </p:set>
                                  </p:childTnLst>
                                </p:cTn>
                              </p:par>
                            </p:childTnLst>
                          </p:cTn>
                        </p:par>
                        <p:par>
                          <p:cTn id="28" fill="hold">
                            <p:stCondLst>
                              <p:cond delay="6840"/>
                            </p:stCondLst>
                            <p:childTnLst>
                              <p:par>
                                <p:cTn id="29" presetID="27" presetClass="entr" presetSubtype="0" fill="hold" grpId="0" nodeType="afterEffect">
                                  <p:stCondLst>
                                    <p:cond delay="0"/>
                                  </p:stCondLst>
                                  <p:iterate type="lt">
                                    <p:tmPct val="50000"/>
                                  </p:iterate>
                                  <p:childTnLst>
                                    <p:set>
                                      <p:cBhvr>
                                        <p:cTn id="30" dur="1" fill="hold">
                                          <p:stCondLst>
                                            <p:cond delay="0"/>
                                          </p:stCondLst>
                                        </p:cTn>
                                        <p:tgtEl>
                                          <p:spTgt spid="17"/>
                                        </p:tgtEl>
                                        <p:attrNameLst>
                                          <p:attrName>style.visibility</p:attrName>
                                        </p:attrNameLst>
                                      </p:cBhvr>
                                      <p:to>
                                        <p:strVal val="visible"/>
                                      </p:to>
                                    </p:set>
                                    <p:anim calcmode="discrete" valueType="clr">
                                      <p:cBhvr override="childStyle">
                                        <p:cTn id="31"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17"/>
                                        </p:tgtEl>
                                        <p:attrNameLst>
                                          <p:attrName>fillcolor</p:attrName>
                                        </p:attrNameLst>
                                      </p:cBhvr>
                                      <p:tavLst>
                                        <p:tav tm="0">
                                          <p:val>
                                            <p:clrVal>
                                              <a:schemeClr val="accent2"/>
                                            </p:clrVal>
                                          </p:val>
                                        </p:tav>
                                        <p:tav tm="50000">
                                          <p:val>
                                            <p:clrVal>
                                              <a:schemeClr val="hlink"/>
                                            </p:clrVal>
                                          </p:val>
                                        </p:tav>
                                      </p:tavLst>
                                    </p:anim>
                                    <p:set>
                                      <p:cBhvr>
                                        <p:cTn id="33" dur="80"/>
                                        <p:tgtEl>
                                          <p:spTgt spid="17"/>
                                        </p:tgtEl>
                                        <p:attrNameLst>
                                          <p:attrName>fill.type</p:attrName>
                                        </p:attrNameLst>
                                      </p:cBhvr>
                                      <p:to>
                                        <p:strVal val="solid"/>
                                      </p:to>
                                    </p:set>
                                  </p:childTnLst>
                                </p:cTn>
                              </p:par>
                            </p:childTnLst>
                          </p:cTn>
                        </p:par>
                        <p:par>
                          <p:cTn id="34" fill="hold">
                            <p:stCondLst>
                              <p:cond delay="8360"/>
                            </p:stCondLst>
                            <p:childTnLst>
                              <p:par>
                                <p:cTn id="35" presetID="27" presetClass="entr" presetSubtype="0" fill="hold" grpId="0" nodeType="afterEffect">
                                  <p:stCondLst>
                                    <p:cond delay="0"/>
                                  </p:stCondLst>
                                  <p:iterate type="lt">
                                    <p:tmPct val="50000"/>
                                  </p:iterate>
                                  <p:childTnLst>
                                    <p:set>
                                      <p:cBhvr>
                                        <p:cTn id="36" dur="1" fill="hold">
                                          <p:stCondLst>
                                            <p:cond delay="0"/>
                                          </p:stCondLst>
                                        </p:cTn>
                                        <p:tgtEl>
                                          <p:spTgt spid="18"/>
                                        </p:tgtEl>
                                        <p:attrNameLst>
                                          <p:attrName>style.visibility</p:attrName>
                                        </p:attrNameLst>
                                      </p:cBhvr>
                                      <p:to>
                                        <p:strVal val="visible"/>
                                      </p:to>
                                    </p:set>
                                    <p:anim calcmode="discrete" valueType="clr">
                                      <p:cBhvr override="childStyle">
                                        <p:cTn id="37"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18"/>
                                        </p:tgtEl>
                                        <p:attrNameLst>
                                          <p:attrName>fillcolor</p:attrName>
                                        </p:attrNameLst>
                                      </p:cBhvr>
                                      <p:tavLst>
                                        <p:tav tm="0">
                                          <p:val>
                                            <p:clrVal>
                                              <a:schemeClr val="accent2"/>
                                            </p:clrVal>
                                          </p:val>
                                        </p:tav>
                                        <p:tav tm="50000">
                                          <p:val>
                                            <p:clrVal>
                                              <a:schemeClr val="hlink"/>
                                            </p:clrVal>
                                          </p:val>
                                        </p:tav>
                                      </p:tavLst>
                                    </p:anim>
                                    <p:set>
                                      <p:cBhvr>
                                        <p:cTn id="39" dur="80"/>
                                        <p:tgtEl>
                                          <p:spTgt spid="18"/>
                                        </p:tgtEl>
                                        <p:attrNameLst>
                                          <p:attrName>fill.type</p:attrName>
                                        </p:attrNameLst>
                                      </p:cBhvr>
                                      <p:to>
                                        <p:strVal val="solid"/>
                                      </p:to>
                                    </p:set>
                                  </p:childTnLst>
                                </p:cTn>
                              </p:par>
                            </p:childTnLst>
                          </p:cTn>
                        </p:par>
                        <p:par>
                          <p:cTn id="40" fill="hold">
                            <p:stCondLst>
                              <p:cond delay="9800"/>
                            </p:stCondLst>
                            <p:childTnLst>
                              <p:par>
                                <p:cTn id="41" presetID="27" presetClass="entr" presetSubtype="0" fill="hold" grpId="0" nodeType="afterEffect">
                                  <p:stCondLst>
                                    <p:cond delay="0"/>
                                  </p:stCondLst>
                                  <p:iterate type="lt">
                                    <p:tmPct val="50000"/>
                                  </p:iterate>
                                  <p:childTnLst>
                                    <p:set>
                                      <p:cBhvr>
                                        <p:cTn id="42" dur="1" fill="hold">
                                          <p:stCondLst>
                                            <p:cond delay="0"/>
                                          </p:stCondLst>
                                        </p:cTn>
                                        <p:tgtEl>
                                          <p:spTgt spid="19"/>
                                        </p:tgtEl>
                                        <p:attrNameLst>
                                          <p:attrName>style.visibility</p:attrName>
                                        </p:attrNameLst>
                                      </p:cBhvr>
                                      <p:to>
                                        <p:strVal val="visible"/>
                                      </p:to>
                                    </p:set>
                                    <p:anim calcmode="discrete" valueType="clr">
                                      <p:cBhvr override="childStyle">
                                        <p:cTn id="43"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19"/>
                                        </p:tgtEl>
                                        <p:attrNameLst>
                                          <p:attrName>fillcolor</p:attrName>
                                        </p:attrNameLst>
                                      </p:cBhvr>
                                      <p:tavLst>
                                        <p:tav tm="0">
                                          <p:val>
                                            <p:clrVal>
                                              <a:schemeClr val="accent2"/>
                                            </p:clrVal>
                                          </p:val>
                                        </p:tav>
                                        <p:tav tm="50000">
                                          <p:val>
                                            <p:clrVal>
                                              <a:schemeClr val="hlink"/>
                                            </p:clrVal>
                                          </p:val>
                                        </p:tav>
                                      </p:tavLst>
                                    </p:anim>
                                    <p:set>
                                      <p:cBhvr>
                                        <p:cTn id="45" dur="80"/>
                                        <p:tgtEl>
                                          <p:spTgt spid="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p:bldP spid="9" grpId="1"/>
      <p:bldP spid="12" grpId="0"/>
      <p:bldP spid="12" grpId="1"/>
      <p:bldP spid="16" grpId="0"/>
      <p:bldP spid="16" grpId="1"/>
      <p:bldP spid="17" grpId="0"/>
      <p:bldP spid="17" grpId="1"/>
      <p:bldP spid="18" grpId="0"/>
      <p:bldP spid="18" grpId="1"/>
      <p:bldP spid="19" grpId="0"/>
      <p:bldP spid="1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3" name="Content Placeholder 102"/>
          <p:cNvPicPr>
            <a:picLocks noGrp="1" noChangeAspect="1"/>
          </p:cNvPicPr>
          <p:nvPr>
            <p:ph sz="half" idx="1"/>
          </p:nvPr>
        </p:nvPicPr>
        <p:blipFill>
          <a:blip r:embed="rId3"/>
          <a:stretch>
            <a:fillRect/>
          </a:stretch>
        </p:blipFill>
        <p:spPr>
          <a:xfrm>
            <a:off x="-79375" y="-142768"/>
            <a:ext cx="12271375" cy="7069455"/>
          </a:xfrm>
          <a:prstGeom prst="rect">
            <a:avLst/>
          </a:prstGeom>
          <a:noFill/>
          <a:ln w="9525">
            <a:noFill/>
          </a:ln>
        </p:spPr>
      </p:pic>
      <p:pic>
        <p:nvPicPr>
          <p:cNvPr id="15" name="Picture 14"/>
          <p:cNvPicPr>
            <a:picLocks noChangeAspect="1"/>
          </p:cNvPicPr>
          <p:nvPr/>
        </p:nvPicPr>
        <p:blipFill>
          <a:blip r:embed="rId4"/>
          <a:stretch>
            <a:fillRect/>
          </a:stretch>
        </p:blipFill>
        <p:spPr>
          <a:xfrm>
            <a:off x="1280106" y="-99864"/>
            <a:ext cx="8880843" cy="6983646"/>
          </a:xfrm>
          <a:prstGeom prst="rect">
            <a:avLst/>
          </a:prstGeom>
        </p:spPr>
      </p:pic>
    </p:spTree>
    <p:extLst>
      <p:ext uri="{BB962C8B-B14F-4D97-AF65-F5344CB8AC3E}">
        <p14:creationId xmlns:p14="http://schemas.microsoft.com/office/powerpoint/2010/main" val="15027846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3" name="Content Placeholder 102"/>
          <p:cNvPicPr>
            <a:picLocks noGrp="1" noChangeAspect="1"/>
          </p:cNvPicPr>
          <p:nvPr>
            <p:ph sz="half" idx="1"/>
          </p:nvPr>
        </p:nvPicPr>
        <p:blipFill>
          <a:blip r:embed="rId3"/>
          <a:stretch>
            <a:fillRect/>
          </a:stretch>
        </p:blipFill>
        <p:spPr>
          <a:xfrm>
            <a:off x="-79375" y="-113665"/>
            <a:ext cx="12271375" cy="7069455"/>
          </a:xfrm>
          <a:prstGeom prst="rect">
            <a:avLst/>
          </a:prstGeom>
          <a:noFill/>
          <a:ln w="9525">
            <a:noFill/>
          </a:ln>
        </p:spPr>
      </p:pic>
      <p:sp>
        <p:nvSpPr>
          <p:cNvPr id="5" name="Text Box 4"/>
          <p:cNvSpPr txBox="1"/>
          <p:nvPr/>
        </p:nvSpPr>
        <p:spPr>
          <a:xfrm>
            <a:off x="451342" y="1103789"/>
            <a:ext cx="6135370" cy="460375"/>
          </a:xfrm>
          <a:prstGeom prst="rect">
            <a:avLst/>
          </a:prstGeom>
          <a:noFill/>
        </p:spPr>
        <p:txBody>
          <a:bodyPr wrap="square" rtlCol="0">
            <a:spAutoFit/>
          </a:bodyPr>
          <a:lstStyle/>
          <a:p>
            <a:r>
              <a:rPr lang="en-US" sz="2400" b="1" dirty="0">
                <a:gradFill>
                  <a:gsLst>
                    <a:gs pos="0">
                      <a:srgbClr val="007BD3"/>
                    </a:gs>
                    <a:gs pos="100000">
                      <a:srgbClr val="034373"/>
                    </a:gs>
                  </a:gsLst>
                  <a:lin scaled="0"/>
                </a:gradFill>
              </a:rPr>
              <a:t>II. LUYỆN TẬP VÀ SÁNG TẠO</a:t>
            </a:r>
          </a:p>
        </p:txBody>
      </p:sp>
      <p:pic>
        <p:nvPicPr>
          <p:cNvPr id="10" name="Picture 9"/>
          <p:cNvPicPr>
            <a:picLocks noChangeAspect="1"/>
          </p:cNvPicPr>
          <p:nvPr/>
        </p:nvPicPr>
        <p:blipFill>
          <a:blip r:embed="rId4"/>
          <a:stretch>
            <a:fillRect/>
          </a:stretch>
        </p:blipFill>
        <p:spPr>
          <a:xfrm>
            <a:off x="1727200" y="1532119"/>
            <a:ext cx="9144000" cy="5448300"/>
          </a:xfrm>
          <a:prstGeom prst="rect">
            <a:avLst/>
          </a:prstGeom>
        </p:spPr>
      </p:pic>
      <p:sp>
        <p:nvSpPr>
          <p:cNvPr id="7" name="Text Box 5"/>
          <p:cNvSpPr txBox="1"/>
          <p:nvPr/>
        </p:nvSpPr>
        <p:spPr>
          <a:xfrm>
            <a:off x="1060942" y="155"/>
            <a:ext cx="9766579" cy="1175706"/>
          </a:xfrm>
          <a:prstGeom prst="rect">
            <a:avLst/>
          </a:prstGeom>
          <a:noFill/>
        </p:spPr>
        <p:txBody>
          <a:bodyPr wrap="square" rtlCol="0">
            <a:spAutoFit/>
          </a:bodyPr>
          <a:lstStyle/>
          <a:p>
            <a:pPr algn="ctr">
              <a:lnSpc>
                <a:spcPct val="110000"/>
              </a:lnSpc>
            </a:pPr>
            <a:r>
              <a:rPr lang="en-US" sz="3200" b="1" smtClean="0">
                <a:solidFill>
                  <a:srgbClr val="FF0000"/>
                </a:solidFill>
                <a:latin typeface="Times New Roman" panose="02020603050405020304" charset="0"/>
                <a:cs typeface="Times New Roman" panose="02020603050405020304" charset="0"/>
              </a:rPr>
              <a:t>TIẾT 28- BÀI </a:t>
            </a:r>
            <a:r>
              <a:rPr lang="en-US" sz="3200" b="1">
                <a:solidFill>
                  <a:srgbClr val="FF0000"/>
                </a:solidFill>
                <a:latin typeface="Times New Roman" panose="02020603050405020304" charset="0"/>
                <a:cs typeface="Times New Roman" panose="02020603050405020304" charset="0"/>
              </a:rPr>
              <a:t>14: </a:t>
            </a:r>
            <a:endParaRPr lang="en-US" sz="3200" b="1" smtClean="0">
              <a:solidFill>
                <a:srgbClr val="FF0000"/>
              </a:solidFill>
              <a:latin typeface="Times New Roman" panose="02020603050405020304" charset="0"/>
              <a:cs typeface="Times New Roman" panose="02020603050405020304" charset="0"/>
            </a:endParaRPr>
          </a:p>
          <a:p>
            <a:pPr algn="ctr">
              <a:lnSpc>
                <a:spcPct val="110000"/>
              </a:lnSpc>
            </a:pPr>
            <a:r>
              <a:rPr lang="en-US" sz="3200" b="1" smtClean="0">
                <a:solidFill>
                  <a:srgbClr val="FF0000"/>
                </a:solidFill>
                <a:latin typeface="Times New Roman" panose="02020603050405020304" charset="0"/>
                <a:cs typeface="Times New Roman" panose="02020603050405020304" charset="0"/>
              </a:rPr>
              <a:t>MĨ </a:t>
            </a:r>
            <a:r>
              <a:rPr lang="en-US" sz="3200" b="1">
                <a:solidFill>
                  <a:srgbClr val="FF0000"/>
                </a:solidFill>
                <a:latin typeface="Times New Roman" panose="02020603050405020304" charset="0"/>
                <a:cs typeface="Times New Roman" panose="02020603050405020304" charset="0"/>
              </a:rPr>
              <a:t>THUẬT ỨNG DỤNG HIỆN ĐẠI VIỆT NAM</a:t>
            </a:r>
          </a:p>
        </p:txBody>
      </p:sp>
    </p:spTree>
    <p:extLst>
      <p:ext uri="{BB962C8B-B14F-4D97-AF65-F5344CB8AC3E}">
        <p14:creationId xmlns:p14="http://schemas.microsoft.com/office/powerpoint/2010/main" val="54324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3" name="Content Placeholder 102"/>
          <p:cNvPicPr>
            <a:picLocks noGrp="1" noChangeAspect="1"/>
          </p:cNvPicPr>
          <p:nvPr>
            <p:ph sz="half" idx="1"/>
          </p:nvPr>
        </p:nvPicPr>
        <p:blipFill>
          <a:blip r:embed="rId3"/>
          <a:stretch>
            <a:fillRect/>
          </a:stretch>
        </p:blipFill>
        <p:spPr>
          <a:xfrm>
            <a:off x="-79375" y="-113665"/>
            <a:ext cx="12271375" cy="7069455"/>
          </a:xfrm>
          <a:prstGeom prst="rect">
            <a:avLst/>
          </a:prstGeom>
          <a:noFill/>
          <a:ln w="9525">
            <a:noFill/>
          </a:ln>
        </p:spPr>
      </p:pic>
      <p:pic>
        <p:nvPicPr>
          <p:cNvPr id="100" name="Content Placeholder 99"/>
          <p:cNvPicPr>
            <a:picLocks noGrp="1"/>
          </p:cNvPicPr>
          <p:nvPr>
            <p:ph sz="half" idx="2"/>
          </p:nvPr>
        </p:nvPicPr>
        <p:blipFill>
          <a:blip r:embed="rId4"/>
          <a:stretch>
            <a:fillRect/>
          </a:stretch>
        </p:blipFill>
        <p:spPr>
          <a:xfrm>
            <a:off x="4132897" y="2279015"/>
            <a:ext cx="3926205" cy="2995295"/>
          </a:xfrm>
          <a:prstGeom prst="rect">
            <a:avLst/>
          </a:prstGeom>
          <a:noFill/>
          <a:ln w="9525">
            <a:noFill/>
          </a:ln>
        </p:spPr>
      </p:pic>
      <p:pic>
        <p:nvPicPr>
          <p:cNvPr id="101" name="Picture 100"/>
          <p:cNvPicPr/>
          <p:nvPr/>
        </p:nvPicPr>
        <p:blipFill>
          <a:blip r:embed="rId5"/>
          <a:srcRect l="-136" t="118"/>
          <a:stretch>
            <a:fillRect/>
          </a:stretch>
        </p:blipFill>
        <p:spPr>
          <a:xfrm>
            <a:off x="8390888" y="1241425"/>
            <a:ext cx="3444241" cy="4551045"/>
          </a:xfrm>
          <a:prstGeom prst="rect">
            <a:avLst/>
          </a:prstGeom>
          <a:noFill/>
          <a:ln w="9525">
            <a:noFill/>
          </a:ln>
        </p:spPr>
      </p:pic>
      <p:pic>
        <p:nvPicPr>
          <p:cNvPr id="3" name="Picture 2"/>
          <p:cNvPicPr>
            <a:picLocks noChangeAspect="1"/>
          </p:cNvPicPr>
          <p:nvPr/>
        </p:nvPicPr>
        <p:blipFill>
          <a:blip r:embed="rId6"/>
          <a:stretch>
            <a:fillRect/>
          </a:stretch>
        </p:blipFill>
        <p:spPr>
          <a:xfrm>
            <a:off x="247245" y="1174433"/>
            <a:ext cx="3444241" cy="4551362"/>
          </a:xfrm>
          <a:prstGeom prst="rect">
            <a:avLst/>
          </a:prstGeom>
        </p:spPr>
      </p:pic>
      <p:sp>
        <p:nvSpPr>
          <p:cNvPr id="4" name="Text Box 3"/>
          <p:cNvSpPr txBox="1"/>
          <p:nvPr/>
        </p:nvSpPr>
        <p:spPr>
          <a:xfrm>
            <a:off x="4689475" y="5725160"/>
            <a:ext cx="2540000" cy="645160"/>
          </a:xfrm>
          <a:prstGeom prst="rect">
            <a:avLst/>
          </a:prstGeom>
          <a:noFill/>
        </p:spPr>
        <p:txBody>
          <a:bodyPr wrap="square" rtlCol="0" anchor="t">
            <a:spAutoFit/>
          </a:bodyPr>
          <a:lstStyle/>
          <a:p>
            <a:r>
              <a:rPr lang="en-US" dirty="0" err="1"/>
              <a:t>Hộp</a:t>
            </a:r>
            <a:r>
              <a:rPr lang="en-US" dirty="0"/>
              <a:t> </a:t>
            </a:r>
            <a:r>
              <a:rPr lang="en-US" dirty="0" err="1"/>
              <a:t>sơn</a:t>
            </a:r>
            <a:r>
              <a:rPr lang="en-US" dirty="0"/>
              <a:t> </a:t>
            </a:r>
            <a:r>
              <a:rPr lang="en-US" dirty="0" err="1"/>
              <a:t>mài</a:t>
            </a:r>
            <a:r>
              <a:rPr lang="en-US" dirty="0"/>
              <a:t> </a:t>
            </a:r>
            <a:r>
              <a:rPr lang="en-US" dirty="0" err="1"/>
              <a:t>vẽ</a:t>
            </a:r>
            <a:r>
              <a:rPr lang="en-US" dirty="0"/>
              <a:t> </a:t>
            </a:r>
            <a:r>
              <a:rPr lang="en-US" dirty="0" err="1"/>
              <a:t>phong</a:t>
            </a:r>
            <a:r>
              <a:rPr lang="en-US" dirty="0"/>
              <a:t> </a:t>
            </a:r>
            <a:r>
              <a:rPr lang="en-US" dirty="0" err="1"/>
              <a:t>cảnh</a:t>
            </a:r>
            <a:r>
              <a:rPr lang="en-US" dirty="0"/>
              <a:t> </a:t>
            </a:r>
            <a:r>
              <a:rPr lang="en-US" dirty="0" err="1"/>
              <a:t>của</a:t>
            </a:r>
            <a:r>
              <a:rPr lang="en-US" dirty="0"/>
              <a:t> </a:t>
            </a:r>
            <a:r>
              <a:rPr lang="en-US" dirty="0" err="1"/>
              <a:t>Phạm</a:t>
            </a:r>
            <a:r>
              <a:rPr lang="en-US" dirty="0"/>
              <a:t> </a:t>
            </a:r>
            <a:r>
              <a:rPr lang="en-US" dirty="0" err="1"/>
              <a:t>Hậu</a:t>
            </a:r>
            <a:r>
              <a:rPr lang="en-US" dirty="0"/>
              <a:t> </a:t>
            </a:r>
          </a:p>
        </p:txBody>
      </p:sp>
      <p:sp>
        <p:nvSpPr>
          <p:cNvPr id="8" name="Text Box 7"/>
          <p:cNvSpPr txBox="1"/>
          <p:nvPr/>
        </p:nvSpPr>
        <p:spPr>
          <a:xfrm>
            <a:off x="8862695" y="5792470"/>
            <a:ext cx="2823845" cy="645160"/>
          </a:xfrm>
          <a:prstGeom prst="rect">
            <a:avLst/>
          </a:prstGeom>
          <a:noFill/>
        </p:spPr>
        <p:txBody>
          <a:bodyPr wrap="square" rtlCol="0" anchor="t">
            <a:spAutoFit/>
          </a:bodyPr>
          <a:lstStyle/>
          <a:p>
            <a:r>
              <a:rPr lang="en-US"/>
              <a:t>Tủ gỗ sơn mài vẽ phong cảnh của Phạm Hậu </a:t>
            </a:r>
          </a:p>
        </p:txBody>
      </p:sp>
      <p:sp>
        <p:nvSpPr>
          <p:cNvPr id="9" name="Text Box 8"/>
          <p:cNvSpPr txBox="1"/>
          <p:nvPr/>
        </p:nvSpPr>
        <p:spPr>
          <a:xfrm>
            <a:off x="509905" y="6002020"/>
            <a:ext cx="2546350" cy="368300"/>
          </a:xfrm>
          <a:prstGeom prst="rect">
            <a:avLst/>
          </a:prstGeom>
          <a:noFill/>
        </p:spPr>
        <p:txBody>
          <a:bodyPr wrap="square" rtlCol="0">
            <a:spAutoFit/>
          </a:bodyPr>
          <a:lstStyle/>
          <a:p>
            <a:r>
              <a:rPr lang="en-US"/>
              <a:t>TK Trang phục của HS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par>
                          <p:cTn id="9" fill="hold">
                            <p:stCondLst>
                              <p:cond delay="500"/>
                            </p:stCondLst>
                            <p:childTnLst>
                              <p:par>
                                <p:cTn id="10" presetID="27" presetClass="entr" presetSubtype="0" fill="hold" grpId="0" nodeType="afterEffect">
                                  <p:stCondLst>
                                    <p:cond delay="0"/>
                                  </p:stCondLst>
                                  <p:iterate type="lt">
                                    <p:tmPct val="50000"/>
                                  </p:iterate>
                                  <p:childTnLst>
                                    <p:set>
                                      <p:cBhvr>
                                        <p:cTn id="11" dur="1" fill="hold">
                                          <p:stCondLst>
                                            <p:cond delay="0"/>
                                          </p:stCondLst>
                                        </p:cTn>
                                        <p:tgtEl>
                                          <p:spTgt spid="9"/>
                                        </p:tgtEl>
                                        <p:attrNameLst>
                                          <p:attrName>style.visibility</p:attrName>
                                        </p:attrNameLst>
                                      </p:cBhvr>
                                      <p:to>
                                        <p:strVal val="visible"/>
                                      </p:to>
                                    </p:set>
                                    <p:anim calcmode="discrete" valueType="clr">
                                      <p:cBhvr override="childStyle">
                                        <p:cTn id="12"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9"/>
                                        </p:tgtEl>
                                        <p:attrNameLst>
                                          <p:attrName>fillcolor</p:attrName>
                                        </p:attrNameLst>
                                      </p:cBhvr>
                                      <p:tavLst>
                                        <p:tav tm="0">
                                          <p:val>
                                            <p:clrVal>
                                              <a:schemeClr val="accent2"/>
                                            </p:clrVal>
                                          </p:val>
                                        </p:tav>
                                        <p:tav tm="50000">
                                          <p:val>
                                            <p:clrVal>
                                              <a:schemeClr val="hlink"/>
                                            </p:clrVal>
                                          </p:val>
                                        </p:tav>
                                      </p:tavLst>
                                    </p:anim>
                                    <p:set>
                                      <p:cBhvr>
                                        <p:cTn id="14" dur="80"/>
                                        <p:tgtEl>
                                          <p:spTgt spid="9"/>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additive="base">
                                        <p:cTn id="19" dur="500"/>
                                        <p:tgtEl>
                                          <p:spTgt spid="100"/>
                                        </p:tgtEl>
                                        <p:attrNameLst>
                                          <p:attrName>ppt_x</p:attrName>
                                        </p:attrNameLst>
                                      </p:cBhvr>
                                      <p:tavLst>
                                        <p:tav tm="0">
                                          <p:val>
                                            <p:strVal val="#ppt_x-#ppt_w*1.125000"/>
                                          </p:val>
                                        </p:tav>
                                        <p:tav tm="100000">
                                          <p:val>
                                            <p:strVal val="#ppt_x"/>
                                          </p:val>
                                        </p:tav>
                                      </p:tavLst>
                                    </p:anim>
                                    <p:animEffect transition="in" filter="wipe(right)">
                                      <p:cBhvr>
                                        <p:cTn id="20" dur="500"/>
                                        <p:tgtEl>
                                          <p:spTgt spid="100"/>
                                        </p:tgtEl>
                                      </p:cBhvr>
                                    </p:animEffect>
                                  </p:childTnLst>
                                </p:cTn>
                              </p:par>
                            </p:childTnLst>
                          </p:cTn>
                        </p:par>
                        <p:par>
                          <p:cTn id="21" fill="hold">
                            <p:stCondLst>
                              <p:cond delay="500"/>
                            </p:stCondLst>
                            <p:childTnLst>
                              <p:par>
                                <p:cTn id="22" presetID="27" presetClass="entr" presetSubtype="0" fill="hold" grpId="0" nodeType="afterEffect">
                                  <p:stCondLst>
                                    <p:cond delay="0"/>
                                  </p:stCondLst>
                                  <p:iterate type="lt">
                                    <p:tmPct val="50000"/>
                                  </p:iterate>
                                  <p:childTnLst>
                                    <p:set>
                                      <p:cBhvr>
                                        <p:cTn id="23" dur="1" fill="hold">
                                          <p:stCondLst>
                                            <p:cond delay="0"/>
                                          </p:stCondLst>
                                        </p:cTn>
                                        <p:tgtEl>
                                          <p:spTgt spid="4"/>
                                        </p:tgtEl>
                                        <p:attrNameLst>
                                          <p:attrName>style.visibility</p:attrName>
                                        </p:attrNameLst>
                                      </p:cBhvr>
                                      <p:to>
                                        <p:strVal val="visible"/>
                                      </p:to>
                                    </p:set>
                                    <p:anim calcmode="discrete" valueType="clr">
                                      <p:cBhvr override="childStyle">
                                        <p:cTn id="24"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4"/>
                                        </p:tgtEl>
                                        <p:attrNameLst>
                                          <p:attrName>fillcolor</p:attrName>
                                        </p:attrNameLst>
                                      </p:cBhvr>
                                      <p:tavLst>
                                        <p:tav tm="0">
                                          <p:val>
                                            <p:clrVal>
                                              <a:schemeClr val="accent2"/>
                                            </p:clrVal>
                                          </p:val>
                                        </p:tav>
                                        <p:tav tm="50000">
                                          <p:val>
                                            <p:clrVal>
                                              <a:schemeClr val="hlink"/>
                                            </p:clrVal>
                                          </p:val>
                                        </p:tav>
                                      </p:tavLst>
                                    </p:anim>
                                    <p:set>
                                      <p:cBhvr>
                                        <p:cTn id="26" dur="80"/>
                                        <p:tgtEl>
                                          <p:spTgt spid="4"/>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nodeType="clickEffect">
                                  <p:stCondLst>
                                    <p:cond delay="0"/>
                                  </p:stCondLst>
                                  <p:childTnLst>
                                    <p:set>
                                      <p:cBhvr>
                                        <p:cTn id="30" dur="1" fill="hold">
                                          <p:stCondLst>
                                            <p:cond delay="0"/>
                                          </p:stCondLst>
                                        </p:cTn>
                                        <p:tgtEl>
                                          <p:spTgt spid="101"/>
                                        </p:tgtEl>
                                        <p:attrNameLst>
                                          <p:attrName>style.visibility</p:attrName>
                                        </p:attrNameLst>
                                      </p:cBhvr>
                                      <p:to>
                                        <p:strVal val="visible"/>
                                      </p:to>
                                    </p:set>
                                    <p:anim calcmode="lin" valueType="num">
                                      <p:cBhvr additive="base">
                                        <p:cTn id="31" dur="500"/>
                                        <p:tgtEl>
                                          <p:spTgt spid="101"/>
                                        </p:tgtEl>
                                        <p:attrNameLst>
                                          <p:attrName>ppt_x</p:attrName>
                                        </p:attrNameLst>
                                      </p:cBhvr>
                                      <p:tavLst>
                                        <p:tav tm="0">
                                          <p:val>
                                            <p:strVal val="#ppt_x-#ppt_w*1.125000"/>
                                          </p:val>
                                        </p:tav>
                                        <p:tav tm="100000">
                                          <p:val>
                                            <p:strVal val="#ppt_x"/>
                                          </p:val>
                                        </p:tav>
                                      </p:tavLst>
                                    </p:anim>
                                    <p:animEffect transition="in" filter="wipe(right)">
                                      <p:cBhvr>
                                        <p:cTn id="32" dur="500"/>
                                        <p:tgtEl>
                                          <p:spTgt spid="101"/>
                                        </p:tgtEl>
                                      </p:cBhvr>
                                    </p:animEffect>
                                  </p:childTnLst>
                                </p:cTn>
                              </p:par>
                            </p:childTnLst>
                          </p:cTn>
                        </p:par>
                        <p:par>
                          <p:cTn id="33" fill="hold">
                            <p:stCondLst>
                              <p:cond delay="500"/>
                            </p:stCondLst>
                            <p:childTnLst>
                              <p:par>
                                <p:cTn id="34" presetID="27" presetClass="entr" presetSubtype="0" fill="hold" grpId="0" nodeType="afterEffect">
                                  <p:stCondLst>
                                    <p:cond delay="0"/>
                                  </p:stCondLst>
                                  <p:iterate type="lt">
                                    <p:tmPct val="50000"/>
                                  </p:iterate>
                                  <p:childTnLst>
                                    <p:set>
                                      <p:cBhvr>
                                        <p:cTn id="35" dur="1" fill="hold">
                                          <p:stCondLst>
                                            <p:cond delay="0"/>
                                          </p:stCondLst>
                                        </p:cTn>
                                        <p:tgtEl>
                                          <p:spTgt spid="8"/>
                                        </p:tgtEl>
                                        <p:attrNameLst>
                                          <p:attrName>style.visibility</p:attrName>
                                        </p:attrNameLst>
                                      </p:cBhvr>
                                      <p:to>
                                        <p:strVal val="visible"/>
                                      </p:to>
                                    </p:set>
                                    <p:anim calcmode="discrete" valueType="clr">
                                      <p:cBhvr override="childStyle">
                                        <p:cTn id="36"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8"/>
                                        </p:tgtEl>
                                        <p:attrNameLst>
                                          <p:attrName>fillcolor</p:attrName>
                                        </p:attrNameLst>
                                      </p:cBhvr>
                                      <p:tavLst>
                                        <p:tav tm="0">
                                          <p:val>
                                            <p:clrVal>
                                              <a:schemeClr val="accent2"/>
                                            </p:clrVal>
                                          </p:val>
                                        </p:tav>
                                        <p:tav tm="50000">
                                          <p:val>
                                            <p:clrVal>
                                              <a:schemeClr val="hlink"/>
                                            </p:clrVal>
                                          </p:val>
                                        </p:tav>
                                      </p:tavLst>
                                    </p:anim>
                                    <p:set>
                                      <p:cBhvr>
                                        <p:cTn id="38"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p:bldP spid="8" grpId="1"/>
      <p:bldP spid="9" grpId="0"/>
      <p:bldP spid="9"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3" name="Content Placeholder 102"/>
          <p:cNvPicPr>
            <a:picLocks noGrp="1" noChangeAspect="1"/>
          </p:cNvPicPr>
          <p:nvPr>
            <p:ph sz="half" idx="1"/>
          </p:nvPr>
        </p:nvPicPr>
        <p:blipFill>
          <a:blip r:embed="rId3"/>
          <a:stretch>
            <a:fillRect/>
          </a:stretch>
        </p:blipFill>
        <p:spPr>
          <a:xfrm>
            <a:off x="0" y="-47625"/>
            <a:ext cx="12314555" cy="6905625"/>
          </a:xfrm>
          <a:prstGeom prst="rect">
            <a:avLst/>
          </a:prstGeom>
          <a:noFill/>
          <a:ln w="9525">
            <a:noFill/>
          </a:ln>
        </p:spPr>
      </p:pic>
      <p:pic>
        <p:nvPicPr>
          <p:cNvPr id="102" name="Content Placeholder 101"/>
          <p:cNvPicPr>
            <a:picLocks noGrp="1"/>
          </p:cNvPicPr>
          <p:nvPr>
            <p:ph sz="half" idx="2"/>
          </p:nvPr>
        </p:nvPicPr>
        <p:blipFill>
          <a:blip r:embed="rId4"/>
          <a:stretch>
            <a:fillRect/>
          </a:stretch>
        </p:blipFill>
        <p:spPr>
          <a:xfrm>
            <a:off x="4083743" y="1768634"/>
            <a:ext cx="6236970" cy="4738370"/>
          </a:xfrm>
          <a:prstGeom prst="rect">
            <a:avLst/>
          </a:prstGeom>
          <a:noFill/>
          <a:ln w="9525">
            <a:noFill/>
          </a:ln>
        </p:spPr>
      </p:pic>
      <p:sp>
        <p:nvSpPr>
          <p:cNvPr id="3" name="Text Box 2"/>
          <p:cNvSpPr txBox="1"/>
          <p:nvPr/>
        </p:nvSpPr>
        <p:spPr>
          <a:xfrm>
            <a:off x="441209" y="510194"/>
            <a:ext cx="4823460" cy="1568450"/>
          </a:xfrm>
          <a:prstGeom prst="rect">
            <a:avLst/>
          </a:prstGeom>
          <a:noFill/>
        </p:spPr>
        <p:txBody>
          <a:bodyPr wrap="square" rtlCol="0" anchor="t">
            <a:spAutoFit/>
          </a:bodyPr>
          <a:lstStyle/>
          <a:p>
            <a:r>
              <a:rPr lang="en-US" sz="2400" dirty="0" err="1"/>
              <a:t>Tác</a:t>
            </a:r>
            <a:r>
              <a:rPr lang="en-US" sz="2400" dirty="0"/>
              <a:t> </a:t>
            </a:r>
            <a:r>
              <a:rPr lang="en-US" sz="2400" dirty="0" err="1"/>
              <a:t>phẩm</a:t>
            </a:r>
            <a:r>
              <a:rPr lang="en-US" sz="2400" dirty="0"/>
              <a:t> </a:t>
            </a:r>
            <a:r>
              <a:rPr lang="en-US" sz="2400" dirty="0" err="1"/>
              <a:t>Vườn</a:t>
            </a:r>
            <a:r>
              <a:rPr lang="en-US" sz="2400" dirty="0"/>
              <a:t> </a:t>
            </a:r>
            <a:r>
              <a:rPr lang="en-US" sz="2400" dirty="0" err="1"/>
              <a:t>xuân</a:t>
            </a:r>
            <a:r>
              <a:rPr lang="en-US" sz="2400" dirty="0"/>
              <a:t> </a:t>
            </a:r>
            <a:r>
              <a:rPr lang="en-US" sz="2400" dirty="0" err="1"/>
              <a:t>Trung</a:t>
            </a:r>
            <a:r>
              <a:rPr lang="en-US" sz="2400" dirty="0"/>
              <a:t> Nam </a:t>
            </a:r>
            <a:r>
              <a:rPr lang="en-US" sz="2400" dirty="0" err="1"/>
              <a:t>Bắc</a:t>
            </a:r>
            <a:r>
              <a:rPr lang="en-US" sz="2400" dirty="0"/>
              <a:t> </a:t>
            </a:r>
            <a:r>
              <a:rPr lang="en-US" sz="2400" dirty="0" err="1"/>
              <a:t>bức</a:t>
            </a:r>
            <a:r>
              <a:rPr lang="en-US" sz="2400" dirty="0"/>
              <a:t> </a:t>
            </a:r>
            <a:r>
              <a:rPr lang="en-US" sz="2400" dirty="0" err="1"/>
              <a:t>sơn</a:t>
            </a:r>
            <a:r>
              <a:rPr lang="en-US" sz="2400" dirty="0"/>
              <a:t> </a:t>
            </a:r>
            <a:r>
              <a:rPr lang="en-US" sz="2400" dirty="0" err="1"/>
              <a:t>mài</a:t>
            </a:r>
            <a:r>
              <a:rPr lang="en-US" sz="2400" dirty="0"/>
              <a:t> </a:t>
            </a:r>
            <a:r>
              <a:rPr lang="en-US" sz="2400" dirty="0" err="1"/>
              <a:t>khổ</a:t>
            </a:r>
            <a:r>
              <a:rPr lang="en-US" sz="2400" dirty="0"/>
              <a:t> </a:t>
            </a:r>
            <a:r>
              <a:rPr lang="en-US" sz="2400" dirty="0" err="1"/>
              <a:t>lớn.kiệt</a:t>
            </a:r>
            <a:r>
              <a:rPr lang="en-US" sz="2400" dirty="0"/>
              <a:t> </a:t>
            </a:r>
            <a:r>
              <a:rPr lang="en-US" sz="2400" dirty="0" err="1"/>
              <a:t>tác</a:t>
            </a:r>
            <a:r>
              <a:rPr lang="en-US" sz="2400" dirty="0"/>
              <a:t> </a:t>
            </a:r>
            <a:r>
              <a:rPr lang="en-US" sz="2400" dirty="0" err="1"/>
              <a:t>của</a:t>
            </a:r>
            <a:r>
              <a:rPr lang="en-US" sz="2400" dirty="0"/>
              <a:t> </a:t>
            </a:r>
            <a:r>
              <a:rPr lang="en-US" sz="2400" dirty="0" err="1"/>
              <a:t>danh</a:t>
            </a:r>
            <a:r>
              <a:rPr lang="en-US" sz="2400" dirty="0"/>
              <a:t> </a:t>
            </a:r>
            <a:r>
              <a:rPr lang="en-US" sz="2400" dirty="0" err="1"/>
              <a:t>họa</a:t>
            </a:r>
            <a:r>
              <a:rPr lang="en-US" sz="2400" dirty="0"/>
              <a:t> </a:t>
            </a:r>
            <a:r>
              <a:rPr lang="en-US" sz="2400" dirty="0" err="1"/>
              <a:t>Nguyễn</a:t>
            </a:r>
            <a:r>
              <a:rPr lang="en-US" sz="2400" dirty="0"/>
              <a:t> </a:t>
            </a:r>
            <a:r>
              <a:rPr lang="en-US" sz="2400" dirty="0" err="1"/>
              <a:t>Gia</a:t>
            </a:r>
            <a:r>
              <a:rPr lang="en-US" sz="2400" dirty="0"/>
              <a:t> </a:t>
            </a:r>
            <a:r>
              <a:rPr lang="en-US" sz="2400" dirty="0" err="1"/>
              <a:t>Trí</a:t>
            </a:r>
            <a:endParaRPr lang="en-US" sz="2400" dirty="0"/>
          </a:p>
          <a:p>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par>
                          <p:cTn id="10" fill="hold">
                            <p:stCondLst>
                              <p:cond delay="3599"/>
                            </p:stCondLst>
                            <p:childTnLst>
                              <p:par>
                                <p:cTn id="11" presetID="12" presetClass="entr" presetSubtype="4" fill="hold" nodeType="afterEffect">
                                  <p:stCondLst>
                                    <p:cond delay="0"/>
                                  </p:stCondLst>
                                  <p:childTnLst>
                                    <p:set>
                                      <p:cBhvr>
                                        <p:cTn id="12" dur="1" fill="hold">
                                          <p:stCondLst>
                                            <p:cond delay="0"/>
                                          </p:stCondLst>
                                        </p:cTn>
                                        <p:tgtEl>
                                          <p:spTgt spid="102"/>
                                        </p:tgtEl>
                                        <p:attrNameLst>
                                          <p:attrName>style.visibility</p:attrName>
                                        </p:attrNameLst>
                                      </p:cBhvr>
                                      <p:to>
                                        <p:strVal val="visible"/>
                                      </p:to>
                                    </p:set>
                                    <p:anim calcmode="lin" valueType="num">
                                      <p:cBhvr additive="base">
                                        <p:cTn id="13" dur="500"/>
                                        <p:tgtEl>
                                          <p:spTgt spid="102"/>
                                        </p:tgtEl>
                                        <p:attrNameLst>
                                          <p:attrName>ppt_y</p:attrName>
                                        </p:attrNameLst>
                                      </p:cBhvr>
                                      <p:tavLst>
                                        <p:tav tm="0">
                                          <p:val>
                                            <p:strVal val="#ppt_y+#ppt_h*1.125000"/>
                                          </p:val>
                                        </p:tav>
                                        <p:tav tm="100000">
                                          <p:val>
                                            <p:strVal val="#ppt_y"/>
                                          </p:val>
                                        </p:tav>
                                      </p:tavLst>
                                    </p:anim>
                                    <p:animEffect transition="in" filter="wipe(up)">
                                      <p:cBhvr>
                                        <p:cTn id="14"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half" idx="2"/>
          </p:nvPr>
        </p:nvPicPr>
        <p:blipFill>
          <a:blip r:embed="rId3"/>
          <a:stretch>
            <a:fillRect/>
          </a:stretch>
        </p:blipFill>
        <p:spPr>
          <a:xfrm rot="5400000">
            <a:off x="62920" y="2154900"/>
            <a:ext cx="4262126" cy="3442624"/>
          </a:xfrm>
          <a:prstGeom prst="rect">
            <a:avLst/>
          </a:prstGeom>
        </p:spPr>
      </p:pic>
      <p:pic>
        <p:nvPicPr>
          <p:cNvPr id="8" name="Picture 7"/>
          <p:cNvPicPr>
            <a:picLocks noChangeAspect="1"/>
          </p:cNvPicPr>
          <p:nvPr/>
        </p:nvPicPr>
        <p:blipFill>
          <a:blip r:embed="rId4"/>
          <a:stretch>
            <a:fillRect/>
          </a:stretch>
        </p:blipFill>
        <p:spPr>
          <a:xfrm>
            <a:off x="4333931" y="1760401"/>
            <a:ext cx="3442625" cy="4254500"/>
          </a:xfrm>
          <a:prstGeom prst="rect">
            <a:avLst/>
          </a:prstGeom>
        </p:spPr>
      </p:pic>
      <p:pic>
        <p:nvPicPr>
          <p:cNvPr id="9" name="Picture 8"/>
          <p:cNvPicPr>
            <a:picLocks noChangeAspect="1"/>
          </p:cNvPicPr>
          <p:nvPr/>
        </p:nvPicPr>
        <p:blipFill>
          <a:blip r:embed="rId5"/>
          <a:stretch>
            <a:fillRect/>
          </a:stretch>
        </p:blipFill>
        <p:spPr>
          <a:xfrm>
            <a:off x="8195192" y="1745149"/>
            <a:ext cx="3442625" cy="4269752"/>
          </a:xfrm>
          <a:prstGeom prst="rect">
            <a:avLst/>
          </a:prstGeom>
        </p:spPr>
      </p:pic>
      <p:sp>
        <p:nvSpPr>
          <p:cNvPr id="4" name="Text Box 3"/>
          <p:cNvSpPr txBox="1"/>
          <p:nvPr/>
        </p:nvSpPr>
        <p:spPr>
          <a:xfrm>
            <a:off x="2726515" y="611678"/>
            <a:ext cx="6657456" cy="523220"/>
          </a:xfrm>
          <a:prstGeom prst="rect">
            <a:avLst/>
          </a:prstGeom>
          <a:noFill/>
        </p:spPr>
        <p:txBody>
          <a:bodyPr wrap="square" rtlCol="0">
            <a:spAutoFit/>
          </a:bodyPr>
          <a:lstStyle/>
          <a:p>
            <a:r>
              <a:rPr lang="en-US" sz="2800" b="1" dirty="0"/>
              <a:t>THAM KHẢO </a:t>
            </a:r>
            <a:r>
              <a:rPr lang="en-US" sz="2800" b="1" dirty="0" smtClean="0"/>
              <a:t>TRANH CỦA </a:t>
            </a:r>
            <a:r>
              <a:rPr lang="en-US" sz="2800" b="1" dirty="0"/>
              <a:t>HỌC SINH</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02" name="Content Placeholder 101"/>
          <p:cNvPicPr>
            <a:picLocks noGrp="1"/>
          </p:cNvPicPr>
          <p:nvPr>
            <p:ph idx="1"/>
          </p:nvPr>
        </p:nvPicPr>
        <p:blipFill>
          <a:blip r:embed="rId2"/>
          <a:stretch>
            <a:fillRect/>
          </a:stretch>
        </p:blipFill>
        <p:spPr>
          <a:xfrm>
            <a:off x="0" y="0"/>
            <a:ext cx="12101830" cy="6858000"/>
          </a:xfrm>
          <a:prstGeom prst="rect">
            <a:avLst/>
          </a:prstGeom>
          <a:noFill/>
          <a:ln w="9525">
            <a:noFill/>
          </a:ln>
        </p:spPr>
      </p:pic>
      <p:sp>
        <p:nvSpPr>
          <p:cNvPr id="6" name="Text Box 5"/>
          <p:cNvSpPr txBox="1"/>
          <p:nvPr/>
        </p:nvSpPr>
        <p:spPr>
          <a:xfrm>
            <a:off x="1174114" y="942684"/>
            <a:ext cx="9209025" cy="1175706"/>
          </a:xfrm>
          <a:prstGeom prst="rect">
            <a:avLst/>
          </a:prstGeom>
          <a:noFill/>
        </p:spPr>
        <p:txBody>
          <a:bodyPr wrap="square" rtlCol="0">
            <a:spAutoFit/>
          </a:bodyPr>
          <a:lstStyle/>
          <a:p>
            <a:pPr algn="ctr">
              <a:lnSpc>
                <a:spcPct val="110000"/>
              </a:lnSpc>
            </a:pPr>
            <a:r>
              <a:rPr lang="en-US" sz="3200" b="1" smtClean="0">
                <a:solidFill>
                  <a:schemeClr val="bg1"/>
                </a:solidFill>
                <a:latin typeface="Times New Roman" panose="02020603050405020304" charset="0"/>
                <a:cs typeface="Times New Roman" panose="02020603050405020304" charset="0"/>
              </a:rPr>
              <a:t>TIẾT 28- BÀI </a:t>
            </a:r>
            <a:r>
              <a:rPr lang="en-US" sz="3200" b="1">
                <a:solidFill>
                  <a:schemeClr val="bg1"/>
                </a:solidFill>
                <a:latin typeface="Times New Roman" panose="02020603050405020304" charset="0"/>
                <a:cs typeface="Times New Roman" panose="02020603050405020304" charset="0"/>
              </a:rPr>
              <a:t>14</a:t>
            </a:r>
            <a:r>
              <a:rPr lang="en-US" sz="3200" b="1" smtClean="0">
                <a:solidFill>
                  <a:schemeClr val="bg1"/>
                </a:solidFill>
                <a:latin typeface="Times New Roman" panose="02020603050405020304" charset="0"/>
                <a:cs typeface="Times New Roman" panose="02020603050405020304" charset="0"/>
              </a:rPr>
              <a:t>:</a:t>
            </a:r>
          </a:p>
          <a:p>
            <a:pPr algn="ctr">
              <a:lnSpc>
                <a:spcPct val="110000"/>
              </a:lnSpc>
            </a:pPr>
            <a:r>
              <a:rPr lang="en-US" sz="3200" b="1" smtClean="0">
                <a:solidFill>
                  <a:schemeClr val="bg1"/>
                </a:solidFill>
                <a:latin typeface="Times New Roman" panose="02020603050405020304" charset="0"/>
                <a:cs typeface="Times New Roman" panose="02020603050405020304" charset="0"/>
              </a:rPr>
              <a:t> </a:t>
            </a:r>
            <a:r>
              <a:rPr lang="en-US" sz="3200" b="1">
                <a:solidFill>
                  <a:schemeClr val="bg1"/>
                </a:solidFill>
                <a:latin typeface="Times New Roman" panose="02020603050405020304" charset="0"/>
                <a:cs typeface="Times New Roman" panose="02020603050405020304" charset="0"/>
              </a:rPr>
              <a:t>MĨ THUẬT ỨNG DỤNG HIỆN ĐẠI VIỆT NAM</a:t>
            </a:r>
          </a:p>
        </p:txBody>
      </p:sp>
      <p:sp>
        <p:nvSpPr>
          <p:cNvPr id="7" name="Text Box 6"/>
          <p:cNvSpPr txBox="1"/>
          <p:nvPr/>
        </p:nvSpPr>
        <p:spPr>
          <a:xfrm>
            <a:off x="1693545" y="2339340"/>
            <a:ext cx="8425815" cy="3553460"/>
          </a:xfrm>
          <a:prstGeom prst="rect">
            <a:avLst/>
          </a:prstGeom>
          <a:noFill/>
        </p:spPr>
        <p:txBody>
          <a:bodyPr wrap="square" rtlCol="0">
            <a:spAutoFit/>
          </a:bodyPr>
          <a:lstStyle/>
          <a:p>
            <a:r>
              <a:rPr lang="en-US" sz="2500">
                <a:solidFill>
                  <a:srgbClr val="FFFF00"/>
                </a:solidFill>
              </a:rPr>
              <a:t>YÊU CẦU CẦN ĐẠT</a:t>
            </a:r>
          </a:p>
          <a:p>
            <a:r>
              <a:rPr lang="en-US" sz="2500">
                <a:solidFill>
                  <a:srgbClr val="92D050"/>
                </a:solidFill>
              </a:rPr>
              <a:t>* Hiểu được đặc điểm cơ bản của SPMT ứng dụng hiện đại Việt Nam.</a:t>
            </a:r>
          </a:p>
          <a:p>
            <a:r>
              <a:rPr lang="en-US" sz="2500">
                <a:solidFill>
                  <a:srgbClr val="92D050"/>
                </a:solidFill>
              </a:rPr>
              <a:t>* Thể hiện được ý tưởng, phát thảo và thiết kế được một SPMT ứng dụng.</a:t>
            </a:r>
          </a:p>
          <a:p>
            <a:r>
              <a:rPr lang="en-US" sz="2500">
                <a:solidFill>
                  <a:srgbClr val="92D050"/>
                </a:solidFill>
              </a:rPr>
              <a:t>* Phân tích được mục đích và công năng của SPMT để ứng dụng vào cuộc sống.</a:t>
            </a:r>
          </a:p>
          <a:p>
            <a:r>
              <a:rPr lang="en-US" sz="2500">
                <a:solidFill>
                  <a:srgbClr val="92D050"/>
                </a:solidFill>
              </a:rPr>
              <a:t>* Biết trân trọng giá trị ứng dụng của SPMT trong cuộc sống.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103" name="Content Placeholder 102"/>
          <p:cNvPicPr>
            <a:picLocks noGrp="1" noChangeAspect="1"/>
          </p:cNvPicPr>
          <p:nvPr>
            <p:ph sz="half" idx="1"/>
          </p:nvPr>
        </p:nvPicPr>
        <p:blipFill>
          <a:blip r:embed="rId2"/>
          <a:stretch>
            <a:fillRect/>
          </a:stretch>
        </p:blipFill>
        <p:spPr>
          <a:xfrm>
            <a:off x="0" y="-40005"/>
            <a:ext cx="12192635" cy="6922770"/>
          </a:xfrm>
          <a:prstGeom prst="rect">
            <a:avLst/>
          </a:prstGeom>
          <a:noFill/>
          <a:ln w="9525">
            <a:noFill/>
          </a:ln>
        </p:spPr>
      </p:pic>
      <p:sp>
        <p:nvSpPr>
          <p:cNvPr id="4" name="Text Box 3"/>
          <p:cNvSpPr txBox="1"/>
          <p:nvPr/>
        </p:nvSpPr>
        <p:spPr>
          <a:xfrm>
            <a:off x="1151889" y="2289175"/>
            <a:ext cx="9746095" cy="954107"/>
          </a:xfrm>
          <a:prstGeom prst="rect">
            <a:avLst/>
          </a:prstGeom>
          <a:noFill/>
          <a:ln w="9525">
            <a:noFill/>
          </a:ln>
        </p:spPr>
        <p:txBody>
          <a:bodyPr wrap="square">
            <a:spAutoFit/>
          </a:bodyPr>
          <a:lstStyle/>
          <a:p>
            <a:pPr indent="0"/>
            <a:r>
              <a:rPr lang="en-US" sz="2800" b="1" dirty="0">
                <a:latin typeface="Times New Roman" panose="02020603050405020304" charset="0"/>
              </a:rPr>
              <a:t>* </a:t>
            </a:r>
            <a:r>
              <a:rPr lang="en-US" sz="2800" b="1" dirty="0" smtClean="0">
                <a:solidFill>
                  <a:srgbClr val="000000"/>
                </a:solidFill>
                <a:latin typeface="Times New Roman" panose="02020603050405020304" charset="0"/>
              </a:rPr>
              <a:t>BÀI TẬP: </a:t>
            </a:r>
            <a:r>
              <a:rPr lang="en-US" sz="2800" b="1" dirty="0" err="1" smtClean="0">
                <a:solidFill>
                  <a:srgbClr val="000000"/>
                </a:solidFill>
                <a:latin typeface="Times New Roman" panose="02020603050405020304" charset="0"/>
              </a:rPr>
              <a:t>Hãy</a:t>
            </a:r>
            <a:r>
              <a:rPr lang="en-US" sz="2800" b="1" dirty="0" smtClean="0">
                <a:solidFill>
                  <a:srgbClr val="000000"/>
                </a:solidFill>
                <a:latin typeface="Times New Roman" panose="02020603050405020304" charset="0"/>
              </a:rPr>
              <a:t> </a:t>
            </a:r>
            <a:r>
              <a:rPr lang="en-US" sz="2800" b="1" dirty="0" err="1" smtClean="0">
                <a:solidFill>
                  <a:srgbClr val="000000"/>
                </a:solidFill>
                <a:latin typeface="Times New Roman" panose="02020603050405020304" charset="0"/>
              </a:rPr>
              <a:t>thể</a:t>
            </a:r>
            <a:r>
              <a:rPr lang="en-US" sz="2800" b="1" dirty="0" smtClean="0">
                <a:solidFill>
                  <a:srgbClr val="000000"/>
                </a:solidFill>
                <a:latin typeface="Times New Roman" panose="02020603050405020304" charset="0"/>
              </a:rPr>
              <a:t> </a:t>
            </a:r>
            <a:r>
              <a:rPr lang="en-US" sz="2800" b="1" dirty="0" err="1" smtClean="0">
                <a:solidFill>
                  <a:srgbClr val="000000"/>
                </a:solidFill>
                <a:latin typeface="Times New Roman" panose="02020603050405020304" charset="0"/>
              </a:rPr>
              <a:t>hiện</a:t>
            </a:r>
            <a:r>
              <a:rPr lang="en-US" sz="2800" b="1" dirty="0" smtClean="0">
                <a:solidFill>
                  <a:srgbClr val="000000"/>
                </a:solidFill>
                <a:latin typeface="Times New Roman" panose="02020603050405020304" charset="0"/>
              </a:rPr>
              <a:t> </a:t>
            </a:r>
            <a:r>
              <a:rPr lang="en-US" sz="2800" b="1" dirty="0" err="1" smtClean="0">
                <a:solidFill>
                  <a:srgbClr val="000000"/>
                </a:solidFill>
                <a:latin typeface="Times New Roman" panose="02020603050405020304" charset="0"/>
              </a:rPr>
              <a:t>một</a:t>
            </a:r>
            <a:r>
              <a:rPr lang="en-US" sz="2800" b="1" dirty="0" smtClean="0">
                <a:solidFill>
                  <a:srgbClr val="000000"/>
                </a:solidFill>
                <a:latin typeface="Times New Roman" panose="02020603050405020304" charset="0"/>
              </a:rPr>
              <a:t> SP </a:t>
            </a:r>
            <a:r>
              <a:rPr lang="en-US" sz="2800" b="1" dirty="0" err="1" smtClean="0">
                <a:solidFill>
                  <a:srgbClr val="000000"/>
                </a:solidFill>
                <a:latin typeface="Times New Roman" panose="02020603050405020304" charset="0"/>
              </a:rPr>
              <a:t>mĩ</a:t>
            </a:r>
            <a:r>
              <a:rPr lang="en-US" sz="2800" b="1" dirty="0" smtClean="0">
                <a:solidFill>
                  <a:srgbClr val="000000"/>
                </a:solidFill>
                <a:latin typeface="Times New Roman" panose="02020603050405020304" charset="0"/>
              </a:rPr>
              <a:t> </a:t>
            </a:r>
            <a:r>
              <a:rPr lang="en-US" sz="2800" b="1" dirty="0" err="1" smtClean="0">
                <a:solidFill>
                  <a:srgbClr val="000000"/>
                </a:solidFill>
                <a:latin typeface="Times New Roman" panose="02020603050405020304" charset="0"/>
              </a:rPr>
              <a:t>thuật</a:t>
            </a:r>
            <a:r>
              <a:rPr lang="en-US" sz="2800" b="1" dirty="0" smtClean="0">
                <a:solidFill>
                  <a:srgbClr val="000000"/>
                </a:solidFill>
                <a:latin typeface="Times New Roman" panose="02020603050405020304" charset="0"/>
              </a:rPr>
              <a:t> </a:t>
            </a:r>
            <a:r>
              <a:rPr lang="en-US" sz="2800" b="1" dirty="0" err="1" smtClean="0">
                <a:solidFill>
                  <a:srgbClr val="000000"/>
                </a:solidFill>
                <a:latin typeface="Times New Roman" panose="02020603050405020304" charset="0"/>
              </a:rPr>
              <a:t>ứng</a:t>
            </a:r>
            <a:r>
              <a:rPr lang="en-US" sz="2800" b="1" dirty="0" smtClean="0">
                <a:solidFill>
                  <a:srgbClr val="000000"/>
                </a:solidFill>
                <a:latin typeface="Times New Roman" panose="02020603050405020304" charset="0"/>
              </a:rPr>
              <a:t> </a:t>
            </a:r>
            <a:r>
              <a:rPr lang="en-US" sz="2800" b="1" dirty="0" err="1" smtClean="0">
                <a:solidFill>
                  <a:srgbClr val="000000"/>
                </a:solidFill>
                <a:latin typeface="Times New Roman" panose="02020603050405020304" charset="0"/>
              </a:rPr>
              <a:t>dụng</a:t>
            </a:r>
            <a:r>
              <a:rPr lang="en-US" sz="2800" b="1" dirty="0" smtClean="0">
                <a:solidFill>
                  <a:srgbClr val="000000"/>
                </a:solidFill>
                <a:latin typeface="Times New Roman" panose="02020603050405020304" charset="0"/>
              </a:rPr>
              <a:t> </a:t>
            </a:r>
            <a:r>
              <a:rPr lang="en-US" sz="2800" b="1" dirty="0" err="1" smtClean="0">
                <a:solidFill>
                  <a:srgbClr val="000000"/>
                </a:solidFill>
                <a:latin typeface="Times New Roman" panose="02020603050405020304" charset="0"/>
              </a:rPr>
              <a:t>theo</a:t>
            </a:r>
            <a:r>
              <a:rPr lang="en-US" sz="2800" b="1" dirty="0" smtClean="0">
                <a:solidFill>
                  <a:srgbClr val="000000"/>
                </a:solidFill>
                <a:latin typeface="Times New Roman" panose="02020603050405020304" charset="0"/>
              </a:rPr>
              <a:t> </a:t>
            </a:r>
            <a:r>
              <a:rPr lang="en-US" sz="2800" b="1" dirty="0" err="1" smtClean="0">
                <a:solidFill>
                  <a:srgbClr val="000000"/>
                </a:solidFill>
                <a:latin typeface="Times New Roman" panose="02020603050405020304" charset="0"/>
              </a:rPr>
              <a:t>hình</a:t>
            </a:r>
            <a:r>
              <a:rPr lang="en-US" sz="2800" b="1" dirty="0" smtClean="0">
                <a:solidFill>
                  <a:srgbClr val="000000"/>
                </a:solidFill>
                <a:latin typeface="Times New Roman" panose="02020603050405020304" charset="0"/>
              </a:rPr>
              <a:t> </a:t>
            </a:r>
            <a:r>
              <a:rPr lang="en-US" sz="2800" b="1" dirty="0" err="1" smtClean="0">
                <a:solidFill>
                  <a:srgbClr val="000000"/>
                </a:solidFill>
                <a:latin typeface="Times New Roman" panose="02020603050405020304" charset="0"/>
              </a:rPr>
              <a:t>thức</a:t>
            </a:r>
            <a:r>
              <a:rPr lang="en-US" sz="2800" b="1" dirty="0" smtClean="0">
                <a:solidFill>
                  <a:srgbClr val="000000"/>
                </a:solidFill>
                <a:latin typeface="Times New Roman" panose="02020603050405020304" charset="0"/>
              </a:rPr>
              <a:t> </a:t>
            </a:r>
            <a:r>
              <a:rPr lang="en-US" sz="2800" b="1" dirty="0" err="1" smtClean="0">
                <a:solidFill>
                  <a:srgbClr val="000000"/>
                </a:solidFill>
                <a:latin typeface="Times New Roman" panose="02020603050405020304" charset="0"/>
              </a:rPr>
              <a:t>tự</a:t>
            </a:r>
            <a:r>
              <a:rPr lang="en-US" sz="2800" b="1" dirty="0" smtClean="0">
                <a:solidFill>
                  <a:srgbClr val="000000"/>
                </a:solidFill>
                <a:latin typeface="Times New Roman" panose="02020603050405020304" charset="0"/>
              </a:rPr>
              <a:t> </a:t>
            </a:r>
            <a:r>
              <a:rPr lang="en-US" sz="2800" b="1" dirty="0" err="1" smtClean="0">
                <a:solidFill>
                  <a:srgbClr val="000000"/>
                </a:solidFill>
                <a:latin typeface="Times New Roman" panose="02020603050405020304" charset="0"/>
              </a:rPr>
              <a:t>chọn</a:t>
            </a:r>
            <a:r>
              <a:rPr lang="en-US" sz="2800" b="1" dirty="0" smtClean="0">
                <a:solidFill>
                  <a:srgbClr val="000000"/>
                </a:solidFill>
                <a:latin typeface="Times New Roman" panose="02020603050405020304" charset="0"/>
              </a:rPr>
              <a:t>.</a:t>
            </a:r>
            <a:endParaRPr lang="en-US" sz="2800" b="0" dirty="0">
              <a:solidFill>
                <a:srgbClr val="000000"/>
              </a:solidFill>
              <a:latin typeface="Times New Roman" panose="02020603050405020304" charset="0"/>
            </a:endParaRPr>
          </a:p>
        </p:txBody>
      </p:sp>
      <p:sp>
        <p:nvSpPr>
          <p:cNvPr id="11" name="Text Box 10"/>
          <p:cNvSpPr txBox="1"/>
          <p:nvPr/>
        </p:nvSpPr>
        <p:spPr>
          <a:xfrm>
            <a:off x="710565" y="1543685"/>
            <a:ext cx="6135370" cy="460375"/>
          </a:xfrm>
          <a:prstGeom prst="rect">
            <a:avLst/>
          </a:prstGeom>
          <a:noFill/>
        </p:spPr>
        <p:txBody>
          <a:bodyPr wrap="square" rtlCol="0">
            <a:spAutoFit/>
          </a:bodyPr>
          <a:lstStyle/>
          <a:p>
            <a:r>
              <a:rPr lang="en-US" sz="2400" b="1">
                <a:solidFill>
                  <a:schemeClr val="accent5">
                    <a:lumMod val="50000"/>
                  </a:schemeClr>
                </a:solidFill>
              </a:rPr>
              <a:t>II. LUYỆN TẬP VÀ SÁNG TẠO</a:t>
            </a:r>
          </a:p>
        </p:txBody>
      </p:sp>
      <p:sp>
        <p:nvSpPr>
          <p:cNvPr id="8" name="Text Box 5"/>
          <p:cNvSpPr txBox="1"/>
          <p:nvPr/>
        </p:nvSpPr>
        <p:spPr>
          <a:xfrm>
            <a:off x="1060942" y="155"/>
            <a:ext cx="9766579" cy="1175706"/>
          </a:xfrm>
          <a:prstGeom prst="rect">
            <a:avLst/>
          </a:prstGeom>
          <a:noFill/>
        </p:spPr>
        <p:txBody>
          <a:bodyPr wrap="square" rtlCol="0">
            <a:spAutoFit/>
          </a:bodyPr>
          <a:lstStyle/>
          <a:p>
            <a:pPr algn="ctr">
              <a:lnSpc>
                <a:spcPct val="110000"/>
              </a:lnSpc>
            </a:pPr>
            <a:r>
              <a:rPr lang="en-US" sz="3200" b="1" smtClean="0">
                <a:solidFill>
                  <a:srgbClr val="FF0000"/>
                </a:solidFill>
                <a:latin typeface="Times New Roman" panose="02020603050405020304" charset="0"/>
                <a:cs typeface="Times New Roman" panose="02020603050405020304" charset="0"/>
              </a:rPr>
              <a:t>TIẾT 28- BÀI </a:t>
            </a:r>
            <a:r>
              <a:rPr lang="en-US" sz="3200" b="1">
                <a:solidFill>
                  <a:srgbClr val="FF0000"/>
                </a:solidFill>
                <a:latin typeface="Times New Roman" panose="02020603050405020304" charset="0"/>
                <a:cs typeface="Times New Roman" panose="02020603050405020304" charset="0"/>
              </a:rPr>
              <a:t>14: </a:t>
            </a:r>
            <a:endParaRPr lang="en-US" sz="3200" b="1" smtClean="0">
              <a:solidFill>
                <a:srgbClr val="FF0000"/>
              </a:solidFill>
              <a:latin typeface="Times New Roman" panose="02020603050405020304" charset="0"/>
              <a:cs typeface="Times New Roman" panose="02020603050405020304" charset="0"/>
            </a:endParaRPr>
          </a:p>
          <a:p>
            <a:pPr algn="ctr">
              <a:lnSpc>
                <a:spcPct val="110000"/>
              </a:lnSpc>
            </a:pPr>
            <a:r>
              <a:rPr lang="en-US" sz="3200" b="1" smtClean="0">
                <a:solidFill>
                  <a:srgbClr val="FF0000"/>
                </a:solidFill>
                <a:latin typeface="Times New Roman" panose="02020603050405020304" charset="0"/>
                <a:cs typeface="Times New Roman" panose="02020603050405020304" charset="0"/>
              </a:rPr>
              <a:t>MĨ </a:t>
            </a:r>
            <a:r>
              <a:rPr lang="en-US" sz="3200" b="1">
                <a:solidFill>
                  <a:srgbClr val="FF0000"/>
                </a:solidFill>
                <a:latin typeface="Times New Roman" panose="02020603050405020304" charset="0"/>
                <a:cs typeface="Times New Roman" panose="02020603050405020304" charset="0"/>
              </a:rPr>
              <a:t>THUẬT ỨNG DỤNG HIỆN ĐẠI VIỆT NAM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1"/>
                                        </p:tgtEl>
                                        <p:attrNameLst>
                                          <p:attrName>style.visibility</p:attrName>
                                        </p:attrNameLst>
                                      </p:cBhvr>
                                      <p:to>
                                        <p:strVal val="visible"/>
                                      </p:to>
                                    </p:set>
                                    <p:anim calcmode="discrete" valueType="clr">
                                      <p:cBhvr override="childStyle">
                                        <p:cTn id="7"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
                                        </p:tgtEl>
                                        <p:attrNameLst>
                                          <p:attrName>fillcolor</p:attrName>
                                        </p:attrNameLst>
                                      </p:cBhvr>
                                      <p:tavLst>
                                        <p:tav tm="0">
                                          <p:val>
                                            <p:clrVal>
                                              <a:schemeClr val="accent2"/>
                                            </p:clrVal>
                                          </p:val>
                                        </p:tav>
                                        <p:tav tm="50000">
                                          <p:val>
                                            <p:clrVal>
                                              <a:schemeClr val="hlink"/>
                                            </p:clrVal>
                                          </p:val>
                                        </p:tav>
                                      </p:tavLst>
                                    </p:anim>
                                    <p:set>
                                      <p:cBhvr>
                                        <p:cTn id="9" dur="80"/>
                                        <p:tgtEl>
                                          <p:spTgt spid="11"/>
                                        </p:tgtEl>
                                        <p:attrNameLst>
                                          <p:attrName>fill.type</p:attrName>
                                        </p:attrNameLst>
                                      </p:cBhvr>
                                      <p:to>
                                        <p:strVal val="solid"/>
                                      </p:to>
                                    </p:set>
                                  </p:childTnLst>
                                </p:cTn>
                              </p:par>
                            </p:childTnLst>
                          </p:cTn>
                        </p:par>
                        <p:par>
                          <p:cTn id="10" fill="hold">
                            <p:stCondLst>
                              <p:cond delay="84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4"/>
                                        </p:tgtEl>
                                        <p:attrNameLst>
                                          <p:attrName>style.visibility</p:attrName>
                                        </p:attrNameLst>
                                      </p:cBhvr>
                                      <p:to>
                                        <p:strVal val="visible"/>
                                      </p:to>
                                    </p:set>
                                    <p:anim calcmode="discrete" valueType="clr">
                                      <p:cBhvr override="childStyle">
                                        <p:cTn id="13"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
                                        </p:tgtEl>
                                        <p:attrNameLst>
                                          <p:attrName>fillcolor</p:attrName>
                                        </p:attrNameLst>
                                      </p:cBhvr>
                                      <p:tavLst>
                                        <p:tav tm="0">
                                          <p:val>
                                            <p:clrVal>
                                              <a:schemeClr val="accent2"/>
                                            </p:clrVal>
                                          </p:val>
                                        </p:tav>
                                        <p:tav tm="50000">
                                          <p:val>
                                            <p:clrVal>
                                              <a:schemeClr val="hlink"/>
                                            </p:clrVal>
                                          </p:val>
                                        </p:tav>
                                      </p:tavLst>
                                    </p:anim>
                                    <p:set>
                                      <p:cBhvr>
                                        <p:cTn id="15"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1" grpId="0"/>
      <p:bldP spid="11"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6" name="Text Box 5"/>
          <p:cNvSpPr txBox="1"/>
          <p:nvPr/>
        </p:nvSpPr>
        <p:spPr>
          <a:xfrm>
            <a:off x="3018155" y="189230"/>
            <a:ext cx="6325235" cy="1173480"/>
          </a:xfrm>
          <a:prstGeom prst="rect">
            <a:avLst/>
          </a:prstGeom>
          <a:noFill/>
        </p:spPr>
        <p:txBody>
          <a:bodyPr wrap="square" rtlCol="0">
            <a:spAutoFit/>
          </a:bodyPr>
          <a:lstStyle/>
          <a:p>
            <a:pPr algn="ctr">
              <a:lnSpc>
                <a:spcPct val="110000"/>
              </a:lnSpc>
            </a:pPr>
            <a:r>
              <a:rPr lang="en-US" sz="3200" b="1">
                <a:solidFill>
                  <a:srgbClr val="FF0000"/>
                </a:solidFill>
                <a:latin typeface="Times New Roman" panose="02020603050405020304" charset="0"/>
                <a:cs typeface="Times New Roman" panose="02020603050405020304" charset="0"/>
              </a:rPr>
              <a:t>BÀI 14: MĨ THUẬT ỨNG DỤNG HIỆN ĐẠI VIỆT NAM</a:t>
            </a:r>
          </a:p>
        </p:txBody>
      </p:sp>
      <p:sp>
        <p:nvSpPr>
          <p:cNvPr id="5" name="Text Box 4"/>
          <p:cNvSpPr txBox="1"/>
          <p:nvPr/>
        </p:nvSpPr>
        <p:spPr>
          <a:xfrm>
            <a:off x="710565" y="1543685"/>
            <a:ext cx="6135370" cy="460375"/>
          </a:xfrm>
          <a:prstGeom prst="rect">
            <a:avLst/>
          </a:prstGeom>
          <a:noFill/>
        </p:spPr>
        <p:txBody>
          <a:bodyPr wrap="square" rtlCol="0">
            <a:spAutoFit/>
          </a:bodyPr>
          <a:lstStyle/>
          <a:p>
            <a:r>
              <a:rPr lang="en-US" sz="2400" b="1"/>
              <a:t>II. LUYỆN TẬP VÀ SÁNG TẠO</a:t>
            </a:r>
          </a:p>
        </p:txBody>
      </p:sp>
      <p:pic>
        <p:nvPicPr>
          <p:cNvPr id="3" name="Content Placeholder 2"/>
          <p:cNvPicPr>
            <a:picLocks noGrp="1"/>
          </p:cNvPicPr>
          <p:nvPr>
            <p:ph idx="1"/>
          </p:nvPr>
        </p:nvPicPr>
        <p:blipFill>
          <a:blip r:embed="rId3"/>
          <a:stretch>
            <a:fillRect/>
          </a:stretch>
        </p:blipFill>
        <p:spPr>
          <a:xfrm>
            <a:off x="0" y="0"/>
            <a:ext cx="12192000" cy="6857365"/>
          </a:xfrm>
          <a:prstGeom prst="rect">
            <a:avLst/>
          </a:prstGeom>
          <a:noFill/>
          <a:ln w="9525">
            <a:noFill/>
          </a:ln>
        </p:spPr>
      </p:pic>
      <p:sp>
        <p:nvSpPr>
          <p:cNvPr id="104" name="Text Box 103"/>
          <p:cNvSpPr txBox="1"/>
          <p:nvPr/>
        </p:nvSpPr>
        <p:spPr>
          <a:xfrm>
            <a:off x="3556000" y="1548765"/>
            <a:ext cx="5080000" cy="1569660"/>
          </a:xfrm>
          <a:prstGeom prst="rect">
            <a:avLst/>
          </a:prstGeom>
          <a:noFill/>
          <a:ln w="9525">
            <a:noFill/>
          </a:ln>
        </p:spPr>
        <p:txBody>
          <a:bodyPr>
            <a:spAutoFit/>
          </a:bodyPr>
          <a:lstStyle/>
          <a:p>
            <a:pPr indent="0"/>
            <a:r>
              <a:rPr lang="en-US" sz="3200" b="0" dirty="0" smtClean="0">
                <a:solidFill>
                  <a:schemeClr val="bg1"/>
                </a:solidFill>
                <a:latin typeface="Times New Roman" panose="02020603050405020304" charset="0"/>
              </a:rPr>
              <a:t>BÀI TẬP: </a:t>
            </a:r>
            <a:r>
              <a:rPr lang="en-US" sz="3200" b="0" dirty="0" err="1" smtClean="0">
                <a:solidFill>
                  <a:schemeClr val="bg1"/>
                </a:solidFill>
                <a:latin typeface="Times New Roman" panose="02020603050405020304" charset="0"/>
              </a:rPr>
              <a:t>Em</a:t>
            </a:r>
            <a:r>
              <a:rPr lang="en-US" sz="3200" b="0" dirty="0" smtClean="0">
                <a:solidFill>
                  <a:schemeClr val="bg1"/>
                </a:solidFill>
                <a:latin typeface="Times New Roman" panose="02020603050405020304" charset="0"/>
              </a:rPr>
              <a:t> </a:t>
            </a:r>
            <a:r>
              <a:rPr lang="en-US" sz="3200" b="0" dirty="0" err="1">
                <a:solidFill>
                  <a:schemeClr val="bg1"/>
                </a:solidFill>
                <a:latin typeface="Times New Roman" panose="02020603050405020304" charset="0"/>
              </a:rPr>
              <a:t>hãy</a:t>
            </a:r>
            <a:r>
              <a:rPr lang="en-US" sz="3200" b="0" dirty="0">
                <a:solidFill>
                  <a:schemeClr val="bg1"/>
                </a:solidFill>
                <a:latin typeface="Times New Roman" panose="02020603050405020304" charset="0"/>
              </a:rPr>
              <a:t> </a:t>
            </a:r>
            <a:r>
              <a:rPr lang="en-US" sz="3200" b="0" dirty="0" err="1">
                <a:solidFill>
                  <a:schemeClr val="bg1"/>
                </a:solidFill>
                <a:latin typeface="Times New Roman" panose="02020603050405020304" charset="0"/>
              </a:rPr>
              <a:t>thể</a:t>
            </a:r>
            <a:r>
              <a:rPr lang="en-US" sz="3200" b="0" dirty="0">
                <a:solidFill>
                  <a:schemeClr val="bg1"/>
                </a:solidFill>
                <a:latin typeface="Times New Roman" panose="02020603050405020304" charset="0"/>
              </a:rPr>
              <a:t> </a:t>
            </a:r>
            <a:r>
              <a:rPr lang="en-US" sz="3200" b="0" dirty="0" err="1">
                <a:solidFill>
                  <a:schemeClr val="bg1"/>
                </a:solidFill>
                <a:latin typeface="Times New Roman" panose="02020603050405020304" charset="0"/>
              </a:rPr>
              <a:t>hiện</a:t>
            </a:r>
            <a:r>
              <a:rPr lang="en-US" sz="3200" b="0" dirty="0">
                <a:solidFill>
                  <a:schemeClr val="bg1"/>
                </a:solidFill>
                <a:latin typeface="Times New Roman" panose="02020603050405020304" charset="0"/>
              </a:rPr>
              <a:t> </a:t>
            </a:r>
            <a:r>
              <a:rPr lang="en-US" sz="3200" b="0" dirty="0" err="1">
                <a:solidFill>
                  <a:schemeClr val="bg1"/>
                </a:solidFill>
                <a:latin typeface="Times New Roman" panose="02020603050405020304" charset="0"/>
              </a:rPr>
              <a:t>một</a:t>
            </a:r>
            <a:r>
              <a:rPr lang="en-US" sz="3200" b="0" dirty="0">
                <a:solidFill>
                  <a:schemeClr val="bg1"/>
                </a:solidFill>
                <a:latin typeface="Times New Roman" panose="02020603050405020304" charset="0"/>
              </a:rPr>
              <a:t> </a:t>
            </a:r>
            <a:r>
              <a:rPr lang="en-US" sz="3200" b="0" dirty="0" smtClean="0">
                <a:solidFill>
                  <a:schemeClr val="bg1"/>
                </a:solidFill>
                <a:latin typeface="Times New Roman" panose="02020603050405020304" charset="0"/>
              </a:rPr>
              <a:t>SP </a:t>
            </a:r>
            <a:r>
              <a:rPr lang="en-US" sz="3200" b="0" dirty="0" err="1" smtClean="0">
                <a:solidFill>
                  <a:schemeClr val="bg1"/>
                </a:solidFill>
                <a:latin typeface="Times New Roman" panose="02020603050405020304" charset="0"/>
              </a:rPr>
              <a:t>mĩ</a:t>
            </a:r>
            <a:r>
              <a:rPr lang="en-US" sz="3200" b="0" dirty="0" smtClean="0">
                <a:solidFill>
                  <a:schemeClr val="bg1"/>
                </a:solidFill>
                <a:latin typeface="Times New Roman" panose="02020603050405020304" charset="0"/>
              </a:rPr>
              <a:t> </a:t>
            </a:r>
            <a:r>
              <a:rPr lang="en-US" sz="3200" b="0" dirty="0" err="1" smtClean="0">
                <a:solidFill>
                  <a:schemeClr val="bg1"/>
                </a:solidFill>
                <a:latin typeface="Times New Roman" panose="02020603050405020304" charset="0"/>
              </a:rPr>
              <a:t>thuật</a:t>
            </a:r>
            <a:r>
              <a:rPr lang="en-US" sz="3200" b="0" dirty="0" smtClean="0">
                <a:solidFill>
                  <a:schemeClr val="bg1"/>
                </a:solidFill>
                <a:latin typeface="Times New Roman" panose="02020603050405020304" charset="0"/>
              </a:rPr>
              <a:t> </a:t>
            </a:r>
            <a:r>
              <a:rPr lang="en-US" sz="3200" b="0" dirty="0" err="1">
                <a:solidFill>
                  <a:schemeClr val="bg1"/>
                </a:solidFill>
                <a:latin typeface="Times New Roman" panose="02020603050405020304" charset="0"/>
              </a:rPr>
              <a:t>ứng</a:t>
            </a:r>
            <a:r>
              <a:rPr lang="en-US" sz="3200" b="0" dirty="0">
                <a:solidFill>
                  <a:schemeClr val="bg1"/>
                </a:solidFill>
                <a:latin typeface="Times New Roman" panose="02020603050405020304" charset="0"/>
              </a:rPr>
              <a:t> </a:t>
            </a:r>
            <a:r>
              <a:rPr lang="en-US" sz="3200" b="0" dirty="0" err="1">
                <a:solidFill>
                  <a:schemeClr val="bg1"/>
                </a:solidFill>
                <a:latin typeface="Times New Roman" panose="02020603050405020304" charset="0"/>
              </a:rPr>
              <a:t>dụng</a:t>
            </a:r>
            <a:r>
              <a:rPr lang="en-US" sz="3200" b="0" dirty="0">
                <a:solidFill>
                  <a:schemeClr val="bg1"/>
                </a:solidFill>
                <a:latin typeface="Times New Roman" panose="02020603050405020304" charset="0"/>
              </a:rPr>
              <a:t> </a:t>
            </a:r>
            <a:r>
              <a:rPr lang="en-US" sz="3200" b="0" dirty="0" err="1">
                <a:solidFill>
                  <a:schemeClr val="bg1"/>
                </a:solidFill>
                <a:latin typeface="Times New Roman" panose="02020603050405020304" charset="0"/>
              </a:rPr>
              <a:t>theo</a:t>
            </a:r>
            <a:r>
              <a:rPr lang="en-US" sz="3200" b="0" dirty="0">
                <a:solidFill>
                  <a:schemeClr val="bg1"/>
                </a:solidFill>
                <a:latin typeface="Times New Roman" panose="02020603050405020304" charset="0"/>
              </a:rPr>
              <a:t> </a:t>
            </a:r>
            <a:r>
              <a:rPr lang="en-US" sz="3200" b="0" dirty="0" err="1">
                <a:solidFill>
                  <a:schemeClr val="bg1"/>
                </a:solidFill>
                <a:latin typeface="Times New Roman" panose="02020603050405020304" charset="0"/>
              </a:rPr>
              <a:t>hình</a:t>
            </a:r>
            <a:r>
              <a:rPr lang="en-US" sz="3200" b="0" dirty="0">
                <a:solidFill>
                  <a:schemeClr val="bg1"/>
                </a:solidFill>
                <a:latin typeface="Times New Roman" panose="02020603050405020304" charset="0"/>
              </a:rPr>
              <a:t> </a:t>
            </a:r>
            <a:r>
              <a:rPr lang="en-US" sz="3200" b="0" dirty="0" err="1">
                <a:solidFill>
                  <a:schemeClr val="bg1"/>
                </a:solidFill>
                <a:latin typeface="Times New Roman" panose="02020603050405020304" charset="0"/>
              </a:rPr>
              <a:t>thức</a:t>
            </a:r>
            <a:r>
              <a:rPr lang="en-US" sz="3200" b="0" dirty="0">
                <a:solidFill>
                  <a:schemeClr val="bg1"/>
                </a:solidFill>
                <a:latin typeface="Times New Roman" panose="02020603050405020304" charset="0"/>
              </a:rPr>
              <a:t> </a:t>
            </a:r>
            <a:r>
              <a:rPr lang="en-US" sz="3200" b="0" dirty="0" err="1">
                <a:solidFill>
                  <a:schemeClr val="bg1"/>
                </a:solidFill>
                <a:latin typeface="Times New Roman" panose="02020603050405020304" charset="0"/>
              </a:rPr>
              <a:t>tự</a:t>
            </a:r>
            <a:r>
              <a:rPr lang="en-US" sz="3200" b="0" dirty="0">
                <a:solidFill>
                  <a:schemeClr val="bg1"/>
                </a:solidFill>
                <a:latin typeface="Times New Roman" panose="02020603050405020304" charset="0"/>
              </a:rPr>
              <a:t> </a:t>
            </a:r>
            <a:r>
              <a:rPr lang="en-US" sz="3200" b="0" dirty="0" err="1" smtClean="0">
                <a:solidFill>
                  <a:schemeClr val="bg1"/>
                </a:solidFill>
                <a:latin typeface="Times New Roman" panose="02020603050405020304" charset="0"/>
              </a:rPr>
              <a:t>chọn</a:t>
            </a:r>
            <a:r>
              <a:rPr lang="en-US" sz="3200" dirty="0">
                <a:solidFill>
                  <a:schemeClr val="bg1"/>
                </a:solidFill>
                <a:latin typeface="Times New Roman" panose="02020603050405020304" charset="0"/>
              </a:rPr>
              <a:t>.</a:t>
            </a:r>
            <a:endParaRPr lang="en-US" sz="3200" b="0" dirty="0">
              <a:solidFill>
                <a:schemeClr val="bg1"/>
              </a:solidFill>
              <a:latin typeface="Times New Roman" panose="0202060305040502030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103" name="Content Placeholder 102"/>
          <p:cNvPicPr>
            <a:picLocks noGrp="1" noChangeAspect="1"/>
          </p:cNvPicPr>
          <p:nvPr>
            <p:ph sz="half" idx="1"/>
          </p:nvPr>
        </p:nvPicPr>
        <p:blipFill>
          <a:blip r:embed="rId2"/>
          <a:stretch>
            <a:fillRect/>
          </a:stretch>
        </p:blipFill>
        <p:spPr>
          <a:xfrm>
            <a:off x="-635" y="-64770"/>
            <a:ext cx="12192635" cy="6922770"/>
          </a:xfrm>
          <a:prstGeom prst="rect">
            <a:avLst/>
          </a:prstGeom>
          <a:noFill/>
          <a:ln w="9525">
            <a:noFill/>
          </a:ln>
        </p:spPr>
      </p:pic>
      <p:sp>
        <p:nvSpPr>
          <p:cNvPr id="11" name="Text Box 10"/>
          <p:cNvSpPr txBox="1"/>
          <p:nvPr/>
        </p:nvSpPr>
        <p:spPr>
          <a:xfrm>
            <a:off x="710565" y="1871187"/>
            <a:ext cx="6135370" cy="460375"/>
          </a:xfrm>
          <a:prstGeom prst="rect">
            <a:avLst/>
          </a:prstGeom>
          <a:noFill/>
        </p:spPr>
        <p:txBody>
          <a:bodyPr wrap="square" rtlCol="0">
            <a:spAutoFit/>
          </a:bodyPr>
          <a:lstStyle/>
          <a:p>
            <a:r>
              <a:rPr lang="en-US" sz="2400" b="1" dirty="0">
                <a:solidFill>
                  <a:schemeClr val="accent5">
                    <a:lumMod val="50000"/>
                  </a:schemeClr>
                </a:solidFill>
              </a:rPr>
              <a:t>II. LUYỆN TẬP VÀ SÁNG TẠO</a:t>
            </a:r>
          </a:p>
        </p:txBody>
      </p:sp>
      <p:sp>
        <p:nvSpPr>
          <p:cNvPr id="100" name="Text Box 99"/>
          <p:cNvSpPr txBox="1"/>
          <p:nvPr/>
        </p:nvSpPr>
        <p:spPr>
          <a:xfrm>
            <a:off x="710565" y="2425542"/>
            <a:ext cx="5080000" cy="460375"/>
          </a:xfrm>
          <a:prstGeom prst="rect">
            <a:avLst/>
          </a:prstGeom>
          <a:noFill/>
          <a:ln w="9525">
            <a:noFill/>
          </a:ln>
        </p:spPr>
        <p:txBody>
          <a:bodyPr wrap="square">
            <a:spAutoFit/>
          </a:bodyPr>
          <a:lstStyle/>
          <a:p>
            <a:pPr indent="0"/>
            <a:r>
              <a:rPr lang="en-US" sz="2400" b="1" dirty="0">
                <a:solidFill>
                  <a:srgbClr val="0070C0"/>
                </a:solidFill>
                <a:latin typeface="+mj-lt"/>
                <a:cs typeface="+mj-lt"/>
              </a:rPr>
              <a:t>III. PHÂN TÍCH - ĐÁNH GIÁ.</a:t>
            </a:r>
          </a:p>
        </p:txBody>
      </p:sp>
      <p:sp>
        <p:nvSpPr>
          <p:cNvPr id="5" name="Text Box 4"/>
          <p:cNvSpPr txBox="1"/>
          <p:nvPr/>
        </p:nvSpPr>
        <p:spPr>
          <a:xfrm>
            <a:off x="710565" y="1375582"/>
            <a:ext cx="6135370" cy="460375"/>
          </a:xfrm>
          <a:prstGeom prst="rect">
            <a:avLst/>
          </a:prstGeom>
          <a:noFill/>
        </p:spPr>
        <p:txBody>
          <a:bodyPr wrap="square" rtlCol="0">
            <a:spAutoFit/>
          </a:bodyPr>
          <a:lstStyle/>
          <a:p>
            <a:r>
              <a:rPr lang="en-US" sz="2400" b="1" dirty="0">
                <a:solidFill>
                  <a:srgbClr val="0070C0"/>
                </a:solidFill>
              </a:rPr>
              <a:t>I. QUAN SÁT - NHẬN THỨC</a:t>
            </a:r>
          </a:p>
        </p:txBody>
      </p:sp>
      <p:sp>
        <p:nvSpPr>
          <p:cNvPr id="2" name="Text Box 1"/>
          <p:cNvSpPr txBox="1"/>
          <p:nvPr/>
        </p:nvSpPr>
        <p:spPr>
          <a:xfrm>
            <a:off x="816032" y="2979897"/>
            <a:ext cx="10829925" cy="953135"/>
          </a:xfrm>
          <a:prstGeom prst="rect">
            <a:avLst/>
          </a:prstGeom>
          <a:noFill/>
          <a:ln w="9525">
            <a:noFill/>
          </a:ln>
        </p:spPr>
        <p:txBody>
          <a:bodyPr wrap="square">
            <a:spAutoFit/>
          </a:bodyPr>
          <a:lstStyle/>
          <a:p>
            <a:pPr indent="0"/>
            <a:r>
              <a:rPr lang="en-US" sz="2800" b="0" dirty="0">
                <a:latin typeface="Times New Roman" panose="02020603050405020304" charset="0"/>
              </a:rPr>
              <a:t>- HS </a:t>
            </a:r>
            <a:r>
              <a:rPr lang="en-US" sz="2800" b="0" dirty="0" err="1" smtClean="0">
                <a:solidFill>
                  <a:srgbClr val="000000"/>
                </a:solidFill>
                <a:latin typeface="Times New Roman" panose="02020603050405020304" charset="0"/>
              </a:rPr>
              <a:t>trưng</a:t>
            </a:r>
            <a:r>
              <a:rPr lang="en-US" sz="2800" b="0" dirty="0" smtClean="0">
                <a:solidFill>
                  <a:srgbClr val="000000"/>
                </a:solidFill>
                <a:latin typeface="Times New Roman" panose="02020603050405020304" charset="0"/>
              </a:rPr>
              <a:t> </a:t>
            </a:r>
            <a:r>
              <a:rPr lang="en-US" sz="2800" b="0" dirty="0" err="1">
                <a:solidFill>
                  <a:srgbClr val="000000"/>
                </a:solidFill>
                <a:latin typeface="Times New Roman" panose="02020603050405020304" charset="0"/>
              </a:rPr>
              <a:t>bày</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theo</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hình</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thức</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nhóm</a:t>
            </a:r>
            <a:r>
              <a:rPr lang="en-US" sz="2800" b="0" dirty="0">
                <a:solidFill>
                  <a:srgbClr val="000000"/>
                </a:solidFill>
                <a:latin typeface="Times New Roman" panose="02020603050405020304" charset="0"/>
              </a:rPr>
              <a:t>.</a:t>
            </a:r>
            <a:endParaRPr lang="en-US" sz="2800" b="0" dirty="0">
              <a:latin typeface="Times New Roman" panose="02020603050405020304" charset="0"/>
            </a:endParaRPr>
          </a:p>
          <a:p>
            <a:pPr indent="0"/>
            <a:r>
              <a:rPr lang="en-US" sz="2800" b="0" dirty="0">
                <a:latin typeface="Times New Roman" panose="02020603050405020304" charset="0"/>
              </a:rPr>
              <a:t>- HS </a:t>
            </a:r>
            <a:r>
              <a:rPr lang="en-US" sz="2800" b="0" dirty="0" err="1">
                <a:solidFill>
                  <a:srgbClr val="000000"/>
                </a:solidFill>
                <a:latin typeface="Times New Roman" panose="02020603050405020304" charset="0"/>
              </a:rPr>
              <a:t>trình</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bày</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cảm</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nhận</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của</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mình</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về</a:t>
            </a:r>
            <a:r>
              <a:rPr lang="en-US" sz="2800" b="0" dirty="0">
                <a:solidFill>
                  <a:srgbClr val="000000"/>
                </a:solidFill>
                <a:latin typeface="Times New Roman" panose="02020603050405020304" charset="0"/>
              </a:rPr>
              <a:t> SPMT </a:t>
            </a:r>
            <a:r>
              <a:rPr lang="en-US" sz="2800" b="0" dirty="0" err="1">
                <a:solidFill>
                  <a:srgbClr val="000000"/>
                </a:solidFill>
                <a:latin typeface="Times New Roman" panose="02020603050405020304" charset="0"/>
              </a:rPr>
              <a:t>theo</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nội</a:t>
            </a:r>
            <a:r>
              <a:rPr lang="en-US" sz="2800" b="0" dirty="0">
                <a:solidFill>
                  <a:srgbClr val="000000"/>
                </a:solidFill>
                <a:latin typeface="Times New Roman" panose="02020603050405020304" charset="0"/>
              </a:rPr>
              <a:t> </a:t>
            </a:r>
            <a:r>
              <a:rPr lang="en-US" sz="2800" b="0" dirty="0" smtClean="0">
                <a:solidFill>
                  <a:srgbClr val="000000"/>
                </a:solidFill>
                <a:latin typeface="Times New Roman" panose="02020603050405020304" charset="0"/>
              </a:rPr>
              <a:t>dung:</a:t>
            </a:r>
            <a:endParaRPr lang="en-US" sz="2800" dirty="0"/>
          </a:p>
        </p:txBody>
      </p:sp>
      <p:sp>
        <p:nvSpPr>
          <p:cNvPr id="3" name="Text Box 2"/>
          <p:cNvSpPr txBox="1"/>
          <p:nvPr/>
        </p:nvSpPr>
        <p:spPr>
          <a:xfrm>
            <a:off x="1352838" y="4121150"/>
            <a:ext cx="7342274" cy="1384995"/>
          </a:xfrm>
          <a:prstGeom prst="rect">
            <a:avLst/>
          </a:prstGeom>
          <a:noFill/>
          <a:ln w="9525">
            <a:noFill/>
          </a:ln>
        </p:spPr>
        <p:txBody>
          <a:bodyPr wrap="square">
            <a:spAutoFit/>
          </a:bodyPr>
          <a:lstStyle/>
          <a:p>
            <a:pPr indent="0"/>
            <a:r>
              <a:rPr lang="en-US" sz="2800" b="1" dirty="0">
                <a:gradFill>
                  <a:gsLst>
                    <a:gs pos="0">
                      <a:srgbClr val="7B32B2"/>
                    </a:gs>
                    <a:gs pos="100000">
                      <a:srgbClr val="401A5D"/>
                    </a:gs>
                  </a:gsLst>
                  <a:lin scaled="0"/>
                </a:gradFill>
                <a:latin typeface="Times New Roman" panose="02020603050405020304" charset="0"/>
              </a:rPr>
              <a:t>+ Ý </a:t>
            </a:r>
            <a:r>
              <a:rPr lang="en-US" sz="2800" b="1" dirty="0" err="1">
                <a:gradFill>
                  <a:gsLst>
                    <a:gs pos="0">
                      <a:srgbClr val="7B32B2"/>
                    </a:gs>
                    <a:gs pos="100000">
                      <a:srgbClr val="401A5D"/>
                    </a:gs>
                  </a:gsLst>
                  <a:lin scaled="0"/>
                </a:gradFill>
                <a:latin typeface="Times New Roman" panose="02020603050405020304" charset="0"/>
              </a:rPr>
              <a:t>tưởng</a:t>
            </a:r>
            <a:r>
              <a:rPr lang="en-US" sz="2800" b="1" dirty="0">
                <a:gradFill>
                  <a:gsLst>
                    <a:gs pos="0">
                      <a:srgbClr val="7B32B2"/>
                    </a:gs>
                    <a:gs pos="100000">
                      <a:srgbClr val="401A5D"/>
                    </a:gs>
                  </a:gsLst>
                  <a:lin scaled="0"/>
                </a:gradFill>
                <a:latin typeface="Times New Roman" panose="02020603050405020304" charset="0"/>
              </a:rPr>
              <a:t> </a:t>
            </a:r>
            <a:r>
              <a:rPr lang="en-US" sz="2800" b="1" dirty="0" err="1">
                <a:gradFill>
                  <a:gsLst>
                    <a:gs pos="0">
                      <a:srgbClr val="7B32B2"/>
                    </a:gs>
                    <a:gs pos="100000">
                      <a:srgbClr val="401A5D"/>
                    </a:gs>
                  </a:gsLst>
                  <a:lin scaled="0"/>
                </a:gradFill>
                <a:latin typeface="Times New Roman" panose="02020603050405020304" charset="0"/>
              </a:rPr>
              <a:t>thiết</a:t>
            </a:r>
            <a:r>
              <a:rPr lang="en-US" sz="2800" b="1" dirty="0">
                <a:gradFill>
                  <a:gsLst>
                    <a:gs pos="0">
                      <a:srgbClr val="7B32B2"/>
                    </a:gs>
                    <a:gs pos="100000">
                      <a:srgbClr val="401A5D"/>
                    </a:gs>
                  </a:gsLst>
                  <a:lin scaled="0"/>
                </a:gradFill>
                <a:latin typeface="Times New Roman" panose="02020603050405020304" charset="0"/>
              </a:rPr>
              <a:t> </a:t>
            </a:r>
            <a:r>
              <a:rPr lang="en-US" sz="2800" b="1" dirty="0" err="1">
                <a:gradFill>
                  <a:gsLst>
                    <a:gs pos="0">
                      <a:srgbClr val="7B32B2"/>
                    </a:gs>
                    <a:gs pos="100000">
                      <a:srgbClr val="401A5D"/>
                    </a:gs>
                  </a:gsLst>
                  <a:lin scaled="0"/>
                </a:gradFill>
                <a:latin typeface="Times New Roman" panose="02020603050405020304" charset="0"/>
              </a:rPr>
              <a:t>kế</a:t>
            </a:r>
            <a:r>
              <a:rPr lang="en-US" sz="2800" b="1" dirty="0">
                <a:gradFill>
                  <a:gsLst>
                    <a:gs pos="0">
                      <a:srgbClr val="7B32B2"/>
                    </a:gs>
                    <a:gs pos="100000">
                      <a:srgbClr val="401A5D"/>
                    </a:gs>
                  </a:gsLst>
                  <a:lin scaled="0"/>
                </a:gradFill>
                <a:latin typeface="Times New Roman" panose="02020603050405020304" charset="0"/>
              </a:rPr>
              <a:t> </a:t>
            </a:r>
            <a:r>
              <a:rPr lang="en-US" sz="2800" b="1" dirty="0" err="1">
                <a:gradFill>
                  <a:gsLst>
                    <a:gs pos="0">
                      <a:srgbClr val="7B32B2"/>
                    </a:gs>
                    <a:gs pos="100000">
                      <a:srgbClr val="401A5D"/>
                    </a:gs>
                  </a:gsLst>
                  <a:lin scaled="0"/>
                </a:gradFill>
                <a:latin typeface="Times New Roman" panose="02020603050405020304" charset="0"/>
              </a:rPr>
              <a:t>sản</a:t>
            </a:r>
            <a:r>
              <a:rPr lang="en-US" sz="2800" b="1" dirty="0">
                <a:gradFill>
                  <a:gsLst>
                    <a:gs pos="0">
                      <a:srgbClr val="7B32B2"/>
                    </a:gs>
                    <a:gs pos="100000">
                      <a:srgbClr val="401A5D"/>
                    </a:gs>
                  </a:gsLst>
                  <a:lin scaled="0"/>
                </a:gradFill>
                <a:latin typeface="Times New Roman" panose="02020603050405020304" charset="0"/>
              </a:rPr>
              <a:t> </a:t>
            </a:r>
            <a:r>
              <a:rPr lang="en-US" sz="2800" b="1" dirty="0" err="1" smtClean="0">
                <a:gradFill>
                  <a:gsLst>
                    <a:gs pos="0">
                      <a:srgbClr val="7B32B2"/>
                    </a:gs>
                    <a:gs pos="100000">
                      <a:srgbClr val="401A5D"/>
                    </a:gs>
                  </a:gsLst>
                  <a:lin scaled="0"/>
                </a:gradFill>
                <a:latin typeface="Times New Roman" panose="02020603050405020304" charset="0"/>
              </a:rPr>
              <a:t>phẩm</a:t>
            </a:r>
            <a:r>
              <a:rPr lang="en-US" sz="2800" b="1" dirty="0">
                <a:gradFill>
                  <a:gsLst>
                    <a:gs pos="0">
                      <a:srgbClr val="7B32B2"/>
                    </a:gs>
                    <a:gs pos="100000">
                      <a:srgbClr val="401A5D"/>
                    </a:gs>
                  </a:gsLst>
                  <a:lin scaled="0"/>
                </a:gradFill>
                <a:latin typeface="Times New Roman" panose="02020603050405020304" charset="0"/>
              </a:rPr>
              <a:t>?</a:t>
            </a:r>
          </a:p>
          <a:p>
            <a:pPr indent="0"/>
            <a:r>
              <a:rPr lang="en-US" sz="2800" b="1" dirty="0">
                <a:gradFill>
                  <a:gsLst>
                    <a:gs pos="0">
                      <a:srgbClr val="7B32B2"/>
                    </a:gs>
                    <a:gs pos="100000">
                      <a:srgbClr val="401A5D"/>
                    </a:gs>
                  </a:gsLst>
                  <a:lin scaled="0"/>
                </a:gradFill>
                <a:latin typeface="Times New Roman" panose="02020603050405020304" charset="0"/>
              </a:rPr>
              <a:t>+ </a:t>
            </a:r>
            <a:r>
              <a:rPr lang="en-US" sz="2800" b="1" dirty="0" err="1">
                <a:gradFill>
                  <a:gsLst>
                    <a:gs pos="0">
                      <a:srgbClr val="7B32B2"/>
                    </a:gs>
                    <a:gs pos="100000">
                      <a:srgbClr val="401A5D"/>
                    </a:gs>
                  </a:gsLst>
                  <a:lin scaled="0"/>
                </a:gradFill>
                <a:latin typeface="Times New Roman" panose="02020603050405020304" charset="0"/>
              </a:rPr>
              <a:t>Hình</a:t>
            </a:r>
            <a:r>
              <a:rPr lang="en-US" sz="2800" b="1" dirty="0">
                <a:gradFill>
                  <a:gsLst>
                    <a:gs pos="0">
                      <a:srgbClr val="7B32B2"/>
                    </a:gs>
                    <a:gs pos="100000">
                      <a:srgbClr val="401A5D"/>
                    </a:gs>
                  </a:gsLst>
                  <a:lin scaled="0"/>
                </a:gradFill>
                <a:latin typeface="Times New Roman" panose="02020603050405020304" charset="0"/>
              </a:rPr>
              <a:t> </a:t>
            </a:r>
            <a:r>
              <a:rPr lang="en-US" sz="2800" b="1" dirty="0" err="1">
                <a:gradFill>
                  <a:gsLst>
                    <a:gs pos="0">
                      <a:srgbClr val="7B32B2"/>
                    </a:gs>
                    <a:gs pos="100000">
                      <a:srgbClr val="401A5D"/>
                    </a:gs>
                  </a:gsLst>
                  <a:lin scaled="0"/>
                </a:gradFill>
                <a:latin typeface="Times New Roman" panose="02020603050405020304" charset="0"/>
              </a:rPr>
              <a:t>thức</a:t>
            </a:r>
            <a:r>
              <a:rPr lang="en-US" sz="2800" b="1" dirty="0">
                <a:gradFill>
                  <a:gsLst>
                    <a:gs pos="0">
                      <a:srgbClr val="7B32B2"/>
                    </a:gs>
                    <a:gs pos="100000">
                      <a:srgbClr val="401A5D"/>
                    </a:gs>
                  </a:gsLst>
                  <a:lin scaled="0"/>
                </a:gradFill>
                <a:latin typeface="Times New Roman" panose="02020603050405020304" charset="0"/>
              </a:rPr>
              <a:t>, </a:t>
            </a:r>
            <a:r>
              <a:rPr lang="en-US" sz="2800" b="1" dirty="0" err="1">
                <a:gradFill>
                  <a:gsLst>
                    <a:gs pos="0">
                      <a:srgbClr val="7B32B2"/>
                    </a:gs>
                    <a:gs pos="100000">
                      <a:srgbClr val="401A5D"/>
                    </a:gs>
                  </a:gsLst>
                  <a:lin scaled="0"/>
                </a:gradFill>
                <a:latin typeface="Times New Roman" panose="02020603050405020304" charset="0"/>
              </a:rPr>
              <a:t>chất</a:t>
            </a:r>
            <a:r>
              <a:rPr lang="en-US" sz="2800" b="1" dirty="0">
                <a:gradFill>
                  <a:gsLst>
                    <a:gs pos="0">
                      <a:srgbClr val="7B32B2"/>
                    </a:gs>
                    <a:gs pos="100000">
                      <a:srgbClr val="401A5D"/>
                    </a:gs>
                  </a:gsLst>
                  <a:lin scaled="0"/>
                </a:gradFill>
                <a:latin typeface="Times New Roman" panose="02020603050405020304" charset="0"/>
              </a:rPr>
              <a:t> </a:t>
            </a:r>
            <a:r>
              <a:rPr lang="en-US" sz="2800" b="1" dirty="0" err="1">
                <a:gradFill>
                  <a:gsLst>
                    <a:gs pos="0">
                      <a:srgbClr val="7B32B2"/>
                    </a:gs>
                    <a:gs pos="100000">
                      <a:srgbClr val="401A5D"/>
                    </a:gs>
                  </a:gsLst>
                  <a:lin scaled="0"/>
                </a:gradFill>
                <a:latin typeface="Times New Roman" panose="02020603050405020304" charset="0"/>
              </a:rPr>
              <a:t>liệu</a:t>
            </a:r>
            <a:r>
              <a:rPr lang="en-US" sz="2800" b="1" dirty="0">
                <a:gradFill>
                  <a:gsLst>
                    <a:gs pos="0">
                      <a:srgbClr val="7B32B2"/>
                    </a:gs>
                    <a:gs pos="100000">
                      <a:srgbClr val="401A5D"/>
                    </a:gs>
                  </a:gsLst>
                  <a:lin scaled="0"/>
                </a:gradFill>
                <a:latin typeface="Times New Roman" panose="02020603050405020304" charset="0"/>
              </a:rPr>
              <a:t> </a:t>
            </a:r>
            <a:r>
              <a:rPr lang="en-US" sz="2800" b="1" dirty="0" err="1">
                <a:gradFill>
                  <a:gsLst>
                    <a:gs pos="0">
                      <a:srgbClr val="7B32B2"/>
                    </a:gs>
                    <a:gs pos="100000">
                      <a:srgbClr val="401A5D"/>
                    </a:gs>
                  </a:gsLst>
                  <a:lin scaled="0"/>
                </a:gradFill>
                <a:latin typeface="Times New Roman" panose="02020603050405020304" charset="0"/>
              </a:rPr>
              <a:t>và</a:t>
            </a:r>
            <a:r>
              <a:rPr lang="en-US" sz="2800" b="1" dirty="0">
                <a:gradFill>
                  <a:gsLst>
                    <a:gs pos="0">
                      <a:srgbClr val="7B32B2"/>
                    </a:gs>
                    <a:gs pos="100000">
                      <a:srgbClr val="401A5D"/>
                    </a:gs>
                  </a:gsLst>
                  <a:lin scaled="0"/>
                </a:gradFill>
                <a:latin typeface="Times New Roman" panose="02020603050405020304" charset="0"/>
              </a:rPr>
              <a:t> </a:t>
            </a:r>
            <a:r>
              <a:rPr lang="en-US" sz="2800" b="1" dirty="0" err="1">
                <a:gradFill>
                  <a:gsLst>
                    <a:gs pos="0">
                      <a:srgbClr val="7B32B2"/>
                    </a:gs>
                    <a:gs pos="100000">
                      <a:srgbClr val="401A5D"/>
                    </a:gs>
                  </a:gsLst>
                  <a:lin scaled="0"/>
                </a:gradFill>
                <a:latin typeface="Times New Roman" panose="02020603050405020304" charset="0"/>
              </a:rPr>
              <a:t>ngôn</a:t>
            </a:r>
            <a:r>
              <a:rPr lang="en-US" sz="2800" b="1" dirty="0">
                <a:gradFill>
                  <a:gsLst>
                    <a:gs pos="0">
                      <a:srgbClr val="7B32B2"/>
                    </a:gs>
                    <a:gs pos="100000">
                      <a:srgbClr val="401A5D"/>
                    </a:gs>
                  </a:gsLst>
                  <a:lin scaled="0"/>
                </a:gradFill>
                <a:latin typeface="Times New Roman" panose="02020603050405020304" charset="0"/>
              </a:rPr>
              <a:t> </a:t>
            </a:r>
            <a:r>
              <a:rPr lang="en-US" sz="2800" b="1" dirty="0" err="1">
                <a:gradFill>
                  <a:gsLst>
                    <a:gs pos="0">
                      <a:srgbClr val="7B32B2"/>
                    </a:gs>
                    <a:gs pos="100000">
                      <a:srgbClr val="401A5D"/>
                    </a:gs>
                  </a:gsLst>
                  <a:lin scaled="0"/>
                </a:gradFill>
                <a:latin typeface="Times New Roman" panose="02020603050405020304" charset="0"/>
              </a:rPr>
              <a:t>ngữ</a:t>
            </a:r>
            <a:r>
              <a:rPr lang="en-US" sz="2800" b="1" dirty="0">
                <a:gradFill>
                  <a:gsLst>
                    <a:gs pos="0">
                      <a:srgbClr val="7B32B2"/>
                    </a:gs>
                    <a:gs pos="100000">
                      <a:srgbClr val="401A5D"/>
                    </a:gs>
                  </a:gsLst>
                  <a:lin scaled="0"/>
                </a:gradFill>
                <a:latin typeface="Times New Roman" panose="02020603050405020304" charset="0"/>
              </a:rPr>
              <a:t> </a:t>
            </a:r>
            <a:r>
              <a:rPr lang="en-US" sz="2800" b="1" dirty="0" err="1">
                <a:gradFill>
                  <a:gsLst>
                    <a:gs pos="0">
                      <a:srgbClr val="7B32B2"/>
                    </a:gs>
                    <a:gs pos="100000">
                      <a:srgbClr val="401A5D"/>
                    </a:gs>
                  </a:gsLst>
                  <a:lin scaled="0"/>
                </a:gradFill>
                <a:latin typeface="Times New Roman" panose="02020603050405020304" charset="0"/>
              </a:rPr>
              <a:t>tạo</a:t>
            </a:r>
            <a:r>
              <a:rPr lang="en-US" sz="2800" b="1" dirty="0">
                <a:gradFill>
                  <a:gsLst>
                    <a:gs pos="0">
                      <a:srgbClr val="7B32B2"/>
                    </a:gs>
                    <a:gs pos="100000">
                      <a:srgbClr val="401A5D"/>
                    </a:gs>
                  </a:gsLst>
                  <a:lin scaled="0"/>
                </a:gradFill>
                <a:latin typeface="Times New Roman" panose="02020603050405020304" charset="0"/>
              </a:rPr>
              <a:t> </a:t>
            </a:r>
            <a:r>
              <a:rPr lang="en-US" sz="2800" b="1" dirty="0" err="1" smtClean="0">
                <a:gradFill>
                  <a:gsLst>
                    <a:gs pos="0">
                      <a:srgbClr val="7B32B2"/>
                    </a:gs>
                    <a:gs pos="100000">
                      <a:srgbClr val="401A5D"/>
                    </a:gs>
                  </a:gsLst>
                  <a:lin scaled="0"/>
                </a:gradFill>
                <a:latin typeface="Times New Roman" panose="02020603050405020304" charset="0"/>
              </a:rPr>
              <a:t>hình</a:t>
            </a:r>
            <a:r>
              <a:rPr lang="en-US" sz="2800" b="1" dirty="0" smtClean="0">
                <a:gradFill>
                  <a:gsLst>
                    <a:gs pos="0">
                      <a:srgbClr val="7B32B2"/>
                    </a:gs>
                    <a:gs pos="100000">
                      <a:srgbClr val="401A5D"/>
                    </a:gs>
                  </a:gsLst>
                  <a:lin scaled="0"/>
                </a:gradFill>
                <a:latin typeface="Times New Roman" panose="02020603050405020304" charset="0"/>
              </a:rPr>
              <a:t>? </a:t>
            </a:r>
            <a:endParaRPr lang="en-US" sz="2800" b="1" dirty="0">
              <a:gradFill>
                <a:gsLst>
                  <a:gs pos="0">
                    <a:srgbClr val="7B32B2"/>
                  </a:gs>
                  <a:gs pos="100000">
                    <a:srgbClr val="401A5D"/>
                  </a:gs>
                </a:gsLst>
                <a:lin scaled="0"/>
              </a:gradFill>
              <a:latin typeface="Times New Roman" panose="02020603050405020304" charset="0"/>
            </a:endParaRPr>
          </a:p>
          <a:p>
            <a:pPr indent="0"/>
            <a:r>
              <a:rPr lang="en-US" sz="2800" b="1" dirty="0">
                <a:gradFill>
                  <a:gsLst>
                    <a:gs pos="0">
                      <a:srgbClr val="7B32B2"/>
                    </a:gs>
                    <a:gs pos="100000">
                      <a:srgbClr val="401A5D"/>
                    </a:gs>
                  </a:gsLst>
                  <a:lin scaled="0"/>
                </a:gradFill>
                <a:latin typeface="Times New Roman" panose="02020603050405020304" charset="0"/>
              </a:rPr>
              <a:t>+ </a:t>
            </a:r>
            <a:r>
              <a:rPr lang="en-US" sz="2800" b="1" dirty="0" err="1">
                <a:gradFill>
                  <a:gsLst>
                    <a:gs pos="0">
                      <a:srgbClr val="7B32B2"/>
                    </a:gs>
                    <a:gs pos="100000">
                      <a:srgbClr val="401A5D"/>
                    </a:gs>
                  </a:gsLst>
                  <a:lin scaled="0"/>
                </a:gradFill>
                <a:latin typeface="Times New Roman" panose="02020603050405020304" charset="0"/>
              </a:rPr>
              <a:t>Tính</a:t>
            </a:r>
            <a:r>
              <a:rPr lang="en-US" sz="2800" b="1" dirty="0">
                <a:gradFill>
                  <a:gsLst>
                    <a:gs pos="0">
                      <a:srgbClr val="7B32B2"/>
                    </a:gs>
                    <a:gs pos="100000">
                      <a:srgbClr val="401A5D"/>
                    </a:gs>
                  </a:gsLst>
                  <a:lin scaled="0"/>
                </a:gradFill>
                <a:latin typeface="Times New Roman" panose="02020603050405020304" charset="0"/>
              </a:rPr>
              <a:t> </a:t>
            </a:r>
            <a:r>
              <a:rPr lang="en-US" sz="2800" b="1" dirty="0" err="1">
                <a:gradFill>
                  <a:gsLst>
                    <a:gs pos="0">
                      <a:srgbClr val="7B32B2"/>
                    </a:gs>
                    <a:gs pos="100000">
                      <a:srgbClr val="401A5D"/>
                    </a:gs>
                  </a:gsLst>
                  <a:lin scaled="0"/>
                </a:gradFill>
                <a:latin typeface="Times New Roman" panose="02020603050405020304" charset="0"/>
              </a:rPr>
              <a:t>ứng</a:t>
            </a:r>
            <a:r>
              <a:rPr lang="en-US" sz="2800" b="1" dirty="0">
                <a:gradFill>
                  <a:gsLst>
                    <a:gs pos="0">
                      <a:srgbClr val="7B32B2"/>
                    </a:gs>
                    <a:gs pos="100000">
                      <a:srgbClr val="401A5D"/>
                    </a:gs>
                  </a:gsLst>
                  <a:lin scaled="0"/>
                </a:gradFill>
                <a:latin typeface="Times New Roman" panose="02020603050405020304" charset="0"/>
              </a:rPr>
              <a:t> </a:t>
            </a:r>
            <a:r>
              <a:rPr lang="en-US" sz="2800" b="1" dirty="0" err="1">
                <a:gradFill>
                  <a:gsLst>
                    <a:gs pos="0">
                      <a:srgbClr val="7B32B2"/>
                    </a:gs>
                    <a:gs pos="100000">
                      <a:srgbClr val="401A5D"/>
                    </a:gs>
                  </a:gsLst>
                  <a:lin scaled="0"/>
                </a:gradFill>
                <a:latin typeface="Times New Roman" panose="02020603050405020304" charset="0"/>
              </a:rPr>
              <a:t>dụng</a:t>
            </a:r>
            <a:r>
              <a:rPr lang="en-US" sz="2800" b="1" dirty="0">
                <a:gradFill>
                  <a:gsLst>
                    <a:gs pos="0">
                      <a:srgbClr val="7B32B2"/>
                    </a:gs>
                    <a:gs pos="100000">
                      <a:srgbClr val="401A5D"/>
                    </a:gs>
                  </a:gsLst>
                  <a:lin scaled="0"/>
                </a:gradFill>
                <a:latin typeface="Times New Roman" panose="02020603050405020304" charset="0"/>
              </a:rPr>
              <a:t> </a:t>
            </a:r>
            <a:r>
              <a:rPr lang="en-US" sz="2800" b="1" dirty="0" err="1">
                <a:gradFill>
                  <a:gsLst>
                    <a:gs pos="0">
                      <a:srgbClr val="7B32B2"/>
                    </a:gs>
                    <a:gs pos="100000">
                      <a:srgbClr val="401A5D"/>
                    </a:gs>
                  </a:gsLst>
                  <a:lin scaled="0"/>
                </a:gradFill>
                <a:latin typeface="Times New Roman" panose="02020603050405020304" charset="0"/>
              </a:rPr>
              <a:t>của</a:t>
            </a:r>
            <a:r>
              <a:rPr lang="en-US" sz="2800" b="1" dirty="0">
                <a:gradFill>
                  <a:gsLst>
                    <a:gs pos="0">
                      <a:srgbClr val="7B32B2"/>
                    </a:gs>
                    <a:gs pos="100000">
                      <a:srgbClr val="401A5D"/>
                    </a:gs>
                  </a:gsLst>
                  <a:lin scaled="0"/>
                </a:gradFill>
                <a:latin typeface="Times New Roman" panose="02020603050405020304" charset="0"/>
              </a:rPr>
              <a:t> </a:t>
            </a:r>
            <a:r>
              <a:rPr lang="en-US" sz="2800" b="1" dirty="0" err="1">
                <a:gradFill>
                  <a:gsLst>
                    <a:gs pos="0">
                      <a:srgbClr val="7B32B2"/>
                    </a:gs>
                    <a:gs pos="100000">
                      <a:srgbClr val="401A5D"/>
                    </a:gs>
                  </a:gsLst>
                  <a:lin scaled="0"/>
                </a:gradFill>
                <a:latin typeface="Times New Roman" panose="02020603050405020304" charset="0"/>
              </a:rPr>
              <a:t>sản</a:t>
            </a:r>
            <a:r>
              <a:rPr lang="en-US" sz="2800" b="1" dirty="0">
                <a:gradFill>
                  <a:gsLst>
                    <a:gs pos="0">
                      <a:srgbClr val="7B32B2"/>
                    </a:gs>
                    <a:gs pos="100000">
                      <a:srgbClr val="401A5D"/>
                    </a:gs>
                  </a:gsLst>
                  <a:lin scaled="0"/>
                </a:gradFill>
                <a:latin typeface="Times New Roman" panose="02020603050405020304" charset="0"/>
              </a:rPr>
              <a:t> </a:t>
            </a:r>
            <a:r>
              <a:rPr lang="en-US" sz="2800" b="1" dirty="0" err="1" smtClean="0">
                <a:gradFill>
                  <a:gsLst>
                    <a:gs pos="0">
                      <a:srgbClr val="7B32B2"/>
                    </a:gs>
                    <a:gs pos="100000">
                      <a:srgbClr val="401A5D"/>
                    </a:gs>
                  </a:gsLst>
                  <a:lin scaled="0"/>
                </a:gradFill>
                <a:latin typeface="Times New Roman" panose="02020603050405020304" charset="0"/>
              </a:rPr>
              <a:t>phẩm</a:t>
            </a:r>
            <a:r>
              <a:rPr lang="en-US" sz="2800" b="1" dirty="0" smtClean="0">
                <a:gradFill>
                  <a:gsLst>
                    <a:gs pos="0">
                      <a:srgbClr val="7B32B2"/>
                    </a:gs>
                    <a:gs pos="100000">
                      <a:srgbClr val="401A5D"/>
                    </a:gs>
                  </a:gsLst>
                  <a:lin scaled="0"/>
                </a:gradFill>
                <a:latin typeface="Times New Roman" panose="02020603050405020304" charset="0"/>
              </a:rPr>
              <a:t>? </a:t>
            </a:r>
            <a:endParaRPr lang="en-US" sz="2800" b="1" dirty="0">
              <a:gradFill>
                <a:gsLst>
                  <a:gs pos="0">
                    <a:srgbClr val="7B32B2"/>
                  </a:gs>
                  <a:gs pos="100000">
                    <a:srgbClr val="401A5D"/>
                  </a:gs>
                </a:gsLst>
                <a:lin scaled="0"/>
              </a:gradFill>
              <a:latin typeface="Times New Roman" panose="02020603050405020304" charset="0"/>
            </a:endParaRPr>
          </a:p>
        </p:txBody>
      </p:sp>
      <p:sp>
        <p:nvSpPr>
          <p:cNvPr id="10" name="Text Box 5"/>
          <p:cNvSpPr txBox="1"/>
          <p:nvPr/>
        </p:nvSpPr>
        <p:spPr>
          <a:xfrm>
            <a:off x="1060942" y="155"/>
            <a:ext cx="9766579" cy="1175706"/>
          </a:xfrm>
          <a:prstGeom prst="rect">
            <a:avLst/>
          </a:prstGeom>
          <a:noFill/>
        </p:spPr>
        <p:txBody>
          <a:bodyPr wrap="square" rtlCol="0">
            <a:spAutoFit/>
          </a:bodyPr>
          <a:lstStyle/>
          <a:p>
            <a:pPr algn="ctr">
              <a:lnSpc>
                <a:spcPct val="110000"/>
              </a:lnSpc>
            </a:pPr>
            <a:r>
              <a:rPr lang="en-US" sz="3200" b="1" smtClean="0">
                <a:solidFill>
                  <a:srgbClr val="FF0000"/>
                </a:solidFill>
                <a:latin typeface="Times New Roman" panose="02020603050405020304" charset="0"/>
                <a:cs typeface="Times New Roman" panose="02020603050405020304" charset="0"/>
              </a:rPr>
              <a:t>TIẾT 29- BÀI </a:t>
            </a:r>
            <a:r>
              <a:rPr lang="en-US" sz="3200" b="1">
                <a:solidFill>
                  <a:srgbClr val="FF0000"/>
                </a:solidFill>
                <a:latin typeface="Times New Roman" panose="02020603050405020304" charset="0"/>
                <a:cs typeface="Times New Roman" panose="02020603050405020304" charset="0"/>
              </a:rPr>
              <a:t>14: </a:t>
            </a:r>
            <a:endParaRPr lang="en-US" sz="3200" b="1" smtClean="0">
              <a:solidFill>
                <a:srgbClr val="FF0000"/>
              </a:solidFill>
              <a:latin typeface="Times New Roman" panose="02020603050405020304" charset="0"/>
              <a:cs typeface="Times New Roman" panose="02020603050405020304" charset="0"/>
            </a:endParaRPr>
          </a:p>
          <a:p>
            <a:pPr algn="ctr">
              <a:lnSpc>
                <a:spcPct val="110000"/>
              </a:lnSpc>
            </a:pPr>
            <a:r>
              <a:rPr lang="en-US" sz="3200" b="1" smtClean="0">
                <a:solidFill>
                  <a:srgbClr val="FF0000"/>
                </a:solidFill>
                <a:latin typeface="Times New Roman" panose="02020603050405020304" charset="0"/>
                <a:cs typeface="Times New Roman" panose="02020603050405020304" charset="0"/>
              </a:rPr>
              <a:t>MĨ </a:t>
            </a:r>
            <a:r>
              <a:rPr lang="en-US" sz="3200" b="1">
                <a:solidFill>
                  <a:srgbClr val="FF0000"/>
                </a:solidFill>
                <a:latin typeface="Times New Roman" panose="02020603050405020304" charset="0"/>
                <a:cs typeface="Times New Roman" panose="02020603050405020304" charset="0"/>
              </a:rPr>
              <a:t>THUẬT ỨNG DỤNG HIỆN ĐẠI VIỆT </a:t>
            </a:r>
            <a:r>
              <a:rPr lang="en-US" sz="3200" b="1" smtClean="0">
                <a:solidFill>
                  <a:srgbClr val="FF0000"/>
                </a:solidFill>
                <a:latin typeface="Times New Roman" panose="02020603050405020304" charset="0"/>
                <a:cs typeface="Times New Roman" panose="02020603050405020304" charset="0"/>
              </a:rPr>
              <a:t>NAM(T2)</a:t>
            </a:r>
            <a:endParaRPr lang="en-US" sz="3200" b="1">
              <a:solidFill>
                <a:srgbClr val="FF000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00"/>
                                        </p:tgtEl>
                                        <p:attrNameLst>
                                          <p:attrName>style.visibility</p:attrName>
                                        </p:attrNameLst>
                                      </p:cBhvr>
                                      <p:to>
                                        <p:strVal val="visible"/>
                                      </p:to>
                                    </p:set>
                                    <p:anim calcmode="discrete" valueType="clr">
                                      <p:cBhvr override="childStyle">
                                        <p:cTn id="7" dur="80"/>
                                        <p:tgtEl>
                                          <p:spTgt spid="10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0"/>
                                        </p:tgtEl>
                                        <p:attrNameLst>
                                          <p:attrName>fillcolor</p:attrName>
                                        </p:attrNameLst>
                                      </p:cBhvr>
                                      <p:tavLst>
                                        <p:tav tm="0">
                                          <p:val>
                                            <p:clrVal>
                                              <a:schemeClr val="accent2"/>
                                            </p:clrVal>
                                          </p:val>
                                        </p:tav>
                                        <p:tav tm="50000">
                                          <p:val>
                                            <p:clrVal>
                                              <a:schemeClr val="hlink"/>
                                            </p:clrVal>
                                          </p:val>
                                        </p:tav>
                                      </p:tavLst>
                                    </p:anim>
                                    <p:set>
                                      <p:cBhvr>
                                        <p:cTn id="9" dur="80"/>
                                        <p:tgtEl>
                                          <p:spTgt spid="100"/>
                                        </p:tgtEl>
                                        <p:attrNameLst>
                                          <p:attrName>fill.type</p:attrName>
                                        </p:attrNameLst>
                                      </p:cBhvr>
                                      <p:to>
                                        <p:strVal val="solid"/>
                                      </p:to>
                                    </p:set>
                                  </p:childTnLst>
                                </p:cTn>
                              </p:par>
                            </p:childTnLst>
                          </p:cTn>
                        </p:par>
                        <p:par>
                          <p:cTn id="10" fill="hold">
                            <p:stCondLst>
                              <p:cond delay="88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2"/>
                                        </p:tgtEl>
                                        <p:attrNameLst>
                                          <p:attrName>style.visibility</p:attrName>
                                        </p:attrNameLst>
                                      </p:cBhvr>
                                      <p:to>
                                        <p:strVal val="visible"/>
                                      </p:to>
                                    </p:set>
                                    <p:anim calcmode="discrete" valueType="clr">
                                      <p:cBhvr override="childStyle">
                                        <p:cTn id="13"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2"/>
                                        </p:tgtEl>
                                        <p:attrNameLst>
                                          <p:attrName>fillcolor</p:attrName>
                                        </p:attrNameLst>
                                      </p:cBhvr>
                                      <p:tavLst>
                                        <p:tav tm="0">
                                          <p:val>
                                            <p:clrVal>
                                              <a:schemeClr val="accent2"/>
                                            </p:clrVal>
                                          </p:val>
                                        </p:tav>
                                        <p:tav tm="50000">
                                          <p:val>
                                            <p:clrVal>
                                              <a:schemeClr val="hlink"/>
                                            </p:clrVal>
                                          </p:val>
                                        </p:tav>
                                      </p:tavLst>
                                    </p:anim>
                                    <p:set>
                                      <p:cBhvr>
                                        <p:cTn id="15" dur="80"/>
                                        <p:tgtEl>
                                          <p:spTgt spid="2"/>
                                        </p:tgtEl>
                                        <p:attrNameLst>
                                          <p:attrName>fill.type</p:attrName>
                                        </p:attrNameLst>
                                      </p:cBhvr>
                                      <p:to>
                                        <p:strVal val="solid"/>
                                      </p:to>
                                    </p:set>
                                  </p:childTnLst>
                                </p:cTn>
                              </p:par>
                            </p:childTnLst>
                          </p:cTn>
                        </p:par>
                        <p:par>
                          <p:cTn id="16" fill="hold">
                            <p:stCondLst>
                              <p:cond delay="376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3"/>
                                        </p:tgtEl>
                                        <p:attrNameLst>
                                          <p:attrName>style.visibility</p:attrName>
                                        </p:attrNameLst>
                                      </p:cBhvr>
                                      <p:to>
                                        <p:strVal val="visible"/>
                                      </p:to>
                                    </p:set>
                                    <p:anim calcmode="discrete" valueType="clr">
                                      <p:cBhvr override="childStyle">
                                        <p:cTn id="19"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
                                        </p:tgtEl>
                                        <p:attrNameLst>
                                          <p:attrName>fillcolor</p:attrName>
                                        </p:attrNameLst>
                                      </p:cBhvr>
                                      <p:tavLst>
                                        <p:tav tm="0">
                                          <p:val>
                                            <p:clrVal>
                                              <a:schemeClr val="accent2"/>
                                            </p:clrVal>
                                          </p:val>
                                        </p:tav>
                                        <p:tav tm="50000">
                                          <p:val>
                                            <p:clrVal>
                                              <a:schemeClr val="hlink"/>
                                            </p:clrVal>
                                          </p:val>
                                        </p:tav>
                                      </p:tavLst>
                                    </p:anim>
                                    <p:set>
                                      <p:cBhvr>
                                        <p:cTn id="21"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 grpId="0"/>
      <p:bldP spid="2" grpId="1"/>
      <p:bldP spid="3" grpId="0"/>
      <p:bldP spid="3"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103" name="Content Placeholder 102"/>
          <p:cNvPicPr>
            <a:picLocks noGrp="1" noChangeAspect="1"/>
          </p:cNvPicPr>
          <p:nvPr>
            <p:ph sz="half" idx="1"/>
          </p:nvPr>
        </p:nvPicPr>
        <p:blipFill>
          <a:blip r:embed="rId2"/>
          <a:stretch>
            <a:fillRect/>
          </a:stretch>
        </p:blipFill>
        <p:spPr>
          <a:xfrm>
            <a:off x="-635" y="-64770"/>
            <a:ext cx="12192635" cy="6922770"/>
          </a:xfrm>
          <a:prstGeom prst="rect">
            <a:avLst/>
          </a:prstGeom>
          <a:noFill/>
          <a:ln w="9525">
            <a:noFill/>
          </a:ln>
        </p:spPr>
      </p:pic>
      <p:sp>
        <p:nvSpPr>
          <p:cNvPr id="11" name="Text Box 10"/>
          <p:cNvSpPr txBox="1"/>
          <p:nvPr/>
        </p:nvSpPr>
        <p:spPr>
          <a:xfrm>
            <a:off x="710565" y="1871187"/>
            <a:ext cx="6135370" cy="460375"/>
          </a:xfrm>
          <a:prstGeom prst="rect">
            <a:avLst/>
          </a:prstGeom>
          <a:noFill/>
        </p:spPr>
        <p:txBody>
          <a:bodyPr wrap="square" rtlCol="0">
            <a:spAutoFit/>
          </a:bodyPr>
          <a:lstStyle/>
          <a:p>
            <a:r>
              <a:rPr lang="en-US" sz="2400" b="1" dirty="0">
                <a:solidFill>
                  <a:schemeClr val="accent5">
                    <a:lumMod val="50000"/>
                  </a:schemeClr>
                </a:solidFill>
              </a:rPr>
              <a:t>II. LUYỆN TẬP VÀ SÁNG TẠO</a:t>
            </a:r>
          </a:p>
        </p:txBody>
      </p:sp>
      <p:sp>
        <p:nvSpPr>
          <p:cNvPr id="100" name="Text Box 99"/>
          <p:cNvSpPr txBox="1"/>
          <p:nvPr/>
        </p:nvSpPr>
        <p:spPr>
          <a:xfrm>
            <a:off x="710565" y="2425542"/>
            <a:ext cx="5080000" cy="460375"/>
          </a:xfrm>
          <a:prstGeom prst="rect">
            <a:avLst/>
          </a:prstGeom>
          <a:noFill/>
          <a:ln w="9525">
            <a:noFill/>
          </a:ln>
        </p:spPr>
        <p:txBody>
          <a:bodyPr wrap="square">
            <a:spAutoFit/>
          </a:bodyPr>
          <a:lstStyle/>
          <a:p>
            <a:pPr indent="0"/>
            <a:r>
              <a:rPr lang="en-US" sz="2400" b="1" dirty="0">
                <a:solidFill>
                  <a:srgbClr val="0070C0"/>
                </a:solidFill>
                <a:latin typeface="+mj-lt"/>
                <a:cs typeface="+mj-lt"/>
              </a:rPr>
              <a:t>III. PHÂN TÍCH - ĐÁNH GIÁ.</a:t>
            </a:r>
          </a:p>
        </p:txBody>
      </p:sp>
      <p:sp>
        <p:nvSpPr>
          <p:cNvPr id="5" name="Text Box 4"/>
          <p:cNvSpPr txBox="1"/>
          <p:nvPr/>
        </p:nvSpPr>
        <p:spPr>
          <a:xfrm>
            <a:off x="710565" y="1375582"/>
            <a:ext cx="6135370" cy="460375"/>
          </a:xfrm>
          <a:prstGeom prst="rect">
            <a:avLst/>
          </a:prstGeom>
          <a:noFill/>
        </p:spPr>
        <p:txBody>
          <a:bodyPr wrap="square" rtlCol="0">
            <a:spAutoFit/>
          </a:bodyPr>
          <a:lstStyle/>
          <a:p>
            <a:r>
              <a:rPr lang="en-US" sz="2400" b="1" dirty="0">
                <a:solidFill>
                  <a:srgbClr val="0070C0"/>
                </a:solidFill>
              </a:rPr>
              <a:t>I. QUAN SÁT - NHẬN THỨC</a:t>
            </a:r>
          </a:p>
        </p:txBody>
      </p:sp>
      <p:sp>
        <p:nvSpPr>
          <p:cNvPr id="2" name="Text Box 1"/>
          <p:cNvSpPr txBox="1"/>
          <p:nvPr/>
        </p:nvSpPr>
        <p:spPr>
          <a:xfrm>
            <a:off x="816032" y="2979897"/>
            <a:ext cx="10829925" cy="953135"/>
          </a:xfrm>
          <a:prstGeom prst="rect">
            <a:avLst/>
          </a:prstGeom>
          <a:noFill/>
          <a:ln w="9525">
            <a:noFill/>
          </a:ln>
        </p:spPr>
        <p:txBody>
          <a:bodyPr wrap="square">
            <a:spAutoFit/>
          </a:bodyPr>
          <a:lstStyle/>
          <a:p>
            <a:pPr indent="0"/>
            <a:r>
              <a:rPr lang="en-US" sz="2800" b="0" dirty="0">
                <a:latin typeface="Times New Roman" panose="02020603050405020304" charset="0"/>
              </a:rPr>
              <a:t>- HS </a:t>
            </a:r>
            <a:r>
              <a:rPr lang="en-US" sz="2800" b="0" dirty="0" err="1" smtClean="0">
                <a:solidFill>
                  <a:srgbClr val="000000"/>
                </a:solidFill>
                <a:latin typeface="Times New Roman" panose="02020603050405020304" charset="0"/>
              </a:rPr>
              <a:t>trưng</a:t>
            </a:r>
            <a:r>
              <a:rPr lang="en-US" sz="2800" b="0" dirty="0" smtClean="0">
                <a:solidFill>
                  <a:srgbClr val="000000"/>
                </a:solidFill>
                <a:latin typeface="Times New Roman" panose="02020603050405020304" charset="0"/>
              </a:rPr>
              <a:t> </a:t>
            </a:r>
            <a:r>
              <a:rPr lang="en-US" sz="2800" b="0" dirty="0" err="1">
                <a:solidFill>
                  <a:srgbClr val="000000"/>
                </a:solidFill>
                <a:latin typeface="Times New Roman" panose="02020603050405020304" charset="0"/>
              </a:rPr>
              <a:t>bày</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theo</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hình</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thức</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nhóm</a:t>
            </a:r>
            <a:r>
              <a:rPr lang="en-US" sz="2800" b="0" dirty="0">
                <a:solidFill>
                  <a:srgbClr val="000000"/>
                </a:solidFill>
                <a:latin typeface="Times New Roman" panose="02020603050405020304" charset="0"/>
              </a:rPr>
              <a:t>.</a:t>
            </a:r>
            <a:endParaRPr lang="en-US" sz="2800" b="0" dirty="0">
              <a:latin typeface="Times New Roman" panose="02020603050405020304" charset="0"/>
            </a:endParaRPr>
          </a:p>
          <a:p>
            <a:pPr indent="0"/>
            <a:r>
              <a:rPr lang="en-US" sz="2800" b="0" dirty="0">
                <a:latin typeface="Times New Roman" panose="02020603050405020304" charset="0"/>
              </a:rPr>
              <a:t>- HS </a:t>
            </a:r>
            <a:r>
              <a:rPr lang="en-US" sz="2800" b="0" dirty="0" err="1">
                <a:solidFill>
                  <a:srgbClr val="000000"/>
                </a:solidFill>
                <a:latin typeface="Times New Roman" panose="02020603050405020304" charset="0"/>
              </a:rPr>
              <a:t>trình</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bày</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cảm</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nhận</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của</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mình</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về</a:t>
            </a:r>
            <a:r>
              <a:rPr lang="en-US" sz="2800" b="0" dirty="0">
                <a:solidFill>
                  <a:srgbClr val="000000"/>
                </a:solidFill>
                <a:latin typeface="Times New Roman" panose="02020603050405020304" charset="0"/>
              </a:rPr>
              <a:t> SPMT </a:t>
            </a:r>
            <a:r>
              <a:rPr lang="en-US" sz="2800" b="0" dirty="0" err="1">
                <a:solidFill>
                  <a:srgbClr val="000000"/>
                </a:solidFill>
                <a:latin typeface="Times New Roman" panose="02020603050405020304" charset="0"/>
              </a:rPr>
              <a:t>theo</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nội</a:t>
            </a:r>
            <a:r>
              <a:rPr lang="en-US" sz="2800" b="0" dirty="0">
                <a:solidFill>
                  <a:srgbClr val="000000"/>
                </a:solidFill>
                <a:latin typeface="Times New Roman" panose="02020603050405020304" charset="0"/>
              </a:rPr>
              <a:t> </a:t>
            </a:r>
            <a:r>
              <a:rPr lang="en-US" sz="2800" b="0" dirty="0" smtClean="0">
                <a:solidFill>
                  <a:srgbClr val="000000"/>
                </a:solidFill>
                <a:latin typeface="Times New Roman" panose="02020603050405020304" charset="0"/>
              </a:rPr>
              <a:t>dung:</a:t>
            </a:r>
            <a:endParaRPr lang="en-US" sz="2800" dirty="0"/>
          </a:p>
        </p:txBody>
      </p:sp>
      <p:sp>
        <p:nvSpPr>
          <p:cNvPr id="3" name="Text Box 2"/>
          <p:cNvSpPr txBox="1"/>
          <p:nvPr/>
        </p:nvSpPr>
        <p:spPr>
          <a:xfrm>
            <a:off x="1311274" y="3893821"/>
            <a:ext cx="7342274" cy="1384995"/>
          </a:xfrm>
          <a:prstGeom prst="rect">
            <a:avLst/>
          </a:prstGeom>
          <a:noFill/>
          <a:ln w="9525">
            <a:noFill/>
          </a:ln>
        </p:spPr>
        <p:txBody>
          <a:bodyPr wrap="square">
            <a:spAutoFit/>
          </a:bodyPr>
          <a:lstStyle/>
          <a:p>
            <a:pPr indent="0"/>
            <a:r>
              <a:rPr lang="en-US" sz="2800" b="1" dirty="0">
                <a:gradFill>
                  <a:gsLst>
                    <a:gs pos="0">
                      <a:srgbClr val="7B32B2"/>
                    </a:gs>
                    <a:gs pos="100000">
                      <a:srgbClr val="401A5D"/>
                    </a:gs>
                  </a:gsLst>
                  <a:lin scaled="0"/>
                </a:gradFill>
                <a:latin typeface="Times New Roman" panose="02020603050405020304" charset="0"/>
              </a:rPr>
              <a:t>+ Ý </a:t>
            </a:r>
            <a:r>
              <a:rPr lang="en-US" sz="2800" b="1" dirty="0" err="1">
                <a:gradFill>
                  <a:gsLst>
                    <a:gs pos="0">
                      <a:srgbClr val="7B32B2"/>
                    </a:gs>
                    <a:gs pos="100000">
                      <a:srgbClr val="401A5D"/>
                    </a:gs>
                  </a:gsLst>
                  <a:lin scaled="0"/>
                </a:gradFill>
                <a:latin typeface="Times New Roman" panose="02020603050405020304" charset="0"/>
              </a:rPr>
              <a:t>tưởng</a:t>
            </a:r>
            <a:r>
              <a:rPr lang="en-US" sz="2800" b="1" dirty="0">
                <a:gradFill>
                  <a:gsLst>
                    <a:gs pos="0">
                      <a:srgbClr val="7B32B2"/>
                    </a:gs>
                    <a:gs pos="100000">
                      <a:srgbClr val="401A5D"/>
                    </a:gs>
                  </a:gsLst>
                  <a:lin scaled="0"/>
                </a:gradFill>
                <a:latin typeface="Times New Roman" panose="02020603050405020304" charset="0"/>
              </a:rPr>
              <a:t> </a:t>
            </a:r>
            <a:r>
              <a:rPr lang="en-US" sz="2800" b="1" dirty="0" err="1">
                <a:gradFill>
                  <a:gsLst>
                    <a:gs pos="0">
                      <a:srgbClr val="7B32B2"/>
                    </a:gs>
                    <a:gs pos="100000">
                      <a:srgbClr val="401A5D"/>
                    </a:gs>
                  </a:gsLst>
                  <a:lin scaled="0"/>
                </a:gradFill>
                <a:latin typeface="Times New Roman" panose="02020603050405020304" charset="0"/>
              </a:rPr>
              <a:t>thiết</a:t>
            </a:r>
            <a:r>
              <a:rPr lang="en-US" sz="2800" b="1" dirty="0">
                <a:gradFill>
                  <a:gsLst>
                    <a:gs pos="0">
                      <a:srgbClr val="7B32B2"/>
                    </a:gs>
                    <a:gs pos="100000">
                      <a:srgbClr val="401A5D"/>
                    </a:gs>
                  </a:gsLst>
                  <a:lin scaled="0"/>
                </a:gradFill>
                <a:latin typeface="Times New Roman" panose="02020603050405020304" charset="0"/>
              </a:rPr>
              <a:t> </a:t>
            </a:r>
            <a:r>
              <a:rPr lang="en-US" sz="2800" b="1" dirty="0" err="1">
                <a:gradFill>
                  <a:gsLst>
                    <a:gs pos="0">
                      <a:srgbClr val="7B32B2"/>
                    </a:gs>
                    <a:gs pos="100000">
                      <a:srgbClr val="401A5D"/>
                    </a:gs>
                  </a:gsLst>
                  <a:lin scaled="0"/>
                </a:gradFill>
                <a:latin typeface="Times New Roman" panose="02020603050405020304" charset="0"/>
              </a:rPr>
              <a:t>kế</a:t>
            </a:r>
            <a:r>
              <a:rPr lang="en-US" sz="2800" b="1" dirty="0">
                <a:gradFill>
                  <a:gsLst>
                    <a:gs pos="0">
                      <a:srgbClr val="7B32B2"/>
                    </a:gs>
                    <a:gs pos="100000">
                      <a:srgbClr val="401A5D"/>
                    </a:gs>
                  </a:gsLst>
                  <a:lin scaled="0"/>
                </a:gradFill>
                <a:latin typeface="Times New Roman" panose="02020603050405020304" charset="0"/>
              </a:rPr>
              <a:t> </a:t>
            </a:r>
            <a:r>
              <a:rPr lang="en-US" sz="2800" b="1" dirty="0" err="1">
                <a:gradFill>
                  <a:gsLst>
                    <a:gs pos="0">
                      <a:srgbClr val="7B32B2"/>
                    </a:gs>
                    <a:gs pos="100000">
                      <a:srgbClr val="401A5D"/>
                    </a:gs>
                  </a:gsLst>
                  <a:lin scaled="0"/>
                </a:gradFill>
                <a:latin typeface="Times New Roman" panose="02020603050405020304" charset="0"/>
              </a:rPr>
              <a:t>sản</a:t>
            </a:r>
            <a:r>
              <a:rPr lang="en-US" sz="2800" b="1" dirty="0">
                <a:gradFill>
                  <a:gsLst>
                    <a:gs pos="0">
                      <a:srgbClr val="7B32B2"/>
                    </a:gs>
                    <a:gs pos="100000">
                      <a:srgbClr val="401A5D"/>
                    </a:gs>
                  </a:gsLst>
                  <a:lin scaled="0"/>
                </a:gradFill>
                <a:latin typeface="Times New Roman" panose="02020603050405020304" charset="0"/>
              </a:rPr>
              <a:t> </a:t>
            </a:r>
            <a:r>
              <a:rPr lang="en-US" sz="2800" b="1" dirty="0" err="1" smtClean="0">
                <a:gradFill>
                  <a:gsLst>
                    <a:gs pos="0">
                      <a:srgbClr val="7B32B2"/>
                    </a:gs>
                    <a:gs pos="100000">
                      <a:srgbClr val="401A5D"/>
                    </a:gs>
                  </a:gsLst>
                  <a:lin scaled="0"/>
                </a:gradFill>
                <a:latin typeface="Times New Roman" panose="02020603050405020304" charset="0"/>
              </a:rPr>
              <a:t>phẩm</a:t>
            </a:r>
            <a:r>
              <a:rPr lang="en-US" sz="2800" b="1" dirty="0">
                <a:gradFill>
                  <a:gsLst>
                    <a:gs pos="0">
                      <a:srgbClr val="7B32B2"/>
                    </a:gs>
                    <a:gs pos="100000">
                      <a:srgbClr val="401A5D"/>
                    </a:gs>
                  </a:gsLst>
                  <a:lin scaled="0"/>
                </a:gradFill>
                <a:latin typeface="Times New Roman" panose="02020603050405020304" charset="0"/>
              </a:rPr>
              <a:t>?</a:t>
            </a:r>
          </a:p>
          <a:p>
            <a:pPr indent="0"/>
            <a:r>
              <a:rPr lang="en-US" sz="2800" b="1" dirty="0">
                <a:gradFill>
                  <a:gsLst>
                    <a:gs pos="0">
                      <a:srgbClr val="7B32B2"/>
                    </a:gs>
                    <a:gs pos="100000">
                      <a:srgbClr val="401A5D"/>
                    </a:gs>
                  </a:gsLst>
                  <a:lin scaled="0"/>
                </a:gradFill>
                <a:latin typeface="Times New Roman" panose="02020603050405020304" charset="0"/>
              </a:rPr>
              <a:t>+ </a:t>
            </a:r>
            <a:r>
              <a:rPr lang="en-US" sz="2800" b="1" dirty="0" err="1">
                <a:gradFill>
                  <a:gsLst>
                    <a:gs pos="0">
                      <a:srgbClr val="7B32B2"/>
                    </a:gs>
                    <a:gs pos="100000">
                      <a:srgbClr val="401A5D"/>
                    </a:gs>
                  </a:gsLst>
                  <a:lin scaled="0"/>
                </a:gradFill>
                <a:latin typeface="Times New Roman" panose="02020603050405020304" charset="0"/>
              </a:rPr>
              <a:t>Hình</a:t>
            </a:r>
            <a:r>
              <a:rPr lang="en-US" sz="2800" b="1" dirty="0">
                <a:gradFill>
                  <a:gsLst>
                    <a:gs pos="0">
                      <a:srgbClr val="7B32B2"/>
                    </a:gs>
                    <a:gs pos="100000">
                      <a:srgbClr val="401A5D"/>
                    </a:gs>
                  </a:gsLst>
                  <a:lin scaled="0"/>
                </a:gradFill>
                <a:latin typeface="Times New Roman" panose="02020603050405020304" charset="0"/>
              </a:rPr>
              <a:t> </a:t>
            </a:r>
            <a:r>
              <a:rPr lang="en-US" sz="2800" b="1" dirty="0" err="1">
                <a:gradFill>
                  <a:gsLst>
                    <a:gs pos="0">
                      <a:srgbClr val="7B32B2"/>
                    </a:gs>
                    <a:gs pos="100000">
                      <a:srgbClr val="401A5D"/>
                    </a:gs>
                  </a:gsLst>
                  <a:lin scaled="0"/>
                </a:gradFill>
                <a:latin typeface="Times New Roman" panose="02020603050405020304" charset="0"/>
              </a:rPr>
              <a:t>thức</a:t>
            </a:r>
            <a:r>
              <a:rPr lang="en-US" sz="2800" b="1" dirty="0">
                <a:gradFill>
                  <a:gsLst>
                    <a:gs pos="0">
                      <a:srgbClr val="7B32B2"/>
                    </a:gs>
                    <a:gs pos="100000">
                      <a:srgbClr val="401A5D"/>
                    </a:gs>
                  </a:gsLst>
                  <a:lin scaled="0"/>
                </a:gradFill>
                <a:latin typeface="Times New Roman" panose="02020603050405020304" charset="0"/>
              </a:rPr>
              <a:t>, </a:t>
            </a:r>
            <a:r>
              <a:rPr lang="en-US" sz="2800" b="1" dirty="0" err="1">
                <a:gradFill>
                  <a:gsLst>
                    <a:gs pos="0">
                      <a:srgbClr val="7B32B2"/>
                    </a:gs>
                    <a:gs pos="100000">
                      <a:srgbClr val="401A5D"/>
                    </a:gs>
                  </a:gsLst>
                  <a:lin scaled="0"/>
                </a:gradFill>
                <a:latin typeface="Times New Roman" panose="02020603050405020304" charset="0"/>
              </a:rPr>
              <a:t>chất</a:t>
            </a:r>
            <a:r>
              <a:rPr lang="en-US" sz="2800" b="1" dirty="0">
                <a:gradFill>
                  <a:gsLst>
                    <a:gs pos="0">
                      <a:srgbClr val="7B32B2"/>
                    </a:gs>
                    <a:gs pos="100000">
                      <a:srgbClr val="401A5D"/>
                    </a:gs>
                  </a:gsLst>
                  <a:lin scaled="0"/>
                </a:gradFill>
                <a:latin typeface="Times New Roman" panose="02020603050405020304" charset="0"/>
              </a:rPr>
              <a:t> </a:t>
            </a:r>
            <a:r>
              <a:rPr lang="en-US" sz="2800" b="1" dirty="0" err="1">
                <a:gradFill>
                  <a:gsLst>
                    <a:gs pos="0">
                      <a:srgbClr val="7B32B2"/>
                    </a:gs>
                    <a:gs pos="100000">
                      <a:srgbClr val="401A5D"/>
                    </a:gs>
                  </a:gsLst>
                  <a:lin scaled="0"/>
                </a:gradFill>
                <a:latin typeface="Times New Roman" panose="02020603050405020304" charset="0"/>
              </a:rPr>
              <a:t>liệu</a:t>
            </a:r>
            <a:r>
              <a:rPr lang="en-US" sz="2800" b="1" dirty="0">
                <a:gradFill>
                  <a:gsLst>
                    <a:gs pos="0">
                      <a:srgbClr val="7B32B2"/>
                    </a:gs>
                    <a:gs pos="100000">
                      <a:srgbClr val="401A5D"/>
                    </a:gs>
                  </a:gsLst>
                  <a:lin scaled="0"/>
                </a:gradFill>
                <a:latin typeface="Times New Roman" panose="02020603050405020304" charset="0"/>
              </a:rPr>
              <a:t> </a:t>
            </a:r>
            <a:r>
              <a:rPr lang="en-US" sz="2800" b="1" dirty="0" err="1">
                <a:gradFill>
                  <a:gsLst>
                    <a:gs pos="0">
                      <a:srgbClr val="7B32B2"/>
                    </a:gs>
                    <a:gs pos="100000">
                      <a:srgbClr val="401A5D"/>
                    </a:gs>
                  </a:gsLst>
                  <a:lin scaled="0"/>
                </a:gradFill>
                <a:latin typeface="Times New Roman" panose="02020603050405020304" charset="0"/>
              </a:rPr>
              <a:t>và</a:t>
            </a:r>
            <a:r>
              <a:rPr lang="en-US" sz="2800" b="1" dirty="0">
                <a:gradFill>
                  <a:gsLst>
                    <a:gs pos="0">
                      <a:srgbClr val="7B32B2"/>
                    </a:gs>
                    <a:gs pos="100000">
                      <a:srgbClr val="401A5D"/>
                    </a:gs>
                  </a:gsLst>
                  <a:lin scaled="0"/>
                </a:gradFill>
                <a:latin typeface="Times New Roman" panose="02020603050405020304" charset="0"/>
              </a:rPr>
              <a:t> </a:t>
            </a:r>
            <a:r>
              <a:rPr lang="en-US" sz="2800" b="1" dirty="0" err="1">
                <a:gradFill>
                  <a:gsLst>
                    <a:gs pos="0">
                      <a:srgbClr val="7B32B2"/>
                    </a:gs>
                    <a:gs pos="100000">
                      <a:srgbClr val="401A5D"/>
                    </a:gs>
                  </a:gsLst>
                  <a:lin scaled="0"/>
                </a:gradFill>
                <a:latin typeface="Times New Roman" panose="02020603050405020304" charset="0"/>
              </a:rPr>
              <a:t>ngôn</a:t>
            </a:r>
            <a:r>
              <a:rPr lang="en-US" sz="2800" b="1" dirty="0">
                <a:gradFill>
                  <a:gsLst>
                    <a:gs pos="0">
                      <a:srgbClr val="7B32B2"/>
                    </a:gs>
                    <a:gs pos="100000">
                      <a:srgbClr val="401A5D"/>
                    </a:gs>
                  </a:gsLst>
                  <a:lin scaled="0"/>
                </a:gradFill>
                <a:latin typeface="Times New Roman" panose="02020603050405020304" charset="0"/>
              </a:rPr>
              <a:t> </a:t>
            </a:r>
            <a:r>
              <a:rPr lang="en-US" sz="2800" b="1" dirty="0" err="1">
                <a:gradFill>
                  <a:gsLst>
                    <a:gs pos="0">
                      <a:srgbClr val="7B32B2"/>
                    </a:gs>
                    <a:gs pos="100000">
                      <a:srgbClr val="401A5D"/>
                    </a:gs>
                  </a:gsLst>
                  <a:lin scaled="0"/>
                </a:gradFill>
                <a:latin typeface="Times New Roman" panose="02020603050405020304" charset="0"/>
              </a:rPr>
              <a:t>ngữ</a:t>
            </a:r>
            <a:r>
              <a:rPr lang="en-US" sz="2800" b="1" dirty="0">
                <a:gradFill>
                  <a:gsLst>
                    <a:gs pos="0">
                      <a:srgbClr val="7B32B2"/>
                    </a:gs>
                    <a:gs pos="100000">
                      <a:srgbClr val="401A5D"/>
                    </a:gs>
                  </a:gsLst>
                  <a:lin scaled="0"/>
                </a:gradFill>
                <a:latin typeface="Times New Roman" panose="02020603050405020304" charset="0"/>
              </a:rPr>
              <a:t> </a:t>
            </a:r>
            <a:r>
              <a:rPr lang="en-US" sz="2800" b="1" dirty="0" err="1">
                <a:gradFill>
                  <a:gsLst>
                    <a:gs pos="0">
                      <a:srgbClr val="7B32B2"/>
                    </a:gs>
                    <a:gs pos="100000">
                      <a:srgbClr val="401A5D"/>
                    </a:gs>
                  </a:gsLst>
                  <a:lin scaled="0"/>
                </a:gradFill>
                <a:latin typeface="Times New Roman" panose="02020603050405020304" charset="0"/>
              </a:rPr>
              <a:t>tạo</a:t>
            </a:r>
            <a:r>
              <a:rPr lang="en-US" sz="2800" b="1" dirty="0">
                <a:gradFill>
                  <a:gsLst>
                    <a:gs pos="0">
                      <a:srgbClr val="7B32B2"/>
                    </a:gs>
                    <a:gs pos="100000">
                      <a:srgbClr val="401A5D"/>
                    </a:gs>
                  </a:gsLst>
                  <a:lin scaled="0"/>
                </a:gradFill>
                <a:latin typeface="Times New Roman" panose="02020603050405020304" charset="0"/>
              </a:rPr>
              <a:t> </a:t>
            </a:r>
            <a:r>
              <a:rPr lang="en-US" sz="2800" b="1" dirty="0" err="1" smtClean="0">
                <a:gradFill>
                  <a:gsLst>
                    <a:gs pos="0">
                      <a:srgbClr val="7B32B2"/>
                    </a:gs>
                    <a:gs pos="100000">
                      <a:srgbClr val="401A5D"/>
                    </a:gs>
                  </a:gsLst>
                  <a:lin scaled="0"/>
                </a:gradFill>
                <a:latin typeface="Times New Roman" panose="02020603050405020304" charset="0"/>
              </a:rPr>
              <a:t>hình</a:t>
            </a:r>
            <a:r>
              <a:rPr lang="en-US" sz="2800" b="1" dirty="0" smtClean="0">
                <a:gradFill>
                  <a:gsLst>
                    <a:gs pos="0">
                      <a:srgbClr val="7B32B2"/>
                    </a:gs>
                    <a:gs pos="100000">
                      <a:srgbClr val="401A5D"/>
                    </a:gs>
                  </a:gsLst>
                  <a:lin scaled="0"/>
                </a:gradFill>
                <a:latin typeface="Times New Roman" panose="02020603050405020304" charset="0"/>
              </a:rPr>
              <a:t>? </a:t>
            </a:r>
            <a:endParaRPr lang="en-US" sz="2800" b="1" dirty="0">
              <a:gradFill>
                <a:gsLst>
                  <a:gs pos="0">
                    <a:srgbClr val="7B32B2"/>
                  </a:gs>
                  <a:gs pos="100000">
                    <a:srgbClr val="401A5D"/>
                  </a:gs>
                </a:gsLst>
                <a:lin scaled="0"/>
              </a:gradFill>
              <a:latin typeface="Times New Roman" panose="02020603050405020304" charset="0"/>
            </a:endParaRPr>
          </a:p>
          <a:p>
            <a:pPr indent="0"/>
            <a:r>
              <a:rPr lang="en-US" sz="2800" b="1" dirty="0">
                <a:gradFill>
                  <a:gsLst>
                    <a:gs pos="0">
                      <a:srgbClr val="7B32B2"/>
                    </a:gs>
                    <a:gs pos="100000">
                      <a:srgbClr val="401A5D"/>
                    </a:gs>
                  </a:gsLst>
                  <a:lin scaled="0"/>
                </a:gradFill>
                <a:latin typeface="Times New Roman" panose="02020603050405020304" charset="0"/>
              </a:rPr>
              <a:t>+ </a:t>
            </a:r>
            <a:r>
              <a:rPr lang="en-US" sz="2800" b="1" dirty="0" err="1">
                <a:gradFill>
                  <a:gsLst>
                    <a:gs pos="0">
                      <a:srgbClr val="7B32B2"/>
                    </a:gs>
                    <a:gs pos="100000">
                      <a:srgbClr val="401A5D"/>
                    </a:gs>
                  </a:gsLst>
                  <a:lin scaled="0"/>
                </a:gradFill>
                <a:latin typeface="Times New Roman" panose="02020603050405020304" charset="0"/>
              </a:rPr>
              <a:t>Tính</a:t>
            </a:r>
            <a:r>
              <a:rPr lang="en-US" sz="2800" b="1" dirty="0">
                <a:gradFill>
                  <a:gsLst>
                    <a:gs pos="0">
                      <a:srgbClr val="7B32B2"/>
                    </a:gs>
                    <a:gs pos="100000">
                      <a:srgbClr val="401A5D"/>
                    </a:gs>
                  </a:gsLst>
                  <a:lin scaled="0"/>
                </a:gradFill>
                <a:latin typeface="Times New Roman" panose="02020603050405020304" charset="0"/>
              </a:rPr>
              <a:t> </a:t>
            </a:r>
            <a:r>
              <a:rPr lang="en-US" sz="2800" b="1" dirty="0" err="1">
                <a:gradFill>
                  <a:gsLst>
                    <a:gs pos="0">
                      <a:srgbClr val="7B32B2"/>
                    </a:gs>
                    <a:gs pos="100000">
                      <a:srgbClr val="401A5D"/>
                    </a:gs>
                  </a:gsLst>
                  <a:lin scaled="0"/>
                </a:gradFill>
                <a:latin typeface="Times New Roman" panose="02020603050405020304" charset="0"/>
              </a:rPr>
              <a:t>ứng</a:t>
            </a:r>
            <a:r>
              <a:rPr lang="en-US" sz="2800" b="1" dirty="0">
                <a:gradFill>
                  <a:gsLst>
                    <a:gs pos="0">
                      <a:srgbClr val="7B32B2"/>
                    </a:gs>
                    <a:gs pos="100000">
                      <a:srgbClr val="401A5D"/>
                    </a:gs>
                  </a:gsLst>
                  <a:lin scaled="0"/>
                </a:gradFill>
                <a:latin typeface="Times New Roman" panose="02020603050405020304" charset="0"/>
              </a:rPr>
              <a:t> </a:t>
            </a:r>
            <a:r>
              <a:rPr lang="en-US" sz="2800" b="1" dirty="0" err="1">
                <a:gradFill>
                  <a:gsLst>
                    <a:gs pos="0">
                      <a:srgbClr val="7B32B2"/>
                    </a:gs>
                    <a:gs pos="100000">
                      <a:srgbClr val="401A5D"/>
                    </a:gs>
                  </a:gsLst>
                  <a:lin scaled="0"/>
                </a:gradFill>
                <a:latin typeface="Times New Roman" panose="02020603050405020304" charset="0"/>
              </a:rPr>
              <a:t>dụng</a:t>
            </a:r>
            <a:r>
              <a:rPr lang="en-US" sz="2800" b="1" dirty="0">
                <a:gradFill>
                  <a:gsLst>
                    <a:gs pos="0">
                      <a:srgbClr val="7B32B2"/>
                    </a:gs>
                    <a:gs pos="100000">
                      <a:srgbClr val="401A5D"/>
                    </a:gs>
                  </a:gsLst>
                  <a:lin scaled="0"/>
                </a:gradFill>
                <a:latin typeface="Times New Roman" panose="02020603050405020304" charset="0"/>
              </a:rPr>
              <a:t> </a:t>
            </a:r>
            <a:r>
              <a:rPr lang="en-US" sz="2800" b="1" dirty="0" err="1">
                <a:gradFill>
                  <a:gsLst>
                    <a:gs pos="0">
                      <a:srgbClr val="7B32B2"/>
                    </a:gs>
                    <a:gs pos="100000">
                      <a:srgbClr val="401A5D"/>
                    </a:gs>
                  </a:gsLst>
                  <a:lin scaled="0"/>
                </a:gradFill>
                <a:latin typeface="Times New Roman" panose="02020603050405020304" charset="0"/>
              </a:rPr>
              <a:t>của</a:t>
            </a:r>
            <a:r>
              <a:rPr lang="en-US" sz="2800" b="1" dirty="0">
                <a:gradFill>
                  <a:gsLst>
                    <a:gs pos="0">
                      <a:srgbClr val="7B32B2"/>
                    </a:gs>
                    <a:gs pos="100000">
                      <a:srgbClr val="401A5D"/>
                    </a:gs>
                  </a:gsLst>
                  <a:lin scaled="0"/>
                </a:gradFill>
                <a:latin typeface="Times New Roman" panose="02020603050405020304" charset="0"/>
              </a:rPr>
              <a:t> </a:t>
            </a:r>
            <a:r>
              <a:rPr lang="en-US" sz="2800" b="1" dirty="0" err="1">
                <a:gradFill>
                  <a:gsLst>
                    <a:gs pos="0">
                      <a:srgbClr val="7B32B2"/>
                    </a:gs>
                    <a:gs pos="100000">
                      <a:srgbClr val="401A5D"/>
                    </a:gs>
                  </a:gsLst>
                  <a:lin scaled="0"/>
                </a:gradFill>
                <a:latin typeface="Times New Roman" panose="02020603050405020304" charset="0"/>
              </a:rPr>
              <a:t>sản</a:t>
            </a:r>
            <a:r>
              <a:rPr lang="en-US" sz="2800" b="1" dirty="0">
                <a:gradFill>
                  <a:gsLst>
                    <a:gs pos="0">
                      <a:srgbClr val="7B32B2"/>
                    </a:gs>
                    <a:gs pos="100000">
                      <a:srgbClr val="401A5D"/>
                    </a:gs>
                  </a:gsLst>
                  <a:lin scaled="0"/>
                </a:gradFill>
                <a:latin typeface="Times New Roman" panose="02020603050405020304" charset="0"/>
              </a:rPr>
              <a:t> </a:t>
            </a:r>
            <a:r>
              <a:rPr lang="en-US" sz="2800" b="1" dirty="0" err="1" smtClean="0">
                <a:gradFill>
                  <a:gsLst>
                    <a:gs pos="0">
                      <a:srgbClr val="7B32B2"/>
                    </a:gs>
                    <a:gs pos="100000">
                      <a:srgbClr val="401A5D"/>
                    </a:gs>
                  </a:gsLst>
                  <a:lin scaled="0"/>
                </a:gradFill>
                <a:latin typeface="Times New Roman" panose="02020603050405020304" charset="0"/>
              </a:rPr>
              <a:t>phẩm</a:t>
            </a:r>
            <a:r>
              <a:rPr lang="en-US" sz="2800" b="1" dirty="0" smtClean="0">
                <a:gradFill>
                  <a:gsLst>
                    <a:gs pos="0">
                      <a:srgbClr val="7B32B2"/>
                    </a:gs>
                    <a:gs pos="100000">
                      <a:srgbClr val="401A5D"/>
                    </a:gs>
                  </a:gsLst>
                  <a:lin scaled="0"/>
                </a:gradFill>
                <a:latin typeface="Times New Roman" panose="02020603050405020304" charset="0"/>
              </a:rPr>
              <a:t>? </a:t>
            </a:r>
            <a:endParaRPr lang="en-US" sz="2800" b="1" dirty="0">
              <a:gradFill>
                <a:gsLst>
                  <a:gs pos="0">
                    <a:srgbClr val="7B32B2"/>
                  </a:gs>
                  <a:gs pos="100000">
                    <a:srgbClr val="401A5D"/>
                  </a:gs>
                </a:gsLst>
                <a:lin scaled="0"/>
              </a:gradFill>
              <a:latin typeface="Times New Roman" panose="02020603050405020304" charset="0"/>
            </a:endParaRPr>
          </a:p>
        </p:txBody>
      </p:sp>
      <p:sp>
        <p:nvSpPr>
          <p:cNvPr id="10" name="Text Box 1"/>
          <p:cNvSpPr txBox="1"/>
          <p:nvPr/>
        </p:nvSpPr>
        <p:spPr>
          <a:xfrm>
            <a:off x="680719" y="5270750"/>
            <a:ext cx="10829925" cy="523220"/>
          </a:xfrm>
          <a:prstGeom prst="rect">
            <a:avLst/>
          </a:prstGeom>
          <a:noFill/>
          <a:ln w="9525">
            <a:noFill/>
          </a:ln>
        </p:spPr>
        <p:txBody>
          <a:bodyPr wrap="square">
            <a:spAutoFit/>
          </a:bodyPr>
          <a:lstStyle/>
          <a:p>
            <a:pPr indent="0"/>
            <a:r>
              <a:rPr lang="en-US" sz="2800" b="0" dirty="0">
                <a:latin typeface="Times New Roman" panose="02020603050405020304" charset="0"/>
              </a:rPr>
              <a:t>- </a:t>
            </a:r>
            <a:r>
              <a:rPr lang="en-US" sz="2800" b="0" dirty="0" err="1" smtClean="0">
                <a:latin typeface="Times New Roman" panose="02020603050405020304" charset="0"/>
              </a:rPr>
              <a:t>Phân</a:t>
            </a:r>
            <a:r>
              <a:rPr lang="en-US" sz="2800" b="0" dirty="0" smtClean="0">
                <a:latin typeface="Times New Roman" panose="02020603050405020304" charset="0"/>
              </a:rPr>
              <a:t> </a:t>
            </a:r>
            <a:r>
              <a:rPr lang="en-US" sz="2800" b="0" dirty="0" err="1" smtClean="0">
                <a:latin typeface="Times New Roman" panose="02020603050405020304" charset="0"/>
              </a:rPr>
              <a:t>tích</a:t>
            </a:r>
            <a:r>
              <a:rPr lang="en-US" sz="2800" b="0" dirty="0" smtClean="0">
                <a:latin typeface="Times New Roman" panose="02020603050405020304" charset="0"/>
              </a:rPr>
              <a:t> </a:t>
            </a:r>
            <a:r>
              <a:rPr lang="en-US" sz="2800" b="0" dirty="0" err="1" smtClean="0">
                <a:latin typeface="Times New Roman" panose="02020603050405020304" charset="0"/>
              </a:rPr>
              <a:t>giá</a:t>
            </a:r>
            <a:r>
              <a:rPr lang="en-US" sz="2800" b="0" dirty="0" smtClean="0">
                <a:latin typeface="Times New Roman" panose="02020603050405020304" charset="0"/>
              </a:rPr>
              <a:t> </a:t>
            </a:r>
            <a:r>
              <a:rPr lang="en-US" sz="2800" b="0" dirty="0" err="1" smtClean="0">
                <a:latin typeface="Times New Roman" panose="02020603050405020304" charset="0"/>
              </a:rPr>
              <a:t>trị</a:t>
            </a:r>
            <a:r>
              <a:rPr lang="en-US" sz="2800" b="0" dirty="0" smtClean="0">
                <a:latin typeface="Times New Roman" panose="02020603050405020304" charset="0"/>
              </a:rPr>
              <a:t> </a:t>
            </a:r>
            <a:r>
              <a:rPr lang="en-US" sz="2800" b="0" dirty="0" err="1" smtClean="0">
                <a:latin typeface="Times New Roman" panose="02020603050405020304" charset="0"/>
              </a:rPr>
              <a:t>ứng</a:t>
            </a:r>
            <a:r>
              <a:rPr lang="en-US" sz="2800" b="0" dirty="0" smtClean="0">
                <a:latin typeface="Times New Roman" panose="02020603050405020304" charset="0"/>
              </a:rPr>
              <a:t> </a:t>
            </a:r>
            <a:r>
              <a:rPr lang="en-US" sz="2800" b="0" dirty="0" err="1" smtClean="0">
                <a:latin typeface="Times New Roman" panose="02020603050405020304" charset="0"/>
              </a:rPr>
              <a:t>dụng</a:t>
            </a:r>
            <a:r>
              <a:rPr lang="en-US" sz="2800" b="0" dirty="0" smtClean="0">
                <a:latin typeface="Times New Roman" panose="02020603050405020304" charset="0"/>
              </a:rPr>
              <a:t> </a:t>
            </a:r>
            <a:r>
              <a:rPr lang="en-US" sz="2800" b="0" dirty="0" err="1" smtClean="0">
                <a:latin typeface="Times New Roman" panose="02020603050405020304" charset="0"/>
              </a:rPr>
              <a:t>của</a:t>
            </a:r>
            <a:r>
              <a:rPr lang="en-US" sz="2800" b="0" dirty="0" smtClean="0">
                <a:latin typeface="Times New Roman" panose="02020603050405020304" charset="0"/>
              </a:rPr>
              <a:t> SPMT </a:t>
            </a:r>
            <a:r>
              <a:rPr lang="en-US" sz="2800" b="0" dirty="0" err="1" smtClean="0">
                <a:latin typeface="Times New Roman" panose="02020603050405020304" charset="0"/>
              </a:rPr>
              <a:t>trong</a:t>
            </a:r>
            <a:r>
              <a:rPr lang="en-US" sz="2800" b="0" dirty="0" smtClean="0">
                <a:latin typeface="Times New Roman" panose="02020603050405020304" charset="0"/>
              </a:rPr>
              <a:t> </a:t>
            </a:r>
            <a:r>
              <a:rPr lang="en-US" sz="2800" b="0" dirty="0" err="1" smtClean="0">
                <a:latin typeface="Times New Roman" panose="02020603050405020304" charset="0"/>
              </a:rPr>
              <a:t>cuộc</a:t>
            </a:r>
            <a:r>
              <a:rPr lang="en-US" sz="2800" b="0" dirty="0" smtClean="0">
                <a:latin typeface="Times New Roman" panose="02020603050405020304" charset="0"/>
              </a:rPr>
              <a:t> </a:t>
            </a:r>
            <a:r>
              <a:rPr lang="en-US" sz="2800" b="0" dirty="0" err="1" smtClean="0">
                <a:latin typeface="Times New Roman" panose="02020603050405020304" charset="0"/>
              </a:rPr>
              <a:t>sống</a:t>
            </a:r>
            <a:r>
              <a:rPr lang="en-US" sz="2800" b="0" dirty="0" smtClean="0">
                <a:latin typeface="Times New Roman" panose="02020603050405020304" charset="0"/>
              </a:rPr>
              <a:t>.</a:t>
            </a:r>
            <a:endParaRPr lang="en-US" sz="2800" dirty="0"/>
          </a:p>
        </p:txBody>
      </p:sp>
      <p:sp>
        <p:nvSpPr>
          <p:cNvPr id="12" name="Text Box 5"/>
          <p:cNvSpPr txBox="1"/>
          <p:nvPr/>
        </p:nvSpPr>
        <p:spPr>
          <a:xfrm>
            <a:off x="1060942" y="155"/>
            <a:ext cx="9766579" cy="1175706"/>
          </a:xfrm>
          <a:prstGeom prst="rect">
            <a:avLst/>
          </a:prstGeom>
          <a:noFill/>
        </p:spPr>
        <p:txBody>
          <a:bodyPr wrap="square" rtlCol="0">
            <a:spAutoFit/>
          </a:bodyPr>
          <a:lstStyle/>
          <a:p>
            <a:pPr algn="ctr">
              <a:lnSpc>
                <a:spcPct val="110000"/>
              </a:lnSpc>
            </a:pPr>
            <a:r>
              <a:rPr lang="en-US" sz="3200" b="1" smtClean="0">
                <a:solidFill>
                  <a:srgbClr val="FF0000"/>
                </a:solidFill>
                <a:latin typeface="Times New Roman" panose="02020603050405020304" charset="0"/>
                <a:cs typeface="Times New Roman" panose="02020603050405020304" charset="0"/>
              </a:rPr>
              <a:t>TIẾT 28- BÀI </a:t>
            </a:r>
            <a:r>
              <a:rPr lang="en-US" sz="3200" b="1">
                <a:solidFill>
                  <a:srgbClr val="FF0000"/>
                </a:solidFill>
                <a:latin typeface="Times New Roman" panose="02020603050405020304" charset="0"/>
                <a:cs typeface="Times New Roman" panose="02020603050405020304" charset="0"/>
              </a:rPr>
              <a:t>14: </a:t>
            </a:r>
            <a:endParaRPr lang="en-US" sz="3200" b="1" smtClean="0">
              <a:solidFill>
                <a:srgbClr val="FF0000"/>
              </a:solidFill>
              <a:latin typeface="Times New Roman" panose="02020603050405020304" charset="0"/>
              <a:cs typeface="Times New Roman" panose="02020603050405020304" charset="0"/>
            </a:endParaRPr>
          </a:p>
          <a:p>
            <a:pPr algn="ctr">
              <a:lnSpc>
                <a:spcPct val="110000"/>
              </a:lnSpc>
            </a:pPr>
            <a:r>
              <a:rPr lang="en-US" sz="3200" b="1" smtClean="0">
                <a:solidFill>
                  <a:srgbClr val="FF0000"/>
                </a:solidFill>
                <a:latin typeface="Times New Roman" panose="02020603050405020304" charset="0"/>
                <a:cs typeface="Times New Roman" panose="02020603050405020304" charset="0"/>
              </a:rPr>
              <a:t>MĨ </a:t>
            </a:r>
            <a:r>
              <a:rPr lang="en-US" sz="3200" b="1">
                <a:solidFill>
                  <a:srgbClr val="FF0000"/>
                </a:solidFill>
                <a:latin typeface="Times New Roman" panose="02020603050405020304" charset="0"/>
                <a:cs typeface="Times New Roman" panose="02020603050405020304" charset="0"/>
              </a:rPr>
              <a:t>THUẬT ỨNG DỤNG HIỆN ĐẠI VIỆT NAM</a:t>
            </a:r>
          </a:p>
        </p:txBody>
      </p:sp>
    </p:spTree>
    <p:extLst>
      <p:ext uri="{BB962C8B-B14F-4D97-AF65-F5344CB8AC3E}">
        <p14:creationId xmlns:p14="http://schemas.microsoft.com/office/powerpoint/2010/main" val="300952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00"/>
                                        </p:tgtEl>
                                        <p:attrNameLst>
                                          <p:attrName>style.visibility</p:attrName>
                                        </p:attrNameLst>
                                      </p:cBhvr>
                                      <p:to>
                                        <p:strVal val="visible"/>
                                      </p:to>
                                    </p:set>
                                    <p:anim calcmode="discrete" valueType="clr">
                                      <p:cBhvr override="childStyle">
                                        <p:cTn id="7" dur="80"/>
                                        <p:tgtEl>
                                          <p:spTgt spid="10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0"/>
                                        </p:tgtEl>
                                        <p:attrNameLst>
                                          <p:attrName>fillcolor</p:attrName>
                                        </p:attrNameLst>
                                      </p:cBhvr>
                                      <p:tavLst>
                                        <p:tav tm="0">
                                          <p:val>
                                            <p:clrVal>
                                              <a:schemeClr val="accent2"/>
                                            </p:clrVal>
                                          </p:val>
                                        </p:tav>
                                        <p:tav tm="50000">
                                          <p:val>
                                            <p:clrVal>
                                              <a:schemeClr val="hlink"/>
                                            </p:clrVal>
                                          </p:val>
                                        </p:tav>
                                      </p:tavLst>
                                    </p:anim>
                                    <p:set>
                                      <p:cBhvr>
                                        <p:cTn id="9" dur="80"/>
                                        <p:tgtEl>
                                          <p:spTgt spid="100"/>
                                        </p:tgtEl>
                                        <p:attrNameLst>
                                          <p:attrName>fill.type</p:attrName>
                                        </p:attrNameLst>
                                      </p:cBhvr>
                                      <p:to>
                                        <p:strVal val="solid"/>
                                      </p:to>
                                    </p:set>
                                  </p:childTnLst>
                                </p:cTn>
                              </p:par>
                            </p:childTnLst>
                          </p:cTn>
                        </p:par>
                        <p:par>
                          <p:cTn id="10" fill="hold">
                            <p:stCondLst>
                              <p:cond delay="88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2"/>
                                        </p:tgtEl>
                                        <p:attrNameLst>
                                          <p:attrName>style.visibility</p:attrName>
                                        </p:attrNameLst>
                                      </p:cBhvr>
                                      <p:to>
                                        <p:strVal val="visible"/>
                                      </p:to>
                                    </p:set>
                                    <p:anim calcmode="discrete" valueType="clr">
                                      <p:cBhvr override="childStyle">
                                        <p:cTn id="13"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2"/>
                                        </p:tgtEl>
                                        <p:attrNameLst>
                                          <p:attrName>fillcolor</p:attrName>
                                        </p:attrNameLst>
                                      </p:cBhvr>
                                      <p:tavLst>
                                        <p:tav tm="0">
                                          <p:val>
                                            <p:clrVal>
                                              <a:schemeClr val="accent2"/>
                                            </p:clrVal>
                                          </p:val>
                                        </p:tav>
                                        <p:tav tm="50000">
                                          <p:val>
                                            <p:clrVal>
                                              <a:schemeClr val="hlink"/>
                                            </p:clrVal>
                                          </p:val>
                                        </p:tav>
                                      </p:tavLst>
                                    </p:anim>
                                    <p:set>
                                      <p:cBhvr>
                                        <p:cTn id="15" dur="80"/>
                                        <p:tgtEl>
                                          <p:spTgt spid="2"/>
                                        </p:tgtEl>
                                        <p:attrNameLst>
                                          <p:attrName>fill.type</p:attrName>
                                        </p:attrNameLst>
                                      </p:cBhvr>
                                      <p:to>
                                        <p:strVal val="solid"/>
                                      </p:to>
                                    </p:set>
                                  </p:childTnLst>
                                </p:cTn>
                              </p:par>
                            </p:childTnLst>
                          </p:cTn>
                        </p:par>
                        <p:par>
                          <p:cTn id="16" fill="hold">
                            <p:stCondLst>
                              <p:cond delay="376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3"/>
                                        </p:tgtEl>
                                        <p:attrNameLst>
                                          <p:attrName>style.visibility</p:attrName>
                                        </p:attrNameLst>
                                      </p:cBhvr>
                                      <p:to>
                                        <p:strVal val="visible"/>
                                      </p:to>
                                    </p:set>
                                    <p:anim calcmode="discrete" valueType="clr">
                                      <p:cBhvr override="childStyle">
                                        <p:cTn id="19"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
                                        </p:tgtEl>
                                        <p:attrNameLst>
                                          <p:attrName>fillcolor</p:attrName>
                                        </p:attrNameLst>
                                      </p:cBhvr>
                                      <p:tavLst>
                                        <p:tav tm="0">
                                          <p:val>
                                            <p:clrVal>
                                              <a:schemeClr val="accent2"/>
                                            </p:clrVal>
                                          </p:val>
                                        </p:tav>
                                        <p:tav tm="50000">
                                          <p:val>
                                            <p:clrVal>
                                              <a:schemeClr val="hlink"/>
                                            </p:clrVal>
                                          </p:val>
                                        </p:tav>
                                      </p:tavLst>
                                    </p:anim>
                                    <p:set>
                                      <p:cBhvr>
                                        <p:cTn id="21" dur="80"/>
                                        <p:tgtEl>
                                          <p:spTgt spid="3"/>
                                        </p:tgtEl>
                                        <p:attrNameLst>
                                          <p:attrName>fill.type</p:attrName>
                                        </p:attrNameLst>
                                      </p:cBhvr>
                                      <p:to>
                                        <p:strVal val="solid"/>
                                      </p:to>
                                    </p:set>
                                  </p:childTnLst>
                                </p:cTn>
                              </p:par>
                            </p:childTnLst>
                          </p:cTn>
                        </p:par>
                        <p:par>
                          <p:cTn id="22" fill="hold">
                            <p:stCondLst>
                              <p:cond delay="700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10"/>
                                        </p:tgtEl>
                                        <p:attrNameLst>
                                          <p:attrName>style.visibility</p:attrName>
                                        </p:attrNameLst>
                                      </p:cBhvr>
                                      <p:to>
                                        <p:strVal val="visible"/>
                                      </p:to>
                                    </p:set>
                                    <p:anim calcmode="discrete" valueType="clr">
                                      <p:cBhvr override="childStyle">
                                        <p:cTn id="25"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0"/>
                                        </p:tgtEl>
                                        <p:attrNameLst>
                                          <p:attrName>fillcolor</p:attrName>
                                        </p:attrNameLst>
                                      </p:cBhvr>
                                      <p:tavLst>
                                        <p:tav tm="0">
                                          <p:val>
                                            <p:clrVal>
                                              <a:schemeClr val="accent2"/>
                                            </p:clrVal>
                                          </p:val>
                                        </p:tav>
                                        <p:tav tm="50000">
                                          <p:val>
                                            <p:clrVal>
                                              <a:schemeClr val="hlink"/>
                                            </p:clrVal>
                                          </p:val>
                                        </p:tav>
                                      </p:tavLst>
                                    </p:anim>
                                    <p:set>
                                      <p:cBhvr>
                                        <p:cTn id="27"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 grpId="0"/>
      <p:bldP spid="2" grpId="1"/>
      <p:bldP spid="3" grpId="0"/>
      <p:bldP spid="3" grpId="1"/>
      <p:bldP spid="10" grpId="0"/>
      <p:bldP spid="10"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103" name="Content Placeholder 102"/>
          <p:cNvPicPr>
            <a:picLocks noGrp="1" noChangeAspect="1"/>
          </p:cNvPicPr>
          <p:nvPr>
            <p:ph sz="half" idx="1"/>
          </p:nvPr>
        </p:nvPicPr>
        <p:blipFill>
          <a:blip r:embed="rId2"/>
          <a:stretch>
            <a:fillRect/>
          </a:stretch>
        </p:blipFill>
        <p:spPr>
          <a:xfrm>
            <a:off x="0" y="-40005"/>
            <a:ext cx="12192635" cy="6922770"/>
          </a:xfrm>
          <a:prstGeom prst="rect">
            <a:avLst/>
          </a:prstGeom>
          <a:noFill/>
          <a:ln w="9525">
            <a:noFill/>
          </a:ln>
        </p:spPr>
      </p:pic>
      <p:sp>
        <p:nvSpPr>
          <p:cNvPr id="11" name="Text Box 10"/>
          <p:cNvSpPr txBox="1"/>
          <p:nvPr/>
        </p:nvSpPr>
        <p:spPr>
          <a:xfrm>
            <a:off x="710565" y="1720374"/>
            <a:ext cx="6135370" cy="460375"/>
          </a:xfrm>
          <a:prstGeom prst="rect">
            <a:avLst/>
          </a:prstGeom>
          <a:noFill/>
        </p:spPr>
        <p:txBody>
          <a:bodyPr wrap="square" rtlCol="0">
            <a:spAutoFit/>
          </a:bodyPr>
          <a:lstStyle/>
          <a:p>
            <a:r>
              <a:rPr lang="en-US" sz="2400" b="1" dirty="0">
                <a:solidFill>
                  <a:schemeClr val="accent5">
                    <a:lumMod val="50000"/>
                  </a:schemeClr>
                </a:solidFill>
              </a:rPr>
              <a:t>II. LUYỆN TẬP VÀ SÁNG TẠO</a:t>
            </a:r>
          </a:p>
        </p:txBody>
      </p:sp>
      <p:sp>
        <p:nvSpPr>
          <p:cNvPr id="100" name="Text Box 99"/>
          <p:cNvSpPr txBox="1"/>
          <p:nvPr/>
        </p:nvSpPr>
        <p:spPr>
          <a:xfrm>
            <a:off x="710565" y="2699067"/>
            <a:ext cx="5080000" cy="460375"/>
          </a:xfrm>
          <a:prstGeom prst="rect">
            <a:avLst/>
          </a:prstGeom>
          <a:noFill/>
          <a:ln w="9525">
            <a:noFill/>
          </a:ln>
        </p:spPr>
        <p:txBody>
          <a:bodyPr>
            <a:spAutoFit/>
          </a:bodyPr>
          <a:lstStyle/>
          <a:p>
            <a:pPr indent="0"/>
            <a:r>
              <a:rPr lang="en-US" sz="2400" b="1" dirty="0">
                <a:gradFill>
                  <a:gsLst>
                    <a:gs pos="0">
                      <a:srgbClr val="007BD3"/>
                    </a:gs>
                    <a:gs pos="100000">
                      <a:srgbClr val="034373"/>
                    </a:gs>
                  </a:gsLst>
                  <a:lin scaled="0"/>
                </a:gradFill>
                <a:latin typeface="Arial" panose="020B0604020202020204" pitchFamily="34" charset="0"/>
                <a:cs typeface="Arial" panose="020B0604020202020204" pitchFamily="34" charset="0"/>
              </a:rPr>
              <a:t>IV. VẬN DỤNG.</a:t>
            </a:r>
          </a:p>
        </p:txBody>
      </p:sp>
      <p:sp>
        <p:nvSpPr>
          <p:cNvPr id="5" name="Text Box 4"/>
          <p:cNvSpPr txBox="1"/>
          <p:nvPr/>
        </p:nvSpPr>
        <p:spPr>
          <a:xfrm>
            <a:off x="688975" y="1186815"/>
            <a:ext cx="6135370" cy="460375"/>
          </a:xfrm>
          <a:prstGeom prst="rect">
            <a:avLst/>
          </a:prstGeom>
          <a:noFill/>
        </p:spPr>
        <p:txBody>
          <a:bodyPr wrap="square" rtlCol="0">
            <a:spAutoFit/>
          </a:bodyPr>
          <a:lstStyle/>
          <a:p>
            <a:r>
              <a:rPr lang="en-US" sz="2400" b="1" dirty="0">
                <a:solidFill>
                  <a:srgbClr val="0070C0"/>
                </a:solidFill>
              </a:rPr>
              <a:t>I. QUAN SÁT - NHẬN THỨC</a:t>
            </a:r>
          </a:p>
        </p:txBody>
      </p:sp>
      <p:sp>
        <p:nvSpPr>
          <p:cNvPr id="2" name="Text Box 1"/>
          <p:cNvSpPr txBox="1"/>
          <p:nvPr/>
        </p:nvSpPr>
        <p:spPr>
          <a:xfrm>
            <a:off x="710565" y="2195354"/>
            <a:ext cx="5080000" cy="460375"/>
          </a:xfrm>
          <a:prstGeom prst="rect">
            <a:avLst/>
          </a:prstGeom>
          <a:noFill/>
          <a:ln w="9525">
            <a:noFill/>
          </a:ln>
        </p:spPr>
        <p:txBody>
          <a:bodyPr wrap="square">
            <a:spAutoFit/>
          </a:bodyPr>
          <a:lstStyle/>
          <a:p>
            <a:pPr indent="0"/>
            <a:r>
              <a:rPr lang="en-US" sz="2400" b="1" dirty="0">
                <a:solidFill>
                  <a:srgbClr val="0070C0"/>
                </a:solidFill>
                <a:latin typeface="+mj-lt"/>
                <a:cs typeface="+mj-lt"/>
              </a:rPr>
              <a:t>III. PHÂN TÍCH - ĐÁNH GIÁ.</a:t>
            </a:r>
          </a:p>
        </p:txBody>
      </p:sp>
      <p:sp>
        <p:nvSpPr>
          <p:cNvPr id="3" name="Text Box 2"/>
          <p:cNvSpPr txBox="1"/>
          <p:nvPr/>
        </p:nvSpPr>
        <p:spPr>
          <a:xfrm>
            <a:off x="710565" y="3159442"/>
            <a:ext cx="4963103" cy="3108543"/>
          </a:xfrm>
          <a:prstGeom prst="rect">
            <a:avLst/>
          </a:prstGeom>
          <a:noFill/>
          <a:ln w="9525">
            <a:noFill/>
          </a:ln>
        </p:spPr>
        <p:txBody>
          <a:bodyPr wrap="square">
            <a:spAutoFit/>
          </a:bodyPr>
          <a:lstStyle/>
          <a:p>
            <a:pPr indent="0"/>
            <a:r>
              <a:rPr lang="en-US" sz="2800" b="0" dirty="0">
                <a:latin typeface="Times New Roman" panose="02020603050405020304" charset="0"/>
              </a:rPr>
              <a:t> </a:t>
            </a:r>
            <a:r>
              <a:rPr lang="en-US" sz="2800" b="0" dirty="0" smtClean="0">
                <a:latin typeface="Times New Roman" panose="02020603050405020304" charset="0"/>
              </a:rPr>
              <a:t>- HS </a:t>
            </a:r>
            <a:r>
              <a:rPr lang="en-US" sz="2800" b="0" dirty="0" err="1">
                <a:solidFill>
                  <a:srgbClr val="000000"/>
                </a:solidFill>
                <a:latin typeface="Times New Roman" panose="02020603050405020304" charset="0"/>
              </a:rPr>
              <a:t>sưu</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tầm</a:t>
            </a:r>
            <a:r>
              <a:rPr lang="en-US" sz="2800" b="0" dirty="0">
                <a:solidFill>
                  <a:srgbClr val="000000"/>
                </a:solidFill>
                <a:latin typeface="Times New Roman" panose="02020603050405020304" charset="0"/>
              </a:rPr>
              <a:t> qua </a:t>
            </a:r>
            <a:r>
              <a:rPr lang="en-US" sz="2800" b="0" dirty="0" err="1">
                <a:solidFill>
                  <a:srgbClr val="000000"/>
                </a:solidFill>
                <a:latin typeface="Times New Roman" panose="02020603050405020304" charset="0"/>
              </a:rPr>
              <a:t>sách</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báo</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intemet</a:t>
            </a:r>
            <a:r>
              <a:rPr lang="en-US" sz="2800" b="0" dirty="0">
                <a:solidFill>
                  <a:srgbClr val="000000"/>
                </a:solidFill>
                <a:latin typeface="Times New Roman" panose="02020603050405020304" charset="0"/>
              </a:rPr>
              <a:t>…,</a:t>
            </a:r>
            <a:r>
              <a:rPr lang="en-US" sz="2800" b="0" dirty="0" err="1">
                <a:solidFill>
                  <a:srgbClr val="000000"/>
                </a:solidFill>
                <a:latin typeface="Times New Roman" panose="02020603050405020304" charset="0"/>
              </a:rPr>
              <a:t>những</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tác</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phẩm</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mĩ</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thuật</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ứng</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dụng</a:t>
            </a:r>
            <a:r>
              <a:rPr lang="en-US" sz="2800" b="0" dirty="0">
                <a:latin typeface="Times New Roman" panose="02020603050405020304" charset="0"/>
              </a:rPr>
              <a:t> </a:t>
            </a:r>
            <a:r>
              <a:rPr lang="en-US" sz="2800" b="0" dirty="0" err="1">
                <a:solidFill>
                  <a:srgbClr val="000000"/>
                </a:solidFill>
                <a:latin typeface="Times New Roman" panose="02020603050405020304" charset="0"/>
              </a:rPr>
              <a:t>của</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hoạ</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sĩ</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Phạm</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Hậu</a:t>
            </a:r>
            <a:r>
              <a:rPr lang="en-US" sz="2800" b="0" dirty="0">
                <a:solidFill>
                  <a:srgbClr val="000000"/>
                </a:solidFill>
                <a:latin typeface="Times New Roman" panose="02020603050405020304" charset="0"/>
              </a:rPr>
              <a:t>.</a:t>
            </a:r>
            <a:endParaRPr lang="en-US" sz="2800" b="0" dirty="0">
              <a:latin typeface="Times New Roman" panose="02020603050405020304" charset="0"/>
            </a:endParaRPr>
          </a:p>
          <a:p>
            <a:pPr indent="0"/>
            <a:r>
              <a:rPr lang="en-US" sz="2800" b="0" dirty="0">
                <a:latin typeface="Times New Roman" panose="02020603050405020304" charset="0"/>
              </a:rPr>
              <a:t>- HS</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trình</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bày</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được</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tóm</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tắt</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cuộc</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đời</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và</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sự</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nghiệp</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của</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hoa</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sĩ</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Phạm</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Hậu</a:t>
            </a:r>
            <a:r>
              <a:rPr lang="en-US" sz="2800" b="0" dirty="0">
                <a:solidFill>
                  <a:srgbClr val="000000"/>
                </a:solidFill>
                <a:latin typeface="Times New Roman" panose="02020603050405020304" charset="0"/>
              </a:rPr>
              <a:t> (1903 </a:t>
            </a:r>
            <a:r>
              <a:rPr lang="en-US" sz="2800" b="1" dirty="0">
                <a:solidFill>
                  <a:srgbClr val="000000"/>
                </a:solidFill>
                <a:latin typeface="Times New Roman" panose="02020603050405020304" charset="0"/>
              </a:rPr>
              <a:t>-</a:t>
            </a:r>
            <a:r>
              <a:rPr lang="en-US" sz="2800" b="0" dirty="0">
                <a:solidFill>
                  <a:srgbClr val="000000"/>
                </a:solidFill>
                <a:latin typeface="Times New Roman" panose="02020603050405020304" charset="0"/>
              </a:rPr>
              <a:t> 1994</a:t>
            </a:r>
            <a:r>
              <a:rPr lang="en-US" sz="2800" b="0" dirty="0" smtClean="0">
                <a:solidFill>
                  <a:srgbClr val="000000"/>
                </a:solidFill>
                <a:latin typeface="Times New Roman" panose="02020603050405020304" charset="0"/>
              </a:rPr>
              <a:t>).</a:t>
            </a:r>
            <a:endParaRPr lang="en-US" sz="2800" b="0" dirty="0">
              <a:latin typeface="Times New Roman" panose="02020603050405020304" charset="0"/>
            </a:endParaRPr>
          </a:p>
        </p:txBody>
      </p:sp>
      <p:pic>
        <p:nvPicPr>
          <p:cNvPr id="10" name="Content Placeholder 99"/>
          <p:cNvPicPr>
            <a:picLocks noGrp="1"/>
          </p:cNvPicPr>
          <p:nvPr>
            <p:ph sz="half" idx="2"/>
          </p:nvPr>
        </p:nvPicPr>
        <p:blipFill>
          <a:blip r:embed="rId3"/>
          <a:stretch>
            <a:fillRect/>
          </a:stretch>
        </p:blipFill>
        <p:spPr>
          <a:xfrm>
            <a:off x="5457046" y="1417002"/>
            <a:ext cx="2980026" cy="2633186"/>
          </a:xfrm>
          <a:prstGeom prst="rect">
            <a:avLst/>
          </a:prstGeom>
          <a:noFill/>
          <a:ln w="9525">
            <a:noFill/>
          </a:ln>
        </p:spPr>
      </p:pic>
      <p:pic>
        <p:nvPicPr>
          <p:cNvPr id="12" name="Picture 11"/>
          <p:cNvPicPr/>
          <p:nvPr/>
        </p:nvPicPr>
        <p:blipFill>
          <a:blip r:embed="rId4"/>
          <a:srcRect l="-136" t="118"/>
          <a:stretch>
            <a:fillRect/>
          </a:stretch>
        </p:blipFill>
        <p:spPr>
          <a:xfrm>
            <a:off x="8516503" y="2377102"/>
            <a:ext cx="2996624" cy="4000857"/>
          </a:xfrm>
          <a:prstGeom prst="rect">
            <a:avLst/>
          </a:prstGeom>
          <a:noFill/>
          <a:ln w="9525">
            <a:noFill/>
          </a:ln>
        </p:spPr>
      </p:pic>
      <p:sp>
        <p:nvSpPr>
          <p:cNvPr id="13" name="Text Box 5"/>
          <p:cNvSpPr txBox="1"/>
          <p:nvPr/>
        </p:nvSpPr>
        <p:spPr>
          <a:xfrm>
            <a:off x="1060942" y="155"/>
            <a:ext cx="9766579" cy="1175706"/>
          </a:xfrm>
          <a:prstGeom prst="rect">
            <a:avLst/>
          </a:prstGeom>
          <a:noFill/>
        </p:spPr>
        <p:txBody>
          <a:bodyPr wrap="square" rtlCol="0">
            <a:spAutoFit/>
          </a:bodyPr>
          <a:lstStyle/>
          <a:p>
            <a:pPr algn="ctr">
              <a:lnSpc>
                <a:spcPct val="110000"/>
              </a:lnSpc>
            </a:pPr>
            <a:r>
              <a:rPr lang="en-US" sz="3200" b="1" smtClean="0">
                <a:solidFill>
                  <a:srgbClr val="FF0000"/>
                </a:solidFill>
                <a:latin typeface="Times New Roman" panose="02020603050405020304" charset="0"/>
                <a:cs typeface="Times New Roman" panose="02020603050405020304" charset="0"/>
              </a:rPr>
              <a:t>TIẾT 28- BÀI </a:t>
            </a:r>
            <a:r>
              <a:rPr lang="en-US" sz="3200" b="1">
                <a:solidFill>
                  <a:srgbClr val="FF0000"/>
                </a:solidFill>
                <a:latin typeface="Times New Roman" panose="02020603050405020304" charset="0"/>
                <a:cs typeface="Times New Roman" panose="02020603050405020304" charset="0"/>
              </a:rPr>
              <a:t>14: </a:t>
            </a:r>
            <a:endParaRPr lang="en-US" sz="3200" b="1" smtClean="0">
              <a:solidFill>
                <a:srgbClr val="FF0000"/>
              </a:solidFill>
              <a:latin typeface="Times New Roman" panose="02020603050405020304" charset="0"/>
              <a:cs typeface="Times New Roman" panose="02020603050405020304" charset="0"/>
            </a:endParaRPr>
          </a:p>
          <a:p>
            <a:pPr algn="ctr">
              <a:lnSpc>
                <a:spcPct val="110000"/>
              </a:lnSpc>
            </a:pPr>
            <a:r>
              <a:rPr lang="en-US" sz="3200" b="1" smtClean="0">
                <a:solidFill>
                  <a:srgbClr val="FF0000"/>
                </a:solidFill>
                <a:latin typeface="Times New Roman" panose="02020603050405020304" charset="0"/>
                <a:cs typeface="Times New Roman" panose="02020603050405020304" charset="0"/>
              </a:rPr>
              <a:t>MĨ </a:t>
            </a:r>
            <a:r>
              <a:rPr lang="en-US" sz="3200" b="1">
                <a:solidFill>
                  <a:srgbClr val="FF0000"/>
                </a:solidFill>
                <a:latin typeface="Times New Roman" panose="02020603050405020304" charset="0"/>
                <a:cs typeface="Times New Roman" panose="02020603050405020304" charset="0"/>
              </a:rPr>
              <a:t>THUẬT ỨNG DỤNG HIỆN ĐẠI VIỆT NAM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00"/>
                                        </p:tgtEl>
                                        <p:attrNameLst>
                                          <p:attrName>style.visibility</p:attrName>
                                        </p:attrNameLst>
                                      </p:cBhvr>
                                      <p:to>
                                        <p:strVal val="visible"/>
                                      </p:to>
                                    </p:set>
                                    <p:anim calcmode="discrete" valueType="clr">
                                      <p:cBhvr override="childStyle">
                                        <p:cTn id="7" dur="80"/>
                                        <p:tgtEl>
                                          <p:spTgt spid="10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0"/>
                                        </p:tgtEl>
                                        <p:attrNameLst>
                                          <p:attrName>fillcolor</p:attrName>
                                        </p:attrNameLst>
                                      </p:cBhvr>
                                      <p:tavLst>
                                        <p:tav tm="0">
                                          <p:val>
                                            <p:clrVal>
                                              <a:schemeClr val="accent2"/>
                                            </p:clrVal>
                                          </p:val>
                                        </p:tav>
                                        <p:tav tm="50000">
                                          <p:val>
                                            <p:clrVal>
                                              <a:schemeClr val="hlink"/>
                                            </p:clrVal>
                                          </p:val>
                                        </p:tav>
                                      </p:tavLst>
                                    </p:anim>
                                    <p:set>
                                      <p:cBhvr>
                                        <p:cTn id="9" dur="80"/>
                                        <p:tgtEl>
                                          <p:spTgt spid="100"/>
                                        </p:tgtEl>
                                        <p:attrNameLst>
                                          <p:attrName>fill.type</p:attrName>
                                        </p:attrNameLst>
                                      </p:cBhvr>
                                      <p:to>
                                        <p:strVal val="solid"/>
                                      </p:to>
                                    </p:set>
                                  </p:childTnLst>
                                </p:cTn>
                              </p:par>
                            </p:childTnLst>
                          </p:cTn>
                        </p:par>
                        <p:par>
                          <p:cTn id="10" fill="hold">
                            <p:stCondLst>
                              <p:cond delay="48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3"/>
                                        </p:tgtEl>
                                        <p:attrNameLst>
                                          <p:attrName>style.visibility</p:attrName>
                                        </p:attrNameLst>
                                      </p:cBhvr>
                                      <p:to>
                                        <p:strVal val="visible"/>
                                      </p:to>
                                    </p:set>
                                    <p:anim calcmode="discrete" valueType="clr">
                                      <p:cBhvr override="childStyle">
                                        <p:cTn id="13"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3"/>
                                        </p:tgtEl>
                                        <p:attrNameLst>
                                          <p:attrName>fillcolor</p:attrName>
                                        </p:attrNameLst>
                                      </p:cBhvr>
                                      <p:tavLst>
                                        <p:tav tm="0">
                                          <p:val>
                                            <p:clrVal>
                                              <a:schemeClr val="accent2"/>
                                            </p:clrVal>
                                          </p:val>
                                        </p:tav>
                                        <p:tav tm="50000">
                                          <p:val>
                                            <p:clrVal>
                                              <a:schemeClr val="hlink"/>
                                            </p:clrVal>
                                          </p:val>
                                        </p:tav>
                                      </p:tavLst>
                                    </p:anim>
                                    <p:set>
                                      <p:cBhvr>
                                        <p:cTn id="15" dur="80"/>
                                        <p:tgtEl>
                                          <p:spTgt spid="3"/>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12" presetClass="entr" presetSubtype="8"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p:tgtEl>
                                          <p:spTgt spid="10"/>
                                        </p:tgtEl>
                                        <p:attrNameLst>
                                          <p:attrName>ppt_x</p:attrName>
                                        </p:attrNameLst>
                                      </p:cBhvr>
                                      <p:tavLst>
                                        <p:tav tm="0">
                                          <p:val>
                                            <p:strVal val="#ppt_x-#ppt_w*1.125000"/>
                                          </p:val>
                                        </p:tav>
                                        <p:tav tm="100000">
                                          <p:val>
                                            <p:strVal val="#ppt_x"/>
                                          </p:val>
                                        </p:tav>
                                      </p:tavLst>
                                    </p:anim>
                                    <p:animEffect transition="in" filter="wipe(righ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8"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p:tgtEl>
                                          <p:spTgt spid="12"/>
                                        </p:tgtEl>
                                        <p:attrNameLst>
                                          <p:attrName>ppt_x</p:attrName>
                                        </p:attrNameLst>
                                      </p:cBhvr>
                                      <p:tavLst>
                                        <p:tav tm="0">
                                          <p:val>
                                            <p:strVal val="#ppt_x-#ppt_w*1.125000"/>
                                          </p:val>
                                        </p:tav>
                                        <p:tav tm="100000">
                                          <p:val>
                                            <p:strVal val="#ppt_x"/>
                                          </p:val>
                                        </p:tav>
                                      </p:tavLst>
                                    </p:anim>
                                    <p:animEffect transition="in" filter="wipe(righ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p:bldP spid="3"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103" name="Content Placeholder 102"/>
          <p:cNvPicPr>
            <a:picLocks noGrp="1" noChangeAspect="1"/>
          </p:cNvPicPr>
          <p:nvPr>
            <p:ph sz="half" idx="1"/>
          </p:nvPr>
        </p:nvPicPr>
        <p:blipFill>
          <a:blip r:embed="rId2"/>
          <a:stretch>
            <a:fillRect/>
          </a:stretch>
        </p:blipFill>
        <p:spPr>
          <a:xfrm>
            <a:off x="0" y="-40005"/>
            <a:ext cx="12192635" cy="6922770"/>
          </a:xfrm>
          <a:prstGeom prst="rect">
            <a:avLst/>
          </a:prstGeom>
          <a:noFill/>
          <a:ln w="9525">
            <a:noFill/>
          </a:ln>
        </p:spPr>
      </p:pic>
      <p:sp>
        <p:nvSpPr>
          <p:cNvPr id="100" name="Text Box 99"/>
          <p:cNvSpPr txBox="1"/>
          <p:nvPr/>
        </p:nvSpPr>
        <p:spPr>
          <a:xfrm>
            <a:off x="738851" y="1989287"/>
            <a:ext cx="5080000" cy="460375"/>
          </a:xfrm>
          <a:prstGeom prst="rect">
            <a:avLst/>
          </a:prstGeom>
          <a:noFill/>
          <a:ln w="9525">
            <a:noFill/>
          </a:ln>
        </p:spPr>
        <p:txBody>
          <a:bodyPr>
            <a:spAutoFit/>
          </a:bodyPr>
          <a:lstStyle/>
          <a:p>
            <a:pPr indent="0"/>
            <a:r>
              <a:rPr lang="en-US" sz="2400" b="1" u="sng" dirty="0" smtClean="0">
                <a:gradFill>
                  <a:gsLst>
                    <a:gs pos="0">
                      <a:srgbClr val="007BD3"/>
                    </a:gs>
                    <a:gs pos="100000">
                      <a:srgbClr val="034373"/>
                    </a:gs>
                  </a:gsLst>
                  <a:lin scaled="0"/>
                </a:gradFill>
                <a:latin typeface="Arial" panose="020B0604020202020204" pitchFamily="34" charset="0"/>
                <a:cs typeface="Arial" panose="020B0604020202020204" pitchFamily="34" charset="0"/>
              </a:rPr>
              <a:t>BÀI TẬP VỀ NHÀ:</a:t>
            </a:r>
            <a:endParaRPr lang="en-US" sz="2400" b="1" u="sng" dirty="0">
              <a:gradFill>
                <a:gsLst>
                  <a:gs pos="0">
                    <a:srgbClr val="007BD3"/>
                  </a:gs>
                  <a:gs pos="100000">
                    <a:srgbClr val="034373"/>
                  </a:gs>
                </a:gsLst>
                <a:lin scaled="0"/>
              </a:gradFill>
              <a:latin typeface="Arial" panose="020B0604020202020204" pitchFamily="34" charset="0"/>
              <a:cs typeface="Arial" panose="020B0604020202020204" pitchFamily="34" charset="0"/>
            </a:endParaRPr>
          </a:p>
        </p:txBody>
      </p:sp>
      <p:sp>
        <p:nvSpPr>
          <p:cNvPr id="3" name="Text Box 2"/>
          <p:cNvSpPr txBox="1"/>
          <p:nvPr/>
        </p:nvSpPr>
        <p:spPr>
          <a:xfrm>
            <a:off x="985520" y="2845683"/>
            <a:ext cx="10596880" cy="954107"/>
          </a:xfrm>
          <a:prstGeom prst="rect">
            <a:avLst/>
          </a:prstGeom>
          <a:noFill/>
          <a:ln w="9525">
            <a:noFill/>
          </a:ln>
        </p:spPr>
        <p:txBody>
          <a:bodyPr wrap="square">
            <a:spAutoFit/>
          </a:bodyPr>
          <a:lstStyle/>
          <a:p>
            <a:pPr indent="0"/>
            <a:r>
              <a:rPr lang="en-US" sz="2800" dirty="0" err="1">
                <a:latin typeface="Times New Roman" panose="02020603050405020304" charset="0"/>
              </a:rPr>
              <a:t>S</a:t>
            </a:r>
            <a:r>
              <a:rPr lang="en-US" sz="2800" b="0" dirty="0" err="1" smtClean="0">
                <a:solidFill>
                  <a:srgbClr val="000000"/>
                </a:solidFill>
                <a:latin typeface="Times New Roman" panose="02020603050405020304" charset="0"/>
              </a:rPr>
              <a:t>ưu</a:t>
            </a:r>
            <a:r>
              <a:rPr lang="en-US" sz="2800" b="0" dirty="0" smtClean="0">
                <a:solidFill>
                  <a:srgbClr val="000000"/>
                </a:solidFill>
                <a:latin typeface="Times New Roman" panose="02020603050405020304" charset="0"/>
              </a:rPr>
              <a:t> </a:t>
            </a:r>
            <a:r>
              <a:rPr lang="en-US" sz="2800" b="0" dirty="0" err="1">
                <a:solidFill>
                  <a:srgbClr val="000000"/>
                </a:solidFill>
                <a:latin typeface="Times New Roman" panose="02020603050405020304" charset="0"/>
              </a:rPr>
              <a:t>tầm</a:t>
            </a:r>
            <a:r>
              <a:rPr lang="en-US" sz="2800" b="0" dirty="0">
                <a:solidFill>
                  <a:srgbClr val="000000"/>
                </a:solidFill>
                <a:latin typeface="Times New Roman" panose="02020603050405020304" charset="0"/>
              </a:rPr>
              <a:t> qua </a:t>
            </a:r>
            <a:r>
              <a:rPr lang="en-US" sz="2800" b="0" dirty="0" err="1">
                <a:solidFill>
                  <a:srgbClr val="000000"/>
                </a:solidFill>
                <a:latin typeface="Times New Roman" panose="02020603050405020304" charset="0"/>
              </a:rPr>
              <a:t>sách</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báo</a:t>
            </a:r>
            <a:r>
              <a:rPr lang="en-US" sz="2800" b="0" dirty="0">
                <a:solidFill>
                  <a:srgbClr val="000000"/>
                </a:solidFill>
                <a:latin typeface="Times New Roman" panose="02020603050405020304" charset="0"/>
              </a:rPr>
              <a:t> internet,... </a:t>
            </a:r>
            <a:r>
              <a:rPr lang="en-US" sz="2800" b="0" dirty="0" err="1">
                <a:solidFill>
                  <a:srgbClr val="000000"/>
                </a:solidFill>
                <a:latin typeface="Times New Roman" panose="02020603050405020304" charset="0"/>
              </a:rPr>
              <a:t>viết</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cảm</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nhận</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về</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tác</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phẩm</a:t>
            </a:r>
            <a:r>
              <a:rPr lang="en-US" sz="2800" b="1" dirty="0">
                <a:latin typeface="Times New Roman" panose="02020603050405020304" charset="0"/>
              </a:rPr>
              <a:t> </a:t>
            </a:r>
            <a:r>
              <a:rPr lang="en-US" sz="2800" b="0" dirty="0" err="1">
                <a:solidFill>
                  <a:srgbClr val="000000"/>
                </a:solidFill>
                <a:latin typeface="Times New Roman" panose="02020603050405020304" charset="0"/>
              </a:rPr>
              <a:t>mĩ</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thuật</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ứng</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dụng</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của</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hoạ</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sĩ</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Phạm</a:t>
            </a:r>
            <a:r>
              <a:rPr lang="en-US" sz="2800" b="0" dirty="0">
                <a:solidFill>
                  <a:srgbClr val="000000"/>
                </a:solidFill>
                <a:latin typeface="Times New Roman" panose="02020603050405020304" charset="0"/>
              </a:rPr>
              <a:t> </a:t>
            </a:r>
            <a:r>
              <a:rPr lang="en-US" sz="2800" b="0" dirty="0" err="1">
                <a:solidFill>
                  <a:srgbClr val="000000"/>
                </a:solidFill>
                <a:latin typeface="Times New Roman" panose="02020603050405020304" charset="0"/>
              </a:rPr>
              <a:t>Hậu</a:t>
            </a:r>
            <a:r>
              <a:rPr lang="en-US" sz="2800" b="0" dirty="0">
                <a:solidFill>
                  <a:srgbClr val="000000"/>
                </a:solidFill>
                <a:latin typeface="Times New Roman" panose="02020603050405020304" charset="0"/>
              </a:rPr>
              <a:t> </a:t>
            </a:r>
            <a:r>
              <a:rPr lang="en-US" sz="2800" b="0" dirty="0" smtClean="0">
                <a:solidFill>
                  <a:srgbClr val="000000"/>
                </a:solidFill>
                <a:latin typeface="Times New Roman" panose="02020603050405020304" charset="0"/>
              </a:rPr>
              <a:t>.</a:t>
            </a:r>
            <a:endParaRPr lang="en-US" sz="2800" dirty="0"/>
          </a:p>
        </p:txBody>
      </p:sp>
      <p:sp>
        <p:nvSpPr>
          <p:cNvPr id="8" name="Text Box 5"/>
          <p:cNvSpPr txBox="1"/>
          <p:nvPr/>
        </p:nvSpPr>
        <p:spPr>
          <a:xfrm>
            <a:off x="1060942" y="155"/>
            <a:ext cx="9766579" cy="1175706"/>
          </a:xfrm>
          <a:prstGeom prst="rect">
            <a:avLst/>
          </a:prstGeom>
          <a:noFill/>
        </p:spPr>
        <p:txBody>
          <a:bodyPr wrap="square" rtlCol="0">
            <a:spAutoFit/>
          </a:bodyPr>
          <a:lstStyle/>
          <a:p>
            <a:pPr algn="ctr">
              <a:lnSpc>
                <a:spcPct val="110000"/>
              </a:lnSpc>
            </a:pPr>
            <a:r>
              <a:rPr lang="en-US" sz="3200" b="1" smtClean="0">
                <a:solidFill>
                  <a:srgbClr val="FF0000"/>
                </a:solidFill>
                <a:latin typeface="Times New Roman" panose="02020603050405020304" charset="0"/>
                <a:cs typeface="Times New Roman" panose="02020603050405020304" charset="0"/>
              </a:rPr>
              <a:t>TIẾT 28- BÀI </a:t>
            </a:r>
            <a:r>
              <a:rPr lang="en-US" sz="3200" b="1">
                <a:solidFill>
                  <a:srgbClr val="FF0000"/>
                </a:solidFill>
                <a:latin typeface="Times New Roman" panose="02020603050405020304" charset="0"/>
                <a:cs typeface="Times New Roman" panose="02020603050405020304" charset="0"/>
              </a:rPr>
              <a:t>14: </a:t>
            </a:r>
            <a:endParaRPr lang="en-US" sz="3200" b="1" smtClean="0">
              <a:solidFill>
                <a:srgbClr val="FF0000"/>
              </a:solidFill>
              <a:latin typeface="Times New Roman" panose="02020603050405020304" charset="0"/>
              <a:cs typeface="Times New Roman" panose="02020603050405020304" charset="0"/>
            </a:endParaRPr>
          </a:p>
          <a:p>
            <a:pPr algn="ctr">
              <a:lnSpc>
                <a:spcPct val="110000"/>
              </a:lnSpc>
            </a:pPr>
            <a:r>
              <a:rPr lang="en-US" sz="3200" b="1" smtClean="0">
                <a:solidFill>
                  <a:srgbClr val="FF0000"/>
                </a:solidFill>
                <a:latin typeface="Times New Roman" panose="02020603050405020304" charset="0"/>
                <a:cs typeface="Times New Roman" panose="02020603050405020304" charset="0"/>
              </a:rPr>
              <a:t>MĨ </a:t>
            </a:r>
            <a:r>
              <a:rPr lang="en-US" sz="3200" b="1">
                <a:solidFill>
                  <a:srgbClr val="FF0000"/>
                </a:solidFill>
                <a:latin typeface="Times New Roman" panose="02020603050405020304" charset="0"/>
                <a:cs typeface="Times New Roman" panose="02020603050405020304" charset="0"/>
              </a:rPr>
              <a:t>THUẬT ỨNG DỤNG HIỆN ĐẠI VIỆT NAM</a:t>
            </a:r>
          </a:p>
        </p:txBody>
      </p:sp>
    </p:spTree>
    <p:extLst>
      <p:ext uri="{BB962C8B-B14F-4D97-AF65-F5344CB8AC3E}">
        <p14:creationId xmlns:p14="http://schemas.microsoft.com/office/powerpoint/2010/main" val="32386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00"/>
                                        </p:tgtEl>
                                        <p:attrNameLst>
                                          <p:attrName>style.visibility</p:attrName>
                                        </p:attrNameLst>
                                      </p:cBhvr>
                                      <p:to>
                                        <p:strVal val="visible"/>
                                      </p:to>
                                    </p:set>
                                    <p:anim calcmode="discrete" valueType="clr">
                                      <p:cBhvr override="childStyle">
                                        <p:cTn id="7" dur="80"/>
                                        <p:tgtEl>
                                          <p:spTgt spid="10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0"/>
                                        </p:tgtEl>
                                        <p:attrNameLst>
                                          <p:attrName>fillcolor</p:attrName>
                                        </p:attrNameLst>
                                      </p:cBhvr>
                                      <p:tavLst>
                                        <p:tav tm="0">
                                          <p:val>
                                            <p:clrVal>
                                              <a:schemeClr val="accent2"/>
                                            </p:clrVal>
                                          </p:val>
                                        </p:tav>
                                        <p:tav tm="50000">
                                          <p:val>
                                            <p:clrVal>
                                              <a:schemeClr val="hlink"/>
                                            </p:clrVal>
                                          </p:val>
                                        </p:tav>
                                      </p:tavLst>
                                    </p:anim>
                                    <p:set>
                                      <p:cBhvr>
                                        <p:cTn id="9" dur="80"/>
                                        <p:tgtEl>
                                          <p:spTgt spid="100"/>
                                        </p:tgtEl>
                                        <p:attrNameLst>
                                          <p:attrName>fill.type</p:attrName>
                                        </p:attrNameLst>
                                      </p:cBhvr>
                                      <p:to>
                                        <p:strVal val="solid"/>
                                      </p:to>
                                    </p:set>
                                  </p:childTnLst>
                                </p:cTn>
                              </p:par>
                            </p:childTnLst>
                          </p:cTn>
                        </p:par>
                        <p:par>
                          <p:cTn id="10" fill="hold">
                            <p:stCondLst>
                              <p:cond delay="52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3"/>
                                        </p:tgtEl>
                                        <p:attrNameLst>
                                          <p:attrName>style.visibility</p:attrName>
                                        </p:attrNameLst>
                                      </p:cBhvr>
                                      <p:to>
                                        <p:strVal val="visible"/>
                                      </p:to>
                                    </p:set>
                                    <p:anim calcmode="discrete" valueType="clr">
                                      <p:cBhvr override="childStyle">
                                        <p:cTn id="13"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3"/>
                                        </p:tgtEl>
                                        <p:attrNameLst>
                                          <p:attrName>fillcolor</p:attrName>
                                        </p:attrNameLst>
                                      </p:cBhvr>
                                      <p:tavLst>
                                        <p:tav tm="0">
                                          <p:val>
                                            <p:clrVal>
                                              <a:schemeClr val="accent2"/>
                                            </p:clrVal>
                                          </p:val>
                                        </p:tav>
                                        <p:tav tm="50000">
                                          <p:val>
                                            <p:clrVal>
                                              <a:schemeClr val="hlink"/>
                                            </p:clrVal>
                                          </p:val>
                                        </p:tav>
                                      </p:tavLst>
                                    </p:anim>
                                    <p:set>
                                      <p:cBhvr>
                                        <p:cTn id="15"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p:bldP spid="3"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01" name="Content Placeholder 100"/>
          <p:cNvPicPr>
            <a:picLocks noGrp="1"/>
          </p:cNvPicPr>
          <p:nvPr>
            <p:ph idx="1"/>
          </p:nvPr>
        </p:nvPicPr>
        <p:blipFill>
          <a:blip r:embed="rId2"/>
          <a:stretch>
            <a:fillRect/>
          </a:stretch>
        </p:blipFill>
        <p:spPr>
          <a:xfrm>
            <a:off x="635" y="0"/>
            <a:ext cx="12191365" cy="6858000"/>
          </a:xfrm>
          <a:prstGeom prst="rect">
            <a:avLst/>
          </a:prstGeom>
          <a:noFill/>
          <a:ln w="9525">
            <a:noFill/>
          </a:ln>
        </p:spPr>
      </p:pic>
      <p:sp>
        <p:nvSpPr>
          <p:cNvPr id="3" name="Rectangles 2"/>
          <p:cNvSpPr/>
          <p:nvPr/>
        </p:nvSpPr>
        <p:spPr>
          <a:xfrm>
            <a:off x="1767840" y="857885"/>
            <a:ext cx="8465185" cy="829945"/>
          </a:xfrm>
          <a:prstGeom prst="rect">
            <a:avLst/>
          </a:prstGeom>
          <a:noFill/>
          <a:ln>
            <a:noFill/>
          </a:ln>
        </p:spPr>
        <p:txBody>
          <a:bodyPr wrap="none" rtlCol="0" anchor="t">
            <a:spAutoFit/>
          </a:bodyPr>
          <a:lstStyle/>
          <a:p>
            <a:pPr algn="ctr"/>
            <a:r>
              <a:rPr lang="en-US" altLang="zh-CN" sz="4800" b="1">
                <a:ln w="22225">
                  <a:solidFill>
                    <a:schemeClr val="accent2"/>
                  </a:solidFill>
                  <a:prstDash val="solid"/>
                </a:ln>
                <a:solidFill>
                  <a:schemeClr val="accent2">
                    <a:lumMod val="40000"/>
                    <a:lumOff val="60000"/>
                  </a:schemeClr>
                </a:solidFill>
                <a:effectLst/>
              </a:rPr>
              <a:t>CHÚC THẦY CÔ SỨC KHỎE </a:t>
            </a:r>
          </a:p>
        </p:txBody>
      </p:sp>
      <p:sp>
        <p:nvSpPr>
          <p:cNvPr id="5" name="Text Box 4"/>
          <p:cNvSpPr txBox="1"/>
          <p:nvPr/>
        </p:nvSpPr>
        <p:spPr>
          <a:xfrm>
            <a:off x="1471295" y="1827530"/>
            <a:ext cx="9523095" cy="583565"/>
          </a:xfrm>
          <a:prstGeom prst="rect">
            <a:avLst/>
          </a:prstGeom>
          <a:noFill/>
        </p:spPr>
        <p:txBody>
          <a:bodyPr wrap="square" rtlCol="0">
            <a:spAutoFit/>
            <a:scene3d>
              <a:camera prst="orthographicFront"/>
              <a:lightRig rig="threePt" dir="t"/>
            </a:scene3d>
          </a:bodyPr>
          <a:lstStyle/>
          <a:p>
            <a:r>
              <a:rPr lang="en-US" sz="3200" b="1">
                <a:ln w="22225">
                  <a:solidFill>
                    <a:schemeClr val="accent2"/>
                  </a:solidFill>
                  <a:prstDash val="solid"/>
                </a:ln>
                <a:solidFill>
                  <a:schemeClr val="accent2">
                    <a:lumMod val="40000"/>
                    <a:lumOff val="60000"/>
                  </a:schemeClr>
                </a:solidFill>
                <a:effectLst/>
              </a:rPr>
              <a:t>CÁC EM HỌC SINH CHĂM NGOAN - HỌC GIỎI</a:t>
            </a:r>
          </a:p>
        </p:txBody>
      </p:sp>
      <p:sp>
        <p:nvSpPr>
          <p:cNvPr id="6" name="Text Box 5"/>
          <p:cNvSpPr txBox="1"/>
          <p:nvPr/>
        </p:nvSpPr>
        <p:spPr>
          <a:xfrm>
            <a:off x="6937375" y="3098800"/>
            <a:ext cx="2647315" cy="368300"/>
          </a:xfrm>
          <a:prstGeom prst="rect">
            <a:avLst/>
          </a:prstGeom>
          <a:noFill/>
        </p:spPr>
        <p:txBody>
          <a:bodyPr wrap="square" rtlCol="0">
            <a:spAutoFit/>
          </a:bodyPr>
          <a:lstStyle/>
          <a:p>
            <a:endParaRPr lang="en-US"/>
          </a:p>
        </p:txBody>
      </p:sp>
      <p:sp>
        <p:nvSpPr>
          <p:cNvPr id="7" name="Rectangles 6"/>
          <p:cNvSpPr/>
          <p:nvPr/>
        </p:nvSpPr>
        <p:spPr>
          <a:xfrm>
            <a:off x="4124643" y="2724785"/>
            <a:ext cx="3942080" cy="645160"/>
          </a:xfrm>
          <a:prstGeom prst="rect">
            <a:avLst/>
          </a:prstGeom>
          <a:noFill/>
          <a:ln>
            <a:noFill/>
          </a:ln>
        </p:spPr>
        <p:txBody>
          <a:bodyPr wrap="none" rtlCol="0" anchor="t">
            <a:spAutoFit/>
          </a:bodyPr>
          <a:lstStyle/>
          <a:p>
            <a:pPr algn="ctr"/>
            <a:r>
              <a:rPr lang="en-US" altLang="zh-CN" sz="3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CHÀO TẠM BIỆT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103" name="Content Placeholder 102"/>
          <p:cNvPicPr>
            <a:picLocks noGrp="1" noChangeAspect="1"/>
          </p:cNvPicPr>
          <p:nvPr>
            <p:ph sz="half" idx="1"/>
          </p:nvPr>
        </p:nvPicPr>
        <p:blipFill>
          <a:blip r:embed="rId2"/>
          <a:stretch>
            <a:fillRect/>
          </a:stretch>
        </p:blipFill>
        <p:spPr>
          <a:xfrm>
            <a:off x="0" y="-40005"/>
            <a:ext cx="12192635" cy="6922770"/>
          </a:xfrm>
          <a:prstGeom prst="rect">
            <a:avLst/>
          </a:prstGeom>
          <a:noFill/>
          <a:ln w="9525">
            <a:noFill/>
          </a:ln>
        </p:spPr>
      </p:pic>
      <p:sp>
        <p:nvSpPr>
          <p:cNvPr id="5" name="Text Box 4"/>
          <p:cNvSpPr txBox="1"/>
          <p:nvPr/>
        </p:nvSpPr>
        <p:spPr>
          <a:xfrm>
            <a:off x="596265" y="1543685"/>
            <a:ext cx="6135370" cy="460375"/>
          </a:xfrm>
          <a:prstGeom prst="rect">
            <a:avLst/>
          </a:prstGeom>
          <a:noFill/>
        </p:spPr>
        <p:txBody>
          <a:bodyPr wrap="square" rtlCol="0">
            <a:spAutoFit/>
          </a:bodyPr>
          <a:lstStyle/>
          <a:p>
            <a:r>
              <a:rPr lang="en-US" sz="2400" b="1">
                <a:solidFill>
                  <a:schemeClr val="accent5">
                    <a:lumMod val="50000"/>
                  </a:schemeClr>
                </a:solidFill>
              </a:rPr>
              <a:t>I. QUAN SÁT - NHẬN THỨC</a:t>
            </a:r>
          </a:p>
        </p:txBody>
      </p:sp>
      <p:sp>
        <p:nvSpPr>
          <p:cNvPr id="100" name="Text Box 99"/>
          <p:cNvSpPr txBox="1"/>
          <p:nvPr/>
        </p:nvSpPr>
        <p:spPr>
          <a:xfrm>
            <a:off x="709930" y="2366010"/>
            <a:ext cx="11272520" cy="1383665"/>
          </a:xfrm>
          <a:prstGeom prst="rect">
            <a:avLst/>
          </a:prstGeom>
          <a:noFill/>
          <a:ln w="9525">
            <a:noFill/>
          </a:ln>
        </p:spPr>
        <p:txBody>
          <a:bodyPr wrap="square">
            <a:spAutoFit/>
          </a:bodyPr>
          <a:lstStyle/>
          <a:p>
            <a:pPr indent="0"/>
            <a:r>
              <a:rPr lang="en-US" sz="2800" b="0">
                <a:latin typeface="Times New Roman" panose="02020603050405020304" charset="0"/>
              </a:rPr>
              <a:t>- HS </a:t>
            </a:r>
            <a:r>
              <a:rPr lang="en-US" sz="2800" b="0">
                <a:solidFill>
                  <a:srgbClr val="000000"/>
                </a:solidFill>
                <a:latin typeface="Times New Roman" panose="02020603050405020304" charset="0"/>
              </a:rPr>
              <a:t>tìm hiểu một số tác giả, tác phẩm mĩ thuật ứng dụng hiện đại Việt Nam qua các yếu tố đặc điểm, thể loại, màu sắc, chất liệu và công năng sử dụng.</a:t>
            </a:r>
            <a:endParaRPr lang="en-US" sz="2800" b="0">
              <a:latin typeface="Times New Roman" panose="02020603050405020304" charset="0"/>
            </a:endParaRPr>
          </a:p>
          <a:p>
            <a:pPr indent="0"/>
            <a:r>
              <a:rPr lang="en-US" sz="2800" b="0">
                <a:latin typeface="Times New Roman" panose="02020603050405020304" charset="0"/>
              </a:rPr>
              <a:t> </a:t>
            </a:r>
            <a:endParaRPr lang="en-US" sz="2800"/>
          </a:p>
        </p:txBody>
      </p:sp>
      <p:sp>
        <p:nvSpPr>
          <p:cNvPr id="8" name="Text Box 5"/>
          <p:cNvSpPr txBox="1"/>
          <p:nvPr/>
        </p:nvSpPr>
        <p:spPr>
          <a:xfrm>
            <a:off x="903914" y="177025"/>
            <a:ext cx="9766579" cy="1175706"/>
          </a:xfrm>
          <a:prstGeom prst="rect">
            <a:avLst/>
          </a:prstGeom>
          <a:noFill/>
        </p:spPr>
        <p:txBody>
          <a:bodyPr wrap="square" rtlCol="0">
            <a:spAutoFit/>
          </a:bodyPr>
          <a:lstStyle/>
          <a:p>
            <a:pPr algn="ctr">
              <a:lnSpc>
                <a:spcPct val="110000"/>
              </a:lnSpc>
            </a:pPr>
            <a:r>
              <a:rPr lang="en-US" sz="3200" b="1" smtClean="0">
                <a:solidFill>
                  <a:srgbClr val="FF0000"/>
                </a:solidFill>
                <a:latin typeface="Times New Roman" panose="02020603050405020304" charset="0"/>
                <a:cs typeface="Times New Roman" panose="02020603050405020304" charset="0"/>
              </a:rPr>
              <a:t>TIẾT 28- BÀI </a:t>
            </a:r>
            <a:r>
              <a:rPr lang="en-US" sz="3200" b="1">
                <a:solidFill>
                  <a:srgbClr val="FF0000"/>
                </a:solidFill>
                <a:latin typeface="Times New Roman" panose="02020603050405020304" charset="0"/>
                <a:cs typeface="Times New Roman" panose="02020603050405020304" charset="0"/>
              </a:rPr>
              <a:t>14: </a:t>
            </a:r>
            <a:endParaRPr lang="en-US" sz="3200" b="1" smtClean="0">
              <a:solidFill>
                <a:srgbClr val="FF0000"/>
              </a:solidFill>
              <a:latin typeface="Times New Roman" panose="02020603050405020304" charset="0"/>
              <a:cs typeface="Times New Roman" panose="02020603050405020304" charset="0"/>
            </a:endParaRPr>
          </a:p>
          <a:p>
            <a:pPr algn="ctr">
              <a:lnSpc>
                <a:spcPct val="110000"/>
              </a:lnSpc>
            </a:pPr>
            <a:r>
              <a:rPr lang="en-US" sz="3200" b="1" smtClean="0">
                <a:solidFill>
                  <a:srgbClr val="FF0000"/>
                </a:solidFill>
                <a:latin typeface="Times New Roman" panose="02020603050405020304" charset="0"/>
                <a:cs typeface="Times New Roman" panose="02020603050405020304" charset="0"/>
              </a:rPr>
              <a:t>MĨ </a:t>
            </a:r>
            <a:r>
              <a:rPr lang="en-US" sz="3200" b="1">
                <a:solidFill>
                  <a:srgbClr val="FF0000"/>
                </a:solidFill>
                <a:latin typeface="Times New Roman" panose="02020603050405020304" charset="0"/>
                <a:cs typeface="Times New Roman" panose="02020603050405020304" charset="0"/>
              </a:rPr>
              <a:t>THUẬT ỨNG DỤNG HIỆN ĐẠI VIỆT NAM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0"/>
                                        </p:tgtEl>
                                        <p:attrNameLst>
                                          <p:attrName>style.visibility</p:attrName>
                                        </p:attrNameLst>
                                      </p:cBhvr>
                                      <p:to>
                                        <p:strVal val="visible"/>
                                      </p:to>
                                    </p:set>
                                    <p:anim calcmode="discrete" valueType="clr">
                                      <p:cBhvr override="childStyle">
                                        <p:cTn id="7" dur="80"/>
                                        <p:tgtEl>
                                          <p:spTgt spid="10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0"/>
                                        </p:tgtEl>
                                        <p:attrNameLst>
                                          <p:attrName>fillcolor</p:attrName>
                                        </p:attrNameLst>
                                      </p:cBhvr>
                                      <p:tavLst>
                                        <p:tav tm="0">
                                          <p:val>
                                            <p:clrVal>
                                              <a:schemeClr val="accent2"/>
                                            </p:clrVal>
                                          </p:val>
                                        </p:tav>
                                        <p:tav tm="50000">
                                          <p:val>
                                            <p:clrVal>
                                              <a:schemeClr val="hlink"/>
                                            </p:clrVal>
                                          </p:val>
                                        </p:tav>
                                      </p:tavLst>
                                    </p:anim>
                                    <p:set>
                                      <p:cBhvr>
                                        <p:cTn id="9" dur="80"/>
                                        <p:tgtEl>
                                          <p:spTgt spid="1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103" name="Content Placeholder 102"/>
          <p:cNvPicPr>
            <a:picLocks noGrp="1" noChangeAspect="1"/>
          </p:cNvPicPr>
          <p:nvPr>
            <p:ph sz="half" idx="1"/>
          </p:nvPr>
        </p:nvPicPr>
        <p:blipFill>
          <a:blip r:embed="rId3"/>
          <a:stretch>
            <a:fillRect/>
          </a:stretch>
        </p:blipFill>
        <p:spPr>
          <a:xfrm>
            <a:off x="0" y="0"/>
            <a:ext cx="12192000" cy="7056120"/>
          </a:xfrm>
          <a:prstGeom prst="rect">
            <a:avLst/>
          </a:prstGeom>
          <a:noFill/>
          <a:ln w="9525">
            <a:noFill/>
          </a:ln>
        </p:spPr>
      </p:pic>
      <p:sp>
        <p:nvSpPr>
          <p:cNvPr id="6" name="Text Box 5"/>
          <p:cNvSpPr txBox="1"/>
          <p:nvPr/>
        </p:nvSpPr>
        <p:spPr>
          <a:xfrm>
            <a:off x="710565" y="189230"/>
            <a:ext cx="9766579" cy="1175706"/>
          </a:xfrm>
          <a:prstGeom prst="rect">
            <a:avLst/>
          </a:prstGeom>
          <a:noFill/>
        </p:spPr>
        <p:txBody>
          <a:bodyPr wrap="square" rtlCol="0">
            <a:spAutoFit/>
          </a:bodyPr>
          <a:lstStyle/>
          <a:p>
            <a:pPr algn="ctr">
              <a:lnSpc>
                <a:spcPct val="110000"/>
              </a:lnSpc>
            </a:pPr>
            <a:r>
              <a:rPr lang="en-US" sz="3200" b="1" smtClean="0">
                <a:solidFill>
                  <a:srgbClr val="FF0000"/>
                </a:solidFill>
                <a:latin typeface="Times New Roman" panose="02020603050405020304" charset="0"/>
                <a:cs typeface="Times New Roman" panose="02020603050405020304" charset="0"/>
              </a:rPr>
              <a:t>TIẾT 28- BÀI </a:t>
            </a:r>
            <a:r>
              <a:rPr lang="en-US" sz="3200" b="1">
                <a:solidFill>
                  <a:srgbClr val="FF0000"/>
                </a:solidFill>
                <a:latin typeface="Times New Roman" panose="02020603050405020304" charset="0"/>
                <a:cs typeface="Times New Roman" panose="02020603050405020304" charset="0"/>
              </a:rPr>
              <a:t>14: </a:t>
            </a:r>
            <a:endParaRPr lang="en-US" sz="3200" b="1" smtClean="0">
              <a:solidFill>
                <a:srgbClr val="FF0000"/>
              </a:solidFill>
              <a:latin typeface="Times New Roman" panose="02020603050405020304" charset="0"/>
              <a:cs typeface="Times New Roman" panose="02020603050405020304" charset="0"/>
            </a:endParaRPr>
          </a:p>
          <a:p>
            <a:pPr algn="ctr">
              <a:lnSpc>
                <a:spcPct val="110000"/>
              </a:lnSpc>
            </a:pPr>
            <a:r>
              <a:rPr lang="en-US" sz="3200" b="1" smtClean="0">
                <a:solidFill>
                  <a:srgbClr val="FF0000"/>
                </a:solidFill>
                <a:latin typeface="Times New Roman" panose="02020603050405020304" charset="0"/>
                <a:cs typeface="Times New Roman" panose="02020603050405020304" charset="0"/>
              </a:rPr>
              <a:t>MĨ </a:t>
            </a:r>
            <a:r>
              <a:rPr lang="en-US" sz="3200" b="1">
                <a:solidFill>
                  <a:srgbClr val="FF0000"/>
                </a:solidFill>
                <a:latin typeface="Times New Roman" panose="02020603050405020304" charset="0"/>
                <a:cs typeface="Times New Roman" panose="02020603050405020304" charset="0"/>
              </a:rPr>
              <a:t>THUẬT ỨNG DỤNG HIỆN ĐẠI VIỆT NAM</a:t>
            </a:r>
          </a:p>
        </p:txBody>
      </p:sp>
      <p:sp>
        <p:nvSpPr>
          <p:cNvPr id="5" name="Text Box 4"/>
          <p:cNvSpPr txBox="1"/>
          <p:nvPr/>
        </p:nvSpPr>
        <p:spPr>
          <a:xfrm>
            <a:off x="710565" y="1543685"/>
            <a:ext cx="6135370" cy="460375"/>
          </a:xfrm>
          <a:prstGeom prst="rect">
            <a:avLst/>
          </a:prstGeom>
          <a:noFill/>
        </p:spPr>
        <p:txBody>
          <a:bodyPr wrap="square" rtlCol="0">
            <a:spAutoFit/>
          </a:bodyPr>
          <a:lstStyle/>
          <a:p>
            <a:r>
              <a:rPr lang="en-US" sz="2400" b="1">
                <a:solidFill>
                  <a:srgbClr val="0070C0"/>
                </a:solidFill>
              </a:rPr>
              <a:t>I. QUAN SÁT - NHẬN THỨC</a:t>
            </a:r>
          </a:p>
        </p:txBody>
      </p:sp>
      <p:pic>
        <p:nvPicPr>
          <p:cNvPr id="104" name="Content Placeholder 103"/>
          <p:cNvPicPr>
            <a:picLocks noGrp="1"/>
          </p:cNvPicPr>
          <p:nvPr>
            <p:ph sz="half" idx="2"/>
          </p:nvPr>
        </p:nvPicPr>
        <p:blipFill>
          <a:blip r:embed="rId4"/>
          <a:stretch>
            <a:fillRect/>
          </a:stretch>
        </p:blipFill>
        <p:spPr>
          <a:xfrm>
            <a:off x="0" y="2024062"/>
            <a:ext cx="4844415" cy="4015740"/>
          </a:xfrm>
          <a:prstGeom prst="rect">
            <a:avLst/>
          </a:prstGeom>
          <a:noFill/>
          <a:ln w="9525">
            <a:noFill/>
          </a:ln>
        </p:spPr>
      </p:pic>
      <p:pic>
        <p:nvPicPr>
          <p:cNvPr id="8" name="Picture 7"/>
          <p:cNvPicPr>
            <a:picLocks noChangeAspect="1"/>
          </p:cNvPicPr>
          <p:nvPr/>
        </p:nvPicPr>
        <p:blipFill>
          <a:blip r:embed="rId5"/>
          <a:stretch>
            <a:fillRect/>
          </a:stretch>
        </p:blipFill>
        <p:spPr>
          <a:xfrm>
            <a:off x="4305638" y="2085339"/>
            <a:ext cx="4144010" cy="3885565"/>
          </a:xfrm>
          <a:prstGeom prst="rect">
            <a:avLst/>
          </a:prstGeom>
        </p:spPr>
      </p:pic>
      <p:pic>
        <p:nvPicPr>
          <p:cNvPr id="2" name="Picture 1"/>
          <p:cNvPicPr>
            <a:picLocks noChangeAspect="1"/>
          </p:cNvPicPr>
          <p:nvPr/>
        </p:nvPicPr>
        <p:blipFill>
          <a:blip r:embed="rId6"/>
          <a:stretch>
            <a:fillRect/>
          </a:stretch>
        </p:blipFill>
        <p:spPr>
          <a:xfrm>
            <a:off x="8608404" y="2085338"/>
            <a:ext cx="3291205" cy="4545331"/>
          </a:xfrm>
          <a:prstGeom prst="rect">
            <a:avLst/>
          </a:prstGeom>
        </p:spPr>
      </p:pic>
      <p:sp>
        <p:nvSpPr>
          <p:cNvPr id="3" name="Text Box 2"/>
          <p:cNvSpPr txBox="1"/>
          <p:nvPr/>
        </p:nvSpPr>
        <p:spPr>
          <a:xfrm>
            <a:off x="987425" y="5985510"/>
            <a:ext cx="2261870" cy="645160"/>
          </a:xfrm>
          <a:prstGeom prst="rect">
            <a:avLst/>
          </a:prstGeom>
          <a:noFill/>
        </p:spPr>
        <p:txBody>
          <a:bodyPr wrap="square" rtlCol="0">
            <a:spAutoFit/>
          </a:bodyPr>
          <a:lstStyle/>
          <a:p>
            <a:r>
              <a:rPr lang="en-US"/>
              <a:t>Bộ ấm trà sành sứ men-Nguyễn Văn 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ppt_x</p:attrName>
                                        </p:attrNameLst>
                                      </p:cBhvr>
                                      <p:tavLst>
                                        <p:tav tm="0">
                                          <p:val>
                                            <p:strVal val="#ppt_x-#ppt_w*1.125000"/>
                                          </p:val>
                                        </p:tav>
                                        <p:tav tm="100000">
                                          <p:val>
                                            <p:strVal val="#ppt_x"/>
                                          </p:val>
                                        </p:tav>
                                      </p:tavLst>
                                    </p:anim>
                                    <p:animEffect transition="in" filter="wipe(righ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endParaRPr lang="en-US"/>
          </a:p>
        </p:txBody>
      </p:sp>
      <p:pic>
        <p:nvPicPr>
          <p:cNvPr id="103" name="Content Placeholder 102"/>
          <p:cNvPicPr>
            <a:picLocks noChangeAspect="1"/>
          </p:cNvPicPr>
          <p:nvPr/>
        </p:nvPicPr>
        <p:blipFill>
          <a:blip r:embed="rId2"/>
          <a:stretch>
            <a:fillRect/>
          </a:stretch>
        </p:blipFill>
        <p:spPr>
          <a:xfrm>
            <a:off x="-60960" y="-19685"/>
            <a:ext cx="12192000" cy="7056120"/>
          </a:xfrm>
          <a:prstGeom prst="rect">
            <a:avLst/>
          </a:prstGeom>
          <a:noFill/>
          <a:ln w="9525">
            <a:noFill/>
          </a:ln>
        </p:spPr>
      </p:pic>
      <p:pic>
        <p:nvPicPr>
          <p:cNvPr id="105" name="Content Placeholder 104"/>
          <p:cNvPicPr>
            <a:picLocks noGrp="1" noChangeAspect="1"/>
          </p:cNvPicPr>
          <p:nvPr>
            <p:ph sz="half" idx="1"/>
          </p:nvPr>
        </p:nvPicPr>
        <p:blipFill>
          <a:blip r:embed="rId3"/>
          <a:stretch>
            <a:fillRect/>
          </a:stretch>
        </p:blipFill>
        <p:spPr>
          <a:xfrm>
            <a:off x="467360" y="1463040"/>
            <a:ext cx="5376545" cy="3580765"/>
          </a:xfrm>
          <a:prstGeom prst="rect">
            <a:avLst/>
          </a:prstGeom>
          <a:noFill/>
          <a:ln w="9525">
            <a:noFill/>
          </a:ln>
        </p:spPr>
      </p:pic>
      <p:sp>
        <p:nvSpPr>
          <p:cNvPr id="10" name="Text Box 9"/>
          <p:cNvSpPr txBox="1"/>
          <p:nvPr/>
        </p:nvSpPr>
        <p:spPr>
          <a:xfrm>
            <a:off x="298450" y="5144135"/>
            <a:ext cx="5463540" cy="1753235"/>
          </a:xfrm>
          <a:prstGeom prst="rect">
            <a:avLst/>
          </a:prstGeom>
          <a:noFill/>
        </p:spPr>
        <p:txBody>
          <a:bodyPr wrap="square" rtlCol="0" anchor="t">
            <a:spAutoFit/>
          </a:bodyPr>
          <a:lstStyle/>
          <a:p>
            <a:r>
              <a:rPr lang="en-US"/>
              <a:t>Các loại ấm, bát men,... làm từ gốm hoa nâu thời Lý có kích thước nhỏ, trang trí tinh xảo, mềm mại, uyển chuyển; sang thời Trần, gốm hoa nâu thường có kích thước lớn hơn, trang trí phong phú, phóng khoáng, khỏe khoắn và mang nhiều yếu tố tả thực hơn.</a:t>
            </a:r>
          </a:p>
        </p:txBody>
      </p:sp>
      <p:pic>
        <p:nvPicPr>
          <p:cNvPr id="111" name="Content Placeholder 110"/>
          <p:cNvPicPr>
            <a:picLocks noGrp="1"/>
          </p:cNvPicPr>
          <p:nvPr>
            <p:ph sz="half" idx="2"/>
          </p:nvPr>
        </p:nvPicPr>
        <p:blipFill>
          <a:blip r:embed="rId4"/>
          <a:stretch>
            <a:fillRect/>
          </a:stretch>
        </p:blipFill>
        <p:spPr>
          <a:xfrm>
            <a:off x="6458585" y="1417955"/>
            <a:ext cx="5123815" cy="4181475"/>
          </a:xfrm>
          <a:prstGeom prst="rect">
            <a:avLst/>
          </a:prstGeom>
          <a:noFill/>
          <a:ln w="9525">
            <a:noFill/>
          </a:ln>
        </p:spPr>
      </p:pic>
      <p:sp>
        <p:nvSpPr>
          <p:cNvPr id="13" name="Text Box 12"/>
          <p:cNvSpPr txBox="1"/>
          <p:nvPr/>
        </p:nvSpPr>
        <p:spPr>
          <a:xfrm>
            <a:off x="6443345" y="5786120"/>
            <a:ext cx="5592445" cy="922020"/>
          </a:xfrm>
          <a:prstGeom prst="rect">
            <a:avLst/>
          </a:prstGeom>
          <a:noFill/>
        </p:spPr>
        <p:txBody>
          <a:bodyPr wrap="square" rtlCol="0" anchor="t">
            <a:spAutoFit/>
          </a:bodyPr>
          <a:lstStyle/>
          <a:p>
            <a:r>
              <a:rPr lang="en-US"/>
              <a:t>Đồ gốm tráng men thời Lý - Trần ở cuối thế kỷ 14 như các loại bát, đĩa khắc, in khuôn hoa sen, hoa cúc, dây lá,…</a:t>
            </a:r>
          </a:p>
        </p:txBody>
      </p:sp>
      <p:sp>
        <p:nvSpPr>
          <p:cNvPr id="9" name="Text Box 5"/>
          <p:cNvSpPr txBox="1"/>
          <p:nvPr/>
        </p:nvSpPr>
        <p:spPr>
          <a:xfrm>
            <a:off x="771970" y="55559"/>
            <a:ext cx="9766579" cy="1175706"/>
          </a:xfrm>
          <a:prstGeom prst="rect">
            <a:avLst/>
          </a:prstGeom>
          <a:noFill/>
        </p:spPr>
        <p:txBody>
          <a:bodyPr wrap="square" rtlCol="0">
            <a:spAutoFit/>
          </a:bodyPr>
          <a:lstStyle/>
          <a:p>
            <a:pPr algn="ctr">
              <a:lnSpc>
                <a:spcPct val="110000"/>
              </a:lnSpc>
            </a:pPr>
            <a:r>
              <a:rPr lang="en-US" sz="3200" b="1" smtClean="0">
                <a:solidFill>
                  <a:srgbClr val="FF0000"/>
                </a:solidFill>
                <a:latin typeface="Times New Roman" panose="02020603050405020304" charset="0"/>
                <a:cs typeface="Times New Roman" panose="02020603050405020304" charset="0"/>
              </a:rPr>
              <a:t>TIẾT 28- BÀI </a:t>
            </a:r>
            <a:r>
              <a:rPr lang="en-US" sz="3200" b="1">
                <a:solidFill>
                  <a:srgbClr val="FF0000"/>
                </a:solidFill>
                <a:latin typeface="Times New Roman" panose="02020603050405020304" charset="0"/>
                <a:cs typeface="Times New Roman" panose="02020603050405020304" charset="0"/>
              </a:rPr>
              <a:t>14: </a:t>
            </a:r>
            <a:endParaRPr lang="en-US" sz="3200" b="1" smtClean="0">
              <a:solidFill>
                <a:srgbClr val="FF0000"/>
              </a:solidFill>
              <a:latin typeface="Times New Roman" panose="02020603050405020304" charset="0"/>
              <a:cs typeface="Times New Roman" panose="02020603050405020304" charset="0"/>
            </a:endParaRPr>
          </a:p>
          <a:p>
            <a:pPr algn="ctr">
              <a:lnSpc>
                <a:spcPct val="110000"/>
              </a:lnSpc>
            </a:pPr>
            <a:r>
              <a:rPr lang="en-US" sz="3200" b="1" smtClean="0">
                <a:solidFill>
                  <a:srgbClr val="FF0000"/>
                </a:solidFill>
                <a:latin typeface="Times New Roman" panose="02020603050405020304" charset="0"/>
                <a:cs typeface="Times New Roman" panose="02020603050405020304" charset="0"/>
              </a:rPr>
              <a:t>MĨ </a:t>
            </a:r>
            <a:r>
              <a:rPr lang="en-US" sz="3200" b="1">
                <a:solidFill>
                  <a:srgbClr val="FF0000"/>
                </a:solidFill>
                <a:latin typeface="Times New Roman" panose="02020603050405020304" charset="0"/>
                <a:cs typeface="Times New Roman" panose="02020603050405020304" charset="0"/>
              </a:rPr>
              <a:t>THUẬT ỨNG DỤNG HIỆN ĐẠI VIỆT NAM</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103" name="Content Placeholder 102"/>
          <p:cNvPicPr>
            <a:picLocks noChangeAspect="1"/>
          </p:cNvPicPr>
          <p:nvPr/>
        </p:nvPicPr>
        <p:blipFill>
          <a:blip r:embed="rId2"/>
          <a:stretch>
            <a:fillRect/>
          </a:stretch>
        </p:blipFill>
        <p:spPr>
          <a:xfrm>
            <a:off x="0" y="-99060"/>
            <a:ext cx="12192000" cy="7056120"/>
          </a:xfrm>
          <a:prstGeom prst="rect">
            <a:avLst/>
          </a:prstGeom>
          <a:noFill/>
          <a:ln w="9525">
            <a:noFill/>
          </a:ln>
        </p:spPr>
      </p:pic>
      <p:pic>
        <p:nvPicPr>
          <p:cNvPr id="110" name="Content Placeholder 109"/>
          <p:cNvPicPr>
            <a:picLocks noGrp="1" noChangeAspect="1"/>
          </p:cNvPicPr>
          <p:nvPr>
            <p:ph sz="half" idx="1"/>
          </p:nvPr>
        </p:nvPicPr>
        <p:blipFill>
          <a:blip r:embed="rId3"/>
          <a:stretch>
            <a:fillRect/>
          </a:stretch>
        </p:blipFill>
        <p:spPr>
          <a:xfrm>
            <a:off x="6416675" y="1417955"/>
            <a:ext cx="5376545" cy="3580765"/>
          </a:xfrm>
          <a:prstGeom prst="rect">
            <a:avLst/>
          </a:prstGeom>
          <a:noFill/>
          <a:ln w="9525">
            <a:noFill/>
          </a:ln>
        </p:spPr>
      </p:pic>
      <p:sp>
        <p:nvSpPr>
          <p:cNvPr id="5" name="Text Box 4"/>
          <p:cNvSpPr txBox="1"/>
          <p:nvPr/>
        </p:nvSpPr>
        <p:spPr>
          <a:xfrm>
            <a:off x="6521450" y="5213350"/>
            <a:ext cx="5297805" cy="1476375"/>
          </a:xfrm>
          <a:prstGeom prst="rect">
            <a:avLst/>
          </a:prstGeom>
          <a:noFill/>
        </p:spPr>
        <p:txBody>
          <a:bodyPr wrap="square" rtlCol="0" anchor="t">
            <a:spAutoFit/>
          </a:bodyPr>
          <a:lstStyle/>
          <a:p>
            <a:r>
              <a:rPr lang="en-US"/>
              <a:t>Thế kỷ 15-16 xuất hiện các loại gốm men nhiều màu. Đến thế kỷ 16-19, gốm men nặng lửa hòa sắc (chảy trộn vào nhau) được ưa chuộng dùng làm các loại đồ thờ như lư hương, chân đèn, tượng nghê, long đình,…</a:t>
            </a:r>
          </a:p>
        </p:txBody>
      </p:sp>
      <p:pic>
        <p:nvPicPr>
          <p:cNvPr id="112" name="Content Placeholder 111"/>
          <p:cNvPicPr>
            <a:picLocks noGrp="1"/>
          </p:cNvPicPr>
          <p:nvPr>
            <p:ph sz="half" idx="2"/>
          </p:nvPr>
        </p:nvPicPr>
        <p:blipFill>
          <a:blip r:embed="rId4"/>
          <a:stretch>
            <a:fillRect/>
          </a:stretch>
        </p:blipFill>
        <p:spPr>
          <a:xfrm>
            <a:off x="363855" y="1362710"/>
            <a:ext cx="5082540" cy="3785870"/>
          </a:xfrm>
          <a:prstGeom prst="rect">
            <a:avLst/>
          </a:prstGeom>
          <a:noFill/>
          <a:ln w="9525">
            <a:noFill/>
          </a:ln>
        </p:spPr>
      </p:pic>
      <p:sp>
        <p:nvSpPr>
          <p:cNvPr id="8" name="Text Box 7"/>
          <p:cNvSpPr txBox="1"/>
          <p:nvPr/>
        </p:nvSpPr>
        <p:spPr>
          <a:xfrm>
            <a:off x="297180" y="5194935"/>
            <a:ext cx="5571490" cy="1476375"/>
          </a:xfrm>
          <a:prstGeom prst="rect">
            <a:avLst/>
          </a:prstGeom>
          <a:noFill/>
        </p:spPr>
        <p:txBody>
          <a:bodyPr wrap="square" rtlCol="0" anchor="t">
            <a:spAutoFit/>
          </a:bodyPr>
          <a:lstStyle/>
          <a:p>
            <a:r>
              <a:rPr lang="en-US"/>
              <a:t>Bước vào thế kỷ 11-14, các dòng gốm men đã hình thành và phát triển rất phong phú, đa dạng: Gốm men trắng, gốm men ngọc, gốm men xanh lục, gốm men nâu, gốm hoa nâu và cuối thế kỷ 14 xuất hiện gốm hoa lam.sản xuất bát, đĩa, âu, ấm, ổng nhổ.</a:t>
            </a:r>
          </a:p>
        </p:txBody>
      </p:sp>
      <p:sp>
        <p:nvSpPr>
          <p:cNvPr id="9" name="Text Box 5"/>
          <p:cNvSpPr txBox="1"/>
          <p:nvPr/>
        </p:nvSpPr>
        <p:spPr>
          <a:xfrm>
            <a:off x="1060942" y="155"/>
            <a:ext cx="9766579" cy="1175706"/>
          </a:xfrm>
          <a:prstGeom prst="rect">
            <a:avLst/>
          </a:prstGeom>
          <a:noFill/>
        </p:spPr>
        <p:txBody>
          <a:bodyPr wrap="square" rtlCol="0">
            <a:spAutoFit/>
          </a:bodyPr>
          <a:lstStyle/>
          <a:p>
            <a:pPr algn="ctr">
              <a:lnSpc>
                <a:spcPct val="110000"/>
              </a:lnSpc>
            </a:pPr>
            <a:r>
              <a:rPr lang="en-US" sz="3200" b="1" smtClean="0">
                <a:solidFill>
                  <a:srgbClr val="FF0000"/>
                </a:solidFill>
                <a:latin typeface="Times New Roman" panose="02020603050405020304" charset="0"/>
                <a:cs typeface="Times New Roman" panose="02020603050405020304" charset="0"/>
              </a:rPr>
              <a:t>TIẾT 28- BÀI </a:t>
            </a:r>
            <a:r>
              <a:rPr lang="en-US" sz="3200" b="1">
                <a:solidFill>
                  <a:srgbClr val="FF0000"/>
                </a:solidFill>
                <a:latin typeface="Times New Roman" panose="02020603050405020304" charset="0"/>
                <a:cs typeface="Times New Roman" panose="02020603050405020304" charset="0"/>
              </a:rPr>
              <a:t>14: </a:t>
            </a:r>
            <a:endParaRPr lang="en-US" sz="3200" b="1" smtClean="0">
              <a:solidFill>
                <a:srgbClr val="FF0000"/>
              </a:solidFill>
              <a:latin typeface="Times New Roman" panose="02020603050405020304" charset="0"/>
              <a:cs typeface="Times New Roman" panose="02020603050405020304" charset="0"/>
            </a:endParaRPr>
          </a:p>
          <a:p>
            <a:pPr algn="ctr">
              <a:lnSpc>
                <a:spcPct val="110000"/>
              </a:lnSpc>
            </a:pPr>
            <a:r>
              <a:rPr lang="en-US" sz="3200" b="1" smtClean="0">
                <a:solidFill>
                  <a:srgbClr val="FF0000"/>
                </a:solidFill>
                <a:latin typeface="Times New Roman" panose="02020603050405020304" charset="0"/>
                <a:cs typeface="Times New Roman" panose="02020603050405020304" charset="0"/>
              </a:rPr>
              <a:t>MĨ </a:t>
            </a:r>
            <a:r>
              <a:rPr lang="en-US" sz="3200" b="1">
                <a:solidFill>
                  <a:srgbClr val="FF0000"/>
                </a:solidFill>
                <a:latin typeface="Times New Roman" panose="02020603050405020304" charset="0"/>
                <a:cs typeface="Times New Roman" panose="02020603050405020304" charset="0"/>
              </a:rPr>
              <a:t>THUẬT ỨNG DỤNG HIỆN ĐẠI VIỆT NAM</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103" name="Content Placeholder 102"/>
          <p:cNvPicPr>
            <a:picLocks noGrp="1" noChangeAspect="1"/>
          </p:cNvPicPr>
          <p:nvPr>
            <p:ph sz="half" idx="1"/>
          </p:nvPr>
        </p:nvPicPr>
        <p:blipFill>
          <a:blip r:embed="rId2"/>
          <a:stretch>
            <a:fillRect/>
          </a:stretch>
        </p:blipFill>
        <p:spPr>
          <a:xfrm>
            <a:off x="-635" y="-40005"/>
            <a:ext cx="12192635" cy="6938010"/>
          </a:xfrm>
          <a:prstGeom prst="rect">
            <a:avLst/>
          </a:prstGeom>
          <a:noFill/>
          <a:ln w="9525">
            <a:noFill/>
          </a:ln>
        </p:spPr>
      </p:pic>
      <p:sp>
        <p:nvSpPr>
          <p:cNvPr id="5" name="Text Box 4"/>
          <p:cNvSpPr txBox="1"/>
          <p:nvPr/>
        </p:nvSpPr>
        <p:spPr>
          <a:xfrm>
            <a:off x="710565" y="1543685"/>
            <a:ext cx="6135370" cy="460375"/>
          </a:xfrm>
          <a:prstGeom prst="rect">
            <a:avLst/>
          </a:prstGeom>
          <a:noFill/>
        </p:spPr>
        <p:txBody>
          <a:bodyPr wrap="square" rtlCol="0">
            <a:spAutoFit/>
          </a:bodyPr>
          <a:lstStyle/>
          <a:p>
            <a:r>
              <a:rPr lang="en-US" sz="2400" b="1">
                <a:solidFill>
                  <a:srgbClr val="0070C0"/>
                </a:solidFill>
              </a:rPr>
              <a:t>I. QUAN SÁT - NHẬN THỨC</a:t>
            </a:r>
          </a:p>
        </p:txBody>
      </p:sp>
      <p:pic>
        <p:nvPicPr>
          <p:cNvPr id="107" name="Content Placeholder 106"/>
          <p:cNvPicPr>
            <a:picLocks noGrp="1"/>
          </p:cNvPicPr>
          <p:nvPr>
            <p:ph sz="half" idx="2"/>
          </p:nvPr>
        </p:nvPicPr>
        <p:blipFill>
          <a:blip r:embed="rId3"/>
          <a:stretch>
            <a:fillRect/>
          </a:stretch>
        </p:blipFill>
        <p:spPr>
          <a:xfrm>
            <a:off x="363220" y="2012950"/>
            <a:ext cx="5031740" cy="2863215"/>
          </a:xfrm>
          <a:prstGeom prst="rect">
            <a:avLst/>
          </a:prstGeom>
          <a:noFill/>
          <a:ln w="9525">
            <a:noFill/>
          </a:ln>
        </p:spPr>
      </p:pic>
      <p:pic>
        <p:nvPicPr>
          <p:cNvPr id="108" name="Picture 107"/>
          <p:cNvPicPr/>
          <p:nvPr/>
        </p:nvPicPr>
        <p:blipFill>
          <a:blip r:embed="rId4"/>
          <a:stretch>
            <a:fillRect/>
          </a:stretch>
        </p:blipFill>
        <p:spPr>
          <a:xfrm>
            <a:off x="6845935" y="1991995"/>
            <a:ext cx="4810760" cy="2904490"/>
          </a:xfrm>
          <a:prstGeom prst="rect">
            <a:avLst/>
          </a:prstGeom>
          <a:noFill/>
          <a:ln w="9525">
            <a:noFill/>
          </a:ln>
        </p:spPr>
      </p:pic>
      <p:sp>
        <p:nvSpPr>
          <p:cNvPr id="4" name="Text Box 3"/>
          <p:cNvSpPr txBox="1"/>
          <p:nvPr/>
        </p:nvSpPr>
        <p:spPr>
          <a:xfrm>
            <a:off x="6661785" y="5235575"/>
            <a:ext cx="5166995" cy="1198880"/>
          </a:xfrm>
          <a:prstGeom prst="rect">
            <a:avLst/>
          </a:prstGeom>
          <a:noFill/>
        </p:spPr>
        <p:txBody>
          <a:bodyPr wrap="square" rtlCol="0" anchor="t">
            <a:spAutoFit/>
          </a:bodyPr>
          <a:lstStyle/>
          <a:p>
            <a:r>
              <a:rPr lang="en-US"/>
              <a:t>Trong giai đoạn thế kỷ 1-3, người Việt Nam đã biết làm cốc đốt hương, cốc có quai, hòa - tửu khí thời cổ, dùng để đựng nước pha rượu, bình, hộp đựng lược, bình hình thú,..</a:t>
            </a:r>
          </a:p>
        </p:txBody>
      </p:sp>
      <p:sp>
        <p:nvSpPr>
          <p:cNvPr id="8" name="Text Box 7"/>
          <p:cNvSpPr txBox="1"/>
          <p:nvPr/>
        </p:nvSpPr>
        <p:spPr>
          <a:xfrm>
            <a:off x="256540" y="4958080"/>
            <a:ext cx="5439410" cy="1476375"/>
          </a:xfrm>
          <a:prstGeom prst="rect">
            <a:avLst/>
          </a:prstGeom>
          <a:noFill/>
        </p:spPr>
        <p:txBody>
          <a:bodyPr wrap="square" rtlCol="0" anchor="t">
            <a:spAutoFit/>
          </a:bodyPr>
          <a:lstStyle/>
          <a:p>
            <a:r>
              <a:rPr lang="en-US"/>
              <a:t>Gốm Bát Tràng thế kỷ 18 – 19 chủ yếu là đồ dùng sinh hoạt, đồ thờ, đồ trang trí, đồ đặt hàng phù hợp thị hiếu người dùng đương thời như: lư hương, ấm, bình vôi, tượng nghê... Các dòng men của gốm Bát Tràng thời này là men rạn, rạn lam...</a:t>
            </a:r>
          </a:p>
        </p:txBody>
      </p:sp>
      <p:sp>
        <p:nvSpPr>
          <p:cNvPr id="10" name="Text Box 5"/>
          <p:cNvSpPr txBox="1"/>
          <p:nvPr/>
        </p:nvSpPr>
        <p:spPr>
          <a:xfrm>
            <a:off x="1060942" y="155"/>
            <a:ext cx="9766579" cy="1175706"/>
          </a:xfrm>
          <a:prstGeom prst="rect">
            <a:avLst/>
          </a:prstGeom>
          <a:noFill/>
        </p:spPr>
        <p:txBody>
          <a:bodyPr wrap="square" rtlCol="0">
            <a:spAutoFit/>
          </a:bodyPr>
          <a:lstStyle/>
          <a:p>
            <a:pPr algn="ctr">
              <a:lnSpc>
                <a:spcPct val="110000"/>
              </a:lnSpc>
            </a:pPr>
            <a:r>
              <a:rPr lang="en-US" sz="3200" b="1" smtClean="0">
                <a:solidFill>
                  <a:srgbClr val="FF0000"/>
                </a:solidFill>
                <a:latin typeface="Times New Roman" panose="02020603050405020304" charset="0"/>
                <a:cs typeface="Times New Roman" panose="02020603050405020304" charset="0"/>
              </a:rPr>
              <a:t>TIẾT 28- BÀI </a:t>
            </a:r>
            <a:r>
              <a:rPr lang="en-US" sz="3200" b="1">
                <a:solidFill>
                  <a:srgbClr val="FF0000"/>
                </a:solidFill>
                <a:latin typeface="Times New Roman" panose="02020603050405020304" charset="0"/>
                <a:cs typeface="Times New Roman" panose="02020603050405020304" charset="0"/>
              </a:rPr>
              <a:t>14: </a:t>
            </a:r>
            <a:endParaRPr lang="en-US" sz="3200" b="1" smtClean="0">
              <a:solidFill>
                <a:srgbClr val="FF0000"/>
              </a:solidFill>
              <a:latin typeface="Times New Roman" panose="02020603050405020304" charset="0"/>
              <a:cs typeface="Times New Roman" panose="02020603050405020304" charset="0"/>
            </a:endParaRPr>
          </a:p>
          <a:p>
            <a:pPr algn="ctr">
              <a:lnSpc>
                <a:spcPct val="110000"/>
              </a:lnSpc>
            </a:pPr>
            <a:r>
              <a:rPr lang="en-US" sz="3200" b="1" smtClean="0">
                <a:solidFill>
                  <a:srgbClr val="FF0000"/>
                </a:solidFill>
                <a:latin typeface="Times New Roman" panose="02020603050405020304" charset="0"/>
                <a:cs typeface="Times New Roman" panose="02020603050405020304" charset="0"/>
              </a:rPr>
              <a:t>MĨ </a:t>
            </a:r>
            <a:r>
              <a:rPr lang="en-US" sz="3200" b="1">
                <a:solidFill>
                  <a:srgbClr val="FF0000"/>
                </a:solidFill>
                <a:latin typeface="Times New Roman" panose="02020603050405020304" charset="0"/>
                <a:cs typeface="Times New Roman" panose="02020603050405020304" charset="0"/>
              </a:rPr>
              <a:t>THUẬT ỨNG DỤNG HIỆN ĐẠI VIỆT NAM</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710565" y="1543685"/>
            <a:ext cx="6135370" cy="460375"/>
          </a:xfrm>
          <a:prstGeom prst="rect">
            <a:avLst/>
          </a:prstGeom>
          <a:noFill/>
        </p:spPr>
        <p:txBody>
          <a:bodyPr wrap="square" rtlCol="0">
            <a:spAutoFit/>
          </a:bodyPr>
          <a:lstStyle/>
          <a:p>
            <a:r>
              <a:rPr lang="en-US" sz="2400" b="1">
                <a:solidFill>
                  <a:srgbClr val="0070C0"/>
                </a:solidFill>
              </a:rPr>
              <a:t>I. QUAN SÁT - NHẬN THỨC</a:t>
            </a:r>
          </a:p>
        </p:txBody>
      </p:sp>
      <p:pic>
        <p:nvPicPr>
          <p:cNvPr id="100" name="Content Placeholder 99"/>
          <p:cNvPicPr>
            <a:picLocks noGrp="1"/>
          </p:cNvPicPr>
          <p:nvPr>
            <p:ph sz="half" idx="2"/>
          </p:nvPr>
        </p:nvPicPr>
        <p:blipFill>
          <a:blip r:embed="rId3"/>
          <a:stretch>
            <a:fillRect/>
          </a:stretch>
        </p:blipFill>
        <p:spPr>
          <a:xfrm>
            <a:off x="710565" y="2042160"/>
            <a:ext cx="4322445" cy="3241675"/>
          </a:xfrm>
          <a:prstGeom prst="rect">
            <a:avLst/>
          </a:prstGeom>
          <a:noFill/>
          <a:ln w="9525">
            <a:noFill/>
          </a:ln>
        </p:spPr>
      </p:pic>
      <p:sp>
        <p:nvSpPr>
          <p:cNvPr id="9" name="Text Box 8"/>
          <p:cNvSpPr txBox="1"/>
          <p:nvPr/>
        </p:nvSpPr>
        <p:spPr>
          <a:xfrm>
            <a:off x="920750" y="5414010"/>
            <a:ext cx="3949700" cy="922020"/>
          </a:xfrm>
          <a:prstGeom prst="rect">
            <a:avLst/>
          </a:prstGeom>
          <a:noFill/>
        </p:spPr>
        <p:txBody>
          <a:bodyPr wrap="square" rtlCol="0" anchor="t">
            <a:spAutoFit/>
          </a:bodyPr>
          <a:lstStyle/>
          <a:p>
            <a:r>
              <a:rPr lang="en-US"/>
              <a:t>Tranh cổ động “Bác vẫn cùng chúng cháu hành quân” của hai họa sĩ Nguyễn Thụ và Huy Oánh</a:t>
            </a:r>
          </a:p>
        </p:txBody>
      </p:sp>
      <p:pic>
        <p:nvPicPr>
          <p:cNvPr id="102" name="Picture 101"/>
          <p:cNvPicPr/>
          <p:nvPr/>
        </p:nvPicPr>
        <p:blipFill>
          <a:blip r:embed="rId4"/>
          <a:stretch>
            <a:fillRect/>
          </a:stretch>
        </p:blipFill>
        <p:spPr>
          <a:xfrm>
            <a:off x="5681980" y="2004060"/>
            <a:ext cx="2437130" cy="3626485"/>
          </a:xfrm>
          <a:prstGeom prst="rect">
            <a:avLst/>
          </a:prstGeom>
          <a:noFill/>
          <a:ln w="9525">
            <a:noFill/>
          </a:ln>
        </p:spPr>
      </p:pic>
      <p:pic>
        <p:nvPicPr>
          <p:cNvPr id="105" name="Picture 104"/>
          <p:cNvPicPr/>
          <p:nvPr/>
        </p:nvPicPr>
        <p:blipFill>
          <a:blip r:embed="rId5"/>
          <a:stretch>
            <a:fillRect/>
          </a:stretch>
        </p:blipFill>
        <p:spPr>
          <a:xfrm>
            <a:off x="9031605" y="1543685"/>
            <a:ext cx="2261235" cy="4533265"/>
          </a:xfrm>
          <a:prstGeom prst="rect">
            <a:avLst/>
          </a:prstGeom>
          <a:noFill/>
          <a:ln w="9525">
            <a:noFill/>
          </a:ln>
        </p:spPr>
      </p:pic>
      <p:sp>
        <p:nvSpPr>
          <p:cNvPr id="2" name="Text Box 1"/>
          <p:cNvSpPr txBox="1"/>
          <p:nvPr/>
        </p:nvSpPr>
        <p:spPr>
          <a:xfrm>
            <a:off x="5382895" y="5796280"/>
            <a:ext cx="3157220" cy="645160"/>
          </a:xfrm>
          <a:prstGeom prst="rect">
            <a:avLst/>
          </a:prstGeom>
          <a:noFill/>
        </p:spPr>
        <p:txBody>
          <a:bodyPr wrap="square" rtlCol="0">
            <a:spAutoFit/>
          </a:bodyPr>
          <a:lstStyle/>
          <a:p>
            <a:r>
              <a:rPr lang="en-US"/>
              <a:t>Bìa tạp chí Ngày nay, số tết 1940 minh họa Tô Ngọc Vân</a:t>
            </a:r>
          </a:p>
        </p:txBody>
      </p:sp>
      <p:sp>
        <p:nvSpPr>
          <p:cNvPr id="4" name="Text Box 3"/>
          <p:cNvSpPr txBox="1"/>
          <p:nvPr/>
        </p:nvSpPr>
        <p:spPr>
          <a:xfrm>
            <a:off x="8924925" y="6045200"/>
            <a:ext cx="2982595" cy="645160"/>
          </a:xfrm>
          <a:prstGeom prst="rect">
            <a:avLst/>
          </a:prstGeom>
          <a:noFill/>
        </p:spPr>
        <p:txBody>
          <a:bodyPr wrap="square" rtlCol="0">
            <a:spAutoFit/>
          </a:bodyPr>
          <a:lstStyle/>
          <a:p>
            <a:r>
              <a:rPr lang="en-US"/>
              <a:t>Mẫu áo dài Lemur do họa sĩ Cát Tường thiết kế</a:t>
            </a:r>
          </a:p>
        </p:txBody>
      </p:sp>
      <p:sp>
        <p:nvSpPr>
          <p:cNvPr id="10" name="Text Box 5"/>
          <p:cNvSpPr txBox="1"/>
          <p:nvPr/>
        </p:nvSpPr>
        <p:spPr>
          <a:xfrm>
            <a:off x="1060942" y="155"/>
            <a:ext cx="9766579" cy="1175706"/>
          </a:xfrm>
          <a:prstGeom prst="rect">
            <a:avLst/>
          </a:prstGeom>
          <a:noFill/>
        </p:spPr>
        <p:txBody>
          <a:bodyPr wrap="square" rtlCol="0">
            <a:spAutoFit/>
          </a:bodyPr>
          <a:lstStyle/>
          <a:p>
            <a:pPr algn="ctr">
              <a:lnSpc>
                <a:spcPct val="110000"/>
              </a:lnSpc>
            </a:pPr>
            <a:r>
              <a:rPr lang="en-US" sz="3200" b="1" smtClean="0">
                <a:solidFill>
                  <a:srgbClr val="FF0000"/>
                </a:solidFill>
                <a:latin typeface="Times New Roman" panose="02020603050405020304" charset="0"/>
                <a:cs typeface="Times New Roman" panose="02020603050405020304" charset="0"/>
              </a:rPr>
              <a:t>TIẾT 28- BÀI </a:t>
            </a:r>
            <a:r>
              <a:rPr lang="en-US" sz="3200" b="1">
                <a:solidFill>
                  <a:srgbClr val="FF0000"/>
                </a:solidFill>
                <a:latin typeface="Times New Roman" panose="02020603050405020304" charset="0"/>
                <a:cs typeface="Times New Roman" panose="02020603050405020304" charset="0"/>
              </a:rPr>
              <a:t>14: </a:t>
            </a:r>
            <a:endParaRPr lang="en-US" sz="3200" b="1" smtClean="0">
              <a:solidFill>
                <a:srgbClr val="FF0000"/>
              </a:solidFill>
              <a:latin typeface="Times New Roman" panose="02020603050405020304" charset="0"/>
              <a:cs typeface="Times New Roman" panose="02020603050405020304" charset="0"/>
            </a:endParaRPr>
          </a:p>
          <a:p>
            <a:pPr algn="ctr">
              <a:lnSpc>
                <a:spcPct val="110000"/>
              </a:lnSpc>
            </a:pPr>
            <a:r>
              <a:rPr lang="en-US" sz="3200" b="1" smtClean="0">
                <a:solidFill>
                  <a:srgbClr val="FF0000"/>
                </a:solidFill>
                <a:latin typeface="Times New Roman" panose="02020603050405020304" charset="0"/>
                <a:cs typeface="Times New Roman" panose="02020603050405020304" charset="0"/>
              </a:rPr>
              <a:t>MĨ </a:t>
            </a:r>
            <a:r>
              <a:rPr lang="en-US" sz="3200" b="1">
                <a:solidFill>
                  <a:srgbClr val="FF0000"/>
                </a:solidFill>
                <a:latin typeface="Times New Roman" panose="02020603050405020304" charset="0"/>
                <a:cs typeface="Times New Roman" panose="02020603050405020304" charset="0"/>
              </a:rPr>
              <a:t>THUẬT ỨNG DỤNG HIỆN ĐẠI VIỆT NAM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p:tgtEl>
                                          <p:spTgt spid="100"/>
                                        </p:tgtEl>
                                        <p:attrNameLst>
                                          <p:attrName>ppt_x</p:attrName>
                                        </p:attrNameLst>
                                      </p:cBhvr>
                                      <p:tavLst>
                                        <p:tav tm="0">
                                          <p:val>
                                            <p:strVal val="#ppt_x-#ppt_w*1.125000"/>
                                          </p:val>
                                        </p:tav>
                                        <p:tav tm="100000">
                                          <p:val>
                                            <p:strVal val="#ppt_x"/>
                                          </p:val>
                                        </p:tav>
                                      </p:tavLst>
                                    </p:anim>
                                    <p:animEffect transition="in" filter="wipe(right)">
                                      <p:cBhvr>
                                        <p:cTn id="8" dur="500"/>
                                        <p:tgtEl>
                                          <p:spTgt spid="100"/>
                                        </p:tgtEl>
                                      </p:cBhvr>
                                    </p:animEffect>
                                  </p:childTnLst>
                                </p:cTn>
                              </p:par>
                            </p:childTnLst>
                          </p:cTn>
                        </p:par>
                        <p:par>
                          <p:cTn id="9" fill="hold">
                            <p:stCondLst>
                              <p:cond delay="500"/>
                            </p:stCondLst>
                            <p:childTnLst>
                              <p:par>
                                <p:cTn id="10" presetID="27" presetClass="entr" presetSubtype="0" fill="hold" grpId="0" nodeType="afterEffect">
                                  <p:stCondLst>
                                    <p:cond delay="0"/>
                                  </p:stCondLst>
                                  <p:iterate type="lt">
                                    <p:tmPct val="50000"/>
                                  </p:iterate>
                                  <p:childTnLst>
                                    <p:set>
                                      <p:cBhvr>
                                        <p:cTn id="11" dur="1" fill="hold">
                                          <p:stCondLst>
                                            <p:cond delay="0"/>
                                          </p:stCondLst>
                                        </p:cTn>
                                        <p:tgtEl>
                                          <p:spTgt spid="9"/>
                                        </p:tgtEl>
                                        <p:attrNameLst>
                                          <p:attrName>style.visibility</p:attrName>
                                        </p:attrNameLst>
                                      </p:cBhvr>
                                      <p:to>
                                        <p:strVal val="visible"/>
                                      </p:to>
                                    </p:set>
                                    <p:anim calcmode="discrete" valueType="clr">
                                      <p:cBhvr override="childStyle">
                                        <p:cTn id="12"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9"/>
                                        </p:tgtEl>
                                        <p:attrNameLst>
                                          <p:attrName>fillcolor</p:attrName>
                                        </p:attrNameLst>
                                      </p:cBhvr>
                                      <p:tavLst>
                                        <p:tav tm="0">
                                          <p:val>
                                            <p:clrVal>
                                              <a:schemeClr val="accent2"/>
                                            </p:clrVal>
                                          </p:val>
                                        </p:tav>
                                        <p:tav tm="50000">
                                          <p:val>
                                            <p:clrVal>
                                              <a:schemeClr val="hlink"/>
                                            </p:clrVal>
                                          </p:val>
                                        </p:tav>
                                      </p:tavLst>
                                    </p:anim>
                                    <p:set>
                                      <p:cBhvr>
                                        <p:cTn id="14" dur="80"/>
                                        <p:tgtEl>
                                          <p:spTgt spid="9"/>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02"/>
                                        </p:tgtEl>
                                        <p:attrNameLst>
                                          <p:attrName>style.visibility</p:attrName>
                                        </p:attrNameLst>
                                      </p:cBhvr>
                                      <p:to>
                                        <p:strVal val="visible"/>
                                      </p:to>
                                    </p:set>
                                    <p:anim calcmode="lin" valueType="num">
                                      <p:cBhvr additive="base">
                                        <p:cTn id="19" dur="500"/>
                                        <p:tgtEl>
                                          <p:spTgt spid="102"/>
                                        </p:tgtEl>
                                        <p:attrNameLst>
                                          <p:attrName>ppt_x</p:attrName>
                                        </p:attrNameLst>
                                      </p:cBhvr>
                                      <p:tavLst>
                                        <p:tav tm="0">
                                          <p:val>
                                            <p:strVal val="#ppt_x-#ppt_w*1.125000"/>
                                          </p:val>
                                        </p:tav>
                                        <p:tav tm="100000">
                                          <p:val>
                                            <p:strVal val="#ppt_x"/>
                                          </p:val>
                                        </p:tav>
                                      </p:tavLst>
                                    </p:anim>
                                    <p:animEffect transition="in" filter="wipe(right)">
                                      <p:cBhvr>
                                        <p:cTn id="20" dur="500"/>
                                        <p:tgtEl>
                                          <p:spTgt spid="102"/>
                                        </p:tgtEl>
                                      </p:cBhvr>
                                    </p:animEffect>
                                  </p:childTnLst>
                                </p:cTn>
                              </p:par>
                            </p:childTnLst>
                          </p:cTn>
                        </p:par>
                        <p:par>
                          <p:cTn id="21" fill="hold">
                            <p:stCondLst>
                              <p:cond delay="500"/>
                            </p:stCondLst>
                            <p:childTnLst>
                              <p:par>
                                <p:cTn id="22" presetID="27" presetClass="entr" presetSubtype="0" fill="hold" grpId="0" nodeType="afterEffect">
                                  <p:stCondLst>
                                    <p:cond delay="0"/>
                                  </p:stCondLst>
                                  <p:iterate type="lt">
                                    <p:tmPct val="50000"/>
                                  </p:iterate>
                                  <p:childTnLst>
                                    <p:set>
                                      <p:cBhvr>
                                        <p:cTn id="23" dur="1" fill="hold">
                                          <p:stCondLst>
                                            <p:cond delay="0"/>
                                          </p:stCondLst>
                                        </p:cTn>
                                        <p:tgtEl>
                                          <p:spTgt spid="2"/>
                                        </p:tgtEl>
                                        <p:attrNameLst>
                                          <p:attrName>style.visibility</p:attrName>
                                        </p:attrNameLst>
                                      </p:cBhvr>
                                      <p:to>
                                        <p:strVal val="visible"/>
                                      </p:to>
                                    </p:set>
                                    <p:anim calcmode="discrete" valueType="clr">
                                      <p:cBhvr override="childStyle">
                                        <p:cTn id="24"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2"/>
                                        </p:tgtEl>
                                        <p:attrNameLst>
                                          <p:attrName>fillcolor</p:attrName>
                                        </p:attrNameLst>
                                      </p:cBhvr>
                                      <p:tavLst>
                                        <p:tav tm="0">
                                          <p:val>
                                            <p:clrVal>
                                              <a:schemeClr val="accent2"/>
                                            </p:clrVal>
                                          </p:val>
                                        </p:tav>
                                        <p:tav tm="50000">
                                          <p:val>
                                            <p:clrVal>
                                              <a:schemeClr val="hlink"/>
                                            </p:clrVal>
                                          </p:val>
                                        </p:tav>
                                      </p:tavLst>
                                    </p:anim>
                                    <p:set>
                                      <p:cBhvr>
                                        <p:cTn id="26" dur="80"/>
                                        <p:tgtEl>
                                          <p:spTgt spid="2"/>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nodeType="clickEffect">
                                  <p:stCondLst>
                                    <p:cond delay="0"/>
                                  </p:stCondLst>
                                  <p:childTnLst>
                                    <p:set>
                                      <p:cBhvr>
                                        <p:cTn id="30" dur="1" fill="hold">
                                          <p:stCondLst>
                                            <p:cond delay="0"/>
                                          </p:stCondLst>
                                        </p:cTn>
                                        <p:tgtEl>
                                          <p:spTgt spid="105"/>
                                        </p:tgtEl>
                                        <p:attrNameLst>
                                          <p:attrName>style.visibility</p:attrName>
                                        </p:attrNameLst>
                                      </p:cBhvr>
                                      <p:to>
                                        <p:strVal val="visible"/>
                                      </p:to>
                                    </p:set>
                                    <p:anim calcmode="lin" valueType="num">
                                      <p:cBhvr additive="base">
                                        <p:cTn id="31" dur="500"/>
                                        <p:tgtEl>
                                          <p:spTgt spid="105"/>
                                        </p:tgtEl>
                                        <p:attrNameLst>
                                          <p:attrName>ppt_x</p:attrName>
                                        </p:attrNameLst>
                                      </p:cBhvr>
                                      <p:tavLst>
                                        <p:tav tm="0">
                                          <p:val>
                                            <p:strVal val="#ppt_x-#ppt_w*1.125000"/>
                                          </p:val>
                                        </p:tav>
                                        <p:tav tm="100000">
                                          <p:val>
                                            <p:strVal val="#ppt_x"/>
                                          </p:val>
                                        </p:tav>
                                      </p:tavLst>
                                    </p:anim>
                                    <p:animEffect transition="in" filter="wipe(right)">
                                      <p:cBhvr>
                                        <p:cTn id="32" dur="500"/>
                                        <p:tgtEl>
                                          <p:spTgt spid="105"/>
                                        </p:tgtEl>
                                      </p:cBhvr>
                                    </p:animEffect>
                                  </p:childTnLst>
                                </p:cTn>
                              </p:par>
                            </p:childTnLst>
                          </p:cTn>
                        </p:par>
                        <p:par>
                          <p:cTn id="33" fill="hold">
                            <p:stCondLst>
                              <p:cond delay="500"/>
                            </p:stCondLst>
                            <p:childTnLst>
                              <p:par>
                                <p:cTn id="34" presetID="27" presetClass="entr" presetSubtype="0" fill="hold" grpId="0" nodeType="afterEffect">
                                  <p:stCondLst>
                                    <p:cond delay="0"/>
                                  </p:stCondLst>
                                  <p:iterate type="lt">
                                    <p:tmPct val="50000"/>
                                  </p:iterate>
                                  <p:childTnLst>
                                    <p:set>
                                      <p:cBhvr>
                                        <p:cTn id="35" dur="1" fill="hold">
                                          <p:stCondLst>
                                            <p:cond delay="0"/>
                                          </p:stCondLst>
                                        </p:cTn>
                                        <p:tgtEl>
                                          <p:spTgt spid="4"/>
                                        </p:tgtEl>
                                        <p:attrNameLst>
                                          <p:attrName>style.visibility</p:attrName>
                                        </p:attrNameLst>
                                      </p:cBhvr>
                                      <p:to>
                                        <p:strVal val="visible"/>
                                      </p:to>
                                    </p:set>
                                    <p:anim calcmode="discrete" valueType="clr">
                                      <p:cBhvr override="childStyle">
                                        <p:cTn id="36"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4"/>
                                        </p:tgtEl>
                                        <p:attrNameLst>
                                          <p:attrName>fillcolor</p:attrName>
                                        </p:attrNameLst>
                                      </p:cBhvr>
                                      <p:tavLst>
                                        <p:tav tm="0">
                                          <p:val>
                                            <p:clrVal>
                                              <a:schemeClr val="accent2"/>
                                            </p:clrVal>
                                          </p:val>
                                        </p:tav>
                                        <p:tav tm="50000">
                                          <p:val>
                                            <p:clrVal>
                                              <a:schemeClr val="hlink"/>
                                            </p:clrVal>
                                          </p:val>
                                        </p:tav>
                                      </p:tavLst>
                                    </p:anim>
                                    <p:set>
                                      <p:cBhvr>
                                        <p:cTn id="38"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2" grpId="0"/>
      <p:bldP spid="2" grpId="1"/>
      <p:bldP spid="4" grpId="0"/>
      <p:bldP spid="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103" name="Content Placeholder 102"/>
          <p:cNvPicPr>
            <a:picLocks noGrp="1" noChangeAspect="1"/>
          </p:cNvPicPr>
          <p:nvPr>
            <p:ph sz="half" idx="1"/>
          </p:nvPr>
        </p:nvPicPr>
        <p:blipFill>
          <a:blip r:embed="rId2"/>
          <a:stretch>
            <a:fillRect/>
          </a:stretch>
        </p:blipFill>
        <p:spPr>
          <a:xfrm>
            <a:off x="0" y="-40005"/>
            <a:ext cx="12192635" cy="6922770"/>
          </a:xfrm>
          <a:prstGeom prst="rect">
            <a:avLst/>
          </a:prstGeom>
          <a:noFill/>
          <a:ln w="9525">
            <a:noFill/>
          </a:ln>
        </p:spPr>
      </p:pic>
      <p:sp>
        <p:nvSpPr>
          <p:cNvPr id="5" name="Text Box 4"/>
          <p:cNvSpPr txBox="1"/>
          <p:nvPr/>
        </p:nvSpPr>
        <p:spPr>
          <a:xfrm>
            <a:off x="710565" y="1543685"/>
            <a:ext cx="6135370" cy="460375"/>
          </a:xfrm>
          <a:prstGeom prst="rect">
            <a:avLst/>
          </a:prstGeom>
          <a:noFill/>
        </p:spPr>
        <p:txBody>
          <a:bodyPr wrap="square" rtlCol="0">
            <a:spAutoFit/>
          </a:bodyPr>
          <a:lstStyle/>
          <a:p>
            <a:r>
              <a:rPr lang="en-US" sz="2400" b="1">
                <a:solidFill>
                  <a:srgbClr val="0070C0"/>
                </a:solidFill>
              </a:rPr>
              <a:t>I. QUAN SÁT - NHẬN THỨC</a:t>
            </a:r>
          </a:p>
        </p:txBody>
      </p:sp>
      <p:sp>
        <p:nvSpPr>
          <p:cNvPr id="100" name="Text Box 99"/>
          <p:cNvSpPr txBox="1"/>
          <p:nvPr/>
        </p:nvSpPr>
        <p:spPr>
          <a:xfrm>
            <a:off x="710565" y="2004060"/>
            <a:ext cx="10502265" cy="1814830"/>
          </a:xfrm>
          <a:prstGeom prst="rect">
            <a:avLst/>
          </a:prstGeom>
          <a:noFill/>
          <a:ln w="9525">
            <a:noFill/>
          </a:ln>
        </p:spPr>
        <p:txBody>
          <a:bodyPr wrap="square">
            <a:spAutoFit/>
          </a:bodyPr>
          <a:lstStyle/>
          <a:p>
            <a:pPr indent="0"/>
            <a:r>
              <a:rPr lang="en-US" sz="2800" b="0">
                <a:latin typeface="Times New Roman" panose="02020603050405020304" charset="0"/>
              </a:rPr>
              <a:t>- HS </a:t>
            </a:r>
            <a:r>
              <a:rPr lang="en-US" sz="2800" b="0">
                <a:solidFill>
                  <a:srgbClr val="000000"/>
                </a:solidFill>
                <a:latin typeface="Times New Roman" panose="02020603050405020304" charset="0"/>
              </a:rPr>
              <a:t>quan sát, tìm hiểu nắm bắt được nội dung liên quan đến chủ đề </a:t>
            </a:r>
            <a:r>
              <a:rPr lang="en-US" sz="2800" b="0">
                <a:solidFill>
                  <a:srgbClr val="FF0000"/>
                </a:solidFill>
                <a:latin typeface="Times New Roman" panose="02020603050405020304" charset="0"/>
              </a:rPr>
              <a:t>Mĩ thuật ứng dụng là các hoạt động sáng tạo mĩ thuật gắn liền với một đồ vật hữu ích, sản xuất thủ công hoặc công nghiệp được ứng dụng trong cuộc sống hàng ngày.</a:t>
            </a:r>
            <a:endParaRPr lang="en-US" sz="2800">
              <a:solidFill>
                <a:srgbClr val="FF0000"/>
              </a:solidFill>
            </a:endParaRPr>
          </a:p>
        </p:txBody>
      </p:sp>
      <p:sp>
        <p:nvSpPr>
          <p:cNvPr id="8" name="Text Box 5"/>
          <p:cNvSpPr txBox="1"/>
          <p:nvPr/>
        </p:nvSpPr>
        <p:spPr>
          <a:xfrm>
            <a:off x="1060942" y="155"/>
            <a:ext cx="9766579" cy="1175706"/>
          </a:xfrm>
          <a:prstGeom prst="rect">
            <a:avLst/>
          </a:prstGeom>
          <a:noFill/>
        </p:spPr>
        <p:txBody>
          <a:bodyPr wrap="square" rtlCol="0">
            <a:spAutoFit/>
          </a:bodyPr>
          <a:lstStyle/>
          <a:p>
            <a:pPr algn="ctr">
              <a:lnSpc>
                <a:spcPct val="110000"/>
              </a:lnSpc>
            </a:pPr>
            <a:r>
              <a:rPr lang="en-US" sz="3200" b="1" smtClean="0">
                <a:solidFill>
                  <a:srgbClr val="FF0000"/>
                </a:solidFill>
                <a:latin typeface="Times New Roman" panose="02020603050405020304" charset="0"/>
                <a:cs typeface="Times New Roman" panose="02020603050405020304" charset="0"/>
              </a:rPr>
              <a:t>TIẾT 28- BÀI </a:t>
            </a:r>
            <a:r>
              <a:rPr lang="en-US" sz="3200" b="1">
                <a:solidFill>
                  <a:srgbClr val="FF0000"/>
                </a:solidFill>
                <a:latin typeface="Times New Roman" panose="02020603050405020304" charset="0"/>
                <a:cs typeface="Times New Roman" panose="02020603050405020304" charset="0"/>
              </a:rPr>
              <a:t>14: </a:t>
            </a:r>
            <a:endParaRPr lang="en-US" sz="3200" b="1" smtClean="0">
              <a:solidFill>
                <a:srgbClr val="FF0000"/>
              </a:solidFill>
              <a:latin typeface="Times New Roman" panose="02020603050405020304" charset="0"/>
              <a:cs typeface="Times New Roman" panose="02020603050405020304" charset="0"/>
            </a:endParaRPr>
          </a:p>
          <a:p>
            <a:pPr algn="ctr">
              <a:lnSpc>
                <a:spcPct val="110000"/>
              </a:lnSpc>
            </a:pPr>
            <a:r>
              <a:rPr lang="en-US" sz="3200" b="1" smtClean="0">
                <a:solidFill>
                  <a:srgbClr val="FF0000"/>
                </a:solidFill>
                <a:latin typeface="Times New Roman" panose="02020603050405020304" charset="0"/>
                <a:cs typeface="Times New Roman" panose="02020603050405020304" charset="0"/>
              </a:rPr>
              <a:t>MĨ </a:t>
            </a:r>
            <a:r>
              <a:rPr lang="en-US" sz="3200" b="1">
                <a:solidFill>
                  <a:srgbClr val="FF0000"/>
                </a:solidFill>
                <a:latin typeface="Times New Roman" panose="02020603050405020304" charset="0"/>
                <a:cs typeface="Times New Roman" panose="02020603050405020304" charset="0"/>
              </a:rPr>
              <a:t>THUẬT ỨNG DỤNG HIỆN ĐẠI VIỆT NAM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00"/>
                                        </p:tgtEl>
                                        <p:attrNameLst>
                                          <p:attrName>style.visibility</p:attrName>
                                        </p:attrNameLst>
                                      </p:cBhvr>
                                      <p:to>
                                        <p:strVal val="visible"/>
                                      </p:to>
                                    </p:set>
                                    <p:anim calcmode="discrete" valueType="clr">
                                      <p:cBhvr override="childStyle">
                                        <p:cTn id="7" dur="80"/>
                                        <p:tgtEl>
                                          <p:spTgt spid="10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0"/>
                                        </p:tgtEl>
                                        <p:attrNameLst>
                                          <p:attrName>fillcolor</p:attrName>
                                        </p:attrNameLst>
                                      </p:cBhvr>
                                      <p:tavLst>
                                        <p:tav tm="0">
                                          <p:val>
                                            <p:clrVal>
                                              <a:schemeClr val="accent2"/>
                                            </p:clrVal>
                                          </p:val>
                                        </p:tav>
                                        <p:tav tm="50000">
                                          <p:val>
                                            <p:clrVal>
                                              <a:schemeClr val="hlink"/>
                                            </p:clrVal>
                                          </p:val>
                                        </p:tav>
                                      </p:tavLst>
                                    </p:anim>
                                    <p:set>
                                      <p:cBhvr>
                                        <p:cTn id="9" dur="80"/>
                                        <p:tgtEl>
                                          <p:spTgt spid="1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TotalTime>
  <Words>1586</Words>
  <Application>Microsoft Office PowerPoint</Application>
  <PresentationFormat>Widescreen</PresentationFormat>
  <Paragraphs>129</Paragraphs>
  <Slides>26</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Times New Roman</vt:lpstr>
      <vt:lpstr>Default Design</vt:lpstr>
      <vt:lpstr>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MHC</cp:lastModifiedBy>
  <cp:revision>26</cp:revision>
  <dcterms:created xsi:type="dcterms:W3CDTF">2023-07-28T14:58:00Z</dcterms:created>
  <dcterms:modified xsi:type="dcterms:W3CDTF">2024-03-29T03:35:34Z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8F691BD73156478EA8B4300D3481E05D</vt:lpwstr>
  </property>
  <property fmtid="{D5CDD505-2E9C-101B-9397-08002B2CF9AE}" pid="3" name="KSOProductBuildVer">
    <vt:lpwstr>1033-11.2.0.11537</vt:lpwstr>
  </property>
</Properties>
</file>