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media/audio2.wav" ContentType="audio/wav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514" r:id="rId4"/>
    <p:sldId id="536" r:id="rId5"/>
    <p:sldId id="537" r:id="rId6"/>
    <p:sldId id="525" r:id="rId7"/>
    <p:sldId id="527" r:id="rId8"/>
    <p:sldId id="528" r:id="rId9"/>
    <p:sldId id="529" r:id="rId10"/>
    <p:sldId id="530" r:id="rId11"/>
    <p:sldId id="531" r:id="rId12"/>
    <p:sldId id="532" r:id="rId13"/>
    <p:sldId id="533" r:id="rId14"/>
    <p:sldId id="534" r:id="rId15"/>
    <p:sldId id="535" r:id="rId16"/>
    <p:sldId id="262" r:id="rId17"/>
    <p:sldId id="263" r:id="rId18"/>
    <p:sldId id="267" r:id="rId19"/>
    <p:sldId id="299" r:id="rId20"/>
    <p:sldId id="512" r:id="rId21"/>
    <p:sldId id="511" r:id="rId22"/>
    <p:sldId id="513" r:id="rId23"/>
    <p:sldId id="516" r:id="rId24"/>
    <p:sldId id="300" r:id="rId25"/>
    <p:sldId id="301" r:id="rId26"/>
    <p:sldId id="302" r:id="rId27"/>
    <p:sldId id="517" r:id="rId28"/>
    <p:sldId id="518" r:id="rId29"/>
    <p:sldId id="303" r:id="rId30"/>
    <p:sldId id="520" r:id="rId31"/>
    <p:sldId id="519" r:id="rId32"/>
    <p:sldId id="521" r:id="rId33"/>
    <p:sldId id="304" r:id="rId34"/>
    <p:sldId id="523" r:id="rId35"/>
    <p:sldId id="305" r:id="rId36"/>
    <p:sldId id="306" r:id="rId37"/>
    <p:sldId id="261" r:id="rId38"/>
    <p:sldId id="264" r:id="rId39"/>
    <p:sldId id="307" r:id="rId40"/>
    <p:sldId id="260" r:id="rId41"/>
    <p:sldId id="507" r:id="rId42"/>
    <p:sldId id="259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2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90CC9-D7E3-D3B4-41C6-6C26668A3C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C2F412-DE84-CF85-33DC-5815B9EB38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8255C9-8728-6CE2-761C-DCA5F828B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86CC9-B1BC-4D5A-A476-57454ED84309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754A92-27D6-8A90-F289-07D10CF70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27FFFE-DFCE-0AE0-84A3-6DDD2C9EE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6ACEC-533E-4800-93D6-4824B09A7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254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525C9-FD9B-920E-1020-BBC897EAF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CAAB94-4241-C660-9B33-013809356F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381A3A-5540-C739-3BBF-E632D3CF1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86CC9-B1BC-4D5A-A476-57454ED84309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6D81AE-160F-F22B-5774-A98287516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7C23F5-E3CB-E992-450F-360912E96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6ACEC-533E-4800-93D6-4824B09A7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956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652E07-5CA1-D518-7A13-58D696BE21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9114FC-98B9-E87E-DC49-6EB2A65C73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D84786-13C2-306B-E0DC-15A583E9B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86CC9-B1BC-4D5A-A476-57454ED84309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F57B17-A12C-1109-A62A-0D8243304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CE17BD-7971-18B2-E7C3-347A2E089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6ACEC-533E-4800-93D6-4824B09A7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5316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B0F9D2-6211-819A-F957-C70A77773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3D5AAA-E96A-4B56-8263-314F95348A76}" type="datetimeFigureOut">
              <a:rPr lang="en-US"/>
              <a:pPr>
                <a:defRPr/>
              </a:pPr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F6B3C-B2B2-CDBE-4457-C594E6F9E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4ABE54-C602-5A62-2B8D-9D5B271A0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CD0304-C815-4A43-9F23-DE704D1260C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48194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8E8479-41E1-4E39-97FB-FDCFD41DB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EC5A67-928C-4097-AB8E-E23B2AEA8D67}" type="datetimeFigureOut">
              <a:rPr lang="en-US"/>
              <a:pPr>
                <a:defRPr/>
              </a:pPr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BB017A-5EB1-B521-E62F-69DF5A0EE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71C461-5C15-E8D8-4D3A-5227D881D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98773A-31DE-40BD-8CCB-3674EB70AC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840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3B8F1E-B29F-F439-6625-682AA0B80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76157F-6A27-43B2-8D94-78571CD28BBD}" type="datetimeFigureOut">
              <a:rPr lang="en-US"/>
              <a:pPr>
                <a:defRPr/>
              </a:pPr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64FF57-F60A-5108-C747-B0513DD87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80705D-446C-8D4E-9EEE-9403B489F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6B4FA8-46C1-405F-9FE4-A8D003F82E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63026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FE9BF84-23E2-CA10-633A-E26578291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C8CDAA-B8B2-48DB-9F44-FE3A713FCA8F}" type="datetimeFigureOut">
              <a:rPr lang="en-US"/>
              <a:pPr>
                <a:defRPr/>
              </a:pPr>
              <a:t>2/28/2024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D3A1A7C-8509-6488-3976-961FCBE62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D4EE5AD-A359-E552-D91A-D65790D69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CF9A8-6C69-4860-BA74-FAFF946D41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2458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613D0D3-1DB6-0745-7FC1-09202C52B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FB5716-9931-477E-A8BB-E990C6B33A55}" type="datetimeFigureOut">
              <a:rPr lang="en-US"/>
              <a:pPr>
                <a:defRPr/>
              </a:pPr>
              <a:t>2/28/2024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0FD5D2C-C70E-85E2-5473-A53B676F6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0205223-F46A-0641-57BE-5912EFA6D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50C8CA-C9AE-46C7-89E3-BB76B2ACC2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80571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1AB5158-F68D-A104-7934-344C897D1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7DB071-3190-43E6-8190-304B7297B625}" type="datetimeFigureOut">
              <a:rPr lang="en-US"/>
              <a:pPr>
                <a:defRPr/>
              </a:pPr>
              <a:t>2/28/2024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D37191B-1ACD-6E81-00FB-F13802F59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A2A9E38-754C-1986-392B-0CED7D78B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637220-68EA-4FE3-B2B1-CBAE3E7165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85750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1309126-02D7-E369-7A61-BAF417723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5E24FD-519D-4B09-9917-91E2EC330FD5}" type="datetimeFigureOut">
              <a:rPr lang="en-US"/>
              <a:pPr>
                <a:defRPr/>
              </a:pPr>
              <a:t>2/28/2024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BB212A6-C642-D2E6-376C-D4D0055F2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1C7D0B2-99A0-CD2F-57D3-F6463A1D5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ED1B6A-F52C-4621-87AA-4B7CD60F7A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82360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952CDE0-1A7E-9D9F-F49C-66113E9DC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F7212-3AF0-4E3B-A8C5-F959818CE053}" type="datetimeFigureOut">
              <a:rPr lang="en-US"/>
              <a:pPr>
                <a:defRPr/>
              </a:pPr>
              <a:t>2/28/2024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C06D6F6-2DE1-2621-A21F-84276E85F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FE5E2AE-1221-11A5-9DE0-3528843AD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906C0-6353-4CC8-B719-F4DAC93884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5637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B6804-3467-CB3D-6B3D-DDC36F243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D381D3-41A7-8458-25CD-0E1DF0839B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E9DBD5-3A29-3A3A-EC07-0B1A9624D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86CC9-B1BC-4D5A-A476-57454ED84309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5E2BAC-2F13-F919-410B-B7142E564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B86B3B-BA32-F07C-A848-5CCE5B1E2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6ACEC-533E-4800-93D6-4824B09A7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4167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BC9FC93-C43B-C63B-E427-B7C7C53A9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52AFF6-AFF9-4B32-B2DF-E8C222E7DD24}" type="datetimeFigureOut">
              <a:rPr lang="en-US"/>
              <a:pPr>
                <a:defRPr/>
              </a:pPr>
              <a:t>2/28/2024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ADDFF64-41D3-D960-A852-947AAAFEC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1B4F705-31A4-20F7-E100-B55040ECC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BE93BC-D55F-4488-AEBA-4F70971678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5672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19639D-32C6-E864-D02E-46817A7C9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1E53CC-4DFE-4FE2-808F-95D4B28A3BAC}" type="datetimeFigureOut">
              <a:rPr lang="en-US"/>
              <a:pPr>
                <a:defRPr/>
              </a:pPr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856396-2903-67CC-B5E6-F2AF263CB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1DAA46-DB13-4CBF-1B95-03CE7283C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693CCD-9B02-46A1-995F-3FDCBE4A12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60000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8401E7-9E9F-BD51-176A-587417A0C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37C755-5FDA-48E9-8B11-3FBFCE0C50A1}" type="datetimeFigureOut">
              <a:rPr lang="en-US"/>
              <a:pPr>
                <a:defRPr/>
              </a:pPr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6E36CE-EE43-33F6-A9EA-A5073E9ED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C9B9A1-66CD-E37A-3EA2-22ACACE34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267BBA-4915-4284-A64F-DC6762BE5B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88679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CAE98CD-17D8-4AA5-9528-12977A0DE2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9DF1CC36-63C1-4EDE-9C43-6BC42C3F48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50EBCEC-20EF-4B8D-A204-342D89521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9ED433-5696-4134-A11E-F75CCCABD24C}" type="datetimeFigureOut">
              <a:rPr kumimoji="0" lang="en-B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28/02/2024</a:t>
            </a:fld>
            <a:endParaRPr kumimoji="0" lang="en-B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151399C-0428-4E33-9473-BB3CC48CD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E4F488A-D5D6-41FA-9837-FEE4EEFCB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24307-619A-4E14-B196-FA329BF1F004}" type="slidenum">
              <a:rPr kumimoji="0" lang="en-B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B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24510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ACC859F-B52C-4D94-9C17-7C589F66B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C9DBC80-C942-4E53-9278-CC998AD012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3356AA6-3853-4357-9798-8112BC4AF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9ED433-5696-4134-A11E-F75CCCABD24C}" type="datetimeFigureOut">
              <a:rPr kumimoji="0" lang="en-B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28/02/2024</a:t>
            </a:fld>
            <a:endParaRPr kumimoji="0" lang="en-B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2BB3E96-71B3-4FA9-AE10-C7D42D8F5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F35E6E5-F368-4B8B-A6A5-B373BCD71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24307-619A-4E14-B196-FA329BF1F004}" type="slidenum">
              <a:rPr kumimoji="0" lang="en-B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B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35110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96B5E0A-C347-4FB4-8B04-A73D13578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E146F37-392E-4190-80F4-418A89968F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5454666-5310-4864-8C51-7A2DC275D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9ED433-5696-4134-A11E-F75CCCABD24C}" type="datetimeFigureOut">
              <a:rPr kumimoji="0" lang="en-B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28/02/2024</a:t>
            </a:fld>
            <a:endParaRPr kumimoji="0" lang="en-B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01C5836-10F5-4185-BF04-53E0A12F2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33355A3-AEF6-4493-B091-07371D920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24307-619A-4E14-B196-FA329BF1F004}" type="slidenum">
              <a:rPr kumimoji="0" lang="en-B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B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97570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E9B7716-9FBF-4260-ABD0-E5B40279B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B6290C5-5D8E-4AE1-B027-93CCC41478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0694B7C-3004-4FBA-AE5C-C45AEC40B9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B34C29E-C8A8-4CDD-9997-D142797DA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9ED433-5696-4134-A11E-F75CCCABD24C}" type="datetimeFigureOut">
              <a:rPr kumimoji="0" lang="en-B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28/02/2024</a:t>
            </a:fld>
            <a:endParaRPr kumimoji="0" lang="en-B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B94AEB0-81B1-4913-BAEC-22B5B8839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7F068F3-5D69-4172-A996-EF51D0F76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24307-619A-4E14-B196-FA329BF1F004}" type="slidenum">
              <a:rPr kumimoji="0" lang="en-B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B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92047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2086356-B826-49CC-8317-D0729788D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48022C39-D037-4B18-968D-8017D0EAC9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078EE168-CF8C-4625-B965-CFB42C4180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25849DB4-37B4-4299-BE56-DB48E8E2AB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F5669E05-DD2A-42DC-A120-4A11C4A941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6076A11D-91CD-42E4-9BE6-D3E90BB53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9ED433-5696-4134-A11E-F75CCCABD24C}" type="datetimeFigureOut">
              <a:rPr kumimoji="0" lang="en-B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28/02/2024</a:t>
            </a:fld>
            <a:endParaRPr kumimoji="0" lang="en-B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F0A29B74-ACA4-465A-B9F3-D370DF1C2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4B97376C-E0D0-485E-9C63-1F02DCA15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24307-619A-4E14-B196-FA329BF1F004}" type="slidenum">
              <a:rPr kumimoji="0" lang="en-B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B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88143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C150307-509A-4F72-A931-EE37FB62F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72D49F6D-318E-4B4B-ABCE-6503196FC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9ED433-5696-4134-A11E-F75CCCABD24C}" type="datetimeFigureOut">
              <a:rPr kumimoji="0" lang="en-B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28/02/2024</a:t>
            </a:fld>
            <a:endParaRPr kumimoji="0" lang="en-B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DEFEB71B-C61A-4E69-AE36-36177D35B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6AEB494C-741C-4B48-A183-22AA86D9A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24307-619A-4E14-B196-FA329BF1F004}" type="slidenum">
              <a:rPr kumimoji="0" lang="en-B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B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66771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40E33A87-FF85-4599-9845-DF14B2A4B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9ED433-5696-4134-A11E-F75CCCABD24C}" type="datetimeFigureOut">
              <a:rPr kumimoji="0" lang="en-B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28/02/2024</a:t>
            </a:fld>
            <a:endParaRPr kumimoji="0" lang="en-B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E8FF39C7-CF3A-44EC-8691-9764CC826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1FE136A9-EA79-44EB-A467-88D750D73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24307-619A-4E14-B196-FA329BF1F004}" type="slidenum">
              <a:rPr kumimoji="0" lang="en-B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B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41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50E0E-FE08-29E2-B82C-8C86B5524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150889-2322-A710-1FFA-1CCAF21AF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658F71-0E08-665C-6965-B2D76AADD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86CC9-B1BC-4D5A-A476-57454ED84309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AC0718-524A-541F-E343-45E574B61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F4E9EB-EBA4-502B-7BBF-CEB8BB696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6ACEC-533E-4800-93D6-4824B09A7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9475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11785D9-9DBF-491A-AE0B-97C6B74C0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2E168B1-FEDB-4C5F-8EEA-B56661A35A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CD3CC99-0322-42BA-88FE-62615A472E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F5B2A96-C6EF-4C03-A83B-3E1E4F14E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9ED433-5696-4134-A11E-F75CCCABD24C}" type="datetimeFigureOut">
              <a:rPr kumimoji="0" lang="en-B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28/02/2024</a:t>
            </a:fld>
            <a:endParaRPr kumimoji="0" lang="en-B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F511DEB-5925-42ED-80CF-4975A1385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60D1E78-547B-4D0D-A156-2DC6B5FE2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24307-619A-4E14-B196-FA329BF1F004}" type="slidenum">
              <a:rPr kumimoji="0" lang="en-B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B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21740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23E975A-C393-4FAA-9529-CE37186C4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1DE22C2-A66F-4C29-8206-5362E46594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Z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2143205-DD8D-4709-88DB-E54796D2F2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F86656B-0BBE-4081-8E7C-9CB5B0338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9ED433-5696-4134-A11E-F75CCCABD24C}" type="datetimeFigureOut">
              <a:rPr kumimoji="0" lang="en-B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28/02/2024</a:t>
            </a:fld>
            <a:endParaRPr kumimoji="0" lang="en-B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DBB07D9-797F-40BA-A57A-3B60EC801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D7C8073-4EB0-4076-90DE-DF7AF583C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24307-619A-4E14-B196-FA329BF1F004}" type="slidenum">
              <a:rPr kumimoji="0" lang="en-B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B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4909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220C22E-E8DC-4AD3-A48C-F1FC4C0F6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50CC8018-3149-4C15-9E66-F5A8E17173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A8BE04C-4D58-4F79-B083-7D783FECF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9ED433-5696-4134-A11E-F75CCCABD24C}" type="datetimeFigureOut">
              <a:rPr kumimoji="0" lang="en-B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28/02/2024</a:t>
            </a:fld>
            <a:endParaRPr kumimoji="0" lang="en-B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3CF58DA-DFCE-413A-8073-AA1D533EF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9B67EDA-CD7B-4C9B-8D96-1439FB2CD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24307-619A-4E14-B196-FA329BF1F004}" type="slidenum">
              <a:rPr kumimoji="0" lang="en-B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B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99947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07B1077D-7655-4660-9EDF-29C6722C9C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EE44F4C-A55A-4263-8F03-81FACDBB34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4596F3D-18B2-4B03-A1DD-F5F2DDCC4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9ED433-5696-4134-A11E-F75CCCABD24C}" type="datetimeFigureOut">
              <a:rPr kumimoji="0" lang="en-B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28/02/2024</a:t>
            </a:fld>
            <a:endParaRPr kumimoji="0" lang="en-B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5CBA150-46EB-459E-8469-9429D58B0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6CCB06F-1499-4DE2-A754-924B236D3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24307-619A-4E14-B196-FA329BF1F004}" type="slidenum">
              <a:rPr kumimoji="0" lang="en-B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B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6277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BFE86-0DFD-B764-FDF5-33F65BBB9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7EEEB3-CF35-F614-2919-C28632CD19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A051C3-6B1C-6AA2-9E4C-ACD7A0E8E5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2DB064-C3DA-E457-FCD8-35629D17A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86CC9-B1BC-4D5A-A476-57454ED84309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CD17A5-167A-0365-B75E-90279F1B3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5CB5A4-030C-DDCA-8F55-657C9BE07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6ACEC-533E-4800-93D6-4824B09A7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825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697AF-AA37-45DE-9BE7-F582E0CF2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0B3B7E-15D8-E3A9-6682-5B5C3A7CBD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C75322-F804-E840-B441-33E5886BD0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F20D85-7B48-BD1C-723F-C377F3F2E3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806E7E-A35B-2F81-16DB-E60250585B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DAC56A-49C7-13FA-8249-FCD2D89A5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86CC9-B1BC-4D5A-A476-57454ED84309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1E42E7-2D4B-1A36-68D7-3E48988C0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78FFB8-028B-8E37-044F-3E37BB273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6ACEC-533E-4800-93D6-4824B09A7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475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6C825-D142-45A2-7700-FF6F6F99B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82B07E-D26B-AFEF-EA24-C13B75A20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86CC9-B1BC-4D5A-A476-57454ED84309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49FE91-256A-79D4-8AC8-B9DDE2815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BE580A-E491-2C0C-098B-53742B619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6ACEC-533E-4800-93D6-4824B09A7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5648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1F8F20-653B-66C2-830A-36A6BBA37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86CC9-B1BC-4D5A-A476-57454ED84309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A8D170-1729-3BEF-388F-ABDF1B979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420167-7FEF-C5C6-421E-312B00EE7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6ACEC-533E-4800-93D6-4824B09A7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836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DB7DE-C88B-C83D-5B35-ABE6C5CFE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7275E9-0A88-847F-6F85-A9F30B6BDA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BA7287-24DC-407E-605B-6B1EE7FF0B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A94EFD-7124-0289-9342-45A1C6037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86CC9-B1BC-4D5A-A476-57454ED84309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A639A6-1406-CC7A-F3A0-0CB4F3BCA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A17700-C4EF-6FF7-8CA4-AC4541671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6ACEC-533E-4800-93D6-4824B09A7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633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A5C60-547A-5C0F-6541-A544B7231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2A998D-968A-D676-1305-27225C4753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13C7E4-317A-E8AA-9FF7-6C503C6CB6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04D4D3-DE19-1A06-4DD1-C0B536C5A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86CC9-B1BC-4D5A-A476-57454ED84309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EC9380-1865-2EEF-1095-F6B1CA1C8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FB9A85-A10B-3B0D-854C-41DDE8CB6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6ACEC-533E-4800-93D6-4824B09A7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32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4AD43A-B590-8FE7-A46C-EBF900911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D4C331-83E0-7777-66E3-BF0F777981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2F1BC8-BBA6-EFCB-6630-BF12F388E1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686CC9-B1BC-4D5A-A476-57454ED84309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C5544-6905-1EC9-8DF3-46ED537EE4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B086C2-FCA9-0D8F-1D7A-20932319F0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B6ACEC-533E-4800-93D6-4824B09A77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944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9Slide.vn - 2019">
            <a:extLst>
              <a:ext uri="{FF2B5EF4-FFF2-40B4-BE49-F238E27FC236}">
                <a16:creationId xmlns:a16="http://schemas.microsoft.com/office/drawing/2014/main" id="{4D3EBF53-45E7-C0A8-DA49-42D8F12995F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-804863"/>
            <a:ext cx="12192000" cy="461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vi-VN" sz="2400">
                <a:solidFill>
                  <a:srgbClr val="D7D7D7"/>
                </a:solidFill>
              </a:rPr>
              <a:t>www.9slide.vn</a:t>
            </a:r>
          </a:p>
        </p:txBody>
      </p:sp>
      <p:sp>
        <p:nvSpPr>
          <p:cNvPr id="1027" name="Title Placeholder 1">
            <a:extLst>
              <a:ext uri="{FF2B5EF4-FFF2-40B4-BE49-F238E27FC236}">
                <a16:creationId xmlns:a16="http://schemas.microsoft.com/office/drawing/2014/main" id="{6BC04C42-28CA-6A95-4291-E7C86143DBE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2E0D0FDE-00D2-80A7-E0FD-59627F24FA4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9C005E-D1B4-B003-652E-ADC03AF5EA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8C42F69-EAFA-415C-96F9-A95694516DAB}" type="datetimeFigureOut">
              <a:rPr lang="en-US"/>
              <a:pPr>
                <a:defRPr/>
              </a:pPr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0AD84B-CD7F-38DD-2319-EF8DF328A9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079FE0-98B5-9EF3-ECFD-A1F05EEA78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91DB8D7-1BCB-48B4-AEC2-21D2E9B150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87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8EC718A4-EAAD-45A7-BBEB-D0FBAAE1C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68D440B-6BF1-4982-960A-A3EC74130B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7E4C928-18D7-4E80-8A0D-723CCCBAF1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9ED433-5696-4134-A11E-F75CCCABD24C}" type="datetimeFigureOut">
              <a:rPr kumimoji="0" lang="en-B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28/02/2024</a:t>
            </a:fld>
            <a:endParaRPr kumimoji="0" lang="en-B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E206848-5506-4C4B-98CA-742FE4878B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4338599-79FF-4148-B8B3-3C48D70AC1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524307-619A-4E14-B196-FA329BF1F004}" type="slidenum">
              <a:rPr kumimoji="0" lang="en-B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B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7285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microsoft.com/office/2007/relationships/media" Target="../media/media1.mp4"/><Relationship Id="rId7" Type="http://schemas.openxmlformats.org/officeDocument/2006/relationships/audio" Target="../media/audio1.wav"/><Relationship Id="rId2" Type="http://schemas.openxmlformats.org/officeDocument/2006/relationships/video" Target="NULL" TargetMode="External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7.gif"/><Relationship Id="rId5" Type="http://schemas.openxmlformats.org/officeDocument/2006/relationships/audio" Target="../media/media2.wav"/><Relationship Id="rId15" Type="http://schemas.openxmlformats.org/officeDocument/2006/relationships/audio" Target="NULL"/><Relationship Id="rId10" Type="http://schemas.openxmlformats.org/officeDocument/2006/relationships/image" Target="../media/image6.png"/><Relationship Id="rId4" Type="http://schemas.microsoft.com/office/2007/relationships/media" Target="../media/media2.wav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microsoft.com/office/2007/relationships/media" Target="../media/media1.mp4"/><Relationship Id="rId7" Type="http://schemas.openxmlformats.org/officeDocument/2006/relationships/audio" Target="../media/audio1.wav"/><Relationship Id="rId2" Type="http://schemas.openxmlformats.org/officeDocument/2006/relationships/video" Target="NULL" TargetMode="External"/><Relationship Id="rId1" Type="http://schemas.openxmlformats.org/officeDocument/2006/relationships/tags" Target="../tags/tag8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7.gif"/><Relationship Id="rId5" Type="http://schemas.openxmlformats.org/officeDocument/2006/relationships/audio" Target="../media/media2.wav"/><Relationship Id="rId15" Type="http://schemas.openxmlformats.org/officeDocument/2006/relationships/audio" Target="NULL"/><Relationship Id="rId10" Type="http://schemas.openxmlformats.org/officeDocument/2006/relationships/image" Target="../media/image6.png"/><Relationship Id="rId4" Type="http://schemas.microsoft.com/office/2007/relationships/media" Target="../media/media2.wav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microsoft.com/office/2007/relationships/media" Target="../media/media1.mp4"/><Relationship Id="rId7" Type="http://schemas.openxmlformats.org/officeDocument/2006/relationships/audio" Target="../media/audio1.wav"/><Relationship Id="rId2" Type="http://schemas.openxmlformats.org/officeDocument/2006/relationships/video" Target="NULL" TargetMode="External"/><Relationship Id="rId1" Type="http://schemas.openxmlformats.org/officeDocument/2006/relationships/tags" Target="../tags/tag9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7.gif"/><Relationship Id="rId5" Type="http://schemas.openxmlformats.org/officeDocument/2006/relationships/audio" Target="../media/media2.wav"/><Relationship Id="rId15" Type="http://schemas.openxmlformats.org/officeDocument/2006/relationships/audio" Target="NULL"/><Relationship Id="rId10" Type="http://schemas.openxmlformats.org/officeDocument/2006/relationships/image" Target="../media/image6.png"/><Relationship Id="rId4" Type="http://schemas.microsoft.com/office/2007/relationships/media" Target="../media/media2.wav"/><Relationship Id="rId9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microsoft.com/office/2007/relationships/media" Target="../media/media1.mp4"/><Relationship Id="rId7" Type="http://schemas.openxmlformats.org/officeDocument/2006/relationships/audio" Target="../media/audio1.wav"/><Relationship Id="rId2" Type="http://schemas.openxmlformats.org/officeDocument/2006/relationships/video" Target="NULL" TargetMode="Externa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7.gif"/><Relationship Id="rId5" Type="http://schemas.openxmlformats.org/officeDocument/2006/relationships/audio" Target="../media/media2.wav"/><Relationship Id="rId15" Type="http://schemas.openxmlformats.org/officeDocument/2006/relationships/audio" Target="NULL"/><Relationship Id="rId10" Type="http://schemas.openxmlformats.org/officeDocument/2006/relationships/image" Target="../media/image6.png"/><Relationship Id="rId4" Type="http://schemas.microsoft.com/office/2007/relationships/media" Target="../media/media2.wav"/><Relationship Id="rId9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microsoft.com/office/2007/relationships/media" Target="../media/media1.mp4"/><Relationship Id="rId7" Type="http://schemas.openxmlformats.org/officeDocument/2006/relationships/audio" Target="../media/audio1.wav"/><Relationship Id="rId2" Type="http://schemas.openxmlformats.org/officeDocument/2006/relationships/video" Target="NULL" TargetMode="Externa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7.gif"/><Relationship Id="rId5" Type="http://schemas.openxmlformats.org/officeDocument/2006/relationships/audio" Target="../media/media2.wav"/><Relationship Id="rId15" Type="http://schemas.openxmlformats.org/officeDocument/2006/relationships/audio" Target="NULL"/><Relationship Id="rId10" Type="http://schemas.openxmlformats.org/officeDocument/2006/relationships/image" Target="../media/image6.png"/><Relationship Id="rId4" Type="http://schemas.microsoft.com/office/2007/relationships/media" Target="../media/media2.wav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microsoft.com/office/2007/relationships/media" Target="../media/media1.mp4"/><Relationship Id="rId7" Type="http://schemas.openxmlformats.org/officeDocument/2006/relationships/audio" Target="../media/audio1.wav"/><Relationship Id="rId2" Type="http://schemas.openxmlformats.org/officeDocument/2006/relationships/video" Target="NULL" TargetMode="External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7.gif"/><Relationship Id="rId5" Type="http://schemas.openxmlformats.org/officeDocument/2006/relationships/audio" Target="../media/media2.wav"/><Relationship Id="rId15" Type="http://schemas.openxmlformats.org/officeDocument/2006/relationships/audio" Target="NULL"/><Relationship Id="rId10" Type="http://schemas.openxmlformats.org/officeDocument/2006/relationships/image" Target="../media/image6.png"/><Relationship Id="rId4" Type="http://schemas.microsoft.com/office/2007/relationships/media" Target="../media/media2.wav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microsoft.com/office/2007/relationships/media" Target="../media/media1.mp4"/><Relationship Id="rId7" Type="http://schemas.openxmlformats.org/officeDocument/2006/relationships/audio" Target="../media/audio1.wav"/><Relationship Id="rId2" Type="http://schemas.openxmlformats.org/officeDocument/2006/relationships/video" Target="NULL" TargetMode="External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7.gif"/><Relationship Id="rId5" Type="http://schemas.openxmlformats.org/officeDocument/2006/relationships/audio" Target="../media/media2.wav"/><Relationship Id="rId15" Type="http://schemas.openxmlformats.org/officeDocument/2006/relationships/audio" Target="NULL"/><Relationship Id="rId10" Type="http://schemas.openxmlformats.org/officeDocument/2006/relationships/image" Target="../media/image6.png"/><Relationship Id="rId4" Type="http://schemas.microsoft.com/office/2007/relationships/media" Target="../media/media2.wav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microsoft.com/office/2007/relationships/media" Target="../media/media1.mp4"/><Relationship Id="rId7" Type="http://schemas.openxmlformats.org/officeDocument/2006/relationships/audio" Target="../media/audio1.wav"/><Relationship Id="rId2" Type="http://schemas.openxmlformats.org/officeDocument/2006/relationships/video" Target="NULL" TargetMode="External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7.gif"/><Relationship Id="rId5" Type="http://schemas.openxmlformats.org/officeDocument/2006/relationships/audio" Target="../media/media2.wav"/><Relationship Id="rId15" Type="http://schemas.openxmlformats.org/officeDocument/2006/relationships/audio" Target="NULL"/><Relationship Id="rId10" Type="http://schemas.openxmlformats.org/officeDocument/2006/relationships/image" Target="../media/image6.png"/><Relationship Id="rId4" Type="http://schemas.microsoft.com/office/2007/relationships/media" Target="../media/media2.wav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microsoft.com/office/2007/relationships/media" Target="../media/media1.mp4"/><Relationship Id="rId7" Type="http://schemas.openxmlformats.org/officeDocument/2006/relationships/audio" Target="../media/audio1.wav"/><Relationship Id="rId2" Type="http://schemas.openxmlformats.org/officeDocument/2006/relationships/video" Target="NULL" TargetMode="External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7.gif"/><Relationship Id="rId5" Type="http://schemas.openxmlformats.org/officeDocument/2006/relationships/audio" Target="../media/media2.wav"/><Relationship Id="rId15" Type="http://schemas.openxmlformats.org/officeDocument/2006/relationships/audio" Target="NULL"/><Relationship Id="rId10" Type="http://schemas.openxmlformats.org/officeDocument/2006/relationships/image" Target="../media/image6.png"/><Relationship Id="rId4" Type="http://schemas.microsoft.com/office/2007/relationships/media" Target="../media/media2.wav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EC0C93-3B98-472A-185F-CCA7FDA8D262}"/>
              </a:ext>
            </a:extLst>
          </p:cNvPr>
          <p:cNvSpPr/>
          <p:nvPr/>
        </p:nvSpPr>
        <p:spPr>
          <a:xfrm>
            <a:off x="1039210" y="1967265"/>
            <a:ext cx="2628900" cy="2547257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BÀI 30: KHÁI QUÁT VỀ CƠ THỂ NGƯỜI</a:t>
            </a:r>
          </a:p>
        </p:txBody>
      </p:sp>
      <p:pic>
        <p:nvPicPr>
          <p:cNvPr id="2" name="Hình ảnh 1" descr="Ảnh có chứa văn bản&#10;&#10;Mô tả được tạo tự động">
            <a:extLst>
              <a:ext uri="{FF2B5EF4-FFF2-40B4-BE49-F238E27FC236}">
                <a16:creationId xmlns:a16="http://schemas.microsoft.com/office/drawing/2014/main" id="{848D6AB9-0D3C-2AAF-F659-F8D9CAE183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9241" y="73572"/>
            <a:ext cx="7725103" cy="6684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664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lectric Bolts Motion Background">
            <a:hlinkClick r:id="" action="ppaction://media"/>
            <a:extLst>
              <a:ext uri="{FF2B5EF4-FFF2-40B4-BE49-F238E27FC236}">
                <a16:creationId xmlns:a16="http://schemas.microsoft.com/office/drawing/2014/main" id="{4A4CBA69-8EBF-4290-8565-87A249ECFE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5194.3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nhac 10s 2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1407751" y="1"/>
            <a:ext cx="548243" cy="54824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05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06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07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08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09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13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</a:t>
            </a:r>
            <a:endParaRPr kumimoji="0" lang="vi-VN" sz="4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Donut 34"/>
          <p:cNvSpPr/>
          <p:nvPr/>
        </p:nvSpPr>
        <p:spPr>
          <a:xfrm>
            <a:off x="132148" y="1066373"/>
            <a:ext cx="1288925" cy="1295063"/>
          </a:xfrm>
          <a:prstGeom prst="donut">
            <a:avLst>
              <a:gd name="adj" fmla="val 10370"/>
            </a:avLst>
          </a:prstGeom>
          <a:solidFill>
            <a:srgbClr val="C0504D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1436" tIns="45719" rIns="91436" bIns="45719" rtlCol="0" anchor="ctr"/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45" name="Nhóm 44">
            <a:extLst>
              <a:ext uri="{FF2B5EF4-FFF2-40B4-BE49-F238E27FC236}">
                <a16:creationId xmlns:a16="http://schemas.microsoft.com/office/drawing/2014/main" id="{8F2EBFAD-18BB-4FAE-B325-E9A8EA8F09B8}"/>
              </a:ext>
            </a:extLst>
          </p:cNvPr>
          <p:cNvGrpSpPr/>
          <p:nvPr/>
        </p:nvGrpSpPr>
        <p:grpSpPr>
          <a:xfrm>
            <a:off x="1695451" y="40967"/>
            <a:ext cx="8261349" cy="4833324"/>
            <a:chOff x="1695451" y="40964"/>
            <a:chExt cx="8261350" cy="4833324"/>
          </a:xfrm>
        </p:grpSpPr>
        <p:sp>
          <p:nvSpPr>
            <p:cNvPr id="40" name="Đám mây 39">
              <a:extLst>
                <a:ext uri="{FF2B5EF4-FFF2-40B4-BE49-F238E27FC236}">
                  <a16:creationId xmlns:a16="http://schemas.microsoft.com/office/drawing/2014/main" id="{DC5931B3-0DD4-4150-8806-1608188D274B}"/>
                </a:ext>
              </a:extLst>
            </p:cNvPr>
            <p:cNvSpPr/>
            <p:nvPr/>
          </p:nvSpPr>
          <p:spPr>
            <a:xfrm>
              <a:off x="1695451" y="1531419"/>
              <a:ext cx="8261350" cy="3342869"/>
            </a:xfrm>
            <a:prstGeom prst="cloud">
              <a:avLst/>
            </a:prstGeom>
            <a:solidFill>
              <a:schemeClr val="bg1"/>
            </a:solidFill>
            <a:effectLst>
              <a:glow rad="190500">
                <a:schemeClr val="bg1">
                  <a:alpha val="92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Có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một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băng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kép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được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làm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từ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2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kim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loại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là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đồng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và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sắt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(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đồng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nở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vì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nhiệt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nhiều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hơn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sắt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). Khi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nung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nóng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,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băng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kép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sẽ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như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thế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nào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?</a:t>
              </a:r>
              <a:endParaRPr kumimoji="0" lang="en-BZ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2" name="Đường nối Thẳng 41">
              <a:extLst>
                <a:ext uri="{FF2B5EF4-FFF2-40B4-BE49-F238E27FC236}">
                  <a16:creationId xmlns:a16="http://schemas.microsoft.com/office/drawing/2014/main" id="{D9FC6944-D4B5-4030-BC6A-C791147291E1}"/>
                </a:ext>
              </a:extLst>
            </p:cNvPr>
            <p:cNvCxnSpPr>
              <a:cxnSpLocks/>
            </p:cNvCxnSpPr>
            <p:nvPr/>
          </p:nvCxnSpPr>
          <p:spPr>
            <a:xfrm>
              <a:off x="6062662" y="40964"/>
              <a:ext cx="0" cy="17139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38" name="Hình ảnh 37" descr="Ảnh có chứa trong nhà, đối tượng&#10;&#10;Mô tả được tạo với mức tin cậy cao">
            <a:extLst>
              <a:ext uri="{FF2B5EF4-FFF2-40B4-BE49-F238E27FC236}">
                <a16:creationId xmlns:a16="http://schemas.microsoft.com/office/drawing/2014/main" id="{2BC85DF2-9DC7-4F33-986C-6C5DA5F8E9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165" y="4642714"/>
            <a:ext cx="3090863" cy="2747433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10196728" y="5245894"/>
            <a:ext cx="1385672" cy="1231107"/>
            <a:chOff x="7647546" y="3934420"/>
            <a:chExt cx="1039254" cy="923330"/>
          </a:xfrm>
        </p:grpSpPr>
        <p:sp>
          <p:nvSpPr>
            <p:cNvPr id="37" name="Flowchart: Connector 36"/>
            <p:cNvSpPr/>
            <p:nvPr/>
          </p:nvSpPr>
          <p:spPr>
            <a:xfrm>
              <a:off x="7647546" y="3945043"/>
              <a:ext cx="1039254" cy="912707"/>
            </a:xfrm>
            <a:prstGeom prst="flowChartConnector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Flowchart: Connector 38"/>
            <p:cNvSpPr/>
            <p:nvPr/>
          </p:nvSpPr>
          <p:spPr>
            <a:xfrm>
              <a:off x="7772400" y="4095750"/>
              <a:ext cx="762000" cy="6096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7922476" y="3934420"/>
              <a:ext cx="535724" cy="923329"/>
            </a:xfrm>
            <a:prstGeom prst="rect">
              <a:avLst/>
            </a:prstGeom>
            <a:noFill/>
          </p:spPr>
          <p:txBody>
            <a:bodyPr wrap="none" lIns="121920" tIns="60960" rIns="121920" bIns="6096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11430"/>
                  <a:gradFill>
                    <a:gsLst>
                      <a:gs pos="0">
                        <a:srgbClr val="ED7D31">
                          <a:tint val="70000"/>
                          <a:satMod val="245000"/>
                        </a:srgbClr>
                      </a:gs>
                      <a:gs pos="75000">
                        <a:srgbClr val="ED7D31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ED7D31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8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3780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  <p:sndAc>
          <p:stSnd>
            <p:snd r:embed="rId7" name="cashreg.wav"/>
          </p:stSnd>
        </p:sndAc>
      </p:transition>
    </mc:Choice>
    <mc:Fallback xmlns="">
      <p:transition>
        <p:fade/>
        <p:sndAc>
          <p:stSnd>
            <p:snd r:embed="rId15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9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grpId="6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grpId="7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ntr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grpId="8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ntr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1" presetClass="entr" presetSubtype="1" fill="hold" grpId="2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ntr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1" presetClass="entr" presetSubtype="1" fill="hold" grpId="1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ntr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1" presetClass="entr" presetSubtype="1" fill="hold" grpId="1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ntr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1" presetClass="entr" presetSubtype="1" fill="hold" grpId="12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ntr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1" presetClass="entr" presetSubtype="1" fill="hold" grpId="13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ntr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1" presetClass="entr" presetSubtype="1" fill="hold" grpId="14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" presetClass="entr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21" presetClass="entr" presetSubtype="1" fill="hold" grpId="9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" presetClass="entr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1" presetClass="entr" presetSubtype="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1" presetClass="exit" presetSubtype="0" fill="hold" grpId="15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video>
              <p:cMediaNode vol="80000">
                <p:cTn id="12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5" grpId="2" animBg="1"/>
      <p:bldP spid="35" grpId="3" animBg="1"/>
      <p:bldP spid="35" grpId="4" animBg="1"/>
      <p:bldP spid="35" grpId="5" animBg="1"/>
      <p:bldP spid="35" grpId="6" animBg="1"/>
      <p:bldP spid="35" grpId="7" animBg="1"/>
      <p:bldP spid="35" grpId="8" animBg="1"/>
      <p:bldP spid="35" grpId="9" animBg="1"/>
      <p:bldP spid="35" grpId="10" animBg="1"/>
      <p:bldP spid="35" grpId="11" animBg="1"/>
      <p:bldP spid="35" grpId="12" animBg="1"/>
      <p:bldP spid="35" grpId="13" animBg="1"/>
      <p:bldP spid="35" grpId="14" animBg="1"/>
      <p:bldP spid="35" grpId="15" animBg="1"/>
      <p:bldP spid="35" grpId="16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lectric Bolts Motion Background">
            <a:hlinkClick r:id="" action="ppaction://media"/>
            <a:extLst>
              <a:ext uri="{FF2B5EF4-FFF2-40B4-BE49-F238E27FC236}">
                <a16:creationId xmlns:a16="http://schemas.microsoft.com/office/drawing/2014/main" id="{4A4CBA69-8EBF-4290-8565-87A249ECFE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5194.3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nhac 10s 2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1407751" y="1"/>
            <a:ext cx="548243" cy="54824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05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06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07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08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09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13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</a:t>
            </a:r>
            <a:endParaRPr kumimoji="0" lang="vi-VN" sz="4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Donut 34"/>
          <p:cNvSpPr/>
          <p:nvPr/>
        </p:nvSpPr>
        <p:spPr>
          <a:xfrm>
            <a:off x="132148" y="1066373"/>
            <a:ext cx="1288925" cy="1295063"/>
          </a:xfrm>
          <a:prstGeom prst="donut">
            <a:avLst>
              <a:gd name="adj" fmla="val 10370"/>
            </a:avLst>
          </a:prstGeom>
          <a:solidFill>
            <a:srgbClr val="C0504D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1436" tIns="45719" rIns="91436" bIns="45719" rtlCol="0" anchor="ctr"/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45" name="Nhóm 44">
            <a:extLst>
              <a:ext uri="{FF2B5EF4-FFF2-40B4-BE49-F238E27FC236}">
                <a16:creationId xmlns:a16="http://schemas.microsoft.com/office/drawing/2014/main" id="{8F2EBFAD-18BB-4FAE-B325-E9A8EA8F09B8}"/>
              </a:ext>
            </a:extLst>
          </p:cNvPr>
          <p:cNvGrpSpPr/>
          <p:nvPr/>
        </p:nvGrpSpPr>
        <p:grpSpPr>
          <a:xfrm>
            <a:off x="1695451" y="40967"/>
            <a:ext cx="8458200" cy="4833324"/>
            <a:chOff x="1695451" y="40964"/>
            <a:chExt cx="8458200" cy="4833324"/>
          </a:xfrm>
        </p:grpSpPr>
        <p:sp>
          <p:nvSpPr>
            <p:cNvPr id="40" name="Đám mây 39">
              <a:extLst>
                <a:ext uri="{FF2B5EF4-FFF2-40B4-BE49-F238E27FC236}">
                  <a16:creationId xmlns:a16="http://schemas.microsoft.com/office/drawing/2014/main" id="{DC5931B3-0DD4-4150-8806-1608188D274B}"/>
                </a:ext>
              </a:extLst>
            </p:cNvPr>
            <p:cNvSpPr/>
            <p:nvPr/>
          </p:nvSpPr>
          <p:spPr>
            <a:xfrm>
              <a:off x="1695451" y="1531419"/>
              <a:ext cx="8458200" cy="3342869"/>
            </a:xfrm>
            <a:prstGeom prst="cloud">
              <a:avLst/>
            </a:prstGeom>
            <a:solidFill>
              <a:schemeClr val="bg1"/>
            </a:solidFill>
            <a:effectLst>
              <a:glow rad="190500">
                <a:schemeClr val="bg1">
                  <a:alpha val="92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BZ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2" name="Đường nối Thẳng 41">
              <a:extLst>
                <a:ext uri="{FF2B5EF4-FFF2-40B4-BE49-F238E27FC236}">
                  <a16:creationId xmlns:a16="http://schemas.microsoft.com/office/drawing/2014/main" id="{D9FC6944-D4B5-4030-BC6A-C791147291E1}"/>
                </a:ext>
              </a:extLst>
            </p:cNvPr>
            <p:cNvCxnSpPr>
              <a:cxnSpLocks/>
            </p:cNvCxnSpPr>
            <p:nvPr/>
          </p:nvCxnSpPr>
          <p:spPr>
            <a:xfrm>
              <a:off x="6062662" y="40964"/>
              <a:ext cx="0" cy="17139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CBBA5AD0-B737-49F6-8DEB-7CFC619F67A6}"/>
              </a:ext>
            </a:extLst>
          </p:cNvPr>
          <p:cNvSpPr/>
          <p:nvPr/>
        </p:nvSpPr>
        <p:spPr>
          <a:xfrm>
            <a:off x="2863016" y="2006601"/>
            <a:ext cx="6280984" cy="2308322"/>
          </a:xfrm>
          <a:prstGeom prst="rect">
            <a:avLst/>
          </a:prstGeom>
        </p:spPr>
        <p:txBody>
          <a:bodyPr wrap="square" lIns="91436" tIns="45719" rIns="91436" bIns="45719">
            <a:spAutoFit/>
          </a:bodyPr>
          <a:lstStyle/>
          <a:p>
            <a:pPr marL="0" marR="0" lvl="0" indent="0" algn="ctr" defTabSz="4571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vỉa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hè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khoảng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giữa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lớn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so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? </a:t>
            </a:r>
            <a:endParaRPr kumimoji="0" lang="en-BZ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8" name="Hình ảnh 37" descr="Ảnh có chứa trong nhà, đối tượng&#10;&#10;Mô tả được tạo với mức tin cậy cao">
            <a:extLst>
              <a:ext uri="{FF2B5EF4-FFF2-40B4-BE49-F238E27FC236}">
                <a16:creationId xmlns:a16="http://schemas.microsoft.com/office/drawing/2014/main" id="{2BC85DF2-9DC7-4F33-986C-6C5DA5F8E9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165" y="4642714"/>
            <a:ext cx="3090863" cy="2747433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10196728" y="5245894"/>
            <a:ext cx="1385672" cy="1231107"/>
            <a:chOff x="7647546" y="3934420"/>
            <a:chExt cx="1039254" cy="923330"/>
          </a:xfrm>
        </p:grpSpPr>
        <p:sp>
          <p:nvSpPr>
            <p:cNvPr id="37" name="Flowchart: Connector 36"/>
            <p:cNvSpPr/>
            <p:nvPr/>
          </p:nvSpPr>
          <p:spPr>
            <a:xfrm>
              <a:off x="7647546" y="3945043"/>
              <a:ext cx="1039254" cy="912707"/>
            </a:xfrm>
            <a:prstGeom prst="flowChartConnector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Flowchart: Connector 38"/>
            <p:cNvSpPr/>
            <p:nvPr/>
          </p:nvSpPr>
          <p:spPr>
            <a:xfrm>
              <a:off x="7772400" y="4095750"/>
              <a:ext cx="762000" cy="6096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7922476" y="3934420"/>
              <a:ext cx="535724" cy="923329"/>
            </a:xfrm>
            <a:prstGeom prst="rect">
              <a:avLst/>
            </a:prstGeom>
            <a:noFill/>
          </p:spPr>
          <p:txBody>
            <a:bodyPr wrap="none" lIns="121920" tIns="60960" rIns="121920" bIns="6096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11430"/>
                  <a:gradFill>
                    <a:gsLst>
                      <a:gs pos="0">
                        <a:srgbClr val="ED7D31">
                          <a:tint val="70000"/>
                          <a:satMod val="245000"/>
                        </a:srgbClr>
                      </a:gs>
                      <a:gs pos="75000">
                        <a:srgbClr val="ED7D31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ED7D31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9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845471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  <p:sndAc>
          <p:stSnd>
            <p:snd r:embed="rId7" name="cashreg.wav"/>
          </p:stSnd>
        </p:sndAc>
      </p:transition>
    </mc:Choice>
    <mc:Fallback xmlns="">
      <p:transition>
        <p:fade/>
        <p:sndAc>
          <p:stSnd>
            <p:snd r:embed="rId15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9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grpId="6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grpId="7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ntr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grpId="8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ntr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1" presetClass="entr" presetSubtype="1" fill="hold" grpId="2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ntr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1" presetClass="entr" presetSubtype="1" fill="hold" grpId="1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ntr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1" presetClass="entr" presetSubtype="1" fill="hold" grpId="1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ntr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1" presetClass="entr" presetSubtype="1" fill="hold" grpId="12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ntr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1" presetClass="entr" presetSubtype="1" fill="hold" grpId="13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ntr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1" presetClass="entr" presetSubtype="1" fill="hold" grpId="14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" presetClass="entr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21" presetClass="entr" presetSubtype="1" fill="hold" grpId="9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" presetClass="entr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1" presetClass="entr" presetSubtype="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1" presetClass="exit" presetSubtype="0" fill="hold" grpId="15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video>
              <p:cMediaNode vol="80000">
                <p:cTn id="12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5" grpId="2" animBg="1"/>
      <p:bldP spid="35" grpId="3" animBg="1"/>
      <p:bldP spid="35" grpId="4" animBg="1"/>
      <p:bldP spid="35" grpId="5" animBg="1"/>
      <p:bldP spid="35" grpId="6" animBg="1"/>
      <p:bldP spid="35" grpId="7" animBg="1"/>
      <p:bldP spid="35" grpId="8" animBg="1"/>
      <p:bldP spid="35" grpId="9" animBg="1"/>
      <p:bldP spid="35" grpId="10" animBg="1"/>
      <p:bldP spid="35" grpId="11" animBg="1"/>
      <p:bldP spid="35" grpId="12" animBg="1"/>
      <p:bldP spid="35" grpId="13" animBg="1"/>
      <p:bldP spid="35" grpId="14" animBg="1"/>
      <p:bldP spid="35" grpId="15" animBg="1"/>
      <p:bldP spid="35" grpId="16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lectric Bolts Motion Background">
            <a:hlinkClick r:id="" action="ppaction://media"/>
            <a:extLst>
              <a:ext uri="{FF2B5EF4-FFF2-40B4-BE49-F238E27FC236}">
                <a16:creationId xmlns:a16="http://schemas.microsoft.com/office/drawing/2014/main" id="{4A4CBA69-8EBF-4290-8565-87A249ECFE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5194.3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nhac 10s 2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1407751" y="1"/>
            <a:ext cx="548243" cy="54824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05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06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07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08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09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13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</a:t>
            </a:r>
            <a:endParaRPr kumimoji="0" lang="vi-VN" sz="4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Donut 34"/>
          <p:cNvSpPr/>
          <p:nvPr/>
        </p:nvSpPr>
        <p:spPr>
          <a:xfrm>
            <a:off x="132148" y="1066373"/>
            <a:ext cx="1288925" cy="1295063"/>
          </a:xfrm>
          <a:prstGeom prst="donut">
            <a:avLst>
              <a:gd name="adj" fmla="val 10370"/>
            </a:avLst>
          </a:prstGeom>
          <a:solidFill>
            <a:srgbClr val="C0504D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1436" tIns="45719" rIns="91436" bIns="45719" rtlCol="0" anchor="ctr"/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45" name="Nhóm 44">
            <a:extLst>
              <a:ext uri="{FF2B5EF4-FFF2-40B4-BE49-F238E27FC236}">
                <a16:creationId xmlns:a16="http://schemas.microsoft.com/office/drawing/2014/main" id="{8F2EBFAD-18BB-4FAE-B325-E9A8EA8F09B8}"/>
              </a:ext>
            </a:extLst>
          </p:cNvPr>
          <p:cNvGrpSpPr/>
          <p:nvPr/>
        </p:nvGrpSpPr>
        <p:grpSpPr>
          <a:xfrm>
            <a:off x="1695451" y="40967"/>
            <a:ext cx="8458200" cy="4833324"/>
            <a:chOff x="1695451" y="40964"/>
            <a:chExt cx="8458200" cy="4833324"/>
          </a:xfrm>
        </p:grpSpPr>
        <p:sp>
          <p:nvSpPr>
            <p:cNvPr id="40" name="Đám mây 39">
              <a:extLst>
                <a:ext uri="{FF2B5EF4-FFF2-40B4-BE49-F238E27FC236}">
                  <a16:creationId xmlns:a16="http://schemas.microsoft.com/office/drawing/2014/main" id="{DC5931B3-0DD4-4150-8806-1608188D274B}"/>
                </a:ext>
              </a:extLst>
            </p:cNvPr>
            <p:cNvSpPr/>
            <p:nvPr/>
          </p:nvSpPr>
          <p:spPr>
            <a:xfrm>
              <a:off x="1695451" y="1531419"/>
              <a:ext cx="8458200" cy="3342869"/>
            </a:xfrm>
            <a:prstGeom prst="cloud">
              <a:avLst/>
            </a:prstGeom>
            <a:solidFill>
              <a:schemeClr val="bg1"/>
            </a:solidFill>
            <a:effectLst>
              <a:glow rad="190500">
                <a:schemeClr val="bg1">
                  <a:alpha val="92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BZ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2" name="Đường nối Thẳng 41">
              <a:extLst>
                <a:ext uri="{FF2B5EF4-FFF2-40B4-BE49-F238E27FC236}">
                  <a16:creationId xmlns:a16="http://schemas.microsoft.com/office/drawing/2014/main" id="{D9FC6944-D4B5-4030-BC6A-C791147291E1}"/>
                </a:ext>
              </a:extLst>
            </p:cNvPr>
            <p:cNvCxnSpPr>
              <a:cxnSpLocks/>
            </p:cNvCxnSpPr>
            <p:nvPr/>
          </p:nvCxnSpPr>
          <p:spPr>
            <a:xfrm>
              <a:off x="6062662" y="40964"/>
              <a:ext cx="0" cy="17139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CBBA5AD0-B737-49F6-8DEB-7CFC619F67A6}"/>
              </a:ext>
            </a:extLst>
          </p:cNvPr>
          <p:cNvSpPr/>
          <p:nvPr/>
        </p:nvSpPr>
        <p:spPr>
          <a:xfrm>
            <a:off x="2540000" y="2028620"/>
            <a:ext cx="7010400" cy="1938990"/>
          </a:xfrm>
          <a:prstGeom prst="rect">
            <a:avLst/>
          </a:prstGeom>
        </p:spPr>
        <p:txBody>
          <a:bodyPr wrap="square" lIns="91436" tIns="45719" rIns="91436" bIns="45719">
            <a:spAutoFit/>
          </a:bodyPr>
          <a:lstStyle/>
          <a:p>
            <a:pPr marL="0" marR="0" lvl="0" indent="0" algn="ctr" defTabSz="4571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Hai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cốc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thủy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tinh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chồng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bị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Muốn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rời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hai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cốc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ta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làm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?</a:t>
            </a:r>
            <a:endParaRPr kumimoji="0" lang="en-BZ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8" name="Hình ảnh 37" descr="Ảnh có chứa trong nhà, đối tượng&#10;&#10;Mô tả được tạo với mức tin cậy cao">
            <a:extLst>
              <a:ext uri="{FF2B5EF4-FFF2-40B4-BE49-F238E27FC236}">
                <a16:creationId xmlns:a16="http://schemas.microsoft.com/office/drawing/2014/main" id="{2BC85DF2-9DC7-4F33-986C-6C5DA5F8E9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165" y="4642714"/>
            <a:ext cx="3090863" cy="2747433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10178364" y="5182381"/>
            <a:ext cx="1487272" cy="1242689"/>
            <a:chOff x="7633773" y="3886786"/>
            <a:chExt cx="1115454" cy="932017"/>
          </a:xfrm>
        </p:grpSpPr>
        <p:sp>
          <p:nvSpPr>
            <p:cNvPr id="37" name="Flowchart: Connector 36"/>
            <p:cNvSpPr/>
            <p:nvPr/>
          </p:nvSpPr>
          <p:spPr>
            <a:xfrm>
              <a:off x="7633773" y="3906096"/>
              <a:ext cx="1115454" cy="912707"/>
            </a:xfrm>
            <a:prstGeom prst="flowChartConnector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Flowchart: Connector 38"/>
            <p:cNvSpPr/>
            <p:nvPr/>
          </p:nvSpPr>
          <p:spPr>
            <a:xfrm>
              <a:off x="7772400" y="4019550"/>
              <a:ext cx="838200" cy="6858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7721574" y="3886786"/>
              <a:ext cx="939852" cy="923330"/>
            </a:xfrm>
            <a:prstGeom prst="rect">
              <a:avLst/>
            </a:prstGeom>
            <a:noFill/>
          </p:spPr>
          <p:txBody>
            <a:bodyPr wrap="square" lIns="121920" tIns="60960" rIns="121920" bIns="6096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11430"/>
                  <a:gradFill>
                    <a:gsLst>
                      <a:gs pos="0">
                        <a:srgbClr val="ED7D31">
                          <a:tint val="70000"/>
                          <a:satMod val="245000"/>
                        </a:srgbClr>
                      </a:gs>
                      <a:gs pos="75000">
                        <a:srgbClr val="ED7D31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ED7D31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10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58044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  <p:sndAc>
          <p:stSnd>
            <p:snd r:embed="rId7" name="cashreg.wav"/>
          </p:stSnd>
        </p:sndAc>
      </p:transition>
    </mc:Choice>
    <mc:Fallback xmlns="">
      <p:transition>
        <p:fade/>
        <p:sndAc>
          <p:stSnd>
            <p:snd r:embed="rId15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9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grpId="6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grpId="7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ntr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grpId="8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ntr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1" presetClass="entr" presetSubtype="1" fill="hold" grpId="2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ntr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1" presetClass="entr" presetSubtype="1" fill="hold" grpId="1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ntr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1" presetClass="entr" presetSubtype="1" fill="hold" grpId="1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ntr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1" presetClass="entr" presetSubtype="1" fill="hold" grpId="12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ntr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1" presetClass="entr" presetSubtype="1" fill="hold" grpId="13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ntr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1" presetClass="entr" presetSubtype="1" fill="hold" grpId="14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" presetClass="entr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21" presetClass="entr" presetSubtype="1" fill="hold" grpId="9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" presetClass="entr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1" presetClass="entr" presetSubtype="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1" presetClass="exit" presetSubtype="0" fill="hold" grpId="15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video>
              <p:cMediaNode vol="80000">
                <p:cTn id="12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5" grpId="2" animBg="1"/>
      <p:bldP spid="35" grpId="3" animBg="1"/>
      <p:bldP spid="35" grpId="4" animBg="1"/>
      <p:bldP spid="35" grpId="5" animBg="1"/>
      <p:bldP spid="35" grpId="6" animBg="1"/>
      <p:bldP spid="35" grpId="7" animBg="1"/>
      <p:bldP spid="35" grpId="8" animBg="1"/>
      <p:bldP spid="35" grpId="9" animBg="1"/>
      <p:bldP spid="35" grpId="10" animBg="1"/>
      <p:bldP spid="35" grpId="11" animBg="1"/>
      <p:bldP spid="35" grpId="12" animBg="1"/>
      <p:bldP spid="35" grpId="13" animBg="1"/>
      <p:bldP spid="35" grpId="14" animBg="1"/>
      <p:bldP spid="35" grpId="15" animBg="1"/>
      <p:bldP spid="35" grpId="16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3">
            <a:extLst>
              <a:ext uri="{FF2B5EF4-FFF2-40B4-BE49-F238E27FC236}">
                <a16:creationId xmlns:a16="http://schemas.microsoft.com/office/drawing/2014/main" id="{EAE996A8-C0FF-441E-838A-65FDCEC7B4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82" r="7877"/>
          <a:stretch/>
        </p:blipFill>
        <p:spPr>
          <a:xfrm>
            <a:off x="27" y="18"/>
            <a:ext cx="2743172" cy="1121631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Rectangle 2"/>
          <p:cNvSpPr/>
          <p:nvPr/>
        </p:nvSpPr>
        <p:spPr>
          <a:xfrm>
            <a:off x="3557335" y="177801"/>
            <a:ext cx="5768566" cy="94378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 err="1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472C4">
                        <a:tint val="40000"/>
                        <a:satMod val="250000"/>
                      </a:srgbClr>
                    </a:gs>
                    <a:gs pos="9000">
                      <a:srgbClr val="4472C4">
                        <a:tint val="52000"/>
                        <a:satMod val="300000"/>
                      </a:srgbClr>
                    </a:gs>
                    <a:gs pos="50000">
                      <a:srgbClr val="4472C4">
                        <a:shade val="20000"/>
                        <a:satMod val="300000"/>
                      </a:srgbClr>
                    </a:gs>
                    <a:gs pos="79000">
                      <a:srgbClr val="4472C4">
                        <a:tint val="52000"/>
                        <a:satMod val="300000"/>
                      </a:srgbClr>
                    </a:gs>
                    <a:gs pos="100000">
                      <a:srgbClr val="4472C4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alibri"/>
                <a:ea typeface="+mn-ea"/>
                <a:cs typeface="+mn-cs"/>
              </a:rPr>
              <a:t>NHANH</a:t>
            </a:r>
            <a:r>
              <a:rPr kumimoji="0" lang="en-US" sz="5333" b="1" i="0" u="none" strike="noStrike" kern="1200" cap="none" spc="0" normalizeH="0" baseline="0" noProof="0" dirty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472C4">
                        <a:tint val="40000"/>
                        <a:satMod val="250000"/>
                      </a:srgbClr>
                    </a:gs>
                    <a:gs pos="9000">
                      <a:srgbClr val="4472C4">
                        <a:tint val="52000"/>
                        <a:satMod val="300000"/>
                      </a:srgbClr>
                    </a:gs>
                    <a:gs pos="50000">
                      <a:srgbClr val="4472C4">
                        <a:shade val="20000"/>
                        <a:satMod val="300000"/>
                      </a:srgbClr>
                    </a:gs>
                    <a:gs pos="79000">
                      <a:srgbClr val="4472C4">
                        <a:tint val="52000"/>
                        <a:satMod val="300000"/>
                      </a:srgbClr>
                    </a:gs>
                    <a:gs pos="100000">
                      <a:srgbClr val="4472C4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472C4">
                        <a:tint val="40000"/>
                        <a:satMod val="250000"/>
                      </a:srgbClr>
                    </a:gs>
                    <a:gs pos="9000">
                      <a:srgbClr val="4472C4">
                        <a:tint val="52000"/>
                        <a:satMod val="300000"/>
                      </a:srgbClr>
                    </a:gs>
                    <a:gs pos="50000">
                      <a:srgbClr val="4472C4">
                        <a:shade val="20000"/>
                        <a:satMod val="300000"/>
                      </a:srgbClr>
                    </a:gs>
                    <a:gs pos="79000">
                      <a:srgbClr val="4472C4">
                        <a:tint val="52000"/>
                        <a:satMod val="300000"/>
                      </a:srgbClr>
                    </a:gs>
                    <a:gs pos="100000">
                      <a:srgbClr val="4472C4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alibri"/>
                <a:ea typeface="+mn-ea"/>
                <a:cs typeface="+mn-cs"/>
              </a:rPr>
              <a:t>NHƯ</a:t>
            </a:r>
            <a:r>
              <a:rPr kumimoji="0" lang="en-US" sz="5333" b="1" i="0" u="none" strike="noStrike" kern="1200" cap="none" spc="0" normalizeH="0" baseline="0" noProof="0" dirty="0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472C4">
                        <a:tint val="40000"/>
                        <a:satMod val="250000"/>
                      </a:srgbClr>
                    </a:gs>
                    <a:gs pos="9000">
                      <a:srgbClr val="4472C4">
                        <a:tint val="52000"/>
                        <a:satMod val="300000"/>
                      </a:srgbClr>
                    </a:gs>
                    <a:gs pos="50000">
                      <a:srgbClr val="4472C4">
                        <a:shade val="20000"/>
                        <a:satMod val="300000"/>
                      </a:srgbClr>
                    </a:gs>
                    <a:gs pos="79000">
                      <a:srgbClr val="4472C4">
                        <a:tint val="52000"/>
                        <a:satMod val="300000"/>
                      </a:srgbClr>
                    </a:gs>
                    <a:gs pos="100000">
                      <a:srgbClr val="4472C4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 w="10541" cmpd="sng">
                  <a:solidFill>
                    <a:srgbClr val="4472C4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472C4">
                        <a:tint val="40000"/>
                        <a:satMod val="250000"/>
                      </a:srgbClr>
                    </a:gs>
                    <a:gs pos="9000">
                      <a:srgbClr val="4472C4">
                        <a:tint val="52000"/>
                        <a:satMod val="300000"/>
                      </a:srgbClr>
                    </a:gs>
                    <a:gs pos="50000">
                      <a:srgbClr val="4472C4">
                        <a:shade val="20000"/>
                        <a:satMod val="300000"/>
                      </a:srgbClr>
                    </a:gs>
                    <a:gs pos="79000">
                      <a:srgbClr val="4472C4">
                        <a:tint val="52000"/>
                        <a:satMod val="300000"/>
                      </a:srgbClr>
                    </a:gs>
                    <a:gs pos="100000">
                      <a:srgbClr val="4472C4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alibri"/>
                <a:ea typeface="+mn-ea"/>
                <a:cs typeface="+mn-cs"/>
              </a:rPr>
              <a:t>CHỚP</a:t>
            </a:r>
            <a:endParaRPr kumimoji="0" lang="en-US" sz="5333" b="1" i="0" u="none" strike="noStrike" kern="1200" cap="none" spc="0" normalizeH="0" baseline="0" noProof="0" dirty="0">
              <a:ln w="10541" cmpd="sng">
                <a:solidFill>
                  <a:srgbClr val="4472C4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472C4">
                      <a:tint val="40000"/>
                      <a:satMod val="250000"/>
                    </a:srgbClr>
                  </a:gs>
                  <a:gs pos="9000">
                    <a:srgbClr val="4472C4">
                      <a:tint val="52000"/>
                      <a:satMod val="300000"/>
                    </a:srgbClr>
                  </a:gs>
                  <a:gs pos="50000">
                    <a:srgbClr val="4472C4">
                      <a:shade val="20000"/>
                      <a:satMod val="300000"/>
                    </a:srgbClr>
                  </a:gs>
                  <a:gs pos="79000">
                    <a:srgbClr val="4472C4">
                      <a:tint val="52000"/>
                      <a:satMod val="300000"/>
                    </a:srgbClr>
                  </a:gs>
                  <a:gs pos="100000">
                    <a:srgbClr val="4472C4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6400" y="1092201"/>
            <a:ext cx="11582400" cy="921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marR="0" lvl="0" indent="-457189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Để tránh tác hại của sự dãn nở vì nhiệt.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457189" marR="0" lvl="0" indent="-457189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Vì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nước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nóng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khí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bóng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nở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ra.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457189" marR="0" lvl="0" indent="-457189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Vì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khi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phơi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nắng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nhiệt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tăng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ga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dạng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lỏng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tăng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thể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tích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làm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hộp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quẹt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bị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nổ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457189" marR="0" lvl="0" indent="-457189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Nhiệt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tăng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khí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ruột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bánh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nở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ra.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457189" marR="0" lvl="0" indent="-457189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Nóng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nở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nhẹ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457189" marR="0" lvl="0" indent="-457189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Vì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tăng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ray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dài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chỗ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nở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457189" marR="0" lvl="0" indent="-457189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Cong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phía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sắt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457189" marR="0" lvl="0" indent="-457189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Vì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ngoài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rất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nóng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phải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chừa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khoảng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sự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nở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giữa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gạch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457189" marR="0" lvl="0" indent="-457189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Ngâm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cốc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dưới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nước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nóng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đồng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đổ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nước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lạnh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cốc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457189" marR="0" lvl="0" indent="-457189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457189" marR="0" lvl="0" indent="-457189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457189" marR="0" lvl="0" indent="-457189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457189" marR="0" lvl="0" indent="-457189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457189" marR="0" lvl="0" indent="-457189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457189" marR="0" lvl="0" indent="-457189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457189" marR="0" lvl="0" indent="-457189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457189" marR="0" lvl="0" indent="-457189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457189" marR="0" lvl="0" indent="-457189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618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FBD2648-DEAD-FCB2-65A2-52DC9D1419C1}"/>
              </a:ext>
            </a:extLst>
          </p:cNvPr>
          <p:cNvSpPr txBox="1"/>
          <p:nvPr/>
        </p:nvSpPr>
        <p:spPr>
          <a:xfrm>
            <a:off x="189186" y="284504"/>
            <a:ext cx="3436883" cy="62763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da,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72CF23-8F8C-DB06-F361-08C710317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2910" y="178677"/>
            <a:ext cx="8104506" cy="667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35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7EC0C93-3B98-472A-185F-CCA7FDA8D262}"/>
              </a:ext>
            </a:extLst>
          </p:cNvPr>
          <p:cNvSpPr/>
          <p:nvPr/>
        </p:nvSpPr>
        <p:spPr>
          <a:xfrm>
            <a:off x="2893325" y="464023"/>
            <a:ext cx="7096835" cy="50496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/>
              <a:t>Tiết</a:t>
            </a:r>
            <a:r>
              <a:rPr lang="en-US" sz="2800" b="1" dirty="0" smtClean="0"/>
              <a:t> 92- BÀI </a:t>
            </a:r>
            <a:r>
              <a:rPr lang="en-US" sz="2800" b="1" dirty="0"/>
              <a:t>30: KHÁI QUÁT VỀ CƠ THỂ NGƯỜI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2FBB6B-530C-6826-BC1D-D1A982DFD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71" y="1214846"/>
            <a:ext cx="6152562" cy="50581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8A132D-EBDE-9D95-B0ED-886BEAF8B5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9133" y="1567645"/>
            <a:ext cx="5476306" cy="470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297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D7187FE-A9B4-4469-906A-7760FCA215E5}"/>
              </a:ext>
            </a:extLst>
          </p:cNvPr>
          <p:cNvSpPr/>
          <p:nvPr/>
        </p:nvSpPr>
        <p:spPr>
          <a:xfrm>
            <a:off x="526680" y="335685"/>
            <a:ext cx="5765361" cy="3736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0480" marR="30480" algn="just">
              <a:lnSpc>
                <a:spcPts val="1800"/>
              </a:lnSpc>
              <a:spcAft>
                <a:spcPts val="1200"/>
              </a:spcAft>
            </a:pP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Khái quát về cơ thể người</a:t>
            </a:r>
            <a:endParaRPr lang="en-US" sz="36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419A1C-9346-4886-B714-DEBA8DC4843E}"/>
              </a:ext>
            </a:extLst>
          </p:cNvPr>
          <p:cNvSpPr/>
          <p:nvPr/>
        </p:nvSpPr>
        <p:spPr>
          <a:xfrm>
            <a:off x="8849710" y="0"/>
            <a:ext cx="314746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- GV yêu cầu HS quan sát hình 30.1 trả lời câu hỏi:</a:t>
            </a:r>
          </a:p>
        </p:txBody>
      </p:sp>
      <p:pic>
        <p:nvPicPr>
          <p:cNvPr id="6" name="Picture 5" descr="Giáo án Sinh học 8 Kết nối tri thức (năm 2023 mới nhất) | Giáo án Khoa học tự nhiên 8">
            <a:extLst>
              <a:ext uri="{FF2B5EF4-FFF2-40B4-BE49-F238E27FC236}">
                <a16:creationId xmlns:a16="http://schemas.microsoft.com/office/drawing/2014/main" id="{1F8D3095-1E0A-4587-91F2-3D8FEFFA36A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62" y="599091"/>
            <a:ext cx="8343810" cy="613164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651D2D0-911B-4394-BA27-8BEA3C2A63E0}"/>
              </a:ext>
            </a:extLst>
          </p:cNvPr>
          <p:cNvSpPr/>
          <p:nvPr/>
        </p:nvSpPr>
        <p:spPr>
          <a:xfrm>
            <a:off x="9438346" y="2308324"/>
            <a:ext cx="240329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 thể người có cấu tạo gồm các phần nào?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339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EF21369-9BEE-4C57-A09F-E8150831455B}"/>
              </a:ext>
            </a:extLst>
          </p:cNvPr>
          <p:cNvSpPr/>
          <p:nvPr/>
        </p:nvSpPr>
        <p:spPr>
          <a:xfrm>
            <a:off x="653592" y="480797"/>
            <a:ext cx="11393864" cy="5463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spcAft>
                <a:spcPts val="1200"/>
              </a:spcAft>
            </a:pPr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Khái quát về cơ thể người</a:t>
            </a:r>
            <a:endParaRPr lang="en-US" sz="540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01980" marR="30480" indent="-571500"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54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 thể người bao gồm các phần: đầu, cổ, thân, hai tay và hai chân.</a:t>
            </a:r>
            <a:endParaRPr lang="en-US" sz="5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54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Toàn bộ cơ thể được bao bọc bên ngoài bởi một lớp da, dưới da là lớp mỡ, dưới lớp mỡ là cơ và xương.</a:t>
            </a:r>
            <a:endParaRPr lang="en-US" sz="5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7C84719F-DA19-4F34-89C4-452EA3F4DF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544" y="795816"/>
            <a:ext cx="892404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</a:t>
            </a:r>
          </a:p>
        </p:txBody>
      </p:sp>
    </p:spTree>
    <p:extLst>
      <p:ext uri="{BB962C8B-B14F-4D97-AF65-F5344CB8AC3E}">
        <p14:creationId xmlns:p14="http://schemas.microsoft.com/office/powerpoint/2010/main" val="28082418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3CC7D1-BF77-E7B6-6551-01DCB0F27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1972" y="220717"/>
            <a:ext cx="9370993" cy="64848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DCD25C-A1DE-21AD-D064-6B4FCC8FA12D}"/>
              </a:ext>
            </a:extLst>
          </p:cNvPr>
          <p:cNvSpPr txBox="1"/>
          <p:nvPr/>
        </p:nvSpPr>
        <p:spPr>
          <a:xfrm>
            <a:off x="413983" y="471202"/>
            <a:ext cx="1887783" cy="5338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vi-VN" sz="3200" b="1" i="1">
                <a:solidFill>
                  <a:srgbClr val="333333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Dựa vào </a:t>
            </a:r>
            <a:r>
              <a:rPr lang="en-US" sz="3200" b="1" i="1">
                <a:solidFill>
                  <a:srgbClr val="333333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video, bảng 30.1 SGK và </a:t>
            </a:r>
            <a:r>
              <a:rPr lang="vi-VN" sz="3200" b="1" i="1">
                <a:solidFill>
                  <a:srgbClr val="333333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hình 27.1</a:t>
            </a:r>
            <a:r>
              <a:rPr lang="en-US" sz="3200" b="1" i="1">
                <a:solidFill>
                  <a:srgbClr val="333333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1">
                <a:solidFill>
                  <a:srgbClr val="333333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nêu tên </a:t>
            </a:r>
            <a:r>
              <a:rPr lang="en-US" sz="3200" b="1" i="1">
                <a:solidFill>
                  <a:srgbClr val="333333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các </a:t>
            </a:r>
            <a:r>
              <a:rPr lang="vi-VN" sz="3200" b="1" i="1">
                <a:solidFill>
                  <a:srgbClr val="333333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1" dirty="0">
                <a:solidFill>
                  <a:srgbClr val="333333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hệ </a:t>
            </a:r>
            <a:r>
              <a:rPr lang="vi-VN" sz="3200" b="1" i="1">
                <a:solidFill>
                  <a:srgbClr val="333333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cơ quan</a:t>
            </a:r>
            <a:r>
              <a:rPr lang="en-US" sz="3200" b="1" i="1">
                <a:solidFill>
                  <a:srgbClr val="333333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trong cơ thể?</a:t>
            </a:r>
            <a:endParaRPr lang="en-US" sz="3200" b="1" dirty="0">
              <a:effectLst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388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D8872-DC97-874A-D09C-25B47E863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6758" y="110359"/>
            <a:ext cx="7612773" cy="578111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n-lt"/>
              </a:rPr>
              <a:t>VIDEO GIỚI THIỆU VỀ CẤU TẠO CƠ THỂ NGƯỜI</a:t>
            </a:r>
          </a:p>
        </p:txBody>
      </p:sp>
      <p:pic>
        <p:nvPicPr>
          <p:cNvPr id="4" name="Bên trong cơ thể bạn có gì- - Cấu tạo cơ thể người.">
            <a:hlinkClick r:id="" action="ppaction://media"/>
            <a:extLst>
              <a:ext uri="{FF2B5EF4-FFF2-40B4-BE49-F238E27FC236}">
                <a16:creationId xmlns:a16="http://schemas.microsoft.com/office/drawing/2014/main" id="{134A52BC-53C5-236F-BDE9-E7E2CE5E300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6634" y="688470"/>
            <a:ext cx="11855669" cy="6059171"/>
          </a:xfrm>
        </p:spPr>
      </p:pic>
    </p:spTree>
    <p:extLst>
      <p:ext uri="{BB962C8B-B14F-4D97-AF65-F5344CB8AC3E}">
        <p14:creationId xmlns:p14="http://schemas.microsoft.com/office/powerpoint/2010/main" val="1989222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7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792" t="3462" r="4977" b="10959"/>
          <a:stretch/>
        </p:blipFill>
        <p:spPr>
          <a:xfrm>
            <a:off x="0" y="699248"/>
            <a:ext cx="11793070" cy="5836024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91671" y="2756648"/>
            <a:ext cx="416859" cy="44375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639236" y="4625789"/>
            <a:ext cx="416859" cy="44375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545106" y="5593977"/>
            <a:ext cx="416859" cy="44375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598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AFA139E-1951-401F-8E6B-052A1B8C1974}"/>
              </a:ext>
            </a:extLst>
          </p:cNvPr>
          <p:cNvSpPr/>
          <p:nvPr/>
        </p:nvSpPr>
        <p:spPr>
          <a:xfrm>
            <a:off x="197963" y="339365"/>
            <a:ext cx="1169866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0480" algn="just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Vai trò của các cơ quan và hệ cơ quan trong cơ thể người</a:t>
            </a:r>
            <a:endParaRPr lang="en-US" sz="360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30480" algn="just"/>
            <a:r>
              <a:rPr lang="en-US" sz="36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Các hệ cơ quan trong cơ thể người gồm: hệ vận động, hệ tuần hoàn, hệ hô hấp, hệ tiêu hóa, hệ bài tiết, hệ thần kinh và các giác quan, hệ nội tiết, hệ sinh dục.</a:t>
            </a:r>
            <a:endParaRPr lang="en-US" sz="36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EAD6BBF3-FCDC-4232-9069-10E0A63473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0829" y="1276583"/>
            <a:ext cx="892404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</a:t>
            </a:r>
          </a:p>
        </p:txBody>
      </p:sp>
    </p:spTree>
    <p:extLst>
      <p:ext uri="{BB962C8B-B14F-4D97-AF65-F5344CB8AC3E}">
        <p14:creationId xmlns:p14="http://schemas.microsoft.com/office/powerpoint/2010/main" val="31545301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157" y="1380249"/>
            <a:ext cx="10971032" cy="25777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347" y="4323137"/>
            <a:ext cx="1428949" cy="17909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7296" y="4323137"/>
            <a:ext cx="1428949" cy="17147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7876" y="4370768"/>
            <a:ext cx="1371791" cy="16671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9667" y="4370768"/>
            <a:ext cx="1276528" cy="16671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70247" y="4366005"/>
            <a:ext cx="1267002" cy="162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136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12AA488-1605-463E-8822-B28513BF04F5}"/>
              </a:ext>
            </a:extLst>
          </p:cNvPr>
          <p:cNvSpPr/>
          <p:nvPr/>
        </p:nvSpPr>
        <p:spPr>
          <a:xfrm>
            <a:off x="238813" y="446508"/>
            <a:ext cx="11733228" cy="16167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0480" algn="just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Vai trò của các cơ quan và hệ cơ quan trong cơ </a:t>
            </a:r>
          </a:p>
          <a:p>
            <a:pPr marR="30480" algn="just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 người</a:t>
            </a:r>
          </a:p>
          <a:p>
            <a:pPr marL="30480" marR="30480" algn="just">
              <a:lnSpc>
                <a:spcPts val="1800"/>
              </a:lnSpc>
              <a:spcAft>
                <a:spcPts val="1200"/>
              </a:spcAft>
            </a:pPr>
            <a:endParaRPr lang="en-US" sz="4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1DE31C-5085-4D40-8ECB-A3A6919D00C6}"/>
              </a:ext>
            </a:extLst>
          </p:cNvPr>
          <p:cNvSpPr/>
          <p:nvPr/>
        </p:nvSpPr>
        <p:spPr>
          <a:xfrm>
            <a:off x="133546" y="2063297"/>
            <a:ext cx="119437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0480" algn="just"/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GV chia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1).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8805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21AFB78-9736-4F4F-9FE0-2E2C5581C8F8}"/>
              </a:ext>
            </a:extLst>
          </p:cNvPr>
          <p:cNvGraphicFramePr>
            <a:graphicFrameLocks noGrp="1"/>
          </p:cNvGraphicFramePr>
          <p:nvPr/>
        </p:nvGraphicFramePr>
        <p:xfrm>
          <a:off x="84841" y="138683"/>
          <a:ext cx="11792932" cy="671931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53371">
                  <a:extLst>
                    <a:ext uri="{9D8B030D-6E8A-4147-A177-3AD203B41FA5}">
                      <a16:colId xmlns:a16="http://schemas.microsoft.com/office/drawing/2014/main" val="3138288837"/>
                    </a:ext>
                  </a:extLst>
                </a:gridCol>
                <a:gridCol w="4175330">
                  <a:extLst>
                    <a:ext uri="{9D8B030D-6E8A-4147-A177-3AD203B41FA5}">
                      <a16:colId xmlns:a16="http://schemas.microsoft.com/office/drawing/2014/main" val="3931954440"/>
                    </a:ext>
                  </a:extLst>
                </a:gridCol>
                <a:gridCol w="4864231">
                  <a:extLst>
                    <a:ext uri="{9D8B030D-6E8A-4147-A177-3AD203B41FA5}">
                      <a16:colId xmlns:a16="http://schemas.microsoft.com/office/drawing/2014/main" val="3916320840"/>
                    </a:ext>
                  </a:extLst>
                </a:gridCol>
              </a:tblGrid>
              <a:tr h="1221694">
                <a:tc>
                  <a:txBody>
                    <a:bodyPr/>
                    <a:lstStyle/>
                    <a:p>
                      <a:pPr marL="0" marR="3048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 quan/ Hệ cơ quan</a:t>
                      </a:r>
                      <a:endParaRPr lang="en-US" sz="320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cơ quan trong từng hệ cơ quan</a:t>
                      </a:r>
                      <a:endParaRPr lang="en-US" sz="3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3048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 trò chính trong cơ thể</a:t>
                      </a:r>
                      <a:endParaRPr lang="en-US" sz="3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9806181"/>
                  </a:ext>
                </a:extLst>
              </a:tr>
              <a:tr h="610847"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vận động</a:t>
                      </a:r>
                      <a:endParaRPr lang="en-US" sz="320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921350692"/>
                  </a:ext>
                </a:extLst>
              </a:tr>
              <a:tr h="610847"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tuần hoàn</a:t>
                      </a:r>
                      <a:endParaRPr lang="en-US" sz="320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51347127"/>
                  </a:ext>
                </a:extLst>
              </a:tr>
              <a:tr h="610847"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hô hấp</a:t>
                      </a:r>
                      <a:endParaRPr lang="en-US" sz="320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518029453"/>
                  </a:ext>
                </a:extLst>
              </a:tr>
              <a:tr h="610847"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tiêu hóa</a:t>
                      </a:r>
                      <a:endParaRPr lang="en-US" sz="320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568137363"/>
                  </a:ext>
                </a:extLst>
              </a:tr>
              <a:tr h="610847"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bài tiết</a:t>
                      </a:r>
                      <a:endParaRPr lang="en-US" sz="320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150741372"/>
                  </a:ext>
                </a:extLst>
              </a:tr>
              <a:tr h="610847"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thần kinh</a:t>
                      </a:r>
                      <a:endParaRPr lang="en-US" sz="320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05749802"/>
                  </a:ext>
                </a:extLst>
              </a:tr>
              <a:tr h="610847"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giác quan</a:t>
                      </a:r>
                      <a:endParaRPr lang="en-US" sz="320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00659686"/>
                  </a:ext>
                </a:extLst>
              </a:tr>
              <a:tr h="610847"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nội tiết</a:t>
                      </a:r>
                      <a:endParaRPr lang="en-US" sz="320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504734712"/>
                  </a:ext>
                </a:extLst>
              </a:tr>
              <a:tr h="610847"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sinh dục</a:t>
                      </a:r>
                      <a:endParaRPr lang="en-US" sz="320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50325253"/>
                  </a:ext>
                </a:extLst>
              </a:tr>
            </a:tbl>
          </a:graphicData>
        </a:graphic>
      </p:graphicFrame>
      <p:pic>
        <p:nvPicPr>
          <p:cNvPr id="6" name="Picture 10" descr="Digit 180">
            <a:extLst>
              <a:ext uri="{FF2B5EF4-FFF2-40B4-BE49-F238E27FC236}">
                <a16:creationId xmlns:a16="http://schemas.microsoft.com/office/drawing/2014/main" id="{AF0CC37C-B1FA-49D1-80B3-065BC22633B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7573" y="963236"/>
            <a:ext cx="20574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02878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18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9BE311A-088A-4F33-8BE8-B9050A2FFF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5304556"/>
              </p:ext>
            </p:extLst>
          </p:nvPr>
        </p:nvGraphicFramePr>
        <p:xfrm>
          <a:off x="0" y="139506"/>
          <a:ext cx="12122869" cy="6290793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644537">
                  <a:extLst>
                    <a:ext uri="{9D8B030D-6E8A-4147-A177-3AD203B41FA5}">
                      <a16:colId xmlns:a16="http://schemas.microsoft.com/office/drawing/2014/main" val="4127499416"/>
                    </a:ext>
                  </a:extLst>
                </a:gridCol>
                <a:gridCol w="3029640">
                  <a:extLst>
                    <a:ext uri="{9D8B030D-6E8A-4147-A177-3AD203B41FA5}">
                      <a16:colId xmlns:a16="http://schemas.microsoft.com/office/drawing/2014/main" val="1186494060"/>
                    </a:ext>
                  </a:extLst>
                </a:gridCol>
                <a:gridCol w="5448692">
                  <a:extLst>
                    <a:ext uri="{9D8B030D-6E8A-4147-A177-3AD203B41FA5}">
                      <a16:colId xmlns:a16="http://schemas.microsoft.com/office/drawing/2014/main" val="3295258288"/>
                    </a:ext>
                  </a:extLst>
                </a:gridCol>
              </a:tblGrid>
              <a:tr h="1310113"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Cơ quan/ Hệ cơ quan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</a:rPr>
                        <a:t>Các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cơ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quan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trong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từng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hệ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cơ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quan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Vai trò chính trong cơ thể</a:t>
                      </a:r>
                      <a:endParaRPr lang="en-US" sz="3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303679831"/>
                  </a:ext>
                </a:extLst>
              </a:tr>
              <a:tr h="4827753"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</a:rPr>
                        <a:t>Hệ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vận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động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3200" dirty="0" smtClean="0">
                        <a:effectLst/>
                      </a:endParaRPr>
                    </a:p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3200" dirty="0" smtClean="0">
                        <a:effectLst/>
                      </a:endParaRPr>
                    </a:p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3200" dirty="0" smtClean="0">
                        <a:effectLst/>
                      </a:endParaRPr>
                    </a:p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3200" dirty="0" smtClean="0">
                        <a:effectLst/>
                      </a:endParaRPr>
                    </a:p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3200" dirty="0" smtClean="0">
                        <a:effectLst/>
                      </a:endParaRPr>
                    </a:p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3200" dirty="0" smtClean="0">
                        <a:effectLst/>
                      </a:endParaRPr>
                    </a:p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3200" dirty="0" smtClean="0">
                        <a:effectLst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604301710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05" y="2129245"/>
            <a:ext cx="3244469" cy="414812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019107" y="1715242"/>
            <a:ext cx="467214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 algn="just"/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690629" y="2352842"/>
            <a:ext cx="304752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 algn="just"/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xương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khớp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9090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9BE311A-088A-4F33-8BE8-B9050A2FFF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2643684"/>
              </p:ext>
            </p:extLst>
          </p:nvPr>
        </p:nvGraphicFramePr>
        <p:xfrm>
          <a:off x="0" y="61129"/>
          <a:ext cx="12122869" cy="6548677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056709">
                  <a:extLst>
                    <a:ext uri="{9D8B030D-6E8A-4147-A177-3AD203B41FA5}">
                      <a16:colId xmlns:a16="http://schemas.microsoft.com/office/drawing/2014/main" val="4127499416"/>
                    </a:ext>
                  </a:extLst>
                </a:gridCol>
                <a:gridCol w="3213462">
                  <a:extLst>
                    <a:ext uri="{9D8B030D-6E8A-4147-A177-3AD203B41FA5}">
                      <a16:colId xmlns:a16="http://schemas.microsoft.com/office/drawing/2014/main" val="1186494060"/>
                    </a:ext>
                  </a:extLst>
                </a:gridCol>
                <a:gridCol w="5852698">
                  <a:extLst>
                    <a:ext uri="{9D8B030D-6E8A-4147-A177-3AD203B41FA5}">
                      <a16:colId xmlns:a16="http://schemas.microsoft.com/office/drawing/2014/main" val="3295258288"/>
                    </a:ext>
                  </a:extLst>
                </a:gridCol>
              </a:tblGrid>
              <a:tr h="1691903"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Cơ quan/ Hệ cơ quan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Các cơ quan trong từng hệ cơ quan</a:t>
                      </a:r>
                      <a:endParaRPr lang="en-US" sz="3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Vai trò chính trong cơ thể</a:t>
                      </a:r>
                      <a:endParaRPr lang="en-US" sz="3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303679831"/>
                  </a:ext>
                </a:extLst>
              </a:tr>
              <a:tr h="4856774"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</a:rPr>
                        <a:t>Hệ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tuần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hoàn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3200" dirty="0" smtClean="0">
                        <a:effectLst/>
                      </a:endParaRPr>
                    </a:p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3200" dirty="0" smtClean="0">
                        <a:effectLst/>
                      </a:endParaRPr>
                    </a:p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3200" dirty="0" smtClean="0">
                        <a:effectLst/>
                      </a:endParaRPr>
                    </a:p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3200" dirty="0" smtClean="0">
                        <a:effectLst/>
                      </a:endParaRPr>
                    </a:p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32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367407687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509" y="2364376"/>
            <a:ext cx="2442755" cy="39449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69773" y="2209150"/>
            <a:ext cx="27931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 algn="just"/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mạch</a:t>
            </a:r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máu</a:t>
            </a:r>
            <a:endParaRPr lang="en-US" sz="30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558863" y="2034163"/>
            <a:ext cx="486809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/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dinh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dưỡng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oxygen, hormone,…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8094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9BE311A-088A-4F33-8BE8-B9050A2FFF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8957689"/>
              </p:ext>
            </p:extLst>
          </p:nvPr>
        </p:nvGraphicFramePr>
        <p:xfrm>
          <a:off x="0" y="61129"/>
          <a:ext cx="12122869" cy="647959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971109">
                  <a:extLst>
                    <a:ext uri="{9D8B030D-6E8A-4147-A177-3AD203B41FA5}">
                      <a16:colId xmlns:a16="http://schemas.microsoft.com/office/drawing/2014/main" val="4127499416"/>
                    </a:ext>
                  </a:extLst>
                </a:gridCol>
                <a:gridCol w="2952205">
                  <a:extLst>
                    <a:ext uri="{9D8B030D-6E8A-4147-A177-3AD203B41FA5}">
                      <a16:colId xmlns:a16="http://schemas.microsoft.com/office/drawing/2014/main" val="1186494060"/>
                    </a:ext>
                  </a:extLst>
                </a:gridCol>
                <a:gridCol w="5199555">
                  <a:extLst>
                    <a:ext uri="{9D8B030D-6E8A-4147-A177-3AD203B41FA5}">
                      <a16:colId xmlns:a16="http://schemas.microsoft.com/office/drawing/2014/main" val="3295258288"/>
                    </a:ext>
                  </a:extLst>
                </a:gridCol>
              </a:tblGrid>
              <a:tr h="1790253"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</a:rPr>
                        <a:t>Cơ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quan</a:t>
                      </a:r>
                      <a:r>
                        <a:rPr lang="en-US" sz="3200" dirty="0">
                          <a:effectLst/>
                        </a:rPr>
                        <a:t>/ </a:t>
                      </a:r>
                      <a:r>
                        <a:rPr lang="en-US" sz="3200" dirty="0" err="1">
                          <a:effectLst/>
                        </a:rPr>
                        <a:t>Hệ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cơ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quan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</a:rPr>
                        <a:t>Các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cơ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quan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trong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từng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hệ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cơ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quan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</a:rPr>
                        <a:t>Vai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trò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chính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trong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cơ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thể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303679831"/>
                  </a:ext>
                </a:extLst>
              </a:tr>
              <a:tr h="4689341"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</a:rPr>
                        <a:t>Hệ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hô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hấp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32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32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32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321100779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358" y="2233749"/>
            <a:ext cx="2915111" cy="430697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44855" y="1828266"/>
            <a:ext cx="2444847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/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mũi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phế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phổi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080069" y="2233749"/>
            <a:ext cx="470262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 algn="just"/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oxygen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carbon dioxide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khỏi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6837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B30AB0A-F829-425A-B8A1-4A635D3263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2505339"/>
              </p:ext>
            </p:extLst>
          </p:nvPr>
        </p:nvGraphicFramePr>
        <p:xfrm>
          <a:off x="34745" y="1417933"/>
          <a:ext cx="11447507" cy="497694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766547">
                  <a:extLst>
                    <a:ext uri="{9D8B030D-6E8A-4147-A177-3AD203B41FA5}">
                      <a16:colId xmlns:a16="http://schemas.microsoft.com/office/drawing/2014/main" val="3651015426"/>
                    </a:ext>
                  </a:extLst>
                </a:gridCol>
                <a:gridCol w="3526971">
                  <a:extLst>
                    <a:ext uri="{9D8B030D-6E8A-4147-A177-3AD203B41FA5}">
                      <a16:colId xmlns:a16="http://schemas.microsoft.com/office/drawing/2014/main" val="993736213"/>
                    </a:ext>
                  </a:extLst>
                </a:gridCol>
                <a:gridCol w="4153989">
                  <a:extLst>
                    <a:ext uri="{9D8B030D-6E8A-4147-A177-3AD203B41FA5}">
                      <a16:colId xmlns:a16="http://schemas.microsoft.com/office/drawing/2014/main" val="3561606878"/>
                    </a:ext>
                  </a:extLst>
                </a:gridCol>
              </a:tblGrid>
              <a:tr h="4976948"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</a:rPr>
                        <a:t>Hệ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tiêu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hóa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808555298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8501959"/>
              </p:ext>
            </p:extLst>
          </p:nvPr>
        </p:nvGraphicFramePr>
        <p:xfrm>
          <a:off x="34745" y="162558"/>
          <a:ext cx="11447507" cy="1201783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749880">
                  <a:extLst>
                    <a:ext uri="{9D8B030D-6E8A-4147-A177-3AD203B41FA5}">
                      <a16:colId xmlns:a16="http://schemas.microsoft.com/office/drawing/2014/main" val="1641119574"/>
                    </a:ext>
                  </a:extLst>
                </a:gridCol>
                <a:gridCol w="3439135">
                  <a:extLst>
                    <a:ext uri="{9D8B030D-6E8A-4147-A177-3AD203B41FA5}">
                      <a16:colId xmlns:a16="http://schemas.microsoft.com/office/drawing/2014/main" val="928529890"/>
                    </a:ext>
                  </a:extLst>
                </a:gridCol>
                <a:gridCol w="4258492">
                  <a:extLst>
                    <a:ext uri="{9D8B030D-6E8A-4147-A177-3AD203B41FA5}">
                      <a16:colId xmlns:a16="http://schemas.microsoft.com/office/drawing/2014/main" val="1100672344"/>
                    </a:ext>
                  </a:extLst>
                </a:gridCol>
              </a:tblGrid>
              <a:tr h="1201783"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</a:rPr>
                        <a:t>Cơ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quan</a:t>
                      </a:r>
                      <a:r>
                        <a:rPr lang="en-US" sz="3200" dirty="0">
                          <a:effectLst/>
                        </a:rPr>
                        <a:t>/ </a:t>
                      </a:r>
                      <a:r>
                        <a:rPr lang="en-US" sz="3200" dirty="0" err="1">
                          <a:effectLst/>
                        </a:rPr>
                        <a:t>Hệ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cơ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quan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</a:rPr>
                        <a:t>Các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cơ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quan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trong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từng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hệ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cơ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quan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</a:rPr>
                        <a:t>Vai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trò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chính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trong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cơ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thể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549459330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4123504" y="1437589"/>
            <a:ext cx="2995753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miệng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dày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ruột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non,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ruột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hậu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tuyến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tuyến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tuyến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tuỵ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tuyến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ruột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tuyến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bọt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tuyến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738811" y="2043279"/>
            <a:ext cx="366630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 algn="just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dưỡng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hấp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thụ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bã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383" y="1933303"/>
            <a:ext cx="3216567" cy="433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3985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B30AB0A-F829-425A-B8A1-4A635D3263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7729910"/>
              </p:ext>
            </p:extLst>
          </p:nvPr>
        </p:nvGraphicFramePr>
        <p:xfrm>
          <a:off x="113122" y="44275"/>
          <a:ext cx="12078879" cy="670922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818798">
                  <a:extLst>
                    <a:ext uri="{9D8B030D-6E8A-4147-A177-3AD203B41FA5}">
                      <a16:colId xmlns:a16="http://schemas.microsoft.com/office/drawing/2014/main" val="3651015426"/>
                    </a:ext>
                  </a:extLst>
                </a:gridCol>
                <a:gridCol w="3130429">
                  <a:extLst>
                    <a:ext uri="{9D8B030D-6E8A-4147-A177-3AD203B41FA5}">
                      <a16:colId xmlns:a16="http://schemas.microsoft.com/office/drawing/2014/main" val="993736213"/>
                    </a:ext>
                  </a:extLst>
                </a:gridCol>
                <a:gridCol w="5129652">
                  <a:extLst>
                    <a:ext uri="{9D8B030D-6E8A-4147-A177-3AD203B41FA5}">
                      <a16:colId xmlns:a16="http://schemas.microsoft.com/office/drawing/2014/main" val="3561606878"/>
                    </a:ext>
                  </a:extLst>
                </a:gridCol>
              </a:tblGrid>
              <a:tr h="2251594"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</a:rPr>
                        <a:t>Cơ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quan</a:t>
                      </a:r>
                      <a:r>
                        <a:rPr lang="en-US" sz="3200" dirty="0">
                          <a:effectLst/>
                        </a:rPr>
                        <a:t>/ </a:t>
                      </a:r>
                      <a:r>
                        <a:rPr lang="en-US" sz="3200" dirty="0" err="1">
                          <a:effectLst/>
                        </a:rPr>
                        <a:t>Hệ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cơ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quan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</a:rPr>
                        <a:t>Các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cơ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quan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trong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từng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hệ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cơ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quan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</a:rPr>
                        <a:t>Vai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trò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chính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trong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cơ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thể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808555298"/>
                  </a:ext>
                </a:extLst>
              </a:tr>
              <a:tr h="4457628"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</a:rPr>
                        <a:t>Hệ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bài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tiết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46639411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144" y="2893524"/>
            <a:ext cx="2363628" cy="3657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98855" y="3106498"/>
            <a:ext cx="29312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0480" marR="30480" lvl="0" algn="just"/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Phổi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364391" y="2660221"/>
            <a:ext cx="429332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 algn="just"/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Lọc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máu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92085" y="4062549"/>
            <a:ext cx="7707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Thận</a:t>
            </a:r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4431881"/>
            <a:ext cx="770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Niệu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quản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70745" y="5450783"/>
            <a:ext cx="770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Bàng</a:t>
            </a:r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quang</a:t>
            </a:r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147502" y="4231826"/>
            <a:ext cx="744583" cy="7837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1986985" y="4713651"/>
            <a:ext cx="1082787" cy="98165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528262" y="4558937"/>
            <a:ext cx="1248287" cy="15471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61198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B30AB0A-F829-425A-B8A1-4A635D3263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3653941"/>
              </p:ext>
            </p:extLst>
          </p:nvPr>
        </p:nvGraphicFramePr>
        <p:xfrm>
          <a:off x="113122" y="44275"/>
          <a:ext cx="12078879" cy="681372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126467">
                  <a:extLst>
                    <a:ext uri="{9D8B030D-6E8A-4147-A177-3AD203B41FA5}">
                      <a16:colId xmlns:a16="http://schemas.microsoft.com/office/drawing/2014/main" val="3651015426"/>
                    </a:ext>
                  </a:extLst>
                </a:gridCol>
                <a:gridCol w="3822760">
                  <a:extLst>
                    <a:ext uri="{9D8B030D-6E8A-4147-A177-3AD203B41FA5}">
                      <a16:colId xmlns:a16="http://schemas.microsoft.com/office/drawing/2014/main" val="993736213"/>
                    </a:ext>
                  </a:extLst>
                </a:gridCol>
                <a:gridCol w="5129652">
                  <a:extLst>
                    <a:ext uri="{9D8B030D-6E8A-4147-A177-3AD203B41FA5}">
                      <a16:colId xmlns:a16="http://schemas.microsoft.com/office/drawing/2014/main" val="3561606878"/>
                    </a:ext>
                  </a:extLst>
                </a:gridCol>
              </a:tblGrid>
              <a:tr h="1662107"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</a:rPr>
                        <a:t>Cơ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quan</a:t>
                      </a:r>
                      <a:r>
                        <a:rPr lang="en-US" sz="3200" dirty="0">
                          <a:effectLst/>
                        </a:rPr>
                        <a:t>/ </a:t>
                      </a:r>
                      <a:r>
                        <a:rPr lang="en-US" sz="3200" dirty="0" err="1">
                          <a:effectLst/>
                        </a:rPr>
                        <a:t>Hệ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cơ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quan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</a:rPr>
                        <a:t>Các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cơ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quan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trong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từng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hệ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cơ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quan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</a:rPr>
                        <a:t>Vai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trò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chính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trong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cơ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thể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808555298"/>
                  </a:ext>
                </a:extLst>
              </a:tr>
              <a:tr h="5151618"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</a:rPr>
                        <a:t>Hệ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thần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kinh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297436545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3583577" y="2320202"/>
            <a:ext cx="331361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/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ương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Não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tủy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en-US" sz="3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0480" marR="30480" lvl="0"/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ngoại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biên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hạch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58743" y="2249901"/>
            <a:ext cx="446314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 algn="just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kích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khiển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625" y="2490143"/>
            <a:ext cx="2465453" cy="422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773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797" r="6357" b="16014"/>
          <a:stretch/>
        </p:blipFill>
        <p:spPr>
          <a:xfrm>
            <a:off x="156755" y="510989"/>
            <a:ext cx="11861074" cy="18533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509" y="2615581"/>
            <a:ext cx="11573691" cy="3654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161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B30AB0A-F829-425A-B8A1-4A635D3263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0911973"/>
              </p:ext>
            </p:extLst>
          </p:nvPr>
        </p:nvGraphicFramePr>
        <p:xfrm>
          <a:off x="113122" y="44275"/>
          <a:ext cx="12078879" cy="6670157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126467">
                  <a:extLst>
                    <a:ext uri="{9D8B030D-6E8A-4147-A177-3AD203B41FA5}">
                      <a16:colId xmlns:a16="http://schemas.microsoft.com/office/drawing/2014/main" val="3651015426"/>
                    </a:ext>
                  </a:extLst>
                </a:gridCol>
                <a:gridCol w="4310742">
                  <a:extLst>
                    <a:ext uri="{9D8B030D-6E8A-4147-A177-3AD203B41FA5}">
                      <a16:colId xmlns:a16="http://schemas.microsoft.com/office/drawing/2014/main" val="993736213"/>
                    </a:ext>
                  </a:extLst>
                </a:gridCol>
                <a:gridCol w="4641670">
                  <a:extLst>
                    <a:ext uri="{9D8B030D-6E8A-4147-A177-3AD203B41FA5}">
                      <a16:colId xmlns:a16="http://schemas.microsoft.com/office/drawing/2014/main" val="3561606878"/>
                    </a:ext>
                  </a:extLst>
                </a:gridCol>
              </a:tblGrid>
              <a:tr h="1908375"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</a:rPr>
                        <a:t>Cơ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quan</a:t>
                      </a:r>
                      <a:r>
                        <a:rPr lang="en-US" sz="3200" dirty="0">
                          <a:effectLst/>
                        </a:rPr>
                        <a:t>/ </a:t>
                      </a:r>
                      <a:r>
                        <a:rPr lang="en-US" sz="3200" dirty="0" err="1">
                          <a:effectLst/>
                        </a:rPr>
                        <a:t>Hệ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cơ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quan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</a:rPr>
                        <a:t>Các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cơ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quan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trong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từng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hệ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cơ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quan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</a:rPr>
                        <a:t>Vai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trò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chính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trong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cơ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thể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808555298"/>
                  </a:ext>
                </a:extLst>
              </a:tr>
              <a:tr h="4761782"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 smtClean="0">
                          <a:effectLst/>
                        </a:rPr>
                        <a:t>Các</a:t>
                      </a:r>
                      <a:r>
                        <a:rPr lang="en-US" sz="3200" baseline="0" dirty="0" smtClean="0">
                          <a:effectLst/>
                        </a:rPr>
                        <a:t> </a:t>
                      </a:r>
                      <a:r>
                        <a:rPr lang="en-US" sz="3200" baseline="0" dirty="0" err="1" smtClean="0">
                          <a:effectLst/>
                        </a:rPr>
                        <a:t>giác</a:t>
                      </a:r>
                      <a:r>
                        <a:rPr lang="en-US" sz="3200" baseline="0" dirty="0" smtClean="0">
                          <a:effectLst/>
                        </a:rPr>
                        <a:t> </a:t>
                      </a:r>
                      <a:r>
                        <a:rPr lang="en-US" sz="3200" baseline="0" dirty="0" err="1" smtClean="0">
                          <a:effectLst/>
                        </a:rPr>
                        <a:t>quan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297436545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9894" y="2138533"/>
            <a:ext cx="1078415" cy="13516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2174" y="2138533"/>
            <a:ext cx="1106296" cy="13275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8470" y="2138533"/>
            <a:ext cx="1147586" cy="13946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0045" y="4475271"/>
            <a:ext cx="1276528" cy="16671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9060" y="4475271"/>
            <a:ext cx="1267002" cy="162900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429381" y="2512685"/>
            <a:ext cx="453619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cơ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thu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âm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thanh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414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CA69AE9-16C0-4A50-B78E-9C548CD3B6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5572562"/>
              </p:ext>
            </p:extLst>
          </p:nvPr>
        </p:nvGraphicFramePr>
        <p:xfrm>
          <a:off x="191678" y="367607"/>
          <a:ext cx="12000322" cy="6494747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483523">
                  <a:extLst>
                    <a:ext uri="{9D8B030D-6E8A-4147-A177-3AD203B41FA5}">
                      <a16:colId xmlns:a16="http://schemas.microsoft.com/office/drawing/2014/main" val="2148574315"/>
                    </a:ext>
                  </a:extLst>
                </a:gridCol>
                <a:gridCol w="2914319">
                  <a:extLst>
                    <a:ext uri="{9D8B030D-6E8A-4147-A177-3AD203B41FA5}">
                      <a16:colId xmlns:a16="http://schemas.microsoft.com/office/drawing/2014/main" val="1455961662"/>
                    </a:ext>
                  </a:extLst>
                </a:gridCol>
                <a:gridCol w="4602480">
                  <a:extLst>
                    <a:ext uri="{9D8B030D-6E8A-4147-A177-3AD203B41FA5}">
                      <a16:colId xmlns:a16="http://schemas.microsoft.com/office/drawing/2014/main" val="3907727087"/>
                    </a:ext>
                  </a:extLst>
                </a:gridCol>
              </a:tblGrid>
              <a:tr h="1526507"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</a:rPr>
                        <a:t>Cơ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quan</a:t>
                      </a:r>
                      <a:r>
                        <a:rPr lang="en-US" sz="3200" dirty="0">
                          <a:effectLst/>
                        </a:rPr>
                        <a:t>/ </a:t>
                      </a:r>
                      <a:r>
                        <a:rPr lang="en-US" sz="3200" dirty="0" err="1">
                          <a:effectLst/>
                        </a:rPr>
                        <a:t>Hệ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cơ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quan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</a:rPr>
                        <a:t>Các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cơ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quan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trong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từng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hệ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cơ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quan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</a:rPr>
                        <a:t>Vai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trò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chính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trong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cơ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thể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147027438"/>
                  </a:ext>
                </a:extLst>
              </a:tr>
              <a:tr h="3852265"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3200" dirty="0" err="1">
                          <a:effectLst/>
                        </a:rPr>
                        <a:t>Hệ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nội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tiết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endParaRPr lang="en-US" sz="32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endParaRPr lang="en-US" sz="32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endParaRPr lang="en-US" sz="32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endParaRPr lang="en-US" sz="32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endParaRPr lang="en-US" sz="32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endParaRPr lang="en-US" sz="32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endParaRPr lang="en-US" sz="32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114475744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4767943" y="2224184"/>
            <a:ext cx="280851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>
              <a:spcAft>
                <a:spcPts val="1200"/>
              </a:spcAft>
            </a:pP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Tuyến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tuyến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giáp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tuyến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tụy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tuyến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tuyến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,…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802879" y="2019126"/>
            <a:ext cx="418882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 algn="just">
              <a:spcAft>
                <a:spcPts val="1200"/>
              </a:spcAft>
            </a:pP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hormone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999" y="2535419"/>
            <a:ext cx="2795407" cy="416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7999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CA69AE9-16C0-4A50-B78E-9C548CD3B6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9944271"/>
              </p:ext>
            </p:extLst>
          </p:nvPr>
        </p:nvGraphicFramePr>
        <p:xfrm>
          <a:off x="75414" y="54098"/>
          <a:ext cx="12116587" cy="654264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502979">
                  <a:extLst>
                    <a:ext uri="{9D8B030D-6E8A-4147-A177-3AD203B41FA5}">
                      <a16:colId xmlns:a16="http://schemas.microsoft.com/office/drawing/2014/main" val="2148574315"/>
                    </a:ext>
                  </a:extLst>
                </a:gridCol>
                <a:gridCol w="3139081">
                  <a:extLst>
                    <a:ext uri="{9D8B030D-6E8A-4147-A177-3AD203B41FA5}">
                      <a16:colId xmlns:a16="http://schemas.microsoft.com/office/drawing/2014/main" val="1455961662"/>
                    </a:ext>
                  </a:extLst>
                </a:gridCol>
                <a:gridCol w="3474527">
                  <a:extLst>
                    <a:ext uri="{9D8B030D-6E8A-4147-A177-3AD203B41FA5}">
                      <a16:colId xmlns:a16="http://schemas.microsoft.com/office/drawing/2014/main" val="3907727087"/>
                    </a:ext>
                  </a:extLst>
                </a:gridCol>
              </a:tblGrid>
              <a:tr h="1764831"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</a:rPr>
                        <a:t>Cơ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quan</a:t>
                      </a:r>
                      <a:r>
                        <a:rPr lang="en-US" sz="3200" dirty="0">
                          <a:effectLst/>
                        </a:rPr>
                        <a:t>/ </a:t>
                      </a:r>
                      <a:r>
                        <a:rPr lang="en-US" sz="3200" dirty="0" err="1">
                          <a:effectLst/>
                        </a:rPr>
                        <a:t>Hệ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cơ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quan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</a:rPr>
                        <a:t>Các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cơ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quan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trong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từng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hệ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cơ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quan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</a:rPr>
                        <a:t>Vai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trò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chính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trong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cơ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thể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147027438"/>
                  </a:ext>
                </a:extLst>
              </a:tr>
              <a:tr h="4777814"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3200" dirty="0" err="1">
                          <a:effectLst/>
                        </a:rPr>
                        <a:t>Hệ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sinh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dục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442215140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5621383" y="1918539"/>
            <a:ext cx="3113965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 algn="just">
              <a:spcAft>
                <a:spcPts val="1200"/>
              </a:spcAft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túi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,…</a:t>
            </a:r>
          </a:p>
          <a:p>
            <a:pPr marL="30480" marR="30480" lvl="0">
              <a:spcAft>
                <a:spcPts val="1200"/>
              </a:spcAft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nữ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buồng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trứng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trứng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cung,âm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đạo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,…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735348" y="1780048"/>
            <a:ext cx="300445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 algn="just">
              <a:spcAft>
                <a:spcPts val="1200"/>
              </a:spcAft>
            </a:pP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duy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nòi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14" y="2560320"/>
            <a:ext cx="5259186" cy="376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7897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AFA139E-1951-401F-8E6B-052A1B8C1974}"/>
              </a:ext>
            </a:extLst>
          </p:cNvPr>
          <p:cNvSpPr/>
          <p:nvPr/>
        </p:nvSpPr>
        <p:spPr>
          <a:xfrm>
            <a:off x="446202" y="208735"/>
            <a:ext cx="1105858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0480" algn="just"/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Vai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hệ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endParaRPr lang="en-US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R="30480" algn="just"/>
            <a:r>
              <a:rPr lang="en-US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hệ</a:t>
            </a:r>
            <a:r>
              <a:rPr lang="en-US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</a:t>
            </a:r>
            <a:r>
              <a:rPr lang="en-US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</a:t>
            </a:r>
            <a:r>
              <a:rPr lang="en-US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gồm</a:t>
            </a:r>
            <a:r>
              <a:rPr lang="en-US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hệ</a:t>
            </a:r>
            <a:r>
              <a:rPr lang="en-US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</a:t>
            </a:r>
            <a:r>
              <a:rPr lang="en-US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hệ</a:t>
            </a:r>
            <a:r>
              <a:rPr lang="en-US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tuần</a:t>
            </a:r>
            <a:r>
              <a:rPr lang="en-US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hoàn</a:t>
            </a:r>
            <a:r>
              <a:rPr lang="en-US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hệ</a:t>
            </a:r>
            <a:r>
              <a:rPr lang="en-US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hô</a:t>
            </a:r>
            <a:r>
              <a:rPr lang="en-US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hấp</a:t>
            </a:r>
            <a:r>
              <a:rPr lang="en-US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hệ</a:t>
            </a:r>
            <a:r>
              <a:rPr lang="en-US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tiêu</a:t>
            </a:r>
            <a:r>
              <a:rPr lang="en-US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hóa</a:t>
            </a:r>
            <a:r>
              <a:rPr lang="en-US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hệ</a:t>
            </a:r>
            <a:r>
              <a:rPr lang="en-US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</a:t>
            </a:r>
            <a:r>
              <a:rPr lang="en-US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hệ</a:t>
            </a:r>
            <a:r>
              <a:rPr lang="en-US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thần</a:t>
            </a:r>
            <a:r>
              <a:rPr lang="en-US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kinh</a:t>
            </a:r>
            <a:r>
              <a:rPr lang="en-US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giác</a:t>
            </a:r>
            <a:r>
              <a:rPr lang="en-US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hệ</a:t>
            </a:r>
            <a:r>
              <a:rPr lang="en-US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nội</a:t>
            </a:r>
            <a:r>
              <a:rPr lang="en-US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</a:t>
            </a:r>
            <a:r>
              <a:rPr lang="en-US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hệ</a:t>
            </a:r>
            <a:r>
              <a:rPr lang="en-US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dục</a:t>
            </a:r>
            <a:r>
              <a:rPr lang="en-US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R="30480" lvl="0" algn="just"/>
            <a:r>
              <a:rPr lang="en-US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</a:t>
            </a:r>
            <a:r>
              <a:rPr lang="en-US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</a:t>
            </a:r>
            <a:r>
              <a:rPr lang="en-US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hệ</a:t>
            </a:r>
            <a:r>
              <a:rPr lang="en-US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</a:t>
            </a:r>
            <a:r>
              <a:rPr lang="en-US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vai</a:t>
            </a:r>
            <a:r>
              <a:rPr lang="en-US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nhất</a:t>
            </a:r>
            <a:r>
              <a:rPr lang="en-US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định</a:t>
            </a:r>
            <a:r>
              <a:rPr lang="en-US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mối</a:t>
            </a:r>
            <a:r>
              <a:rPr lang="en-US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liên</a:t>
            </a:r>
            <a:r>
              <a:rPr lang="en-US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chặt</a:t>
            </a:r>
            <a:r>
              <a:rPr lang="en-US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chẽ</a:t>
            </a:r>
            <a:r>
              <a:rPr lang="en-US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</a:t>
            </a:r>
            <a:r>
              <a:rPr lang="en-US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hệ</a:t>
            </a:r>
            <a:r>
              <a:rPr lang="en-US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</a:t>
            </a:r>
            <a:r>
              <a:rPr lang="en-US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khác</a:t>
            </a:r>
            <a:r>
              <a:rPr lang="en-US" sz="2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400" dirty="0" err="1">
                <a:solidFill>
                  <a:srgbClr val="000000"/>
                </a:solidFill>
                <a:latin typeface="Open Sans"/>
              </a:rPr>
              <a:t>phối</a:t>
            </a:r>
            <a:r>
              <a:rPr lang="en-US" altLang="en-US" sz="24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Open Sans"/>
              </a:rPr>
              <a:t>hợp</a:t>
            </a:r>
            <a:r>
              <a:rPr lang="en-US" altLang="en-US" sz="24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Open Sans"/>
              </a:rPr>
              <a:t>với</a:t>
            </a:r>
            <a:r>
              <a:rPr lang="en-US" altLang="en-US" sz="24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Open Sans"/>
              </a:rPr>
              <a:t>nhau</a:t>
            </a:r>
            <a:r>
              <a:rPr lang="en-US" altLang="en-US" sz="24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Open Sans"/>
              </a:rPr>
              <a:t>để</a:t>
            </a:r>
            <a:r>
              <a:rPr lang="en-US" altLang="en-US" sz="24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Open Sans"/>
              </a:rPr>
              <a:t>thực</a:t>
            </a:r>
            <a:r>
              <a:rPr lang="en-US" altLang="en-US" sz="24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Open Sans"/>
              </a:rPr>
              <a:t>hiện</a:t>
            </a:r>
            <a:r>
              <a:rPr lang="en-US" altLang="en-US" sz="24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Open Sans"/>
              </a:rPr>
              <a:t>các</a:t>
            </a:r>
            <a:r>
              <a:rPr lang="en-US" altLang="en-US" sz="24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Open Sans"/>
              </a:rPr>
              <a:t>chức</a:t>
            </a:r>
            <a:r>
              <a:rPr lang="en-US" altLang="en-US" sz="24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Open Sans"/>
              </a:rPr>
              <a:t>năng</a:t>
            </a:r>
            <a:r>
              <a:rPr lang="en-US" altLang="en-US" sz="24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Open Sans"/>
              </a:rPr>
              <a:t>sống</a:t>
            </a:r>
            <a:r>
              <a:rPr lang="en-US" altLang="en-US" sz="24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Open Sans"/>
              </a:rPr>
              <a:t>của</a:t>
            </a:r>
            <a:r>
              <a:rPr lang="en-US" altLang="en-US" sz="24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Open Sans"/>
              </a:rPr>
              <a:t>cơ</a:t>
            </a:r>
            <a:r>
              <a:rPr lang="en-US" altLang="en-US" sz="24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Open Sans"/>
              </a:rPr>
              <a:t>thể</a:t>
            </a:r>
            <a:r>
              <a:rPr lang="en-US" altLang="en-US" sz="2400" dirty="0">
                <a:solidFill>
                  <a:srgbClr val="000000"/>
                </a:solidFill>
                <a:latin typeface="Open Sans"/>
              </a:rPr>
              <a:t>.</a:t>
            </a:r>
            <a:endParaRPr lang="en-US" altLang="en-US" sz="2400" dirty="0"/>
          </a:p>
          <a:p>
            <a:pPr marR="30480" algn="just"/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EAD6BBF3-FCDC-4232-9069-10E0A63473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53483"/>
            <a:ext cx="892404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</a:t>
            </a: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94594" y="3029519"/>
            <a:ext cx="7864601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+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Ví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dụ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: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Khi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chạy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,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hệ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vận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động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(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cơ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và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xương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)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hoạt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động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với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cường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độ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mạnh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kéo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theo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các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cơ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quan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,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hệ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cơ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quan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khác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cũng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tăng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cường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hoạt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động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để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phối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hợp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: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tim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đập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nhanh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và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mạnh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hơn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,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mạch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máu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dãn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,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thở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nhanh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và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sâu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hơn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,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mồ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hôi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tiết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nhiều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hơn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,…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Sự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phối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hợp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của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các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cơ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quan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,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hệ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cơ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quan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được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điều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khiển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bởi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hệ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thần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kinh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.</a:t>
            </a: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 </a:t>
            </a:r>
          </a:p>
        </p:txBody>
      </p:sp>
      <p:pic>
        <p:nvPicPr>
          <p:cNvPr id="1026" name="Picture 2" descr="Lý thuyết KHTN 8 Kết nối tri thức Bài 30: Khái quát về cơ thể người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296" y="2679830"/>
            <a:ext cx="3131129" cy="3120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9221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D73CF5C-86C4-44AD-9D4D-B6012901F340}"/>
              </a:ext>
            </a:extLst>
          </p:cNvPr>
          <p:cNvGraphicFramePr>
            <a:graphicFrameLocks noGrp="1"/>
          </p:cNvGraphicFramePr>
          <p:nvPr/>
        </p:nvGraphicFramePr>
        <p:xfrm>
          <a:off x="0" y="49100"/>
          <a:ext cx="12094588" cy="670049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06252">
                  <a:extLst>
                    <a:ext uri="{9D8B030D-6E8A-4147-A177-3AD203B41FA5}">
                      <a16:colId xmlns:a16="http://schemas.microsoft.com/office/drawing/2014/main" val="600667529"/>
                    </a:ext>
                  </a:extLst>
                </a:gridCol>
                <a:gridCol w="5252013">
                  <a:extLst>
                    <a:ext uri="{9D8B030D-6E8A-4147-A177-3AD203B41FA5}">
                      <a16:colId xmlns:a16="http://schemas.microsoft.com/office/drawing/2014/main" val="3639101731"/>
                    </a:ext>
                  </a:extLst>
                </a:gridCol>
                <a:gridCol w="5136323">
                  <a:extLst>
                    <a:ext uri="{9D8B030D-6E8A-4147-A177-3AD203B41FA5}">
                      <a16:colId xmlns:a16="http://schemas.microsoft.com/office/drawing/2014/main" val="2373053621"/>
                    </a:ext>
                  </a:extLst>
                </a:gridCol>
              </a:tblGrid>
              <a:tr h="480896"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ts val="18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 quan/ Hệ cơ quan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ts val="18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cơ quan trong từng hệ cơ quan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ctr">
                        <a:lnSpc>
                          <a:spcPts val="18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 trò chính trong cơ thể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793738808"/>
                  </a:ext>
                </a:extLst>
              </a:tr>
              <a:tr h="577076"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ts val="18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vận động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Cơ, xương, khớp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 hình cơ thể, bảo vệ nội quan, giúp cơ thể cử động và di chuyển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42212921"/>
                  </a:ext>
                </a:extLst>
              </a:tr>
              <a:tr h="865614"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ts val="18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tuần hoàn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Tim và mạch máu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Vận chuyển chất dinh dưỡng, oxygen, hormone,…đến các tế bào và vận chuyển các chất thải từ tế bào đến các cơ quan bài tiết để thải ra ngoài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471167648"/>
                  </a:ext>
                </a:extLst>
              </a:tr>
              <a:tr h="577076"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ts val="18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hô hấp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 dẫn khí (mũi, họng, thanh quản, khí quản, phế quản) và hai lá phổi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 cơ thể lấy khí oxygen từ môi trường và thải khí carbon dioxide ra khỏi cơ thể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891324579"/>
                  </a:ext>
                </a:extLst>
              </a:tr>
              <a:tr h="577076"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ts val="18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tiêu hóa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Ống tiêu hóa (miệng, thực quản, dạ dày, ruột non, ruột già, hậu môn) và các tuyến tiêu hóa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Biến đổi thức ăn thành các chất dinh dưỡng mà cơ thể hấp thụ được và thải chất bã ra ngoài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412354179"/>
                  </a:ext>
                </a:extLst>
              </a:tr>
              <a:tr h="577076"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ts val="18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bài tiết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Phổi, thận, da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Lọc các chất thải có hại cho cơ thể từ máu và thải ra môi trường.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772792052"/>
                  </a:ext>
                </a:extLst>
              </a:tr>
              <a:tr h="865614"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ts val="18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thần kinh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Não, tủy sống, dây thần kinh, hạch thần kinh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 nhận các kích thích từ môi trường, điều khiển, điều hòa hoạt động của các cơ quan, giúp cho cơ thể thích nghi với môi trường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210211021"/>
                  </a:ext>
                </a:extLst>
              </a:tr>
              <a:tr h="577076"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ts val="18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giác quan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 giác, thính giác,…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 cơ thể nhận biết được các vật và thu nhận âm thanh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536095654"/>
                  </a:ext>
                </a:extLst>
              </a:tr>
              <a:tr h="865614"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ts val="18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nội tiết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Tuyến yên, tuyến giáp, tuyến tụy, tuyến trên thận, tuyến sinh dục,…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 hòa hoạt động của các cơ quan trong cơ thể thông qua việc tiết một số loại hormone tác động đến cơ quan nhất định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108256824"/>
                  </a:ext>
                </a:extLst>
              </a:tr>
              <a:tr h="737375"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ts val="18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sinh dục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Ở nam: tinh hoàn, ống dẫn tinh, túi tinh, dương vật,…</a:t>
                      </a:r>
                    </a:p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Ở nữ: buồng trứng, ống dẫn trứng, tử cung, âm đạo,…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 cơ thể sinh sản, duy trì nòi giống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7866892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97771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EEE0DC1-94C3-D126-B51E-5F222D096B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6323194"/>
              </p:ext>
            </p:extLst>
          </p:nvPr>
        </p:nvGraphicFramePr>
        <p:xfrm>
          <a:off x="685800" y="500063"/>
          <a:ext cx="10901363" cy="6115050"/>
        </p:xfrm>
        <a:graphic>
          <a:graphicData uri="http://schemas.openxmlformats.org/drawingml/2006/table">
            <a:tbl>
              <a:tblPr bandRow="1"/>
              <a:tblGrid>
                <a:gridCol w="2049120">
                  <a:extLst>
                    <a:ext uri="{9D8B030D-6E8A-4147-A177-3AD203B41FA5}">
                      <a16:colId xmlns:a16="http://schemas.microsoft.com/office/drawing/2014/main" val="3359977497"/>
                    </a:ext>
                  </a:extLst>
                </a:gridCol>
                <a:gridCol w="3991311">
                  <a:extLst>
                    <a:ext uri="{9D8B030D-6E8A-4147-A177-3AD203B41FA5}">
                      <a16:colId xmlns:a16="http://schemas.microsoft.com/office/drawing/2014/main" val="1103727385"/>
                    </a:ext>
                  </a:extLst>
                </a:gridCol>
                <a:gridCol w="4860932">
                  <a:extLst>
                    <a:ext uri="{9D8B030D-6E8A-4147-A177-3AD203B41FA5}">
                      <a16:colId xmlns:a16="http://schemas.microsoft.com/office/drawing/2014/main" val="3892691185"/>
                    </a:ext>
                  </a:extLst>
                </a:gridCol>
              </a:tblGrid>
              <a:tr h="879635">
                <a:tc>
                  <a:txBody>
                    <a:bodyPr/>
                    <a:lstStyle/>
                    <a:p>
                      <a:pPr marL="28575" marR="28575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0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Cơ quan/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28575" marR="28575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0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Hệ cơ quan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0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Các cơ quan trong từng hệ cơ quan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0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Vai trò chính trong cơ thể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8254477"/>
                  </a:ext>
                </a:extLst>
              </a:tr>
              <a:tr h="741019"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Hệ vận động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Cơ, xương, khớp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Định hình cơ thể, bảo vệ nội quan, giúp cơ thể cử động và di chuyển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9456274"/>
                  </a:ext>
                </a:extLst>
              </a:tr>
              <a:tr h="1506179"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Hệ tuần hoàn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Tim và mạch máu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Vận chuyển chất dinh dưỡng, oxygen, hormone,… đến các tế bào và vận chuyển chất thải từ tế bào đến các cơ quan bài tiết để thải ra ngoài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6358762"/>
                  </a:ext>
                </a:extLst>
              </a:tr>
              <a:tr h="1123599"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Hệ hô hấp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Đường dẫn khí (mũi, họng, thanh quản, khí quản, phế quản) và hai lá phổi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Giúp cơ thể lấy khí oxygen từ môi trường và thải khí carbon dioxide ra khỏi cơ thể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6506515"/>
                  </a:ext>
                </a:extLst>
              </a:tr>
              <a:tr h="1123599"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Hệ tiêu hóa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Ống tiêu hóa (miệng, thực quản, dạ dày, ruột non, ruột già, hậu môn) và các tuyến tiêu hóa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Biến đổi thức ăn thành các chất dinh dưỡng mà cơ thể hấp thụ được và loại chất thải ra khởi cơ thể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64576"/>
                  </a:ext>
                </a:extLst>
              </a:tr>
              <a:tr h="741019"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Hệ bài tiết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0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Phổi, thận, da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Lọc các chất thải có hại cho cơ thể từ máu và thải ra môi trường.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72538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5004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9C24BA5-FD9E-6B06-C146-B10E69C776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3801731"/>
              </p:ext>
            </p:extLst>
          </p:nvPr>
        </p:nvGraphicFramePr>
        <p:xfrm>
          <a:off x="642938" y="442913"/>
          <a:ext cx="10801350" cy="6261343"/>
        </p:xfrm>
        <a:graphic>
          <a:graphicData uri="http://schemas.openxmlformats.org/drawingml/2006/table">
            <a:tbl>
              <a:tblPr bandRow="1"/>
              <a:tblGrid>
                <a:gridCol w="2030321">
                  <a:extLst>
                    <a:ext uri="{9D8B030D-6E8A-4147-A177-3AD203B41FA5}">
                      <a16:colId xmlns:a16="http://schemas.microsoft.com/office/drawing/2014/main" val="1326889768"/>
                    </a:ext>
                  </a:extLst>
                </a:gridCol>
                <a:gridCol w="3954693">
                  <a:extLst>
                    <a:ext uri="{9D8B030D-6E8A-4147-A177-3AD203B41FA5}">
                      <a16:colId xmlns:a16="http://schemas.microsoft.com/office/drawing/2014/main" val="3646030426"/>
                    </a:ext>
                  </a:extLst>
                </a:gridCol>
                <a:gridCol w="4816336">
                  <a:extLst>
                    <a:ext uri="{9D8B030D-6E8A-4147-A177-3AD203B41FA5}">
                      <a16:colId xmlns:a16="http://schemas.microsoft.com/office/drawing/2014/main" val="2422714370"/>
                    </a:ext>
                  </a:extLst>
                </a:gridCol>
              </a:tblGrid>
              <a:tr h="1771988"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Hệ thần kinh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Não, tủy sống, dây thần kinh, hạch thần kinh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Thu nhận các kích thích từ môi trường, điều khiển, điều hòa hoạt động của các cơ quan, giúp cho cơ thể thích nghi với môi trường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8961438"/>
                  </a:ext>
                </a:extLst>
              </a:tr>
              <a:tr h="871793"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Các giác quan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Thị giác, thính giác,…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Giúp cơ thể nhận biết được các vật và thu nhận âm thanh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0044998"/>
                  </a:ext>
                </a:extLst>
              </a:tr>
              <a:tr h="1321890"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Hệ nội tiết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Tuyến yên, tuyến giáp, tuyến tụy, tuyến trên thận, tuyến sinh dục,…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Điều hòa hoạt động của các cơ quan trong cơ thể thông qua việc tiết một số loại hormone tác động đến cơ quan nhất định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3341128"/>
                  </a:ext>
                </a:extLst>
              </a:tr>
              <a:tr h="1935066"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Hệ sinh dục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Ở nam: tinh hoàn, ống dẫn tinh, túi tinh, dương vật,…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Ở nữ: buồng trứng, ống dẫn trứng, tử cung, âm đạo,…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" marR="28575"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Giúp cơ thể sinh sản, duy trì nòi giống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85243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0313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298832F-8EF9-478B-8F29-9BD34E496720}"/>
              </a:ext>
            </a:extLst>
          </p:cNvPr>
          <p:cNvSpPr/>
          <p:nvPr/>
        </p:nvSpPr>
        <p:spPr>
          <a:xfrm>
            <a:off x="4152291" y="227757"/>
            <a:ext cx="242245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Luyện tập</a:t>
            </a:r>
            <a:endParaRPr lang="en-US" sz="4000">
              <a:solidFill>
                <a:srgbClr val="FF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F1ACC5-8AF5-4D9C-A974-FBDD6A5CB354}"/>
              </a:ext>
            </a:extLst>
          </p:cNvPr>
          <p:cNvSpPr/>
          <p:nvPr/>
        </p:nvSpPr>
        <p:spPr>
          <a:xfrm>
            <a:off x="67586" y="1209056"/>
            <a:ext cx="120568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GV yêu cầu HS vẽ sơ đồ tư duy khái quát về cơ thể người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34802506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241EE2AE-4F63-95B7-B993-E29356A696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6213" y="171291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2FC1494-B49C-BF57-244E-FDE04B73A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763" y="300038"/>
            <a:ext cx="11144250" cy="622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313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DEA493B-23DE-F5BF-F46B-0EC3B56AA3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28600"/>
            <a:ext cx="1162367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Bài 1: Khoanh tròn vào đáp án đúng trước ý trả lời đúng trong câu sau: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6ED4BD-AA9F-638C-5803-94C199124030}"/>
              </a:ext>
            </a:extLst>
          </p:cNvPr>
          <p:cNvSpPr txBox="1"/>
          <p:nvPr/>
        </p:nvSpPr>
        <p:spPr>
          <a:xfrm>
            <a:off x="641444" y="1155848"/>
            <a:ext cx="11000095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Câu 1.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 Thanh quản là một bộ phận của</a:t>
            </a:r>
          </a:p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A. Hệ hô hấp	B. Hệ tiêu hóa	C. Hệ bài tiết                 D. Hệ sinh dục</a:t>
            </a:r>
          </a:p>
          <a:p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Câu 2.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 Các cơ quan trong hệ hô hấp là</a:t>
            </a:r>
          </a:p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A. Phổi và thực quản.		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B. Đường dẫn khí và thực quản</a:t>
            </a:r>
          </a:p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C. Thực quản, đường dẫn khí và phổi.	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D. Phổi và đường dẫn khí.</a:t>
            </a:r>
          </a:p>
          <a:p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Câu 3.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 Hệ vận động bao gồm các bộ phận là</a:t>
            </a:r>
          </a:p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A. Xương và cơ.		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              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B. Xương và mạch máu.</a:t>
            </a:r>
          </a:p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C. Tim, phổi và các cơ.		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D. Tất cả A, B, C đều sai.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lectric Bolts Motion Background">
            <a:hlinkClick r:id="" action="ppaction://media"/>
            <a:extLst>
              <a:ext uri="{FF2B5EF4-FFF2-40B4-BE49-F238E27FC236}">
                <a16:creationId xmlns:a16="http://schemas.microsoft.com/office/drawing/2014/main" id="{4A4CBA69-8EBF-4290-8565-87A249ECFE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5176.3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nhac 10s 2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1407751" y="1"/>
            <a:ext cx="548243" cy="54824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05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06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07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08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09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13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24956" y="1143015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</a:t>
            </a:r>
            <a:endParaRPr kumimoji="0" lang="vi-VN" sz="4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Donut 34"/>
          <p:cNvSpPr/>
          <p:nvPr/>
        </p:nvSpPr>
        <p:spPr>
          <a:xfrm>
            <a:off x="132148" y="1066373"/>
            <a:ext cx="1288925" cy="1295063"/>
          </a:xfrm>
          <a:prstGeom prst="donut">
            <a:avLst>
              <a:gd name="adj" fmla="val 10370"/>
            </a:avLst>
          </a:prstGeom>
          <a:solidFill>
            <a:srgbClr val="C0504D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1436" tIns="45719" rIns="91436" bIns="45719" rtlCol="0" anchor="ctr"/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45" name="Nhóm 44">
            <a:extLst>
              <a:ext uri="{FF2B5EF4-FFF2-40B4-BE49-F238E27FC236}">
                <a16:creationId xmlns:a16="http://schemas.microsoft.com/office/drawing/2014/main" id="{8F2EBFAD-18BB-4FAE-B325-E9A8EA8F09B8}"/>
              </a:ext>
            </a:extLst>
          </p:cNvPr>
          <p:cNvGrpSpPr/>
          <p:nvPr/>
        </p:nvGrpSpPr>
        <p:grpSpPr>
          <a:xfrm>
            <a:off x="1707175" y="-177697"/>
            <a:ext cx="8458200" cy="4833324"/>
            <a:chOff x="1695451" y="40964"/>
            <a:chExt cx="8458200" cy="4833324"/>
          </a:xfrm>
        </p:grpSpPr>
        <p:sp>
          <p:nvSpPr>
            <p:cNvPr id="40" name="Đám mây 39">
              <a:extLst>
                <a:ext uri="{FF2B5EF4-FFF2-40B4-BE49-F238E27FC236}">
                  <a16:creationId xmlns:a16="http://schemas.microsoft.com/office/drawing/2014/main" id="{DC5931B3-0DD4-4150-8806-1608188D274B}"/>
                </a:ext>
              </a:extLst>
            </p:cNvPr>
            <p:cNvSpPr/>
            <p:nvPr/>
          </p:nvSpPr>
          <p:spPr>
            <a:xfrm>
              <a:off x="1695451" y="1531419"/>
              <a:ext cx="8458200" cy="3342869"/>
            </a:xfrm>
            <a:prstGeom prst="cloud">
              <a:avLst/>
            </a:prstGeom>
            <a:solidFill>
              <a:schemeClr val="bg1"/>
            </a:solidFill>
            <a:effectLst>
              <a:glow rad="190500">
                <a:schemeClr val="bg1">
                  <a:alpha val="92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BZ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2" name="Đường nối Thẳng 41">
              <a:extLst>
                <a:ext uri="{FF2B5EF4-FFF2-40B4-BE49-F238E27FC236}">
                  <a16:creationId xmlns:a16="http://schemas.microsoft.com/office/drawing/2014/main" id="{D9FC6944-D4B5-4030-BC6A-C791147291E1}"/>
                </a:ext>
              </a:extLst>
            </p:cNvPr>
            <p:cNvCxnSpPr>
              <a:cxnSpLocks/>
            </p:cNvCxnSpPr>
            <p:nvPr/>
          </p:nvCxnSpPr>
          <p:spPr>
            <a:xfrm>
              <a:off x="6062662" y="40964"/>
              <a:ext cx="0" cy="17139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CBBA5AD0-B737-49F6-8DEB-7CFC619F67A6}"/>
              </a:ext>
            </a:extLst>
          </p:cNvPr>
          <p:cNvSpPr/>
          <p:nvPr/>
        </p:nvSpPr>
        <p:spPr>
          <a:xfrm>
            <a:off x="2774120" y="1803401"/>
            <a:ext cx="6280984" cy="1938990"/>
          </a:xfrm>
          <a:prstGeom prst="rect">
            <a:avLst/>
          </a:prstGeom>
        </p:spPr>
        <p:txBody>
          <a:bodyPr wrap="square" lIns="91436" tIns="45719" rIns="91436" bIns="45719">
            <a:spAutoFit/>
          </a:bodyPr>
          <a:lstStyle/>
          <a:p>
            <a:pPr marL="30480" marR="3048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xây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cầu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thường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một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đầu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cầu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người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ta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gối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lăn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37" name="Hình ảnh 36" descr="Ảnh có chứa trong nhà, đối tượng&#10;&#10;Mô tả được tạo với mức tin cậy cao">
            <a:extLst>
              <a:ext uri="{FF2B5EF4-FFF2-40B4-BE49-F238E27FC236}">
                <a16:creationId xmlns:a16="http://schemas.microsoft.com/office/drawing/2014/main" id="{B811218D-6CC8-417A-AC42-DE5C900264C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823" y="4604165"/>
            <a:ext cx="3640355" cy="265608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10196728" y="5245894"/>
            <a:ext cx="1385672" cy="1231107"/>
            <a:chOff x="7647546" y="3934420"/>
            <a:chExt cx="1039254" cy="923330"/>
          </a:xfrm>
        </p:grpSpPr>
        <p:sp>
          <p:nvSpPr>
            <p:cNvPr id="39" name="Flowchart: Connector 38"/>
            <p:cNvSpPr/>
            <p:nvPr/>
          </p:nvSpPr>
          <p:spPr>
            <a:xfrm>
              <a:off x="7647546" y="3945043"/>
              <a:ext cx="1039254" cy="912707"/>
            </a:xfrm>
            <a:prstGeom prst="flowChartConnector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Flowchart: Connector 40"/>
            <p:cNvSpPr/>
            <p:nvPr/>
          </p:nvSpPr>
          <p:spPr>
            <a:xfrm>
              <a:off x="7772400" y="4095750"/>
              <a:ext cx="762000" cy="6096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7922476" y="3934420"/>
              <a:ext cx="535724" cy="923329"/>
            </a:xfrm>
            <a:prstGeom prst="rect">
              <a:avLst/>
            </a:prstGeom>
            <a:noFill/>
          </p:spPr>
          <p:txBody>
            <a:bodyPr wrap="none" lIns="121920" tIns="60960" rIns="121920" bIns="6096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635475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fade/>
        <p:sndAc>
          <p:stSnd>
            <p:snd r:embed="rId7" name="cashreg.wav"/>
          </p:stSnd>
        </p:sndAc>
      </p:transition>
    </mc:Choice>
    <mc:Fallback xmlns="">
      <p:transition advClick="0" advTm="0">
        <p:fade/>
        <p:sndAc>
          <p:stSnd>
            <p:snd r:embed="rId15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9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grpId="6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grpId="7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ntr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grpId="8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ntr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1" presetClass="entr" presetSubtype="1" fill="hold" grpId="2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ntr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1" presetClass="entr" presetSubtype="1" fill="hold" grpId="1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ntr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1" presetClass="entr" presetSubtype="1" fill="hold" grpId="1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ntr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1" presetClass="entr" presetSubtype="1" fill="hold" grpId="12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ntr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1" presetClass="entr" presetSubtype="1" fill="hold" grpId="13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ntr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1" presetClass="entr" presetSubtype="1" fill="hold" grpId="14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" presetClass="entr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21" presetClass="entr" presetSubtype="1" fill="hold" grpId="9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" presetClass="entr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1" presetClass="entr" presetSubtype="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1" presetClass="exit" presetSubtype="0" fill="hold" grpId="15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video>
              <p:cMediaNode vol="100000">
                <p:cTn id="12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5" grpId="2" animBg="1"/>
      <p:bldP spid="35" grpId="3" animBg="1"/>
      <p:bldP spid="35" grpId="4" animBg="1"/>
      <p:bldP spid="35" grpId="5" animBg="1"/>
      <p:bldP spid="35" grpId="6" animBg="1"/>
      <p:bldP spid="35" grpId="7" animBg="1"/>
      <p:bldP spid="35" grpId="8" animBg="1"/>
      <p:bldP spid="35" grpId="9" animBg="1"/>
      <p:bldP spid="35" grpId="10" animBg="1"/>
      <p:bldP spid="35" grpId="11" animBg="1"/>
      <p:bldP spid="35" grpId="12" animBg="1"/>
      <p:bldP spid="35" grpId="13" animBg="1"/>
      <p:bldP spid="35" grpId="14" animBg="1"/>
      <p:bldP spid="35" grpId="15" animBg="1"/>
      <p:bldP spid="35" grpId="16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0EC218-85F2-56DD-FD48-2CA48C5E54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7310" y="167185"/>
            <a:ext cx="7163663" cy="65236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D6F97C-ECEF-B75D-F8BC-CDFC43E4E07A}"/>
              </a:ext>
            </a:extLst>
          </p:cNvPr>
          <p:cNvSpPr txBox="1"/>
          <p:nvPr/>
        </p:nvSpPr>
        <p:spPr>
          <a:xfrm>
            <a:off x="141027" y="167185"/>
            <a:ext cx="4594746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Bài </a:t>
            </a:r>
            <a:r>
              <a:rPr lang="en-US" sz="2800" b="1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sz="2800" b="1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vi-VN" sz="28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Quan sát bạn học sinh đang chạy ở hình bên và thực hiện các yêu cầu sau:</a:t>
            </a:r>
          </a:p>
          <a:p>
            <a:pPr algn="just"/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a) Cho biết các cơ quan được đánh số từ 1 đến 5 thuộc hệ cơ quan nào.</a:t>
            </a:r>
          </a:p>
          <a:p>
            <a:pPr algn="just"/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b) Trình bày hoạt động của từng hệ cơ quan và sự phối hợp của chúng khi bạn học sinh đang chạy.</a:t>
            </a:r>
          </a:p>
        </p:txBody>
      </p:sp>
    </p:spTree>
    <p:extLst>
      <p:ext uri="{BB962C8B-B14F-4D97-AF65-F5344CB8AC3E}">
        <p14:creationId xmlns:p14="http://schemas.microsoft.com/office/powerpoint/2010/main" val="229162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lectric Bolts Motion Background">
            <a:hlinkClick r:id="" action="ppaction://media"/>
            <a:extLst>
              <a:ext uri="{FF2B5EF4-FFF2-40B4-BE49-F238E27FC236}">
                <a16:creationId xmlns:a16="http://schemas.microsoft.com/office/drawing/2014/main" id="{4A4CBA69-8EBF-4290-8565-87A249ECFE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5251.3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nhac 10s 2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1407751" y="1"/>
            <a:ext cx="548243" cy="54824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05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06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07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08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09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13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</a:t>
            </a:r>
            <a:endParaRPr kumimoji="0" lang="vi-VN" sz="4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Donut 34"/>
          <p:cNvSpPr/>
          <p:nvPr/>
        </p:nvSpPr>
        <p:spPr>
          <a:xfrm>
            <a:off x="132148" y="1066373"/>
            <a:ext cx="1288925" cy="1295063"/>
          </a:xfrm>
          <a:prstGeom prst="donut">
            <a:avLst>
              <a:gd name="adj" fmla="val 10370"/>
            </a:avLst>
          </a:prstGeom>
          <a:solidFill>
            <a:srgbClr val="C0504D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1436" tIns="45719" rIns="91436" bIns="45719" rtlCol="0" anchor="ctr"/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45" name="Nhóm 44">
            <a:extLst>
              <a:ext uri="{FF2B5EF4-FFF2-40B4-BE49-F238E27FC236}">
                <a16:creationId xmlns:a16="http://schemas.microsoft.com/office/drawing/2014/main" id="{8F2EBFAD-18BB-4FAE-B325-E9A8EA8F09B8}"/>
              </a:ext>
            </a:extLst>
          </p:cNvPr>
          <p:cNvGrpSpPr/>
          <p:nvPr/>
        </p:nvGrpSpPr>
        <p:grpSpPr>
          <a:xfrm>
            <a:off x="1695451" y="11094"/>
            <a:ext cx="8458200" cy="4241796"/>
            <a:chOff x="1695451" y="40964"/>
            <a:chExt cx="8458200" cy="4833323"/>
          </a:xfrm>
        </p:grpSpPr>
        <p:sp>
          <p:nvSpPr>
            <p:cNvPr id="40" name="Đám mây 39">
              <a:extLst>
                <a:ext uri="{FF2B5EF4-FFF2-40B4-BE49-F238E27FC236}">
                  <a16:creationId xmlns:a16="http://schemas.microsoft.com/office/drawing/2014/main" id="{DC5931B3-0DD4-4150-8806-1608188D274B}"/>
                </a:ext>
              </a:extLst>
            </p:cNvPr>
            <p:cNvSpPr/>
            <p:nvPr/>
          </p:nvSpPr>
          <p:spPr>
            <a:xfrm>
              <a:off x="1695451" y="1981232"/>
              <a:ext cx="8458200" cy="2893055"/>
            </a:xfrm>
            <a:prstGeom prst="cloud">
              <a:avLst/>
            </a:prstGeom>
            <a:solidFill>
              <a:schemeClr val="bg1"/>
            </a:solidFill>
            <a:effectLst>
              <a:glow rad="190500">
                <a:schemeClr val="bg1">
                  <a:alpha val="92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BZ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2" name="Đường nối Thẳng 41">
              <a:extLst>
                <a:ext uri="{FF2B5EF4-FFF2-40B4-BE49-F238E27FC236}">
                  <a16:creationId xmlns:a16="http://schemas.microsoft.com/office/drawing/2014/main" id="{D9FC6944-D4B5-4030-BC6A-C791147291E1}"/>
                </a:ext>
              </a:extLst>
            </p:cNvPr>
            <p:cNvCxnSpPr>
              <a:cxnSpLocks/>
            </p:cNvCxnSpPr>
            <p:nvPr/>
          </p:nvCxnSpPr>
          <p:spPr>
            <a:xfrm>
              <a:off x="6029323" y="40964"/>
              <a:ext cx="0" cy="227378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37" name="Hình ảnh 36" descr="Ảnh có chứa trong nhà, đối tượng&#10;&#10;Mô tả được tạo với mức tin cậy cao">
            <a:extLst>
              <a:ext uri="{FF2B5EF4-FFF2-40B4-BE49-F238E27FC236}">
                <a16:creationId xmlns:a16="http://schemas.microsoft.com/office/drawing/2014/main" id="{03619153-8622-47C3-B23B-2FCE27C5750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884" y="4579619"/>
            <a:ext cx="2945333" cy="26180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40000" y="2554349"/>
            <a:ext cx="7315200" cy="954105"/>
          </a:xfrm>
          <a:prstGeom prst="rect">
            <a:avLst/>
          </a:prstGeom>
        </p:spPr>
        <p:txBody>
          <a:bodyPr wrap="square" lIns="91436" tIns="45719" rIns="91436" bIns="45719">
            <a:spAutoFit/>
          </a:bodyPr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móp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?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10196728" y="5245894"/>
            <a:ext cx="1385672" cy="1231107"/>
            <a:chOff x="7647546" y="3934420"/>
            <a:chExt cx="1039254" cy="923330"/>
          </a:xfrm>
        </p:grpSpPr>
        <p:sp>
          <p:nvSpPr>
            <p:cNvPr id="39" name="Flowchart: Connector 38"/>
            <p:cNvSpPr/>
            <p:nvPr/>
          </p:nvSpPr>
          <p:spPr>
            <a:xfrm>
              <a:off x="7647546" y="3945043"/>
              <a:ext cx="1039254" cy="912707"/>
            </a:xfrm>
            <a:prstGeom prst="flowChartConnector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Flowchart: Connector 40"/>
            <p:cNvSpPr/>
            <p:nvPr/>
          </p:nvSpPr>
          <p:spPr>
            <a:xfrm>
              <a:off x="7772400" y="4095750"/>
              <a:ext cx="762000" cy="6096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7922476" y="3934420"/>
              <a:ext cx="535724" cy="923329"/>
            </a:xfrm>
            <a:prstGeom prst="rect">
              <a:avLst/>
            </a:prstGeom>
            <a:noFill/>
          </p:spPr>
          <p:txBody>
            <a:bodyPr wrap="none" lIns="121920" tIns="60960" rIns="121920" bIns="6096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11430"/>
                  <a:gradFill>
                    <a:gsLst>
                      <a:gs pos="0">
                        <a:srgbClr val="ED7D31">
                          <a:tint val="70000"/>
                          <a:satMod val="245000"/>
                        </a:srgbClr>
                      </a:gs>
                      <a:gs pos="75000">
                        <a:srgbClr val="ED7D31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ED7D31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3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9678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fade/>
        <p:sndAc>
          <p:stSnd>
            <p:snd r:embed="rId7" name="cashreg.wav"/>
          </p:stSnd>
        </p:sndAc>
      </p:transition>
    </mc:Choice>
    <mc:Fallback xmlns="">
      <p:transition advClick="0" advTm="0">
        <p:fade/>
        <p:sndAc>
          <p:stSnd>
            <p:snd r:embed="rId15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8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grpId="6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grpId="7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ntr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grpId="8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ntr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1" presetClass="entr" presetSubtype="1" fill="hold" grpId="2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ntr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1" presetClass="entr" presetSubtype="1" fill="hold" grpId="1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ntr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1" presetClass="entr" presetSubtype="1" fill="hold" grpId="1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ntr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1" presetClass="entr" presetSubtype="1" fill="hold" grpId="12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ntr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1" presetClass="entr" presetSubtype="1" fill="hold" grpId="13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ntr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1" presetClass="entr" presetSubtype="1" fill="hold" grpId="14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" presetClass="entr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21" presetClass="entr" presetSubtype="1" fill="hold" grpId="9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" presetClass="entr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1" presetClass="entr" presetSubtype="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1" presetClass="exit" presetSubtype="0" fill="hold" grpId="15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video>
              <p:cMediaNode vol="80000">
                <p:cTn id="12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5" grpId="2" animBg="1"/>
      <p:bldP spid="35" grpId="3" animBg="1"/>
      <p:bldP spid="35" grpId="4" animBg="1"/>
      <p:bldP spid="35" grpId="5" animBg="1"/>
      <p:bldP spid="35" grpId="6" animBg="1"/>
      <p:bldP spid="35" grpId="7" animBg="1"/>
      <p:bldP spid="35" grpId="8" animBg="1"/>
      <p:bldP spid="35" grpId="9" animBg="1"/>
      <p:bldP spid="35" grpId="10" animBg="1"/>
      <p:bldP spid="35" grpId="11" animBg="1"/>
      <p:bldP spid="35" grpId="12" animBg="1"/>
      <p:bldP spid="35" grpId="13" animBg="1"/>
      <p:bldP spid="35" grpId="14" animBg="1"/>
      <p:bldP spid="35" grpId="15" animBg="1"/>
      <p:bldP spid="35" grpId="16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lectric Bolts Motion Background">
            <a:hlinkClick r:id="" action="ppaction://media"/>
            <a:extLst>
              <a:ext uri="{FF2B5EF4-FFF2-40B4-BE49-F238E27FC236}">
                <a16:creationId xmlns:a16="http://schemas.microsoft.com/office/drawing/2014/main" id="{4A4CBA69-8EBF-4290-8565-87A249ECFE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5194.3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nhac 10s 2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1407751" y="1"/>
            <a:ext cx="548243" cy="54824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05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06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07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08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09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13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</a:t>
            </a:r>
            <a:endParaRPr kumimoji="0" lang="vi-VN" sz="4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Donut 34"/>
          <p:cNvSpPr/>
          <p:nvPr/>
        </p:nvSpPr>
        <p:spPr>
          <a:xfrm>
            <a:off x="132148" y="1066373"/>
            <a:ext cx="1288925" cy="1295063"/>
          </a:xfrm>
          <a:prstGeom prst="donut">
            <a:avLst>
              <a:gd name="adj" fmla="val 10370"/>
            </a:avLst>
          </a:prstGeom>
          <a:solidFill>
            <a:srgbClr val="C0504D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1436" tIns="45719" rIns="91436" bIns="45719" rtlCol="0" anchor="ctr"/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45" name="Nhóm 44">
            <a:extLst>
              <a:ext uri="{FF2B5EF4-FFF2-40B4-BE49-F238E27FC236}">
                <a16:creationId xmlns:a16="http://schemas.microsoft.com/office/drawing/2014/main" id="{8F2EBFAD-18BB-4FAE-B325-E9A8EA8F09B8}"/>
              </a:ext>
            </a:extLst>
          </p:cNvPr>
          <p:cNvGrpSpPr/>
          <p:nvPr/>
        </p:nvGrpSpPr>
        <p:grpSpPr>
          <a:xfrm>
            <a:off x="1695451" y="40967"/>
            <a:ext cx="8458200" cy="4833324"/>
            <a:chOff x="1695451" y="40964"/>
            <a:chExt cx="8458200" cy="4833324"/>
          </a:xfrm>
        </p:grpSpPr>
        <p:sp>
          <p:nvSpPr>
            <p:cNvPr id="40" name="Đám mây 39">
              <a:extLst>
                <a:ext uri="{FF2B5EF4-FFF2-40B4-BE49-F238E27FC236}">
                  <a16:creationId xmlns:a16="http://schemas.microsoft.com/office/drawing/2014/main" id="{DC5931B3-0DD4-4150-8806-1608188D274B}"/>
                </a:ext>
              </a:extLst>
            </p:cNvPr>
            <p:cNvSpPr/>
            <p:nvPr/>
          </p:nvSpPr>
          <p:spPr>
            <a:xfrm>
              <a:off x="1695451" y="1531419"/>
              <a:ext cx="8458200" cy="3342869"/>
            </a:xfrm>
            <a:prstGeom prst="cloud">
              <a:avLst/>
            </a:prstGeom>
            <a:solidFill>
              <a:schemeClr val="bg1"/>
            </a:solidFill>
            <a:effectLst>
              <a:glow rad="190500">
                <a:schemeClr val="bg1">
                  <a:alpha val="92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BZ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2" name="Đường nối Thẳng 41">
              <a:extLst>
                <a:ext uri="{FF2B5EF4-FFF2-40B4-BE49-F238E27FC236}">
                  <a16:creationId xmlns:a16="http://schemas.microsoft.com/office/drawing/2014/main" id="{D9FC6944-D4B5-4030-BC6A-C791147291E1}"/>
                </a:ext>
              </a:extLst>
            </p:cNvPr>
            <p:cNvCxnSpPr>
              <a:cxnSpLocks/>
            </p:cNvCxnSpPr>
            <p:nvPr/>
          </p:nvCxnSpPr>
          <p:spPr>
            <a:xfrm>
              <a:off x="6062662" y="40964"/>
              <a:ext cx="0" cy="17139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CBBA5AD0-B737-49F6-8DEB-7CFC619F67A6}"/>
              </a:ext>
            </a:extLst>
          </p:cNvPr>
          <p:cNvSpPr/>
          <p:nvPr/>
        </p:nvSpPr>
        <p:spPr>
          <a:xfrm>
            <a:off x="2774120" y="2006601"/>
            <a:ext cx="6280984" cy="1754324"/>
          </a:xfrm>
          <a:prstGeom prst="rect">
            <a:avLst/>
          </a:prstGeom>
        </p:spPr>
        <p:txBody>
          <a:bodyPr wrap="square" lIns="91436" tIns="45719" rIns="91436" bIns="45719">
            <a:spAutoFit/>
          </a:bodyPr>
          <a:lstStyle/>
          <a:p>
            <a:pPr marL="0" marR="0" lvl="0" indent="0" algn="just" defTabSz="4571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Hộp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quẹt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ga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còn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đầy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ga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quẹt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nếu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dễ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nổ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?</a:t>
            </a:r>
            <a:endParaRPr kumimoji="0" lang="en-BZ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8" name="Hình ảnh 37" descr="Ảnh có chứa trong nhà, đối tượng&#10;&#10;Mô tả được tạo với mức tin cậy cao">
            <a:extLst>
              <a:ext uri="{FF2B5EF4-FFF2-40B4-BE49-F238E27FC236}">
                <a16:creationId xmlns:a16="http://schemas.microsoft.com/office/drawing/2014/main" id="{2BC85DF2-9DC7-4F33-986C-6C5DA5F8E9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201" y="4639146"/>
            <a:ext cx="3090863" cy="274743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0196728" y="5260060"/>
            <a:ext cx="1385672" cy="1231106"/>
            <a:chOff x="7647546" y="3945043"/>
            <a:chExt cx="1039254" cy="923329"/>
          </a:xfrm>
        </p:grpSpPr>
        <p:sp>
          <p:nvSpPr>
            <p:cNvPr id="4" name="Flowchart: Connector 3"/>
            <p:cNvSpPr/>
            <p:nvPr/>
          </p:nvSpPr>
          <p:spPr>
            <a:xfrm>
              <a:off x="7647546" y="3945043"/>
              <a:ext cx="1039254" cy="912707"/>
            </a:xfrm>
            <a:prstGeom prst="flowChartConnector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lowchart: Connector 5"/>
            <p:cNvSpPr/>
            <p:nvPr/>
          </p:nvSpPr>
          <p:spPr>
            <a:xfrm>
              <a:off x="7772400" y="4095750"/>
              <a:ext cx="762000" cy="6096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7861210" y="3945043"/>
              <a:ext cx="535724" cy="923329"/>
            </a:xfrm>
            <a:prstGeom prst="rect">
              <a:avLst/>
            </a:prstGeom>
            <a:noFill/>
          </p:spPr>
          <p:txBody>
            <a:bodyPr wrap="none" lIns="121920" tIns="60960" rIns="121920" bIns="6096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11430"/>
                  <a:gradFill>
                    <a:gsLst>
                      <a:gs pos="0">
                        <a:srgbClr val="ED7D31">
                          <a:tint val="70000"/>
                          <a:satMod val="245000"/>
                        </a:srgbClr>
                      </a:gs>
                      <a:gs pos="75000">
                        <a:srgbClr val="ED7D31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ED7D31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4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6429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  <p:sndAc>
          <p:stSnd>
            <p:snd r:embed="rId7" name="cashreg.wav"/>
          </p:stSnd>
        </p:sndAc>
      </p:transition>
    </mc:Choice>
    <mc:Fallback xmlns="">
      <p:transition>
        <p:fade/>
        <p:sndAc>
          <p:stSnd>
            <p:snd r:embed="rId15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9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grpId="6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grpId="7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ntr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grpId="8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ntr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1" presetClass="entr" presetSubtype="1" fill="hold" grpId="2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ntr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1" presetClass="entr" presetSubtype="1" fill="hold" grpId="1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ntr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1" presetClass="entr" presetSubtype="1" fill="hold" grpId="1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ntr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1" presetClass="entr" presetSubtype="1" fill="hold" grpId="12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ntr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1" presetClass="entr" presetSubtype="1" fill="hold" grpId="13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ntr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1" presetClass="entr" presetSubtype="1" fill="hold" grpId="14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" presetClass="entr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21" presetClass="entr" presetSubtype="1" fill="hold" grpId="9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" presetClass="entr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1" presetClass="entr" presetSubtype="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1" presetClass="exit" presetSubtype="0" fill="hold" grpId="15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video>
              <p:cMediaNode vol="80000">
                <p:cTn id="12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5" grpId="2" animBg="1"/>
      <p:bldP spid="35" grpId="3" animBg="1"/>
      <p:bldP spid="35" grpId="4" animBg="1"/>
      <p:bldP spid="35" grpId="5" animBg="1"/>
      <p:bldP spid="35" grpId="6" animBg="1"/>
      <p:bldP spid="35" grpId="7" animBg="1"/>
      <p:bldP spid="35" grpId="8" animBg="1"/>
      <p:bldP spid="35" grpId="9" animBg="1"/>
      <p:bldP spid="35" grpId="10" animBg="1"/>
      <p:bldP spid="35" grpId="11" animBg="1"/>
      <p:bldP spid="35" grpId="12" animBg="1"/>
      <p:bldP spid="35" grpId="13" animBg="1"/>
      <p:bldP spid="35" grpId="14" animBg="1"/>
      <p:bldP spid="35" grpId="15" animBg="1"/>
      <p:bldP spid="35" grpId="16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lectric Bolts Motion Background">
            <a:hlinkClick r:id="" action="ppaction://media"/>
            <a:extLst>
              <a:ext uri="{FF2B5EF4-FFF2-40B4-BE49-F238E27FC236}">
                <a16:creationId xmlns:a16="http://schemas.microsoft.com/office/drawing/2014/main" id="{4A4CBA69-8EBF-4290-8565-87A249ECFE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5293.3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nhac 10s 2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1407751" y="1"/>
            <a:ext cx="548243" cy="54824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05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06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07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08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09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13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</a:t>
            </a:r>
            <a:endParaRPr kumimoji="0" lang="vi-VN" sz="4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Donut 34"/>
          <p:cNvSpPr/>
          <p:nvPr/>
        </p:nvSpPr>
        <p:spPr>
          <a:xfrm>
            <a:off x="132148" y="1066373"/>
            <a:ext cx="1288925" cy="1295063"/>
          </a:xfrm>
          <a:prstGeom prst="donut">
            <a:avLst>
              <a:gd name="adj" fmla="val 10370"/>
            </a:avLst>
          </a:prstGeom>
          <a:solidFill>
            <a:srgbClr val="C0504D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1436" tIns="45719" rIns="91436" bIns="45719" rtlCol="0" anchor="ctr"/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45" name="Nhóm 44">
            <a:extLst>
              <a:ext uri="{FF2B5EF4-FFF2-40B4-BE49-F238E27FC236}">
                <a16:creationId xmlns:a16="http://schemas.microsoft.com/office/drawing/2014/main" id="{8F2EBFAD-18BB-4FAE-B325-E9A8EA8F09B8}"/>
              </a:ext>
            </a:extLst>
          </p:cNvPr>
          <p:cNvGrpSpPr/>
          <p:nvPr/>
        </p:nvGrpSpPr>
        <p:grpSpPr>
          <a:xfrm>
            <a:off x="1695451" y="40967"/>
            <a:ext cx="8458200" cy="4833324"/>
            <a:chOff x="1695451" y="40964"/>
            <a:chExt cx="8458200" cy="4833324"/>
          </a:xfrm>
        </p:grpSpPr>
        <p:sp>
          <p:nvSpPr>
            <p:cNvPr id="40" name="Đám mây 39">
              <a:extLst>
                <a:ext uri="{FF2B5EF4-FFF2-40B4-BE49-F238E27FC236}">
                  <a16:creationId xmlns:a16="http://schemas.microsoft.com/office/drawing/2014/main" id="{DC5931B3-0DD4-4150-8806-1608188D274B}"/>
                </a:ext>
              </a:extLst>
            </p:cNvPr>
            <p:cNvSpPr/>
            <p:nvPr/>
          </p:nvSpPr>
          <p:spPr>
            <a:xfrm>
              <a:off x="1695451" y="1531419"/>
              <a:ext cx="8458200" cy="3342869"/>
            </a:xfrm>
            <a:prstGeom prst="cloud">
              <a:avLst/>
            </a:prstGeom>
            <a:solidFill>
              <a:schemeClr val="bg1"/>
            </a:solidFill>
            <a:effectLst>
              <a:glow rad="190500">
                <a:schemeClr val="bg1">
                  <a:alpha val="92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BZ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2" name="Đường nối Thẳng 41">
              <a:extLst>
                <a:ext uri="{FF2B5EF4-FFF2-40B4-BE49-F238E27FC236}">
                  <a16:creationId xmlns:a16="http://schemas.microsoft.com/office/drawing/2014/main" id="{D9FC6944-D4B5-4030-BC6A-C791147291E1}"/>
                </a:ext>
              </a:extLst>
            </p:cNvPr>
            <p:cNvCxnSpPr>
              <a:cxnSpLocks/>
            </p:cNvCxnSpPr>
            <p:nvPr/>
          </p:nvCxnSpPr>
          <p:spPr>
            <a:xfrm>
              <a:off x="6062662" y="40964"/>
              <a:ext cx="0" cy="17139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CBBA5AD0-B737-49F6-8DEB-7CFC619F67A6}"/>
              </a:ext>
            </a:extLst>
          </p:cNvPr>
          <p:cNvSpPr/>
          <p:nvPr/>
        </p:nvSpPr>
        <p:spPr>
          <a:xfrm>
            <a:off x="2863016" y="2108201"/>
            <a:ext cx="6280984" cy="2159243"/>
          </a:xfrm>
          <a:prstGeom prst="rect">
            <a:avLst/>
          </a:prstGeom>
        </p:spPr>
        <p:txBody>
          <a:bodyPr wrap="square" lIns="91436" tIns="45719" rIns="91436" bIns="45719">
            <a:spAutoFit/>
          </a:bodyPr>
          <a:lstStyle/>
          <a:p>
            <a:pPr marL="30480" marR="3048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Bánh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xe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bơm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căng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nếu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ngoài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trưa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sẽ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dễ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bị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nổ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Giải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thích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?</a:t>
            </a:r>
          </a:p>
        </p:txBody>
      </p:sp>
      <p:pic>
        <p:nvPicPr>
          <p:cNvPr id="38" name="Hình ảnh 37" descr="Ảnh có chứa trong nhà, đối tượng&#10;&#10;Mô tả được tạo với mức tin cậy cao">
            <a:extLst>
              <a:ext uri="{FF2B5EF4-FFF2-40B4-BE49-F238E27FC236}">
                <a16:creationId xmlns:a16="http://schemas.microsoft.com/office/drawing/2014/main" id="{033F8191-1BC5-42D2-968C-5D79ADA0C52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001" y="4706833"/>
            <a:ext cx="3025100" cy="2688979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10196728" y="5245894"/>
            <a:ext cx="1385672" cy="1231107"/>
            <a:chOff x="7647546" y="3934420"/>
            <a:chExt cx="1039254" cy="923330"/>
          </a:xfrm>
        </p:grpSpPr>
        <p:sp>
          <p:nvSpPr>
            <p:cNvPr id="37" name="Flowchart: Connector 36"/>
            <p:cNvSpPr/>
            <p:nvPr/>
          </p:nvSpPr>
          <p:spPr>
            <a:xfrm>
              <a:off x="7647546" y="3945043"/>
              <a:ext cx="1039254" cy="912707"/>
            </a:xfrm>
            <a:prstGeom prst="flowChartConnector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Flowchart: Connector 38"/>
            <p:cNvSpPr/>
            <p:nvPr/>
          </p:nvSpPr>
          <p:spPr>
            <a:xfrm>
              <a:off x="7772400" y="4095750"/>
              <a:ext cx="762000" cy="6096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7922476" y="3934420"/>
              <a:ext cx="535724" cy="923329"/>
            </a:xfrm>
            <a:prstGeom prst="rect">
              <a:avLst/>
            </a:prstGeom>
            <a:noFill/>
          </p:spPr>
          <p:txBody>
            <a:bodyPr wrap="none" lIns="121920" tIns="60960" rIns="121920" bIns="6096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11430"/>
                  <a:gradFill>
                    <a:gsLst>
                      <a:gs pos="0">
                        <a:srgbClr val="ED7D31">
                          <a:tint val="70000"/>
                          <a:satMod val="245000"/>
                        </a:srgbClr>
                      </a:gs>
                      <a:gs pos="75000">
                        <a:srgbClr val="ED7D31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ED7D31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5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1666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fade/>
        <p:sndAc>
          <p:stSnd>
            <p:snd r:embed="rId7" name="cashreg.wav"/>
          </p:stSnd>
        </p:sndAc>
      </p:transition>
    </mc:Choice>
    <mc:Fallback xmlns="">
      <p:transition advClick="0" advTm="0">
        <p:fade/>
        <p:sndAc>
          <p:stSnd>
            <p:snd r:embed="rId15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8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grpId="6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grpId="7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ntr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grpId="8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ntr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1" presetClass="entr" presetSubtype="1" fill="hold" grpId="2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ntr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1" presetClass="entr" presetSubtype="1" fill="hold" grpId="1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ntr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1" presetClass="entr" presetSubtype="1" fill="hold" grpId="1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ntr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1" presetClass="entr" presetSubtype="1" fill="hold" grpId="12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ntr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1" presetClass="entr" presetSubtype="1" fill="hold" grpId="13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ntr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1" presetClass="entr" presetSubtype="1" fill="hold" grpId="14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" presetClass="entr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21" presetClass="entr" presetSubtype="1" fill="hold" grpId="9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" presetClass="entr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1" presetClass="entr" presetSubtype="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1" presetClass="exit" presetSubtype="0" fill="hold" grpId="15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video>
              <p:cMediaNode vol="80000">
                <p:cTn id="12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5" grpId="2" animBg="1"/>
      <p:bldP spid="35" grpId="3" animBg="1"/>
      <p:bldP spid="35" grpId="4" animBg="1"/>
      <p:bldP spid="35" grpId="5" animBg="1"/>
      <p:bldP spid="35" grpId="6" animBg="1"/>
      <p:bldP spid="35" grpId="7" animBg="1"/>
      <p:bldP spid="35" grpId="8" animBg="1"/>
      <p:bldP spid="35" grpId="9" animBg="1"/>
      <p:bldP spid="35" grpId="10" animBg="1"/>
      <p:bldP spid="35" grpId="11" animBg="1"/>
      <p:bldP spid="35" grpId="12" animBg="1"/>
      <p:bldP spid="35" grpId="13" animBg="1"/>
      <p:bldP spid="35" grpId="14" animBg="1"/>
      <p:bldP spid="35" grpId="15" animBg="1"/>
      <p:bldP spid="35" grpId="16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lectric Bolts Motion Background">
            <a:hlinkClick r:id="" action="ppaction://media"/>
            <a:extLst>
              <a:ext uri="{FF2B5EF4-FFF2-40B4-BE49-F238E27FC236}">
                <a16:creationId xmlns:a16="http://schemas.microsoft.com/office/drawing/2014/main" id="{4A4CBA69-8EBF-4290-8565-87A249ECFE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5194.3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nhac 10s 2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1407751" y="1"/>
            <a:ext cx="548243" cy="54824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05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06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07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08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09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13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</a:t>
            </a:r>
            <a:endParaRPr kumimoji="0" lang="vi-VN" sz="4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Donut 34"/>
          <p:cNvSpPr/>
          <p:nvPr/>
        </p:nvSpPr>
        <p:spPr>
          <a:xfrm>
            <a:off x="132148" y="1066373"/>
            <a:ext cx="1288925" cy="1295063"/>
          </a:xfrm>
          <a:prstGeom prst="donut">
            <a:avLst>
              <a:gd name="adj" fmla="val 10370"/>
            </a:avLst>
          </a:prstGeom>
          <a:solidFill>
            <a:srgbClr val="C0504D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1436" tIns="45719" rIns="91436" bIns="45719" rtlCol="0" anchor="ctr"/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45" name="Nhóm 44">
            <a:extLst>
              <a:ext uri="{FF2B5EF4-FFF2-40B4-BE49-F238E27FC236}">
                <a16:creationId xmlns:a16="http://schemas.microsoft.com/office/drawing/2014/main" id="{8F2EBFAD-18BB-4FAE-B325-E9A8EA8F09B8}"/>
              </a:ext>
            </a:extLst>
          </p:cNvPr>
          <p:cNvGrpSpPr/>
          <p:nvPr/>
        </p:nvGrpSpPr>
        <p:grpSpPr>
          <a:xfrm>
            <a:off x="1695451" y="40967"/>
            <a:ext cx="8458200" cy="4833324"/>
            <a:chOff x="1695451" y="40964"/>
            <a:chExt cx="8458200" cy="4833324"/>
          </a:xfrm>
        </p:grpSpPr>
        <p:sp>
          <p:nvSpPr>
            <p:cNvPr id="40" name="Đám mây 39">
              <a:extLst>
                <a:ext uri="{FF2B5EF4-FFF2-40B4-BE49-F238E27FC236}">
                  <a16:creationId xmlns:a16="http://schemas.microsoft.com/office/drawing/2014/main" id="{DC5931B3-0DD4-4150-8806-1608188D274B}"/>
                </a:ext>
              </a:extLst>
            </p:cNvPr>
            <p:cNvSpPr/>
            <p:nvPr/>
          </p:nvSpPr>
          <p:spPr>
            <a:xfrm>
              <a:off x="1695451" y="1531419"/>
              <a:ext cx="8458200" cy="3342869"/>
            </a:xfrm>
            <a:prstGeom prst="cloud">
              <a:avLst/>
            </a:prstGeom>
            <a:solidFill>
              <a:schemeClr val="bg1"/>
            </a:solidFill>
            <a:effectLst>
              <a:glow rad="190500">
                <a:schemeClr val="bg1">
                  <a:alpha val="92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BZ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2" name="Đường nối Thẳng 41">
              <a:extLst>
                <a:ext uri="{FF2B5EF4-FFF2-40B4-BE49-F238E27FC236}">
                  <a16:creationId xmlns:a16="http://schemas.microsoft.com/office/drawing/2014/main" id="{D9FC6944-D4B5-4030-BC6A-C791147291E1}"/>
                </a:ext>
              </a:extLst>
            </p:cNvPr>
            <p:cNvCxnSpPr>
              <a:cxnSpLocks/>
            </p:cNvCxnSpPr>
            <p:nvPr/>
          </p:nvCxnSpPr>
          <p:spPr>
            <a:xfrm>
              <a:off x="6062662" y="40964"/>
              <a:ext cx="0" cy="17139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CBBA5AD0-B737-49F6-8DEB-7CFC619F67A6}"/>
              </a:ext>
            </a:extLst>
          </p:cNvPr>
          <p:cNvSpPr/>
          <p:nvPr/>
        </p:nvSpPr>
        <p:spPr>
          <a:xfrm>
            <a:off x="2491720" y="2085744"/>
            <a:ext cx="7230503" cy="2215989"/>
          </a:xfrm>
          <a:prstGeom prst="rect">
            <a:avLst/>
          </a:prstGeom>
        </p:spPr>
        <p:txBody>
          <a:bodyPr wrap="square" lIns="91436" tIns="45719" rIns="91436" bIns="45719">
            <a:spAutoFit/>
          </a:bodyPr>
          <a:lstStyle/>
          <a:p>
            <a:pPr marL="30480" marR="3048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hợp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nóng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nhẹ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nở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chỗ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bốc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mặt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hồ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bị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nắng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mặt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chiếu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.............., ………….., …………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mây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38" name="Hình ảnh 37" descr="Ảnh có chứa trong nhà, đối tượng&#10;&#10;Mô tả được tạo với mức tin cậy cao">
            <a:extLst>
              <a:ext uri="{FF2B5EF4-FFF2-40B4-BE49-F238E27FC236}">
                <a16:creationId xmlns:a16="http://schemas.microsoft.com/office/drawing/2014/main" id="{2BC85DF2-9DC7-4F33-986C-6C5DA5F8E9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1" y="4642713"/>
            <a:ext cx="3090863" cy="2747433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10196728" y="5245894"/>
            <a:ext cx="1385672" cy="1231107"/>
            <a:chOff x="7647546" y="3934420"/>
            <a:chExt cx="1039254" cy="923330"/>
          </a:xfrm>
        </p:grpSpPr>
        <p:sp>
          <p:nvSpPr>
            <p:cNvPr id="37" name="Flowchart: Connector 36"/>
            <p:cNvSpPr/>
            <p:nvPr/>
          </p:nvSpPr>
          <p:spPr>
            <a:xfrm>
              <a:off x="7647546" y="3945043"/>
              <a:ext cx="1039254" cy="912707"/>
            </a:xfrm>
            <a:prstGeom prst="flowChartConnector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Flowchart: Connector 38"/>
            <p:cNvSpPr/>
            <p:nvPr/>
          </p:nvSpPr>
          <p:spPr>
            <a:xfrm>
              <a:off x="7772400" y="4095750"/>
              <a:ext cx="762000" cy="6096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7922476" y="3934420"/>
              <a:ext cx="535724" cy="923329"/>
            </a:xfrm>
            <a:prstGeom prst="rect">
              <a:avLst/>
            </a:prstGeom>
            <a:noFill/>
          </p:spPr>
          <p:txBody>
            <a:bodyPr wrap="none" lIns="121920" tIns="60960" rIns="121920" bIns="6096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11430"/>
                  <a:gradFill>
                    <a:gsLst>
                      <a:gs pos="0">
                        <a:srgbClr val="ED7D31">
                          <a:tint val="70000"/>
                          <a:satMod val="245000"/>
                        </a:srgbClr>
                      </a:gs>
                      <a:gs pos="75000">
                        <a:srgbClr val="ED7D31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ED7D31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6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78549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  <p:sndAc>
          <p:stSnd>
            <p:snd r:embed="rId7" name="cashreg.wav"/>
          </p:stSnd>
        </p:sndAc>
      </p:transition>
    </mc:Choice>
    <mc:Fallback xmlns="">
      <p:transition>
        <p:fade/>
        <p:sndAc>
          <p:stSnd>
            <p:snd r:embed="rId15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9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grpId="6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grpId="7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ntr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grpId="8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ntr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1" presetClass="entr" presetSubtype="1" fill="hold" grpId="2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ntr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1" presetClass="entr" presetSubtype="1" fill="hold" grpId="1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ntr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1" presetClass="entr" presetSubtype="1" fill="hold" grpId="1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ntr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1" presetClass="entr" presetSubtype="1" fill="hold" grpId="12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ntr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1" presetClass="entr" presetSubtype="1" fill="hold" grpId="13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ntr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1" presetClass="entr" presetSubtype="1" fill="hold" grpId="14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" presetClass="entr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21" presetClass="entr" presetSubtype="1" fill="hold" grpId="9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" presetClass="entr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1" presetClass="entr" presetSubtype="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1" presetClass="exit" presetSubtype="0" fill="hold" grpId="15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video>
              <p:cMediaNode vol="80000">
                <p:cTn id="12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5" grpId="2" animBg="1"/>
      <p:bldP spid="35" grpId="3" animBg="1"/>
      <p:bldP spid="35" grpId="4" animBg="1"/>
      <p:bldP spid="35" grpId="5" animBg="1"/>
      <p:bldP spid="35" grpId="6" animBg="1"/>
      <p:bldP spid="35" grpId="7" animBg="1"/>
      <p:bldP spid="35" grpId="8" animBg="1"/>
      <p:bldP spid="35" grpId="9" animBg="1"/>
      <p:bldP spid="35" grpId="10" animBg="1"/>
      <p:bldP spid="35" grpId="11" animBg="1"/>
      <p:bldP spid="35" grpId="12" animBg="1"/>
      <p:bldP spid="35" grpId="13" animBg="1"/>
      <p:bldP spid="35" grpId="14" animBg="1"/>
      <p:bldP spid="35" grpId="15" animBg="1"/>
      <p:bldP spid="35" grpId="16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lectric Bolts Motion Background">
            <a:hlinkClick r:id="" action="ppaction://media"/>
            <a:extLst>
              <a:ext uri="{FF2B5EF4-FFF2-40B4-BE49-F238E27FC236}">
                <a16:creationId xmlns:a16="http://schemas.microsoft.com/office/drawing/2014/main" id="{4A4CBA69-8EBF-4290-8565-87A249ECFE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5194.3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nhac 10s 2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1407751" y="1"/>
            <a:ext cx="548243" cy="54824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05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06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07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08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09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13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</a:t>
            </a:r>
            <a:endParaRPr kumimoji="0" lang="vi-VN" sz="4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Donut 34"/>
          <p:cNvSpPr/>
          <p:nvPr/>
        </p:nvSpPr>
        <p:spPr>
          <a:xfrm>
            <a:off x="132148" y="1066373"/>
            <a:ext cx="1288925" cy="1295063"/>
          </a:xfrm>
          <a:prstGeom prst="donut">
            <a:avLst>
              <a:gd name="adj" fmla="val 10370"/>
            </a:avLst>
          </a:prstGeom>
          <a:solidFill>
            <a:srgbClr val="C0504D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1436" tIns="45719" rIns="91436" bIns="45719" rtlCol="0" anchor="ctr"/>
          <a:lstStyle/>
          <a:p>
            <a:pPr marL="0" marR="0" lvl="0" indent="0" algn="ctr" defTabSz="9136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45" name="Nhóm 44">
            <a:extLst>
              <a:ext uri="{FF2B5EF4-FFF2-40B4-BE49-F238E27FC236}">
                <a16:creationId xmlns:a16="http://schemas.microsoft.com/office/drawing/2014/main" id="{8F2EBFAD-18BB-4FAE-B325-E9A8EA8F09B8}"/>
              </a:ext>
            </a:extLst>
          </p:cNvPr>
          <p:cNvGrpSpPr/>
          <p:nvPr/>
        </p:nvGrpSpPr>
        <p:grpSpPr>
          <a:xfrm>
            <a:off x="1695451" y="40967"/>
            <a:ext cx="8458200" cy="4833324"/>
            <a:chOff x="1695451" y="40964"/>
            <a:chExt cx="8458200" cy="4833324"/>
          </a:xfrm>
        </p:grpSpPr>
        <p:sp>
          <p:nvSpPr>
            <p:cNvPr id="40" name="Đám mây 39">
              <a:extLst>
                <a:ext uri="{FF2B5EF4-FFF2-40B4-BE49-F238E27FC236}">
                  <a16:creationId xmlns:a16="http://schemas.microsoft.com/office/drawing/2014/main" id="{DC5931B3-0DD4-4150-8806-1608188D274B}"/>
                </a:ext>
              </a:extLst>
            </p:cNvPr>
            <p:cNvSpPr/>
            <p:nvPr/>
          </p:nvSpPr>
          <p:spPr>
            <a:xfrm>
              <a:off x="1695451" y="1531419"/>
              <a:ext cx="8458200" cy="3342869"/>
            </a:xfrm>
            <a:prstGeom prst="cloud">
              <a:avLst/>
            </a:prstGeom>
            <a:solidFill>
              <a:schemeClr val="bg1"/>
            </a:solidFill>
            <a:effectLst>
              <a:glow rad="190500">
                <a:schemeClr val="bg1">
                  <a:alpha val="92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BZ" sz="186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2" name="Đường nối Thẳng 41">
              <a:extLst>
                <a:ext uri="{FF2B5EF4-FFF2-40B4-BE49-F238E27FC236}">
                  <a16:creationId xmlns:a16="http://schemas.microsoft.com/office/drawing/2014/main" id="{D9FC6944-D4B5-4030-BC6A-C791147291E1}"/>
                </a:ext>
              </a:extLst>
            </p:cNvPr>
            <p:cNvCxnSpPr>
              <a:cxnSpLocks/>
            </p:cNvCxnSpPr>
            <p:nvPr/>
          </p:nvCxnSpPr>
          <p:spPr>
            <a:xfrm>
              <a:off x="6062662" y="40964"/>
              <a:ext cx="0" cy="17139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CBBA5AD0-B737-49F6-8DEB-7CFC619F67A6}"/>
              </a:ext>
            </a:extLst>
          </p:cNvPr>
          <p:cNvSpPr/>
          <p:nvPr/>
        </p:nvSpPr>
        <p:spPr>
          <a:xfrm>
            <a:off x="2774120" y="2153249"/>
            <a:ext cx="6280984" cy="2123656"/>
          </a:xfrm>
          <a:prstGeom prst="rect">
            <a:avLst/>
          </a:prstGeom>
        </p:spPr>
        <p:txBody>
          <a:bodyPr wrap="square" lIns="91436" tIns="45719" rIns="91436" bIns="45719">
            <a:spAutoFit/>
          </a:bodyPr>
          <a:lstStyle/>
          <a:p>
            <a:pPr marL="0" marR="0" lvl="0" indent="0" algn="ctr" defTabSz="4571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Tại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sao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chỗ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tiếp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nối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hai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thanh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ray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đường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sắt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lại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một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khe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hở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?</a:t>
            </a:r>
            <a:endParaRPr kumimoji="0" lang="en-BZ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8" name="Hình ảnh 37" descr="Ảnh có chứa trong nhà, đối tượng&#10;&#10;Mô tả được tạo với mức tin cậy cao">
            <a:extLst>
              <a:ext uri="{FF2B5EF4-FFF2-40B4-BE49-F238E27FC236}">
                <a16:creationId xmlns:a16="http://schemas.microsoft.com/office/drawing/2014/main" id="{2BC85DF2-9DC7-4F33-986C-6C5DA5F8E9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165" y="4642714"/>
            <a:ext cx="3090863" cy="2747433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10196728" y="5245894"/>
            <a:ext cx="1385672" cy="1231107"/>
            <a:chOff x="7647546" y="3934420"/>
            <a:chExt cx="1039254" cy="923330"/>
          </a:xfrm>
        </p:grpSpPr>
        <p:sp>
          <p:nvSpPr>
            <p:cNvPr id="37" name="Flowchart: Connector 36"/>
            <p:cNvSpPr/>
            <p:nvPr/>
          </p:nvSpPr>
          <p:spPr>
            <a:xfrm>
              <a:off x="7647546" y="3945043"/>
              <a:ext cx="1039254" cy="912707"/>
            </a:xfrm>
            <a:prstGeom prst="flowChartConnector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Flowchart: Connector 38"/>
            <p:cNvSpPr/>
            <p:nvPr/>
          </p:nvSpPr>
          <p:spPr>
            <a:xfrm>
              <a:off x="7772400" y="4095750"/>
              <a:ext cx="762000" cy="6096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7922476" y="3934420"/>
              <a:ext cx="535724" cy="923329"/>
            </a:xfrm>
            <a:prstGeom prst="rect">
              <a:avLst/>
            </a:prstGeom>
            <a:noFill/>
          </p:spPr>
          <p:txBody>
            <a:bodyPr wrap="none" lIns="121920" tIns="60960" rIns="121920" bIns="6096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11430"/>
                  <a:gradFill>
                    <a:gsLst>
                      <a:gs pos="0">
                        <a:srgbClr val="ED7D31">
                          <a:tint val="70000"/>
                          <a:satMod val="245000"/>
                        </a:srgbClr>
                      </a:gs>
                      <a:gs pos="75000">
                        <a:srgbClr val="ED7D31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ED7D31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7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66883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  <p:sndAc>
          <p:stSnd>
            <p:snd r:embed="rId7" name="cashreg.wav"/>
          </p:stSnd>
        </p:sndAc>
      </p:transition>
    </mc:Choice>
    <mc:Fallback xmlns="">
      <p:transition>
        <p:fade/>
        <p:sndAc>
          <p:stSnd>
            <p:snd r:embed="rId15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9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grpId="6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grpId="7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ntr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grpId="8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ntr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1" presetClass="entr" presetSubtype="1" fill="hold" grpId="2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ntr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1" presetClass="entr" presetSubtype="1" fill="hold" grpId="1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ntr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1" presetClass="entr" presetSubtype="1" fill="hold" grpId="1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ntr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1" presetClass="entr" presetSubtype="1" fill="hold" grpId="12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ntr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1" presetClass="entr" presetSubtype="1" fill="hold" grpId="13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ntr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1" presetClass="entr" presetSubtype="1" fill="hold" grpId="14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" presetClass="entr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21" presetClass="entr" presetSubtype="1" fill="hold" grpId="9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" presetClass="entr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1" presetClass="entr" presetSubtype="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1" presetClass="exit" presetSubtype="0" fill="hold" grpId="15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video>
              <p:cMediaNode vol="80000">
                <p:cTn id="12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5" grpId="2" animBg="1"/>
      <p:bldP spid="35" grpId="3" animBg="1"/>
      <p:bldP spid="35" grpId="4" animBg="1"/>
      <p:bldP spid="35" grpId="5" animBg="1"/>
      <p:bldP spid="35" grpId="6" animBg="1"/>
      <p:bldP spid="35" grpId="7" animBg="1"/>
      <p:bldP spid="35" grpId="8" animBg="1"/>
      <p:bldP spid="35" grpId="9" animBg="1"/>
      <p:bldP spid="35" grpId="10" animBg="1"/>
      <p:bldP spid="35" grpId="11" animBg="1"/>
      <p:bldP spid="35" grpId="12" animBg="1"/>
      <p:bldP spid="35" grpId="13" animBg="1"/>
      <p:bldP spid="35" grpId="14" animBg="1"/>
      <p:bldP spid="35" grpId="15" animBg="1"/>
      <p:bldP spid="35" grpId="16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464</TotalTime>
  <Words>2437</Words>
  <Application>Microsoft Office PowerPoint</Application>
  <PresentationFormat>Widescreen</PresentationFormat>
  <Paragraphs>384</Paragraphs>
  <Slides>40</Slides>
  <Notes>0</Notes>
  <HiddenSlides>0</HiddenSlides>
  <MMClips>19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40</vt:i4>
      </vt:variant>
    </vt:vector>
  </HeadingPairs>
  <TitlesOfParts>
    <vt:vector size="50" baseType="lpstr">
      <vt:lpstr>Arial</vt:lpstr>
      <vt:lpstr>Calibri</vt:lpstr>
      <vt:lpstr>Calibri Light</vt:lpstr>
      <vt:lpstr>Open Sans</vt:lpstr>
      <vt:lpstr>Tahoma</vt:lpstr>
      <vt:lpstr>Times New Roman</vt:lpstr>
      <vt:lpstr>Wingdings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VIDEO GIỚI THIỆU VỀ CẤU TẠO CƠ THỂ NGƯỜI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Techsi.vn</cp:lastModifiedBy>
  <cp:revision>70</cp:revision>
  <dcterms:created xsi:type="dcterms:W3CDTF">2023-06-02T07:21:34Z</dcterms:created>
  <dcterms:modified xsi:type="dcterms:W3CDTF">2024-02-28T01:51:45Z</dcterms:modified>
</cp:coreProperties>
</file>