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62" r:id="rId3"/>
    <p:sldMasterId id="2147483674" r:id="rId4"/>
  </p:sldMasterIdLst>
  <p:notesMasterIdLst>
    <p:notesMasterId r:id="rId6"/>
  </p:notesMasterIdLst>
  <p:sldIdLst>
    <p:sldId id="257" r:id="rId5"/>
    <p:sldId id="346" r:id="rId7"/>
    <p:sldId id="344" r:id="rId8"/>
    <p:sldId id="266" r:id="rId9"/>
    <p:sldId id="345" r:id="rId10"/>
    <p:sldId id="267" r:id="rId11"/>
    <p:sldId id="261" r:id="rId12"/>
    <p:sldId id="268" r:id="rId13"/>
    <p:sldId id="264" r:id="rId14"/>
    <p:sldId id="258" r:id="rId15"/>
    <p:sldId id="282" r:id="rId16"/>
    <p:sldId id="309" r:id="rId17"/>
    <p:sldId id="362" r:id="rId18"/>
    <p:sldId id="361" r:id="rId19"/>
    <p:sldId id="270" r:id="rId20"/>
    <p:sldId id="311" r:id="rId21"/>
    <p:sldId id="283" r:id="rId22"/>
    <p:sldId id="348" r:id="rId23"/>
    <p:sldId id="310" r:id="rId24"/>
    <p:sldId id="367" r:id="rId25"/>
    <p:sldId id="365" r:id="rId26"/>
    <p:sldId id="366" r:id="rId27"/>
    <p:sldId id="363" r:id="rId28"/>
    <p:sldId id="364" r:id="rId29"/>
    <p:sldId id="369" r:id="rId30"/>
    <p:sldId id="368" r:id="rId31"/>
    <p:sldId id="349" r:id="rId32"/>
    <p:sldId id="353" r:id="rId33"/>
    <p:sldId id="371" r:id="rId34"/>
    <p:sldId id="370" r:id="rId35"/>
    <p:sldId id="372" r:id="rId36"/>
    <p:sldId id="280" r:id="rId37"/>
    <p:sldId id="275" r:id="rId38"/>
    <p:sldId id="357" r:id="rId39"/>
    <p:sldId id="319" r:id="rId40"/>
    <p:sldId id="350" r:id="rId41"/>
    <p:sldId id="351" r:id="rId42"/>
    <p:sldId id="352" r:id="rId43"/>
    <p:sldId id="320" r:id="rId44"/>
    <p:sldId id="286" r:id="rId45"/>
    <p:sldId id="356" r:id="rId46"/>
    <p:sldId id="358" r:id="rId47"/>
    <p:sldId id="269" r:id="rId48"/>
    <p:sldId id="273" r:id="rId49"/>
    <p:sldId id="274" r:id="rId50"/>
    <p:sldId id="278" r:id="rId51"/>
    <p:sldId id="359" r:id="rId52"/>
    <p:sldId id="277" r:id="rId53"/>
    <p:sldId id="354" r:id="rId54"/>
    <p:sldId id="35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2" Type="http://schemas.openxmlformats.org/officeDocument/2006/relationships/image" Target="../media/image11.png"/><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a:fillRect/>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a:fillRect/>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a:fillRect/>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a:fillRect/>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500" advTm="1000">
        <p:split orient="vert"/>
      </p:transition>
    </mc:Choice>
    <mc:Fallback>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46F10E6-0E70-4471-BC6C-D54E93E4B0D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46F10E6-0E70-4471-BC6C-D54E93E4B0D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46F10E6-0E70-4471-BC6C-D54E93E4B0D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46F10E6-0E70-4471-BC6C-D54E93E4B0D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46F10E6-0E70-4471-BC6C-D54E93E4B0D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image" Target="../media/image12.jpeg"/><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image" Target="../media/image13.jpeg"/><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6" Type="http://schemas.openxmlformats.org/officeDocument/2006/relationships/slideLayout" Target="../slideLayouts/slideLayout2.xml"/><Relationship Id="rId25" Type="http://schemas.openxmlformats.org/officeDocument/2006/relationships/image" Target="../media/image62.png"/><Relationship Id="rId24" Type="http://schemas.openxmlformats.org/officeDocument/2006/relationships/image" Target="../media/image61.png"/><Relationship Id="rId23" Type="http://schemas.openxmlformats.org/officeDocument/2006/relationships/image" Target="../media/image60.png"/><Relationship Id="rId22" Type="http://schemas.openxmlformats.org/officeDocument/2006/relationships/image" Target="../media/image59.png"/><Relationship Id="rId21" Type="http://schemas.openxmlformats.org/officeDocument/2006/relationships/image" Target="../media/image58.png"/><Relationship Id="rId20" Type="http://schemas.openxmlformats.org/officeDocument/2006/relationships/image" Target="../media/image57.png"/><Relationship Id="rId2" Type="http://schemas.openxmlformats.org/officeDocument/2006/relationships/image" Target="../media/image39.png"/><Relationship Id="rId19" Type="http://schemas.openxmlformats.org/officeDocument/2006/relationships/image" Target="../media/image56.png"/><Relationship Id="rId18" Type="http://schemas.openxmlformats.org/officeDocument/2006/relationships/image" Target="../media/image55.png"/><Relationship Id="rId17" Type="http://schemas.openxmlformats.org/officeDocument/2006/relationships/image" Target="../media/image54.png"/><Relationship Id="rId16" Type="http://schemas.openxmlformats.org/officeDocument/2006/relationships/image" Target="../media/image53.png"/><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8.png"/></Relationships>
</file>

<file path=ppt/slides/_rels/slide11.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6" Type="http://schemas.openxmlformats.org/officeDocument/2006/relationships/slideLayout" Target="../slideLayouts/slideLayout2.xml"/><Relationship Id="rId25" Type="http://schemas.openxmlformats.org/officeDocument/2006/relationships/image" Target="../media/image62.png"/><Relationship Id="rId24" Type="http://schemas.openxmlformats.org/officeDocument/2006/relationships/image" Target="../media/image61.png"/><Relationship Id="rId23" Type="http://schemas.openxmlformats.org/officeDocument/2006/relationships/image" Target="../media/image60.png"/><Relationship Id="rId22" Type="http://schemas.openxmlformats.org/officeDocument/2006/relationships/image" Target="../media/image59.png"/><Relationship Id="rId21" Type="http://schemas.openxmlformats.org/officeDocument/2006/relationships/image" Target="../media/image58.png"/><Relationship Id="rId20" Type="http://schemas.openxmlformats.org/officeDocument/2006/relationships/image" Target="../media/image57.png"/><Relationship Id="rId2" Type="http://schemas.openxmlformats.org/officeDocument/2006/relationships/image" Target="../media/image39.png"/><Relationship Id="rId19" Type="http://schemas.openxmlformats.org/officeDocument/2006/relationships/image" Target="../media/image56.png"/><Relationship Id="rId18" Type="http://schemas.openxmlformats.org/officeDocument/2006/relationships/image" Target="../media/image55.png"/><Relationship Id="rId17" Type="http://schemas.openxmlformats.org/officeDocument/2006/relationships/image" Target="../media/image54.png"/><Relationship Id="rId16" Type="http://schemas.openxmlformats.org/officeDocument/2006/relationships/image" Target="../media/image53.png"/><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4.jpeg"/><Relationship Id="rId1" Type="http://schemas.openxmlformats.org/officeDocument/2006/relationships/image" Target="../media/image6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jpeg"/><Relationship Id="rId1" Type="http://schemas.openxmlformats.org/officeDocument/2006/relationships/image" Target="../media/image59.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17.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6" Type="http://schemas.openxmlformats.org/officeDocument/2006/relationships/slideLayout" Target="../slideLayouts/slideLayout2.xml"/><Relationship Id="rId25" Type="http://schemas.openxmlformats.org/officeDocument/2006/relationships/image" Target="../media/image62.png"/><Relationship Id="rId24" Type="http://schemas.openxmlformats.org/officeDocument/2006/relationships/image" Target="../media/image61.png"/><Relationship Id="rId23" Type="http://schemas.openxmlformats.org/officeDocument/2006/relationships/image" Target="../media/image60.png"/><Relationship Id="rId22" Type="http://schemas.openxmlformats.org/officeDocument/2006/relationships/image" Target="../media/image59.png"/><Relationship Id="rId21" Type="http://schemas.openxmlformats.org/officeDocument/2006/relationships/image" Target="../media/image58.png"/><Relationship Id="rId20" Type="http://schemas.openxmlformats.org/officeDocument/2006/relationships/image" Target="../media/image57.png"/><Relationship Id="rId2" Type="http://schemas.openxmlformats.org/officeDocument/2006/relationships/image" Target="../media/image39.png"/><Relationship Id="rId19" Type="http://schemas.openxmlformats.org/officeDocument/2006/relationships/image" Target="../media/image56.png"/><Relationship Id="rId18" Type="http://schemas.openxmlformats.org/officeDocument/2006/relationships/image" Target="../media/image55.png"/><Relationship Id="rId17" Type="http://schemas.openxmlformats.org/officeDocument/2006/relationships/image" Target="../media/image54.png"/><Relationship Id="rId16" Type="http://schemas.openxmlformats.org/officeDocument/2006/relationships/image" Target="../media/image53.png"/><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image" Target="../media/image7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jpeg"/><Relationship Id="rId1" Type="http://schemas.openxmlformats.org/officeDocument/2006/relationships/image" Target="../media/image74.jpe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tags" Target="../tags/tag1.xml"/><Relationship Id="rId6" Type="http://schemas.openxmlformats.org/officeDocument/2006/relationships/image" Target="../media/image16.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jpeg"/><Relationship Id="rId1"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jpeg"/><Relationship Id="rId1"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jpeg"/><Relationship Id="rId1"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jpeg"/><Relationship Id="rId1"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jpeg"/><Relationship Id="rId1"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jpeg"/><Relationship Id="rId1"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jpeg"/><Relationship Id="rId1" Type="http://schemas.openxmlformats.org/officeDocument/2006/relationships/image" Target="../media/image74.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jpeg"/><Relationship Id="rId1"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slide" Target="slide4.xml"/><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6" Type="http://schemas.openxmlformats.org/officeDocument/2006/relationships/notesSlide" Target="../notesSlides/notesSlide3.xml"/><Relationship Id="rId15" Type="http://schemas.openxmlformats.org/officeDocument/2006/relationships/slideLayout" Target="../slideLayouts/slideLayout2.xml"/><Relationship Id="rId14" Type="http://schemas.openxmlformats.org/officeDocument/2006/relationships/tags" Target="../tags/tag2.xml"/><Relationship Id="rId13" Type="http://schemas.microsoft.com/office/2007/relationships/media" Target="../media/media3.mp3"/><Relationship Id="rId12" Type="http://schemas.openxmlformats.org/officeDocument/2006/relationships/audio" Target="../media/media3.mp3"/><Relationship Id="rId11" Type="http://schemas.openxmlformats.org/officeDocument/2006/relationships/image" Target="../media/image16.png"/><Relationship Id="rId10" Type="http://schemas.microsoft.com/office/2007/relationships/media" Target="../media/media2.mp3"/><Relationship Id="rId1"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jpeg"/><Relationship Id="rId1" Type="http://schemas.openxmlformats.org/officeDocument/2006/relationships/image" Target="../media/image77.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3.xml"/><Relationship Id="rId2" Type="http://schemas.openxmlformats.org/officeDocument/2006/relationships/image" Target="../media/image79.jpeg"/><Relationship Id="rId1" Type="http://schemas.openxmlformats.org/officeDocument/2006/relationships/image" Target="../media/image78.jpe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3.xml"/><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image" Target="../media/image83.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6.jpeg"/><Relationship Id="rId1" Type="http://schemas.openxmlformats.org/officeDocument/2006/relationships/hyperlink" Target="https://www.youtube.com/watch?v=quE_kAqlt4o"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6.jpeg"/><Relationship Id="rId1" Type="http://schemas.openxmlformats.org/officeDocument/2006/relationships/hyperlink" Target="https://www.youtube.com/watch?v=yDe3p2FEAEU"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6.jpeg"/><Relationship Id="rId1" Type="http://schemas.openxmlformats.org/officeDocument/2006/relationships/hyperlink" Target="https://www.youtube.com/watch?v=WD2dUw9wlSk" TargetMode="External"/></Relationships>
</file>

<file path=ppt/slides/_rels/slide39.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6" Type="http://schemas.openxmlformats.org/officeDocument/2006/relationships/slideLayout" Target="../slideLayouts/slideLayout2.xml"/><Relationship Id="rId25" Type="http://schemas.openxmlformats.org/officeDocument/2006/relationships/image" Target="../media/image62.png"/><Relationship Id="rId24" Type="http://schemas.openxmlformats.org/officeDocument/2006/relationships/image" Target="../media/image61.png"/><Relationship Id="rId23" Type="http://schemas.openxmlformats.org/officeDocument/2006/relationships/image" Target="../media/image60.png"/><Relationship Id="rId22" Type="http://schemas.openxmlformats.org/officeDocument/2006/relationships/image" Target="../media/image59.png"/><Relationship Id="rId21" Type="http://schemas.openxmlformats.org/officeDocument/2006/relationships/image" Target="../media/image58.png"/><Relationship Id="rId20" Type="http://schemas.openxmlformats.org/officeDocument/2006/relationships/image" Target="../media/image57.png"/><Relationship Id="rId2" Type="http://schemas.openxmlformats.org/officeDocument/2006/relationships/image" Target="../media/image39.png"/><Relationship Id="rId19" Type="http://schemas.openxmlformats.org/officeDocument/2006/relationships/image" Target="../media/image56.png"/><Relationship Id="rId18" Type="http://schemas.openxmlformats.org/officeDocument/2006/relationships/image" Target="../media/image55.png"/><Relationship Id="rId17" Type="http://schemas.openxmlformats.org/officeDocument/2006/relationships/image" Target="../media/image54.png"/><Relationship Id="rId16" Type="http://schemas.openxmlformats.org/officeDocument/2006/relationships/image" Target="../media/image53.png"/><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8.png"/></Relationships>
</file>

<file path=ppt/slides/_rels/slide4.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tags" Target="../tags/tag3.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image" Target="../media/image24.png"/></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3.xml"/><Relationship Id="rId5" Type="http://schemas.openxmlformats.org/officeDocument/2006/relationships/image" Target="../media/image16.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hyperlink" Target="file:///D:\H&#7840;NH\B&#192;I%20GI&#7842;NG\KHTN%208\B&#192;I%207.%20T&#7888;C%20&#272;&#7896;%20PH&#7842;N%20&#7912;NG\LUY&#7878;N%20T&#7852;P.pptx#-1,1,PowerPoint%20Presentation" TargetMode="External"/><Relationship Id="rId1" Type="http://schemas.openxmlformats.org/officeDocument/2006/relationships/image" Target="../media/image84.jpeg"/></Relationships>
</file>

<file path=ppt/slides/_rels/slide41.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6" Type="http://schemas.openxmlformats.org/officeDocument/2006/relationships/slideLayout" Target="../slideLayouts/slideLayout2.xml"/><Relationship Id="rId25" Type="http://schemas.openxmlformats.org/officeDocument/2006/relationships/image" Target="../media/image62.png"/><Relationship Id="rId24" Type="http://schemas.openxmlformats.org/officeDocument/2006/relationships/image" Target="../media/image61.png"/><Relationship Id="rId23" Type="http://schemas.openxmlformats.org/officeDocument/2006/relationships/image" Target="../media/image60.png"/><Relationship Id="rId22" Type="http://schemas.openxmlformats.org/officeDocument/2006/relationships/image" Target="../media/image59.png"/><Relationship Id="rId21" Type="http://schemas.openxmlformats.org/officeDocument/2006/relationships/image" Target="../media/image58.png"/><Relationship Id="rId20" Type="http://schemas.openxmlformats.org/officeDocument/2006/relationships/image" Target="../media/image57.png"/><Relationship Id="rId2" Type="http://schemas.openxmlformats.org/officeDocument/2006/relationships/image" Target="../media/image39.png"/><Relationship Id="rId19" Type="http://schemas.openxmlformats.org/officeDocument/2006/relationships/image" Target="../media/image56.png"/><Relationship Id="rId18" Type="http://schemas.openxmlformats.org/officeDocument/2006/relationships/image" Target="../media/image55.png"/><Relationship Id="rId17" Type="http://schemas.openxmlformats.org/officeDocument/2006/relationships/image" Target="../media/image54.png"/><Relationship Id="rId16" Type="http://schemas.openxmlformats.org/officeDocument/2006/relationships/image" Target="../media/image53.png"/><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9" Type="http://schemas.openxmlformats.org/officeDocument/2006/relationships/image" Target="../media/image88.jpeg"/><Relationship Id="rId8" Type="http://schemas.openxmlformats.org/officeDocument/2006/relationships/image" Target="../media/image87.jpeg"/><Relationship Id="rId7" Type="http://schemas.openxmlformats.org/officeDocument/2006/relationships/slide" Target="slide48.xml"/><Relationship Id="rId6" Type="http://schemas.openxmlformats.org/officeDocument/2006/relationships/slide" Target="slide47.xml"/><Relationship Id="rId5" Type="http://schemas.openxmlformats.org/officeDocument/2006/relationships/slide" Target="slide46.xml"/><Relationship Id="rId4" Type="http://schemas.openxmlformats.org/officeDocument/2006/relationships/slide" Target="slide45.xml"/><Relationship Id="rId3" Type="http://schemas.openxmlformats.org/officeDocument/2006/relationships/slide" Target="slide44.xml"/><Relationship Id="rId2" Type="http://schemas.openxmlformats.org/officeDocument/2006/relationships/image" Target="../media/image86.jpeg"/><Relationship Id="rId14" Type="http://schemas.openxmlformats.org/officeDocument/2006/relationships/slideLayout" Target="../slideLayouts/slideLayout15.xml"/><Relationship Id="rId13" Type="http://schemas.openxmlformats.org/officeDocument/2006/relationships/image" Target="../media/image16.png"/><Relationship Id="rId12" Type="http://schemas.microsoft.com/office/2007/relationships/media" Target="../media/audio5.wav"/><Relationship Id="rId11" Type="http://schemas.openxmlformats.org/officeDocument/2006/relationships/audio" Target="../media/audio5.wav"/><Relationship Id="rId10" Type="http://schemas.openxmlformats.org/officeDocument/2006/relationships/image" Target="../media/image89.jpeg"/><Relationship Id="rId1" Type="http://schemas.openxmlformats.org/officeDocument/2006/relationships/image" Target="../media/image85.jpeg"/></Relationships>
</file>

<file path=ppt/slides/_rels/slide44.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5.png"/><Relationship Id="rId7" Type="http://schemas.openxmlformats.org/officeDocument/2006/relationships/image" Target="../media/image96.jpeg"/><Relationship Id="rId6" Type="http://schemas.microsoft.com/office/2007/relationships/hdphoto" Target="../media/image95.wdp"/><Relationship Id="rId5" Type="http://schemas.openxmlformats.org/officeDocument/2006/relationships/image" Target="../media/image94.jpeg"/><Relationship Id="rId4" Type="http://schemas.microsoft.com/office/2007/relationships/hdphoto" Target="../media/image93.wdp"/><Relationship Id="rId3" Type="http://schemas.openxmlformats.org/officeDocument/2006/relationships/image" Target="../media/image92.jpeg"/><Relationship Id="rId2" Type="http://schemas.microsoft.com/office/2007/relationships/hdphoto" Target="../media/image91.wdp"/><Relationship Id="rId14" Type="http://schemas.openxmlformats.org/officeDocument/2006/relationships/slideLayout" Target="../slideLayouts/slideLayout25.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slide" Target="slide43.xml"/><Relationship Id="rId1" Type="http://schemas.openxmlformats.org/officeDocument/2006/relationships/image" Target="../media/image90.jpeg"/></Relationships>
</file>

<file path=ppt/slides/_rels/slide45.xml.rels><?xml version="1.0" encoding="UTF-8" standalone="yes"?>
<Relationships xmlns="http://schemas.openxmlformats.org/package/2006/relationships"><Relationship Id="rId9" Type="http://schemas.openxmlformats.org/officeDocument/2006/relationships/image" Target="../media/image97.jpeg"/><Relationship Id="rId8" Type="http://schemas.openxmlformats.org/officeDocument/2006/relationships/image" Target="../media/image25.png"/><Relationship Id="rId7" Type="http://schemas.openxmlformats.org/officeDocument/2006/relationships/image" Target="../media/image27.png"/><Relationship Id="rId6" Type="http://schemas.microsoft.com/office/2007/relationships/hdphoto" Target="../media/image95.wdp"/><Relationship Id="rId5" Type="http://schemas.openxmlformats.org/officeDocument/2006/relationships/image" Target="../media/image94.jpeg"/><Relationship Id="rId4" Type="http://schemas.microsoft.com/office/2007/relationships/hdphoto" Target="../media/image93.wdp"/><Relationship Id="rId3" Type="http://schemas.openxmlformats.org/officeDocument/2006/relationships/image" Target="../media/image92.jpeg"/><Relationship Id="rId2" Type="http://schemas.microsoft.com/office/2007/relationships/hdphoto" Target="../media/image91.wdp"/><Relationship Id="rId14" Type="http://schemas.openxmlformats.org/officeDocument/2006/relationships/slideLayout" Target="../slideLayouts/slideLayout25.xml"/><Relationship Id="rId13" Type="http://schemas.openxmlformats.org/officeDocument/2006/relationships/audio" Target="../media/audio3.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slide" Target="slide43.xml"/><Relationship Id="rId1" Type="http://schemas.openxmlformats.org/officeDocument/2006/relationships/image" Target="../media/image90.jpeg"/></Relationships>
</file>

<file path=ppt/slides/_rels/slide46.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5.png"/><Relationship Id="rId7" Type="http://schemas.openxmlformats.org/officeDocument/2006/relationships/image" Target="../media/image96.jpeg"/><Relationship Id="rId6" Type="http://schemas.microsoft.com/office/2007/relationships/hdphoto" Target="../media/image95.wdp"/><Relationship Id="rId5" Type="http://schemas.openxmlformats.org/officeDocument/2006/relationships/image" Target="../media/image94.jpeg"/><Relationship Id="rId4" Type="http://schemas.microsoft.com/office/2007/relationships/hdphoto" Target="../media/image93.wdp"/><Relationship Id="rId3" Type="http://schemas.openxmlformats.org/officeDocument/2006/relationships/image" Target="../media/image92.jpeg"/><Relationship Id="rId2" Type="http://schemas.microsoft.com/office/2007/relationships/hdphoto" Target="../media/image91.wdp"/><Relationship Id="rId14" Type="http://schemas.openxmlformats.org/officeDocument/2006/relationships/slideLayout" Target="../slideLayouts/slideLayout25.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slide" Target="slide43.xml"/><Relationship Id="rId1" Type="http://schemas.openxmlformats.org/officeDocument/2006/relationships/image" Target="../media/image90.jpeg"/></Relationships>
</file>

<file path=ppt/slides/_rels/slide47.xml.rels><?xml version="1.0" encoding="UTF-8" standalone="yes"?>
<Relationships xmlns="http://schemas.openxmlformats.org/package/2006/relationships"><Relationship Id="rId9" Type="http://schemas.openxmlformats.org/officeDocument/2006/relationships/slide" Target="slide43.xml"/><Relationship Id="rId8" Type="http://schemas.openxmlformats.org/officeDocument/2006/relationships/image" Target="../media/image97.jpeg"/><Relationship Id="rId7" Type="http://schemas.openxmlformats.org/officeDocument/2006/relationships/image" Target="../media/image27.png"/><Relationship Id="rId6" Type="http://schemas.microsoft.com/office/2007/relationships/hdphoto" Target="../media/image95.wdp"/><Relationship Id="rId5" Type="http://schemas.openxmlformats.org/officeDocument/2006/relationships/image" Target="../media/image94.jpeg"/><Relationship Id="rId4" Type="http://schemas.microsoft.com/office/2007/relationships/hdphoto" Target="../media/image93.wdp"/><Relationship Id="rId3" Type="http://schemas.openxmlformats.org/officeDocument/2006/relationships/image" Target="../media/image92.jpeg"/><Relationship Id="rId2" Type="http://schemas.microsoft.com/office/2007/relationships/hdphoto" Target="../media/image91.wdp"/><Relationship Id="rId13" Type="http://schemas.openxmlformats.org/officeDocument/2006/relationships/slideLayout" Target="../slideLayouts/slideLayout25.xml"/><Relationship Id="rId12" Type="http://schemas.openxmlformats.org/officeDocument/2006/relationships/audio" Target="../media/audio3.wav"/><Relationship Id="rId11" Type="http://schemas.openxmlformats.org/officeDocument/2006/relationships/audio" Target="../media/audio4.wav"/><Relationship Id="rId10" Type="http://schemas.openxmlformats.org/officeDocument/2006/relationships/audio" Target="../media/audio2.wav"/><Relationship Id="rId1" Type="http://schemas.openxmlformats.org/officeDocument/2006/relationships/image" Target="../media/image90.jpeg"/></Relationships>
</file>

<file path=ppt/slides/_rels/slide48.xml.rels><?xml version="1.0" encoding="UTF-8" standalone="yes"?>
<Relationships xmlns="http://schemas.openxmlformats.org/package/2006/relationships"><Relationship Id="rId9" Type="http://schemas.openxmlformats.org/officeDocument/2006/relationships/image" Target="../media/image97.jpeg"/><Relationship Id="rId8" Type="http://schemas.openxmlformats.org/officeDocument/2006/relationships/image" Target="../media/image25.png"/><Relationship Id="rId7" Type="http://schemas.openxmlformats.org/officeDocument/2006/relationships/image" Target="../media/image27.png"/><Relationship Id="rId6" Type="http://schemas.microsoft.com/office/2007/relationships/hdphoto" Target="../media/image95.wdp"/><Relationship Id="rId5" Type="http://schemas.openxmlformats.org/officeDocument/2006/relationships/image" Target="../media/image94.jpeg"/><Relationship Id="rId4" Type="http://schemas.microsoft.com/office/2007/relationships/hdphoto" Target="../media/image93.wdp"/><Relationship Id="rId3" Type="http://schemas.openxmlformats.org/officeDocument/2006/relationships/image" Target="../media/image92.jpeg"/><Relationship Id="rId2" Type="http://schemas.microsoft.com/office/2007/relationships/hdphoto" Target="../media/image91.wdp"/><Relationship Id="rId14" Type="http://schemas.openxmlformats.org/officeDocument/2006/relationships/slideLayout" Target="../slideLayouts/slideLayout25.xml"/><Relationship Id="rId13" Type="http://schemas.openxmlformats.org/officeDocument/2006/relationships/audio" Target="../media/audio3.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slide" Target="slide43.xml"/><Relationship Id="rId1" Type="http://schemas.openxmlformats.org/officeDocument/2006/relationships/image" Target="../media/image90.jpeg"/></Relationships>
</file>

<file path=ppt/slides/_rels/slide49.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6" Type="http://schemas.openxmlformats.org/officeDocument/2006/relationships/slideLayout" Target="../slideLayouts/slideLayout2.xml"/><Relationship Id="rId25" Type="http://schemas.openxmlformats.org/officeDocument/2006/relationships/image" Target="../media/image62.png"/><Relationship Id="rId24" Type="http://schemas.openxmlformats.org/officeDocument/2006/relationships/image" Target="../media/image61.png"/><Relationship Id="rId23" Type="http://schemas.openxmlformats.org/officeDocument/2006/relationships/image" Target="../media/image60.png"/><Relationship Id="rId22" Type="http://schemas.openxmlformats.org/officeDocument/2006/relationships/image" Target="../media/image59.png"/><Relationship Id="rId21" Type="http://schemas.openxmlformats.org/officeDocument/2006/relationships/image" Target="../media/image58.png"/><Relationship Id="rId20" Type="http://schemas.openxmlformats.org/officeDocument/2006/relationships/image" Target="../media/image57.png"/><Relationship Id="rId2" Type="http://schemas.openxmlformats.org/officeDocument/2006/relationships/image" Target="../media/image39.png"/><Relationship Id="rId19" Type="http://schemas.openxmlformats.org/officeDocument/2006/relationships/image" Target="../media/image56.png"/><Relationship Id="rId18" Type="http://schemas.openxmlformats.org/officeDocument/2006/relationships/image" Target="../media/image55.png"/><Relationship Id="rId17" Type="http://schemas.openxmlformats.org/officeDocument/2006/relationships/image" Target="../media/image54.png"/><Relationship Id="rId16" Type="http://schemas.openxmlformats.org/officeDocument/2006/relationships/image" Target="../media/image53.png"/><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8.png"/></Relationships>
</file>

<file path=ppt/slides/_rels/slide5.xml.rels><?xml version="1.0" encoding="UTF-8" standalone="yes"?>
<Relationships xmlns="http://schemas.openxmlformats.org/package/2006/relationships"><Relationship Id="rId9" Type="http://schemas.openxmlformats.org/officeDocument/2006/relationships/audio" Target="../media/media3.mp3"/><Relationship Id="rId8" Type="http://schemas.openxmlformats.org/officeDocument/2006/relationships/image" Target="../media/image21.GIF"/><Relationship Id="rId7" Type="http://schemas.openxmlformats.org/officeDocument/2006/relationships/slide" Target="slide6.xml"/><Relationship Id="rId6" Type="http://schemas.openxmlformats.org/officeDocument/2006/relationships/image" Target="../media/image23.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19.png"/><Relationship Id="rId2" Type="http://schemas.openxmlformats.org/officeDocument/2006/relationships/image" Target="../media/image17.png"/><Relationship Id="rId16" Type="http://schemas.openxmlformats.org/officeDocument/2006/relationships/notesSlide" Target="../notesSlides/notesSlide5.xml"/><Relationship Id="rId15" Type="http://schemas.openxmlformats.org/officeDocument/2006/relationships/slideLayout" Target="../slideLayouts/slideLayout2.xml"/><Relationship Id="rId14" Type="http://schemas.openxmlformats.org/officeDocument/2006/relationships/tags" Target="../tags/tag4.xml"/><Relationship Id="rId13" Type="http://schemas.microsoft.com/office/2007/relationships/media" Target="../media/media2.mp3"/><Relationship Id="rId12" Type="http://schemas.openxmlformats.org/officeDocument/2006/relationships/audio" Target="../media/media2.mp3"/><Relationship Id="rId11" Type="http://schemas.openxmlformats.org/officeDocument/2006/relationships/image" Target="../media/image16.png"/><Relationship Id="rId10" Type="http://schemas.microsoft.com/office/2007/relationships/media" Target="../media/media3.mp3"/><Relationship Id="rId1" Type="http://schemas.openxmlformats.org/officeDocument/2006/relationships/image" Target="../media/image28.jpe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2.xml"/><Relationship Id="rId2" Type="http://schemas.openxmlformats.org/officeDocument/2006/relationships/image" Target="../media/image99.jpeg"/><Relationship Id="rId1" Type="http://schemas.openxmlformats.org/officeDocument/2006/relationships/image" Target="../media/image98.jpe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tags" Target="../tags/tag5.xml"/><Relationship Id="rId3" Type="http://schemas.openxmlformats.org/officeDocument/2006/relationships/image" Target="../media/image27.png"/><Relationship Id="rId2" Type="http://schemas.openxmlformats.org/officeDocument/2006/relationships/image" Target="../media/image26.png"/><Relationship Id="rId10" Type="http://schemas.openxmlformats.org/officeDocument/2006/relationships/notesSlide" Target="../notesSlides/notesSlide6.xml"/><Relationship Id="rId1" Type="http://schemas.openxmlformats.org/officeDocument/2006/relationships/image" Target="../media/image31.png"/></Relationships>
</file>

<file path=ppt/slides/_rels/slide7.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slide" Target="slide8.xml"/><Relationship Id="rId6" Type="http://schemas.openxmlformats.org/officeDocument/2006/relationships/image" Target="../media/image23.png"/><Relationship Id="rId5" Type="http://schemas.openxmlformats.org/officeDocument/2006/relationships/image" Target="../media/image21.GIF"/><Relationship Id="rId4" Type="http://schemas.openxmlformats.org/officeDocument/2006/relationships/image" Target="../media/image33.png"/><Relationship Id="rId3" Type="http://schemas.openxmlformats.org/officeDocument/2006/relationships/image" Target="../media/image19.png"/><Relationship Id="rId2" Type="http://schemas.openxmlformats.org/officeDocument/2006/relationships/image" Target="../media/image17.png"/><Relationship Id="rId15" Type="http://schemas.openxmlformats.org/officeDocument/2006/relationships/notesSlide" Target="../notesSlides/notesSlide7.xml"/><Relationship Id="rId14" Type="http://schemas.openxmlformats.org/officeDocument/2006/relationships/slideLayout" Target="../slideLayouts/slideLayout2.xml"/><Relationship Id="rId13" Type="http://schemas.openxmlformats.org/officeDocument/2006/relationships/tags" Target="../tags/tag6.xml"/><Relationship Id="rId12" Type="http://schemas.microsoft.com/office/2007/relationships/media" Target="../media/media2.mp3"/><Relationship Id="rId11" Type="http://schemas.openxmlformats.org/officeDocument/2006/relationships/audio" Target="../media/media2.mp3"/><Relationship Id="rId10" Type="http://schemas.openxmlformats.org/officeDocument/2006/relationships/image" Target="../media/image16.png"/><Relationship Id="rId1" Type="http://schemas.openxmlformats.org/officeDocument/2006/relationships/image" Target="../media/image32.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tags" Target="../tags/tag7.xml"/><Relationship Id="rId3" Type="http://schemas.openxmlformats.org/officeDocument/2006/relationships/image" Target="../media/image27.png"/><Relationship Id="rId2" Type="http://schemas.openxmlformats.org/officeDocument/2006/relationships/image" Target="../media/image26.png"/><Relationship Id="rId10" Type="http://schemas.openxmlformats.org/officeDocument/2006/relationships/notesSlide" Target="../notesSlides/notesSlide8.xml"/><Relationship Id="rId1" Type="http://schemas.openxmlformats.org/officeDocument/2006/relationships/image" Target="../media/image34.png"/></Relationships>
</file>

<file path=ppt/slides/_rels/slide9.xml.rels><?xml version="1.0" encoding="UTF-8" standalone="yes"?>
<Relationships xmlns="http://schemas.openxmlformats.org/package/2006/relationships"><Relationship Id="rId9" Type="http://schemas.openxmlformats.org/officeDocument/2006/relationships/image" Target="../media/image16.png"/><Relationship Id="rId8" Type="http://schemas.microsoft.com/office/2007/relationships/media" Target="../media/media2.mp3"/><Relationship Id="rId7" Type="http://schemas.openxmlformats.org/officeDocument/2006/relationships/audio" Target="../media/media2.mp3"/><Relationship Id="rId6" Type="http://schemas.openxmlformats.org/officeDocument/2006/relationships/image" Target="../media/image23.png"/><Relationship Id="rId5" Type="http://schemas.openxmlformats.org/officeDocument/2006/relationships/image" Target="../media/image37.png"/><Relationship Id="rId4" Type="http://schemas.openxmlformats.org/officeDocument/2006/relationships/image" Target="../media/image29.png"/><Relationship Id="rId3" Type="http://schemas.openxmlformats.org/officeDocument/2006/relationships/image" Target="../media/image20.png"/><Relationship Id="rId2" Type="http://schemas.openxmlformats.org/officeDocument/2006/relationships/image" Target="../media/image36.png"/><Relationship Id="rId12" Type="http://schemas.openxmlformats.org/officeDocument/2006/relationships/notesSlide" Target="../notesSlides/notesSlide9.xml"/><Relationship Id="rId11" Type="http://schemas.openxmlformats.org/officeDocument/2006/relationships/slideLayout" Target="../slideLayouts/slideLayout2.xml"/><Relationship Id="rId10" Type="http://schemas.openxmlformats.org/officeDocument/2006/relationships/tags" Target="../tags/tag8.xml"/><Relationship Id="rId1"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430468" y="1455107"/>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1"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2"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3"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4"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5"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6"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7"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8"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9"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0"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1"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2"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3"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4"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5"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6"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7"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8"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19"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0"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1"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2"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3"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4"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5"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27086" y="2547461"/>
            <a:ext cx="8424333" cy="2245914"/>
          </a:xfrm>
          <a:prstGeom prst="rect">
            <a:avLst/>
          </a:prstGeom>
        </p:spPr>
        <p:txBody>
          <a:bodyPr vert="horz" wrap="square" lIns="0" tIns="16933" rIns="0" bIns="0" rtlCol="0">
            <a:spAutoFit/>
          </a:bodyPr>
          <a:lstStyle/>
          <a:p>
            <a:pPr algn="ctr">
              <a:spcBef>
                <a:spcPts val="135"/>
              </a:spcBef>
            </a:pPr>
            <a:r>
              <a:rPr lang="en-US" sz="4800" b="1" spc="-400" dirty="0" err="1" smtClean="0">
                <a:solidFill>
                  <a:srgbClr val="253D68"/>
                </a:solidFill>
                <a:latin typeface="Verdana" panose="020B0604030504040204"/>
                <a:cs typeface="Verdana" panose="020B0604030504040204"/>
              </a:rPr>
              <a:t>Tiết</a:t>
            </a:r>
            <a:r>
              <a:rPr lang="en-US" sz="4800" b="1" spc="-400" dirty="0" smtClean="0">
                <a:solidFill>
                  <a:srgbClr val="253D68"/>
                </a:solidFill>
                <a:latin typeface="Verdana" panose="020B0604030504040204"/>
                <a:cs typeface="Verdana" panose="020B0604030504040204"/>
              </a:rPr>
              <a:t> 23,24 </a:t>
            </a:r>
            <a:r>
              <a:rPr lang="en-US" sz="4800" b="1" spc="-400" dirty="0" err="1" smtClean="0">
                <a:solidFill>
                  <a:srgbClr val="253D68"/>
                </a:solidFill>
                <a:latin typeface="Verdana" panose="020B0604030504040204"/>
                <a:cs typeface="Verdana" panose="020B0604030504040204"/>
              </a:rPr>
              <a:t>Bài</a:t>
            </a:r>
            <a:r>
              <a:rPr lang="en-US" sz="4800" b="1" spc="-400" dirty="0" smtClean="0">
                <a:solidFill>
                  <a:srgbClr val="253D68"/>
                </a:solidFill>
                <a:latin typeface="Verdana" panose="020B0604030504040204"/>
                <a:cs typeface="Verdana" panose="020B0604030504040204"/>
              </a:rPr>
              <a:t> </a:t>
            </a:r>
            <a:r>
              <a:rPr lang="en-US" sz="4800" b="1" spc="-400" dirty="0">
                <a:solidFill>
                  <a:srgbClr val="253D68"/>
                </a:solidFill>
                <a:latin typeface="Verdana" panose="020B0604030504040204"/>
                <a:cs typeface="Verdana" panose="020B0604030504040204"/>
              </a:rPr>
              <a:t>7: </a:t>
            </a:r>
            <a:r>
              <a:rPr lang="vi-VN" sz="4800" b="1" spc="-400" dirty="0">
                <a:solidFill>
                  <a:srgbClr val="253D68"/>
                </a:solidFill>
                <a:latin typeface="Verdana" panose="020B0604030504040204"/>
                <a:cs typeface="Verdana" panose="020B0604030504040204"/>
              </a:rPr>
              <a:t>TỐC ĐỘ PHẢN ỨNG</a:t>
            </a:r>
            <a:endParaRPr lang="vi-VN" sz="4800" b="1" spc="-400" dirty="0">
              <a:solidFill>
                <a:srgbClr val="253D68"/>
              </a:solidFill>
              <a:latin typeface="Verdana" panose="020B0604030504040204"/>
              <a:cs typeface="Verdana" panose="020B0604030504040204"/>
            </a:endParaRPr>
          </a:p>
          <a:p>
            <a:pPr algn="ctr">
              <a:spcBef>
                <a:spcPts val="135"/>
              </a:spcBef>
            </a:pPr>
            <a:r>
              <a:rPr lang="vi-VN" sz="4800" b="1" spc="-400" dirty="0">
                <a:solidFill>
                  <a:srgbClr val="253D68"/>
                </a:solidFill>
                <a:latin typeface="Verdana" panose="020B0604030504040204"/>
                <a:cs typeface="Verdana" panose="020B0604030504040204"/>
              </a:rPr>
              <a:t>VÀ CHẤT XÚC TÁC</a:t>
            </a:r>
            <a:endParaRPr sz="4800" dirty="0">
              <a:latin typeface="Verdana" panose="020B0604030504040204"/>
              <a:cs typeface="Verdana" panose="020B0604030504040204"/>
            </a:endParaRPr>
          </a:p>
        </p:txBody>
      </p:sp>
      <p:sp>
        <p:nvSpPr>
          <p:cNvPr id="9" name="Text Box 8"/>
          <p:cNvSpPr txBox="1"/>
          <p:nvPr/>
        </p:nvSpPr>
        <p:spPr>
          <a:xfrm>
            <a:off x="2255520" y="1336040"/>
            <a:ext cx="6758305" cy="675640"/>
          </a:xfrm>
          <a:prstGeom prst="rect">
            <a:avLst/>
          </a:prstGeom>
        </p:spPr>
        <p:txBody>
          <a:bodyPr>
            <a:noAutofit/>
          </a:bodyPr>
          <a:p>
            <a:pPr defTabSz="266700">
              <a:lnSpc>
                <a:spcPct val="107000"/>
              </a:lnSpc>
              <a:spcAft>
                <a:spcPct val="0"/>
              </a:spcAft>
            </a:pPr>
            <a:r>
              <a:rPr sz="1600" b="1">
                <a:latin typeface="Times New Roman" panose="02020603050405020304"/>
                <a:ea typeface="Arial" panose="020B0604020202020204"/>
              </a:rPr>
              <a:t>Ngày soạn:08/10/2023</a:t>
            </a:r>
            <a:endParaRPr sz="1600" b="1">
              <a:latin typeface="Times New Roman" panose="02020603050405020304"/>
              <a:ea typeface="Arial" panose="020B0604020202020204"/>
            </a:endParaRPr>
          </a:p>
          <a:p>
            <a:pPr defTabSz="266700">
              <a:lnSpc>
                <a:spcPct val="107000"/>
              </a:lnSpc>
              <a:spcAft>
                <a:spcPct val="0"/>
              </a:spcAft>
            </a:pPr>
            <a:r>
              <a:rPr sz="1600" b="1">
                <a:latin typeface="Times New Roman" panose="02020603050405020304"/>
                <a:ea typeface="Arial" panose="020B0604020202020204"/>
              </a:rPr>
              <a:t>Ngày dạy:13/10/2023(8F) </a:t>
            </a:r>
            <a:endParaRPr sz="1600" b="1">
              <a:latin typeface="Times New Roman" panose="02020603050405020304"/>
              <a:ea typeface="Arial" panose="020B0604020202020204"/>
            </a:endParaRPr>
          </a:p>
          <a:p>
            <a:pPr defTabSz="266700">
              <a:lnSpc>
                <a:spcPct val="107000"/>
              </a:lnSpc>
              <a:spcAft>
                <a:spcPts val="800"/>
              </a:spcAft>
            </a:pPr>
            <a:endParaRPr sz="1600" b="1">
              <a:latin typeface="Times New Roman" panose="02020603050405020304"/>
              <a:ea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1"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2"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3"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4"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5"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6"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7"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8"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9"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0"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1"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2"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3" cstate="print"/>
              <a:stretch>
                <a:fillRect/>
              </a:stretch>
            </a:blipFill>
          </p:spPr>
          <p:txBody>
            <a:bodyPr wrap="square" lIns="0" tIns="0" rIns="0" bIns="0" rtlCol="0"/>
            <a:lstStyle/>
            <a:p>
              <a:endParaRPr sz="2400" dirty="0"/>
            </a:p>
          </p:txBody>
        </p:sp>
        <p:sp>
          <p:nvSpPr>
            <p:cNvPr id="27" name="object 27"/>
            <p:cNvSpPr/>
            <p:nvPr/>
          </p:nvSpPr>
          <p:spPr>
            <a:xfrm>
              <a:off x="6669023" y="4114800"/>
              <a:ext cx="358178" cy="448106"/>
            </a:xfrm>
            <a:prstGeom prst="rect">
              <a:avLst/>
            </a:prstGeom>
            <a:blipFill>
              <a:blip r:embed="rId14"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5"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6"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7"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8"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19"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0"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1"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2"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3"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4"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5"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5"/>
              </a:spcBef>
              <a:buAutoNum type="romanUcPeriod"/>
            </a:pPr>
            <a:r>
              <a:rPr lang="vi-VN" sz="4265" b="1" spc="-400" dirty="0">
                <a:solidFill>
                  <a:srgbClr val="FF0000"/>
                </a:solidFill>
                <a:latin typeface="Verdana" panose="020B0604030504040204"/>
                <a:cs typeface="Verdana" panose="020B0604030504040204"/>
              </a:rPr>
              <a:t>Khái niệm tốc độ phản ứng</a:t>
            </a:r>
            <a:endParaRPr lang="en-US" sz="4000" b="1" spc="-400" dirty="0">
              <a:solidFill>
                <a:srgbClr val="253D68"/>
              </a:solidFill>
              <a:latin typeface="Verdana" panose="020B0604030504040204"/>
              <a:cs typeface="Verdana" panose="020B0604030504040204"/>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4267" y="89596"/>
            <a:ext cx="5972842" cy="325628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109" y="89596"/>
            <a:ext cx="5665260" cy="3297012"/>
          </a:xfrm>
          <a:prstGeom prst="rect">
            <a:avLst/>
          </a:prstGeom>
        </p:spPr>
      </p:pic>
      <p:sp>
        <p:nvSpPr>
          <p:cNvPr id="23" name="TextBox 22"/>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6" name="TextBox 25"/>
          <p:cNvSpPr txBox="1"/>
          <p:nvPr/>
        </p:nvSpPr>
        <p:spPr>
          <a:xfrm>
            <a:off x="6071214" y="3901096"/>
            <a:ext cx="5633106" cy="1754326"/>
          </a:xfrm>
          <a:prstGeom prst="rect">
            <a:avLst/>
          </a:prstGeom>
          <a:noFill/>
        </p:spPr>
        <p:txBody>
          <a:bodyPr wrap="square" rtlCol="0">
            <a:spAutoFit/>
          </a:bodyPr>
          <a:lstStyle/>
          <a:p>
            <a:r>
              <a:rPr lang="en-US" sz="3600" dirty="0" err="1" smtClean="0">
                <a:latin typeface="Tahoma" panose="020B0604030504040204" pitchFamily="34" charset="0"/>
                <a:ea typeface="Tahoma" panose="020B0604030504040204" pitchFamily="34" charset="0"/>
                <a:cs typeface="Tahoma" panose="020B0604030504040204" pitchFamily="34" charset="0"/>
              </a:rPr>
              <a:t>Phản</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ứng</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sắt</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bị</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gỉ</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xảy</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ra</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nhanh</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hơn</a:t>
            </a:r>
            <a:r>
              <a:rPr lang="en-US" sz="3600" dirty="0" smtClean="0">
                <a:latin typeface="Tahoma" panose="020B0604030504040204" pitchFamily="34" charset="0"/>
                <a:ea typeface="Tahoma" panose="020B0604030504040204" pitchFamily="34" charset="0"/>
                <a:cs typeface="Tahoma" panose="020B0604030504040204" pitchFamily="34" charset="0"/>
              </a:rPr>
              <a:t> hay </a:t>
            </a:r>
            <a:r>
              <a:rPr lang="en-US" sz="3600" dirty="0" err="1" smtClean="0">
                <a:latin typeface="Tahoma" panose="020B0604030504040204" pitchFamily="34" charset="0"/>
                <a:ea typeface="Tahoma" panose="020B0604030504040204" pitchFamily="34" charset="0"/>
                <a:cs typeface="Tahoma" panose="020B0604030504040204" pitchFamily="34" charset="0"/>
              </a:rPr>
              <a:t>chậm</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hơn</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phản</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ứng</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đốt</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cháy</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cồn</a:t>
            </a:r>
            <a:r>
              <a:rPr lang="vi-VN" sz="3600" dirty="0" smtClean="0">
                <a:latin typeface="Tahoma" panose="020B0604030504040204" pitchFamily="34" charset="0"/>
                <a:ea typeface="Tahoma" panose="020B0604030504040204" pitchFamily="34" charset="0"/>
                <a:cs typeface="Tahoma" panose="020B0604030504040204" pitchFamily="34" charset="0"/>
              </a:rPr>
              <a: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Chuyên đề Hóa 10 Bài 6: Điểm chớp cháy. Nhiệt độ ngọn lửa. Nhiệt độ tự bốc cháy - Kết nối tri thức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9" y="3500847"/>
            <a:ext cx="5663702" cy="31873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68776" y="6257835"/>
            <a:ext cx="925555" cy="400110"/>
          </a:xfrm>
          <a:prstGeom prst="rect">
            <a:avLst/>
          </a:prstGeom>
          <a:solidFill>
            <a:schemeClr val="bg1"/>
          </a:solidFill>
        </p:spPr>
        <p:txBody>
          <a:bodyPr wrap="square" rtlCol="0">
            <a:spAutoFit/>
          </a:bodyPr>
          <a:lstStyle/>
          <a:p>
            <a:r>
              <a:rPr lang="vi-VN" sz="2000" b="1" dirty="0">
                <a:latin typeface="+mj-lt"/>
              </a:rPr>
              <a:t>Hình 3</a:t>
            </a:r>
            <a:endParaRPr lang="en-US" sz="2000" b="1" dirty="0">
              <a:latin typeface="+mj-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in)">
                                      <p:cBhvr>
                                        <p:cTn id="23" dur="2000"/>
                                        <p:tgtEl>
                                          <p:spTgt spid="102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97541" y="3901096"/>
            <a:ext cx="11206779" cy="1754326"/>
          </a:xfrm>
          <a:prstGeom prst="rect">
            <a:avLst/>
          </a:prstGeom>
          <a:noFill/>
        </p:spPr>
        <p:txBody>
          <a:bodyPr wrap="square" rtlCol="0">
            <a:spAutoFit/>
          </a:bodyPr>
          <a:lstStyle/>
          <a:p>
            <a:r>
              <a:rPr lang="en-US" sz="3600" dirty="0" err="1" smtClean="0">
                <a:latin typeface="Tahoma" panose="020B0604030504040204" pitchFamily="34" charset="0"/>
                <a:ea typeface="Tahoma" panose="020B0604030504040204" pitchFamily="34" charset="0"/>
                <a:cs typeface="Tahoma" panose="020B0604030504040204" pitchFamily="34" charset="0"/>
              </a:rPr>
              <a:t>Các</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phản</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ứng</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đốt</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cháy</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Cồn</a:t>
            </a:r>
            <a:r>
              <a:rPr lang="en-US" sz="3600" dirty="0" smtClean="0">
                <a:latin typeface="Tahoma" panose="020B0604030504040204" pitchFamily="34" charset="0"/>
                <a:ea typeface="Tahoma" panose="020B0604030504040204" pitchFamily="34" charset="0"/>
                <a:cs typeface="Tahoma" panose="020B0604030504040204" pitchFamily="34" charset="0"/>
              </a:rPr>
              <a:t> , than </a:t>
            </a:r>
            <a:r>
              <a:rPr lang="en-US" sz="3600" dirty="0" err="1" smtClean="0">
                <a:latin typeface="Tahoma" panose="020B0604030504040204" pitchFamily="34" charset="0"/>
                <a:ea typeface="Tahoma" panose="020B0604030504040204" pitchFamily="34" charset="0"/>
                <a:cs typeface="Tahoma" panose="020B0604030504040204" pitchFamily="34" charset="0"/>
              </a:rPr>
              <a:t>củi</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giấy</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xảy</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ra</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ngay</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lập</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tức</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kèm</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theo</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sự</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toả</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nhiệt</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và</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phát</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sáng</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Tạo</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thành</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sản</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phẩm</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là</a:t>
            </a:r>
            <a:r>
              <a:rPr lang="en-US" sz="3600" dirty="0" smtClean="0">
                <a:latin typeface="Tahoma" panose="020B0604030504040204" pitchFamily="34" charset="0"/>
                <a:ea typeface="Tahoma" panose="020B0604030504040204" pitchFamily="34" charset="0"/>
                <a:cs typeface="Tahoma" panose="020B0604030504040204" pitchFamily="34" charset="0"/>
              </a:rPr>
              <a:t> CO</a:t>
            </a:r>
            <a:r>
              <a:rPr lang="en-US" sz="3600" baseline="-25000" dirty="0" smtClean="0">
                <a:latin typeface="Tahoma" panose="020B0604030504040204" pitchFamily="34" charset="0"/>
                <a:ea typeface="Tahoma" panose="020B0604030504040204" pitchFamily="34" charset="0"/>
                <a:cs typeface="Tahoma" panose="020B0604030504040204" pitchFamily="34" charset="0"/>
              </a:rPr>
              <a:t>2</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và</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hơi</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nước</a:t>
            </a:r>
            <a:r>
              <a:rPr lang="en-US" sz="3600" dirty="0" smtClean="0">
                <a:latin typeface="Tahoma" panose="020B0604030504040204" pitchFamily="34" charset="0"/>
                <a:ea typeface="Tahoma" panose="020B0604030504040204" pitchFamily="34" charset="0"/>
                <a:cs typeface="Tahoma" panose="020B0604030504040204" pitchFamily="34" charset="0"/>
              </a:rPr>
              <a: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Chuyên đề Hóa 10 Bài 6: Điểm chớp cháy. Nhiệt độ ngọn lửa. Nhiệt độ tự bốc cháy - Kết nối tri thức (ảnh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0628" y="152529"/>
            <a:ext cx="11675889" cy="35991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5608" y="4048178"/>
            <a:ext cx="11300909" cy="1200329"/>
          </a:xfrm>
          <a:prstGeom prst="rect">
            <a:avLst/>
          </a:prstGeom>
          <a:noFill/>
        </p:spPr>
        <p:txBody>
          <a:bodyPr wrap="square" rtlCol="0">
            <a:spAutoFit/>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Ta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nói</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các</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phản</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ứng</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đốt</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cháy</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xảy</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ra</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với</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tốc</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rất</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nhanh</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26"/>
                                        </p:tgtEl>
                                      </p:cBhvr>
                                    </p:animEffect>
                                    <p:set>
                                      <p:cBhvr>
                                        <p:cTn id="17" dur="1" fill="hold">
                                          <p:stCondLst>
                                            <p:cond delay="19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4267" y="89596"/>
            <a:ext cx="5972842" cy="325628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109" y="89596"/>
            <a:ext cx="5665260" cy="3297012"/>
          </a:xfrm>
          <a:prstGeom prst="rect">
            <a:avLst/>
          </a:prstGeom>
        </p:spPr>
      </p:pic>
      <p:sp>
        <p:nvSpPr>
          <p:cNvPr id="23" name="TextBox 22"/>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6" name="TextBox 25"/>
          <p:cNvSpPr txBox="1"/>
          <p:nvPr/>
        </p:nvSpPr>
        <p:spPr>
          <a:xfrm>
            <a:off x="578224" y="3901096"/>
            <a:ext cx="11126096" cy="1200329"/>
          </a:xfrm>
          <a:prstGeom prst="rect">
            <a:avLst/>
          </a:prstGeom>
          <a:noFill/>
        </p:spPr>
        <p:txBody>
          <a:bodyPr wrap="square" rtlCol="0">
            <a:spAutoFit/>
          </a:bodyPr>
          <a:lstStyle/>
          <a:p>
            <a:r>
              <a:rPr lang="en-US" sz="3600" dirty="0" err="1" smtClean="0">
                <a:latin typeface="Tahoma" panose="020B0604030504040204" pitchFamily="34" charset="0"/>
                <a:ea typeface="Tahoma" panose="020B0604030504040204" pitchFamily="34" charset="0"/>
                <a:cs typeface="Tahoma" panose="020B0604030504040204" pitchFamily="34" charset="0"/>
              </a:rPr>
              <a:t>Các</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đồ</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vật</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bằng</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thép</a:t>
            </a:r>
            <a:r>
              <a:rPr lang="en-US" sz="3600" dirty="0" smtClean="0">
                <a:latin typeface="Tahoma" panose="020B0604030504040204" pitchFamily="34" charset="0"/>
                <a:ea typeface="Tahoma" panose="020B0604030504040204" pitchFamily="34" charset="0"/>
                <a:cs typeface="Tahoma" panose="020B0604030504040204" pitchFamily="34" charset="0"/>
              </a:rPr>
              <a:t>(</a:t>
            </a:r>
            <a:r>
              <a:rPr lang="en-US" sz="3600" dirty="0" err="1" smtClean="0">
                <a:latin typeface="Tahoma" panose="020B0604030504040204" pitchFamily="34" charset="0"/>
                <a:ea typeface="Tahoma" panose="020B0604030504040204" pitchFamily="34" charset="0"/>
                <a:cs typeface="Tahoma" panose="020B0604030504040204" pitchFamily="34" charset="0"/>
              </a:rPr>
              <a:t>có</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chứa</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sắt</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để</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lâu</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trong</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không</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khí</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dần</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xuất</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hiện</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một</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lớp</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gỉ</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màu</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nâu</a:t>
            </a:r>
            <a:r>
              <a:rPr lang="en-US" sz="3600" dirty="0" smtClean="0">
                <a:latin typeface="Tahoma" panose="020B0604030504040204" pitchFamily="34" charset="0"/>
                <a:ea typeface="Tahoma" panose="020B0604030504040204" pitchFamily="34" charset="0"/>
                <a:cs typeface="Tahoma" panose="020B0604030504040204" pitchFamily="34" charset="0"/>
              </a:rPr>
              <a:t> </a:t>
            </a:r>
            <a:r>
              <a:rPr lang="en-US" sz="3600" dirty="0" err="1" smtClean="0">
                <a:latin typeface="Tahoma" panose="020B0604030504040204" pitchFamily="34" charset="0"/>
                <a:ea typeface="Tahoma" panose="020B0604030504040204" pitchFamily="34" charset="0"/>
                <a:cs typeface="Tahoma" panose="020B0604030504040204" pitchFamily="34" charset="0"/>
              </a:rPr>
              <a:t>xốp</a:t>
            </a:r>
            <a:r>
              <a:rPr lang="en-US" sz="3600" dirty="0" smtClean="0">
                <a:latin typeface="Tahoma" panose="020B0604030504040204" pitchFamily="34" charset="0"/>
                <a:ea typeface="Tahoma" panose="020B0604030504040204" pitchFamily="34" charset="0"/>
                <a:cs typeface="Tahoma" panose="020B0604030504040204" pitchFamily="34" charset="0"/>
              </a:rPr>
              <a: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630810" y="3901096"/>
            <a:ext cx="11126096" cy="1200329"/>
          </a:xfrm>
          <a:prstGeom prst="rect">
            <a:avLst/>
          </a:prstGeom>
          <a:noFill/>
        </p:spPr>
        <p:txBody>
          <a:bodyPr wrap="square" rtlCol="0">
            <a:spAutoFit/>
          </a:bodyPr>
          <a:lstStyle/>
          <a:p>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Ta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nói</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Phản</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ứng</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sắt</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với</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oxygen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trong</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không</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khí</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ẩm</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xảy</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ra</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với</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tốc</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chậm</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hơn</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1209822" y="5292747"/>
            <a:ext cx="10259465" cy="646331"/>
          </a:xfrm>
          <a:prstGeom prst="rect">
            <a:avLst/>
          </a:prstGeom>
          <a:noFill/>
        </p:spPr>
        <p:txBody>
          <a:bodyPr wrap="square" rtlCol="0">
            <a:sp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Em</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hãy</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nêu</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khái</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niệm</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về</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tốc</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phản</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ứng</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xit" presetSubtype="32" fill="hold" grpId="2" nodeType="clickEffect">
                                  <p:stCondLst>
                                    <p:cond delay="0"/>
                                  </p:stCondLst>
                                  <p:childTnLst>
                                    <p:animEffect transition="out" filter="circle(out)">
                                      <p:cBhvr>
                                        <p:cTn id="27" dur="2000"/>
                                        <p:tgtEl>
                                          <p:spTgt spid="26"/>
                                        </p:tgtEl>
                                      </p:cBhvr>
                                    </p:animEffect>
                                    <p:set>
                                      <p:cBhvr>
                                        <p:cTn id="28" dur="1" fill="hold">
                                          <p:stCondLst>
                                            <p:cond delay="1999"/>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6" grpId="2"/>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p:cNvSpPr/>
          <p:nvPr/>
        </p:nvSpPr>
        <p:spPr>
          <a:xfrm rot="3135628">
            <a:off x="10996185" y="5363797"/>
            <a:ext cx="865904" cy="1259139"/>
          </a:xfrm>
          <a:prstGeom prst="rect">
            <a:avLst/>
          </a:prstGeom>
          <a:blipFill>
            <a:blip r:embed="rId1" cstate="print"/>
            <a:stretch>
              <a:fillRect/>
            </a:stretch>
          </a:blipFill>
        </p:spPr>
        <p:txBody>
          <a:bodyPr wrap="square" lIns="0" tIns="0" rIns="0" bIns="0" rtlCol="0"/>
          <a:lstStyle/>
          <a:p>
            <a:endParaRPr sz="2400"/>
          </a:p>
        </p:txBody>
      </p:sp>
      <p:sp>
        <p:nvSpPr>
          <p:cNvPr id="14" name="TextBox 13"/>
          <p:cNvSpPr txBox="1"/>
          <p:nvPr/>
        </p:nvSpPr>
        <p:spPr>
          <a:xfrm>
            <a:off x="1168561" y="1733587"/>
            <a:ext cx="9656917" cy="1268290"/>
          </a:xfrm>
          <a:prstGeom prst="roundRect">
            <a:avLst/>
          </a:prstGeom>
          <a:noFill/>
          <a:ln>
            <a:noFill/>
          </a:ln>
        </p:spPr>
        <p:txBody>
          <a:bodyPr wrap="square">
            <a:spAutoFit/>
          </a:bodyPr>
          <a:lstStyle/>
          <a:p>
            <a:pPr marL="457200" algn="just">
              <a:lnSpc>
                <a:spcPct val="130000"/>
              </a:lnSpc>
              <a:tabLst>
                <a:tab pos="450215" algn="l"/>
              </a:tabLst>
            </a:pP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2060"/>
                </a:solidFill>
                <a:effectLst/>
                <a:latin typeface="Tahoma" panose="020B0604030504040204" pitchFamily="34" charset="0"/>
                <a:ea typeface="Tahoma" panose="020B0604030504040204" pitchFamily="34" charset="0"/>
                <a:cs typeface="Tahoma" panose="020B0604030504040204" pitchFamily="34" charset="0"/>
              </a:rPr>
              <a:t>Tốc</a:t>
            </a:r>
            <a:r>
              <a:rPr lang="vi-VN" sz="2800" b="1" dirty="0" smtClean="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độ phản ứng là đại lượng chỉ mức độ nhanh hay chậm của một phản ứng hóa học</a:t>
            </a:r>
            <a:endParaRPr lang="en-US" sz="28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A black rectangle with a black background&#10;&#10;Description automatically generated with low confidence"/>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93093" y="1054308"/>
            <a:ext cx="1076094" cy="1076094"/>
          </a:xfrm>
          <a:prstGeom prst="rect">
            <a:avLst/>
          </a:prstGeom>
        </p:spPr>
      </p:pic>
      <p:sp>
        <p:nvSpPr>
          <p:cNvPr id="17" name="TextBox 16"/>
          <p:cNvSpPr txBox="1"/>
          <p:nvPr/>
        </p:nvSpPr>
        <p:spPr>
          <a:xfrm>
            <a:off x="698298" y="3196605"/>
            <a:ext cx="11023439" cy="1961388"/>
          </a:xfrm>
          <a:prstGeom prst="roundRect">
            <a:avLst/>
          </a:prstGeom>
          <a:noFill/>
          <a:ln>
            <a:noFill/>
          </a:ln>
        </p:spPr>
        <p:txBody>
          <a:bodyPr wrap="square">
            <a:spAutoFit/>
          </a:bodyPr>
          <a:lstStyle/>
          <a:p>
            <a:pPr marL="457200" algn="just">
              <a:lnSpc>
                <a:spcPct val="130000"/>
              </a:lnSpc>
              <a:spcAft>
                <a:spcPts val="800"/>
              </a:spcAft>
              <a:tabLst>
                <a:tab pos="450215" algn="l"/>
              </a:tabLst>
            </a:pPr>
            <a:r>
              <a:rPr lang="vi-VN"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VD: </a:t>
            </a:r>
            <a:r>
              <a:rPr lang="en-US" sz="2800" b="1" dirty="0" err="1"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 p</a:t>
            </a:r>
            <a:r>
              <a:rPr lang="vi-VN"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hản </a:t>
            </a:r>
            <a:r>
              <a:rPr lang="vi-VN"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ứng đốt cháy </a:t>
            </a:r>
            <a:r>
              <a:rPr lang="vi-VN"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trong </a:t>
            </a:r>
            <a:r>
              <a:rPr lang="vi-VN"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không khí xảy ra </a:t>
            </a:r>
            <a:r>
              <a:rPr lang="en-US" sz="2800" b="1" dirty="0" err="1"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rất</a:t>
            </a:r>
            <a:r>
              <a:rPr lang="en-US"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vi-VN"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nhanh , </a:t>
            </a:r>
            <a:r>
              <a:rPr lang="vi-VN"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phản ứng oxi hóa sắt (iron) </a:t>
            </a:r>
            <a:r>
              <a:rPr lang="en-US" sz="2800" b="1" dirty="0" err="1"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trong</a:t>
            </a:r>
            <a:r>
              <a:rPr lang="en-US"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không</a:t>
            </a:r>
            <a:r>
              <a:rPr lang="en-US"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khí</a:t>
            </a:r>
            <a:r>
              <a:rPr lang="en-US"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ẩm</a:t>
            </a:r>
            <a:r>
              <a:rPr lang="en-US"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vi-VN"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xảy </a:t>
            </a:r>
            <a:r>
              <a:rPr lang="vi-VN"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ra </a:t>
            </a:r>
            <a:r>
              <a:rPr lang="vi-VN"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chậm</a:t>
            </a:r>
            <a:r>
              <a:rPr lang="en-US"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hơn</a:t>
            </a:r>
            <a:r>
              <a:rPr lang="en-US"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object 63"/>
          <p:cNvSpPr txBox="1"/>
          <p:nvPr/>
        </p:nvSpPr>
        <p:spPr>
          <a:xfrm>
            <a:off x="1168561" y="525235"/>
            <a:ext cx="8407652" cy="673753"/>
          </a:xfrm>
          <a:prstGeom prst="rect">
            <a:avLst/>
          </a:prstGeom>
        </p:spPr>
        <p:txBody>
          <a:bodyPr vert="horz" wrap="square" lIns="0" tIns="16933" rIns="0" bIns="0" rtlCol="0">
            <a:spAutoFit/>
          </a:bodyPr>
          <a:lstStyle/>
          <a:p>
            <a:pPr marL="857250" indent="-857250" algn="ctr">
              <a:spcBef>
                <a:spcPts val="135"/>
              </a:spcBef>
              <a:buAutoNum type="romanUcPeriod"/>
            </a:pPr>
            <a:r>
              <a:rPr lang="vi-VN" sz="4265" b="1" spc="-400" dirty="0">
                <a:solidFill>
                  <a:srgbClr val="FF0000"/>
                </a:solidFill>
                <a:latin typeface="Verdana" panose="020B0604030504040204"/>
                <a:cs typeface="Verdana" panose="020B0604030504040204"/>
              </a:rPr>
              <a:t>Khái niệm tốc độ phản ứng</a:t>
            </a:r>
            <a:endParaRPr lang="en-US" sz="4000" b="1" spc="-400" dirty="0">
              <a:solidFill>
                <a:srgbClr val="253D68"/>
              </a:solidFill>
              <a:latin typeface="Verdana" panose="020B0604030504040204"/>
              <a:cs typeface="Verdana" panose="020B060403050404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03880" y="574562"/>
            <a:ext cx="4595532" cy="2961249"/>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025" y="897234"/>
            <a:ext cx="2204160" cy="292757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09" y="3963416"/>
            <a:ext cx="3151113" cy="2586893"/>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499" y="3702016"/>
            <a:ext cx="4661888" cy="2961249"/>
          </a:xfrm>
          <a:prstGeom prst="rect">
            <a:avLst/>
          </a:prstGeom>
        </p:spPr>
      </p:pic>
      <p:sp>
        <p:nvSpPr>
          <p:cNvPr id="25" name="TextBox 24"/>
          <p:cNvSpPr txBox="1"/>
          <p:nvPr/>
        </p:nvSpPr>
        <p:spPr>
          <a:xfrm>
            <a:off x="3120751" y="265487"/>
            <a:ext cx="4166314" cy="1815882"/>
          </a:xfrm>
          <a:prstGeom prst="rect">
            <a:avLst/>
          </a:prstGeom>
          <a:solidFill>
            <a:schemeClr val="accent6">
              <a:lumMod val="20000"/>
              <a:lumOff val="80000"/>
            </a:schemeClr>
          </a:solidFill>
        </p:spPr>
        <p:txBody>
          <a:bodyPr wrap="square" rtlCol="0">
            <a:spAutoFit/>
          </a:bodyPr>
          <a:lstStyle/>
          <a:p>
            <a:r>
              <a:rPr lang="vi-VN" sz="2800" dirty="0">
                <a:effectLst/>
                <a:latin typeface="Tahoma" panose="020B0604030504040204" pitchFamily="34" charset="0"/>
                <a:ea typeface="Tahoma" panose="020B0604030504040204" pitchFamily="34" charset="0"/>
                <a:cs typeface="Tahoma" panose="020B0604030504040204" pitchFamily="34" charset="0"/>
              </a:rPr>
              <a:t>Trong thực </a:t>
            </a:r>
            <a:r>
              <a:rPr lang="vi-VN" sz="2800" dirty="0" smtClean="0">
                <a:effectLst/>
                <a:latin typeface="Tahoma" panose="020B0604030504040204" pitchFamily="34" charset="0"/>
                <a:ea typeface="Tahoma" panose="020B0604030504040204" pitchFamily="34" charset="0"/>
                <a:cs typeface="Tahoma" panose="020B0604030504040204" pitchFamily="34" charset="0"/>
              </a:rPr>
              <a:t>tế</a:t>
            </a:r>
            <a:r>
              <a:rPr lang="en-US" sz="2800" dirty="0" smtClean="0">
                <a:effectLst/>
                <a:latin typeface="Tahoma" panose="020B0604030504040204" pitchFamily="34" charset="0"/>
                <a:ea typeface="Tahoma" panose="020B0604030504040204" pitchFamily="34" charset="0"/>
                <a:cs typeface="Tahoma" panose="020B0604030504040204" pitchFamily="34" charset="0"/>
              </a:rPr>
              <a:t> </a:t>
            </a:r>
            <a:r>
              <a:rPr lang="vi-VN" sz="2800" dirty="0" smtClean="0">
                <a:effectLst/>
                <a:latin typeface="Tahoma" panose="020B0604030504040204" pitchFamily="34" charset="0"/>
                <a:ea typeface="Tahoma" panose="020B0604030504040204" pitchFamily="34" charset="0"/>
                <a:cs typeface="Tahoma" panose="020B0604030504040204" pitchFamily="34" charset="0"/>
              </a:rPr>
              <a:t>phản </a:t>
            </a:r>
            <a:r>
              <a:rPr lang="vi-VN" sz="2800" dirty="0">
                <a:effectLst/>
                <a:latin typeface="Tahoma" panose="020B0604030504040204" pitchFamily="34" charset="0"/>
                <a:ea typeface="Tahoma" panose="020B0604030504040204" pitchFamily="34" charset="0"/>
                <a:cs typeface="Tahoma" panose="020B0604030504040204" pitchFamily="34" charset="0"/>
              </a:rPr>
              <a:t>ứng nào sau đây xảy ra </a:t>
            </a:r>
            <a:r>
              <a:rPr lang="en-US" sz="2800" dirty="0" err="1" smtClean="0">
                <a:effectLst/>
                <a:latin typeface="Tahoma" panose="020B0604030504040204" pitchFamily="34" charset="0"/>
                <a:ea typeface="Tahoma" panose="020B0604030504040204" pitchFamily="34" charset="0"/>
                <a:cs typeface="Tahoma" panose="020B0604030504040204" pitchFamily="34" charset="0"/>
              </a:rPr>
              <a:t>nhanh</a:t>
            </a:r>
            <a:r>
              <a:rPr lang="vi-VN" sz="2800" dirty="0" smtClean="0">
                <a:effectLst/>
                <a:latin typeface="Tahoma" panose="020B0604030504040204" pitchFamily="34" charset="0"/>
                <a:ea typeface="Tahoma" panose="020B0604030504040204" pitchFamily="34" charset="0"/>
                <a:cs typeface="Tahoma" panose="020B0604030504040204" pitchFamily="34" charset="0"/>
              </a:rPr>
              <a:t>?</a:t>
            </a:r>
            <a:r>
              <a:rPr lang="en-US" sz="2800" dirty="0" smtClean="0">
                <a:effectLst/>
                <a:latin typeface="Tahoma" panose="020B0604030504040204" pitchFamily="34" charset="0"/>
                <a:ea typeface="Tahoma" panose="020B0604030504040204" pitchFamily="34" charset="0"/>
                <a:cs typeface="Tahoma" panose="020B0604030504040204" pitchFamily="34" charset="0"/>
              </a:rPr>
              <a:t> </a:t>
            </a:r>
            <a:r>
              <a:rPr lang="en-US" sz="2800" dirty="0" err="1" smtClean="0">
                <a:effectLst/>
                <a:latin typeface="Tahoma" panose="020B0604030504040204" pitchFamily="34" charset="0"/>
                <a:ea typeface="Tahoma" panose="020B0604030504040204" pitchFamily="34" charset="0"/>
                <a:cs typeface="Tahoma" panose="020B0604030504040204" pitchFamily="34" charset="0"/>
              </a:rPr>
              <a:t>Phản</a:t>
            </a:r>
            <a:r>
              <a:rPr lang="en-US" sz="2800" dirty="0" smtClean="0">
                <a:effectLst/>
                <a:latin typeface="Tahoma" panose="020B0604030504040204" pitchFamily="34" charset="0"/>
                <a:ea typeface="Tahoma" panose="020B0604030504040204" pitchFamily="34" charset="0"/>
                <a:cs typeface="Tahoma" panose="020B0604030504040204" pitchFamily="34" charset="0"/>
              </a:rPr>
              <a:t> </a:t>
            </a:r>
            <a:r>
              <a:rPr lang="en-US" sz="2800" dirty="0" err="1" smtClean="0">
                <a:effectLst/>
                <a:latin typeface="Tahoma" panose="020B0604030504040204" pitchFamily="34" charset="0"/>
                <a:ea typeface="Tahoma" panose="020B0604030504040204" pitchFamily="34" charset="0"/>
                <a:cs typeface="Tahoma" panose="020B0604030504040204" pitchFamily="34" charset="0"/>
              </a:rPr>
              <a:t>ứng</a:t>
            </a:r>
            <a:r>
              <a:rPr lang="en-US" sz="2800" dirty="0" smtClean="0">
                <a:effectLst/>
                <a:latin typeface="Tahoma" panose="020B0604030504040204" pitchFamily="34" charset="0"/>
                <a:ea typeface="Tahoma" panose="020B0604030504040204" pitchFamily="34" charset="0"/>
                <a:cs typeface="Tahoma" panose="020B0604030504040204" pitchFamily="34" charset="0"/>
              </a:rPr>
              <a:t> </a:t>
            </a:r>
            <a:r>
              <a:rPr lang="en-US" sz="2800" dirty="0" err="1" smtClean="0">
                <a:effectLst/>
                <a:latin typeface="Tahoma" panose="020B0604030504040204" pitchFamily="34" charset="0"/>
                <a:ea typeface="Tahoma" panose="020B0604030504040204" pitchFamily="34" charset="0"/>
                <a:cs typeface="Tahoma" panose="020B0604030504040204" pitchFamily="34" charset="0"/>
              </a:rPr>
              <a:t>nào</a:t>
            </a:r>
            <a:r>
              <a:rPr lang="en-US" sz="2800" dirty="0" smtClean="0">
                <a:effectLst/>
                <a:latin typeface="Tahoma" panose="020B0604030504040204" pitchFamily="34" charset="0"/>
                <a:ea typeface="Tahoma" panose="020B0604030504040204" pitchFamily="34" charset="0"/>
                <a:cs typeface="Tahoma" panose="020B0604030504040204" pitchFamily="34" charset="0"/>
              </a:rPr>
              <a:t> </a:t>
            </a:r>
            <a:r>
              <a:rPr lang="en-US" sz="2800" dirty="0" err="1" smtClean="0">
                <a:effectLst/>
                <a:latin typeface="Tahoma" panose="020B0604030504040204" pitchFamily="34" charset="0"/>
                <a:ea typeface="Tahoma" panose="020B0604030504040204" pitchFamily="34" charset="0"/>
                <a:cs typeface="Tahoma" panose="020B0604030504040204" pitchFamily="34" charset="0"/>
              </a:rPr>
              <a:t>diễn</a:t>
            </a:r>
            <a:r>
              <a:rPr lang="en-US" sz="2800" dirty="0" smtClean="0">
                <a:effectLst/>
                <a:latin typeface="Tahoma" panose="020B0604030504040204" pitchFamily="34" charset="0"/>
                <a:ea typeface="Tahoma" panose="020B0604030504040204" pitchFamily="34" charset="0"/>
                <a:cs typeface="Tahoma" panose="020B0604030504040204" pitchFamily="34" charset="0"/>
              </a:rPr>
              <a:t> </a:t>
            </a:r>
            <a:r>
              <a:rPr lang="en-US" sz="2800" dirty="0" err="1" smtClean="0">
                <a:effectLst/>
                <a:latin typeface="Tahoma" panose="020B0604030504040204" pitchFamily="34" charset="0"/>
                <a:ea typeface="Tahoma" panose="020B0604030504040204" pitchFamily="34" charset="0"/>
                <a:cs typeface="Tahoma" panose="020B0604030504040204" pitchFamily="34" charset="0"/>
              </a:rPr>
              <a:t>ra</a:t>
            </a:r>
            <a:r>
              <a:rPr lang="en-US" sz="2800" dirty="0" smtClean="0">
                <a:effectLst/>
                <a:latin typeface="Tahoma" panose="020B0604030504040204" pitchFamily="34" charset="0"/>
                <a:ea typeface="Tahoma" panose="020B0604030504040204" pitchFamily="34" charset="0"/>
                <a:cs typeface="Tahoma" panose="020B0604030504040204" pitchFamily="34" charset="0"/>
              </a:rPr>
              <a:t> </a:t>
            </a:r>
            <a:r>
              <a:rPr lang="en-US" sz="2800" dirty="0" err="1" smtClean="0">
                <a:effectLst/>
                <a:latin typeface="Tahoma" panose="020B0604030504040204" pitchFamily="34" charset="0"/>
                <a:ea typeface="Tahoma" panose="020B0604030504040204" pitchFamily="34" charset="0"/>
                <a:cs typeface="Tahoma" panose="020B0604030504040204" pitchFamily="34" charset="0"/>
              </a:rPr>
              <a:t>chậm</a:t>
            </a:r>
            <a:r>
              <a:rPr lang="en-US" sz="2800" dirty="0" smtClean="0">
                <a:effectLst/>
                <a:latin typeface="Tahoma" panose="020B0604030504040204" pitchFamily="34" charset="0"/>
                <a:ea typeface="Tahoma" panose="020B0604030504040204" pitchFamily="34" charset="0"/>
                <a:cs typeface="Tahoma" panose="020B0604030504040204" pitchFamily="34" charset="0"/>
              </a:rPr>
              <a:t>?</a:t>
            </a:r>
            <a:endPar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1226802" y="3451209"/>
            <a:ext cx="1375721" cy="400110"/>
          </a:xfrm>
          <a:prstGeom prst="rect">
            <a:avLst/>
          </a:prstGeom>
          <a:solidFill>
            <a:schemeClr val="bg1"/>
          </a:solidFill>
        </p:spPr>
        <p:txBody>
          <a:bodyPr wrap="square" rtlCol="0">
            <a:spAutoFit/>
          </a:bodyPr>
          <a:lstStyle/>
          <a:p>
            <a:r>
              <a:rPr lang="vi-VN" sz="2000" b="1" dirty="0">
                <a:latin typeface="+mj-lt"/>
              </a:rPr>
              <a:t>Nến cháy</a:t>
            </a:r>
            <a:endParaRPr lang="en-US" sz="2000" b="1" dirty="0">
              <a:latin typeface="+mj-lt"/>
            </a:endParaRPr>
          </a:p>
        </p:txBody>
      </p:sp>
      <p:sp>
        <p:nvSpPr>
          <p:cNvPr id="27" name="TextBox 26"/>
          <p:cNvSpPr txBox="1"/>
          <p:nvPr/>
        </p:nvSpPr>
        <p:spPr>
          <a:xfrm>
            <a:off x="111046" y="6294961"/>
            <a:ext cx="3776375" cy="400110"/>
          </a:xfrm>
          <a:prstGeom prst="rect">
            <a:avLst/>
          </a:prstGeom>
          <a:solidFill>
            <a:schemeClr val="bg1"/>
          </a:solidFill>
        </p:spPr>
        <p:txBody>
          <a:bodyPr wrap="square" rtlCol="0">
            <a:spAutoFit/>
          </a:bodyPr>
          <a:lstStyle/>
          <a:p>
            <a:r>
              <a:rPr lang="vi-VN" sz="2000" b="1" dirty="0">
                <a:latin typeface="+mj-lt"/>
              </a:rPr>
              <a:t>Bếp ga mini bằng sắt (Iron) bị gỉ</a:t>
            </a:r>
            <a:endParaRPr lang="en-US" sz="2000" b="1" dirty="0">
              <a:latin typeface="+mj-lt"/>
            </a:endParaRPr>
          </a:p>
        </p:txBody>
      </p:sp>
      <p:sp>
        <p:nvSpPr>
          <p:cNvPr id="28" name="TextBox 27"/>
          <p:cNvSpPr txBox="1"/>
          <p:nvPr/>
        </p:nvSpPr>
        <p:spPr>
          <a:xfrm>
            <a:off x="8229600" y="3134177"/>
            <a:ext cx="3530991" cy="400110"/>
          </a:xfrm>
          <a:prstGeom prst="rect">
            <a:avLst/>
          </a:prstGeom>
          <a:solidFill>
            <a:schemeClr val="bg1"/>
          </a:solidFill>
        </p:spPr>
        <p:txBody>
          <a:bodyPr wrap="square" rtlCol="0">
            <a:spAutoFit/>
          </a:bodyPr>
          <a:lstStyle/>
          <a:p>
            <a:r>
              <a:rPr lang="vi-VN" sz="2000" b="1">
                <a:latin typeface="+mj-lt"/>
              </a:rPr>
              <a:t>Phản ứng nổ của pháo hoa</a:t>
            </a:r>
            <a:endParaRPr lang="en-US" sz="2000" b="1" dirty="0">
              <a:latin typeface="+mj-lt"/>
            </a:endParaRPr>
          </a:p>
        </p:txBody>
      </p:sp>
      <p:sp>
        <p:nvSpPr>
          <p:cNvPr id="29" name="TextBox 28"/>
          <p:cNvSpPr txBox="1"/>
          <p:nvPr/>
        </p:nvSpPr>
        <p:spPr>
          <a:xfrm>
            <a:off x="4441110" y="6350254"/>
            <a:ext cx="5260536" cy="400110"/>
          </a:xfrm>
          <a:prstGeom prst="rect">
            <a:avLst/>
          </a:prstGeom>
          <a:solidFill>
            <a:schemeClr val="bg1"/>
          </a:solidFill>
        </p:spPr>
        <p:txBody>
          <a:bodyPr wrap="square" rtlCol="0">
            <a:spAutoFit/>
          </a:bodyPr>
          <a:lstStyle/>
          <a:p>
            <a:r>
              <a:rPr lang="vi-VN" sz="2000" b="1" dirty="0">
                <a:latin typeface="+mj-lt"/>
              </a:rPr>
              <a:t>Phản ứng lên men rau, củ thành dưa chua</a:t>
            </a:r>
            <a:endParaRPr lang="en-US" sz="2000" b="1" dirty="0">
              <a:latin typeface="+mj-lt"/>
            </a:endParaRPr>
          </a:p>
        </p:txBody>
      </p:sp>
      <p:pic>
        <p:nvPicPr>
          <p:cNvPr id="2" name="Picture 1" descr="Logo, 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7520" y="4598417"/>
            <a:ext cx="1951892" cy="195189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40877" y="0"/>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1"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2"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3"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4"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5"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6"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7"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8"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9"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0"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1"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2"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3"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4"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5"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6"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7"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8"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19"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0"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1"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2"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3"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4"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5"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99597" y="2613246"/>
            <a:ext cx="8407652" cy="1248205"/>
          </a:xfrm>
          <a:prstGeom prst="rect">
            <a:avLst/>
          </a:prstGeom>
        </p:spPr>
        <p:txBody>
          <a:bodyPr vert="horz" wrap="square" lIns="0" tIns="16933" rIns="0" bIns="0" rtlCol="0">
            <a:spAutoFit/>
          </a:bodyPr>
          <a:lstStyle/>
          <a:p>
            <a:pPr algn="ctr">
              <a:spcBef>
                <a:spcPts val="135"/>
              </a:spcBef>
            </a:pPr>
            <a:r>
              <a:rPr lang="vi-VN" sz="4000" b="1" spc="-400" dirty="0">
                <a:solidFill>
                  <a:srgbClr val="253D68"/>
                </a:solidFill>
                <a:latin typeface="Verdana" panose="020B0604030504040204"/>
                <a:cs typeface="Verdana" panose="020B0604030504040204"/>
              </a:rPr>
              <a:t>II</a:t>
            </a:r>
            <a:r>
              <a:rPr lang="en-US" sz="4000" b="1" spc="-400" dirty="0">
                <a:solidFill>
                  <a:srgbClr val="253D68"/>
                </a:solidFill>
                <a:latin typeface="Verdana" panose="020B0604030504040204"/>
                <a:cs typeface="Verdana" panose="020B0604030504040204"/>
              </a:rPr>
              <a:t>. </a:t>
            </a:r>
            <a:r>
              <a:rPr lang="vi-VN" sz="4000" b="1" spc="-400" dirty="0">
                <a:solidFill>
                  <a:srgbClr val="253D68"/>
                </a:solidFill>
                <a:latin typeface="Verdana" panose="020B0604030504040204"/>
                <a:cs typeface="Verdana" panose="020B0604030504040204"/>
              </a:rPr>
              <a:t>Một số yếu tố ảnh hưởng đến tốc độ phản ứng</a:t>
            </a:r>
            <a:endParaRPr lang="en-US" sz="4000" b="1" spc="-400" dirty="0">
              <a:solidFill>
                <a:srgbClr val="253D68"/>
              </a:solidFill>
              <a:latin typeface="Verdana" panose="020B0604030504040204"/>
              <a:cs typeface="Verdana" panose="020B060403050404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668" y="238516"/>
            <a:ext cx="9023252" cy="1325563"/>
          </a:xfrm>
          <a:solidFill>
            <a:schemeClr val="accent2">
              <a:lumMod val="20000"/>
              <a:lumOff val="80000"/>
            </a:schemeClr>
          </a:solidFill>
        </p:spPr>
        <p:txBody>
          <a:bodyPr>
            <a:normAutofit/>
          </a:bodyPr>
          <a:lstStyle/>
          <a:p>
            <a:pPr algn="ctr"/>
            <a:r>
              <a:rPr lang="vi-VN" sz="2800" dirty="0">
                <a:latin typeface="#9Slide03 AllRoundGothic"/>
              </a:rPr>
              <a:t>Quan sát các hình ảnh và dự đoán các yếu tố ảnh hưởng đến tốc độ phản ứng?</a:t>
            </a:r>
            <a:endParaRPr lang="en-US" sz="2800" dirty="0">
              <a:latin typeface="#9Slide03 AllRoundGothic"/>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7233" y="2045968"/>
            <a:ext cx="3552546" cy="2872521"/>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183" y="2045968"/>
            <a:ext cx="3567314" cy="29285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901" y="2045968"/>
            <a:ext cx="3567314" cy="29285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341933" y="73920"/>
            <a:ext cx="4417906" cy="523220"/>
          </a:xfrm>
          <a:prstGeom prst="rect">
            <a:avLst/>
          </a:prstGeom>
          <a:solidFill>
            <a:srgbClr val="FFEAAF"/>
          </a:solidFill>
        </p:spPr>
        <p:txBody>
          <a:bodyPr wrap="square" rtlCol="0">
            <a:spAutoFit/>
          </a:bodyPr>
          <a:lstStyle/>
          <a:p>
            <a:pPr algn="ct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Phiếu học tập số</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Table 22"/>
          <p:cNvGraphicFramePr>
            <a:graphicFrameLocks noGrp="1"/>
          </p:cNvGraphicFramePr>
          <p:nvPr/>
        </p:nvGraphicFramePr>
        <p:xfrm>
          <a:off x="9217" y="753086"/>
          <a:ext cx="11864535" cy="5858433"/>
        </p:xfrm>
        <a:graphic>
          <a:graphicData uri="http://schemas.openxmlformats.org/drawingml/2006/table">
            <a:tbl>
              <a:tblPr firstRow="1" bandRow="1">
                <a:tableStyleId>{5940675A-B579-460E-94D1-54222C63F5DA}</a:tableStyleId>
              </a:tblPr>
              <a:tblGrid>
                <a:gridCol w="2227181"/>
                <a:gridCol w="2307145"/>
                <a:gridCol w="2443403"/>
                <a:gridCol w="2443403"/>
                <a:gridCol w="2443403"/>
              </a:tblGrid>
              <a:tr h="484815">
                <a:tc rowSpan="2">
                  <a:txBody>
                    <a:bodyPr/>
                    <a:lstStyle/>
                    <a:p>
                      <a:pPr algn="ctr"/>
                      <a:r>
                        <a:rPr lang="en-US" sz="2800" dirty="0" err="1" smtClean="0"/>
                        <a:t>Tiến</a:t>
                      </a:r>
                      <a:r>
                        <a:rPr lang="en-US" sz="2800" baseline="0" dirty="0" smtClean="0"/>
                        <a:t> </a:t>
                      </a:r>
                      <a:r>
                        <a:rPr lang="en-US" sz="2800" baseline="0" dirty="0" err="1" smtClean="0"/>
                        <a:t>hành</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rowSpan="2">
                  <a:txBody>
                    <a:bodyPr/>
                    <a:lstStyle/>
                    <a:p>
                      <a:pPr algn="ctr"/>
                      <a:r>
                        <a:rPr lang="en-US" sz="2800" dirty="0" smtClean="0"/>
                        <a:t>So </a:t>
                      </a:r>
                      <a:r>
                        <a:rPr lang="en-US" sz="2800" dirty="0" err="1" smtClean="0"/>
                        <a:t>sánh</a:t>
                      </a:r>
                      <a:r>
                        <a:rPr lang="en-US" sz="2800" baseline="0" dirty="0" smtClean="0"/>
                        <a:t> </a:t>
                      </a:r>
                      <a:r>
                        <a:rPr lang="en-US" sz="2800" baseline="0" dirty="0" err="1" smtClean="0"/>
                        <a:t>hi</a:t>
                      </a:r>
                      <a:r>
                        <a:rPr lang="en-US" sz="2800" dirty="0" err="1" smtClean="0"/>
                        <a:t>ện</a:t>
                      </a:r>
                      <a:r>
                        <a:rPr lang="en-US" sz="2800" baseline="0" dirty="0" smtClean="0"/>
                        <a:t> </a:t>
                      </a:r>
                      <a:r>
                        <a:rPr lang="en-US" sz="2800" baseline="0" dirty="0" err="1" smtClean="0"/>
                        <a:t>tượng</a:t>
                      </a:r>
                      <a:r>
                        <a:rPr lang="en-US" sz="2800" baseline="0" dirty="0" smtClean="0"/>
                        <a:t> </a:t>
                      </a:r>
                      <a:r>
                        <a:rPr lang="en-US" sz="2800" baseline="0" dirty="0" err="1" smtClean="0"/>
                        <a:t>xảy</a:t>
                      </a:r>
                      <a:r>
                        <a:rPr lang="en-US" sz="2800" baseline="0" dirty="0" smtClean="0"/>
                        <a:t> </a:t>
                      </a:r>
                      <a:r>
                        <a:rPr lang="en-US" sz="2800" baseline="0" dirty="0" err="1" smtClean="0"/>
                        <a:t>ra</a:t>
                      </a:r>
                      <a:r>
                        <a:rPr lang="en-US" sz="2800" baseline="0" dirty="0" smtClean="0"/>
                        <a:t> ở 2 </a:t>
                      </a:r>
                      <a:r>
                        <a:rPr lang="en-US" sz="2800" baseline="0" dirty="0" err="1" smtClean="0"/>
                        <a:t>ống</a:t>
                      </a:r>
                      <a:r>
                        <a:rPr lang="en-US" sz="2800" baseline="0" dirty="0" smtClean="0"/>
                        <a:t> </a:t>
                      </a:r>
                      <a:r>
                        <a:rPr lang="en-US" sz="2800" baseline="0" dirty="0" err="1" smtClean="0"/>
                        <a:t>nghiệm</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gridSpan="2">
                  <a:txBody>
                    <a:bodyPr/>
                    <a:lstStyle/>
                    <a:p>
                      <a:pPr algn="ctr"/>
                      <a:r>
                        <a:rPr lang="en-US" sz="2800" dirty="0" err="1" smtClean="0"/>
                        <a:t>Tốc</a:t>
                      </a:r>
                      <a:r>
                        <a:rPr lang="en-US" sz="2800" dirty="0" smtClean="0"/>
                        <a:t> </a:t>
                      </a:r>
                      <a:r>
                        <a:rPr lang="en-US" sz="2800" dirty="0" err="1" smtClean="0"/>
                        <a:t>độ</a:t>
                      </a:r>
                      <a:r>
                        <a:rPr lang="en-US" sz="2800" baseline="0" dirty="0" smtClean="0"/>
                        <a:t> </a:t>
                      </a:r>
                      <a:r>
                        <a:rPr lang="en-US" sz="2800" baseline="0" dirty="0" err="1" smtClean="0"/>
                        <a:t>phản</a:t>
                      </a:r>
                      <a:r>
                        <a:rPr lang="en-US" sz="2800" baseline="0" dirty="0" smtClean="0"/>
                        <a:t> </a:t>
                      </a:r>
                      <a:r>
                        <a:rPr lang="en-US" sz="2800" baseline="0" dirty="0" err="1" smtClean="0"/>
                        <a:t>ứng</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cPr anchor="ctr">
                    <a:lnB w="12700" cap="flat" cmpd="sng" algn="ctr">
                      <a:solidFill>
                        <a:schemeClr val="tx1"/>
                      </a:solidFill>
                      <a:prstDash val="solid"/>
                      <a:round/>
                      <a:headEnd type="none" w="med" len="med"/>
                      <a:tailEnd type="none" w="med" len="med"/>
                    </a:lnB>
                  </a:tcPr>
                </a:tc>
                <a:tc rowSpan="2">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r h="1197778">
                <a:tc vMerge="1">
                  <a:tcPr/>
                </a:tc>
                <a:tc vMerge="1">
                  <a:tcPr/>
                </a:tc>
                <a:tc>
                  <a:txBody>
                    <a:bodyPr/>
                    <a:lstStyle/>
                    <a:p>
                      <a:pPr algn="ctr"/>
                      <a:r>
                        <a:rPr lang="en-US" sz="2800" dirty="0" err="1" smtClean="0"/>
                        <a:t>Ống</a:t>
                      </a:r>
                      <a:r>
                        <a:rPr lang="en-US" sz="2800" baseline="0" dirty="0" smtClean="0"/>
                        <a:t> 1</a:t>
                      </a:r>
                      <a:r>
                        <a:rPr lang="en-US" sz="2800" dirty="0" smtClean="0"/>
                        <a:t>(</a:t>
                      </a:r>
                      <a:r>
                        <a:rPr lang="en-US" sz="2800" dirty="0" err="1" smtClean="0"/>
                        <a:t>Dạng</a:t>
                      </a:r>
                      <a:r>
                        <a:rPr lang="en-US" sz="2800" baseline="0" dirty="0" smtClean="0"/>
                        <a:t> </a:t>
                      </a:r>
                      <a:r>
                        <a:rPr lang="en-US" sz="2800" baseline="0" dirty="0" err="1" smtClean="0"/>
                        <a:t>viên</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800" dirty="0" err="1" smtClean="0"/>
                        <a:t>Ống</a:t>
                      </a:r>
                      <a:r>
                        <a:rPr lang="en-US" sz="2800" dirty="0" smtClean="0"/>
                        <a:t> 2(</a:t>
                      </a:r>
                      <a:r>
                        <a:rPr lang="en-US" sz="2800" dirty="0" err="1" smtClean="0"/>
                        <a:t>dạng</a:t>
                      </a:r>
                      <a:r>
                        <a:rPr lang="en-US" sz="2800" baseline="0" dirty="0" smtClean="0"/>
                        <a:t> </a:t>
                      </a:r>
                      <a:r>
                        <a:rPr lang="en-US" sz="2800" baseline="0" dirty="0" err="1" smtClean="0"/>
                        <a:t>bột</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vMerge="1">
                  <a:tcPr/>
                </a:tc>
              </a:tr>
              <a:tr h="4142495">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pic>
        <p:nvPicPr>
          <p:cNvPr id="25" name="Picture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55775" y="1"/>
            <a:ext cx="975115" cy="753086"/>
          </a:xfrm>
          <a:prstGeom prst="rect">
            <a:avLst/>
          </a:prstGeom>
        </p:spPr>
      </p:pic>
      <p:pic>
        <p:nvPicPr>
          <p:cNvPr id="2" name="Picture 1" descr="Logo,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3964" y="240884"/>
            <a:ext cx="512202" cy="512202"/>
          </a:xfrm>
          <a:prstGeom prst="rect">
            <a:avLst/>
          </a:prstGeom>
        </p:spPr>
      </p:pic>
      <p:sp>
        <p:nvSpPr>
          <p:cNvPr id="5" name="Rectangle 4"/>
          <p:cNvSpPr/>
          <p:nvPr/>
        </p:nvSpPr>
        <p:spPr>
          <a:xfrm>
            <a:off x="0" y="2456536"/>
            <a:ext cx="2303929" cy="4154984"/>
          </a:xfrm>
          <a:prstGeom prst="rect">
            <a:avLst/>
          </a:prstGeom>
        </p:spPr>
        <p:txBody>
          <a:bodyPr wrap="square">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 Cho 1g </a:t>
            </a:r>
            <a:r>
              <a:rPr lang="en-US" sz="2400" dirty="0" err="1">
                <a:latin typeface="Tahoma" panose="020B0604030504040204" pitchFamily="34" charset="0"/>
                <a:ea typeface="Tahoma" panose="020B0604030504040204" pitchFamily="34" charset="0"/>
                <a:cs typeface="Tahoma" panose="020B0604030504040204" pitchFamily="34" charset="0"/>
              </a:rPr>
              <a:t>đá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vôi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dạng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1.</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a:latin typeface="Tahoma" panose="020B0604030504040204" pitchFamily="34" charset="0"/>
                <a:ea typeface="Tahoma" panose="020B0604030504040204" pitchFamily="34" charset="0"/>
                <a:cs typeface="Tahoma" panose="020B0604030504040204" pitchFamily="34" charset="0"/>
              </a:rPr>
              <a:t>-Cho 1g </a:t>
            </a:r>
            <a:r>
              <a:rPr lang="en-US" sz="2400" dirty="0" err="1">
                <a:latin typeface="Tahoma" panose="020B0604030504040204" pitchFamily="34" charset="0"/>
                <a:ea typeface="Tahoma" panose="020B0604030504040204" pitchFamily="34" charset="0"/>
                <a:cs typeface="Tahoma" panose="020B0604030504040204" pitchFamily="34" charset="0"/>
              </a:rPr>
              <a:t>đá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vôi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dạng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bột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2</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Thêm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mỗi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5ml </a:t>
            </a:r>
            <a:r>
              <a:rPr lang="en-US" sz="2400" dirty="0" err="1">
                <a:latin typeface="Tahoma" panose="020B0604030504040204" pitchFamily="34" charset="0"/>
                <a:ea typeface="Tahoma" panose="020B0604030504040204" pitchFamily="34" charset="0"/>
                <a:cs typeface="Tahoma" panose="020B0604030504040204" pitchFamily="34" charset="0"/>
              </a:rPr>
              <a:t>HCl</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cùng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nồng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độ</a:t>
            </a:r>
            <a:r>
              <a:rPr lang="en-US" sz="2400"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587753" y="753085"/>
            <a:ext cx="2295216" cy="1569660"/>
          </a:xfrm>
          <a:prstGeom prst="rect">
            <a:avLst/>
          </a:prstGeom>
        </p:spPr>
        <p:txBody>
          <a:bodyPr wrap="square">
            <a:spAutoFit/>
          </a:bodyPr>
          <a:lstStyle/>
          <a:p>
            <a:r>
              <a:rPr lang="en-US" sz="2400" dirty="0" err="1">
                <a:latin typeface="Tahoma" panose="020B0604030504040204" pitchFamily="34" charset="0"/>
                <a:ea typeface="Tahoma" panose="020B0604030504040204" pitchFamily="34" charset="0"/>
                <a:cs typeface="Tahoma" panose="020B0604030504040204" pitchFamily="34" charset="0"/>
              </a:rPr>
              <a:t>Đề</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xuất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một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phương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tăng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tốc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độ</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ứng</a:t>
            </a:r>
            <a:endParaRPr lang="en-US" sz="2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980" y="138545"/>
            <a:ext cx="12100264" cy="5707718"/>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4276" y="1376035"/>
            <a:ext cx="5059671" cy="4745115"/>
          </a:xfrm>
          <a:prstGeom prst="rect">
            <a:avLst/>
          </a:prstGeom>
        </p:spPr>
      </p:pic>
      <p:sp>
        <p:nvSpPr>
          <p:cNvPr id="16" name="TextBox 15">
            <a:hlinkClick r:id="rId3" action="ppaction://hlinksldjump"/>
          </p:cNvPr>
          <p:cNvSpPr txBox="1"/>
          <p:nvPr/>
        </p:nvSpPr>
        <p:spPr>
          <a:xfrm>
            <a:off x="5475536" y="5909569"/>
            <a:ext cx="1339479" cy="70788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4264AD"/>
                </a:solidFill>
              </a:rPr>
              <a:t>PLAY</a:t>
            </a:r>
            <a:endParaRPr lang="en-US" sz="4000" b="1" dirty="0">
              <a:solidFill>
                <a:srgbClr val="4264AD"/>
              </a:solidFill>
            </a:endParaRPr>
          </a:p>
        </p:txBody>
      </p:sp>
      <p:pic>
        <p:nvPicPr>
          <p:cNvPr id="2" name="khơi dong">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609600" y="6284294"/>
            <a:ext cx="609600" cy="6096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 presetClass="mediacall" presetSubtype="0" fill="hold" nodeType="withEffect">
                                  <p:stCondLst>
                                    <p:cond delay="0"/>
                                  </p:stCondLst>
                                  <p:childTnLst>
                                    <p:cmd type="call" cmd="playFrom(0)">
                                      <p:cBhvr>
                                        <p:cTn id="11" dur="393168" fill="hold"/>
                                        <p:tgtEl>
                                          <p:spTgt spid="2"/>
                                        </p:tgtEl>
                                      </p:cBhvr>
                                    </p:cmd>
                                  </p:childTnLst>
                                </p:cTn>
                              </p:par>
                              <p:par>
                                <p:cTn id="12" presetID="23" presetClass="emph" presetSubtype="0" repeatCount="indefinite" fill="hold" nodeType="withEffect">
                                  <p:stCondLst>
                                    <p:cond delay="0"/>
                                  </p:stCondLst>
                                  <p:childTnLst>
                                    <p:animClr clrSpc="hsl" dir="cw">
                                      <p:cBhvr override="childStyle">
                                        <p:cTn id="13" dur="3100" fill="hold"/>
                                        <p:tgtEl>
                                          <p:spTgt spid="16">
                                            <p:txEl>
                                              <p:pRg st="0" end="0"/>
                                            </p:txEl>
                                          </p:spTgt>
                                        </p:tgtEl>
                                        <p:attrNameLst>
                                          <p:attrName>style.color</p:attrName>
                                        </p:attrNameLst>
                                      </p:cBhvr>
                                      <p:by>
                                        <p:hsl h="10842353" s="0" l="0"/>
                                      </p:by>
                                    </p:animClr>
                                    <p:animClr clrSpc="hsl" dir="cw">
                                      <p:cBhvr>
                                        <p:cTn id="14" dur="3100" fill="hold"/>
                                        <p:tgtEl>
                                          <p:spTgt spid="16">
                                            <p:txEl>
                                              <p:pRg st="0" end="0"/>
                                            </p:txEl>
                                          </p:spTgt>
                                        </p:tgtEl>
                                        <p:attrNameLst>
                                          <p:attrName>fillcolor</p:attrName>
                                        </p:attrNameLst>
                                      </p:cBhvr>
                                      <p:by>
                                        <p:hsl h="10842353" s="0" l="0"/>
                                      </p:by>
                                    </p:animClr>
                                    <p:animClr clrSpc="hsl" dir="cw">
                                      <p:cBhvr>
                                        <p:cTn id="15" dur="3100" fill="hold"/>
                                        <p:tgtEl>
                                          <p:spTgt spid="16">
                                            <p:txEl>
                                              <p:pRg st="0" end="0"/>
                                            </p:txEl>
                                          </p:spTgt>
                                        </p:tgtEl>
                                        <p:attrNameLst>
                                          <p:attrName>stroke.color</p:attrName>
                                        </p:attrNameLst>
                                      </p:cBhvr>
                                      <p:by>
                                        <p:hsl h="10842353" s="0" l="0"/>
                                      </p:by>
                                    </p:animClr>
                                    <p:set>
                                      <p:cBhvr>
                                        <p:cTn id="16" dur="31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341933" y="73920"/>
            <a:ext cx="4417906" cy="523220"/>
          </a:xfrm>
          <a:prstGeom prst="rect">
            <a:avLst/>
          </a:prstGeom>
          <a:solidFill>
            <a:srgbClr val="FFEAAF"/>
          </a:solidFill>
        </p:spPr>
        <p:txBody>
          <a:bodyPr wrap="square" rtlCol="0">
            <a:spAutoFit/>
          </a:bodyPr>
          <a:lstStyle/>
          <a:p>
            <a:pPr algn="ct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Phiếu học tập số</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Table 22"/>
          <p:cNvGraphicFramePr>
            <a:graphicFrameLocks noGrp="1"/>
          </p:cNvGraphicFramePr>
          <p:nvPr/>
        </p:nvGraphicFramePr>
        <p:xfrm>
          <a:off x="9217" y="753086"/>
          <a:ext cx="11864535" cy="6032255"/>
        </p:xfrm>
        <a:graphic>
          <a:graphicData uri="http://schemas.openxmlformats.org/drawingml/2006/table">
            <a:tbl>
              <a:tblPr firstRow="1" bandRow="1">
                <a:tableStyleId>{5940675A-B579-460E-94D1-54222C63F5DA}</a:tableStyleId>
              </a:tblPr>
              <a:tblGrid>
                <a:gridCol w="2227181"/>
                <a:gridCol w="2307145"/>
                <a:gridCol w="2443403"/>
                <a:gridCol w="2443403"/>
                <a:gridCol w="2443403"/>
              </a:tblGrid>
              <a:tr h="484815">
                <a:tc rowSpan="2">
                  <a:txBody>
                    <a:bodyPr/>
                    <a:lstStyle/>
                    <a:p>
                      <a:pPr algn="ctr"/>
                      <a:r>
                        <a:rPr lang="en-US" sz="2800" dirty="0" err="1" smtClean="0"/>
                        <a:t>Tiến</a:t>
                      </a:r>
                      <a:r>
                        <a:rPr lang="en-US" sz="2800" baseline="0" dirty="0" smtClean="0"/>
                        <a:t> </a:t>
                      </a:r>
                      <a:r>
                        <a:rPr lang="en-US" sz="2800" baseline="0" dirty="0" err="1" smtClean="0"/>
                        <a:t>hành</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rowSpan="2">
                  <a:txBody>
                    <a:bodyPr/>
                    <a:lstStyle/>
                    <a:p>
                      <a:pPr algn="ctr"/>
                      <a:r>
                        <a:rPr lang="en-US" sz="2800" dirty="0" smtClean="0"/>
                        <a:t>So </a:t>
                      </a:r>
                      <a:r>
                        <a:rPr lang="en-US" sz="2800" dirty="0" err="1" smtClean="0"/>
                        <a:t>sánh</a:t>
                      </a:r>
                      <a:r>
                        <a:rPr lang="en-US" sz="2800" baseline="0" dirty="0" smtClean="0"/>
                        <a:t> </a:t>
                      </a:r>
                      <a:r>
                        <a:rPr lang="en-US" sz="2800" baseline="0" dirty="0" err="1" smtClean="0"/>
                        <a:t>hi</a:t>
                      </a:r>
                      <a:r>
                        <a:rPr lang="en-US" sz="2800" dirty="0" err="1" smtClean="0"/>
                        <a:t>ện</a:t>
                      </a:r>
                      <a:r>
                        <a:rPr lang="en-US" sz="2800" baseline="0" dirty="0" smtClean="0"/>
                        <a:t> </a:t>
                      </a:r>
                      <a:r>
                        <a:rPr lang="en-US" sz="2800" baseline="0" dirty="0" err="1" smtClean="0"/>
                        <a:t>tượng</a:t>
                      </a:r>
                      <a:r>
                        <a:rPr lang="en-US" sz="2800" baseline="0" dirty="0" smtClean="0"/>
                        <a:t> </a:t>
                      </a:r>
                      <a:r>
                        <a:rPr lang="en-US" sz="2800" baseline="0" dirty="0" err="1" smtClean="0"/>
                        <a:t>xảy</a:t>
                      </a:r>
                      <a:r>
                        <a:rPr lang="en-US" sz="2800" baseline="0" dirty="0" smtClean="0"/>
                        <a:t> </a:t>
                      </a:r>
                      <a:r>
                        <a:rPr lang="en-US" sz="2800" baseline="0" dirty="0" err="1" smtClean="0"/>
                        <a:t>ra</a:t>
                      </a:r>
                      <a:r>
                        <a:rPr lang="en-US" sz="2800" baseline="0" dirty="0" smtClean="0"/>
                        <a:t> ở 2 </a:t>
                      </a:r>
                      <a:r>
                        <a:rPr lang="en-US" sz="2800" baseline="0" dirty="0" err="1" smtClean="0"/>
                        <a:t>ống</a:t>
                      </a:r>
                      <a:r>
                        <a:rPr lang="en-US" sz="2800" baseline="0" dirty="0" smtClean="0"/>
                        <a:t> </a:t>
                      </a:r>
                      <a:r>
                        <a:rPr lang="en-US" sz="2800" baseline="0" dirty="0" err="1" smtClean="0"/>
                        <a:t>nghiệm</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gridSpan="2">
                  <a:txBody>
                    <a:bodyPr/>
                    <a:lstStyle/>
                    <a:p>
                      <a:pPr algn="ctr"/>
                      <a:r>
                        <a:rPr lang="en-US" sz="2800" dirty="0" err="1" smtClean="0"/>
                        <a:t>Tốc</a:t>
                      </a:r>
                      <a:r>
                        <a:rPr lang="en-US" sz="2800" dirty="0" smtClean="0"/>
                        <a:t> </a:t>
                      </a:r>
                      <a:r>
                        <a:rPr lang="en-US" sz="2800" dirty="0" err="1" smtClean="0"/>
                        <a:t>độ</a:t>
                      </a:r>
                      <a:r>
                        <a:rPr lang="en-US" sz="2800" baseline="0" dirty="0" smtClean="0"/>
                        <a:t> </a:t>
                      </a:r>
                      <a:r>
                        <a:rPr lang="en-US" sz="2800" baseline="0" dirty="0" err="1" smtClean="0"/>
                        <a:t>phản</a:t>
                      </a:r>
                      <a:r>
                        <a:rPr lang="en-US" sz="2800" baseline="0" dirty="0" smtClean="0"/>
                        <a:t> </a:t>
                      </a:r>
                      <a:r>
                        <a:rPr lang="en-US" sz="2800" baseline="0" dirty="0" err="1" smtClean="0"/>
                        <a:t>ứng</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cPr anchor="ctr">
                    <a:lnB w="12700" cap="flat" cmpd="sng" algn="ctr">
                      <a:solidFill>
                        <a:schemeClr val="tx1"/>
                      </a:solidFill>
                      <a:prstDash val="solid"/>
                      <a:round/>
                      <a:headEnd type="none" w="med" len="med"/>
                      <a:tailEnd type="none" w="med" len="med"/>
                    </a:lnB>
                  </a:tcPr>
                </a:tc>
                <a:tc rowSpan="2">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r h="1197778">
                <a:tc vMerge="1">
                  <a:tcPr/>
                </a:tc>
                <a:tc vMerge="1">
                  <a:tcPr/>
                </a:tc>
                <a:tc>
                  <a:txBody>
                    <a:bodyPr/>
                    <a:lstStyle/>
                    <a:p>
                      <a:pPr algn="ctr"/>
                      <a:r>
                        <a:rPr lang="en-US" sz="2800" dirty="0" err="1" smtClean="0"/>
                        <a:t>Ống</a:t>
                      </a:r>
                      <a:r>
                        <a:rPr lang="en-US" sz="2800" baseline="0" dirty="0" smtClean="0"/>
                        <a:t> 1(dung </a:t>
                      </a:r>
                      <a:r>
                        <a:rPr lang="en-US" sz="2800" baseline="0" dirty="0" err="1" smtClean="0"/>
                        <a:t>dịch</a:t>
                      </a:r>
                      <a:r>
                        <a:rPr lang="en-US" sz="2800" baseline="0" dirty="0" smtClean="0"/>
                        <a:t> H</a:t>
                      </a:r>
                      <a:r>
                        <a:rPr lang="en-US" sz="2800" baseline="-25000" dirty="0" smtClean="0"/>
                        <a:t>2</a:t>
                      </a:r>
                      <a:r>
                        <a:rPr lang="en-US" sz="2800" baseline="0" dirty="0" smtClean="0"/>
                        <a:t>SO</a:t>
                      </a:r>
                      <a:r>
                        <a:rPr lang="en-US" sz="2800" baseline="-25000" dirty="0" smtClean="0"/>
                        <a:t>4</a:t>
                      </a:r>
                      <a:r>
                        <a:rPr lang="en-US" sz="2800" baseline="0" dirty="0" smtClean="0"/>
                        <a:t> 0,1 M)</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800" dirty="0" err="1" smtClean="0"/>
                        <a:t>Ống</a:t>
                      </a:r>
                      <a:r>
                        <a:rPr lang="en-US" sz="2800" dirty="0" smtClean="0"/>
                        <a:t> </a:t>
                      </a:r>
                      <a:r>
                        <a:rPr lang="en-US" sz="2800" baseline="0" dirty="0" smtClean="0"/>
                        <a:t>2(dung </a:t>
                      </a:r>
                      <a:r>
                        <a:rPr lang="en-US" sz="2800" baseline="0" dirty="0" err="1" smtClean="0"/>
                        <a:t>dịch</a:t>
                      </a:r>
                      <a:r>
                        <a:rPr lang="en-US" sz="2800" baseline="0" dirty="0" smtClean="0"/>
                        <a:t> H</a:t>
                      </a:r>
                      <a:r>
                        <a:rPr lang="en-US" sz="2800" baseline="-25000" dirty="0" smtClean="0"/>
                        <a:t>2</a:t>
                      </a:r>
                      <a:r>
                        <a:rPr lang="en-US" sz="2800" baseline="0" dirty="0" smtClean="0"/>
                        <a:t>SO</a:t>
                      </a:r>
                      <a:r>
                        <a:rPr lang="en-US" sz="2800" baseline="-25000" dirty="0" smtClean="0"/>
                        <a:t>4</a:t>
                      </a:r>
                      <a:r>
                        <a:rPr lang="en-US" sz="2800" baseline="0" dirty="0" smtClean="0"/>
                        <a:t> 1 M)</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vMerge="1">
                  <a:tcPr/>
                </a:tc>
              </a:tr>
              <a:tr h="4142495">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pic>
        <p:nvPicPr>
          <p:cNvPr id="25" name="Picture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55775" y="1"/>
            <a:ext cx="975115" cy="753086"/>
          </a:xfrm>
          <a:prstGeom prst="rect">
            <a:avLst/>
          </a:prstGeom>
        </p:spPr>
      </p:pic>
      <p:pic>
        <p:nvPicPr>
          <p:cNvPr id="2" name="Picture 1" descr="Logo,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3964" y="240884"/>
            <a:ext cx="512202" cy="512202"/>
          </a:xfrm>
          <a:prstGeom prst="rect">
            <a:avLst/>
          </a:prstGeom>
        </p:spPr>
      </p:pic>
      <p:sp>
        <p:nvSpPr>
          <p:cNvPr id="5" name="Rectangle 4"/>
          <p:cNvSpPr/>
          <p:nvPr/>
        </p:nvSpPr>
        <p:spPr>
          <a:xfrm>
            <a:off x="0" y="2703016"/>
            <a:ext cx="2303929" cy="4154984"/>
          </a:xfrm>
          <a:prstGeom prst="rect">
            <a:avLst/>
          </a:prstGeom>
        </p:spPr>
        <p:txBody>
          <a:bodyPr wrap="square">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 Cho </a:t>
            </a:r>
            <a:r>
              <a:rPr lang="en-US" sz="2400" dirty="0" smtClean="0">
                <a:latin typeface="Tahoma" panose="020B0604030504040204" pitchFamily="34" charset="0"/>
                <a:ea typeface="Tahoma" panose="020B0604030504040204" pitchFamily="34" charset="0"/>
                <a:cs typeface="Tahoma" panose="020B0604030504040204" pitchFamily="34" charset="0"/>
              </a:rPr>
              <a:t>5ml dung </a:t>
            </a:r>
            <a:r>
              <a:rPr lang="en-US" sz="2400" dirty="0" err="1" smtClean="0">
                <a:latin typeface="Tahoma" panose="020B0604030504040204" pitchFamily="34" charset="0"/>
                <a:ea typeface="Tahoma" panose="020B0604030504040204" pitchFamily="34" charset="0"/>
                <a:cs typeface="Tahoma" panose="020B0604030504040204" pitchFamily="34" charset="0"/>
              </a:rPr>
              <a:t>dịch</a:t>
            </a:r>
            <a:r>
              <a:rPr lang="en-US" sz="2400" dirty="0" smtClean="0">
                <a:latin typeface="Tahoma" panose="020B0604030504040204" pitchFamily="34" charset="0"/>
                <a:ea typeface="Tahoma" panose="020B0604030504040204" pitchFamily="34" charset="0"/>
                <a:cs typeface="Tahoma" panose="020B0604030504040204" pitchFamily="34" charset="0"/>
              </a:rPr>
              <a:t> H</a:t>
            </a:r>
            <a:r>
              <a:rPr lang="en-US" sz="2400" baseline="-25000" dirty="0" smtClean="0">
                <a:latin typeface="Tahoma" panose="020B0604030504040204" pitchFamily="34" charset="0"/>
                <a:ea typeface="Tahoma" panose="020B0604030504040204" pitchFamily="34" charset="0"/>
                <a:cs typeface="Tahoma" panose="020B0604030504040204" pitchFamily="34" charset="0"/>
              </a:rPr>
              <a:t>2</a:t>
            </a:r>
            <a:r>
              <a:rPr lang="en-US" sz="2400" dirty="0" smtClean="0">
                <a:latin typeface="Tahoma" panose="020B0604030504040204" pitchFamily="34" charset="0"/>
                <a:ea typeface="Tahoma" panose="020B0604030504040204" pitchFamily="34" charset="0"/>
                <a:cs typeface="Tahoma" panose="020B0604030504040204" pitchFamily="34" charset="0"/>
              </a:rPr>
              <a:t>SO</a:t>
            </a:r>
            <a:r>
              <a:rPr lang="en-US" sz="2400" baseline="-25000" dirty="0" smtClean="0">
                <a:latin typeface="Tahoma" panose="020B0604030504040204" pitchFamily="34" charset="0"/>
                <a:ea typeface="Tahoma" panose="020B0604030504040204" pitchFamily="34" charset="0"/>
                <a:cs typeface="Tahoma" panose="020B0604030504040204" pitchFamily="34" charset="0"/>
              </a:rPr>
              <a:t>4</a:t>
            </a:r>
            <a:r>
              <a:rPr lang="en-US" sz="2400" dirty="0" smtClean="0">
                <a:latin typeface="Tahoma" panose="020B0604030504040204" pitchFamily="34" charset="0"/>
                <a:ea typeface="Tahoma" panose="020B0604030504040204" pitchFamily="34" charset="0"/>
                <a:cs typeface="Tahoma" panose="020B0604030504040204" pitchFamily="34" charset="0"/>
              </a:rPr>
              <a:t> 0,1 M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1.</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a:latin typeface="Tahoma" panose="020B0604030504040204" pitchFamily="34" charset="0"/>
                <a:ea typeface="Tahoma" panose="020B0604030504040204" pitchFamily="34" charset="0"/>
                <a:cs typeface="Tahoma" panose="020B0604030504040204" pitchFamily="34" charset="0"/>
              </a:rPr>
              <a:t>-Cho 5ml dung </a:t>
            </a:r>
            <a:r>
              <a:rPr lang="en-US" sz="2400" dirty="0" err="1">
                <a:latin typeface="Tahoma" panose="020B0604030504040204" pitchFamily="34" charset="0"/>
                <a:ea typeface="Tahoma" panose="020B0604030504040204" pitchFamily="34" charset="0"/>
                <a:cs typeface="Tahoma" panose="020B0604030504040204" pitchFamily="34" charset="0"/>
              </a:rPr>
              <a:t>dịch</a:t>
            </a:r>
            <a:r>
              <a:rPr lang="en-US" sz="2400" dirty="0">
                <a:latin typeface="Tahoma" panose="020B0604030504040204" pitchFamily="34" charset="0"/>
                <a:ea typeface="Tahoma" panose="020B0604030504040204" pitchFamily="34" charset="0"/>
                <a:cs typeface="Tahoma" panose="020B0604030504040204" pitchFamily="34" charset="0"/>
              </a:rPr>
              <a:t> H</a:t>
            </a:r>
            <a:r>
              <a:rPr lang="en-US" sz="2400" baseline="-25000" dirty="0">
                <a:latin typeface="Tahoma" panose="020B0604030504040204" pitchFamily="34" charset="0"/>
                <a:ea typeface="Tahoma" panose="020B0604030504040204" pitchFamily="34" charset="0"/>
                <a:cs typeface="Tahoma" panose="020B0604030504040204" pitchFamily="34" charset="0"/>
              </a:rPr>
              <a:t>2</a:t>
            </a:r>
            <a:r>
              <a:rPr lang="en-US" sz="2400" dirty="0">
                <a:latin typeface="Tahoma" panose="020B0604030504040204" pitchFamily="34" charset="0"/>
                <a:ea typeface="Tahoma" panose="020B0604030504040204" pitchFamily="34" charset="0"/>
                <a:cs typeface="Tahoma" panose="020B0604030504040204" pitchFamily="34" charset="0"/>
              </a:rPr>
              <a:t>SO</a:t>
            </a:r>
            <a:r>
              <a:rPr lang="en-US" sz="2400" baseline="-25000" dirty="0">
                <a:latin typeface="Tahoma" panose="020B0604030504040204" pitchFamily="34" charset="0"/>
                <a:ea typeface="Tahoma" panose="020B0604030504040204" pitchFamily="34" charset="0"/>
                <a:cs typeface="Tahoma" panose="020B0604030504040204" pitchFamily="34" charset="0"/>
              </a:rPr>
              <a:t>4</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1 </a:t>
            </a:r>
            <a:r>
              <a:rPr lang="en-US" sz="2400" dirty="0">
                <a:latin typeface="Tahoma" panose="020B0604030504040204" pitchFamily="34" charset="0"/>
                <a:ea typeface="Tahoma" panose="020B0604030504040204" pitchFamily="34" charset="0"/>
                <a:cs typeface="Tahoma" panose="020B0604030504040204" pitchFamily="34" charset="0"/>
              </a:rPr>
              <a:t>M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2</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Bỏ</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mỗi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1 </a:t>
            </a:r>
            <a:r>
              <a:rPr lang="en-US" sz="2400" dirty="0" err="1" smtClean="0">
                <a:latin typeface="Tahoma" panose="020B0604030504040204" pitchFamily="34" charset="0"/>
                <a:ea typeface="Tahoma" panose="020B0604030504040204" pitchFamily="34" charset="0"/>
                <a:cs typeface="Tahoma" panose="020B0604030504040204" pitchFamily="34" charset="0"/>
              </a:rPr>
              <a:t>đinh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sắt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438558" y="787713"/>
            <a:ext cx="2295216" cy="1569660"/>
          </a:xfrm>
          <a:prstGeom prst="rect">
            <a:avLst/>
          </a:prstGeom>
        </p:spPr>
        <p:txBody>
          <a:bodyPr wrap="square">
            <a:spAutoFit/>
          </a:bodyPr>
          <a:lstStyle/>
          <a:p>
            <a:r>
              <a:rPr lang="en-US" sz="2400" dirty="0" err="1" smtClean="0">
                <a:latin typeface="Tahoma" panose="020B0604030504040204" pitchFamily="34" charset="0"/>
                <a:ea typeface="Tahoma" panose="020B0604030504040204" pitchFamily="34" charset="0"/>
                <a:cs typeface="Tahoma" panose="020B0604030504040204" pitchFamily="34" charset="0"/>
              </a:rPr>
              <a:t>Đề</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xuất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một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làm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tăng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tốc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độ</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phản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ứng</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341933" y="73920"/>
            <a:ext cx="4417906" cy="523220"/>
          </a:xfrm>
          <a:prstGeom prst="rect">
            <a:avLst/>
          </a:prstGeom>
          <a:solidFill>
            <a:srgbClr val="FFEAAF"/>
          </a:solidFill>
        </p:spPr>
        <p:txBody>
          <a:bodyPr wrap="square" rtlCol="0">
            <a:spAutoFit/>
          </a:bodyPr>
          <a:lstStyle/>
          <a:p>
            <a:pPr algn="ct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Phiếu học tập số</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Table 22"/>
          <p:cNvGraphicFramePr>
            <a:graphicFrameLocks noGrp="1"/>
          </p:cNvGraphicFramePr>
          <p:nvPr/>
        </p:nvGraphicFramePr>
        <p:xfrm>
          <a:off x="9217" y="753086"/>
          <a:ext cx="11864535" cy="5858433"/>
        </p:xfrm>
        <a:graphic>
          <a:graphicData uri="http://schemas.openxmlformats.org/drawingml/2006/table">
            <a:tbl>
              <a:tblPr firstRow="1" bandRow="1">
                <a:tableStyleId>{5940675A-B579-460E-94D1-54222C63F5DA}</a:tableStyleId>
              </a:tblPr>
              <a:tblGrid>
                <a:gridCol w="2227181"/>
                <a:gridCol w="2307145"/>
                <a:gridCol w="2443403"/>
                <a:gridCol w="2443403"/>
                <a:gridCol w="2443403"/>
              </a:tblGrid>
              <a:tr h="484815">
                <a:tc rowSpan="2">
                  <a:txBody>
                    <a:bodyPr/>
                    <a:lstStyle/>
                    <a:p>
                      <a:pPr algn="ctr"/>
                      <a:r>
                        <a:rPr lang="en-US" sz="2800" dirty="0" err="1" smtClean="0"/>
                        <a:t>Tiến</a:t>
                      </a:r>
                      <a:r>
                        <a:rPr lang="en-US" sz="2800" baseline="0" dirty="0" smtClean="0"/>
                        <a:t> </a:t>
                      </a:r>
                      <a:r>
                        <a:rPr lang="en-US" sz="2800" baseline="0" dirty="0" err="1" smtClean="0"/>
                        <a:t>hành</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rowSpan="2">
                  <a:txBody>
                    <a:bodyPr/>
                    <a:lstStyle/>
                    <a:p>
                      <a:pPr algn="ctr"/>
                      <a:r>
                        <a:rPr lang="en-US" sz="2800" dirty="0" smtClean="0"/>
                        <a:t>So </a:t>
                      </a:r>
                      <a:r>
                        <a:rPr lang="en-US" sz="2800" dirty="0" err="1" smtClean="0"/>
                        <a:t>sánh</a:t>
                      </a:r>
                      <a:r>
                        <a:rPr lang="en-US" sz="2800" baseline="0" dirty="0" smtClean="0"/>
                        <a:t> </a:t>
                      </a:r>
                      <a:r>
                        <a:rPr lang="en-US" sz="2800" baseline="0" dirty="0" err="1" smtClean="0"/>
                        <a:t>hi</a:t>
                      </a:r>
                      <a:r>
                        <a:rPr lang="en-US" sz="2800" dirty="0" err="1" smtClean="0"/>
                        <a:t>ện</a:t>
                      </a:r>
                      <a:r>
                        <a:rPr lang="en-US" sz="2800" baseline="0" dirty="0" smtClean="0"/>
                        <a:t> </a:t>
                      </a:r>
                      <a:r>
                        <a:rPr lang="en-US" sz="2800" baseline="0" dirty="0" err="1" smtClean="0"/>
                        <a:t>tượng</a:t>
                      </a:r>
                      <a:r>
                        <a:rPr lang="en-US" sz="2800" baseline="0" dirty="0" smtClean="0"/>
                        <a:t> </a:t>
                      </a:r>
                      <a:r>
                        <a:rPr lang="en-US" sz="2800" baseline="0" dirty="0" err="1" smtClean="0"/>
                        <a:t>xảy</a:t>
                      </a:r>
                      <a:r>
                        <a:rPr lang="en-US" sz="2800" baseline="0" dirty="0" smtClean="0"/>
                        <a:t> </a:t>
                      </a:r>
                      <a:r>
                        <a:rPr lang="en-US" sz="2800" baseline="0" dirty="0" err="1" smtClean="0"/>
                        <a:t>ra</a:t>
                      </a:r>
                      <a:r>
                        <a:rPr lang="en-US" sz="2800" baseline="0" dirty="0" smtClean="0"/>
                        <a:t> ở 2 </a:t>
                      </a:r>
                      <a:r>
                        <a:rPr lang="en-US" sz="2800" baseline="0" dirty="0" err="1" smtClean="0"/>
                        <a:t>ống</a:t>
                      </a:r>
                      <a:r>
                        <a:rPr lang="en-US" sz="2800" baseline="0" dirty="0" smtClean="0"/>
                        <a:t> </a:t>
                      </a:r>
                      <a:r>
                        <a:rPr lang="en-US" sz="2800" baseline="0" dirty="0" err="1" smtClean="0"/>
                        <a:t>nghiệm</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gridSpan="2">
                  <a:txBody>
                    <a:bodyPr/>
                    <a:lstStyle/>
                    <a:p>
                      <a:pPr algn="ctr"/>
                      <a:r>
                        <a:rPr lang="en-US" sz="2800" dirty="0" err="1" smtClean="0"/>
                        <a:t>Tốc</a:t>
                      </a:r>
                      <a:r>
                        <a:rPr lang="en-US" sz="2800" dirty="0" smtClean="0"/>
                        <a:t> </a:t>
                      </a:r>
                      <a:r>
                        <a:rPr lang="en-US" sz="2800" dirty="0" err="1" smtClean="0"/>
                        <a:t>độ</a:t>
                      </a:r>
                      <a:r>
                        <a:rPr lang="en-US" sz="2800" baseline="0" dirty="0" smtClean="0"/>
                        <a:t> </a:t>
                      </a:r>
                      <a:r>
                        <a:rPr lang="en-US" sz="2800" baseline="0" dirty="0" err="1" smtClean="0"/>
                        <a:t>phản</a:t>
                      </a:r>
                      <a:r>
                        <a:rPr lang="en-US" sz="2800" baseline="0" dirty="0" smtClean="0"/>
                        <a:t> </a:t>
                      </a:r>
                      <a:r>
                        <a:rPr lang="en-US" sz="2800" baseline="0" dirty="0" err="1" smtClean="0"/>
                        <a:t>ứng</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cPr anchor="ctr">
                    <a:lnB w="12700" cap="flat" cmpd="sng" algn="ctr">
                      <a:solidFill>
                        <a:schemeClr val="tx1"/>
                      </a:solidFill>
                      <a:prstDash val="solid"/>
                      <a:round/>
                      <a:headEnd type="none" w="med" len="med"/>
                      <a:tailEnd type="none" w="med" len="med"/>
                    </a:lnB>
                  </a:tcPr>
                </a:tc>
                <a:tc rowSpan="2">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r h="1197778">
                <a:tc vMerge="1">
                  <a:tcPr/>
                </a:tc>
                <a:tc vMerge="1">
                  <a:tcPr/>
                </a:tc>
                <a:tc>
                  <a:txBody>
                    <a:bodyPr/>
                    <a:lstStyle/>
                    <a:p>
                      <a:pPr algn="ctr"/>
                      <a:r>
                        <a:rPr lang="en-US" sz="2800" dirty="0" err="1" smtClean="0"/>
                        <a:t>Cốc</a:t>
                      </a:r>
                      <a:r>
                        <a:rPr lang="en-US" sz="2800" baseline="0" dirty="0" smtClean="0"/>
                        <a:t> 1(</a:t>
                      </a:r>
                      <a:r>
                        <a:rPr lang="en-US" sz="2800" baseline="0" dirty="0" err="1" smtClean="0"/>
                        <a:t>nước</a:t>
                      </a:r>
                      <a:r>
                        <a:rPr lang="en-US" sz="2800" baseline="0" dirty="0" smtClean="0"/>
                        <a:t> </a:t>
                      </a:r>
                      <a:r>
                        <a:rPr lang="en-US" sz="2800" baseline="0" dirty="0" err="1" smtClean="0"/>
                        <a:t>lạnh</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800" dirty="0" err="1" smtClean="0"/>
                        <a:t>Cốc</a:t>
                      </a:r>
                      <a:r>
                        <a:rPr lang="en-US" sz="2800" dirty="0" smtClean="0"/>
                        <a:t> 2(</a:t>
                      </a:r>
                      <a:r>
                        <a:rPr lang="en-US" sz="2800" dirty="0" err="1" smtClean="0"/>
                        <a:t>nước</a:t>
                      </a:r>
                      <a:r>
                        <a:rPr lang="en-US" sz="2800" baseline="0" dirty="0" smtClean="0"/>
                        <a:t> </a:t>
                      </a:r>
                      <a:r>
                        <a:rPr lang="en-US" sz="2800" baseline="0" dirty="0" err="1" smtClean="0"/>
                        <a:t>nóng</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vMerge="1">
                  <a:tcPr/>
                </a:tc>
              </a:tr>
              <a:tr h="4142495">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pic>
        <p:nvPicPr>
          <p:cNvPr id="25" name="Picture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55775" y="1"/>
            <a:ext cx="975115" cy="753086"/>
          </a:xfrm>
          <a:prstGeom prst="rect">
            <a:avLst/>
          </a:prstGeom>
        </p:spPr>
      </p:pic>
      <p:pic>
        <p:nvPicPr>
          <p:cNvPr id="2" name="Picture 1" descr="Logo,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3964" y="240884"/>
            <a:ext cx="512202" cy="512202"/>
          </a:xfrm>
          <a:prstGeom prst="rect">
            <a:avLst/>
          </a:prstGeom>
        </p:spPr>
      </p:pic>
      <p:sp>
        <p:nvSpPr>
          <p:cNvPr id="5" name="Rectangle 4"/>
          <p:cNvSpPr/>
          <p:nvPr/>
        </p:nvSpPr>
        <p:spPr>
          <a:xfrm>
            <a:off x="9217" y="2703016"/>
            <a:ext cx="2289846" cy="3785652"/>
          </a:xfrm>
          <a:prstGeom prst="rect">
            <a:avLst/>
          </a:prstGeom>
        </p:spPr>
        <p:txBody>
          <a:bodyPr wrap="square">
            <a:spAutoFit/>
          </a:bodyPr>
          <a:lstStyle/>
          <a:p>
            <a:pPr algn="ctr"/>
            <a:r>
              <a:rPr lang="en-US" sz="2400" dirty="0" smtClean="0">
                <a:latin typeface="Tahoma" panose="020B0604030504040204" pitchFamily="34" charset="0"/>
                <a:ea typeface="Tahoma" panose="020B0604030504040204" pitchFamily="34" charset="0"/>
                <a:cs typeface="Tahoma" panose="020B0604030504040204" pitchFamily="34" charset="0"/>
              </a:rPr>
              <a:t>- Cho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2cốc 1 </a:t>
            </a:r>
            <a:r>
              <a:rPr lang="en-US" sz="2400" dirty="0" err="1" smtClean="0">
                <a:latin typeface="Tahoma" panose="020B0604030504040204" pitchFamily="34" charset="0"/>
                <a:ea typeface="Tahoma" panose="020B0604030504040204" pitchFamily="34" charset="0"/>
                <a:cs typeface="Tahoma" panose="020B0604030504040204" pitchFamily="34" charset="0"/>
              </a:rPr>
              <a:t>lượng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nước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như</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nhau</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r>
              <a:rPr lang="en-US" sz="2400" dirty="0" err="1" smtClean="0">
                <a:latin typeface="Tahoma" panose="020B0604030504040204" pitchFamily="34" charset="0"/>
                <a:ea typeface="Tahoma" panose="020B0604030504040204" pitchFamily="34" charset="0"/>
                <a:cs typeface="Tahoma" panose="020B0604030504040204" pitchFamily="34" charset="0"/>
              </a:rPr>
              <a:t>Cốc</a:t>
            </a:r>
            <a:r>
              <a:rPr lang="en-US" sz="2400" dirty="0" smtClean="0">
                <a:latin typeface="Tahoma" panose="020B0604030504040204" pitchFamily="34" charset="0"/>
                <a:ea typeface="Tahoma" panose="020B0604030504040204" pitchFamily="34" charset="0"/>
                <a:cs typeface="Tahoma" panose="020B0604030504040204" pitchFamily="34" charset="0"/>
              </a:rPr>
              <a:t> 1: </a:t>
            </a:r>
            <a:r>
              <a:rPr lang="en-US" sz="2400" dirty="0" err="1" smtClean="0">
                <a:latin typeface="Tahoma" panose="020B0604030504040204" pitchFamily="34" charset="0"/>
                <a:ea typeface="Tahoma" panose="020B0604030504040204" pitchFamily="34" charset="0"/>
                <a:cs typeface="Tahoma" panose="020B0604030504040204" pitchFamily="34" charset="0"/>
              </a:rPr>
              <a:t>đựng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nước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lạnh</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Cốc</a:t>
            </a:r>
            <a:r>
              <a:rPr lang="en-US" sz="2400" dirty="0" smtClean="0">
                <a:latin typeface="Tahoma" panose="020B0604030504040204" pitchFamily="34" charset="0"/>
                <a:ea typeface="Tahoma" panose="020B0604030504040204" pitchFamily="34" charset="0"/>
                <a:cs typeface="Tahoma" panose="020B0604030504040204" pitchFamily="34" charset="0"/>
              </a:rPr>
              <a:t> 2: </a:t>
            </a:r>
            <a:r>
              <a:rPr lang="en-US" sz="2400" dirty="0" err="1" smtClean="0">
                <a:latin typeface="Tahoma" panose="020B0604030504040204" pitchFamily="34" charset="0"/>
                <a:ea typeface="Tahoma" panose="020B0604030504040204" pitchFamily="34" charset="0"/>
                <a:cs typeface="Tahoma" panose="020B0604030504040204" pitchFamily="34" charset="0"/>
              </a:rPr>
              <a:t>đựng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nước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nóng</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ctr">
              <a:buFontTx/>
              <a:buChar char="-"/>
            </a:pPr>
            <a:r>
              <a:rPr lang="en-US" sz="2400" dirty="0" err="1" smtClean="0">
                <a:latin typeface="Tahoma" panose="020B0604030504040204" pitchFamily="34" charset="0"/>
                <a:ea typeface="Tahoma" panose="020B0604030504040204" pitchFamily="34" charset="0"/>
                <a:cs typeface="Tahoma" panose="020B0604030504040204" pitchFamily="34" charset="0"/>
              </a:rPr>
              <a:t>Bỏ</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mỗi</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cốc</a:t>
            </a:r>
            <a:r>
              <a:rPr lang="en-US" sz="2400" dirty="0" smtClean="0">
                <a:latin typeface="Tahoma" panose="020B0604030504040204" pitchFamily="34" charset="0"/>
                <a:ea typeface="Tahoma" panose="020B0604030504040204" pitchFamily="34" charset="0"/>
                <a:cs typeface="Tahoma" panose="020B0604030504040204" pitchFamily="34" charset="0"/>
              </a:rPr>
              <a:t> 1 </a:t>
            </a:r>
            <a:r>
              <a:rPr lang="en-US" sz="2400" dirty="0" err="1" smtClean="0">
                <a:latin typeface="Tahoma" panose="020B0604030504040204" pitchFamily="34" charset="0"/>
                <a:ea typeface="Tahoma" panose="020B0604030504040204" pitchFamily="34" charset="0"/>
                <a:cs typeface="Tahoma" panose="020B0604030504040204" pitchFamily="34" charset="0"/>
              </a:rPr>
              <a:t>viên</a:t>
            </a:r>
            <a:r>
              <a:rPr lang="en-US" sz="2400" dirty="0" smtClean="0">
                <a:latin typeface="Tahoma" panose="020B0604030504040204" pitchFamily="34" charset="0"/>
                <a:ea typeface="Tahoma" panose="020B0604030504040204" pitchFamily="34" charset="0"/>
                <a:cs typeface="Tahoma" panose="020B0604030504040204" pitchFamily="34" charset="0"/>
              </a:rPr>
              <a:t> C </a:t>
            </a:r>
            <a:r>
              <a:rPr lang="en-US" sz="2400" dirty="0" err="1" smtClean="0">
                <a:latin typeface="Tahoma" panose="020B0604030504040204" pitchFamily="34" charset="0"/>
                <a:ea typeface="Tahoma" panose="020B0604030504040204" pitchFamily="34" charset="0"/>
                <a:cs typeface="Tahoma" panose="020B0604030504040204" pitchFamily="34" charset="0"/>
              </a:rPr>
              <a:t>sủi</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438558" y="787713"/>
            <a:ext cx="2295216" cy="1569660"/>
          </a:xfrm>
          <a:prstGeom prst="rect">
            <a:avLst/>
          </a:prstGeom>
        </p:spPr>
        <p:txBody>
          <a:bodyPr wrap="square">
            <a:spAutoFit/>
          </a:bodyPr>
          <a:lstStyle/>
          <a:p>
            <a:r>
              <a:rPr lang="en-US" sz="2400" dirty="0" err="1" smtClean="0">
                <a:latin typeface="Tahoma" panose="020B0604030504040204" pitchFamily="34" charset="0"/>
                <a:ea typeface="Tahoma" panose="020B0604030504040204" pitchFamily="34" charset="0"/>
                <a:cs typeface="Tahoma" panose="020B0604030504040204" pitchFamily="34" charset="0"/>
              </a:rPr>
              <a:t>Đề</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xuất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một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làm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tăng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tốc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độ</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phản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ứng</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p>
        </p:txBody>
      </p:sp>
      <p:sp>
        <p:nvSpPr>
          <p:cNvPr id="3" name="TextBox 2"/>
          <p:cNvSpPr txBox="1"/>
          <p:nvPr/>
        </p:nvSpPr>
        <p:spPr>
          <a:xfrm>
            <a:off x="2277310" y="2795451"/>
            <a:ext cx="2129246" cy="1477328"/>
          </a:xfrm>
          <a:prstGeom prst="rect">
            <a:avLst/>
          </a:prstGeom>
          <a:noFill/>
        </p:spPr>
        <p:txBody>
          <a:bodyPr wrap="square" rtlCol="0">
            <a:spAutoFit/>
          </a:bodyPr>
          <a:lstStyle/>
          <a:p>
            <a:r>
              <a:rPr lang="en-US" dirty="0" smtClean="0"/>
              <a:t>HD: </a:t>
            </a:r>
            <a:r>
              <a:rPr lang="en-US" dirty="0" err="1" smtClean="0"/>
              <a:t>cột</a:t>
            </a:r>
            <a:r>
              <a:rPr lang="en-US" dirty="0" smtClean="0"/>
              <a:t> </a:t>
            </a:r>
            <a:r>
              <a:rPr lang="en-US" dirty="0" err="1" smtClean="0"/>
              <a:t>này</a:t>
            </a:r>
            <a:r>
              <a:rPr lang="en-US" dirty="0" smtClean="0"/>
              <a:t>  </a:t>
            </a:r>
            <a:r>
              <a:rPr lang="en-US" dirty="0" err="1" smtClean="0"/>
              <a:t>cần</a:t>
            </a:r>
            <a:r>
              <a:rPr lang="en-US" dirty="0" smtClean="0"/>
              <a:t> </a:t>
            </a:r>
            <a:r>
              <a:rPr lang="en-US" dirty="0" err="1" smtClean="0"/>
              <a:t>nêu</a:t>
            </a:r>
            <a:r>
              <a:rPr lang="en-US" dirty="0" smtClean="0"/>
              <a:t> </a:t>
            </a:r>
            <a:r>
              <a:rPr lang="en-US" dirty="0" err="1" smtClean="0"/>
              <a:t>được</a:t>
            </a:r>
            <a:r>
              <a:rPr lang="en-US" dirty="0" smtClean="0"/>
              <a:t> </a:t>
            </a:r>
            <a:r>
              <a:rPr lang="en-US" dirty="0" err="1" smtClean="0"/>
              <a:t>hiện</a:t>
            </a:r>
            <a:r>
              <a:rPr lang="en-US" dirty="0" smtClean="0"/>
              <a:t> </a:t>
            </a:r>
            <a:r>
              <a:rPr lang="en-US" dirty="0" err="1" smtClean="0"/>
              <a:t>tượng</a:t>
            </a:r>
            <a:r>
              <a:rPr lang="en-US" dirty="0" smtClean="0"/>
              <a:t> </a:t>
            </a:r>
            <a:r>
              <a:rPr lang="en-US" dirty="0" err="1" smtClean="0"/>
              <a:t>gì</a:t>
            </a:r>
            <a:r>
              <a:rPr lang="en-US" dirty="0" smtClean="0"/>
              <a:t> </a:t>
            </a:r>
            <a:r>
              <a:rPr lang="en-US" dirty="0" err="1" smtClean="0"/>
              <a:t>xảy</a:t>
            </a:r>
            <a:r>
              <a:rPr lang="en-US" dirty="0" smtClean="0"/>
              <a:t> </a:t>
            </a:r>
            <a:r>
              <a:rPr lang="en-US" dirty="0" err="1" smtClean="0"/>
              <a:t>ra</a:t>
            </a:r>
            <a:r>
              <a:rPr lang="en-US" dirty="0" smtClean="0"/>
              <a:t> ở </a:t>
            </a:r>
            <a:r>
              <a:rPr lang="en-US" dirty="0" err="1" smtClean="0"/>
              <a:t>mỗi</a:t>
            </a:r>
            <a:r>
              <a:rPr lang="en-US" dirty="0" smtClean="0"/>
              <a:t> </a:t>
            </a:r>
            <a:r>
              <a:rPr lang="en-US" dirty="0" err="1" smtClean="0"/>
              <a:t>cốc</a:t>
            </a:r>
            <a:r>
              <a:rPr lang="en-US" dirty="0" smtClean="0"/>
              <a:t>, </a:t>
            </a:r>
            <a:r>
              <a:rPr lang="en-US" dirty="0" err="1" smtClean="0"/>
              <a:t>hiện</a:t>
            </a:r>
            <a:r>
              <a:rPr lang="en-US" dirty="0" smtClean="0"/>
              <a:t> </a:t>
            </a:r>
            <a:r>
              <a:rPr lang="en-US" dirty="0" err="1" smtClean="0"/>
              <a:t>tượng</a:t>
            </a:r>
            <a:r>
              <a:rPr lang="en-US" dirty="0" smtClean="0"/>
              <a:t> ở </a:t>
            </a:r>
            <a:r>
              <a:rPr lang="en-US" dirty="0" err="1" smtClean="0"/>
              <a:t>cốc</a:t>
            </a:r>
            <a:r>
              <a:rPr lang="en-US" dirty="0" smtClean="0"/>
              <a:t> </a:t>
            </a:r>
            <a:r>
              <a:rPr lang="en-US" dirty="0" err="1" smtClean="0"/>
              <a:t>nào</a:t>
            </a:r>
            <a:r>
              <a:rPr lang="en-US" dirty="0" smtClean="0"/>
              <a:t> </a:t>
            </a:r>
            <a:r>
              <a:rPr lang="en-US" dirty="0" err="1" smtClean="0"/>
              <a:t>nhanh</a:t>
            </a:r>
            <a:r>
              <a:rPr lang="en-US" dirty="0" smtClean="0"/>
              <a:t> </a:t>
            </a:r>
            <a:r>
              <a:rPr lang="en-US" dirty="0" err="1" smtClean="0"/>
              <a:t>hơn</a:t>
            </a:r>
            <a:r>
              <a:rPr lang="en-US" dirty="0" smtClean="0"/>
              <a:t> </a:t>
            </a:r>
            <a:r>
              <a:rPr lang="en-US" dirty="0" err="1" smtClean="0"/>
              <a:t>nhé</a:t>
            </a:r>
            <a:r>
              <a:rPr lang="en-US" dirty="0" smtClean="0"/>
              <a:t>)</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341933" y="73920"/>
            <a:ext cx="4417906" cy="523220"/>
          </a:xfrm>
          <a:prstGeom prst="rect">
            <a:avLst/>
          </a:prstGeom>
          <a:solidFill>
            <a:srgbClr val="FFEAAF"/>
          </a:solidFill>
        </p:spPr>
        <p:txBody>
          <a:bodyPr wrap="square" rtlCol="0">
            <a:spAutoFit/>
          </a:bodyPr>
          <a:lstStyle/>
          <a:p>
            <a:pPr algn="ct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Phiếu học tập số</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4:</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Table 22"/>
          <p:cNvGraphicFramePr>
            <a:graphicFrameLocks noGrp="1"/>
          </p:cNvGraphicFramePr>
          <p:nvPr/>
        </p:nvGraphicFramePr>
        <p:xfrm>
          <a:off x="9217" y="753086"/>
          <a:ext cx="11864535" cy="5858433"/>
        </p:xfrm>
        <a:graphic>
          <a:graphicData uri="http://schemas.openxmlformats.org/drawingml/2006/table">
            <a:tbl>
              <a:tblPr firstRow="1" bandRow="1">
                <a:tableStyleId>{5940675A-B579-460E-94D1-54222C63F5DA}</a:tableStyleId>
              </a:tblPr>
              <a:tblGrid>
                <a:gridCol w="2227181"/>
                <a:gridCol w="2307145"/>
                <a:gridCol w="2443403"/>
                <a:gridCol w="2443403"/>
                <a:gridCol w="2443403"/>
              </a:tblGrid>
              <a:tr h="484815">
                <a:tc rowSpan="2">
                  <a:txBody>
                    <a:bodyPr/>
                    <a:lstStyle/>
                    <a:p>
                      <a:pPr algn="ctr"/>
                      <a:r>
                        <a:rPr lang="en-US" sz="2800" dirty="0" err="1" smtClean="0"/>
                        <a:t>Tiến</a:t>
                      </a:r>
                      <a:r>
                        <a:rPr lang="en-US" sz="2800" baseline="0" dirty="0" smtClean="0"/>
                        <a:t> </a:t>
                      </a:r>
                      <a:r>
                        <a:rPr lang="en-US" sz="2800" baseline="0" dirty="0" err="1" smtClean="0"/>
                        <a:t>hành</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rowSpan="2">
                  <a:txBody>
                    <a:bodyPr/>
                    <a:lstStyle/>
                    <a:p>
                      <a:pPr algn="ctr"/>
                      <a:r>
                        <a:rPr lang="en-US" sz="2800" dirty="0" smtClean="0"/>
                        <a:t>So </a:t>
                      </a:r>
                      <a:r>
                        <a:rPr lang="en-US" sz="2800" dirty="0" err="1" smtClean="0"/>
                        <a:t>sánh</a:t>
                      </a:r>
                      <a:r>
                        <a:rPr lang="en-US" sz="2800" baseline="0" dirty="0" smtClean="0"/>
                        <a:t> </a:t>
                      </a:r>
                      <a:r>
                        <a:rPr lang="en-US" sz="2800" baseline="0" dirty="0" err="1" smtClean="0"/>
                        <a:t>hi</a:t>
                      </a:r>
                      <a:r>
                        <a:rPr lang="en-US" sz="2800" dirty="0" err="1" smtClean="0"/>
                        <a:t>ện</a:t>
                      </a:r>
                      <a:r>
                        <a:rPr lang="en-US" sz="2800" baseline="0" dirty="0" smtClean="0"/>
                        <a:t> </a:t>
                      </a:r>
                      <a:r>
                        <a:rPr lang="en-US" sz="2800" baseline="0" dirty="0" err="1" smtClean="0"/>
                        <a:t>tượng</a:t>
                      </a:r>
                      <a:r>
                        <a:rPr lang="en-US" sz="2800" baseline="0" dirty="0" smtClean="0"/>
                        <a:t> </a:t>
                      </a:r>
                      <a:r>
                        <a:rPr lang="en-US" sz="2800" baseline="0" dirty="0" err="1" smtClean="0"/>
                        <a:t>xảy</a:t>
                      </a:r>
                      <a:r>
                        <a:rPr lang="en-US" sz="2800" baseline="0" dirty="0" smtClean="0"/>
                        <a:t> </a:t>
                      </a:r>
                      <a:r>
                        <a:rPr lang="en-US" sz="2800" baseline="0" dirty="0" err="1" smtClean="0"/>
                        <a:t>ra</a:t>
                      </a:r>
                      <a:r>
                        <a:rPr lang="en-US" sz="2800" baseline="0" dirty="0" smtClean="0"/>
                        <a:t> ở 2 </a:t>
                      </a:r>
                      <a:r>
                        <a:rPr lang="en-US" sz="2800" baseline="0" dirty="0" err="1" smtClean="0"/>
                        <a:t>ống</a:t>
                      </a:r>
                      <a:r>
                        <a:rPr lang="en-US" sz="2800" baseline="0" dirty="0" smtClean="0"/>
                        <a:t> </a:t>
                      </a:r>
                      <a:r>
                        <a:rPr lang="en-US" sz="2800" baseline="0" dirty="0" err="1" smtClean="0"/>
                        <a:t>nghiệm</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gridSpan="2">
                  <a:txBody>
                    <a:bodyPr/>
                    <a:lstStyle/>
                    <a:p>
                      <a:pPr algn="ctr"/>
                      <a:r>
                        <a:rPr lang="en-US" sz="2800" dirty="0" err="1" smtClean="0"/>
                        <a:t>Tốc</a:t>
                      </a:r>
                      <a:r>
                        <a:rPr lang="en-US" sz="2800" dirty="0" smtClean="0"/>
                        <a:t> </a:t>
                      </a:r>
                      <a:r>
                        <a:rPr lang="en-US" sz="2800" dirty="0" err="1" smtClean="0"/>
                        <a:t>độ</a:t>
                      </a:r>
                      <a:r>
                        <a:rPr lang="en-US" sz="2800" baseline="0" dirty="0" smtClean="0"/>
                        <a:t> </a:t>
                      </a:r>
                      <a:r>
                        <a:rPr lang="en-US" sz="2800" baseline="0" dirty="0" err="1" smtClean="0"/>
                        <a:t>phản</a:t>
                      </a:r>
                      <a:r>
                        <a:rPr lang="en-US" sz="2800" baseline="0" dirty="0" smtClean="0"/>
                        <a:t> </a:t>
                      </a:r>
                      <a:r>
                        <a:rPr lang="en-US" sz="2800" baseline="0" dirty="0" err="1" smtClean="0"/>
                        <a:t>ứng</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cPr anchor="ctr">
                    <a:lnB w="12700" cap="flat" cmpd="sng" algn="ctr">
                      <a:solidFill>
                        <a:schemeClr val="tx1"/>
                      </a:solidFill>
                      <a:prstDash val="solid"/>
                      <a:round/>
                      <a:headEnd type="none" w="med" len="med"/>
                      <a:tailEnd type="none" w="med" len="med"/>
                    </a:lnB>
                  </a:tcPr>
                </a:tc>
                <a:tc rowSpan="2">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r h="1197778">
                <a:tc vMerge="1">
                  <a:tcPr/>
                </a:tc>
                <a:tc vMerge="1">
                  <a:tcPr/>
                </a:tc>
                <a:tc>
                  <a:txBody>
                    <a:bodyPr/>
                    <a:lstStyle/>
                    <a:p>
                      <a:pPr algn="ctr"/>
                      <a:r>
                        <a:rPr lang="en-US" sz="2800" baseline="0" dirty="0" err="1" smtClean="0"/>
                        <a:t>Ống</a:t>
                      </a:r>
                      <a:r>
                        <a:rPr lang="en-US" sz="2800" baseline="0" dirty="0" smtClean="0"/>
                        <a:t> 1(</a:t>
                      </a:r>
                      <a:r>
                        <a:rPr lang="en-US" sz="2800" baseline="0" dirty="0" err="1" smtClean="0"/>
                        <a:t>có</a:t>
                      </a:r>
                      <a:r>
                        <a:rPr lang="en-US" sz="2800" baseline="0" dirty="0" smtClean="0"/>
                        <a:t> </a:t>
                      </a:r>
                      <a:r>
                        <a:rPr lang="en-US" sz="2800" baseline="0" dirty="0" err="1" smtClean="0"/>
                        <a:t>mặt</a:t>
                      </a:r>
                      <a:r>
                        <a:rPr lang="en-US" sz="2800" baseline="0" dirty="0" smtClean="0"/>
                        <a:t> MnO</a:t>
                      </a:r>
                      <a:r>
                        <a:rPr lang="en-US" sz="2800" baseline="-25000" dirty="0" smtClean="0"/>
                        <a:t>2</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800" dirty="0" err="1" smtClean="0"/>
                        <a:t>Ống</a:t>
                      </a:r>
                      <a:r>
                        <a:rPr lang="en-US" sz="2800" dirty="0" smtClean="0"/>
                        <a:t> 2  (</a:t>
                      </a:r>
                      <a:r>
                        <a:rPr lang="en-US" sz="2800" dirty="0" err="1" smtClean="0"/>
                        <a:t>không</a:t>
                      </a:r>
                      <a:r>
                        <a:rPr lang="en-US" sz="2800" baseline="0" dirty="0" smtClean="0"/>
                        <a:t> </a:t>
                      </a:r>
                      <a:r>
                        <a:rPr lang="en-US" sz="2800" baseline="0" dirty="0" err="1" smtClean="0"/>
                        <a:t>có</a:t>
                      </a:r>
                      <a:r>
                        <a:rPr lang="en-US" sz="2800" baseline="0" dirty="0" smtClean="0"/>
                        <a:t> MnO</a:t>
                      </a:r>
                      <a:r>
                        <a:rPr lang="en-US" sz="2800" baseline="-25000" dirty="0" smtClean="0"/>
                        <a:t>2</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vMerge="1">
                  <a:tcPr/>
                </a:tc>
              </a:tr>
              <a:tr h="4142495">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pic>
        <p:nvPicPr>
          <p:cNvPr id="25" name="Picture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55775" y="1"/>
            <a:ext cx="975115" cy="753086"/>
          </a:xfrm>
          <a:prstGeom prst="rect">
            <a:avLst/>
          </a:prstGeom>
        </p:spPr>
      </p:pic>
      <p:pic>
        <p:nvPicPr>
          <p:cNvPr id="2" name="Picture 1" descr="Logo,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3964" y="240884"/>
            <a:ext cx="512202" cy="512202"/>
          </a:xfrm>
          <a:prstGeom prst="rect">
            <a:avLst/>
          </a:prstGeom>
        </p:spPr>
      </p:pic>
      <p:sp>
        <p:nvSpPr>
          <p:cNvPr id="5" name="Rectangle 4"/>
          <p:cNvSpPr/>
          <p:nvPr/>
        </p:nvSpPr>
        <p:spPr>
          <a:xfrm>
            <a:off x="9217" y="2572387"/>
            <a:ext cx="2289846" cy="3785652"/>
          </a:xfrm>
          <a:prstGeom prst="rect">
            <a:avLst/>
          </a:prstGeom>
        </p:spPr>
        <p:txBody>
          <a:bodyPr wrap="square">
            <a:spAutoFit/>
          </a:bodyPr>
          <a:lstStyle/>
          <a:p>
            <a:pPr algn="ctr"/>
            <a:r>
              <a:rPr lang="en-US" sz="2400" dirty="0" smtClean="0">
                <a:latin typeface="Tahoma" panose="020B0604030504040204" pitchFamily="34" charset="0"/>
                <a:ea typeface="Tahoma" panose="020B0604030504040204" pitchFamily="34" charset="0"/>
                <a:cs typeface="Tahoma" panose="020B0604030504040204" pitchFamily="34" charset="0"/>
              </a:rPr>
              <a:t>- Cho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2 </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nghiệm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khoảng</a:t>
            </a:r>
            <a:r>
              <a:rPr lang="en-US" sz="2400" dirty="0" smtClean="0">
                <a:latin typeface="Tahoma" panose="020B0604030504040204" pitchFamily="34" charset="0"/>
                <a:ea typeface="Tahoma" panose="020B0604030504040204" pitchFamily="34" charset="0"/>
                <a:cs typeface="Tahoma" panose="020B0604030504040204" pitchFamily="34" charset="0"/>
              </a:rPr>
              <a:t> 3ml dung </a:t>
            </a:r>
            <a:r>
              <a:rPr lang="en-US" sz="2400" dirty="0" err="1" smtClean="0">
                <a:latin typeface="Tahoma" panose="020B0604030504040204" pitchFamily="34" charset="0"/>
                <a:ea typeface="Tahoma" panose="020B0604030504040204" pitchFamily="34" charset="0"/>
                <a:cs typeface="Tahoma" panose="020B0604030504040204" pitchFamily="34" charset="0"/>
              </a:rPr>
              <a:t>dịch</a:t>
            </a:r>
            <a:r>
              <a:rPr lang="en-US" sz="2400" dirty="0" smtClean="0">
                <a:latin typeface="Tahoma" panose="020B0604030504040204" pitchFamily="34" charset="0"/>
                <a:ea typeface="Tahoma" panose="020B0604030504040204" pitchFamily="34" charset="0"/>
                <a:cs typeface="Tahoma" panose="020B0604030504040204" pitchFamily="34" charset="0"/>
              </a:rPr>
              <a:t> H</a:t>
            </a:r>
            <a:r>
              <a:rPr lang="en-US" sz="2400" baseline="-25000" dirty="0" smtClean="0">
                <a:latin typeface="Tahoma" panose="020B0604030504040204" pitchFamily="34" charset="0"/>
                <a:ea typeface="Tahoma" panose="020B0604030504040204" pitchFamily="34" charset="0"/>
                <a:cs typeface="Tahoma" panose="020B0604030504040204" pitchFamily="34" charset="0"/>
              </a:rPr>
              <a:t>2</a:t>
            </a:r>
            <a:r>
              <a:rPr lang="en-US" sz="2400" dirty="0" smtClean="0">
                <a:latin typeface="Tahoma" panose="020B0604030504040204" pitchFamily="34" charset="0"/>
                <a:ea typeface="Tahoma" panose="020B0604030504040204" pitchFamily="34" charset="0"/>
                <a:cs typeface="Tahoma" panose="020B0604030504040204" pitchFamily="34" charset="0"/>
              </a:rPr>
              <a:t>O</a:t>
            </a:r>
            <a:r>
              <a:rPr lang="en-US" sz="2400" baseline="-25000" dirty="0" smtClean="0">
                <a:latin typeface="Tahoma" panose="020B0604030504040204" pitchFamily="34" charset="0"/>
                <a:ea typeface="Tahoma" panose="020B0604030504040204" pitchFamily="34" charset="0"/>
                <a:cs typeface="Tahoma" panose="020B0604030504040204" pitchFamily="34" charset="0"/>
              </a:rPr>
              <a:t>2</a:t>
            </a:r>
            <a:r>
              <a:rPr lang="en-US" sz="2400" dirty="0" smtClean="0">
                <a:latin typeface="Tahoma" panose="020B0604030504040204" pitchFamily="34" charset="0"/>
                <a:ea typeface="Tahoma" panose="020B0604030504040204" pitchFamily="34" charset="0"/>
                <a:cs typeface="Tahoma" panose="020B0604030504040204" pitchFamily="34" charset="0"/>
              </a:rPr>
              <a:t>3%</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nghiệm</a:t>
            </a:r>
            <a:r>
              <a:rPr lang="en-US" sz="2400" dirty="0" smtClean="0">
                <a:latin typeface="Tahoma" panose="020B0604030504040204" pitchFamily="34" charset="0"/>
                <a:ea typeface="Tahoma" panose="020B0604030504040204" pitchFamily="34" charset="0"/>
                <a:cs typeface="Tahoma" panose="020B0604030504040204" pitchFamily="34" charset="0"/>
              </a:rPr>
              <a:t>  1: </a:t>
            </a:r>
            <a:r>
              <a:rPr lang="en-US" sz="2400" dirty="0" err="1" smtClean="0">
                <a:latin typeface="Tahoma" panose="020B0604030504040204" pitchFamily="34" charset="0"/>
                <a:ea typeface="Tahoma" panose="020B0604030504040204" pitchFamily="34" charset="0"/>
                <a:cs typeface="Tahoma" panose="020B0604030504040204" pitchFamily="34" charset="0"/>
              </a:rPr>
              <a:t>thêm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một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ít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bột</a:t>
            </a:r>
            <a:r>
              <a:rPr lang="en-US" sz="2400" dirty="0" smtClean="0">
                <a:latin typeface="Tahoma" panose="020B0604030504040204" pitchFamily="34" charset="0"/>
                <a:ea typeface="Tahoma" panose="020B0604030504040204" pitchFamily="34" charset="0"/>
                <a:cs typeface="Tahoma" panose="020B0604030504040204" pitchFamily="34" charset="0"/>
              </a:rPr>
              <a:t> MnO</a:t>
            </a:r>
            <a:r>
              <a:rPr lang="en-US" sz="2400" baseline="-25000" dirty="0" smtClean="0">
                <a:latin typeface="Tahoma" panose="020B0604030504040204" pitchFamily="34" charset="0"/>
                <a:ea typeface="Tahoma" panose="020B0604030504040204" pitchFamily="34" charset="0"/>
                <a:cs typeface="Tahoma" panose="020B0604030504040204" pitchFamily="34" charset="0"/>
              </a:rPr>
              <a:t>2</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nghiệm</a:t>
            </a:r>
            <a:r>
              <a:rPr lang="en-US" sz="2400" dirty="0" smtClean="0">
                <a:latin typeface="Tahoma" panose="020B0604030504040204" pitchFamily="34" charset="0"/>
                <a:ea typeface="Tahoma" panose="020B0604030504040204" pitchFamily="34" charset="0"/>
                <a:cs typeface="Tahoma" panose="020B0604030504040204" pitchFamily="34" charset="0"/>
              </a:rPr>
              <a:t>  2: </a:t>
            </a:r>
            <a:r>
              <a:rPr lang="en-US" sz="2400" dirty="0" err="1" smtClean="0">
                <a:latin typeface="Tahoma" panose="020B0604030504040204" pitchFamily="34" charset="0"/>
                <a:ea typeface="Tahoma" panose="020B0604030504040204" pitchFamily="34" charset="0"/>
                <a:cs typeface="Tahoma" panose="020B0604030504040204" pitchFamily="34" charset="0"/>
              </a:rPr>
              <a:t>để</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nguyên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438558" y="787713"/>
            <a:ext cx="2295216" cy="1569660"/>
          </a:xfrm>
          <a:prstGeom prst="rect">
            <a:avLst/>
          </a:prstGeom>
        </p:spPr>
        <p:txBody>
          <a:bodyPr wrap="square">
            <a:spAutoFit/>
          </a:bodyPr>
          <a:lstStyle/>
          <a:p>
            <a:r>
              <a:rPr lang="en-US" sz="2400" dirty="0" err="1" smtClean="0">
                <a:latin typeface="Tahoma" panose="020B0604030504040204" pitchFamily="34" charset="0"/>
                <a:ea typeface="Tahoma" panose="020B0604030504040204" pitchFamily="34" charset="0"/>
                <a:cs typeface="Tahoma" panose="020B0604030504040204" pitchFamily="34" charset="0"/>
              </a:rPr>
              <a:t>Đề</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xuất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một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làm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tăng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tốc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độ</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phản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ứng</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341933" y="73920"/>
            <a:ext cx="4417906" cy="523220"/>
          </a:xfrm>
          <a:prstGeom prst="rect">
            <a:avLst/>
          </a:prstGeom>
          <a:solidFill>
            <a:srgbClr val="FFEAAF"/>
          </a:solidFill>
        </p:spPr>
        <p:txBody>
          <a:bodyPr wrap="square" rtlCol="0">
            <a:spAutoFit/>
          </a:bodyPr>
          <a:lstStyle/>
          <a:p>
            <a:pPr algn="ct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Phiếu học tập số</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Table 22"/>
          <p:cNvGraphicFramePr>
            <a:graphicFrameLocks noGrp="1"/>
          </p:cNvGraphicFramePr>
          <p:nvPr/>
        </p:nvGraphicFramePr>
        <p:xfrm>
          <a:off x="9217" y="753084"/>
          <a:ext cx="11864535" cy="5858433"/>
        </p:xfrm>
        <a:graphic>
          <a:graphicData uri="http://schemas.openxmlformats.org/drawingml/2006/table">
            <a:tbl>
              <a:tblPr firstRow="1" bandRow="1">
                <a:tableStyleId>{5940675A-B579-460E-94D1-54222C63F5DA}</a:tableStyleId>
              </a:tblPr>
              <a:tblGrid>
                <a:gridCol w="2227181"/>
                <a:gridCol w="2307145"/>
                <a:gridCol w="2443403"/>
                <a:gridCol w="2443403"/>
                <a:gridCol w="2443403"/>
              </a:tblGrid>
              <a:tr h="484815">
                <a:tc rowSpan="2">
                  <a:txBody>
                    <a:bodyPr/>
                    <a:lstStyle/>
                    <a:p>
                      <a:pPr algn="ctr"/>
                      <a:r>
                        <a:rPr lang="en-US" sz="2800" dirty="0" err="1" smtClean="0"/>
                        <a:t>Tiến</a:t>
                      </a:r>
                      <a:r>
                        <a:rPr lang="en-US" sz="2800" baseline="0" dirty="0" smtClean="0"/>
                        <a:t> </a:t>
                      </a:r>
                      <a:r>
                        <a:rPr lang="en-US" sz="2800" baseline="0" dirty="0" err="1" smtClean="0"/>
                        <a:t>hành</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rowSpan="2">
                  <a:txBody>
                    <a:bodyPr/>
                    <a:lstStyle/>
                    <a:p>
                      <a:pPr algn="ctr"/>
                      <a:r>
                        <a:rPr lang="en-US" sz="2800" dirty="0" smtClean="0"/>
                        <a:t>So </a:t>
                      </a:r>
                      <a:r>
                        <a:rPr lang="en-US" sz="2800" dirty="0" err="1" smtClean="0"/>
                        <a:t>sánh</a:t>
                      </a:r>
                      <a:r>
                        <a:rPr lang="en-US" sz="2800" baseline="0" dirty="0" smtClean="0"/>
                        <a:t> </a:t>
                      </a:r>
                      <a:r>
                        <a:rPr lang="en-US" sz="2800" baseline="0" dirty="0" err="1" smtClean="0"/>
                        <a:t>hi</a:t>
                      </a:r>
                      <a:r>
                        <a:rPr lang="en-US" sz="2800" dirty="0" err="1" smtClean="0"/>
                        <a:t>ện</a:t>
                      </a:r>
                      <a:r>
                        <a:rPr lang="en-US" sz="2800" baseline="0" dirty="0" smtClean="0"/>
                        <a:t> </a:t>
                      </a:r>
                      <a:r>
                        <a:rPr lang="en-US" sz="2800" baseline="0" dirty="0" err="1" smtClean="0"/>
                        <a:t>tượng</a:t>
                      </a:r>
                      <a:r>
                        <a:rPr lang="en-US" sz="2800" baseline="0" dirty="0" smtClean="0"/>
                        <a:t> </a:t>
                      </a:r>
                      <a:r>
                        <a:rPr lang="en-US" sz="2800" baseline="0" dirty="0" err="1" smtClean="0"/>
                        <a:t>xảy</a:t>
                      </a:r>
                      <a:r>
                        <a:rPr lang="en-US" sz="2800" baseline="0" dirty="0" smtClean="0"/>
                        <a:t> </a:t>
                      </a:r>
                      <a:r>
                        <a:rPr lang="en-US" sz="2800" baseline="0" dirty="0" err="1" smtClean="0"/>
                        <a:t>ra</a:t>
                      </a:r>
                      <a:r>
                        <a:rPr lang="en-US" sz="2800" baseline="0" dirty="0" smtClean="0"/>
                        <a:t> ở 2 </a:t>
                      </a:r>
                      <a:r>
                        <a:rPr lang="en-US" sz="2800" baseline="0" dirty="0" err="1" smtClean="0"/>
                        <a:t>ống</a:t>
                      </a:r>
                      <a:r>
                        <a:rPr lang="en-US" sz="2800" baseline="0" dirty="0" smtClean="0"/>
                        <a:t> </a:t>
                      </a:r>
                      <a:r>
                        <a:rPr lang="en-US" sz="2800" baseline="0" dirty="0" err="1" smtClean="0"/>
                        <a:t>nghiệm</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gridSpan="2">
                  <a:txBody>
                    <a:bodyPr/>
                    <a:lstStyle/>
                    <a:p>
                      <a:pPr algn="ctr"/>
                      <a:r>
                        <a:rPr lang="en-US" sz="2800" dirty="0" err="1" smtClean="0"/>
                        <a:t>Tốc</a:t>
                      </a:r>
                      <a:r>
                        <a:rPr lang="en-US" sz="2800" dirty="0" smtClean="0"/>
                        <a:t> </a:t>
                      </a:r>
                      <a:r>
                        <a:rPr lang="en-US" sz="2800" dirty="0" err="1" smtClean="0"/>
                        <a:t>độ</a:t>
                      </a:r>
                      <a:r>
                        <a:rPr lang="en-US" sz="2800" baseline="0" dirty="0" smtClean="0"/>
                        <a:t> </a:t>
                      </a:r>
                      <a:r>
                        <a:rPr lang="en-US" sz="2800" baseline="0" dirty="0" err="1" smtClean="0"/>
                        <a:t>phản</a:t>
                      </a:r>
                      <a:r>
                        <a:rPr lang="en-US" sz="2800" baseline="0" dirty="0" smtClean="0"/>
                        <a:t> </a:t>
                      </a:r>
                      <a:r>
                        <a:rPr lang="en-US" sz="2800" baseline="0" dirty="0" err="1" smtClean="0"/>
                        <a:t>ứng</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cPr anchor="ctr">
                    <a:lnB w="12700" cap="flat" cmpd="sng" algn="ctr">
                      <a:solidFill>
                        <a:schemeClr val="tx1"/>
                      </a:solidFill>
                      <a:prstDash val="solid"/>
                      <a:round/>
                      <a:headEnd type="none" w="med" len="med"/>
                      <a:tailEnd type="none" w="med" len="med"/>
                    </a:lnB>
                  </a:tcPr>
                </a:tc>
                <a:tc rowSpan="2">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r h="1197778">
                <a:tc vMerge="1">
                  <a:tcPr/>
                </a:tc>
                <a:tc vMerge="1">
                  <a:tcPr/>
                </a:tc>
                <a:tc>
                  <a:txBody>
                    <a:bodyPr/>
                    <a:lstStyle/>
                    <a:p>
                      <a:pPr algn="ctr"/>
                      <a:r>
                        <a:rPr lang="en-US" sz="2800" dirty="0" err="1" smtClean="0"/>
                        <a:t>Ống</a:t>
                      </a:r>
                      <a:r>
                        <a:rPr lang="en-US" sz="2800" baseline="0" dirty="0" smtClean="0"/>
                        <a:t> 1</a:t>
                      </a:r>
                      <a:r>
                        <a:rPr lang="en-US" sz="2800" dirty="0" smtClean="0"/>
                        <a:t>(</a:t>
                      </a:r>
                      <a:r>
                        <a:rPr lang="en-US" sz="2800" dirty="0" err="1" smtClean="0"/>
                        <a:t>Dạng</a:t>
                      </a:r>
                      <a:r>
                        <a:rPr lang="en-US" sz="2800" baseline="0" dirty="0" smtClean="0"/>
                        <a:t> </a:t>
                      </a:r>
                      <a:r>
                        <a:rPr lang="en-US" sz="2800" baseline="0" dirty="0" err="1" smtClean="0"/>
                        <a:t>viên</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800" dirty="0" err="1" smtClean="0"/>
                        <a:t>Ống</a:t>
                      </a:r>
                      <a:r>
                        <a:rPr lang="en-US" sz="2800" dirty="0" smtClean="0"/>
                        <a:t> 2(</a:t>
                      </a:r>
                      <a:r>
                        <a:rPr lang="en-US" sz="2800" dirty="0" err="1" smtClean="0"/>
                        <a:t>dạng</a:t>
                      </a:r>
                      <a:r>
                        <a:rPr lang="en-US" sz="2800" baseline="0" dirty="0" smtClean="0"/>
                        <a:t> </a:t>
                      </a:r>
                      <a:r>
                        <a:rPr lang="en-US" sz="2800" baseline="0" dirty="0" err="1" smtClean="0"/>
                        <a:t>bột</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vMerge="1">
                  <a:tcPr/>
                </a:tc>
              </a:tr>
              <a:tr h="4142495">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pic>
        <p:nvPicPr>
          <p:cNvPr id="25" name="Picture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55775" y="1"/>
            <a:ext cx="975115" cy="753086"/>
          </a:xfrm>
          <a:prstGeom prst="rect">
            <a:avLst/>
          </a:prstGeom>
        </p:spPr>
      </p:pic>
      <p:pic>
        <p:nvPicPr>
          <p:cNvPr id="2" name="Picture 1" descr="Logo,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3964" y="240884"/>
            <a:ext cx="512202" cy="512202"/>
          </a:xfrm>
          <a:prstGeom prst="rect">
            <a:avLst/>
          </a:prstGeom>
        </p:spPr>
      </p:pic>
      <p:sp>
        <p:nvSpPr>
          <p:cNvPr id="5" name="Rectangle 4"/>
          <p:cNvSpPr/>
          <p:nvPr/>
        </p:nvSpPr>
        <p:spPr>
          <a:xfrm>
            <a:off x="0" y="2456536"/>
            <a:ext cx="2303929" cy="4154984"/>
          </a:xfrm>
          <a:prstGeom prst="rect">
            <a:avLst/>
          </a:prstGeom>
        </p:spPr>
        <p:txBody>
          <a:bodyPr wrap="square">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 Cho 1g </a:t>
            </a:r>
            <a:r>
              <a:rPr lang="en-US" sz="2400" dirty="0" err="1">
                <a:latin typeface="Tahoma" panose="020B0604030504040204" pitchFamily="34" charset="0"/>
                <a:ea typeface="Tahoma" panose="020B0604030504040204" pitchFamily="34" charset="0"/>
                <a:cs typeface="Tahoma" panose="020B0604030504040204" pitchFamily="34" charset="0"/>
              </a:rPr>
              <a:t>đá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vôi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dạng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1.</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a:latin typeface="Tahoma" panose="020B0604030504040204" pitchFamily="34" charset="0"/>
                <a:ea typeface="Tahoma" panose="020B0604030504040204" pitchFamily="34" charset="0"/>
                <a:cs typeface="Tahoma" panose="020B0604030504040204" pitchFamily="34" charset="0"/>
              </a:rPr>
              <a:t>-Cho 1g </a:t>
            </a:r>
            <a:r>
              <a:rPr lang="en-US" sz="2400" dirty="0" err="1">
                <a:latin typeface="Tahoma" panose="020B0604030504040204" pitchFamily="34" charset="0"/>
                <a:ea typeface="Tahoma" panose="020B0604030504040204" pitchFamily="34" charset="0"/>
                <a:cs typeface="Tahoma" panose="020B0604030504040204" pitchFamily="34" charset="0"/>
              </a:rPr>
              <a:t>đá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vôi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dạng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bột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2</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Thêm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mỗi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5ml </a:t>
            </a:r>
            <a:r>
              <a:rPr lang="en-US" sz="2400" dirty="0" err="1">
                <a:latin typeface="Tahoma" panose="020B0604030504040204" pitchFamily="34" charset="0"/>
                <a:ea typeface="Tahoma" panose="020B0604030504040204" pitchFamily="34" charset="0"/>
                <a:cs typeface="Tahoma" panose="020B0604030504040204" pitchFamily="34" charset="0"/>
              </a:rPr>
              <a:t>HCl</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cùng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nồng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độ</a:t>
            </a:r>
            <a:r>
              <a:rPr lang="en-US" sz="2400"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587753" y="753085"/>
            <a:ext cx="2295216" cy="1569660"/>
          </a:xfrm>
          <a:prstGeom prst="rect">
            <a:avLst/>
          </a:prstGeom>
        </p:spPr>
        <p:txBody>
          <a:bodyPr wrap="square">
            <a:spAutoFit/>
          </a:bodyPr>
          <a:lstStyle/>
          <a:p>
            <a:r>
              <a:rPr lang="en-US" sz="2400" dirty="0" err="1">
                <a:latin typeface="Tahoma" panose="020B0604030504040204" pitchFamily="34" charset="0"/>
                <a:ea typeface="Tahoma" panose="020B0604030504040204" pitchFamily="34" charset="0"/>
                <a:cs typeface="Tahoma" panose="020B0604030504040204" pitchFamily="34" charset="0"/>
              </a:rPr>
              <a:t>Đề</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xuất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một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phương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tăng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tốc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độ</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ứng</a:t>
            </a:r>
            <a:endParaRPr lang="en-US" sz="2400" dirty="0"/>
          </a:p>
        </p:txBody>
      </p:sp>
      <p:sp>
        <p:nvSpPr>
          <p:cNvPr id="8" name="Rectangle 7"/>
          <p:cNvSpPr/>
          <p:nvPr/>
        </p:nvSpPr>
        <p:spPr>
          <a:xfrm>
            <a:off x="2189968" y="2558694"/>
            <a:ext cx="2303929" cy="3416320"/>
          </a:xfrm>
          <a:prstGeom prst="rect">
            <a:avLst/>
          </a:prstGeom>
        </p:spPr>
        <p:txBody>
          <a:bodyPr wrap="square">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1: </a:t>
            </a:r>
            <a:r>
              <a:rPr lang="en-US" sz="2400" dirty="0" err="1" smtClean="0">
                <a:latin typeface="Tahoma" panose="020B0604030504040204" pitchFamily="34" charset="0"/>
                <a:ea typeface="Tahoma" panose="020B0604030504040204" pitchFamily="34" charset="0"/>
                <a:cs typeface="Tahoma" panose="020B0604030504040204" pitchFamily="34" charset="0"/>
              </a:rPr>
              <a:t>bọt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khí</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thoát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chậm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lgn="ct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2: </a:t>
            </a:r>
            <a:r>
              <a:rPr lang="en-US" sz="2400" dirty="0" err="1" smtClean="0">
                <a:latin typeface="Tahoma" panose="020B0604030504040204" pitchFamily="34" charset="0"/>
                <a:ea typeface="Tahoma" panose="020B0604030504040204" pitchFamily="34" charset="0"/>
                <a:cs typeface="Tahoma" panose="020B0604030504040204" pitchFamily="34" charset="0"/>
              </a:rPr>
              <a:t>bọt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khí</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thoát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nhanh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4503114" y="2679718"/>
            <a:ext cx="2303929" cy="1200329"/>
          </a:xfrm>
          <a:prstGeom prst="rect">
            <a:avLst/>
          </a:prstGeom>
        </p:spPr>
        <p:txBody>
          <a:bodyPr wrap="square">
            <a:spAutoFit/>
          </a:bodyPr>
          <a:lstStyle/>
          <a:p>
            <a:pPr algn="ctr"/>
            <a:r>
              <a:rPr lang="en-US" sz="2400" dirty="0" err="1" smtClean="0">
                <a:latin typeface="Tahoma" panose="020B0604030504040204" pitchFamily="34" charset="0"/>
                <a:ea typeface="Tahoma" panose="020B0604030504040204" pitchFamily="34" charset="0"/>
                <a:cs typeface="Tahoma" panose="020B0604030504040204" pitchFamily="34" charset="0"/>
              </a:rPr>
              <a:t>Xảy</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chậm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7031860" y="4804881"/>
            <a:ext cx="2303929" cy="1200329"/>
          </a:xfrm>
          <a:prstGeom prst="rect">
            <a:avLst/>
          </a:prstGeom>
        </p:spPr>
        <p:txBody>
          <a:bodyPr wrap="square">
            <a:spAutoFit/>
          </a:bodyPr>
          <a:lstStyle/>
          <a:p>
            <a:pPr algn="ctr"/>
            <a:r>
              <a:rPr lang="en-US" sz="2400" dirty="0" err="1" smtClean="0">
                <a:latin typeface="Tahoma" panose="020B0604030504040204" pitchFamily="34" charset="0"/>
                <a:ea typeface="Tahoma" panose="020B0604030504040204" pitchFamily="34" charset="0"/>
                <a:cs typeface="Tahoma" panose="020B0604030504040204" pitchFamily="34" charset="0"/>
              </a:rPr>
              <a:t>Xảy</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nhanh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9438558" y="2679718"/>
            <a:ext cx="2295216" cy="1569660"/>
          </a:xfrm>
          <a:prstGeom prst="rect">
            <a:avLst/>
          </a:prstGeom>
        </p:spPr>
        <p:txBody>
          <a:bodyPr wrap="square">
            <a:spAutoFit/>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a:t>
            </a:r>
            <a:r>
              <a:rPr lang="en-US" sz="2400" dirty="0" err="1" smtClean="0">
                <a:latin typeface="Tahoma" panose="020B0604030504040204" pitchFamily="34" charset="0"/>
                <a:ea typeface="Tahoma" panose="020B0604030504040204" pitchFamily="34" charset="0"/>
                <a:cs typeface="Tahoma" panose="020B0604030504040204" pitchFamily="34" charset="0"/>
              </a:rPr>
              <a:t>àm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tăng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diện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tích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bề</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mặt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của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chất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phản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ứng</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341933" y="73920"/>
            <a:ext cx="4417906" cy="523220"/>
          </a:xfrm>
          <a:prstGeom prst="rect">
            <a:avLst/>
          </a:prstGeom>
          <a:solidFill>
            <a:srgbClr val="FFEAAF"/>
          </a:solidFill>
        </p:spPr>
        <p:txBody>
          <a:bodyPr wrap="square" rtlCol="0">
            <a:spAutoFit/>
          </a:bodyPr>
          <a:lstStyle/>
          <a:p>
            <a:pPr algn="ct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Phiếu học tập số</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Table 22"/>
          <p:cNvGraphicFramePr>
            <a:graphicFrameLocks noGrp="1"/>
          </p:cNvGraphicFramePr>
          <p:nvPr/>
        </p:nvGraphicFramePr>
        <p:xfrm>
          <a:off x="9217" y="753086"/>
          <a:ext cx="11864535" cy="6032255"/>
        </p:xfrm>
        <a:graphic>
          <a:graphicData uri="http://schemas.openxmlformats.org/drawingml/2006/table">
            <a:tbl>
              <a:tblPr firstRow="1" bandRow="1">
                <a:tableStyleId>{5940675A-B579-460E-94D1-54222C63F5DA}</a:tableStyleId>
              </a:tblPr>
              <a:tblGrid>
                <a:gridCol w="2227181"/>
                <a:gridCol w="2307145"/>
                <a:gridCol w="2443403"/>
                <a:gridCol w="2443403"/>
                <a:gridCol w="2443403"/>
              </a:tblGrid>
              <a:tr h="484815">
                <a:tc rowSpan="2">
                  <a:txBody>
                    <a:bodyPr/>
                    <a:lstStyle/>
                    <a:p>
                      <a:pPr algn="ctr"/>
                      <a:r>
                        <a:rPr lang="en-US" sz="2800" dirty="0" err="1" smtClean="0"/>
                        <a:t>Tiến</a:t>
                      </a:r>
                      <a:r>
                        <a:rPr lang="en-US" sz="2800" baseline="0" dirty="0" smtClean="0"/>
                        <a:t> </a:t>
                      </a:r>
                      <a:r>
                        <a:rPr lang="en-US" sz="2800" baseline="0" dirty="0" err="1" smtClean="0"/>
                        <a:t>hành</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rowSpan="2">
                  <a:txBody>
                    <a:bodyPr/>
                    <a:lstStyle/>
                    <a:p>
                      <a:pPr algn="ctr"/>
                      <a:r>
                        <a:rPr lang="en-US" sz="2800" dirty="0" smtClean="0"/>
                        <a:t>So </a:t>
                      </a:r>
                      <a:r>
                        <a:rPr lang="en-US" sz="2800" dirty="0" err="1" smtClean="0"/>
                        <a:t>sánh</a:t>
                      </a:r>
                      <a:r>
                        <a:rPr lang="en-US" sz="2800" baseline="0" dirty="0" smtClean="0"/>
                        <a:t> </a:t>
                      </a:r>
                      <a:r>
                        <a:rPr lang="en-US" sz="2800" baseline="0" dirty="0" err="1" smtClean="0"/>
                        <a:t>hi</a:t>
                      </a:r>
                      <a:r>
                        <a:rPr lang="en-US" sz="2800" dirty="0" err="1" smtClean="0"/>
                        <a:t>ện</a:t>
                      </a:r>
                      <a:r>
                        <a:rPr lang="en-US" sz="2800" baseline="0" dirty="0" smtClean="0"/>
                        <a:t> </a:t>
                      </a:r>
                      <a:r>
                        <a:rPr lang="en-US" sz="2800" baseline="0" dirty="0" err="1" smtClean="0"/>
                        <a:t>tượng</a:t>
                      </a:r>
                      <a:r>
                        <a:rPr lang="en-US" sz="2800" baseline="0" dirty="0" smtClean="0"/>
                        <a:t> </a:t>
                      </a:r>
                      <a:r>
                        <a:rPr lang="en-US" sz="2800" baseline="0" dirty="0" err="1" smtClean="0"/>
                        <a:t>xảy</a:t>
                      </a:r>
                      <a:r>
                        <a:rPr lang="en-US" sz="2800" baseline="0" dirty="0" smtClean="0"/>
                        <a:t> </a:t>
                      </a:r>
                      <a:r>
                        <a:rPr lang="en-US" sz="2800" baseline="0" dirty="0" err="1" smtClean="0"/>
                        <a:t>ra</a:t>
                      </a:r>
                      <a:r>
                        <a:rPr lang="en-US" sz="2800" baseline="0" dirty="0" smtClean="0"/>
                        <a:t> ở 2 </a:t>
                      </a:r>
                      <a:r>
                        <a:rPr lang="en-US" sz="2800" baseline="0" dirty="0" err="1" smtClean="0"/>
                        <a:t>ống</a:t>
                      </a:r>
                      <a:r>
                        <a:rPr lang="en-US" sz="2800" baseline="0" dirty="0" smtClean="0"/>
                        <a:t> </a:t>
                      </a:r>
                      <a:r>
                        <a:rPr lang="en-US" sz="2800" baseline="0" dirty="0" err="1" smtClean="0"/>
                        <a:t>nghiệm</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gridSpan="2">
                  <a:txBody>
                    <a:bodyPr/>
                    <a:lstStyle/>
                    <a:p>
                      <a:pPr algn="ctr"/>
                      <a:r>
                        <a:rPr lang="en-US" sz="2800" dirty="0" err="1" smtClean="0"/>
                        <a:t>Tốc</a:t>
                      </a:r>
                      <a:r>
                        <a:rPr lang="en-US" sz="2800" dirty="0" smtClean="0"/>
                        <a:t> </a:t>
                      </a:r>
                      <a:r>
                        <a:rPr lang="en-US" sz="2800" dirty="0" err="1" smtClean="0"/>
                        <a:t>độ</a:t>
                      </a:r>
                      <a:r>
                        <a:rPr lang="en-US" sz="2800" baseline="0" dirty="0" smtClean="0"/>
                        <a:t> </a:t>
                      </a:r>
                      <a:r>
                        <a:rPr lang="en-US" sz="2800" baseline="0" dirty="0" err="1" smtClean="0"/>
                        <a:t>phản</a:t>
                      </a:r>
                      <a:r>
                        <a:rPr lang="en-US" sz="2800" baseline="0" dirty="0" smtClean="0"/>
                        <a:t> </a:t>
                      </a:r>
                      <a:r>
                        <a:rPr lang="en-US" sz="2800" baseline="0" dirty="0" err="1" smtClean="0"/>
                        <a:t>ứng</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cPr anchor="ctr">
                    <a:lnB w="12700" cap="flat" cmpd="sng" algn="ctr">
                      <a:solidFill>
                        <a:schemeClr val="tx1"/>
                      </a:solidFill>
                      <a:prstDash val="solid"/>
                      <a:round/>
                      <a:headEnd type="none" w="med" len="med"/>
                      <a:tailEnd type="none" w="med" len="med"/>
                    </a:lnB>
                  </a:tcPr>
                </a:tc>
                <a:tc rowSpan="2">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r h="1197778">
                <a:tc vMerge="1">
                  <a:tcPr/>
                </a:tc>
                <a:tc vMerge="1">
                  <a:tcPr/>
                </a:tc>
                <a:tc>
                  <a:txBody>
                    <a:bodyPr/>
                    <a:lstStyle/>
                    <a:p>
                      <a:pPr algn="ctr"/>
                      <a:r>
                        <a:rPr lang="en-US" sz="2800" dirty="0" err="1" smtClean="0"/>
                        <a:t>Ống</a:t>
                      </a:r>
                      <a:r>
                        <a:rPr lang="en-US" sz="2800" baseline="0" dirty="0" smtClean="0"/>
                        <a:t> 1(dung </a:t>
                      </a:r>
                      <a:r>
                        <a:rPr lang="en-US" sz="2800" baseline="0" dirty="0" err="1" smtClean="0"/>
                        <a:t>dịch</a:t>
                      </a:r>
                      <a:r>
                        <a:rPr lang="en-US" sz="2800" baseline="0" dirty="0" smtClean="0"/>
                        <a:t> H</a:t>
                      </a:r>
                      <a:r>
                        <a:rPr lang="en-US" sz="2800" baseline="-25000" dirty="0" smtClean="0"/>
                        <a:t>2</a:t>
                      </a:r>
                      <a:r>
                        <a:rPr lang="en-US" sz="2800" baseline="0" dirty="0" smtClean="0"/>
                        <a:t>SO</a:t>
                      </a:r>
                      <a:r>
                        <a:rPr lang="en-US" sz="2800" baseline="-25000" dirty="0" smtClean="0"/>
                        <a:t>4</a:t>
                      </a:r>
                      <a:r>
                        <a:rPr lang="en-US" sz="2800" baseline="0" dirty="0" smtClean="0"/>
                        <a:t> 0,1 M)</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800" dirty="0" err="1" smtClean="0"/>
                        <a:t>Ống</a:t>
                      </a:r>
                      <a:r>
                        <a:rPr lang="en-US" sz="2800" dirty="0" smtClean="0"/>
                        <a:t> </a:t>
                      </a:r>
                      <a:r>
                        <a:rPr lang="en-US" sz="2800" baseline="0" dirty="0" smtClean="0"/>
                        <a:t>2(dung </a:t>
                      </a:r>
                      <a:r>
                        <a:rPr lang="en-US" sz="2800" baseline="0" dirty="0" err="1" smtClean="0"/>
                        <a:t>dịch</a:t>
                      </a:r>
                      <a:r>
                        <a:rPr lang="en-US" sz="2800" baseline="0" dirty="0" smtClean="0"/>
                        <a:t> H</a:t>
                      </a:r>
                      <a:r>
                        <a:rPr lang="en-US" sz="2800" baseline="-25000" dirty="0" smtClean="0"/>
                        <a:t>2</a:t>
                      </a:r>
                      <a:r>
                        <a:rPr lang="en-US" sz="2800" baseline="0" dirty="0" smtClean="0"/>
                        <a:t>SO</a:t>
                      </a:r>
                      <a:r>
                        <a:rPr lang="en-US" sz="2800" baseline="-25000" dirty="0" smtClean="0"/>
                        <a:t>4</a:t>
                      </a:r>
                      <a:r>
                        <a:rPr lang="en-US" sz="2800" baseline="0" dirty="0" smtClean="0"/>
                        <a:t> 1 M)</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vMerge="1">
                  <a:tcPr/>
                </a:tc>
              </a:tr>
              <a:tr h="4142495">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pic>
        <p:nvPicPr>
          <p:cNvPr id="25" name="Picture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55775" y="1"/>
            <a:ext cx="975115" cy="753086"/>
          </a:xfrm>
          <a:prstGeom prst="rect">
            <a:avLst/>
          </a:prstGeom>
        </p:spPr>
      </p:pic>
      <p:pic>
        <p:nvPicPr>
          <p:cNvPr id="2" name="Picture 1" descr="Logo,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3964" y="240884"/>
            <a:ext cx="512202" cy="512202"/>
          </a:xfrm>
          <a:prstGeom prst="rect">
            <a:avLst/>
          </a:prstGeom>
        </p:spPr>
      </p:pic>
      <p:sp>
        <p:nvSpPr>
          <p:cNvPr id="5" name="Rectangle 4"/>
          <p:cNvSpPr/>
          <p:nvPr/>
        </p:nvSpPr>
        <p:spPr>
          <a:xfrm>
            <a:off x="0" y="2703016"/>
            <a:ext cx="2303929" cy="4154984"/>
          </a:xfrm>
          <a:prstGeom prst="rect">
            <a:avLst/>
          </a:prstGeom>
        </p:spPr>
        <p:txBody>
          <a:bodyPr wrap="square">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 Cho </a:t>
            </a:r>
            <a:r>
              <a:rPr lang="en-US" sz="2400" dirty="0" smtClean="0">
                <a:latin typeface="Tahoma" panose="020B0604030504040204" pitchFamily="34" charset="0"/>
                <a:ea typeface="Tahoma" panose="020B0604030504040204" pitchFamily="34" charset="0"/>
                <a:cs typeface="Tahoma" panose="020B0604030504040204" pitchFamily="34" charset="0"/>
              </a:rPr>
              <a:t>5ml dung </a:t>
            </a:r>
            <a:r>
              <a:rPr lang="en-US" sz="2400" dirty="0" err="1" smtClean="0">
                <a:latin typeface="Tahoma" panose="020B0604030504040204" pitchFamily="34" charset="0"/>
                <a:ea typeface="Tahoma" panose="020B0604030504040204" pitchFamily="34" charset="0"/>
                <a:cs typeface="Tahoma" panose="020B0604030504040204" pitchFamily="34" charset="0"/>
              </a:rPr>
              <a:t>dịch</a:t>
            </a:r>
            <a:r>
              <a:rPr lang="en-US" sz="2400" dirty="0" smtClean="0">
                <a:latin typeface="Tahoma" panose="020B0604030504040204" pitchFamily="34" charset="0"/>
                <a:ea typeface="Tahoma" panose="020B0604030504040204" pitchFamily="34" charset="0"/>
                <a:cs typeface="Tahoma" panose="020B0604030504040204" pitchFamily="34" charset="0"/>
              </a:rPr>
              <a:t> H</a:t>
            </a:r>
            <a:r>
              <a:rPr lang="en-US" sz="2400" baseline="-25000" dirty="0" smtClean="0">
                <a:latin typeface="Tahoma" panose="020B0604030504040204" pitchFamily="34" charset="0"/>
                <a:ea typeface="Tahoma" panose="020B0604030504040204" pitchFamily="34" charset="0"/>
                <a:cs typeface="Tahoma" panose="020B0604030504040204" pitchFamily="34" charset="0"/>
              </a:rPr>
              <a:t>2</a:t>
            </a:r>
            <a:r>
              <a:rPr lang="en-US" sz="2400" dirty="0" smtClean="0">
                <a:latin typeface="Tahoma" panose="020B0604030504040204" pitchFamily="34" charset="0"/>
                <a:ea typeface="Tahoma" panose="020B0604030504040204" pitchFamily="34" charset="0"/>
                <a:cs typeface="Tahoma" panose="020B0604030504040204" pitchFamily="34" charset="0"/>
              </a:rPr>
              <a:t>SO</a:t>
            </a:r>
            <a:r>
              <a:rPr lang="en-US" sz="2400" baseline="-25000" dirty="0" smtClean="0">
                <a:latin typeface="Tahoma" panose="020B0604030504040204" pitchFamily="34" charset="0"/>
                <a:ea typeface="Tahoma" panose="020B0604030504040204" pitchFamily="34" charset="0"/>
                <a:cs typeface="Tahoma" panose="020B0604030504040204" pitchFamily="34" charset="0"/>
              </a:rPr>
              <a:t>4</a:t>
            </a:r>
            <a:r>
              <a:rPr lang="en-US" sz="2400" dirty="0" smtClean="0">
                <a:latin typeface="Tahoma" panose="020B0604030504040204" pitchFamily="34" charset="0"/>
                <a:ea typeface="Tahoma" panose="020B0604030504040204" pitchFamily="34" charset="0"/>
                <a:cs typeface="Tahoma" panose="020B0604030504040204" pitchFamily="34" charset="0"/>
              </a:rPr>
              <a:t> 0,1 M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1.</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a:latin typeface="Tahoma" panose="020B0604030504040204" pitchFamily="34" charset="0"/>
                <a:ea typeface="Tahoma" panose="020B0604030504040204" pitchFamily="34" charset="0"/>
                <a:cs typeface="Tahoma" panose="020B0604030504040204" pitchFamily="34" charset="0"/>
              </a:rPr>
              <a:t>-Cho 5ml dung </a:t>
            </a:r>
            <a:r>
              <a:rPr lang="en-US" sz="2400" dirty="0" err="1">
                <a:latin typeface="Tahoma" panose="020B0604030504040204" pitchFamily="34" charset="0"/>
                <a:ea typeface="Tahoma" panose="020B0604030504040204" pitchFamily="34" charset="0"/>
                <a:cs typeface="Tahoma" panose="020B0604030504040204" pitchFamily="34" charset="0"/>
              </a:rPr>
              <a:t>dịch</a:t>
            </a:r>
            <a:r>
              <a:rPr lang="en-US" sz="2400" dirty="0">
                <a:latin typeface="Tahoma" panose="020B0604030504040204" pitchFamily="34" charset="0"/>
                <a:ea typeface="Tahoma" panose="020B0604030504040204" pitchFamily="34" charset="0"/>
                <a:cs typeface="Tahoma" panose="020B0604030504040204" pitchFamily="34" charset="0"/>
              </a:rPr>
              <a:t> H</a:t>
            </a:r>
            <a:r>
              <a:rPr lang="en-US" sz="2400" baseline="-25000" dirty="0">
                <a:latin typeface="Tahoma" panose="020B0604030504040204" pitchFamily="34" charset="0"/>
                <a:ea typeface="Tahoma" panose="020B0604030504040204" pitchFamily="34" charset="0"/>
                <a:cs typeface="Tahoma" panose="020B0604030504040204" pitchFamily="34" charset="0"/>
              </a:rPr>
              <a:t>2</a:t>
            </a:r>
            <a:r>
              <a:rPr lang="en-US" sz="2400" dirty="0">
                <a:latin typeface="Tahoma" panose="020B0604030504040204" pitchFamily="34" charset="0"/>
                <a:ea typeface="Tahoma" panose="020B0604030504040204" pitchFamily="34" charset="0"/>
                <a:cs typeface="Tahoma" panose="020B0604030504040204" pitchFamily="34" charset="0"/>
              </a:rPr>
              <a:t>SO</a:t>
            </a:r>
            <a:r>
              <a:rPr lang="en-US" sz="2400" baseline="-25000" dirty="0">
                <a:latin typeface="Tahoma" panose="020B0604030504040204" pitchFamily="34" charset="0"/>
                <a:ea typeface="Tahoma" panose="020B0604030504040204" pitchFamily="34" charset="0"/>
                <a:cs typeface="Tahoma" panose="020B0604030504040204" pitchFamily="34" charset="0"/>
              </a:rPr>
              <a:t>4</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1 </a:t>
            </a:r>
            <a:r>
              <a:rPr lang="en-US" sz="2400" dirty="0">
                <a:latin typeface="Tahoma" panose="020B0604030504040204" pitchFamily="34" charset="0"/>
                <a:ea typeface="Tahoma" panose="020B0604030504040204" pitchFamily="34" charset="0"/>
                <a:cs typeface="Tahoma" panose="020B0604030504040204" pitchFamily="34" charset="0"/>
              </a:rPr>
              <a:t>M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2</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Bỏ</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mỗi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1 </a:t>
            </a:r>
            <a:r>
              <a:rPr lang="en-US" sz="2400" dirty="0" err="1" smtClean="0">
                <a:latin typeface="Tahoma" panose="020B0604030504040204" pitchFamily="34" charset="0"/>
                <a:ea typeface="Tahoma" panose="020B0604030504040204" pitchFamily="34" charset="0"/>
                <a:cs typeface="Tahoma" panose="020B0604030504040204" pitchFamily="34" charset="0"/>
              </a:rPr>
              <a:t>đinh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sắt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438558" y="787713"/>
            <a:ext cx="2295216" cy="1569660"/>
          </a:xfrm>
          <a:prstGeom prst="rect">
            <a:avLst/>
          </a:prstGeom>
        </p:spPr>
        <p:txBody>
          <a:bodyPr wrap="square">
            <a:spAutoFit/>
          </a:bodyPr>
          <a:lstStyle/>
          <a:p>
            <a:r>
              <a:rPr lang="en-US" sz="2400" dirty="0" err="1" smtClean="0">
                <a:latin typeface="Tahoma" panose="020B0604030504040204" pitchFamily="34" charset="0"/>
                <a:ea typeface="Tahoma" panose="020B0604030504040204" pitchFamily="34" charset="0"/>
                <a:cs typeface="Tahoma" panose="020B0604030504040204" pitchFamily="34" charset="0"/>
              </a:rPr>
              <a:t>Đề</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xuất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một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làm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tăng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tốc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độ</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phản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ứng</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p>
        </p:txBody>
      </p:sp>
      <p:sp>
        <p:nvSpPr>
          <p:cNvPr id="8" name="Rectangle 7"/>
          <p:cNvSpPr/>
          <p:nvPr/>
        </p:nvSpPr>
        <p:spPr>
          <a:xfrm>
            <a:off x="2189968" y="2911391"/>
            <a:ext cx="2303929" cy="3416320"/>
          </a:xfrm>
          <a:prstGeom prst="rect">
            <a:avLst/>
          </a:prstGeom>
        </p:spPr>
        <p:txBody>
          <a:bodyPr wrap="square">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1: </a:t>
            </a:r>
            <a:r>
              <a:rPr lang="en-US" sz="2400" dirty="0" err="1" smtClean="0">
                <a:latin typeface="Tahoma" panose="020B0604030504040204" pitchFamily="34" charset="0"/>
                <a:ea typeface="Tahoma" panose="020B0604030504040204" pitchFamily="34" charset="0"/>
                <a:cs typeface="Tahoma" panose="020B0604030504040204" pitchFamily="34" charset="0"/>
              </a:rPr>
              <a:t>bọt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khí</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thoát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chậm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lgn="ct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2: </a:t>
            </a:r>
            <a:r>
              <a:rPr lang="en-US" sz="2400" dirty="0" err="1" smtClean="0">
                <a:latin typeface="Tahoma" panose="020B0604030504040204" pitchFamily="34" charset="0"/>
                <a:ea typeface="Tahoma" panose="020B0604030504040204" pitchFamily="34" charset="0"/>
                <a:cs typeface="Tahoma" panose="020B0604030504040204" pitchFamily="34" charset="0"/>
              </a:rPr>
              <a:t>bọt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khí</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thoát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nhanh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4503114" y="2679718"/>
            <a:ext cx="2303929" cy="1200329"/>
          </a:xfrm>
          <a:prstGeom prst="rect">
            <a:avLst/>
          </a:prstGeom>
        </p:spPr>
        <p:txBody>
          <a:bodyPr wrap="square">
            <a:spAutoFit/>
          </a:bodyPr>
          <a:lstStyle/>
          <a:p>
            <a:pPr algn="ctr"/>
            <a:r>
              <a:rPr lang="en-US" sz="2400" dirty="0" err="1" smtClean="0">
                <a:latin typeface="Tahoma" panose="020B0604030504040204" pitchFamily="34" charset="0"/>
                <a:ea typeface="Tahoma" panose="020B0604030504040204" pitchFamily="34" charset="0"/>
                <a:cs typeface="Tahoma" panose="020B0604030504040204" pitchFamily="34" charset="0"/>
              </a:rPr>
              <a:t>Xảy</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chậm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7031860" y="3880047"/>
            <a:ext cx="2303929" cy="1200329"/>
          </a:xfrm>
          <a:prstGeom prst="rect">
            <a:avLst/>
          </a:prstGeom>
        </p:spPr>
        <p:txBody>
          <a:bodyPr wrap="square">
            <a:spAutoFit/>
          </a:bodyPr>
          <a:lstStyle/>
          <a:p>
            <a:pPr algn="ctr"/>
            <a:r>
              <a:rPr lang="en-US" sz="2400" dirty="0" err="1" smtClean="0">
                <a:latin typeface="Tahoma" panose="020B0604030504040204" pitchFamily="34" charset="0"/>
                <a:ea typeface="Tahoma" panose="020B0604030504040204" pitchFamily="34" charset="0"/>
                <a:cs typeface="Tahoma" panose="020B0604030504040204" pitchFamily="34" charset="0"/>
              </a:rPr>
              <a:t>Xảy</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nhanh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9438558" y="2679718"/>
            <a:ext cx="2295216" cy="1200329"/>
          </a:xfrm>
          <a:prstGeom prst="rect">
            <a:avLst/>
          </a:prstGeom>
        </p:spPr>
        <p:txBody>
          <a:bodyPr wrap="square">
            <a:spAutoFit/>
          </a:bodyPr>
          <a:lstStyle/>
          <a:p>
            <a:r>
              <a:rPr lang="en-US" sz="2400" dirty="0" err="1" smtClean="0">
                <a:latin typeface="Tahoma" panose="020B0604030504040204" pitchFamily="34" charset="0"/>
                <a:ea typeface="Tahoma" panose="020B0604030504040204" pitchFamily="34" charset="0"/>
                <a:cs typeface="Tahoma" panose="020B0604030504040204" pitchFamily="34" charset="0"/>
              </a:rPr>
              <a:t>Tăng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nồng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độ</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chất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tham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gia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phản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ứng</a:t>
            </a:r>
            <a:r>
              <a:rPr lang="en-US" sz="2400" dirty="0" smtClean="0">
                <a:latin typeface="Tahoma" panose="020B0604030504040204" pitchFamily="34" charset="0"/>
                <a:ea typeface="Tahoma" panose="020B0604030504040204" pitchFamily="34" charset="0"/>
                <a:cs typeface="Tahoma" panose="020B0604030504040204" pitchFamily="34" charset="0"/>
              </a:rPr>
              <a:t> .</a:t>
            </a:r>
            <a:endParaRPr lang="en-US" sz="2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341933" y="73920"/>
            <a:ext cx="4417906" cy="523220"/>
          </a:xfrm>
          <a:prstGeom prst="rect">
            <a:avLst/>
          </a:prstGeom>
          <a:solidFill>
            <a:srgbClr val="FFEAAF"/>
          </a:solidFill>
        </p:spPr>
        <p:txBody>
          <a:bodyPr wrap="square" rtlCol="0">
            <a:spAutoFit/>
          </a:bodyPr>
          <a:lstStyle/>
          <a:p>
            <a:pPr algn="ct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Phiếu học tập số</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Table 22"/>
          <p:cNvGraphicFramePr>
            <a:graphicFrameLocks noGrp="1"/>
          </p:cNvGraphicFramePr>
          <p:nvPr/>
        </p:nvGraphicFramePr>
        <p:xfrm>
          <a:off x="9217" y="753086"/>
          <a:ext cx="11864535" cy="5858433"/>
        </p:xfrm>
        <a:graphic>
          <a:graphicData uri="http://schemas.openxmlformats.org/drawingml/2006/table">
            <a:tbl>
              <a:tblPr firstRow="1" bandRow="1">
                <a:tableStyleId>{5940675A-B579-460E-94D1-54222C63F5DA}</a:tableStyleId>
              </a:tblPr>
              <a:tblGrid>
                <a:gridCol w="2227181"/>
                <a:gridCol w="2307145"/>
                <a:gridCol w="2443403"/>
                <a:gridCol w="2443403"/>
                <a:gridCol w="2443403"/>
              </a:tblGrid>
              <a:tr h="484815">
                <a:tc rowSpan="2">
                  <a:txBody>
                    <a:bodyPr/>
                    <a:lstStyle/>
                    <a:p>
                      <a:pPr algn="ctr"/>
                      <a:r>
                        <a:rPr lang="en-US" sz="2800" dirty="0" err="1" smtClean="0"/>
                        <a:t>Tiến</a:t>
                      </a:r>
                      <a:r>
                        <a:rPr lang="en-US" sz="2800" baseline="0" dirty="0" smtClean="0"/>
                        <a:t> </a:t>
                      </a:r>
                      <a:r>
                        <a:rPr lang="en-US" sz="2800" baseline="0" dirty="0" err="1" smtClean="0"/>
                        <a:t>hành</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rowSpan="2">
                  <a:txBody>
                    <a:bodyPr/>
                    <a:lstStyle/>
                    <a:p>
                      <a:pPr algn="ctr"/>
                      <a:r>
                        <a:rPr lang="en-US" sz="2800" dirty="0" smtClean="0"/>
                        <a:t>So </a:t>
                      </a:r>
                      <a:r>
                        <a:rPr lang="en-US" sz="2800" dirty="0" err="1" smtClean="0"/>
                        <a:t>sánh</a:t>
                      </a:r>
                      <a:r>
                        <a:rPr lang="en-US" sz="2800" baseline="0" dirty="0" smtClean="0"/>
                        <a:t> </a:t>
                      </a:r>
                      <a:r>
                        <a:rPr lang="en-US" sz="2800" baseline="0" dirty="0" err="1" smtClean="0"/>
                        <a:t>hi</a:t>
                      </a:r>
                      <a:r>
                        <a:rPr lang="en-US" sz="2800" dirty="0" err="1" smtClean="0"/>
                        <a:t>ện</a:t>
                      </a:r>
                      <a:r>
                        <a:rPr lang="en-US" sz="2800" baseline="0" dirty="0" smtClean="0"/>
                        <a:t> </a:t>
                      </a:r>
                      <a:r>
                        <a:rPr lang="en-US" sz="2800" baseline="0" dirty="0" err="1" smtClean="0"/>
                        <a:t>tượng</a:t>
                      </a:r>
                      <a:r>
                        <a:rPr lang="en-US" sz="2800" baseline="0" dirty="0" smtClean="0"/>
                        <a:t> </a:t>
                      </a:r>
                      <a:r>
                        <a:rPr lang="en-US" sz="2800" baseline="0" dirty="0" err="1" smtClean="0"/>
                        <a:t>xảy</a:t>
                      </a:r>
                      <a:r>
                        <a:rPr lang="en-US" sz="2800" baseline="0" dirty="0" smtClean="0"/>
                        <a:t> </a:t>
                      </a:r>
                      <a:r>
                        <a:rPr lang="en-US" sz="2800" baseline="0" dirty="0" err="1" smtClean="0"/>
                        <a:t>ra</a:t>
                      </a:r>
                      <a:r>
                        <a:rPr lang="en-US" sz="2800" baseline="0" dirty="0" smtClean="0"/>
                        <a:t> ở 2 </a:t>
                      </a:r>
                      <a:r>
                        <a:rPr lang="en-US" sz="2800" baseline="0" dirty="0" err="1" smtClean="0"/>
                        <a:t>ống</a:t>
                      </a:r>
                      <a:r>
                        <a:rPr lang="en-US" sz="2800" baseline="0" dirty="0" smtClean="0"/>
                        <a:t> </a:t>
                      </a:r>
                      <a:r>
                        <a:rPr lang="en-US" sz="2800" baseline="0" dirty="0" err="1" smtClean="0"/>
                        <a:t>nghiệm</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gridSpan="2">
                  <a:txBody>
                    <a:bodyPr/>
                    <a:lstStyle/>
                    <a:p>
                      <a:pPr algn="ctr"/>
                      <a:r>
                        <a:rPr lang="en-US" sz="2800" dirty="0" err="1" smtClean="0"/>
                        <a:t>Tốc</a:t>
                      </a:r>
                      <a:r>
                        <a:rPr lang="en-US" sz="2800" dirty="0" smtClean="0"/>
                        <a:t> </a:t>
                      </a:r>
                      <a:r>
                        <a:rPr lang="en-US" sz="2800" dirty="0" err="1" smtClean="0"/>
                        <a:t>độ</a:t>
                      </a:r>
                      <a:r>
                        <a:rPr lang="en-US" sz="2800" baseline="0" dirty="0" smtClean="0"/>
                        <a:t> </a:t>
                      </a:r>
                      <a:r>
                        <a:rPr lang="en-US" sz="2800" baseline="0" dirty="0" err="1" smtClean="0"/>
                        <a:t>phản</a:t>
                      </a:r>
                      <a:r>
                        <a:rPr lang="en-US" sz="2800" baseline="0" dirty="0" smtClean="0"/>
                        <a:t> </a:t>
                      </a:r>
                      <a:r>
                        <a:rPr lang="en-US" sz="2800" baseline="0" dirty="0" err="1" smtClean="0"/>
                        <a:t>ứng</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cPr anchor="ctr">
                    <a:lnB w="12700" cap="flat" cmpd="sng" algn="ctr">
                      <a:solidFill>
                        <a:schemeClr val="tx1"/>
                      </a:solidFill>
                      <a:prstDash val="solid"/>
                      <a:round/>
                      <a:headEnd type="none" w="med" len="med"/>
                      <a:tailEnd type="none" w="med" len="med"/>
                    </a:lnB>
                  </a:tcPr>
                </a:tc>
                <a:tc rowSpan="2">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r h="1197778">
                <a:tc vMerge="1">
                  <a:tcPr/>
                </a:tc>
                <a:tc vMerge="1">
                  <a:tcPr/>
                </a:tc>
                <a:tc>
                  <a:txBody>
                    <a:bodyPr/>
                    <a:lstStyle/>
                    <a:p>
                      <a:pPr algn="ctr"/>
                      <a:r>
                        <a:rPr lang="en-US" sz="2800" dirty="0" err="1" smtClean="0"/>
                        <a:t>Cốc</a:t>
                      </a:r>
                      <a:r>
                        <a:rPr lang="en-US" sz="2800" baseline="0" dirty="0" smtClean="0"/>
                        <a:t> 1(</a:t>
                      </a:r>
                      <a:r>
                        <a:rPr lang="en-US" sz="2800" baseline="0" dirty="0" err="1" smtClean="0"/>
                        <a:t>nước</a:t>
                      </a:r>
                      <a:r>
                        <a:rPr lang="en-US" sz="2800" baseline="0" dirty="0" smtClean="0"/>
                        <a:t> </a:t>
                      </a:r>
                      <a:r>
                        <a:rPr lang="en-US" sz="2800" baseline="0" dirty="0" err="1" smtClean="0"/>
                        <a:t>lạnh</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800" dirty="0" err="1" smtClean="0"/>
                        <a:t>Cốc</a:t>
                      </a:r>
                      <a:r>
                        <a:rPr lang="en-US" sz="2800" dirty="0" smtClean="0"/>
                        <a:t> 2(</a:t>
                      </a:r>
                      <a:r>
                        <a:rPr lang="en-US" sz="2800" dirty="0" err="1" smtClean="0"/>
                        <a:t>nước</a:t>
                      </a:r>
                      <a:r>
                        <a:rPr lang="en-US" sz="2800" baseline="0" dirty="0" smtClean="0"/>
                        <a:t> </a:t>
                      </a:r>
                      <a:r>
                        <a:rPr lang="en-US" sz="2800" baseline="0" dirty="0" err="1" smtClean="0"/>
                        <a:t>nóng</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vMerge="1">
                  <a:tcPr/>
                </a:tc>
              </a:tr>
              <a:tr h="4142495">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pic>
        <p:nvPicPr>
          <p:cNvPr id="25" name="Picture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55775" y="1"/>
            <a:ext cx="975115" cy="753086"/>
          </a:xfrm>
          <a:prstGeom prst="rect">
            <a:avLst/>
          </a:prstGeom>
        </p:spPr>
      </p:pic>
      <p:pic>
        <p:nvPicPr>
          <p:cNvPr id="2" name="Picture 1" descr="Logo,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3964" y="240884"/>
            <a:ext cx="512202" cy="512202"/>
          </a:xfrm>
          <a:prstGeom prst="rect">
            <a:avLst/>
          </a:prstGeom>
        </p:spPr>
      </p:pic>
      <p:sp>
        <p:nvSpPr>
          <p:cNvPr id="5" name="Rectangle 4"/>
          <p:cNvSpPr/>
          <p:nvPr/>
        </p:nvSpPr>
        <p:spPr>
          <a:xfrm>
            <a:off x="9217" y="2703016"/>
            <a:ext cx="2289846" cy="3785652"/>
          </a:xfrm>
          <a:prstGeom prst="rect">
            <a:avLst/>
          </a:prstGeom>
        </p:spPr>
        <p:txBody>
          <a:bodyPr wrap="square">
            <a:spAutoFit/>
          </a:bodyPr>
          <a:lstStyle/>
          <a:p>
            <a:pPr algn="ctr"/>
            <a:r>
              <a:rPr lang="en-US" sz="2400" dirty="0" smtClean="0">
                <a:latin typeface="Tahoma" panose="020B0604030504040204" pitchFamily="34" charset="0"/>
                <a:ea typeface="Tahoma" panose="020B0604030504040204" pitchFamily="34" charset="0"/>
                <a:cs typeface="Tahoma" panose="020B0604030504040204" pitchFamily="34" charset="0"/>
              </a:rPr>
              <a:t>- Cho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2cốc 1 </a:t>
            </a:r>
            <a:r>
              <a:rPr lang="en-US" sz="2400" dirty="0" err="1" smtClean="0">
                <a:latin typeface="Tahoma" panose="020B0604030504040204" pitchFamily="34" charset="0"/>
                <a:ea typeface="Tahoma" panose="020B0604030504040204" pitchFamily="34" charset="0"/>
                <a:cs typeface="Tahoma" panose="020B0604030504040204" pitchFamily="34" charset="0"/>
              </a:rPr>
              <a:t>lượng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nước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như</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nhau</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r>
              <a:rPr lang="en-US" sz="2400" dirty="0" err="1" smtClean="0">
                <a:latin typeface="Tahoma" panose="020B0604030504040204" pitchFamily="34" charset="0"/>
                <a:ea typeface="Tahoma" panose="020B0604030504040204" pitchFamily="34" charset="0"/>
                <a:cs typeface="Tahoma" panose="020B0604030504040204" pitchFamily="34" charset="0"/>
              </a:rPr>
              <a:t>Cốc</a:t>
            </a:r>
            <a:r>
              <a:rPr lang="en-US" sz="2400" dirty="0" smtClean="0">
                <a:latin typeface="Tahoma" panose="020B0604030504040204" pitchFamily="34" charset="0"/>
                <a:ea typeface="Tahoma" panose="020B0604030504040204" pitchFamily="34" charset="0"/>
                <a:cs typeface="Tahoma" panose="020B0604030504040204" pitchFamily="34" charset="0"/>
              </a:rPr>
              <a:t> 1: </a:t>
            </a:r>
            <a:r>
              <a:rPr lang="en-US" sz="2400" dirty="0" err="1" smtClean="0">
                <a:latin typeface="Tahoma" panose="020B0604030504040204" pitchFamily="34" charset="0"/>
                <a:ea typeface="Tahoma" panose="020B0604030504040204" pitchFamily="34" charset="0"/>
                <a:cs typeface="Tahoma" panose="020B0604030504040204" pitchFamily="34" charset="0"/>
              </a:rPr>
              <a:t>đựng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nước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lạnh</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Cốc</a:t>
            </a:r>
            <a:r>
              <a:rPr lang="en-US" sz="2400" dirty="0" smtClean="0">
                <a:latin typeface="Tahoma" panose="020B0604030504040204" pitchFamily="34" charset="0"/>
                <a:ea typeface="Tahoma" panose="020B0604030504040204" pitchFamily="34" charset="0"/>
                <a:cs typeface="Tahoma" panose="020B0604030504040204" pitchFamily="34" charset="0"/>
              </a:rPr>
              <a:t> 2: </a:t>
            </a:r>
            <a:r>
              <a:rPr lang="en-US" sz="2400" dirty="0" err="1" smtClean="0">
                <a:latin typeface="Tahoma" panose="020B0604030504040204" pitchFamily="34" charset="0"/>
                <a:ea typeface="Tahoma" panose="020B0604030504040204" pitchFamily="34" charset="0"/>
                <a:cs typeface="Tahoma" panose="020B0604030504040204" pitchFamily="34" charset="0"/>
              </a:rPr>
              <a:t>đựng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nước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nóng</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ctr">
              <a:buFontTx/>
              <a:buChar char="-"/>
            </a:pPr>
            <a:r>
              <a:rPr lang="en-US" sz="2400" dirty="0" err="1" smtClean="0">
                <a:latin typeface="Tahoma" panose="020B0604030504040204" pitchFamily="34" charset="0"/>
                <a:ea typeface="Tahoma" panose="020B0604030504040204" pitchFamily="34" charset="0"/>
                <a:cs typeface="Tahoma" panose="020B0604030504040204" pitchFamily="34" charset="0"/>
              </a:rPr>
              <a:t>Bỏ</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mỗi</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cốc</a:t>
            </a:r>
            <a:r>
              <a:rPr lang="en-US" sz="2400" dirty="0" smtClean="0">
                <a:latin typeface="Tahoma" panose="020B0604030504040204" pitchFamily="34" charset="0"/>
                <a:ea typeface="Tahoma" panose="020B0604030504040204" pitchFamily="34" charset="0"/>
                <a:cs typeface="Tahoma" panose="020B0604030504040204" pitchFamily="34" charset="0"/>
              </a:rPr>
              <a:t> 1 </a:t>
            </a:r>
            <a:r>
              <a:rPr lang="en-US" sz="2400" dirty="0" err="1" smtClean="0">
                <a:latin typeface="Tahoma" panose="020B0604030504040204" pitchFamily="34" charset="0"/>
                <a:ea typeface="Tahoma" panose="020B0604030504040204" pitchFamily="34" charset="0"/>
                <a:cs typeface="Tahoma" panose="020B0604030504040204" pitchFamily="34" charset="0"/>
              </a:rPr>
              <a:t>viên</a:t>
            </a:r>
            <a:r>
              <a:rPr lang="en-US" sz="2400" dirty="0" smtClean="0">
                <a:latin typeface="Tahoma" panose="020B0604030504040204" pitchFamily="34" charset="0"/>
                <a:ea typeface="Tahoma" panose="020B0604030504040204" pitchFamily="34" charset="0"/>
                <a:cs typeface="Tahoma" panose="020B0604030504040204" pitchFamily="34" charset="0"/>
              </a:rPr>
              <a:t> C </a:t>
            </a:r>
            <a:r>
              <a:rPr lang="en-US" sz="2400" dirty="0" err="1" smtClean="0">
                <a:latin typeface="Tahoma" panose="020B0604030504040204" pitchFamily="34" charset="0"/>
                <a:ea typeface="Tahoma" panose="020B0604030504040204" pitchFamily="34" charset="0"/>
                <a:cs typeface="Tahoma" panose="020B0604030504040204" pitchFamily="34" charset="0"/>
              </a:rPr>
              <a:t>sủi</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438558" y="787713"/>
            <a:ext cx="2295216" cy="1569660"/>
          </a:xfrm>
          <a:prstGeom prst="rect">
            <a:avLst/>
          </a:prstGeom>
        </p:spPr>
        <p:txBody>
          <a:bodyPr wrap="square">
            <a:spAutoFit/>
          </a:bodyPr>
          <a:lstStyle/>
          <a:p>
            <a:r>
              <a:rPr lang="en-US" sz="2400" dirty="0" err="1" smtClean="0">
                <a:latin typeface="Tahoma" panose="020B0604030504040204" pitchFamily="34" charset="0"/>
                <a:ea typeface="Tahoma" panose="020B0604030504040204" pitchFamily="34" charset="0"/>
                <a:cs typeface="Tahoma" panose="020B0604030504040204" pitchFamily="34" charset="0"/>
              </a:rPr>
              <a:t>Đề</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xuất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một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làm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tăng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tốc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độ</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phản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ứng</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p>
        </p:txBody>
      </p:sp>
      <p:sp>
        <p:nvSpPr>
          <p:cNvPr id="9" name="Rectangle 8"/>
          <p:cNvSpPr/>
          <p:nvPr/>
        </p:nvSpPr>
        <p:spPr>
          <a:xfrm>
            <a:off x="2189968" y="2911391"/>
            <a:ext cx="2303929" cy="3416320"/>
          </a:xfrm>
          <a:prstGeom prst="rect">
            <a:avLst/>
          </a:prstGeom>
        </p:spPr>
        <p:txBody>
          <a:bodyPr wrap="square">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Cốc</a:t>
            </a:r>
            <a:r>
              <a:rPr lang="en-US" sz="2400" dirty="0" smtClean="0">
                <a:latin typeface="Tahoma" panose="020B0604030504040204" pitchFamily="34" charset="0"/>
                <a:ea typeface="Tahoma" panose="020B0604030504040204" pitchFamily="34" charset="0"/>
                <a:cs typeface="Tahoma" panose="020B0604030504040204" pitchFamily="34" charset="0"/>
              </a:rPr>
              <a:t> 1: </a:t>
            </a:r>
            <a:r>
              <a:rPr lang="en-US" sz="2400" dirty="0" err="1" smtClean="0">
                <a:latin typeface="Tahoma" panose="020B0604030504040204" pitchFamily="34" charset="0"/>
                <a:ea typeface="Tahoma" panose="020B0604030504040204" pitchFamily="34" charset="0"/>
                <a:cs typeface="Tahoma" panose="020B0604030504040204" pitchFamily="34" charset="0"/>
              </a:rPr>
              <a:t>bọt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khí</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thoát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chậm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lgn="ct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r>
              <a:rPr lang="en-US" sz="2400" dirty="0" err="1" smtClean="0">
                <a:latin typeface="Tahoma" panose="020B0604030504040204" pitchFamily="34" charset="0"/>
                <a:ea typeface="Tahoma" panose="020B0604030504040204" pitchFamily="34" charset="0"/>
                <a:cs typeface="Tahoma" panose="020B0604030504040204" pitchFamily="34" charset="0"/>
              </a:rPr>
              <a:t>Cốc</a:t>
            </a:r>
            <a:r>
              <a:rPr lang="en-US" sz="2400" dirty="0" smtClean="0">
                <a:latin typeface="Tahoma" panose="020B0604030504040204" pitchFamily="34" charset="0"/>
                <a:ea typeface="Tahoma" panose="020B0604030504040204" pitchFamily="34" charset="0"/>
                <a:cs typeface="Tahoma" panose="020B0604030504040204" pitchFamily="34" charset="0"/>
              </a:rPr>
              <a:t> 2: </a:t>
            </a:r>
            <a:r>
              <a:rPr lang="en-US" sz="2400" dirty="0" err="1" smtClean="0">
                <a:latin typeface="Tahoma" panose="020B0604030504040204" pitchFamily="34" charset="0"/>
                <a:ea typeface="Tahoma" panose="020B0604030504040204" pitchFamily="34" charset="0"/>
                <a:cs typeface="Tahoma" panose="020B0604030504040204" pitchFamily="34" charset="0"/>
              </a:rPr>
              <a:t>bọt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khí</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thoát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nhanh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4503114" y="2679718"/>
            <a:ext cx="2303929" cy="1200329"/>
          </a:xfrm>
          <a:prstGeom prst="rect">
            <a:avLst/>
          </a:prstGeom>
        </p:spPr>
        <p:txBody>
          <a:bodyPr wrap="square">
            <a:spAutoFit/>
          </a:bodyPr>
          <a:lstStyle/>
          <a:p>
            <a:pPr algn="ctr"/>
            <a:r>
              <a:rPr lang="en-US" sz="2400" dirty="0" err="1" smtClean="0">
                <a:latin typeface="Tahoma" panose="020B0604030504040204" pitchFamily="34" charset="0"/>
                <a:ea typeface="Tahoma" panose="020B0604030504040204" pitchFamily="34" charset="0"/>
                <a:cs typeface="Tahoma" panose="020B0604030504040204" pitchFamily="34" charset="0"/>
              </a:rPr>
              <a:t>Xảy</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chậm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7031860" y="3880047"/>
            <a:ext cx="2303929" cy="1200329"/>
          </a:xfrm>
          <a:prstGeom prst="rect">
            <a:avLst/>
          </a:prstGeom>
        </p:spPr>
        <p:txBody>
          <a:bodyPr wrap="square">
            <a:spAutoFit/>
          </a:bodyPr>
          <a:lstStyle/>
          <a:p>
            <a:pPr algn="ctr"/>
            <a:r>
              <a:rPr lang="en-US" sz="2400" dirty="0" err="1" smtClean="0">
                <a:latin typeface="Tahoma" panose="020B0604030504040204" pitchFamily="34" charset="0"/>
                <a:ea typeface="Tahoma" panose="020B0604030504040204" pitchFamily="34" charset="0"/>
                <a:cs typeface="Tahoma" panose="020B0604030504040204" pitchFamily="34" charset="0"/>
              </a:rPr>
              <a:t>Xảy</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nhanh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9438558" y="2679718"/>
            <a:ext cx="2295216" cy="1200329"/>
          </a:xfrm>
          <a:prstGeom prst="rect">
            <a:avLst/>
          </a:prstGeom>
        </p:spPr>
        <p:txBody>
          <a:bodyPr wrap="square">
            <a:spAutoFit/>
          </a:bodyPr>
          <a:lstStyle/>
          <a:p>
            <a:r>
              <a:rPr lang="en-US" sz="2400" dirty="0" err="1" smtClean="0">
                <a:latin typeface="Tahoma" panose="020B0604030504040204" pitchFamily="34" charset="0"/>
                <a:ea typeface="Tahoma" panose="020B0604030504040204" pitchFamily="34" charset="0"/>
                <a:cs typeface="Tahoma" panose="020B0604030504040204" pitchFamily="34" charset="0"/>
              </a:rPr>
              <a:t>Tăng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nhiệt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độ</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phản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ứng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Đun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nóng</a:t>
            </a:r>
            <a:r>
              <a:rPr lang="en-US" sz="2400" dirty="0" smtClean="0">
                <a:latin typeface="Tahoma" panose="020B0604030504040204" pitchFamily="34" charset="0"/>
                <a:ea typeface="Tahoma" panose="020B0604030504040204" pitchFamily="34" charset="0"/>
                <a:cs typeface="Tahoma" panose="020B0604030504040204" pitchFamily="34" charset="0"/>
              </a:rPr>
              <a:t> ) .</a:t>
            </a:r>
            <a:endParaRPr lang="en-US" sz="2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341933" y="73920"/>
            <a:ext cx="4417906" cy="523220"/>
          </a:xfrm>
          <a:prstGeom prst="rect">
            <a:avLst/>
          </a:prstGeom>
          <a:solidFill>
            <a:srgbClr val="FFEAAF"/>
          </a:solidFill>
        </p:spPr>
        <p:txBody>
          <a:bodyPr wrap="square" rtlCol="0">
            <a:spAutoFit/>
          </a:bodyPr>
          <a:lstStyle/>
          <a:p>
            <a:pPr algn="ct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Phiếu học tập số</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4:</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Table 22"/>
          <p:cNvGraphicFramePr>
            <a:graphicFrameLocks noGrp="1"/>
          </p:cNvGraphicFramePr>
          <p:nvPr/>
        </p:nvGraphicFramePr>
        <p:xfrm>
          <a:off x="9217" y="753086"/>
          <a:ext cx="11864535" cy="5858433"/>
        </p:xfrm>
        <a:graphic>
          <a:graphicData uri="http://schemas.openxmlformats.org/drawingml/2006/table">
            <a:tbl>
              <a:tblPr firstRow="1" bandRow="1">
                <a:tableStyleId>{5940675A-B579-460E-94D1-54222C63F5DA}</a:tableStyleId>
              </a:tblPr>
              <a:tblGrid>
                <a:gridCol w="2227181"/>
                <a:gridCol w="2307145"/>
                <a:gridCol w="2443403"/>
                <a:gridCol w="2443403"/>
                <a:gridCol w="2443403"/>
              </a:tblGrid>
              <a:tr h="484815">
                <a:tc rowSpan="2">
                  <a:txBody>
                    <a:bodyPr/>
                    <a:lstStyle/>
                    <a:p>
                      <a:pPr algn="ctr"/>
                      <a:r>
                        <a:rPr lang="en-US" sz="2800" dirty="0" err="1" smtClean="0"/>
                        <a:t>Tiến</a:t>
                      </a:r>
                      <a:r>
                        <a:rPr lang="en-US" sz="2800" baseline="0" dirty="0" smtClean="0"/>
                        <a:t> </a:t>
                      </a:r>
                      <a:r>
                        <a:rPr lang="en-US" sz="2800" baseline="0" dirty="0" err="1" smtClean="0"/>
                        <a:t>hành</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rowSpan="2">
                  <a:txBody>
                    <a:bodyPr/>
                    <a:lstStyle/>
                    <a:p>
                      <a:pPr algn="ctr"/>
                      <a:r>
                        <a:rPr lang="en-US" sz="2800" dirty="0" smtClean="0"/>
                        <a:t>So </a:t>
                      </a:r>
                      <a:r>
                        <a:rPr lang="en-US" sz="2800" dirty="0" err="1" smtClean="0"/>
                        <a:t>sánh</a:t>
                      </a:r>
                      <a:r>
                        <a:rPr lang="en-US" sz="2800" baseline="0" dirty="0" smtClean="0"/>
                        <a:t> </a:t>
                      </a:r>
                      <a:r>
                        <a:rPr lang="en-US" sz="2800" baseline="0" dirty="0" err="1" smtClean="0"/>
                        <a:t>hi</a:t>
                      </a:r>
                      <a:r>
                        <a:rPr lang="en-US" sz="2800" dirty="0" err="1" smtClean="0"/>
                        <a:t>ện</a:t>
                      </a:r>
                      <a:r>
                        <a:rPr lang="en-US" sz="2800" baseline="0" dirty="0" smtClean="0"/>
                        <a:t> </a:t>
                      </a:r>
                      <a:r>
                        <a:rPr lang="en-US" sz="2800" baseline="0" dirty="0" err="1" smtClean="0"/>
                        <a:t>tượng</a:t>
                      </a:r>
                      <a:r>
                        <a:rPr lang="en-US" sz="2800" baseline="0" dirty="0" smtClean="0"/>
                        <a:t> </a:t>
                      </a:r>
                      <a:r>
                        <a:rPr lang="en-US" sz="2800" baseline="0" dirty="0" err="1" smtClean="0"/>
                        <a:t>xảy</a:t>
                      </a:r>
                      <a:r>
                        <a:rPr lang="en-US" sz="2800" baseline="0" dirty="0" smtClean="0"/>
                        <a:t> </a:t>
                      </a:r>
                      <a:r>
                        <a:rPr lang="en-US" sz="2800" baseline="0" dirty="0" err="1" smtClean="0"/>
                        <a:t>ra</a:t>
                      </a:r>
                      <a:r>
                        <a:rPr lang="en-US" sz="2800" baseline="0" dirty="0" smtClean="0"/>
                        <a:t> ở 2 </a:t>
                      </a:r>
                      <a:r>
                        <a:rPr lang="en-US" sz="2800" baseline="0" dirty="0" err="1" smtClean="0"/>
                        <a:t>ống</a:t>
                      </a:r>
                      <a:r>
                        <a:rPr lang="en-US" sz="2800" baseline="0" dirty="0" smtClean="0"/>
                        <a:t> </a:t>
                      </a:r>
                      <a:r>
                        <a:rPr lang="en-US" sz="2800" baseline="0" dirty="0" err="1" smtClean="0"/>
                        <a:t>nghiệm</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gridSpan="2">
                  <a:txBody>
                    <a:bodyPr/>
                    <a:lstStyle/>
                    <a:p>
                      <a:pPr algn="ctr"/>
                      <a:r>
                        <a:rPr lang="en-US" sz="2800" dirty="0" err="1" smtClean="0"/>
                        <a:t>Tốc</a:t>
                      </a:r>
                      <a:r>
                        <a:rPr lang="en-US" sz="2800" dirty="0" smtClean="0"/>
                        <a:t> </a:t>
                      </a:r>
                      <a:r>
                        <a:rPr lang="en-US" sz="2800" dirty="0" err="1" smtClean="0"/>
                        <a:t>độ</a:t>
                      </a:r>
                      <a:r>
                        <a:rPr lang="en-US" sz="2800" baseline="0" dirty="0" smtClean="0"/>
                        <a:t> </a:t>
                      </a:r>
                      <a:r>
                        <a:rPr lang="en-US" sz="2800" baseline="0" dirty="0" err="1" smtClean="0"/>
                        <a:t>phản</a:t>
                      </a:r>
                      <a:r>
                        <a:rPr lang="en-US" sz="2800" baseline="0" dirty="0" smtClean="0"/>
                        <a:t> </a:t>
                      </a:r>
                      <a:r>
                        <a:rPr lang="en-US" sz="2800" baseline="0" dirty="0" err="1" smtClean="0"/>
                        <a:t>ứng</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cPr anchor="ctr">
                    <a:lnB w="12700" cap="flat" cmpd="sng" algn="ctr">
                      <a:solidFill>
                        <a:schemeClr val="tx1"/>
                      </a:solidFill>
                      <a:prstDash val="solid"/>
                      <a:round/>
                      <a:headEnd type="none" w="med" len="med"/>
                      <a:tailEnd type="none" w="med" len="med"/>
                    </a:lnB>
                  </a:tcPr>
                </a:tc>
                <a:tc rowSpan="2">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r h="1197778">
                <a:tc vMerge="1">
                  <a:tcPr/>
                </a:tc>
                <a:tc vMerge="1">
                  <a:tcPr/>
                </a:tc>
                <a:tc>
                  <a:txBody>
                    <a:bodyPr/>
                    <a:lstStyle/>
                    <a:p>
                      <a:pPr algn="ctr"/>
                      <a:r>
                        <a:rPr lang="en-US" sz="2800" baseline="0" dirty="0" err="1" smtClean="0"/>
                        <a:t>Ống</a:t>
                      </a:r>
                      <a:r>
                        <a:rPr lang="en-US" sz="2800" baseline="0" dirty="0" smtClean="0"/>
                        <a:t> 1(</a:t>
                      </a:r>
                      <a:r>
                        <a:rPr lang="en-US" sz="2800" baseline="0" dirty="0" err="1" smtClean="0"/>
                        <a:t>có</a:t>
                      </a:r>
                      <a:r>
                        <a:rPr lang="en-US" sz="2800" baseline="0" dirty="0" smtClean="0"/>
                        <a:t> </a:t>
                      </a:r>
                      <a:r>
                        <a:rPr lang="en-US" sz="2800" baseline="0" dirty="0" err="1" smtClean="0"/>
                        <a:t>mặt</a:t>
                      </a:r>
                      <a:r>
                        <a:rPr lang="en-US" sz="2800" baseline="0" dirty="0" smtClean="0"/>
                        <a:t> MnO</a:t>
                      </a:r>
                      <a:r>
                        <a:rPr lang="en-US" sz="2800" baseline="-25000" dirty="0" smtClean="0"/>
                        <a:t>2</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800" dirty="0" err="1" smtClean="0"/>
                        <a:t>Ống</a:t>
                      </a:r>
                      <a:r>
                        <a:rPr lang="en-US" sz="2800" dirty="0" smtClean="0"/>
                        <a:t> 2  (</a:t>
                      </a:r>
                      <a:r>
                        <a:rPr lang="en-US" sz="2800" dirty="0" err="1" smtClean="0"/>
                        <a:t>không</a:t>
                      </a:r>
                      <a:r>
                        <a:rPr lang="en-US" sz="2800" baseline="0" dirty="0" smtClean="0"/>
                        <a:t> </a:t>
                      </a:r>
                      <a:r>
                        <a:rPr lang="en-US" sz="2800" baseline="0" dirty="0" err="1" smtClean="0"/>
                        <a:t>có</a:t>
                      </a:r>
                      <a:r>
                        <a:rPr lang="en-US" sz="2800" baseline="0" dirty="0" smtClean="0"/>
                        <a:t> MnO</a:t>
                      </a:r>
                      <a:r>
                        <a:rPr lang="en-US" sz="2800" baseline="-25000" dirty="0" smtClean="0"/>
                        <a:t>2</a:t>
                      </a:r>
                      <a:r>
                        <a:rPr lang="en-US" sz="2800" baseline="0" dirty="0" smtClean="0"/>
                        <a:t>)</a:t>
                      </a: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vMerge="1">
                  <a:tcPr/>
                </a:tc>
              </a:tr>
              <a:tr h="4142495">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2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pic>
        <p:nvPicPr>
          <p:cNvPr id="25" name="Picture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55775" y="1"/>
            <a:ext cx="975115" cy="753086"/>
          </a:xfrm>
          <a:prstGeom prst="rect">
            <a:avLst/>
          </a:prstGeom>
        </p:spPr>
      </p:pic>
      <p:pic>
        <p:nvPicPr>
          <p:cNvPr id="2" name="Picture 1" descr="Logo,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3964" y="240884"/>
            <a:ext cx="512202" cy="512202"/>
          </a:xfrm>
          <a:prstGeom prst="rect">
            <a:avLst/>
          </a:prstGeom>
        </p:spPr>
      </p:pic>
      <p:sp>
        <p:nvSpPr>
          <p:cNvPr id="5" name="Rectangle 4"/>
          <p:cNvSpPr/>
          <p:nvPr/>
        </p:nvSpPr>
        <p:spPr>
          <a:xfrm>
            <a:off x="9217" y="2703016"/>
            <a:ext cx="2289846" cy="3785652"/>
          </a:xfrm>
          <a:prstGeom prst="rect">
            <a:avLst/>
          </a:prstGeom>
        </p:spPr>
        <p:txBody>
          <a:bodyPr wrap="square">
            <a:spAutoFit/>
          </a:bodyPr>
          <a:lstStyle/>
          <a:p>
            <a:pPr algn="ctr"/>
            <a:r>
              <a:rPr lang="en-US" sz="2400" dirty="0" smtClean="0">
                <a:latin typeface="Tahoma" panose="020B0604030504040204" pitchFamily="34" charset="0"/>
                <a:ea typeface="Tahoma" panose="020B0604030504040204" pitchFamily="34" charset="0"/>
                <a:cs typeface="Tahoma" panose="020B0604030504040204" pitchFamily="34" charset="0"/>
              </a:rPr>
              <a:t>- Cho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2 </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nghiệm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khoảng</a:t>
            </a:r>
            <a:r>
              <a:rPr lang="en-US" sz="2400" dirty="0" smtClean="0">
                <a:latin typeface="Tahoma" panose="020B0604030504040204" pitchFamily="34" charset="0"/>
                <a:ea typeface="Tahoma" panose="020B0604030504040204" pitchFamily="34" charset="0"/>
                <a:cs typeface="Tahoma" panose="020B0604030504040204" pitchFamily="34" charset="0"/>
              </a:rPr>
              <a:t> 3ml dung </a:t>
            </a:r>
            <a:r>
              <a:rPr lang="en-US" sz="2400" dirty="0" err="1" smtClean="0">
                <a:latin typeface="Tahoma" panose="020B0604030504040204" pitchFamily="34" charset="0"/>
                <a:ea typeface="Tahoma" panose="020B0604030504040204" pitchFamily="34" charset="0"/>
                <a:cs typeface="Tahoma" panose="020B0604030504040204" pitchFamily="34" charset="0"/>
              </a:rPr>
              <a:t>dịch</a:t>
            </a:r>
            <a:r>
              <a:rPr lang="en-US" sz="2400" dirty="0" smtClean="0">
                <a:latin typeface="Tahoma" panose="020B0604030504040204" pitchFamily="34" charset="0"/>
                <a:ea typeface="Tahoma" panose="020B0604030504040204" pitchFamily="34" charset="0"/>
                <a:cs typeface="Tahoma" panose="020B0604030504040204" pitchFamily="34" charset="0"/>
              </a:rPr>
              <a:t> H</a:t>
            </a:r>
            <a:r>
              <a:rPr lang="en-US" sz="2400" baseline="-25000" dirty="0" smtClean="0">
                <a:latin typeface="Tahoma" panose="020B0604030504040204" pitchFamily="34" charset="0"/>
                <a:ea typeface="Tahoma" panose="020B0604030504040204" pitchFamily="34" charset="0"/>
                <a:cs typeface="Tahoma" panose="020B0604030504040204" pitchFamily="34" charset="0"/>
              </a:rPr>
              <a:t>2</a:t>
            </a:r>
            <a:r>
              <a:rPr lang="en-US" sz="2400" dirty="0" smtClean="0">
                <a:latin typeface="Tahoma" panose="020B0604030504040204" pitchFamily="34" charset="0"/>
                <a:ea typeface="Tahoma" panose="020B0604030504040204" pitchFamily="34" charset="0"/>
                <a:cs typeface="Tahoma" panose="020B0604030504040204" pitchFamily="34" charset="0"/>
              </a:rPr>
              <a:t>O</a:t>
            </a:r>
            <a:r>
              <a:rPr lang="en-US" sz="2400" baseline="-25000" dirty="0" smtClean="0">
                <a:latin typeface="Tahoma" panose="020B0604030504040204" pitchFamily="34" charset="0"/>
                <a:ea typeface="Tahoma" panose="020B0604030504040204" pitchFamily="34" charset="0"/>
                <a:cs typeface="Tahoma" panose="020B0604030504040204" pitchFamily="34" charset="0"/>
              </a:rPr>
              <a:t>2</a:t>
            </a:r>
            <a:r>
              <a:rPr lang="en-US" sz="2400" dirty="0" smtClean="0">
                <a:latin typeface="Tahoma" panose="020B0604030504040204" pitchFamily="34" charset="0"/>
                <a:ea typeface="Tahoma" panose="020B0604030504040204" pitchFamily="34" charset="0"/>
                <a:cs typeface="Tahoma" panose="020B0604030504040204" pitchFamily="34" charset="0"/>
              </a:rPr>
              <a:t>3%</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nghiệm</a:t>
            </a:r>
            <a:r>
              <a:rPr lang="en-US" sz="2400" dirty="0" smtClean="0">
                <a:latin typeface="Tahoma" panose="020B0604030504040204" pitchFamily="34" charset="0"/>
                <a:ea typeface="Tahoma" panose="020B0604030504040204" pitchFamily="34" charset="0"/>
                <a:cs typeface="Tahoma" panose="020B0604030504040204" pitchFamily="34" charset="0"/>
              </a:rPr>
              <a:t>  1: </a:t>
            </a:r>
            <a:r>
              <a:rPr lang="en-US" sz="2400" dirty="0" err="1" smtClean="0">
                <a:latin typeface="Tahoma" panose="020B0604030504040204" pitchFamily="34" charset="0"/>
                <a:ea typeface="Tahoma" panose="020B0604030504040204" pitchFamily="34" charset="0"/>
                <a:cs typeface="Tahoma" panose="020B0604030504040204" pitchFamily="34" charset="0"/>
              </a:rPr>
              <a:t>thêm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một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ít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bột</a:t>
            </a:r>
            <a:r>
              <a:rPr lang="en-US" sz="2400" dirty="0" smtClean="0">
                <a:latin typeface="Tahoma" panose="020B0604030504040204" pitchFamily="34" charset="0"/>
                <a:ea typeface="Tahoma" panose="020B0604030504040204" pitchFamily="34" charset="0"/>
                <a:cs typeface="Tahoma" panose="020B0604030504040204" pitchFamily="34" charset="0"/>
              </a:rPr>
              <a:t> MnO</a:t>
            </a:r>
            <a:r>
              <a:rPr lang="en-US" sz="2400" baseline="-25000" dirty="0" smtClean="0">
                <a:latin typeface="Tahoma" panose="020B0604030504040204" pitchFamily="34" charset="0"/>
                <a:ea typeface="Tahoma" panose="020B0604030504040204" pitchFamily="34" charset="0"/>
                <a:cs typeface="Tahoma" panose="020B0604030504040204" pitchFamily="34" charset="0"/>
              </a:rPr>
              <a:t>2</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nghiệm</a:t>
            </a:r>
            <a:r>
              <a:rPr lang="en-US" sz="2400" dirty="0" smtClean="0">
                <a:latin typeface="Tahoma" panose="020B0604030504040204" pitchFamily="34" charset="0"/>
                <a:ea typeface="Tahoma" panose="020B0604030504040204" pitchFamily="34" charset="0"/>
                <a:cs typeface="Tahoma" panose="020B0604030504040204" pitchFamily="34" charset="0"/>
              </a:rPr>
              <a:t>  2: </a:t>
            </a:r>
            <a:r>
              <a:rPr lang="en-US" sz="2400" dirty="0" err="1" smtClean="0">
                <a:latin typeface="Tahoma" panose="020B0604030504040204" pitchFamily="34" charset="0"/>
                <a:ea typeface="Tahoma" panose="020B0604030504040204" pitchFamily="34" charset="0"/>
                <a:cs typeface="Tahoma" panose="020B0604030504040204" pitchFamily="34" charset="0"/>
              </a:rPr>
              <a:t>để</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nguyên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438558" y="787713"/>
            <a:ext cx="2295216" cy="1569660"/>
          </a:xfrm>
          <a:prstGeom prst="rect">
            <a:avLst/>
          </a:prstGeom>
        </p:spPr>
        <p:txBody>
          <a:bodyPr wrap="square">
            <a:spAutoFit/>
          </a:bodyPr>
          <a:lstStyle/>
          <a:p>
            <a:r>
              <a:rPr lang="en-US" sz="2400" dirty="0" err="1" smtClean="0">
                <a:latin typeface="Tahoma" panose="020B0604030504040204" pitchFamily="34" charset="0"/>
                <a:ea typeface="Tahoma" panose="020B0604030504040204" pitchFamily="34" charset="0"/>
                <a:cs typeface="Tahoma" panose="020B0604030504040204" pitchFamily="34" charset="0"/>
              </a:rPr>
              <a:t>Đề</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xuất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một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làm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tăng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tốc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độ</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phản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ứng</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p>
        </p:txBody>
      </p:sp>
      <p:sp>
        <p:nvSpPr>
          <p:cNvPr id="8" name="Rectangle 7"/>
          <p:cNvSpPr/>
          <p:nvPr/>
        </p:nvSpPr>
        <p:spPr>
          <a:xfrm>
            <a:off x="2189968" y="2911391"/>
            <a:ext cx="2303929" cy="3416320"/>
          </a:xfrm>
          <a:prstGeom prst="rect">
            <a:avLst/>
          </a:prstGeom>
        </p:spPr>
        <p:txBody>
          <a:bodyPr wrap="square">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1: </a:t>
            </a:r>
            <a:r>
              <a:rPr lang="en-US" sz="2400" dirty="0" err="1" smtClean="0">
                <a:latin typeface="Tahoma" panose="020B0604030504040204" pitchFamily="34" charset="0"/>
                <a:ea typeface="Tahoma" panose="020B0604030504040204" pitchFamily="34" charset="0"/>
                <a:cs typeface="Tahoma" panose="020B0604030504040204" pitchFamily="34" charset="0"/>
              </a:rPr>
              <a:t>bọt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khí</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thoát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lgn="ct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r>
              <a:rPr lang="en-US" sz="2400" dirty="0" err="1" smtClean="0">
                <a:latin typeface="Tahoma" panose="020B0604030504040204" pitchFamily="34" charset="0"/>
                <a:ea typeface="Tahoma" panose="020B0604030504040204" pitchFamily="34" charset="0"/>
                <a:cs typeface="Tahoma" panose="020B0604030504040204" pitchFamily="34" charset="0"/>
              </a:rPr>
              <a:t>ống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nghiệm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2: </a:t>
            </a:r>
            <a:r>
              <a:rPr lang="en-US" sz="2400" dirty="0" err="1" smtClean="0">
                <a:latin typeface="Tahoma" panose="020B0604030504040204" pitchFamily="34" charset="0"/>
                <a:ea typeface="Tahoma" panose="020B0604030504040204" pitchFamily="34" charset="0"/>
                <a:cs typeface="Tahoma" panose="020B0604030504040204" pitchFamily="34" charset="0"/>
              </a:rPr>
              <a:t>không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có</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hiện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tượng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gì</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4503114" y="2679718"/>
            <a:ext cx="2303929" cy="1200329"/>
          </a:xfrm>
          <a:prstGeom prst="rect">
            <a:avLst/>
          </a:prstGeom>
        </p:spPr>
        <p:txBody>
          <a:bodyPr wrap="square">
            <a:spAutoFit/>
          </a:bodyPr>
          <a:lstStyle/>
          <a:p>
            <a:pPr algn="ctr"/>
            <a:r>
              <a:rPr lang="en-US" sz="2400" dirty="0" err="1" smtClean="0">
                <a:latin typeface="Tahoma" panose="020B0604030504040204" pitchFamily="34" charset="0"/>
                <a:ea typeface="Tahoma" panose="020B0604030504040204" pitchFamily="34" charset="0"/>
                <a:cs typeface="Tahoma" panose="020B0604030504040204" pitchFamily="34" charset="0"/>
              </a:rPr>
              <a:t>Xảy</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nhanh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7031860" y="3880047"/>
            <a:ext cx="2303929" cy="1569660"/>
          </a:xfrm>
          <a:prstGeom prst="rect">
            <a:avLst/>
          </a:prstGeom>
        </p:spPr>
        <p:txBody>
          <a:bodyPr wrap="square">
            <a:spAutoFit/>
          </a:bodyPr>
          <a:lstStyle/>
          <a:p>
            <a:pPr algn="ctr"/>
            <a:r>
              <a:rPr lang="en-US" sz="2400" dirty="0" err="1" smtClean="0">
                <a:latin typeface="Tahoma" panose="020B0604030504040204" pitchFamily="34" charset="0"/>
                <a:ea typeface="Tahoma" panose="020B0604030504040204" pitchFamily="34" charset="0"/>
                <a:cs typeface="Tahoma" panose="020B0604030504040204" pitchFamily="34" charset="0"/>
              </a:rPr>
              <a:t>Xảy</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chậm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hơn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hoặc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không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xảy</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9438558" y="2679718"/>
            <a:ext cx="2295216" cy="830997"/>
          </a:xfrm>
          <a:prstGeom prst="rect">
            <a:avLst/>
          </a:prstGeom>
        </p:spPr>
        <p:txBody>
          <a:bodyPr wrap="square">
            <a:spAutoFit/>
          </a:bodyPr>
          <a:lstStyle/>
          <a:p>
            <a:r>
              <a:rPr lang="en-US" sz="2400" dirty="0" err="1" smtClean="0">
                <a:latin typeface="Tahoma" panose="020B0604030504040204" pitchFamily="34" charset="0"/>
                <a:ea typeface="Tahoma" panose="020B0604030504040204" pitchFamily="34" charset="0"/>
                <a:cs typeface="Tahoma" panose="020B0604030504040204" pitchFamily="34" charset="0"/>
              </a:rPr>
              <a:t>Sử</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dụng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chất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xúc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tác</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8117" y="258952"/>
            <a:ext cx="10554788" cy="584775"/>
          </a:xfrm>
          <a:prstGeom prst="rect">
            <a:avLst/>
          </a:prstGeom>
          <a:noFill/>
        </p:spPr>
        <p:txBody>
          <a:bodyPr wrap="square" rtlCol="0">
            <a:spAutoFit/>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THẢO LUẬN  VÀ TRẢ LỜI CÂU HỎI( 1 PHÚT).</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2518117" cy="1922018"/>
          </a:xfrm>
          <a:prstGeom prst="rect">
            <a:avLst/>
          </a:prstGeom>
        </p:spPr>
      </p:pic>
      <p:sp>
        <p:nvSpPr>
          <p:cNvPr id="8" name="TextBox 7"/>
          <p:cNvSpPr txBox="1"/>
          <p:nvPr/>
        </p:nvSpPr>
        <p:spPr>
          <a:xfrm>
            <a:off x="1259058" y="1911117"/>
            <a:ext cx="10554788" cy="2554545"/>
          </a:xfrm>
          <a:prstGeom prst="rect">
            <a:avLst/>
          </a:prstGeom>
          <a:noFill/>
        </p:spPr>
        <p:txBody>
          <a:bodyPr wrap="square" rtlCol="0">
            <a:spAutoFit/>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1. </a:t>
            </a:r>
            <a:r>
              <a:rPr lang="en-US" sz="32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Tốc</a:t>
            </a:r>
            <a:r>
              <a:rPr lang="en-US" sz="3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độ</a:t>
            </a:r>
            <a:r>
              <a:rPr lang="en-US" sz="3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phản</a:t>
            </a:r>
            <a:r>
              <a:rPr lang="en-US" sz="3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ứng</a:t>
            </a:r>
            <a:r>
              <a:rPr lang="en-US" sz="3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phụ</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thuộc</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vào</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những</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yếu</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tố</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nào</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Những</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yếu</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tố</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đó</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ảnh</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hưởng</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như</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thế</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đến</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tốc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phản</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ứng</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hoá</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học</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Nêu</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khái</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niệm</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về</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chất</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xúc</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tác</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p:cNvSpPr/>
          <p:nvPr/>
        </p:nvSpPr>
        <p:spPr>
          <a:xfrm rot="3135628">
            <a:off x="11254367" y="3050983"/>
            <a:ext cx="865904" cy="1259139"/>
          </a:xfrm>
          <a:prstGeom prst="rect">
            <a:avLst/>
          </a:prstGeom>
          <a:blipFill>
            <a:blip r:embed="rId1" cstate="print"/>
            <a:stretch>
              <a:fillRect/>
            </a:stretch>
          </a:blipFill>
        </p:spPr>
        <p:txBody>
          <a:bodyPr wrap="square" lIns="0" tIns="0" rIns="0" bIns="0" rtlCol="0"/>
          <a:lstStyle/>
          <a:p>
            <a:endParaRPr sz="2400"/>
          </a:p>
        </p:txBody>
      </p:sp>
      <p:pic>
        <p:nvPicPr>
          <p:cNvPr id="16" name="Picture 15" descr="A black rectangle with a black background&#10;&#10;Description automatically generated with low confidence"/>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209481"/>
            <a:ext cx="1076094" cy="1076094"/>
          </a:xfrm>
          <a:prstGeom prst="rect">
            <a:avLst/>
          </a:prstGeom>
        </p:spPr>
      </p:pic>
      <p:sp>
        <p:nvSpPr>
          <p:cNvPr id="3" name="TextBox 2"/>
          <p:cNvSpPr txBox="1"/>
          <p:nvPr/>
        </p:nvSpPr>
        <p:spPr>
          <a:xfrm>
            <a:off x="825535" y="3748137"/>
            <a:ext cx="9463214" cy="572464"/>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dirty="0">
                <a:effectLst/>
                <a:latin typeface="Tahoma" panose="020B0604030504040204" pitchFamily="34" charset="0"/>
                <a:ea typeface="Tahoma" panose="020B0604030504040204" pitchFamily="34" charset="0"/>
                <a:cs typeface="Tahoma" panose="020B0604030504040204" pitchFamily="34" charset="0"/>
              </a:rPr>
              <a:t>+ Diện tích bề mặt tiếp xúc càng lớn, tốc độ phản ứng càng </a:t>
            </a:r>
            <a:r>
              <a:rPr lang="vi-VN" sz="2400" dirty="0" smtClean="0">
                <a:effectLst/>
                <a:latin typeface="Tahoma" panose="020B0604030504040204" pitchFamily="34" charset="0"/>
                <a:ea typeface="Tahoma" panose="020B0604030504040204" pitchFamily="34" charset="0"/>
                <a:cs typeface="Tahoma" panose="020B0604030504040204" pitchFamily="34" charset="0"/>
              </a:rPr>
              <a:t>nhanh</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825535" y="2404960"/>
            <a:ext cx="10752381" cy="572464"/>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tabLst>
                <a:tab pos="450215" algn="l"/>
              </a:tabLst>
            </a:pPr>
            <a:r>
              <a:rPr lang="vi-VN" sz="2400" dirty="0">
                <a:effectLst/>
                <a:latin typeface="Tahoma" panose="020B0604030504040204" pitchFamily="34" charset="0"/>
                <a:ea typeface="Tahoma" panose="020B0604030504040204" pitchFamily="34" charset="0"/>
                <a:cs typeface="Tahoma" panose="020B0604030504040204" pitchFamily="34" charset="0"/>
              </a:rPr>
              <a:t>+ Khi tăng nhiệt độ, phản ứng diễn ra với tốc độ nhanh </a:t>
            </a:r>
            <a:r>
              <a:rPr lang="vi-VN" sz="2400" dirty="0" smtClean="0">
                <a:effectLst/>
                <a:latin typeface="Tahoma" panose="020B0604030504040204" pitchFamily="34" charset="0"/>
                <a:ea typeface="Tahoma" panose="020B0604030504040204" pitchFamily="34" charset="0"/>
                <a:cs typeface="Tahoma" panose="020B0604030504040204" pitchFamily="34" charset="0"/>
              </a:rPr>
              <a:t>hơn</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825536" y="3088000"/>
            <a:ext cx="10752380" cy="572464"/>
          </a:xfrm>
          <a:prstGeom prst="rect">
            <a:avLst/>
          </a:prstGeom>
          <a:solidFill>
            <a:schemeClr val="accent3">
              <a:lumMod val="20000"/>
              <a:lumOff val="80000"/>
            </a:schemeClr>
          </a:solidFill>
        </p:spPr>
        <p:txBody>
          <a:bodyPr wrap="square">
            <a:spAutoFit/>
          </a:bodyPr>
          <a:lstStyle/>
          <a:p>
            <a:pPr marL="228600" algn="just">
              <a:lnSpc>
                <a:spcPct val="130000"/>
              </a:lnSpc>
              <a:spcAft>
                <a:spcPts val="800"/>
              </a:spcAft>
              <a:tabLst>
                <a:tab pos="450215" algn="l"/>
              </a:tabLst>
            </a:pPr>
            <a:r>
              <a:rPr lang="vi-VN" sz="2400" dirty="0">
                <a:effectLst/>
                <a:latin typeface="Tahoma" panose="020B0604030504040204" pitchFamily="34" charset="0"/>
                <a:ea typeface="Tahoma" panose="020B0604030504040204" pitchFamily="34" charset="0"/>
                <a:cs typeface="Tahoma" panose="020B0604030504040204" pitchFamily="34" charset="0"/>
              </a:rPr>
              <a:t>+ Nồng độ các chất phản ứng càng cao, tốc độ phản ứng càng nhanh</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238019" y="835551"/>
            <a:ext cx="10272662" cy="1532727"/>
          </a:xfrm>
          <a:prstGeom prst="rect">
            <a:avLst/>
          </a:prstGeom>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Tốc</a:t>
            </a:r>
            <a:r>
              <a:rPr lang="vi-VN" sz="2400" b="1" dirty="0">
                <a:solidFill>
                  <a:srgbClr val="002060"/>
                </a:solidFill>
                <a:latin typeface="Tahoma" panose="020B0604030504040204" pitchFamily="34" charset="0"/>
                <a:ea typeface="Tahoma" panose="020B0604030504040204" pitchFamily="34" charset="0"/>
                <a:cs typeface="Tahoma" panose="020B0604030504040204" pitchFamily="34" charset="0"/>
              </a:rPr>
              <a:t> độ của phản ứng hóa học phụ thuộc vào nhiều yếu tố khác nhau như: diện tích bề mặt tiếp xúc, nhiệt độ, nồng độ, sự có mặt của chất xúc tác...</a:t>
            </a:r>
            <a:endPar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object 63"/>
          <p:cNvSpPr txBox="1"/>
          <p:nvPr/>
        </p:nvSpPr>
        <p:spPr>
          <a:xfrm>
            <a:off x="892772" y="123425"/>
            <a:ext cx="10617909" cy="509541"/>
          </a:xfrm>
          <a:prstGeom prst="rect">
            <a:avLst/>
          </a:prstGeom>
        </p:spPr>
        <p:txBody>
          <a:bodyPr vert="horz" wrap="square" lIns="0" tIns="16933" rIns="0" bIns="0" rtlCol="0">
            <a:spAutoFit/>
          </a:bodyPr>
          <a:lstStyle/>
          <a:p>
            <a:pPr algn="ctr">
              <a:spcBef>
                <a:spcPts val="135"/>
              </a:spcBef>
            </a:pPr>
            <a:r>
              <a:rPr lang="vi-VN" sz="3200" b="1" spc="-400" dirty="0">
                <a:solidFill>
                  <a:srgbClr val="253D68"/>
                </a:solidFill>
                <a:latin typeface="Verdana" panose="020B0604030504040204"/>
                <a:cs typeface="Verdana" panose="020B0604030504040204"/>
              </a:rPr>
              <a:t>II</a:t>
            </a:r>
            <a:r>
              <a:rPr lang="en-US" sz="3200" b="1" spc="-400" dirty="0">
                <a:solidFill>
                  <a:srgbClr val="253D68"/>
                </a:solidFill>
                <a:latin typeface="Verdana" panose="020B0604030504040204"/>
                <a:cs typeface="Verdana" panose="020B0604030504040204"/>
              </a:rPr>
              <a:t>. </a:t>
            </a:r>
            <a:r>
              <a:rPr lang="vi-VN" sz="3200" b="1" spc="-400" dirty="0">
                <a:solidFill>
                  <a:srgbClr val="253D68"/>
                </a:solidFill>
                <a:latin typeface="Verdana" panose="020B0604030504040204"/>
                <a:cs typeface="Verdana" panose="020B0604030504040204"/>
              </a:rPr>
              <a:t>Một số yếu tố ảnh hưởng đến tốc độ phản ứng</a:t>
            </a:r>
            <a:endParaRPr lang="en-US" sz="3200" b="1" spc="-400" dirty="0">
              <a:solidFill>
                <a:srgbClr val="253D68"/>
              </a:solidFill>
              <a:latin typeface="Verdana" panose="020B0604030504040204"/>
              <a:cs typeface="Verdana" panose="020B0604030504040204"/>
            </a:endParaRPr>
          </a:p>
        </p:txBody>
      </p:sp>
      <p:sp>
        <p:nvSpPr>
          <p:cNvPr id="12" name="TextBox 11"/>
          <p:cNvSpPr txBox="1"/>
          <p:nvPr/>
        </p:nvSpPr>
        <p:spPr>
          <a:xfrm>
            <a:off x="825535" y="4408274"/>
            <a:ext cx="9463214" cy="515590"/>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dirty="0" smtClean="0">
                <a:effectLst/>
                <a:latin typeface="Tahoma" panose="020B0604030504040204" pitchFamily="34" charset="0"/>
                <a:ea typeface="Tahoma" panose="020B0604030504040204" pitchFamily="34" charset="0"/>
                <a:cs typeface="Tahoma" panose="020B0604030504040204" pitchFamily="34" charset="0"/>
              </a:rPr>
              <a:t>+</a:t>
            </a:r>
            <a:r>
              <a:rPr lang="en-US" sz="2400" dirty="0" smtClean="0">
                <a:effectLst/>
                <a:latin typeface="Tahoma" panose="020B0604030504040204" pitchFamily="34" charset="0"/>
                <a:ea typeface="Tahoma" panose="020B0604030504040204" pitchFamily="34" charset="0"/>
                <a:cs typeface="Tahoma" panose="020B0604030504040204" pitchFamily="34" charset="0"/>
              </a:rPr>
              <a:t> </a:t>
            </a:r>
            <a:r>
              <a:rPr lang="en-US" sz="2400" dirty="0" err="1" smtClean="0">
                <a:effectLst/>
                <a:latin typeface="Tahoma" panose="020B0604030504040204" pitchFamily="34" charset="0"/>
                <a:ea typeface="Tahoma" panose="020B0604030504040204" pitchFamily="34" charset="0"/>
                <a:cs typeface="Tahoma" panose="020B0604030504040204" pitchFamily="34" charset="0"/>
              </a:rPr>
              <a:t>có</a:t>
            </a:r>
            <a:r>
              <a:rPr lang="en-US" sz="2400" dirty="0" smtClean="0">
                <a:effectLst/>
                <a:latin typeface="Tahoma" panose="020B0604030504040204" pitchFamily="34" charset="0"/>
                <a:ea typeface="Tahoma" panose="020B0604030504040204" pitchFamily="34" charset="0"/>
                <a:cs typeface="Tahoma" panose="020B0604030504040204" pitchFamily="34" charset="0"/>
              </a:rPr>
              <a:t> </a:t>
            </a:r>
            <a:r>
              <a:rPr lang="en-US" sz="2400" dirty="0" err="1" smtClean="0">
                <a:effectLst/>
                <a:latin typeface="Tahoma" panose="020B0604030504040204" pitchFamily="34" charset="0"/>
                <a:ea typeface="Tahoma" panose="020B0604030504040204" pitchFamily="34" charset="0"/>
                <a:cs typeface="Tahoma" panose="020B0604030504040204" pitchFamily="34" charset="0"/>
              </a:rPr>
              <a:t>phản</a:t>
            </a:r>
            <a:r>
              <a:rPr lang="en-US" sz="2400" dirty="0" smtClean="0">
                <a:effectLst/>
                <a:latin typeface="Tahoma" panose="020B0604030504040204" pitchFamily="34" charset="0"/>
                <a:ea typeface="Tahoma" panose="020B0604030504040204" pitchFamily="34" charset="0"/>
                <a:cs typeface="Tahoma" panose="020B0604030504040204" pitchFamily="34" charset="0"/>
              </a:rPr>
              <a:t> </a:t>
            </a:r>
            <a:r>
              <a:rPr lang="en-US" sz="2400" dirty="0" err="1" smtClean="0">
                <a:effectLst/>
                <a:latin typeface="Tahoma" panose="020B0604030504040204" pitchFamily="34" charset="0"/>
                <a:ea typeface="Tahoma" panose="020B0604030504040204" pitchFamily="34" charset="0"/>
                <a:cs typeface="Tahoma" panose="020B0604030504040204" pitchFamily="34" charset="0"/>
              </a:rPr>
              <a:t>ứng</a:t>
            </a:r>
            <a:r>
              <a:rPr lang="en-US" sz="2400" dirty="0" smtClean="0">
                <a:effectLst/>
                <a:latin typeface="Tahoma" panose="020B0604030504040204" pitchFamily="34" charset="0"/>
                <a:ea typeface="Tahoma" panose="020B0604030504040204" pitchFamily="34" charset="0"/>
                <a:cs typeface="Tahoma" panose="020B0604030504040204" pitchFamily="34" charset="0"/>
              </a:rPr>
              <a:t> </a:t>
            </a:r>
            <a:r>
              <a:rPr lang="en-US" sz="2400" dirty="0" err="1" smtClean="0">
                <a:effectLst/>
                <a:latin typeface="Tahoma" panose="020B0604030504040204" pitchFamily="34" charset="0"/>
                <a:ea typeface="Tahoma" panose="020B0604030504040204" pitchFamily="34" charset="0"/>
                <a:cs typeface="Tahoma" panose="020B0604030504040204" pitchFamily="34" charset="0"/>
              </a:rPr>
              <a:t>cần</a:t>
            </a:r>
            <a:r>
              <a:rPr lang="en-US" sz="2400" dirty="0" smtClean="0">
                <a:effectLst/>
                <a:latin typeface="Tahoma" panose="020B0604030504040204" pitchFamily="34" charset="0"/>
                <a:ea typeface="Tahoma" panose="020B0604030504040204" pitchFamily="34" charset="0"/>
                <a:cs typeface="Tahoma" panose="020B0604030504040204" pitchFamily="34" charset="0"/>
              </a:rPr>
              <a:t> </a:t>
            </a:r>
            <a:r>
              <a:rPr lang="en-US" sz="2400" dirty="0" err="1" smtClean="0">
                <a:effectLst/>
                <a:latin typeface="Tahoma" panose="020B0604030504040204" pitchFamily="34" charset="0"/>
                <a:ea typeface="Tahoma" panose="020B0604030504040204" pitchFamily="34" charset="0"/>
                <a:cs typeface="Tahoma" panose="020B0604030504040204" pitchFamily="34" charset="0"/>
              </a:rPr>
              <a:t>sử</a:t>
            </a:r>
            <a:r>
              <a:rPr lang="en-US" sz="2400" dirty="0" smtClean="0">
                <a:effectLst/>
                <a:latin typeface="Tahoma" panose="020B0604030504040204" pitchFamily="34" charset="0"/>
                <a:ea typeface="Tahoma" panose="020B0604030504040204" pitchFamily="34" charset="0"/>
                <a:cs typeface="Tahoma" panose="020B0604030504040204" pitchFamily="34" charset="0"/>
              </a:rPr>
              <a:t> </a:t>
            </a:r>
            <a:r>
              <a:rPr lang="en-US" sz="2400" dirty="0" err="1" smtClean="0">
                <a:effectLst/>
                <a:latin typeface="Tahoma" panose="020B0604030504040204" pitchFamily="34" charset="0"/>
                <a:ea typeface="Tahoma" panose="020B0604030504040204" pitchFamily="34" charset="0"/>
                <a:cs typeface="Tahoma" panose="020B0604030504040204" pitchFamily="34" charset="0"/>
              </a:rPr>
              <a:t>dụng</a:t>
            </a:r>
            <a:r>
              <a:rPr lang="en-US" sz="2400" dirty="0" smtClean="0">
                <a:effectLst/>
                <a:latin typeface="Tahoma" panose="020B0604030504040204" pitchFamily="34" charset="0"/>
                <a:ea typeface="Tahoma" panose="020B0604030504040204" pitchFamily="34" charset="0"/>
                <a:cs typeface="Tahoma" panose="020B0604030504040204" pitchFamily="34" charset="0"/>
              </a:rPr>
              <a:t> </a:t>
            </a:r>
            <a:r>
              <a:rPr lang="en-US" sz="2400" dirty="0" err="1" smtClean="0">
                <a:effectLst/>
                <a:latin typeface="Tahoma" panose="020B0604030504040204" pitchFamily="34" charset="0"/>
                <a:ea typeface="Tahoma" panose="020B0604030504040204" pitchFamily="34" charset="0"/>
                <a:cs typeface="Tahoma" panose="020B0604030504040204" pitchFamily="34" charset="0"/>
              </a:rPr>
              <a:t>chất</a:t>
            </a:r>
            <a:r>
              <a:rPr lang="en-US" sz="2400" dirty="0" smtClean="0">
                <a:effectLst/>
                <a:latin typeface="Tahoma" panose="020B0604030504040204" pitchFamily="34" charset="0"/>
                <a:ea typeface="Tahoma" panose="020B0604030504040204" pitchFamily="34" charset="0"/>
                <a:cs typeface="Tahoma" panose="020B0604030504040204" pitchFamily="34" charset="0"/>
              </a:rPr>
              <a:t> </a:t>
            </a:r>
            <a:r>
              <a:rPr lang="en-US" sz="2400" dirty="0" err="1" smtClean="0">
                <a:effectLst/>
                <a:latin typeface="Tahoma" panose="020B0604030504040204" pitchFamily="34" charset="0"/>
                <a:ea typeface="Tahoma" panose="020B0604030504040204" pitchFamily="34" charset="0"/>
                <a:cs typeface="Tahoma" panose="020B0604030504040204" pitchFamily="34" charset="0"/>
              </a:rPr>
              <a:t>xúc</a:t>
            </a:r>
            <a:r>
              <a:rPr lang="en-US" sz="2400" dirty="0" smtClean="0">
                <a:effectLst/>
                <a:latin typeface="Tahoma" panose="020B0604030504040204" pitchFamily="34" charset="0"/>
                <a:ea typeface="Tahoma" panose="020B0604030504040204" pitchFamily="34" charset="0"/>
                <a:cs typeface="Tahoma" panose="020B0604030504040204" pitchFamily="34" charset="0"/>
              </a:rPr>
              <a:t> </a:t>
            </a:r>
            <a:r>
              <a:rPr lang="en-US" sz="2400" dirty="0" err="1" smtClean="0">
                <a:effectLst/>
                <a:latin typeface="Tahoma" panose="020B0604030504040204" pitchFamily="34" charset="0"/>
                <a:ea typeface="Tahoma" panose="020B0604030504040204" pitchFamily="34" charset="0"/>
                <a:cs typeface="Tahoma" panose="020B0604030504040204" pitchFamily="34" charset="0"/>
              </a:rPr>
              <a:t>tác</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076094" y="4980427"/>
            <a:ext cx="9989415" cy="1052596"/>
          </a:xfrm>
          <a:prstGeom prst="rect">
            <a:avLst/>
          </a:prstGeom>
        </p:spPr>
        <p:txBody>
          <a:bodyPr wrap="square">
            <a:spAutoFit/>
          </a:bodyPr>
          <a:lstStyle/>
          <a:p>
            <a:pPr lvl="0" algn="just">
              <a:lnSpc>
                <a:spcPct val="130000"/>
              </a:lnSpc>
              <a:spcAft>
                <a:spcPts val="800"/>
              </a:spcAft>
              <a:tabLst>
                <a:tab pos="450215" algn="l"/>
              </a:tabLst>
            </a:pPr>
            <a:r>
              <a:rPr lang="vi-VN"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Chất </a:t>
            </a:r>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xúc tác </a:t>
            </a: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là chất làm tăng tốc độ phản ứng nhưng không bị thay đổi cả về khối lượng và tính chất hóa học </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892772" y="5903777"/>
            <a:ext cx="10343521" cy="1052596"/>
          </a:xfrm>
          <a:prstGeom prst="rect">
            <a:avLst/>
          </a:prstGeom>
        </p:spPr>
        <p:txBody>
          <a:bodyPr wrap="square">
            <a:spAutoFit/>
          </a:bodyPr>
          <a:lstStyle/>
          <a:p>
            <a:pPr lvl="0" algn="just">
              <a:lnSpc>
                <a:spcPct val="130000"/>
              </a:lnSpc>
              <a:spcAft>
                <a:spcPts val="800"/>
              </a:spcAft>
              <a:tabLst>
                <a:tab pos="450215" algn="l"/>
              </a:tabLst>
            </a:pP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VD: Enzym amilaza có trong nước bọt là chất xúc tác để chuyển hóa tinh bột thành đường...</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2" grpId="0"/>
      <p:bldP spid="12" grpId="0" animBg="1"/>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0840" y="617349"/>
            <a:ext cx="10912607" cy="1772793"/>
          </a:xfrm>
          <a:prstGeom prst="rect">
            <a:avLst/>
          </a:prstGeom>
        </p:spPr>
        <p:txBody>
          <a:bodyPr wrap="square">
            <a:spAutoFit/>
          </a:bodyPr>
          <a:lstStyle/>
          <a:p>
            <a:pPr marL="228600" algn="just">
              <a:lnSpc>
                <a:spcPct val="130000"/>
              </a:lnSpc>
              <a:spcAft>
                <a:spcPts val="800"/>
              </a:spcAft>
              <a:tabLst>
                <a:tab pos="450215" algn="l"/>
              </a:tabLst>
            </a:pPr>
            <a:r>
              <a:rPr lang="en-US" sz="2800" b="1" dirty="0" smtClean="0">
                <a:latin typeface="Tahoma" panose="020B0604030504040204" pitchFamily="34" charset="0"/>
                <a:ea typeface="Tahoma" panose="020B0604030504040204" pitchFamily="34" charset="0"/>
                <a:cs typeface="Tahoma" panose="020B0604030504040204" pitchFamily="34" charset="0"/>
              </a:rPr>
              <a:t>1. Than </a:t>
            </a:r>
            <a:r>
              <a:rPr lang="en-US" sz="2800" b="1" dirty="0" err="1" smtClean="0">
                <a:latin typeface="Tahoma" panose="020B0604030504040204" pitchFamily="34" charset="0"/>
                <a:ea typeface="Tahoma" panose="020B0604030504040204" pitchFamily="34" charset="0"/>
                <a:cs typeface="Tahoma" panose="020B0604030504040204" pitchFamily="34" charset="0"/>
              </a:rPr>
              <a:t>cháy</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trong</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bình</a:t>
            </a:r>
            <a:r>
              <a:rPr lang="en-US" sz="2800" b="1" dirty="0" smtClean="0">
                <a:latin typeface="Tahoma" panose="020B0604030504040204" pitchFamily="34" charset="0"/>
                <a:ea typeface="Tahoma" panose="020B0604030504040204" pitchFamily="34" charset="0"/>
                <a:cs typeface="Tahoma" panose="020B0604030504040204" pitchFamily="34" charset="0"/>
              </a:rPr>
              <a:t> oxygen </a:t>
            </a:r>
            <a:r>
              <a:rPr lang="en-US" sz="2800" b="1" dirty="0" err="1" smtClean="0">
                <a:latin typeface="Tahoma" panose="020B0604030504040204" pitchFamily="34" charset="0"/>
                <a:ea typeface="Tahoma" panose="020B0604030504040204" pitchFamily="34" charset="0"/>
                <a:cs typeface="Tahoma" panose="020B0604030504040204" pitchFamily="34" charset="0"/>
              </a:rPr>
              <a:t>nhanh</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hơn</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cháy</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ngoài</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không</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khí</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Yếu</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tố</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nào</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ảnh</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hưởng</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đến</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tốc</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độ</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phản</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ứng</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đốt</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cháy</a:t>
            </a:r>
            <a:r>
              <a:rPr lang="en-US" sz="2800" b="1" dirty="0" smtClean="0">
                <a:latin typeface="Tahoma" panose="020B0604030504040204" pitchFamily="34" charset="0"/>
                <a:ea typeface="Tahoma" panose="020B0604030504040204" pitchFamily="34" charset="0"/>
                <a:cs typeface="Tahoma" panose="020B0604030504040204" pitchFamily="34" charset="0"/>
              </a:rPr>
              <a:t> than?</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3738283" y="94129"/>
            <a:ext cx="2487706" cy="523220"/>
          </a:xfrm>
          <a:prstGeom prst="rect">
            <a:avLst/>
          </a:prstGeom>
          <a:noFill/>
        </p:spPr>
        <p:txBody>
          <a:bodyPr wrap="square" rtlCol="0">
            <a:spAutoFit/>
          </a:bodyPr>
          <a:lstStyle/>
          <a:p>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769685" y="2390142"/>
            <a:ext cx="10912607" cy="2332946"/>
          </a:xfrm>
          <a:prstGeom prst="rect">
            <a:avLst/>
          </a:prstGeom>
        </p:spPr>
        <p:txBody>
          <a:bodyPr wrap="square">
            <a:spAutoFit/>
          </a:bodyPr>
          <a:lstStyle/>
          <a:p>
            <a:pPr marL="228600" algn="just">
              <a:lnSpc>
                <a:spcPct val="130000"/>
              </a:lnSpc>
              <a:spcAft>
                <a:spcPts val="800"/>
              </a:spcAft>
              <a:tabLst>
                <a:tab pos="450215" algn="l"/>
              </a:tabLst>
            </a:pP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 Than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cháy</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trong</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bình</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oxygen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nhanh</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hơn</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cháy</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ngoài</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không</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khí</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Vì</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trong</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bình</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đựng</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khí</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Oxygen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nồng</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Oxygen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hơn</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ở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ngoài</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không</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khí</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nên</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phản</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ứng</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diễn</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ra</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nhanh</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hơn</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Pentagon 13"/>
          <p:cNvSpPr/>
          <p:nvPr/>
        </p:nvSpPr>
        <p:spPr>
          <a:xfrm flipH="1">
            <a:off x="8941330" y="3302566"/>
            <a:ext cx="3057558"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D</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90" y="-5288120"/>
            <a:ext cx="12346585" cy="12577252"/>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9579"/>
          <a:stretch>
            <a:fillRect/>
          </a:stretch>
        </p:blipFill>
        <p:spPr>
          <a:xfrm>
            <a:off x="-220430" y="0"/>
            <a:ext cx="12702716" cy="518159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99" y="3631938"/>
            <a:ext cx="1085849" cy="154966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1549" y="74867"/>
            <a:ext cx="1288741" cy="128874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46335" y="5126377"/>
            <a:ext cx="2933333" cy="1561905"/>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8" action="ppaction://hlinksldjump"/>
          </p:cNvPr>
          <p:cNvSpPr/>
          <p:nvPr/>
        </p:nvSpPr>
        <p:spPr>
          <a:xfrm>
            <a:off x="763264" y="271552"/>
            <a:ext cx="4107542" cy="11611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a:ea typeface="Tahoma" panose="020B0604030504040204" pitchFamily="34" charset="0"/>
                <a:cs typeface="Tahoma" panose="020B0604030504040204" pitchFamily="34" charset="0"/>
              </a:rPr>
              <a:t>TRẢ LỜI CÂU HỎI </a:t>
            </a:r>
            <a:endParaRPr lang="en-US" sz="2400" b="1" dirty="0">
              <a:solidFill>
                <a:schemeClr val="bg1"/>
              </a:solidFill>
              <a:latin typeface="Times New Roman" panose="02020603050405020304"/>
              <a:ea typeface="Tahoma" panose="020B0604030504040204" pitchFamily="34" charset="0"/>
              <a:cs typeface="Tahoma" panose="020B0604030504040204" pitchFamily="34" charset="0"/>
            </a:endParaRPr>
          </a:p>
          <a:p>
            <a:pPr algn="ctr"/>
            <a:r>
              <a:rPr lang="en-US" sz="2400" b="1" dirty="0">
                <a:solidFill>
                  <a:schemeClr val="bg1"/>
                </a:solidFill>
                <a:latin typeface="Times New Roman" panose="02020603050405020304"/>
                <a:ea typeface="Tahoma" panose="020B0604030504040204" pitchFamily="34" charset="0"/>
                <a:cs typeface="Tahoma" panose="020B0604030504040204" pitchFamily="34" charset="0"/>
              </a:rPr>
              <a:t>ĐỂ TRẢ TIỀN VÉ NÀO?</a:t>
            </a:r>
            <a:endParaRPr lang="en-US" sz="2400" b="1" dirty="0">
              <a:solidFill>
                <a:schemeClr val="bg1"/>
              </a:solidFill>
              <a:latin typeface="Times New Roman" panose="02020603050405020304"/>
              <a:ea typeface="Tahoma" panose="020B0604030504040204" pitchFamily="34" charset="0"/>
              <a:cs typeface="Tahoma" panose="020B0604030504040204" pitchFamily="34" charset="0"/>
            </a:endParaRPr>
          </a:p>
        </p:txBody>
      </p:sp>
      <p:pic>
        <p:nvPicPr>
          <p:cNvPr id="2" name="1b">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398649" y="7226855"/>
            <a:ext cx="609600" cy="609600"/>
          </a:xfrm>
          <a:prstGeom prst="rect">
            <a:avLst/>
          </a:prstGeom>
        </p:spPr>
      </p:pic>
      <p:pic>
        <p:nvPicPr>
          <p:cNvPr id="3" name="1a">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93370" y="7244998"/>
            <a:ext cx="609600" cy="609600"/>
          </a:xfrm>
          <a:prstGeom prst="rect">
            <a:avLst/>
          </a:prstGeom>
        </p:spPr>
      </p:pic>
      <p:pic>
        <p:nvPicPr>
          <p:cNvPr id="7" name="1b">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551049" y="7379255"/>
            <a:ext cx="609600" cy="609600"/>
          </a:xfrm>
          <a:prstGeom prst="rect">
            <a:avLst/>
          </a:prstGeom>
        </p:spPr>
      </p:pic>
    </p:spTree>
    <p:custDataLst>
      <p:tags r:id="rId1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5833E-6 -1.48148E-6 L 1.45833E-6 -0.00023 C 0.00182 0.00324 0.00325 0.00648 0.00495 0.00972 C 0.00573 0.01088 0.00638 0.0125 0.00742 0.01343 C 0.00963 0.01528 0.01471 0.01829 0.01471 0.01806 C 0.025 0.01713 0.025 0.01968 0.02943 0.01227 C 0.03008 0.01088 0.03021 0.00972 0.0306 0.00833 C 0.03177 0.0088 0.03307 0.0088 0.03411 0.00972 C 0.03515 0.01065 0.03555 0.01227 0.03646 0.01343 C 0.03997 0.01759 0.03932 0.01667 0.04388 0.01829 C 0.04544 0.01783 0.04739 0.01806 0.04857 0.0169 C 0.05013 0.01597 0.05169 0.01042 0.05234 0.00833 C 0.05338 0.0088 0.06015 0.01111 0.06094 0.01088 C 0.06198 0.01065 0.06549 0.00255 0.06575 0.00255 C 0.06706 0.00116 0.06901 0.0007 0.0707 -1.48148E-6 C 0.08008 0.00625 0.07513 0.00579 0.08529 0.00255 C 0.09336 -0.00579 0.08568 0.00301 0.0901 -0.00486 C 0.09154 -0.00764 0.09505 -0.01227 0.09505 -0.01227 C 0.09726 -0.00995 0.10026 -0.00625 0.10364 -0.00486 C 0.10508 -0.00417 0.10677 -0.00417 0.10846 -0.0037 C 0.10976 -0.00347 0.11094 -0.00278 0.11211 -0.00254 C 0.11497 -0.00278 0.1181 -0.00231 0.1207 -0.0037 C 0.14336 -0.01667 0.11992 -0.00995 0.13398 -0.01342 C 0.13568 -0.01227 0.13724 -0.01088 0.13893 -0.00972 C 0.14167 -0.0081 0.1444 -0.00694 0.14752 -0.00625 C 0.14909 -0.00579 0.15065 -0.00532 0.15234 -0.00486 C 0.15364 -0.00417 0.15456 -0.00254 0.15599 -0.00254 C 0.16133 -0.00231 0.1668 -0.00185 0.17187 -0.0037 C 0.17435 -0.00463 0.175 -0.00787 0.17669 -0.00972 C 0.17786 -0.01111 0.1793 -0.01227 0.18047 -0.01342 C 0.18685 -0.01296 0.19349 -0.01319 0.19987 -0.01227 C 0.20833 -0.01088 0.2095 -0.00903 0.21575 -0.00625 C 0.21784 -0.00532 0.21979 -0.0044 0.222 -0.0037 C 0.22474 -0.00417 0.22786 -0.0037 0.23047 -0.00486 C 0.23502 -0.00671 0.2332 -0.00949 0.23646 -0.01227 C 0.2375 -0.01296 0.23906 -0.01296 0.24023 -0.01342 C 0.24466 -0.01296 0.24935 -0.01342 0.25351 -0.01227 C 0.25508 -0.0118 0.25521 -0.00972 0.25612 -0.00856 C 0.25898 -0.00509 0.25989 -0.00486 0.26328 -0.00254 C 0.26627 -0.00278 0.26914 -0.00301 0.27187 -0.0037 C 0.2737 -0.00417 0.27513 -0.00532 0.27682 -0.00625 C 0.27799 -0.00671 0.27917 -0.00694 0.28034 -0.00741 L 0.29765 -0.00625 " pathEditMode="relative" rAng="0" ptsTypes="AAAAAAAAAAAAAAAAAAAAAAAAAAAAAAAAAAAAAAAAAAA">
                                      <p:cBhvr>
                                        <p:cTn id="6" dur="2000" fill="hold"/>
                                        <p:tgtEl>
                                          <p:spTgt spid="11"/>
                                        </p:tgtEl>
                                        <p:attrNameLst>
                                          <p:attrName>ppt_x</p:attrName>
                                          <p:attrName>ppt_y</p:attrName>
                                        </p:attrNameLst>
                                      </p:cBhvr>
                                      <p:rCtr x="14883" y="231"/>
                                    </p:animMotion>
                                  </p:childTnLst>
                                </p:cTn>
                              </p:par>
                              <p:par>
                                <p:cTn id="7" presetID="1" presetClass="mediacall" presetSubtype="0" fill="hold" nodeType="withEffect">
                                  <p:stCondLst>
                                    <p:cond delay="0"/>
                                  </p:stCondLst>
                                  <p:childTnLst>
                                    <p:cmd type="call" cmd="playFrom(0.0)">
                                      <p:cBhvr>
                                        <p:cTn id="8" dur="5041" fill="hold"/>
                                        <p:tgtEl>
                                          <p:spTgt spid="2"/>
                                        </p:tgtEl>
                                      </p:cBhvr>
                                    </p:cmd>
                                  </p:childTnLst>
                                </p:cTn>
                              </p:par>
                              <p:par>
                                <p:cTn id="9" presetID="42" presetClass="path" presetSubtype="0" accel="50000" decel="50000" fill="hold" nodeType="withEffect">
                                  <p:stCondLst>
                                    <p:cond delay="0"/>
                                  </p:stCondLst>
                                  <p:childTnLst>
                                    <p:animMotion origin="layout" path="M 4.16667E-6 -2.59259E-6 L -1.278 0.0169 " pathEditMode="relative" rAng="0" ptsTypes="AA">
                                      <p:cBhvr>
                                        <p:cTn id="10" dur="5000" fill="hold"/>
                                        <p:tgtEl>
                                          <p:spTgt spid="25"/>
                                        </p:tgtEl>
                                        <p:attrNameLst>
                                          <p:attrName>ppt_x</p:attrName>
                                          <p:attrName>ppt_y</p:attrName>
                                        </p:attrNameLst>
                                      </p:cBhvr>
                                      <p:rCtr x="-63906" y="833"/>
                                    </p:animMotion>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3"/>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3"/>
                                        </p:tgtEl>
                                      </p:cBhvr>
                                    </p:cmd>
                                  </p:childTnLst>
                                </p:cTn>
                              </p:par>
                            </p:childTnLst>
                          </p:cTn>
                        </p:par>
                        <p:par>
                          <p:cTn id="16" fill="hold">
                            <p:stCondLst>
                              <p:cond delay="9000"/>
                            </p:stCondLst>
                            <p:childTnLst>
                              <p:par>
                                <p:cTn id="17" presetID="31" presetClass="exit" presetSubtype="0" fill="hold" nodeType="afterEffect">
                                  <p:stCondLst>
                                    <p:cond delay="0"/>
                                  </p:stCondLst>
                                  <p:childTnLst>
                                    <p:anim calcmode="lin" valueType="num">
                                      <p:cBhvr>
                                        <p:cTn id="18" dur="1000"/>
                                        <p:tgtEl>
                                          <p:spTgt spid="11"/>
                                        </p:tgtEl>
                                        <p:attrNameLst>
                                          <p:attrName>ppt_w</p:attrName>
                                        </p:attrNameLst>
                                      </p:cBhvr>
                                      <p:tavLst>
                                        <p:tav tm="0">
                                          <p:val>
                                            <p:strVal val="ppt_w"/>
                                          </p:val>
                                        </p:tav>
                                        <p:tav tm="100000">
                                          <p:val>
                                            <p:fltVal val="0"/>
                                          </p:val>
                                        </p:tav>
                                      </p:tavLst>
                                    </p:anim>
                                    <p:anim calcmode="lin" valueType="num">
                                      <p:cBhvr>
                                        <p:cTn id="19" dur="1000"/>
                                        <p:tgtEl>
                                          <p:spTgt spid="11"/>
                                        </p:tgtEl>
                                        <p:attrNameLst>
                                          <p:attrName>ppt_h</p:attrName>
                                        </p:attrNameLst>
                                      </p:cBhvr>
                                      <p:tavLst>
                                        <p:tav tm="0">
                                          <p:val>
                                            <p:strVal val="ppt_h"/>
                                          </p:val>
                                        </p:tav>
                                        <p:tav tm="100000">
                                          <p:val>
                                            <p:fltVal val="0"/>
                                          </p:val>
                                        </p:tav>
                                      </p:tavLst>
                                    </p:anim>
                                    <p:anim calcmode="lin" valueType="num">
                                      <p:cBhvr>
                                        <p:cTn id="20" dur="1000"/>
                                        <p:tgtEl>
                                          <p:spTgt spid="11"/>
                                        </p:tgtEl>
                                        <p:attrNameLst>
                                          <p:attrName>style.rotation</p:attrName>
                                        </p:attrNameLst>
                                      </p:cBhvr>
                                      <p:tavLst>
                                        <p:tav tm="0">
                                          <p:val>
                                            <p:fltVal val="0"/>
                                          </p:val>
                                        </p:tav>
                                        <p:tav tm="100000">
                                          <p:val>
                                            <p:fltVal val="90"/>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par>
                          <p:cTn id="23" fill="hold">
                            <p:stCondLst>
                              <p:cond delay="10000"/>
                            </p:stCondLst>
                            <p:childTnLst>
                              <p:par>
                                <p:cTn id="24" presetID="22" presetClass="entr" presetSubtype="4"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mute="1">
                <p:cTn id="29" fill="hold" display="0">
                  <p:stCondLst>
                    <p:cond delay="indefinite"/>
                  </p:stCondLst>
                  <p:endCondLst>
                    <p:cond evt="onStopAudio" delay="0">
                      <p:tgtEl>
                        <p:sldTgt/>
                      </p:tgtEl>
                    </p:cond>
                  </p:endCondLst>
                </p:cTn>
                <p:tgtEl>
                  <p:spTgt spid="7"/>
                </p:tgtEl>
              </p:cMediaNode>
            </p:audio>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6296" y="732753"/>
            <a:ext cx="10795954" cy="1212640"/>
          </a:xfrm>
          <a:prstGeom prst="rect">
            <a:avLst/>
          </a:prstGeom>
        </p:spPr>
        <p:txBody>
          <a:bodyPr wrap="square">
            <a:spAutoFit/>
          </a:bodyPr>
          <a:lstStyle/>
          <a:p>
            <a:pPr marL="228600" algn="just">
              <a:lnSpc>
                <a:spcPct val="130000"/>
              </a:lnSpc>
              <a:spcAft>
                <a:spcPts val="800"/>
              </a:spcAft>
              <a:tabLst>
                <a:tab pos="450215" algn="l"/>
              </a:tabLst>
            </a:pPr>
            <a:r>
              <a:rPr lang="en-US" sz="2800" i="1" dirty="0" smtClean="0">
                <a:latin typeface="Tahoma" panose="020B0604030504040204" pitchFamily="34" charset="0"/>
                <a:ea typeface="Tahoma" panose="020B0604030504040204" pitchFamily="34" charset="0"/>
                <a:cs typeface="Tahoma" panose="020B0604030504040204" pitchFamily="34" charset="0"/>
              </a:rPr>
              <a:t>2. </a:t>
            </a:r>
            <a:r>
              <a:rPr lang="en-US" sz="2800" i="1" dirty="0" err="1" smtClean="0">
                <a:latin typeface="Tahoma" panose="020B0604030504040204" pitchFamily="34" charset="0"/>
                <a:ea typeface="Tahoma" panose="020B0604030504040204" pitchFamily="34" charset="0"/>
                <a:cs typeface="Tahoma" panose="020B0604030504040204" pitchFamily="34" charset="0"/>
              </a:rPr>
              <a:t>Giải</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thích</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vì</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sao</a:t>
            </a:r>
            <a:r>
              <a:rPr lang="en-US" sz="2800" i="1" dirty="0" smtClean="0">
                <a:latin typeface="Tahoma" panose="020B0604030504040204" pitchFamily="34" charset="0"/>
                <a:ea typeface="Tahoma" panose="020B0604030504040204" pitchFamily="34" charset="0"/>
                <a:cs typeface="Tahoma" panose="020B0604030504040204" pitchFamily="34" charset="0"/>
              </a:rPr>
              <a:t> t</a:t>
            </a:r>
            <a:r>
              <a:rPr lang="vi-VN" sz="2800" i="1" dirty="0" smtClean="0">
                <a:latin typeface="Tahoma" panose="020B0604030504040204" pitchFamily="34" charset="0"/>
                <a:ea typeface="Tahoma" panose="020B0604030504040204" pitchFamily="34" charset="0"/>
                <a:cs typeface="Tahoma" panose="020B0604030504040204" pitchFamily="34" charset="0"/>
              </a:rPr>
              <a:t>hực </a:t>
            </a:r>
            <a:r>
              <a:rPr lang="vi-VN" sz="2800" i="1" dirty="0">
                <a:latin typeface="Tahoma" panose="020B0604030504040204" pitchFamily="34" charset="0"/>
                <a:ea typeface="Tahoma" panose="020B0604030504040204" pitchFamily="34" charset="0"/>
                <a:cs typeface="Tahoma" panose="020B0604030504040204" pitchFamily="34" charset="0"/>
              </a:rPr>
              <a:t>phẩm được bảo quản trong tủ lạnh lâu bị hỏng </a:t>
            </a:r>
            <a:r>
              <a:rPr lang="vi-VN" sz="2800" i="1" dirty="0" smtClean="0">
                <a:latin typeface="Tahoma" panose="020B0604030504040204" pitchFamily="34" charset="0"/>
                <a:ea typeface="Tahoma" panose="020B0604030504040204" pitchFamily="34" charset="0"/>
                <a:cs typeface="Tahoma" panose="020B0604030504040204" pitchFamily="34" charset="0"/>
              </a:rPr>
              <a:t>hơn</a:t>
            </a:r>
            <a:r>
              <a:rPr lang="en-US" sz="2800" i="1" dirty="0" smtClean="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738283" y="94129"/>
            <a:ext cx="2487706" cy="523220"/>
          </a:xfrm>
          <a:prstGeom prst="rect">
            <a:avLst/>
          </a:prstGeom>
          <a:noFill/>
        </p:spPr>
        <p:txBody>
          <a:bodyPr wrap="square" rtlCol="0">
            <a:spAutoFit/>
          </a:bodyPr>
          <a:lstStyle/>
          <a:p>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596295" y="2208856"/>
            <a:ext cx="10885956" cy="1772793"/>
          </a:xfrm>
          <a:prstGeom prst="rect">
            <a:avLst/>
          </a:prstGeom>
        </p:spPr>
        <p:txBody>
          <a:bodyPr wrap="square">
            <a:spAutoFit/>
          </a:bodyPr>
          <a:lstStyle/>
          <a:p>
            <a:pPr marL="228600" algn="just">
              <a:lnSpc>
                <a:spcPct val="130000"/>
              </a:lnSpc>
              <a:spcAft>
                <a:spcPts val="800"/>
              </a:spcAft>
              <a:tabLst>
                <a:tab pos="450215" algn="l"/>
              </a:tabLst>
            </a:pPr>
            <a:r>
              <a:rPr lang="en-US" sz="2800" i="1" dirty="0" smtClean="0">
                <a:latin typeface="Tahoma" panose="020B0604030504040204" pitchFamily="34" charset="0"/>
                <a:ea typeface="Tahoma" panose="020B0604030504040204" pitchFamily="34" charset="0"/>
                <a:cs typeface="Tahoma" panose="020B0604030504040204" pitchFamily="34" charset="0"/>
              </a:rPr>
              <a:t>“T</a:t>
            </a:r>
            <a:r>
              <a:rPr lang="vi-VN" sz="2800" i="1" dirty="0" smtClean="0">
                <a:latin typeface="Tahoma" panose="020B0604030504040204" pitchFamily="34" charset="0"/>
                <a:ea typeface="Tahoma" panose="020B0604030504040204" pitchFamily="34" charset="0"/>
                <a:cs typeface="Tahoma" panose="020B0604030504040204" pitchFamily="34" charset="0"/>
              </a:rPr>
              <a:t>hực </a:t>
            </a:r>
            <a:r>
              <a:rPr lang="vi-VN" sz="2800" i="1" dirty="0">
                <a:latin typeface="Tahoma" panose="020B0604030504040204" pitchFamily="34" charset="0"/>
                <a:ea typeface="Tahoma" panose="020B0604030504040204" pitchFamily="34" charset="0"/>
                <a:cs typeface="Tahoma" panose="020B0604030504040204" pitchFamily="34" charset="0"/>
              </a:rPr>
              <a:t>phẩm được bảo quản trong tủ lạnh </a:t>
            </a:r>
            <a:r>
              <a:rPr lang="en-US" sz="2800" i="1" dirty="0" err="1" smtClean="0">
                <a:latin typeface="Tahoma" panose="020B0604030504040204" pitchFamily="34" charset="0"/>
                <a:ea typeface="Tahoma" panose="020B0604030504040204" pitchFamily="34" charset="0"/>
                <a:cs typeface="Tahoma" panose="020B0604030504040204" pitchFamily="34" charset="0"/>
              </a:rPr>
              <a:t>sẽ</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tươi</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lâu</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hơn</a:t>
            </a:r>
            <a:r>
              <a:rPr lang="en-US" sz="2800" i="1" dirty="0" smtClean="0">
                <a:latin typeface="Tahoma" panose="020B0604030504040204" pitchFamily="34" charset="0"/>
                <a:ea typeface="Tahoma" panose="020B0604030504040204" pitchFamily="34" charset="0"/>
                <a:cs typeface="Tahoma" panose="020B0604030504040204" pitchFamily="34" charset="0"/>
              </a:rPr>
              <a:t>, l</a:t>
            </a:r>
            <a:r>
              <a:rPr lang="vi-VN" sz="2800" i="1" dirty="0" smtClean="0">
                <a:latin typeface="Tahoma" panose="020B0604030504040204" pitchFamily="34" charset="0"/>
                <a:ea typeface="Tahoma" panose="020B0604030504040204" pitchFamily="34" charset="0"/>
                <a:cs typeface="Tahoma" panose="020B0604030504040204" pitchFamily="34" charset="0"/>
              </a:rPr>
              <a:t>âu </a:t>
            </a:r>
            <a:r>
              <a:rPr lang="vi-VN" sz="2800" i="1" dirty="0">
                <a:latin typeface="Tahoma" panose="020B0604030504040204" pitchFamily="34" charset="0"/>
                <a:ea typeface="Tahoma" panose="020B0604030504040204" pitchFamily="34" charset="0"/>
                <a:cs typeface="Tahoma" panose="020B0604030504040204" pitchFamily="34" charset="0"/>
              </a:rPr>
              <a:t>bị hỏng </a:t>
            </a:r>
            <a:r>
              <a:rPr lang="vi-VN" sz="2800" i="1" dirty="0" smtClean="0">
                <a:latin typeface="Tahoma" panose="020B0604030504040204" pitchFamily="34" charset="0"/>
                <a:ea typeface="Tahoma" panose="020B0604030504040204" pitchFamily="34" charset="0"/>
                <a:cs typeface="Tahoma" panose="020B0604030504040204" pitchFamily="34" charset="0"/>
              </a:rPr>
              <a:t>hơn</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Khi</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bảo</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quản</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thực</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phẩm</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trong</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tủ</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lạnh</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là</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đã</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làm</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giảm</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nhiệt</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độ</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của</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phản</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ứng</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Nhiệt</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độ</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thấp</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phản</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ứng</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xảy</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ra</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chậm</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hơn</a:t>
            </a:r>
            <a:r>
              <a:rPr lang="en-US" sz="2800" i="1" dirty="0" smtClean="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8052" y="617349"/>
            <a:ext cx="9272054" cy="586186"/>
          </a:xfrm>
          <a:prstGeom prst="rect">
            <a:avLst/>
          </a:prstGeom>
        </p:spPr>
        <p:txBody>
          <a:bodyPr wrap="square">
            <a:spAutoFit/>
          </a:bodyPr>
          <a:lstStyle/>
          <a:p>
            <a:pPr marL="228600" algn="just">
              <a:lnSpc>
                <a:spcPct val="130000"/>
              </a:lnSpc>
              <a:spcAft>
                <a:spcPts val="800"/>
              </a:spcAft>
              <a:tabLst>
                <a:tab pos="450215" algn="l"/>
              </a:tabLst>
            </a:pPr>
            <a:r>
              <a:rPr lang="en-US" sz="2800" i="1" dirty="0" smtClean="0">
                <a:latin typeface="Tahoma" panose="020B0604030504040204" pitchFamily="34" charset="0"/>
                <a:ea typeface="Tahoma" panose="020B0604030504040204" pitchFamily="34" charset="0"/>
                <a:cs typeface="Tahoma" panose="020B0604030504040204" pitchFamily="34" charset="0"/>
              </a:rPr>
              <a:t>3. </a:t>
            </a:r>
            <a:r>
              <a:rPr lang="en-US" sz="2800" i="1" dirty="0" err="1" smtClean="0">
                <a:latin typeface="Tahoma" panose="020B0604030504040204" pitchFamily="34" charset="0"/>
                <a:ea typeface="Tahoma" panose="020B0604030504040204" pitchFamily="34" charset="0"/>
                <a:cs typeface="Tahoma" panose="020B0604030504040204" pitchFamily="34" charset="0"/>
              </a:rPr>
              <a:t>Vì</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sao</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cần</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chẻ</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củi</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nhỏ</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trước</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khi</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cho</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vào</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bếp</a:t>
            </a:r>
            <a:r>
              <a:rPr lang="en-US" sz="2800" i="1" dirty="0" smtClean="0">
                <a:latin typeface="Tahoma" panose="020B0604030504040204" pitchFamily="34" charset="0"/>
                <a:ea typeface="Tahoma" panose="020B0604030504040204" pitchFamily="34" charset="0"/>
                <a:cs typeface="Tahoma" panose="020B0604030504040204" pitchFamily="34" charset="0"/>
              </a:rPr>
              <a:t> </a:t>
            </a:r>
            <a:r>
              <a:rPr lang="en-US" sz="2800" i="1" dirty="0" err="1" smtClean="0">
                <a:latin typeface="Tahoma" panose="020B0604030504040204" pitchFamily="34" charset="0"/>
                <a:ea typeface="Tahoma" panose="020B0604030504040204" pitchFamily="34" charset="0"/>
                <a:cs typeface="Tahoma" panose="020B0604030504040204" pitchFamily="34" charset="0"/>
              </a:rPr>
              <a:t>đun</a:t>
            </a:r>
            <a:r>
              <a:rPr lang="en-US" sz="2800" i="1" dirty="0" smtClean="0">
                <a:latin typeface="Tahoma" panose="020B0604030504040204" pitchFamily="34" charset="0"/>
                <a:ea typeface="Tahoma" panose="020B0604030504040204" pitchFamily="34" charset="0"/>
                <a:cs typeface="Tahoma" panose="020B0604030504040204" pitchFamily="34" charset="0"/>
              </a:rPr>
              <a:t>?</a:t>
            </a:r>
            <a:endParaRPr lang="en-US" sz="2800" i="1" dirty="0" smtClean="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3738283" y="94129"/>
            <a:ext cx="2487706" cy="523220"/>
          </a:xfrm>
          <a:prstGeom prst="rect">
            <a:avLst/>
          </a:prstGeom>
          <a:noFill/>
        </p:spPr>
        <p:txBody>
          <a:bodyPr wrap="square" rtlCol="0">
            <a:spAutoFit/>
          </a:bodyPr>
          <a:lstStyle/>
          <a:p>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500743" y="1359035"/>
            <a:ext cx="6158313" cy="2893100"/>
          </a:xfrm>
          <a:prstGeom prst="rect">
            <a:avLst/>
          </a:prstGeom>
        </p:spPr>
        <p:txBody>
          <a:bodyPr wrap="square">
            <a:spAutoFit/>
          </a:bodyPr>
          <a:lstStyle/>
          <a:p>
            <a:pPr marL="228600" algn="just">
              <a:lnSpc>
                <a:spcPct val="130000"/>
              </a:lnSpc>
              <a:spcAft>
                <a:spcPts val="800"/>
              </a:spcAft>
              <a:tabLst>
                <a:tab pos="450215" algn="l"/>
              </a:tabLst>
            </a:pPr>
            <a:r>
              <a:rPr lang="en-US" sz="2800" b="1" dirty="0" err="1" smtClean="0">
                <a:latin typeface="Tahoma" panose="020B0604030504040204" pitchFamily="34" charset="0"/>
                <a:ea typeface="Tahoma" panose="020B0604030504040204" pitchFamily="34" charset="0"/>
                <a:cs typeface="Tahoma" panose="020B0604030504040204" pitchFamily="34" charset="0"/>
              </a:rPr>
              <a:t>Chẻ</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củi</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nhỏ</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sẽ</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làm</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tăng</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diện</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tích</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bề</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mặt</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tiếp</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xúc</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của</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củi</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với</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khí</a:t>
            </a:r>
            <a:r>
              <a:rPr lang="en-US" sz="2800" b="1" dirty="0" smtClean="0">
                <a:latin typeface="Tahoma" panose="020B0604030504040204" pitchFamily="34" charset="0"/>
                <a:ea typeface="Tahoma" panose="020B0604030504040204" pitchFamily="34" charset="0"/>
                <a:cs typeface="Tahoma" panose="020B0604030504040204" pitchFamily="34" charset="0"/>
              </a:rPr>
              <a:t> oxygen </a:t>
            </a:r>
            <a:r>
              <a:rPr lang="en-US" sz="2800" b="1" dirty="0" err="1" smtClean="0">
                <a:latin typeface="Tahoma" panose="020B0604030504040204" pitchFamily="34" charset="0"/>
                <a:ea typeface="Tahoma" panose="020B0604030504040204" pitchFamily="34" charset="0"/>
                <a:cs typeface="Tahoma" panose="020B0604030504040204" pitchFamily="34" charset="0"/>
              </a:rPr>
              <a:t>trong</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không</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khí</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làm</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củi</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nhanh</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cháy</a:t>
            </a:r>
            <a:r>
              <a:rPr lang="en-US" sz="2800" b="1" dirty="0" smtClean="0">
                <a:latin typeface="Tahoma" panose="020B0604030504040204" pitchFamily="34" charset="0"/>
                <a:ea typeface="Tahoma" panose="020B0604030504040204" pitchFamily="34" charset="0"/>
                <a:cs typeface="Tahoma" panose="020B0604030504040204" pitchFamily="34" charset="0"/>
              </a:rPr>
              <a:t> ( </a:t>
            </a:r>
            <a:r>
              <a:rPr lang="en-US" sz="2800" b="1" dirty="0" err="1" smtClean="0">
                <a:latin typeface="Tahoma" panose="020B0604030504040204" pitchFamily="34" charset="0"/>
                <a:ea typeface="Tahoma" panose="020B0604030504040204" pitchFamily="34" charset="0"/>
                <a:cs typeface="Tahoma" panose="020B0604030504040204" pitchFamily="34" charset="0"/>
              </a:rPr>
              <a:t>tăng</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tốc</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độ</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phản</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ứng</a:t>
            </a:r>
            <a:r>
              <a:rPr lang="en-US" sz="2800" b="1" dirty="0" smtClean="0">
                <a:latin typeface="Tahoma" panose="020B0604030504040204" pitchFamily="34" charset="0"/>
                <a:ea typeface="Tahoma" panose="020B0604030504040204" pitchFamily="34" charset="0"/>
                <a:cs typeface="Tahoma" panose="020B0604030504040204" pitchFamily="34" charset="0"/>
              </a:rPr>
              <a:t>)</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1"/>
          <a:stretch>
            <a:fillRect/>
          </a:stretch>
        </p:blipFill>
        <p:spPr>
          <a:xfrm>
            <a:off x="6927998" y="1203535"/>
            <a:ext cx="4145429" cy="22129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998" y="3711389"/>
            <a:ext cx="4145429" cy="2891118"/>
          </a:xfrm>
          <a:prstGeom prst="rect">
            <a:avLst/>
          </a:prstGeom>
        </p:spPr>
      </p:pic>
      <p:sp>
        <p:nvSpPr>
          <p:cNvPr id="10" name="Rectangle 9"/>
          <p:cNvSpPr/>
          <p:nvPr/>
        </p:nvSpPr>
        <p:spPr>
          <a:xfrm>
            <a:off x="322731" y="4252135"/>
            <a:ext cx="6470796" cy="2492990"/>
          </a:xfrm>
          <a:prstGeom prst="rect">
            <a:avLst/>
          </a:prstGeom>
        </p:spPr>
        <p:txBody>
          <a:bodyPr wrap="square">
            <a:spAutoFit/>
          </a:bodyPr>
          <a:lstStyle/>
          <a:p>
            <a:pPr marL="228600" algn="just">
              <a:lnSpc>
                <a:spcPct val="130000"/>
              </a:lnSpc>
              <a:spcAft>
                <a:spcPts val="800"/>
              </a:spcAft>
              <a:tabLst>
                <a:tab pos="450215" algn="l"/>
              </a:tabLst>
            </a:pP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Tương</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tự</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các</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rãnh</a:t>
            </a:r>
            <a:r>
              <a:rPr lang="en-US" sz="2400" b="1" dirty="0" smtClean="0">
                <a:latin typeface="Tahoma" panose="020B0604030504040204" pitchFamily="34" charset="0"/>
                <a:ea typeface="Tahoma" panose="020B0604030504040204" pitchFamily="34" charset="0"/>
                <a:cs typeface="Tahoma" panose="020B0604030504040204" pitchFamily="34" charset="0"/>
              </a:rPr>
              <a:t> chia </a:t>
            </a:r>
            <a:r>
              <a:rPr lang="en-US" sz="2400" b="1" dirty="0" err="1" smtClean="0">
                <a:latin typeface="Tahoma" panose="020B0604030504040204" pitchFamily="34" charset="0"/>
                <a:ea typeface="Tahoma" panose="020B0604030504040204" pitchFamily="34" charset="0"/>
                <a:cs typeface="Tahoma" panose="020B0604030504040204" pitchFamily="34" charset="0"/>
              </a:rPr>
              <a:t>lửa</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trên</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mâm</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đốt</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bếp</a:t>
            </a:r>
            <a:r>
              <a:rPr lang="en-US" sz="2400" b="1" dirty="0" smtClean="0">
                <a:latin typeface="Tahoma" panose="020B0604030504040204" pitchFamily="34" charset="0"/>
                <a:ea typeface="Tahoma" panose="020B0604030504040204" pitchFamily="34" charset="0"/>
                <a:cs typeface="Tahoma" panose="020B0604030504040204" pitchFamily="34" charset="0"/>
              </a:rPr>
              <a:t> gar </a:t>
            </a:r>
            <a:r>
              <a:rPr lang="en-US" sz="2400" b="1" dirty="0" err="1" smtClean="0">
                <a:latin typeface="Tahoma" panose="020B0604030504040204" pitchFamily="34" charset="0"/>
                <a:ea typeface="Tahoma" panose="020B0604030504040204" pitchFamily="34" charset="0"/>
                <a:cs typeface="Tahoma" panose="020B0604030504040204" pitchFamily="34" charset="0"/>
              </a:rPr>
              <a:t>sẽ</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làm</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tăng</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diện</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tích</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bề</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mặt</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tiếp</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xúc</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của</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khí</a:t>
            </a:r>
            <a:r>
              <a:rPr lang="en-US" sz="2400" b="1" dirty="0" smtClean="0">
                <a:latin typeface="Tahoma" panose="020B0604030504040204" pitchFamily="34" charset="0"/>
                <a:ea typeface="Tahoma" panose="020B0604030504040204" pitchFamily="34" charset="0"/>
                <a:cs typeface="Tahoma" panose="020B0604030504040204" pitchFamily="34" charset="0"/>
              </a:rPr>
              <a:t> gar </a:t>
            </a:r>
            <a:r>
              <a:rPr lang="en-US" sz="2400" b="1" dirty="0" err="1" smtClean="0">
                <a:latin typeface="Tahoma" panose="020B0604030504040204" pitchFamily="34" charset="0"/>
                <a:ea typeface="Tahoma" panose="020B0604030504040204" pitchFamily="34" charset="0"/>
                <a:cs typeface="Tahoma" panose="020B0604030504040204" pitchFamily="34" charset="0"/>
              </a:rPr>
              <a:t>với</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khí</a:t>
            </a:r>
            <a:r>
              <a:rPr lang="en-US" sz="2400" b="1" dirty="0" smtClean="0">
                <a:latin typeface="Tahoma" panose="020B0604030504040204" pitchFamily="34" charset="0"/>
                <a:ea typeface="Tahoma" panose="020B0604030504040204" pitchFamily="34" charset="0"/>
                <a:cs typeface="Tahoma" panose="020B0604030504040204" pitchFamily="34" charset="0"/>
              </a:rPr>
              <a:t> oxygen </a:t>
            </a:r>
            <a:r>
              <a:rPr lang="en-US" sz="2400" b="1" dirty="0" err="1" smtClean="0">
                <a:latin typeface="Tahoma" panose="020B0604030504040204" pitchFamily="34" charset="0"/>
                <a:ea typeface="Tahoma" panose="020B0604030504040204" pitchFamily="34" charset="0"/>
                <a:cs typeface="Tahoma" panose="020B0604030504040204" pitchFamily="34" charset="0"/>
              </a:rPr>
              <a:t>trong</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không</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khí</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làm</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khí</a:t>
            </a:r>
            <a:r>
              <a:rPr lang="en-US" sz="2400" b="1" dirty="0" smtClean="0">
                <a:latin typeface="Tahoma" panose="020B0604030504040204" pitchFamily="34" charset="0"/>
                <a:ea typeface="Tahoma" panose="020B0604030504040204" pitchFamily="34" charset="0"/>
                <a:cs typeface="Tahoma" panose="020B0604030504040204" pitchFamily="34" charset="0"/>
              </a:rPr>
              <a:t> gar </a:t>
            </a:r>
            <a:r>
              <a:rPr lang="en-US" sz="2400" b="1" dirty="0" err="1" smtClean="0">
                <a:latin typeface="Tahoma" panose="020B0604030504040204" pitchFamily="34" charset="0"/>
                <a:ea typeface="Tahoma" panose="020B0604030504040204" pitchFamily="34" charset="0"/>
                <a:cs typeface="Tahoma" panose="020B0604030504040204" pitchFamily="34" charset="0"/>
              </a:rPr>
              <a:t>cháy</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nhanh</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hơn</a:t>
            </a:r>
            <a:r>
              <a:rPr lang="en-US" sz="2400" b="1" dirty="0" smtClean="0">
                <a:latin typeface="Tahoma" panose="020B0604030504040204" pitchFamily="34" charset="0"/>
                <a:ea typeface="Tahoma" panose="020B0604030504040204" pitchFamily="34" charset="0"/>
                <a:cs typeface="Tahoma" panose="020B0604030504040204" pitchFamily="34" charset="0"/>
              </a:rPr>
              <a:t> ( </a:t>
            </a:r>
            <a:r>
              <a:rPr lang="en-US" sz="2400" b="1" dirty="0" err="1" smtClean="0">
                <a:latin typeface="Tahoma" panose="020B0604030504040204" pitchFamily="34" charset="0"/>
                <a:ea typeface="Tahoma" panose="020B0604030504040204" pitchFamily="34" charset="0"/>
                <a:cs typeface="Tahoma" panose="020B0604030504040204" pitchFamily="34" charset="0"/>
              </a:rPr>
              <a:t>tăng</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tốc</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độ</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phản</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ứng</a:t>
            </a:r>
            <a:r>
              <a:rPr lang="en-US" sz="2400" b="1" dirty="0" smtClean="0">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5922060" cy="4136661"/>
            <a:chOff x="369277" y="10551"/>
            <a:chExt cx="4441545" cy="3102496"/>
          </a:xfrm>
        </p:grpSpPr>
        <p:pic>
          <p:nvPicPr>
            <p:cNvPr id="22530" name="Picture 2" descr="F:\1-原创素材\1_mm1102\PPT\PPT_014\materaials\pageimg_g1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9277" y="10551"/>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0952" y="1479668"/>
              <a:ext cx="3848871" cy="1509644"/>
            </a:xfrm>
            <a:prstGeom prst="rect">
              <a:avLst/>
            </a:prstGeom>
            <a:noFill/>
          </p:spPr>
          <p:txBody>
            <a:bodyPr wrap="square" rtlCol="0">
              <a:spAutoFit/>
            </a:bodyPr>
            <a:lstStyle/>
            <a:p>
              <a:pPr>
                <a:lnSpc>
                  <a:spcPct val="130000"/>
                </a:lnSpc>
                <a:spcAft>
                  <a:spcPts val="800"/>
                </a:spcAft>
              </a:pPr>
              <a:r>
                <a:rPr lang="en-US" sz="3200" b="1" dirty="0" err="1">
                  <a:effectLst/>
                  <a:latin typeface="Tahoma" panose="020B0604030504040204" pitchFamily="34" charset="0"/>
                  <a:ea typeface="Tahoma" panose="020B0604030504040204" pitchFamily="34" charset="0"/>
                  <a:cs typeface="Tahoma" panose="020B0604030504040204" pitchFamily="34" charset="0"/>
                </a:rPr>
                <a:t>Bài</a:t>
              </a:r>
              <a:r>
                <a:rPr lang="en-US" sz="3200" b="1" dirty="0">
                  <a:effectLst/>
                  <a:latin typeface="Tahoma" panose="020B0604030504040204" pitchFamily="34" charset="0"/>
                  <a:ea typeface="Tahoma" panose="020B0604030504040204" pitchFamily="34" charset="0"/>
                  <a:cs typeface="Tahoma" panose="020B0604030504040204" pitchFamily="34" charset="0"/>
                </a:rPr>
                <a:t> </a:t>
              </a:r>
              <a:r>
                <a:rPr lang="en-US" sz="3200" b="1" dirty="0" smtClean="0">
                  <a:effectLst/>
                  <a:latin typeface="Tahoma" panose="020B0604030504040204" pitchFamily="34" charset="0"/>
                  <a:ea typeface="Tahoma" panose="020B0604030504040204" pitchFamily="34" charset="0"/>
                  <a:cs typeface="Tahoma" panose="020B0604030504040204" pitchFamily="34" charset="0"/>
                </a:rPr>
                <a:t>4:</a:t>
              </a:r>
              <a:r>
                <a:rPr lang="en-US" sz="3200" dirty="0" smtClean="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Vì</a:t>
              </a:r>
              <a:r>
                <a:rPr lang="vi-VN" sz="3200" dirty="0">
                  <a:effectLst/>
                  <a:latin typeface="Tahoma" panose="020B0604030504040204" pitchFamily="34" charset="0"/>
                  <a:ea typeface="Tahoma" panose="020B0604030504040204" pitchFamily="34" charset="0"/>
                  <a:cs typeface="Tahoma" panose="020B0604030504040204" pitchFamily="34" charset="0"/>
                </a:rPr>
                <a:t> sao người ta thường tạo các hàng lỗ trong các viên than tổ ong?</a:t>
              </a:r>
              <a:endParaRPr lang="en-US" sz="3200" dirty="0">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矩形 3"/>
          <p:cNvSpPr/>
          <p:nvPr/>
        </p:nvSpPr>
        <p:spPr>
          <a:xfrm>
            <a:off x="6933713" y="841432"/>
            <a:ext cx="4404848" cy="5175135"/>
          </a:xfrm>
          <a:prstGeom prst="rect">
            <a:avLst/>
          </a:prstGeom>
          <a:ln w="38100">
            <a:solidFill>
              <a:srgbClr val="FF9933"/>
            </a:solidFill>
            <a:prstDash val="sysDash"/>
          </a:ln>
        </p:spPr>
        <p:txBody>
          <a:bodyPr wrap="square">
            <a:spAutoFit/>
          </a:bodyPr>
          <a:lstStyle/>
          <a:p>
            <a:pPr algn="just">
              <a:lnSpc>
                <a:spcPct val="150000"/>
              </a:lnSpc>
            </a:pPr>
            <a:r>
              <a:rPr lang="en-US" sz="3200" dirty="0">
                <a:solidFill>
                  <a:srgbClr val="002060"/>
                </a:solidFill>
              </a:rPr>
              <a:t>N</a:t>
            </a:r>
            <a:r>
              <a:rPr lang="vi-VN" sz="3200" dirty="0">
                <a:solidFill>
                  <a:srgbClr val="002060"/>
                </a:solidFill>
              </a:rPr>
              <a:t>gười ta thường tạo các hàng lỗ trong các viên than tổ ong để tăng diện tích tiếp xúc của than (carbon) với oxygen, làm tăng tốc độ phản ứng</a:t>
            </a:r>
            <a:endParaRPr lang="zh-CN" altLang="en-US" sz="3200" dirty="0">
              <a:solidFill>
                <a:srgbClr val="002060"/>
              </a:solidFill>
              <a:latin typeface="方正卡通简体" pitchFamily="65" charset="-122"/>
              <a:ea typeface="方正卡通简体" pitchFamily="65" charset="-122"/>
            </a:endParaRPr>
          </a:p>
        </p:txBody>
      </p:sp>
      <p:pic>
        <p:nvPicPr>
          <p:cNvPr id="5" name="Picture 4"/>
          <p:cNvPicPr>
            <a:picLocks noChangeAspect="1"/>
          </p:cNvPicPr>
          <p:nvPr/>
        </p:nvPicPr>
        <p:blipFill>
          <a:blip r:embed="rId2"/>
          <a:stretch>
            <a:fillRect/>
          </a:stretch>
        </p:blipFill>
        <p:spPr>
          <a:xfrm>
            <a:off x="1264024" y="4276165"/>
            <a:ext cx="4128247" cy="22053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6718" y="114404"/>
            <a:ext cx="5914871" cy="4203231"/>
            <a:chOff x="1115616" y="1131590"/>
            <a:chExt cx="3816424" cy="2822692"/>
          </a:xfrm>
        </p:grpSpPr>
        <p:pic>
          <p:nvPicPr>
            <p:cNvPr id="17410" name="Picture 2" descr="F:\1-原创素材\1_mm1102\PPT\PPT_014\materaials\pageimg_g12.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1115616" y="1131590"/>
              <a:ext cx="3816424"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732" y="1717422"/>
              <a:ext cx="2632081" cy="1566697"/>
            </a:xfrm>
            <a:prstGeom prst="rect">
              <a:avLst/>
            </a:prstGeom>
            <a:noFill/>
          </p:spPr>
          <p:txBody>
            <a:bodyPr wrap="square" rtlCol="0">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charset="0"/>
                  <a:cs typeface="Times New Roman" panose="02020603050405020304" pitchFamily="18" charset="0"/>
                </a:rPr>
                <a:t>Bài</a:t>
              </a:r>
              <a:r>
                <a:rPr lang="en-US" sz="2800" b="1" dirty="0">
                  <a:effectLst/>
                  <a:latin typeface="Times New Roman" panose="02020603050405020304" pitchFamily="18" charset="0"/>
                  <a:ea typeface="Calibri" panose="020F0502020204030204" charset="0"/>
                  <a:cs typeface="Times New Roman" panose="02020603050405020304" pitchFamily="18" charset="0"/>
                </a:rPr>
                <a:t> </a:t>
              </a:r>
              <a:r>
                <a:rPr lang="en-US" sz="2800" b="1" dirty="0" smtClean="0">
                  <a:effectLst/>
                  <a:latin typeface="Times New Roman" panose="02020603050405020304" pitchFamily="18" charset="0"/>
                  <a:ea typeface="Calibri" panose="020F0502020204030204" charset="0"/>
                  <a:cs typeface="Times New Roman" panose="02020603050405020304" pitchFamily="18" charset="0"/>
                </a:rPr>
                <a:t>4:</a:t>
              </a:r>
              <a:r>
                <a:rPr lang="en-US" sz="2800" dirty="0" smtClean="0">
                  <a:effectLst/>
                  <a:latin typeface="Times New Roman" panose="02020603050405020304" pitchFamily="18" charset="0"/>
                  <a:ea typeface="Calibri" panose="020F0502020204030204" charset="0"/>
                  <a:cs typeface="Times New Roman" panose="02020603050405020304" pitchFamily="18" charset="0"/>
                </a:rPr>
                <a:t> </a:t>
              </a:r>
              <a:r>
                <a:rPr lang="en-US" sz="2800" dirty="0">
                  <a:effectLst/>
                  <a:latin typeface="Times New Roman" panose="02020603050405020304" pitchFamily="18" charset="0"/>
                  <a:ea typeface="Calibri" panose="020F0502020204030204" charset="0"/>
                  <a:cs typeface="Times New Roman" panose="02020603050405020304" pitchFamily="18" charset="0"/>
                </a:rPr>
                <a:t>Trong</a:t>
              </a:r>
              <a:r>
                <a:rPr lang="vi-VN" sz="2800" dirty="0">
                  <a:effectLst/>
                  <a:latin typeface="Times New Roman" panose="02020603050405020304" pitchFamily="18" charset="0"/>
                  <a:ea typeface="Calibri" panose="020F0502020204030204" charset="0"/>
                  <a:cs typeface="Times New Roman" panose="02020603050405020304" pitchFamily="18" charset="0"/>
                </a:rPr>
                <a:t> thực tế đ</a:t>
              </a:r>
              <a:r>
                <a:rPr lang="en-US" sz="2800" dirty="0">
                  <a:effectLst/>
                  <a:latin typeface="Times New Roman" panose="02020603050405020304" pitchFamily="18" charset="0"/>
                  <a:ea typeface="Calibri" panose="020F0502020204030204" charset="0"/>
                  <a:cs typeface="Times New Roman" panose="02020603050405020304" pitchFamily="18" charset="0"/>
                </a:rPr>
                <a:t>ể</a:t>
              </a:r>
              <a:r>
                <a:rPr lang="vi-VN" sz="2800" dirty="0">
                  <a:effectLst/>
                  <a:latin typeface="Times New Roman" panose="02020603050405020304" pitchFamily="18" charset="0"/>
                  <a:ea typeface="Calibri" panose="020F0502020204030204" charset="0"/>
                  <a:cs typeface="Times New Roman" panose="02020603050405020304" pitchFamily="18" charset="0"/>
                </a:rPr>
                <a:t> bảo quản cá thịt, người ta thường dùng những phương pháp nào? Vì sao?</a:t>
              </a:r>
              <a:endParaRPr lang="en-US" sz="2800" dirty="0">
                <a:effectLst/>
                <a:latin typeface="Calibri" panose="020F0502020204030204" charset="0"/>
                <a:ea typeface="Calibri" panose="020F0502020204030204" charset="0"/>
                <a:cs typeface="Times New Roman" panose="02020603050405020304" pitchFamily="18" charset="0"/>
              </a:endParaRPr>
            </a:p>
          </p:txBody>
        </p:sp>
      </p:grpSp>
      <p:sp>
        <p:nvSpPr>
          <p:cNvPr id="3" name="矩形 3"/>
          <p:cNvSpPr/>
          <p:nvPr/>
        </p:nvSpPr>
        <p:spPr>
          <a:xfrm>
            <a:off x="6693084" y="565104"/>
            <a:ext cx="4951828" cy="5509200"/>
          </a:xfrm>
          <a:prstGeom prst="rect">
            <a:avLst/>
          </a:prstGeom>
          <a:ln w="38100">
            <a:solidFill>
              <a:srgbClr val="0070C0"/>
            </a:solidFill>
            <a:prstDash val="sysDash"/>
          </a:ln>
        </p:spPr>
        <p:txBody>
          <a:bodyPr wrap="square">
            <a:spAutoFit/>
          </a:bodyPr>
          <a:lstStyle/>
          <a:p>
            <a:pPr lvl="0" algn="just"/>
            <a:r>
              <a:rPr lang="vi-VN" sz="3200" dirty="0">
                <a:latin typeface="+mj-lt"/>
              </a:rPr>
              <a:t>- Ướp muối: vì muối ức chế hoạt động của enzym</a:t>
            </a:r>
            <a:endParaRPr lang="en-US" sz="3200" dirty="0">
              <a:latin typeface="+mj-lt"/>
            </a:endParaRPr>
          </a:p>
          <a:p>
            <a:pPr lvl="0" algn="just"/>
            <a:r>
              <a:rPr lang="vi-VN" sz="3200" dirty="0">
                <a:latin typeface="+mj-lt"/>
              </a:rPr>
              <a:t>- Cho vào ngăn mát hoặc ngăn đông của tủ lạnh tùy loại thực phẩm và tùy vào thời gian cần bảo quản thực phẩm: vì nhiệt độ tủ lạnh thấp làm giảm tốc độ phản ứng sinh hóa nên thực phẩm lâu bị hỏng.</a:t>
            </a:r>
            <a:endParaRPr lang="en-US" sz="3200" dirty="0">
              <a:latin typeface="+mj-lt"/>
            </a:endParaRPr>
          </a:p>
          <a:p>
            <a:pPr lvl="0" algn="just"/>
            <a:r>
              <a:rPr lang="vi-VN" sz="3200" dirty="0">
                <a:latin typeface="+mj-lt"/>
              </a:rPr>
              <a:t>- Phơi khô...</a:t>
            </a:r>
            <a:endParaRPr lang="en-US" sz="3200" dirty="0">
              <a:latin typeface="+mj-lt"/>
            </a:endParaRPr>
          </a:p>
        </p:txBody>
      </p:sp>
      <p:pic>
        <p:nvPicPr>
          <p:cNvPr id="4" name="Picture 3"/>
          <p:cNvPicPr>
            <a:picLocks noChangeAspect="1"/>
          </p:cNvPicPr>
          <p:nvPr/>
        </p:nvPicPr>
        <p:blipFill>
          <a:blip r:embed="rId2"/>
          <a:stretch>
            <a:fillRect/>
          </a:stretch>
        </p:blipFill>
        <p:spPr>
          <a:xfrm>
            <a:off x="3214519" y="3168033"/>
            <a:ext cx="3523084" cy="3778625"/>
          </a:xfrm>
          <a:prstGeom prst="rect">
            <a:avLst/>
          </a:prstGeom>
        </p:spPr>
      </p:pic>
      <p:pic>
        <p:nvPicPr>
          <p:cNvPr id="6" name="Picture 5"/>
          <p:cNvPicPr>
            <a:picLocks noChangeAspect="1"/>
          </p:cNvPicPr>
          <p:nvPr/>
        </p:nvPicPr>
        <p:blipFill>
          <a:blip r:embed="rId3"/>
          <a:stretch>
            <a:fillRect/>
          </a:stretch>
        </p:blipFill>
        <p:spPr>
          <a:xfrm>
            <a:off x="255495" y="4504765"/>
            <a:ext cx="2627530" cy="20167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676" y="0"/>
            <a:ext cx="11915334" cy="64992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88455" y="614891"/>
            <a:ext cx="8553157" cy="5435655"/>
          </a:xfrm>
          <a:prstGeom prst="rect">
            <a:avLst/>
          </a:prstGeom>
        </p:spPr>
        <p:txBody>
          <a:bodyPr wrap="square">
            <a:spAutoFit/>
          </a:bodyPr>
          <a:lstStyle/>
          <a:p>
            <a:pPr>
              <a:lnSpc>
                <a:spcPct val="130000"/>
              </a:lnSpc>
              <a:spcAft>
                <a:spcPts val="800"/>
              </a:spcAft>
            </a:pPr>
            <a:r>
              <a:rPr lang="vi-VN" sz="2400" b="1" dirty="0">
                <a:effectLst/>
                <a:latin typeface="Times New Roman" panose="02020603050405020304" pitchFamily="18" charset="0"/>
                <a:ea typeface="Calibri" panose="020F0502020204030204" charset="0"/>
                <a:cs typeface="Times New Roman" panose="02020603050405020304" pitchFamily="18" charset="0"/>
              </a:rPr>
              <a:t>Bài 3</a:t>
            </a:r>
            <a:r>
              <a:rPr lang="vi-VN" sz="2400" dirty="0">
                <a:effectLst/>
                <a:latin typeface="Times New Roman" panose="02020603050405020304" pitchFamily="18" charset="0"/>
                <a:ea typeface="Calibri" panose="020F0502020204030204" charset="0"/>
                <a:cs typeface="Times New Roman" panose="02020603050405020304" pitchFamily="18" charset="0"/>
              </a:rPr>
              <a:t>: Cho 5g hạt kẽm (zinc) vào dd H</a:t>
            </a:r>
            <a:r>
              <a:rPr lang="vi-VN" sz="2400" baseline="-25000" dirty="0">
                <a:effectLst/>
                <a:latin typeface="Times New Roman" panose="02020603050405020304" pitchFamily="18" charset="0"/>
                <a:ea typeface="Calibri" panose="020F0502020204030204" charset="0"/>
                <a:cs typeface="Times New Roman" panose="02020603050405020304" pitchFamily="18" charset="0"/>
              </a:rPr>
              <a:t>2</a:t>
            </a:r>
            <a:r>
              <a:rPr lang="vi-VN" sz="2400" dirty="0">
                <a:effectLst/>
                <a:latin typeface="Times New Roman" panose="02020603050405020304" pitchFamily="18" charset="0"/>
                <a:ea typeface="Calibri" panose="020F050202020403020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charset="0"/>
                <a:cs typeface="Times New Roman" panose="02020603050405020304" pitchFamily="18" charset="0"/>
              </a:rPr>
              <a:t>4</a:t>
            </a:r>
            <a:r>
              <a:rPr lang="vi-VN" sz="2400" dirty="0">
                <a:effectLst/>
                <a:latin typeface="Times New Roman" panose="02020603050405020304" pitchFamily="18" charset="0"/>
                <a:ea typeface="Calibri" panose="020F0502020204030204" charset="0"/>
                <a:cs typeface="Times New Roman" panose="02020603050405020304" pitchFamily="18" charset="0"/>
              </a:rPr>
              <a:t> (sulfuric acide) nồng độ 1,5M (dư) ở nhiệt độ phòng. </a:t>
            </a:r>
            <a:endParaRPr lang="en-US" sz="2400" dirty="0">
              <a:effectLst/>
              <a:latin typeface="Calibri" panose="020F0502020204030204" charset="0"/>
              <a:ea typeface="Calibri" panose="020F050202020403020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charset="0"/>
                <a:cs typeface="Times New Roman" panose="02020603050405020304" pitchFamily="18" charset="0"/>
              </a:rPr>
              <a:t>Viết PTHH của phản ứng, biết sản phẩm tạo thành gồm zinc sulfat (kẽm sulfat) ZnSO</a:t>
            </a:r>
            <a:r>
              <a:rPr lang="vi-VN" sz="2400" baseline="-25000" dirty="0">
                <a:effectLst/>
                <a:latin typeface="Times New Roman" panose="02020603050405020304" pitchFamily="18" charset="0"/>
                <a:ea typeface="Calibri" panose="020F0502020204030204" charset="0"/>
                <a:cs typeface="Times New Roman" panose="02020603050405020304" pitchFamily="18" charset="0"/>
              </a:rPr>
              <a:t>4</a:t>
            </a:r>
            <a:r>
              <a:rPr lang="vi-VN" sz="2400" dirty="0">
                <a:effectLst/>
                <a:latin typeface="Times New Roman" panose="02020603050405020304" pitchFamily="18" charset="0"/>
                <a:ea typeface="Calibri" panose="020F0502020204030204" charset="0"/>
                <a:cs typeface="Times New Roman" panose="02020603050405020304" pitchFamily="18" charset="0"/>
              </a:rPr>
              <a:t> và Khí Hydrogen</a:t>
            </a:r>
            <a:endParaRPr lang="en-US" sz="2400" dirty="0">
              <a:effectLst/>
              <a:latin typeface="Calibri" panose="020F0502020204030204" charset="0"/>
              <a:ea typeface="Calibri" panose="020F050202020403020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charset="0"/>
                <a:cs typeface="Times New Roman" panose="02020603050405020304" pitchFamily="18" charset="0"/>
              </a:rPr>
              <a:t>Nếu giữ nguyên các điều kiện khác, chỉ tác động một trong các điều kiện sau đây thì tốc độ phản ứng thay đổi như thế nào (tăng lên, giảm xuống hay không đổi)? Giải thích?</a:t>
            </a:r>
            <a:endParaRPr lang="en-US" sz="2400" dirty="0">
              <a:effectLst/>
              <a:latin typeface="Calibri" panose="020F0502020204030204" charset="0"/>
              <a:ea typeface="Calibri" panose="020F050202020403020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charset="0"/>
                <a:cs typeface="Times New Roman" panose="02020603050405020304" pitchFamily="18" charset="0"/>
              </a:rPr>
              <a:t>Thay 5g hạt kẽm bằng 5g bột kẽm</a:t>
            </a:r>
            <a:endParaRPr lang="en-US" sz="2400" dirty="0">
              <a:effectLst/>
              <a:latin typeface="Calibri" panose="020F0502020204030204" charset="0"/>
              <a:ea typeface="Calibri" panose="020F050202020403020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charset="0"/>
                <a:cs typeface="Times New Roman" panose="02020603050405020304" pitchFamily="18" charset="0"/>
              </a:rPr>
              <a:t>Thay dd H</a:t>
            </a:r>
            <a:r>
              <a:rPr lang="vi-VN" sz="2400" baseline="-25000" dirty="0">
                <a:effectLst/>
                <a:latin typeface="Times New Roman" panose="02020603050405020304" pitchFamily="18" charset="0"/>
                <a:ea typeface="Calibri" panose="020F0502020204030204" charset="0"/>
                <a:cs typeface="Times New Roman" panose="02020603050405020304" pitchFamily="18" charset="0"/>
              </a:rPr>
              <a:t>2</a:t>
            </a:r>
            <a:r>
              <a:rPr lang="vi-VN" sz="2400" dirty="0">
                <a:effectLst/>
                <a:latin typeface="Times New Roman" panose="02020603050405020304" pitchFamily="18" charset="0"/>
                <a:ea typeface="Calibri" panose="020F050202020403020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charset="0"/>
                <a:cs typeface="Times New Roman" panose="02020603050405020304" pitchFamily="18" charset="0"/>
              </a:rPr>
              <a:t>4</a:t>
            </a:r>
            <a:r>
              <a:rPr lang="vi-VN" sz="2400" dirty="0">
                <a:effectLst/>
                <a:latin typeface="Times New Roman" panose="02020603050405020304" pitchFamily="18" charset="0"/>
                <a:ea typeface="Calibri" panose="020F0502020204030204" charset="0"/>
                <a:cs typeface="Times New Roman" panose="02020603050405020304" pitchFamily="18" charset="0"/>
              </a:rPr>
              <a:t> 1,5M bằng dd H</a:t>
            </a:r>
            <a:r>
              <a:rPr lang="vi-VN" sz="2400" baseline="-25000" dirty="0">
                <a:effectLst/>
                <a:latin typeface="Times New Roman" panose="02020603050405020304" pitchFamily="18" charset="0"/>
                <a:ea typeface="Calibri" panose="020F0502020204030204" charset="0"/>
                <a:cs typeface="Times New Roman" panose="02020603050405020304" pitchFamily="18" charset="0"/>
              </a:rPr>
              <a:t>2</a:t>
            </a:r>
            <a:r>
              <a:rPr lang="vi-VN" sz="2400" dirty="0">
                <a:effectLst/>
                <a:latin typeface="Times New Roman" panose="02020603050405020304" pitchFamily="18" charset="0"/>
                <a:ea typeface="Calibri" panose="020F050202020403020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charset="0"/>
                <a:cs typeface="Times New Roman" panose="02020603050405020304" pitchFamily="18" charset="0"/>
              </a:rPr>
              <a:t>4</a:t>
            </a:r>
            <a:r>
              <a:rPr lang="vi-VN" sz="2400" dirty="0">
                <a:effectLst/>
                <a:latin typeface="Times New Roman" panose="02020603050405020304" pitchFamily="18" charset="0"/>
                <a:ea typeface="Calibri" panose="020F0502020204030204" charset="0"/>
                <a:cs typeface="Times New Roman" panose="02020603050405020304" pitchFamily="18" charset="0"/>
              </a:rPr>
              <a:t> 1M</a:t>
            </a:r>
            <a:endParaRPr lang="en-US" sz="2400" dirty="0">
              <a:effectLst/>
              <a:latin typeface="Calibri" panose="020F0502020204030204" charset="0"/>
              <a:ea typeface="Calibri" panose="020F050202020403020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charset="0"/>
                <a:cs typeface="Times New Roman" panose="02020603050405020304" pitchFamily="18" charset="0"/>
              </a:rPr>
              <a:t>Thực hiện phản ứng ở 60</a:t>
            </a:r>
            <a:r>
              <a:rPr lang="vi-VN" sz="2400" baseline="30000" dirty="0">
                <a:effectLst/>
                <a:latin typeface="Times New Roman" panose="02020603050405020304" pitchFamily="18" charset="0"/>
                <a:ea typeface="Calibri" panose="020F0502020204030204" charset="0"/>
                <a:cs typeface="Times New Roman" panose="02020603050405020304" pitchFamily="18" charset="0"/>
              </a:rPr>
              <a:t>o</a:t>
            </a:r>
            <a:r>
              <a:rPr lang="vi-VN" sz="2400" dirty="0">
                <a:effectLst/>
                <a:latin typeface="Times New Roman" panose="02020603050405020304" pitchFamily="18" charset="0"/>
                <a:ea typeface="Calibri" panose="020F0502020204030204" charset="0"/>
                <a:cs typeface="Times New Roman" panose="02020603050405020304" pitchFamily="18" charset="0"/>
              </a:rPr>
              <a:t>C</a:t>
            </a:r>
            <a:endParaRPr lang="en-US" sz="2400" dirty="0">
              <a:effectLst/>
              <a:latin typeface="Calibri" panose="020F0502020204030204" charset="0"/>
              <a:ea typeface="Calibri" panose="020F050202020403020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400" dirty="0">
                <a:effectLst/>
                <a:latin typeface="Times New Roman" panose="02020603050405020304" pitchFamily="18" charset="0"/>
                <a:ea typeface="Calibri" panose="020F0502020204030204" charset="0"/>
                <a:cs typeface="Times New Roman" panose="02020603050405020304" pitchFamily="18" charset="0"/>
              </a:rPr>
              <a:t>Tăng nồng độ dd H</a:t>
            </a:r>
            <a:r>
              <a:rPr lang="vi-VN" sz="2400" baseline="-25000" dirty="0">
                <a:effectLst/>
                <a:latin typeface="Times New Roman" panose="02020603050405020304" pitchFamily="18" charset="0"/>
                <a:ea typeface="Calibri" panose="020F0502020204030204" charset="0"/>
                <a:cs typeface="Times New Roman" panose="02020603050405020304" pitchFamily="18" charset="0"/>
              </a:rPr>
              <a:t>2</a:t>
            </a:r>
            <a:r>
              <a:rPr lang="vi-VN" sz="2400" dirty="0">
                <a:effectLst/>
                <a:latin typeface="Times New Roman" panose="02020603050405020304" pitchFamily="18" charset="0"/>
                <a:ea typeface="Calibri" panose="020F050202020403020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charset="0"/>
                <a:cs typeface="Times New Roman" panose="02020603050405020304" pitchFamily="18" charset="0"/>
              </a:rPr>
              <a:t>4</a:t>
            </a:r>
            <a:r>
              <a:rPr lang="vi-VN" sz="2400" dirty="0">
                <a:effectLst/>
                <a:latin typeface="Times New Roman" panose="02020603050405020304" pitchFamily="18" charset="0"/>
                <a:ea typeface="Calibri" panose="020F0502020204030204" charset="0"/>
                <a:cs typeface="Times New Roman" panose="02020603050405020304" pitchFamily="18" charset="0"/>
              </a:rPr>
              <a:t> lên gấp đôi</a:t>
            </a:r>
            <a:endParaRPr lang="en-US" sz="2400" dirty="0">
              <a:effectLst/>
              <a:latin typeface="Calibri" panose="020F0502020204030204" charset="0"/>
              <a:ea typeface="Calibri" panose="020F050202020403020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5477" y="0"/>
            <a:ext cx="11746523" cy="5086136"/>
          </a:xfrm>
          <a:prstGeom prst="rect">
            <a:avLst/>
          </a:prstGeom>
          <a:noFill/>
        </p:spPr>
        <p:txBody>
          <a:bodyPr wrap="square">
            <a:spAutoFit/>
          </a:bodyPr>
          <a:lstStyle/>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charset="0"/>
                <a:cs typeface="Times New Roman" panose="02020603050405020304" pitchFamily="18" charset="0"/>
              </a:rPr>
              <a:t>Viết PTHH của phản ứng: Zn + H</a:t>
            </a:r>
            <a:r>
              <a:rPr lang="vi-VN" sz="2800" baseline="-25000" dirty="0">
                <a:effectLst/>
                <a:latin typeface="Times New Roman" panose="02020603050405020304" pitchFamily="18" charset="0"/>
                <a:ea typeface="Calibri" panose="020F0502020204030204" charset="0"/>
                <a:cs typeface="Times New Roman" panose="02020603050405020304" pitchFamily="18" charset="0"/>
              </a:rPr>
              <a:t>2</a:t>
            </a:r>
            <a:r>
              <a:rPr lang="vi-VN" sz="2800" dirty="0">
                <a:effectLst/>
                <a:latin typeface="Times New Roman" panose="02020603050405020304" pitchFamily="18" charset="0"/>
                <a:ea typeface="Calibri" panose="020F050202020403020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charset="0"/>
                <a:cs typeface="Times New Roman" panose="02020603050405020304" pitchFamily="18" charset="0"/>
              </a:rPr>
              <a:t>4</a:t>
            </a:r>
            <a:r>
              <a:rPr lang="vi-VN" sz="2800" dirty="0">
                <a:effectLst/>
                <a:latin typeface="Times New Roman" panose="02020603050405020304" pitchFamily="18" charset="0"/>
                <a:ea typeface="Calibri" panose="020F0502020204030204" charset="0"/>
                <a:cs typeface="Times New Roman" panose="02020603050405020304" pitchFamily="18" charset="0"/>
              </a:rPr>
              <a:t> </a:t>
            </a:r>
            <a:r>
              <a:rPr lang="vi-VN" sz="2800" dirty="0">
                <a:effectLst/>
                <a:latin typeface="Times New Roman" panose="02020603050405020304" pitchFamily="18" charset="0"/>
                <a:ea typeface="Calibri" panose="020F050202020403020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Calibri" panose="020F0502020204030204" charset="0"/>
                <a:cs typeface="Times New Roman" panose="02020603050405020304" pitchFamily="18" charset="0"/>
              </a:rPr>
              <a:t> ZnSO</a:t>
            </a:r>
            <a:r>
              <a:rPr lang="vi-VN" sz="2800" baseline="-25000" dirty="0">
                <a:effectLst/>
                <a:latin typeface="Times New Roman" panose="02020603050405020304" pitchFamily="18" charset="0"/>
                <a:ea typeface="Calibri" panose="020F0502020204030204" charset="0"/>
                <a:cs typeface="Times New Roman" panose="02020603050405020304" pitchFamily="18" charset="0"/>
              </a:rPr>
              <a:t>4</a:t>
            </a:r>
            <a:r>
              <a:rPr lang="vi-VN" sz="2800" dirty="0">
                <a:effectLst/>
                <a:latin typeface="Times New Roman" panose="02020603050405020304" pitchFamily="18" charset="0"/>
                <a:ea typeface="Calibri" panose="020F0502020204030204" charset="0"/>
                <a:cs typeface="Times New Roman" panose="02020603050405020304" pitchFamily="18" charset="0"/>
              </a:rPr>
              <a:t> + H</a:t>
            </a:r>
            <a:r>
              <a:rPr lang="vi-VN" sz="2800" baseline="-25000" dirty="0">
                <a:effectLst/>
                <a:latin typeface="Times New Roman" panose="02020603050405020304" pitchFamily="18" charset="0"/>
                <a:ea typeface="Calibri" panose="020F0502020204030204" charset="0"/>
                <a:cs typeface="Times New Roman" panose="02020603050405020304" pitchFamily="18" charset="0"/>
              </a:rPr>
              <a:t>2</a:t>
            </a:r>
            <a:endParaRPr lang="en-US" sz="2800" dirty="0">
              <a:effectLst/>
              <a:latin typeface="Calibri" panose="020F0502020204030204" charset="0"/>
              <a:ea typeface="Calibri" panose="020F0502020204030204" charset="0"/>
              <a:cs typeface="Times New Roman" panose="02020603050405020304" pitchFamily="18" charset="0"/>
            </a:endParaRPr>
          </a:p>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charset="0"/>
                <a:cs typeface="Times New Roman" panose="02020603050405020304" pitchFamily="18" charset="0"/>
              </a:rPr>
              <a:t>Nếu giữ nguyên các điều kiện khác, chỉ tác động một trong các điều kiện sau </a:t>
            </a:r>
            <a:endParaRPr lang="en-US" sz="2800" dirty="0">
              <a:effectLst/>
              <a:latin typeface="Calibri" panose="020F0502020204030204" charset="0"/>
              <a:ea typeface="Calibri" panose="020F050202020403020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charset="0"/>
                <a:cs typeface="Times New Roman" panose="02020603050405020304" pitchFamily="18" charset="0"/>
              </a:rPr>
              <a:t>Thay 5g hạt kẽm bằng 5g bột kẽm: tốc độ phản ứng tăng lên, vì bột kẽm có diện tích bề mặt tiếp xúc lớn hơn hạt kẽm</a:t>
            </a:r>
            <a:endParaRPr lang="en-US" sz="2800" dirty="0">
              <a:effectLst/>
              <a:latin typeface="Calibri" panose="020F0502020204030204" charset="0"/>
              <a:ea typeface="Calibri" panose="020F050202020403020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charset="0"/>
                <a:cs typeface="Times New Roman" panose="02020603050405020304" pitchFamily="18" charset="0"/>
              </a:rPr>
              <a:t>Thay dd H</a:t>
            </a:r>
            <a:r>
              <a:rPr lang="vi-VN" sz="2800" baseline="-25000" dirty="0">
                <a:effectLst/>
                <a:latin typeface="Times New Roman" panose="02020603050405020304" pitchFamily="18" charset="0"/>
                <a:ea typeface="Calibri" panose="020F0502020204030204" charset="0"/>
                <a:cs typeface="Times New Roman" panose="02020603050405020304" pitchFamily="18" charset="0"/>
              </a:rPr>
              <a:t>2</a:t>
            </a:r>
            <a:r>
              <a:rPr lang="vi-VN" sz="2800" dirty="0">
                <a:effectLst/>
                <a:latin typeface="Times New Roman" panose="02020603050405020304" pitchFamily="18" charset="0"/>
                <a:ea typeface="Calibri" panose="020F050202020403020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charset="0"/>
                <a:cs typeface="Times New Roman" panose="02020603050405020304" pitchFamily="18" charset="0"/>
              </a:rPr>
              <a:t>4</a:t>
            </a:r>
            <a:r>
              <a:rPr lang="vi-VN" sz="2800" dirty="0">
                <a:effectLst/>
                <a:latin typeface="Times New Roman" panose="02020603050405020304" pitchFamily="18" charset="0"/>
                <a:ea typeface="Calibri" panose="020F0502020204030204" charset="0"/>
                <a:cs typeface="Times New Roman" panose="02020603050405020304" pitchFamily="18" charset="0"/>
              </a:rPr>
              <a:t> 1,5M bằng dd H</a:t>
            </a:r>
            <a:r>
              <a:rPr lang="vi-VN" sz="2800" baseline="-25000" dirty="0">
                <a:effectLst/>
                <a:latin typeface="Times New Roman" panose="02020603050405020304" pitchFamily="18" charset="0"/>
                <a:ea typeface="Calibri" panose="020F0502020204030204" charset="0"/>
                <a:cs typeface="Times New Roman" panose="02020603050405020304" pitchFamily="18" charset="0"/>
              </a:rPr>
              <a:t>2</a:t>
            </a:r>
            <a:r>
              <a:rPr lang="vi-VN" sz="2800" dirty="0">
                <a:effectLst/>
                <a:latin typeface="Times New Roman" panose="02020603050405020304" pitchFamily="18" charset="0"/>
                <a:ea typeface="Calibri" panose="020F050202020403020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charset="0"/>
                <a:cs typeface="Times New Roman" panose="02020603050405020304" pitchFamily="18" charset="0"/>
              </a:rPr>
              <a:t>4</a:t>
            </a:r>
            <a:r>
              <a:rPr lang="vi-VN" sz="2800" dirty="0">
                <a:effectLst/>
                <a:latin typeface="Times New Roman" panose="02020603050405020304" pitchFamily="18" charset="0"/>
                <a:ea typeface="Calibri" panose="020F0502020204030204" charset="0"/>
                <a:cs typeface="Times New Roman" panose="02020603050405020304" pitchFamily="18" charset="0"/>
              </a:rPr>
              <a:t> 1M: tốc độ phản ứng giảm xuống vì nồng độ các chất phản ứng giảm</a:t>
            </a:r>
            <a:endParaRPr lang="en-US" sz="2800" dirty="0">
              <a:effectLst/>
              <a:latin typeface="Calibri" panose="020F0502020204030204" charset="0"/>
              <a:ea typeface="Calibri" panose="020F050202020403020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charset="0"/>
                <a:cs typeface="Times New Roman" panose="02020603050405020304" pitchFamily="18" charset="0"/>
              </a:rPr>
              <a:t>Thực hiện phản ứng ở 60</a:t>
            </a:r>
            <a:r>
              <a:rPr lang="vi-VN" sz="2800" baseline="30000" dirty="0">
                <a:effectLst/>
                <a:latin typeface="Times New Roman" panose="02020603050405020304" pitchFamily="18" charset="0"/>
                <a:ea typeface="Calibri" panose="020F0502020204030204" charset="0"/>
                <a:cs typeface="Times New Roman" panose="02020603050405020304" pitchFamily="18" charset="0"/>
              </a:rPr>
              <a:t>o</a:t>
            </a:r>
            <a:r>
              <a:rPr lang="vi-VN" sz="2800" dirty="0">
                <a:effectLst/>
                <a:latin typeface="Times New Roman" panose="02020603050405020304" pitchFamily="18" charset="0"/>
                <a:ea typeface="Calibri" panose="020F0502020204030204" charset="0"/>
                <a:cs typeface="Times New Roman" panose="02020603050405020304" pitchFamily="18" charset="0"/>
              </a:rPr>
              <a:t>C: tốc độ phản ứng tăng lên, vì nhiệt độ tăng</a:t>
            </a:r>
            <a:endParaRPr lang="en-US" sz="2800" dirty="0">
              <a:effectLst/>
              <a:latin typeface="Calibri" panose="020F0502020204030204" charset="0"/>
              <a:ea typeface="Calibri" panose="020F050202020403020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dirty="0">
                <a:effectLst/>
                <a:latin typeface="Times New Roman" panose="02020603050405020304" pitchFamily="18" charset="0"/>
                <a:ea typeface="Calibri" panose="020F0502020204030204" charset="0"/>
                <a:cs typeface="Times New Roman" panose="02020603050405020304" pitchFamily="18" charset="0"/>
              </a:rPr>
              <a:t>Tăng nồng độ dd H</a:t>
            </a:r>
            <a:r>
              <a:rPr lang="vi-VN" sz="2800" baseline="-25000" dirty="0">
                <a:effectLst/>
                <a:latin typeface="Times New Roman" panose="02020603050405020304" pitchFamily="18" charset="0"/>
                <a:ea typeface="Calibri" panose="020F0502020204030204" charset="0"/>
                <a:cs typeface="Times New Roman" panose="02020603050405020304" pitchFamily="18" charset="0"/>
              </a:rPr>
              <a:t>2</a:t>
            </a:r>
            <a:r>
              <a:rPr lang="vi-VN" sz="2800" dirty="0">
                <a:effectLst/>
                <a:latin typeface="Times New Roman" panose="02020603050405020304" pitchFamily="18" charset="0"/>
                <a:ea typeface="Calibri" panose="020F050202020403020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charset="0"/>
                <a:cs typeface="Times New Roman" panose="02020603050405020304" pitchFamily="18" charset="0"/>
              </a:rPr>
              <a:t>4</a:t>
            </a:r>
            <a:r>
              <a:rPr lang="vi-VN" sz="2800" dirty="0">
                <a:effectLst/>
                <a:latin typeface="Times New Roman" panose="02020603050405020304" pitchFamily="18" charset="0"/>
                <a:ea typeface="Calibri" panose="020F0502020204030204" charset="0"/>
                <a:cs typeface="Times New Roman" panose="02020603050405020304" pitchFamily="18" charset="0"/>
              </a:rPr>
              <a:t> lên gấp đôi: tốc độ phản ứng tăng lên, vì nồng độ tăng</a:t>
            </a:r>
            <a:endParaRPr lang="en-US" sz="2800" dirty="0">
              <a:effectLst/>
              <a:latin typeface="Calibri" panose="020F0502020204030204" charset="0"/>
              <a:ea typeface="Calibri" panose="020F0502020204030204" charset="0"/>
              <a:cs typeface="Times New Roman" panose="02020603050405020304" pitchFamily="18"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68751" y="4459458"/>
            <a:ext cx="3530991" cy="239854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17452" y="2206443"/>
          <a:ext cx="10775852" cy="1922018"/>
        </p:xfrm>
        <a:graphic>
          <a:graphicData uri="http://schemas.openxmlformats.org/drawingml/2006/table">
            <a:tbl>
              <a:tblPr firstRow="1" firstCol="1" bandRow="1">
                <a:tableStyleId>{5C22544A-7EE6-4342-B048-85BDC9FD1C3A}</a:tableStyleId>
              </a:tblPr>
              <a:tblGrid>
                <a:gridCol w="5387361"/>
                <a:gridCol w="5388491"/>
              </a:tblGrid>
              <a:tr h="363198">
                <a:tc>
                  <a:txBody>
                    <a:bodyPr/>
                    <a:lstStyle/>
                    <a:p>
                      <a:pPr algn="ctr">
                        <a:lnSpc>
                          <a:spcPct val="130000"/>
                        </a:lnSpc>
                        <a:spcAft>
                          <a:spcPts val="800"/>
                        </a:spcAft>
                      </a:pPr>
                      <a:r>
                        <a:rPr lang="vi-VN" sz="2400" dirty="0">
                          <a:effectLst/>
                        </a:rPr>
                        <a:t>Ống nghiệm 1</a:t>
                      </a:r>
                      <a:endParaRPr lang="en-US" sz="2400" dirty="0">
                        <a:solidFill>
                          <a:srgbClr val="000000"/>
                        </a:solidFill>
                        <a:effectLst/>
                        <a:latin typeface="Calibri" panose="020F0502020204030204" charset="0"/>
                        <a:ea typeface="Calibri" panose="020F0502020204030204" charset="0"/>
                        <a:cs typeface="Times New Roman" panose="02020603050405020304" pitchFamily="18" charset="0"/>
                      </a:endParaRPr>
                    </a:p>
                  </a:txBody>
                  <a:tcPr marL="68580" marR="68580" marT="0" marB="0">
                    <a:solidFill>
                      <a:srgbClr val="FFC000"/>
                    </a:solidFill>
                  </a:tcPr>
                </a:tc>
                <a:tc>
                  <a:txBody>
                    <a:bodyPr/>
                    <a:lstStyle/>
                    <a:p>
                      <a:pPr algn="ctr">
                        <a:lnSpc>
                          <a:spcPct val="130000"/>
                        </a:lnSpc>
                        <a:spcAft>
                          <a:spcPts val="800"/>
                        </a:spcAft>
                      </a:pPr>
                      <a:r>
                        <a:rPr lang="vi-VN" sz="2400" dirty="0">
                          <a:effectLst/>
                        </a:rPr>
                        <a:t>Ống nghiệm 2</a:t>
                      </a:r>
                      <a:endParaRPr lang="en-US" sz="2400" dirty="0">
                        <a:solidFill>
                          <a:srgbClr val="000000"/>
                        </a:solidFill>
                        <a:effectLst/>
                        <a:latin typeface="Calibri" panose="020F0502020204030204" charset="0"/>
                        <a:ea typeface="Calibri" panose="020F0502020204030204" charset="0"/>
                        <a:cs typeface="Times New Roman" panose="02020603050405020304" pitchFamily="18" charset="0"/>
                      </a:endParaRPr>
                    </a:p>
                  </a:txBody>
                  <a:tcPr marL="68580" marR="68580" marT="0" marB="0">
                    <a:solidFill>
                      <a:srgbClr val="FFC000"/>
                    </a:solidFill>
                  </a:tcPr>
                </a:tc>
              </a:tr>
              <a:tr h="479618">
                <a:tc>
                  <a:txBody>
                    <a:bodyPr/>
                    <a:lstStyle/>
                    <a:p>
                      <a:pPr algn="just">
                        <a:lnSpc>
                          <a:spcPct val="130000"/>
                        </a:lnSpc>
                        <a:spcAft>
                          <a:spcPts val="800"/>
                        </a:spcAft>
                      </a:pPr>
                      <a:r>
                        <a:rPr lang="vi-VN" sz="2400" b="0" dirty="0">
                          <a:solidFill>
                            <a:schemeClr val="tx1"/>
                          </a:solidFill>
                          <a:effectLst/>
                        </a:rPr>
                        <a:t>- Có bọt khí thoát ra ít hơn ống nghiệm 2,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charset="0"/>
                        <a:ea typeface="Calibri" panose="020F050202020403020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400" b="0" dirty="0">
                          <a:solidFill>
                            <a:schemeClr val="tx1"/>
                          </a:solidFill>
                          <a:effectLst/>
                        </a:rPr>
                        <a:t>- Có bọt khí thoát ra nhiều hơn ống nghiệm 1,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charset="0"/>
                        <a:ea typeface="Calibri" panose="020F0502020204030204" charset="0"/>
                        <a:cs typeface="Times New Roman" panose="02020603050405020304" pitchFamily="18" charset="0"/>
                      </a:endParaRPr>
                    </a:p>
                  </a:txBody>
                  <a:tcPr marL="68580" marR="68580" marT="0" marB="0">
                    <a:solidFill>
                      <a:schemeClr val="accent2">
                        <a:lumMod val="20000"/>
                        <a:lumOff val="80000"/>
                      </a:schemeClr>
                    </a:solidFill>
                  </a:tcPr>
                </a:tc>
              </a:tr>
            </a:tbl>
          </a:graphicData>
        </a:graphic>
      </p:graphicFrame>
      <p:sp>
        <p:nvSpPr>
          <p:cNvPr id="6" name="TextBox 5"/>
          <p:cNvSpPr txBox="1"/>
          <p:nvPr/>
        </p:nvSpPr>
        <p:spPr>
          <a:xfrm>
            <a:off x="900332" y="4651557"/>
            <a:ext cx="10410093" cy="607218"/>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charset="0"/>
                <a:ea typeface="Calibri" panose="020F0502020204030204" charset="0"/>
                <a:cs typeface="Times New Roman" panose="02020603050405020304" pitchFamily="18" charset="0"/>
              </a:rPr>
              <a:t>Nồng độ các chất phản ứng càng cao, tốc độ phản ứng càng nhanh</a:t>
            </a:r>
            <a:endParaRPr lang="en-US" sz="2800" dirty="0">
              <a:effectLst/>
              <a:latin typeface="Calibri" panose="020F0502020204030204" charset="0"/>
              <a:ea typeface="Calibri" panose="020F0502020204030204" charset="0"/>
              <a:cs typeface="Times New Roman" panose="02020603050405020304" pitchFamily="18" charset="0"/>
            </a:endParaRPr>
          </a:p>
        </p:txBody>
      </p:sp>
      <p:sp>
        <p:nvSpPr>
          <p:cNvPr id="9" name="TextBox 8"/>
          <p:cNvSpPr txBox="1"/>
          <p:nvPr/>
        </p:nvSpPr>
        <p:spPr>
          <a:xfrm>
            <a:off x="4529796" y="190576"/>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2</a:t>
            </a:r>
            <a:r>
              <a:rPr lang="en-US" sz="2800" i="1" dirty="0"/>
              <a:t>:</a:t>
            </a:r>
            <a:endParaRPr lang="vi-VN" sz="2800" i="1" dirty="0"/>
          </a:p>
        </p:txBody>
      </p:sp>
      <p:sp>
        <p:nvSpPr>
          <p:cNvPr id="11" name="TextBox 10"/>
          <p:cNvSpPr txBox="1"/>
          <p:nvPr/>
        </p:nvSpPr>
        <p:spPr>
          <a:xfrm>
            <a:off x="900332" y="1085739"/>
            <a:ext cx="10227212" cy="707886"/>
          </a:xfrm>
          <a:prstGeom prst="rect">
            <a:avLst/>
          </a:prstGeom>
          <a:noFill/>
        </p:spPr>
        <p:txBody>
          <a:bodyPr wrap="square">
            <a:spAutoFit/>
          </a:bodyPr>
          <a:lstStyle/>
          <a:p>
            <a:pPr algn="ctr"/>
            <a:r>
              <a:rPr lang="en-US" sz="2000" u="sng" dirty="0">
                <a:solidFill>
                  <a:srgbClr val="0563C1"/>
                </a:solidFill>
                <a:effectLst/>
                <a:latin typeface="Times New Roman" panose="02020603050405020304" pitchFamily="18" charset="0"/>
                <a:ea typeface="Calibri" panose="020F0502020204030204" charset="0"/>
                <a:cs typeface="Times New Roman" panose="02020603050405020304" pitchFamily="18" charset="0"/>
                <a:hlinkClick r:id="rId1"/>
              </a:rPr>
              <a:t>https://www.youtube.com/watch?v=quE_kAqlt4o</a:t>
            </a:r>
            <a:r>
              <a:rPr lang="vi-VN" sz="2000" dirty="0">
                <a:effectLst/>
                <a:latin typeface="Times New Roman" panose="02020603050405020304" pitchFamily="18" charset="0"/>
                <a:ea typeface="Calibri" panose="020F0502020204030204" charset="0"/>
              </a:rPr>
              <a:t> </a:t>
            </a:r>
            <a:endParaRPr lang="vi-VN" sz="2000" dirty="0">
              <a:effectLst/>
              <a:latin typeface="Times New Roman" panose="02020603050405020304" pitchFamily="18" charset="0"/>
              <a:ea typeface="Calibri" panose="020F0502020204030204" charset="0"/>
            </a:endParaRPr>
          </a:p>
          <a:p>
            <a:pPr algn="ctr"/>
            <a:r>
              <a:rPr lang="vi-VN" sz="2000" dirty="0">
                <a:latin typeface="Times New Roman" panose="02020603050405020304" pitchFamily="18" charset="0"/>
              </a:rPr>
              <a:t>Link video thí nghiệm ảnh hưởng của nồng độ đến tốc độ phản ứng</a:t>
            </a:r>
            <a:endParaRPr lang="en-US" sz="2000"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77"/>
            <a:ext cx="2518117" cy="1922018"/>
          </a:xfrm>
          <a:prstGeom prst="rect">
            <a:avLst/>
          </a:prstGeom>
        </p:spPr>
      </p:pic>
      <p:sp>
        <p:nvSpPr>
          <p:cNvPr id="13" name="TextBox 12"/>
          <p:cNvSpPr txBox="1"/>
          <p:nvPr/>
        </p:nvSpPr>
        <p:spPr>
          <a:xfrm>
            <a:off x="10564837" y="262468"/>
            <a:ext cx="1491175" cy="461665"/>
          </a:xfrm>
          <a:prstGeom prst="rect">
            <a:avLst/>
          </a:prstGeom>
          <a:solidFill>
            <a:schemeClr val="accent5">
              <a:lumMod val="20000"/>
              <a:lumOff val="80000"/>
            </a:schemeClr>
          </a:solidFill>
        </p:spPr>
        <p:txBody>
          <a:bodyPr wrap="square" rtlCol="0">
            <a:spAutoFit/>
          </a:bodyPr>
          <a:lstStyle/>
          <a:p>
            <a:pPr algn="ctr"/>
            <a:r>
              <a:rPr lang="vi-VN" sz="2400" dirty="0"/>
              <a:t>Tiết 2</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2321814"/>
            <a:ext cx="9158067" cy="1167371"/>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charset="0"/>
                <a:ea typeface="Calibri" panose="020F0502020204030204" charset="0"/>
                <a:cs typeface="Times New Roman" panose="02020603050405020304" pitchFamily="18" charset="0"/>
              </a:rPr>
              <a:t>Cốc 2 đựng nước nóng phản ứng xảy ra nhanh hơn, viên C sủi tan nhanh</a:t>
            </a:r>
            <a:endParaRPr lang="en-US" sz="2800" dirty="0">
              <a:effectLst/>
              <a:latin typeface="Calibri" panose="020F0502020204030204" charset="0"/>
              <a:ea typeface="Calibri" panose="020F0502020204030204" charset="0"/>
              <a:cs typeface="Times New Roman" panose="02020603050405020304" pitchFamily="18" charset="0"/>
            </a:endParaRPr>
          </a:p>
        </p:txBody>
      </p:sp>
      <p:sp>
        <p:nvSpPr>
          <p:cNvPr id="6" name="TextBox 5"/>
          <p:cNvSpPr txBox="1"/>
          <p:nvPr/>
        </p:nvSpPr>
        <p:spPr>
          <a:xfrm>
            <a:off x="1097280" y="4642248"/>
            <a:ext cx="6194472" cy="1167371"/>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charset="0"/>
                <a:ea typeface="Calibri" panose="020F0502020204030204" charset="0"/>
                <a:cs typeface="Times New Roman" panose="02020603050405020304" pitchFamily="18" charset="0"/>
              </a:rPr>
              <a:t>Khi tăng nhiệt độ, phản ứng diễn ra với tốc độ nhanh hơn</a:t>
            </a:r>
            <a:endParaRPr lang="en-US" sz="2800" dirty="0">
              <a:effectLst/>
              <a:latin typeface="Calibri" panose="020F0502020204030204" charset="0"/>
              <a:ea typeface="Calibri" panose="020F0502020204030204" charset="0"/>
              <a:cs typeface="Times New Roman" panose="02020603050405020304" pitchFamily="18" charset="0"/>
            </a:endParaRPr>
          </a:p>
        </p:txBody>
      </p:sp>
      <p:sp>
        <p:nvSpPr>
          <p:cNvPr id="7" name="TextBox 6"/>
          <p:cNvSpPr txBox="1"/>
          <p:nvPr/>
        </p:nvSpPr>
        <p:spPr>
          <a:xfrm>
            <a:off x="4452425" y="268133"/>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3</a:t>
            </a:r>
            <a:r>
              <a:rPr lang="en-US" sz="2800" i="1" dirty="0"/>
              <a:t>:</a:t>
            </a:r>
            <a:endParaRPr lang="vi-VN" sz="2800" i="1" dirty="0"/>
          </a:p>
        </p:txBody>
      </p:sp>
      <p:sp>
        <p:nvSpPr>
          <p:cNvPr id="9" name="TextBox 8"/>
          <p:cNvSpPr txBox="1"/>
          <p:nvPr/>
        </p:nvSpPr>
        <p:spPr>
          <a:xfrm>
            <a:off x="2599005" y="1373392"/>
            <a:ext cx="7290582" cy="923330"/>
          </a:xfrm>
          <a:prstGeom prst="rect">
            <a:avLst/>
          </a:prstGeom>
          <a:noFill/>
        </p:spPr>
        <p:txBody>
          <a:bodyPr wrap="square">
            <a:spAutoFit/>
          </a:bodyPr>
          <a:lstStyle/>
          <a:p>
            <a:r>
              <a:rPr lang="en-US" sz="1800" u="sng" dirty="0">
                <a:solidFill>
                  <a:srgbClr val="0563C1"/>
                </a:solidFill>
                <a:effectLst/>
                <a:latin typeface="Times New Roman" panose="02020603050405020304" pitchFamily="18" charset="0"/>
                <a:ea typeface="Calibri" panose="020F0502020204030204" charset="0"/>
                <a:cs typeface="Times New Roman" panose="02020603050405020304" pitchFamily="18" charset="0"/>
                <a:hlinkClick r:id="rId1"/>
              </a:rPr>
              <a:t>https://www.youtube.com/watch?v=yDe3p2FEAEU</a:t>
            </a:r>
            <a:endParaRPr lang="vi-VN" sz="1800" u="sng" dirty="0">
              <a:solidFill>
                <a:srgbClr val="0563C1"/>
              </a:solidFill>
              <a:effectLst/>
              <a:latin typeface="Times New Roman" panose="02020603050405020304" pitchFamily="18" charset="0"/>
              <a:ea typeface="Calibri" panose="020F0502020204030204" charset="0"/>
              <a:cs typeface="Times New Roman" panose="02020603050405020304" pitchFamily="18" charset="0"/>
            </a:endParaRPr>
          </a:p>
          <a:p>
            <a:r>
              <a:rPr lang="vi-VN" sz="1800" dirty="0">
                <a:latin typeface="Times New Roman" panose="02020603050405020304" pitchFamily="18" charset="0"/>
              </a:rPr>
              <a:t>Link video thí nghiệm ảnh hưởng của nhiệt độ đến tốc độ phản ứng</a:t>
            </a:r>
            <a:endParaRPr lang="en-US" sz="1800" dirty="0"/>
          </a:p>
          <a:p>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8418" y="3593869"/>
            <a:ext cx="4431322" cy="3264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671711" y="1385629"/>
          <a:ext cx="8848578" cy="2123822"/>
        </p:xfrm>
        <a:graphic>
          <a:graphicData uri="http://schemas.openxmlformats.org/drawingml/2006/table">
            <a:tbl>
              <a:tblPr firstRow="1" firstCol="1" bandRow="1">
                <a:tableStyleId>{5C22544A-7EE6-4342-B048-85BDC9FD1C3A}</a:tableStyleId>
              </a:tblPr>
              <a:tblGrid>
                <a:gridCol w="4423825"/>
                <a:gridCol w="4424753"/>
              </a:tblGrid>
              <a:tr h="0">
                <a:tc>
                  <a:txBody>
                    <a:bodyPr/>
                    <a:lstStyle/>
                    <a:p>
                      <a:pPr algn="ctr">
                        <a:lnSpc>
                          <a:spcPct val="130000"/>
                        </a:lnSpc>
                        <a:spcAft>
                          <a:spcPts val="800"/>
                        </a:spcAft>
                      </a:pPr>
                      <a:r>
                        <a:rPr lang="vi-VN" sz="2800" b="1" dirty="0">
                          <a:effectLst/>
                        </a:rPr>
                        <a:t>Ống nghiệm 1</a:t>
                      </a:r>
                      <a:endParaRPr lang="en-US" sz="2800" b="1" dirty="0">
                        <a:solidFill>
                          <a:srgbClr val="000000"/>
                        </a:solidFill>
                        <a:effectLst/>
                        <a:latin typeface="Calibri" panose="020F0502020204030204" charset="0"/>
                        <a:ea typeface="Calibri" panose="020F0502020204030204" charset="0"/>
                        <a:cs typeface="Times New Roman" panose="02020603050405020304" pitchFamily="18" charset="0"/>
                      </a:endParaRPr>
                    </a:p>
                  </a:txBody>
                  <a:tcPr marL="68580" marR="68580" marT="0" marB="0">
                    <a:solidFill>
                      <a:schemeClr val="accent4"/>
                    </a:solidFill>
                  </a:tcPr>
                </a:tc>
                <a:tc>
                  <a:txBody>
                    <a:bodyPr/>
                    <a:lstStyle/>
                    <a:p>
                      <a:pPr algn="ctr">
                        <a:lnSpc>
                          <a:spcPct val="130000"/>
                        </a:lnSpc>
                        <a:spcAft>
                          <a:spcPts val="800"/>
                        </a:spcAft>
                      </a:pPr>
                      <a:r>
                        <a:rPr lang="vi-VN" sz="2800" b="1" dirty="0">
                          <a:effectLst/>
                        </a:rPr>
                        <a:t>Ống nghiệm 2</a:t>
                      </a:r>
                      <a:endParaRPr lang="en-US" sz="2800" b="1" dirty="0">
                        <a:solidFill>
                          <a:srgbClr val="000000"/>
                        </a:solidFill>
                        <a:effectLst/>
                        <a:latin typeface="Calibri" panose="020F0502020204030204" charset="0"/>
                        <a:ea typeface="Calibri" panose="020F0502020204030204" charset="0"/>
                        <a:cs typeface="Times New Roman" panose="02020603050405020304" pitchFamily="18" charset="0"/>
                      </a:endParaRPr>
                    </a:p>
                  </a:txBody>
                  <a:tcPr marL="68580" marR="68580" marT="0" marB="0">
                    <a:solidFill>
                      <a:schemeClr val="accent4"/>
                    </a:solidFill>
                  </a:tcPr>
                </a:tc>
              </a:tr>
              <a:tr h="0">
                <a:tc>
                  <a:txBody>
                    <a:bodyPr/>
                    <a:lstStyle/>
                    <a:p>
                      <a:pPr algn="just">
                        <a:lnSpc>
                          <a:spcPct val="130000"/>
                        </a:lnSpc>
                        <a:spcAft>
                          <a:spcPts val="800"/>
                        </a:spcAft>
                      </a:pPr>
                      <a:r>
                        <a:rPr lang="vi-VN" sz="2800" b="0" dirty="0">
                          <a:solidFill>
                            <a:schemeClr val="tx1"/>
                          </a:solidFill>
                          <a:effectLst/>
                        </a:rPr>
                        <a:t>Không có MnO</a:t>
                      </a:r>
                      <a:r>
                        <a:rPr lang="vi-VN" sz="2800" b="0" baseline="-25000" dirty="0">
                          <a:solidFill>
                            <a:schemeClr val="tx1"/>
                          </a:solidFill>
                          <a:effectLst/>
                        </a:rPr>
                        <a:t>2</a:t>
                      </a:r>
                      <a:r>
                        <a:rPr lang="vi-VN" sz="2800" b="0" dirty="0">
                          <a:solidFill>
                            <a:schemeClr val="tx1"/>
                          </a:solidFill>
                          <a:effectLst/>
                        </a:rPr>
                        <a:t>, khí thoát ra ít hơn, phản ứng xảy ra chậm hơn ống nghiệm 2</a:t>
                      </a:r>
                      <a:endParaRPr lang="en-US" sz="2800" b="0" dirty="0">
                        <a:solidFill>
                          <a:schemeClr val="tx1"/>
                        </a:solidFill>
                        <a:effectLst/>
                        <a:latin typeface="Calibri" panose="020F0502020204030204" charset="0"/>
                        <a:ea typeface="Calibri" panose="020F050202020403020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800" b="0" dirty="0">
                          <a:solidFill>
                            <a:schemeClr val="tx1"/>
                          </a:solidFill>
                          <a:effectLst/>
                        </a:rPr>
                        <a:t>Có MnO</a:t>
                      </a:r>
                      <a:r>
                        <a:rPr lang="vi-VN" sz="2800" b="0" baseline="-25000" dirty="0">
                          <a:solidFill>
                            <a:schemeClr val="tx1"/>
                          </a:solidFill>
                          <a:effectLst/>
                        </a:rPr>
                        <a:t>2</a:t>
                      </a:r>
                      <a:r>
                        <a:rPr lang="vi-VN" sz="2800" b="0" dirty="0">
                          <a:solidFill>
                            <a:schemeClr val="tx1"/>
                          </a:solidFill>
                          <a:effectLst/>
                        </a:rPr>
                        <a:t>, khí thoát ra nhiều hơn, phản ứng xảy ra nhanh hơn</a:t>
                      </a:r>
                      <a:endParaRPr lang="en-US" sz="2800" b="0" dirty="0">
                        <a:solidFill>
                          <a:schemeClr val="tx1"/>
                        </a:solidFill>
                        <a:effectLst/>
                        <a:latin typeface="Calibri" panose="020F0502020204030204" charset="0"/>
                        <a:ea typeface="Calibri" panose="020F0502020204030204" charset="0"/>
                        <a:cs typeface="Times New Roman" panose="02020603050405020304" pitchFamily="18" charset="0"/>
                      </a:endParaRPr>
                    </a:p>
                  </a:txBody>
                  <a:tcPr marL="68580" marR="68580" marT="0" marB="0">
                    <a:solidFill>
                      <a:schemeClr val="accent2">
                        <a:lumMod val="20000"/>
                        <a:lumOff val="80000"/>
                      </a:schemeClr>
                    </a:solidFill>
                  </a:tcPr>
                </a:tc>
              </a:tr>
            </a:tbl>
          </a:graphicData>
        </a:graphic>
      </p:graphicFrame>
      <p:sp>
        <p:nvSpPr>
          <p:cNvPr id="6" name="TextBox 5"/>
          <p:cNvSpPr txBox="1"/>
          <p:nvPr/>
        </p:nvSpPr>
        <p:spPr>
          <a:xfrm>
            <a:off x="4438355" y="4764269"/>
            <a:ext cx="7768883" cy="923330"/>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Calibri" panose="020F0502020204030204" charset="0"/>
                <a:cs typeface="Times New Roman" panose="02020603050405020304" pitchFamily="18" charset="0"/>
                <a:hlinkClick r:id="rId1"/>
              </a:rPr>
              <a:t>https://www.youtube.com/watch?v=WD2dUw9wlSk</a:t>
            </a:r>
            <a:endParaRPr lang="vi-VN" sz="1800" u="sng" dirty="0">
              <a:solidFill>
                <a:srgbClr val="0563C1"/>
              </a:solidFill>
              <a:effectLst/>
              <a:latin typeface="Times New Roman" panose="02020603050405020304" pitchFamily="18" charset="0"/>
              <a:ea typeface="Calibri" panose="020F0502020204030204" charset="0"/>
              <a:cs typeface="Times New Roman" panose="02020603050405020304" pitchFamily="18" charset="0"/>
            </a:endParaRPr>
          </a:p>
          <a:p>
            <a:r>
              <a:rPr lang="vi-VN" sz="1800" dirty="0">
                <a:latin typeface="Times New Roman" panose="02020603050405020304" pitchFamily="18" charset="0"/>
              </a:rPr>
              <a:t>Link video thí nghiệm ảnh hưởng của diện tích tiếp xúc đến tốc độ phản ứng</a:t>
            </a:r>
            <a:endParaRPr lang="en-US" sz="1800" dirty="0"/>
          </a:p>
          <a:p>
            <a:endParaRPr lang="en-US" dirty="0"/>
          </a:p>
        </p:txBody>
      </p:sp>
      <p:sp>
        <p:nvSpPr>
          <p:cNvPr id="7" name="TextBox 6"/>
          <p:cNvSpPr txBox="1"/>
          <p:nvPr/>
        </p:nvSpPr>
        <p:spPr>
          <a:xfrm>
            <a:off x="4438355" y="262709"/>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4</a:t>
            </a:r>
            <a:r>
              <a:rPr lang="en-US" sz="2800" i="1" dirty="0"/>
              <a:t>:</a:t>
            </a:r>
            <a:endParaRPr lang="vi-VN" sz="2800" i="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0142"/>
            <a:ext cx="4290646" cy="30878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1"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2"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3"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4"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5"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6"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7"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8"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9"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0"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1"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2"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3"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4"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5"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6"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7"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8"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19"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0"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1"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2"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3"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4"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5"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5"/>
              </a:spcBef>
            </a:pPr>
            <a:r>
              <a:rPr lang="en-US" sz="5400" b="1" spc="-400" dirty="0" err="1">
                <a:solidFill>
                  <a:srgbClr val="253D68"/>
                </a:solidFill>
                <a:latin typeface="Verdana" panose="020B0604030504040204"/>
                <a:cs typeface="Verdana" panose="020B0604030504040204"/>
              </a:rPr>
              <a:t>Luyện</a:t>
            </a:r>
            <a:r>
              <a:rPr lang="en-US" sz="5400" b="1" spc="-400" dirty="0">
                <a:solidFill>
                  <a:srgbClr val="253D68"/>
                </a:solidFill>
                <a:latin typeface="Verdana" panose="020B0604030504040204"/>
                <a:cs typeface="Verdana" panose="020B0604030504040204"/>
              </a:rPr>
              <a:t> </a:t>
            </a:r>
            <a:r>
              <a:rPr lang="en-US" sz="5400" b="1" spc="-400" dirty="0" err="1">
                <a:solidFill>
                  <a:srgbClr val="253D68"/>
                </a:solidFill>
                <a:latin typeface="Verdana" panose="020B0604030504040204"/>
                <a:cs typeface="Verdana" panose="020B0604030504040204"/>
              </a:rPr>
              <a:t>tập</a:t>
            </a:r>
            <a:endParaRPr lang="en-US" sz="5400" b="1" spc="-400" dirty="0">
              <a:solidFill>
                <a:srgbClr val="253D68"/>
              </a:solidFill>
              <a:latin typeface="Verdana" panose="020B0604030504040204"/>
              <a:cs typeface="Verdana" panose="020B0604030504040204"/>
            </a:endParaRPr>
          </a:p>
        </p:txBody>
      </p:sp>
      <p:sp>
        <p:nvSpPr>
          <p:cNvPr id="9" name="TextBox 8"/>
          <p:cNvSpPr txBox="1"/>
          <p:nvPr/>
        </p:nvSpPr>
        <p:spPr>
          <a:xfrm>
            <a:off x="5263803" y="1662240"/>
            <a:ext cx="1491175" cy="461665"/>
          </a:xfrm>
          <a:prstGeom prst="rect">
            <a:avLst/>
          </a:prstGeom>
          <a:noFill/>
        </p:spPr>
        <p:txBody>
          <a:bodyPr wrap="square" rtlCol="0">
            <a:spAutoFit/>
          </a:bodyPr>
          <a:lstStyle/>
          <a:p>
            <a:r>
              <a:rPr lang="vi-VN" sz="2400" dirty="0"/>
              <a:t>Tiết 3</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p:nvPr/>
        </p:nvPicPr>
        <p:blipFill>
          <a:blip r:embed="rId1">
            <a:extLst>
              <a:ext uri="{28A0092B-C50C-407E-A947-70E740481C1C}">
                <a14:useLocalDpi xmlns:a14="http://schemas.microsoft.com/office/drawing/2010/main" val="0"/>
              </a:ext>
            </a:extLst>
          </a:blip>
          <a:srcRect/>
          <a:stretch>
            <a:fillRect/>
          </a:stretch>
        </p:blipFill>
        <p:spPr>
          <a:xfrm>
            <a:off x="0" y="-110836"/>
            <a:ext cx="12192000" cy="6858000"/>
          </a:xfrm>
          <a:prstGeom prst="rect">
            <a:avLst/>
          </a:prstGeom>
          <a:effectLst>
            <a:outerShdw blurRad="114300" dist="38100" dir="5400000" rotWithShape="0">
              <a:scrgbClr r="0" g="0" b="0">
                <a:alpha val="20000"/>
              </a:scrgbClr>
            </a:outerShdw>
          </a:effectLst>
        </p:spPr>
      </p:pic>
      <p:sp>
        <p:nvSpPr>
          <p:cNvPr id="16" name="Rectangle 15"/>
          <p:cNvSpPr/>
          <p:nvPr/>
        </p:nvSpPr>
        <p:spPr>
          <a:xfrm>
            <a:off x="4502727" y="1108364"/>
            <a:ext cx="5015346" cy="349134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164622" y="2266716"/>
            <a:ext cx="2855161"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rPr>
              <a:t>A.</a:t>
            </a:r>
            <a:r>
              <a:rPr kumimoji="0" lang="vi-VN" sz="3200" b="0" i="0" u="none" strike="noStrike" kern="1200" cap="none" spc="0" normalizeH="0" noProof="0" dirty="0">
                <a:ln>
                  <a:noFill/>
                </a:ln>
                <a:solidFill>
                  <a:schemeClr val="tx1"/>
                </a:solidFill>
                <a:effectLst/>
                <a:uLnTx/>
                <a:uFillTx/>
                <a:latin typeface="+mj-lt"/>
                <a:cs typeface="Times New Roman" panose="02020603050405020304" pitchFamily="18" charset="0"/>
              </a:rPr>
              <a:t> Máy bay</a:t>
            </a:r>
            <a:endPar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18" name="Rectangle 17"/>
          <p:cNvSpPr/>
          <p:nvPr/>
        </p:nvSpPr>
        <p:spPr>
          <a:xfrm>
            <a:off x="4108873" y="3646910"/>
            <a:ext cx="2822058"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C. Xe đạp</a:t>
            </a:r>
            <a:endParaRPr lang="vi-VN" sz="3200" dirty="0">
              <a:solidFill>
                <a:schemeClr val="tx1"/>
              </a:solidFill>
              <a:latin typeface="+mj-lt"/>
              <a:cs typeface="Times New Roman" panose="02020603050405020304" pitchFamily="18" charset="0"/>
            </a:endParaRPr>
          </a:p>
        </p:txBody>
      </p:sp>
      <p:pic>
        <p:nvPicPr>
          <p:cNvPr id="19" name="Picture 18"/>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6171911" y="3807562"/>
            <a:ext cx="804536" cy="704088"/>
          </a:xfrm>
          <a:prstGeom prst="rect">
            <a:avLst/>
          </a:prstGeom>
        </p:spPr>
      </p:pic>
      <p:sp>
        <p:nvSpPr>
          <p:cNvPr id="20" name="Snip Diagonal Corner Rectangle 3"/>
          <p:cNvSpPr/>
          <p:nvPr/>
        </p:nvSpPr>
        <p:spPr>
          <a:xfrm>
            <a:off x="3952494" y="616295"/>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1" fmla="*/ 0 w 6260891"/>
              <a:gd name="connsiteY0-2" fmla="*/ 0 h 1034126"/>
              <a:gd name="connsiteX1-3" fmla="*/ 6088533 w 6260891"/>
              <a:gd name="connsiteY1-4" fmla="*/ 0 h 1034126"/>
              <a:gd name="connsiteX2-5" fmla="*/ 6260891 w 6260891"/>
              <a:gd name="connsiteY2-6" fmla="*/ 172358 h 1034126"/>
              <a:gd name="connsiteX3-7" fmla="*/ 6260891 w 6260891"/>
              <a:gd name="connsiteY3-8" fmla="*/ 1034126 h 1034126"/>
              <a:gd name="connsiteX4-9" fmla="*/ 6260891 w 6260891"/>
              <a:gd name="connsiteY4-10" fmla="*/ 1034126 h 1034126"/>
              <a:gd name="connsiteX5-11" fmla="*/ 172358 w 6260891"/>
              <a:gd name="connsiteY5-12" fmla="*/ 1034126 h 1034126"/>
              <a:gd name="connsiteX6-13" fmla="*/ 0 w 6260891"/>
              <a:gd name="connsiteY6-14" fmla="*/ 861768 h 1034126"/>
              <a:gd name="connsiteX7-15" fmla="*/ 0 w 6260891"/>
              <a:gd name="connsiteY7-16" fmla="*/ 0 h 10341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1</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Phương tiện nào sau đây giúp chúng ta di chuyển nhanh hơn?</a:t>
            </a:r>
            <a:endParaRPr lang="en-US" sz="3200" dirty="0">
              <a:solidFill>
                <a:schemeClr val="tx1"/>
              </a:solidFill>
              <a:latin typeface="Times  New Roman"/>
            </a:endParaRPr>
          </a:p>
        </p:txBody>
      </p:sp>
      <p:sp>
        <p:nvSpPr>
          <p:cNvPr id="21" name="Rectangle 20"/>
          <p:cNvSpPr/>
          <p:nvPr/>
        </p:nvSpPr>
        <p:spPr>
          <a:xfrm>
            <a:off x="7971892" y="2280014"/>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B. Tàu hỏa</a:t>
            </a:r>
            <a:endParaRPr lang="en-US" sz="3200" dirty="0">
              <a:solidFill>
                <a:schemeClr val="tx1"/>
              </a:solidFill>
              <a:latin typeface="+mj-lt"/>
              <a:cs typeface="Times New Roman" panose="02020603050405020304" pitchFamily="18" charset="0"/>
            </a:endParaRPr>
          </a:p>
        </p:txBody>
      </p:sp>
      <p:sp>
        <p:nvSpPr>
          <p:cNvPr id="22" name="Rectangle 21"/>
          <p:cNvSpPr/>
          <p:nvPr/>
        </p:nvSpPr>
        <p:spPr>
          <a:xfrm>
            <a:off x="7974709" y="3646910"/>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D. Ô tô</a:t>
            </a:r>
            <a:endParaRPr lang="vi-VN" sz="3200" dirty="0">
              <a:solidFill>
                <a:schemeClr val="tx1"/>
              </a:solidFill>
              <a:latin typeface="+mj-lt"/>
              <a:cs typeface="Times New Roman" panose="02020603050405020304" pitchFamily="18" charset="0"/>
            </a:endParaRPr>
          </a:p>
        </p:txBody>
      </p:sp>
      <p:pic>
        <p:nvPicPr>
          <p:cNvPr id="23" name="Picture 22"/>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6184822" y="2384187"/>
            <a:ext cx="885137" cy="708059"/>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4654" y="3804453"/>
            <a:ext cx="804742" cy="707197"/>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3682" y="2513679"/>
            <a:ext cx="804742" cy="707197"/>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7"/>
                                        </p:tgtEl>
                                        <p:attrNameLst>
                                          <p:attrName>fillcolor</p:attrName>
                                        </p:attrNameLst>
                                      </p:cBhvr>
                                      <p:to>
                                        <a:srgbClr val="FFF2CC"/>
                                      </p:to>
                                    </p:animClr>
                                    <p:set>
                                      <p:cBhvr>
                                        <p:cTn id="35" dur="250" fill="hold"/>
                                        <p:tgtEl>
                                          <p:spTgt spid="17"/>
                                        </p:tgtEl>
                                        <p:attrNameLst>
                                          <p:attrName>fill.type</p:attrName>
                                        </p:attrNameLst>
                                      </p:cBhvr>
                                      <p:to>
                                        <p:strVal val="solid"/>
                                      </p:to>
                                    </p:set>
                                    <p:set>
                                      <p:cBhvr>
                                        <p:cTn id="36" dur="250" fill="hold"/>
                                        <p:tgtEl>
                                          <p:spTgt spid="1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7" name="click.wav"/>
                                        </p:tgtEl>
                                      </p:cMediaNode>
                                    </p:audio>
                                  </p:subTnLst>
                                </p:cTn>
                              </p:par>
                            </p:childTnLst>
                          </p:cTn>
                        </p:par>
                        <p:par>
                          <p:cTn id="37" fill="hold">
                            <p:stCondLst>
                              <p:cond delay="500"/>
                            </p:stCondLst>
                            <p:childTnLst>
                              <p:par>
                                <p:cTn id="38" presetID="23" presetClass="entr" presetSubtype="32" fill="hold" nodeType="afterEffect">
                                  <p:stCondLst>
                                    <p:cond delay="10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ppt_w</p:attrName>
                                        </p:attrNameLst>
                                      </p:cBhvr>
                                      <p:tavLst>
                                        <p:tav tm="0">
                                          <p:val>
                                            <p:strVal val="4*#ppt_w"/>
                                          </p:val>
                                        </p:tav>
                                        <p:tav tm="100000">
                                          <p:val>
                                            <p:strVal val="#ppt_w"/>
                                          </p:val>
                                        </p:tav>
                                      </p:tavLst>
                                    </p:anim>
                                    <p:anim calcmode="lin" valueType="num">
                                      <p:cBhvr>
                                        <p:cTn id="4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8" name="Check mark.wav"/>
                                        </p:tgtEl>
                                      </p:cMediaNode>
                                    </p:audio>
                                  </p:subTnLst>
                                </p:cTn>
                              </p:par>
                              <p:par>
                                <p:cTn id="42" presetID="1" presetClass="emph" presetSubtype="2" fill="hold" nodeType="withEffect">
                                  <p:stCondLst>
                                    <p:cond delay="1000"/>
                                  </p:stCondLst>
                                  <p:childTnLst>
                                    <p:animClr clrSpc="rgb" dir="cw">
                                      <p:cBhvr>
                                        <p:cTn id="43" dur="250" fill="hold"/>
                                        <p:tgtEl>
                                          <p:spTgt spid="17"/>
                                        </p:tgtEl>
                                        <p:attrNameLst>
                                          <p:attrName>fillcolor</p:attrName>
                                        </p:attrNameLst>
                                      </p:cBhvr>
                                      <p:to>
                                        <a:srgbClr val="00B050"/>
                                      </p:to>
                                    </p:animClr>
                                    <p:set>
                                      <p:cBhvr>
                                        <p:cTn id="44" dur="250" fill="hold"/>
                                        <p:tgtEl>
                                          <p:spTgt spid="17"/>
                                        </p:tgtEl>
                                        <p:attrNameLst>
                                          <p:attrName>fill.type</p:attrName>
                                        </p:attrNameLst>
                                      </p:cBhvr>
                                      <p:to>
                                        <p:strVal val="solid"/>
                                      </p:to>
                                    </p:set>
                                    <p:set>
                                      <p:cBhvr>
                                        <p:cTn id="4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8"/>
                                        </p:tgtEl>
                                        <p:attrNameLst>
                                          <p:attrName>fillcolor</p:attrName>
                                        </p:attrNameLst>
                                      </p:cBhvr>
                                      <p:to>
                                        <a:srgbClr val="FFF2CC"/>
                                      </p:to>
                                    </p:animClr>
                                    <p:set>
                                      <p:cBhvr>
                                        <p:cTn id="51" dur="250" fill="hold"/>
                                        <p:tgtEl>
                                          <p:spTgt spid="18"/>
                                        </p:tgtEl>
                                        <p:attrNameLst>
                                          <p:attrName>fill.type</p:attrName>
                                        </p:attrNameLst>
                                      </p:cBhvr>
                                      <p:to>
                                        <p:strVal val="solid"/>
                                      </p:to>
                                    </p:set>
                                    <p:set>
                                      <p:cBhvr>
                                        <p:cTn id="52" dur="25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7"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9" name="Wrong Buzzer.wav"/>
                                        </p:tgtEl>
                                      </p:cMediaNode>
                                    </p:audio>
                                  </p:subTnLst>
                                </p:cTn>
                              </p:par>
                              <p:par>
                                <p:cTn id="57" presetID="1" presetClass="emph" presetSubtype="2" fill="hold" nodeType="withEffect">
                                  <p:stCondLst>
                                    <p:cond delay="1000"/>
                                  </p:stCondLst>
                                  <p:childTnLst>
                                    <p:animClr clrSpc="rgb" dir="cw">
                                      <p:cBhvr>
                                        <p:cTn id="58" dur="250" fill="hold"/>
                                        <p:tgtEl>
                                          <p:spTgt spid="18"/>
                                        </p:tgtEl>
                                        <p:attrNameLst>
                                          <p:attrName>fillcolor</p:attrName>
                                        </p:attrNameLst>
                                      </p:cBhvr>
                                      <p:to>
                                        <a:srgbClr val="FFFF00"/>
                                      </p:to>
                                    </p:animClr>
                                    <p:set>
                                      <p:cBhvr>
                                        <p:cTn id="59" dur="250" fill="hold"/>
                                        <p:tgtEl>
                                          <p:spTgt spid="18"/>
                                        </p:tgtEl>
                                        <p:attrNameLst>
                                          <p:attrName>fill.type</p:attrName>
                                        </p:attrNameLst>
                                      </p:cBhvr>
                                      <p:to>
                                        <p:strVal val="solid"/>
                                      </p:to>
                                    </p:set>
                                    <p:set>
                                      <p:cBhvr>
                                        <p:cTn id="6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21"/>
                                        </p:tgtEl>
                                        <p:attrNameLst>
                                          <p:attrName>fillcolor</p:attrName>
                                        </p:attrNameLst>
                                      </p:cBhvr>
                                      <p:to>
                                        <a:srgbClr val="FFF2CC"/>
                                      </p:to>
                                    </p:animClr>
                                    <p:set>
                                      <p:cBhvr>
                                        <p:cTn id="66" dur="250" fill="hold"/>
                                        <p:tgtEl>
                                          <p:spTgt spid="21"/>
                                        </p:tgtEl>
                                        <p:attrNameLst>
                                          <p:attrName>fill.type</p:attrName>
                                        </p:attrNameLst>
                                      </p:cBhvr>
                                      <p:to>
                                        <p:strVal val="solid"/>
                                      </p:to>
                                    </p:set>
                                    <p:set>
                                      <p:cBhvr>
                                        <p:cTn id="67" dur="25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250" fill="hold"/>
                                        <p:tgtEl>
                                          <p:spTgt spid="25"/>
                                        </p:tgtEl>
                                        <p:attrNameLst>
                                          <p:attrName>ppt_w</p:attrName>
                                        </p:attrNameLst>
                                      </p:cBhvr>
                                      <p:tavLst>
                                        <p:tav tm="0">
                                          <p:val>
                                            <p:strVal val="4*#ppt_w"/>
                                          </p:val>
                                        </p:tav>
                                        <p:tav tm="100000">
                                          <p:val>
                                            <p:strVal val="#ppt_w"/>
                                          </p:val>
                                        </p:tav>
                                      </p:tavLst>
                                    </p:anim>
                                    <p:anim calcmode="lin" valueType="num">
                                      <p:cBhvr>
                                        <p:cTn id="7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9" name="Wrong Buzzer.wav"/>
                                        </p:tgtEl>
                                      </p:cMediaNode>
                                    </p:audio>
                                  </p:subTnLst>
                                </p:cTn>
                              </p:par>
                              <p:par>
                                <p:cTn id="72" presetID="1" presetClass="emph" presetSubtype="2" fill="hold" nodeType="withEffect">
                                  <p:stCondLst>
                                    <p:cond delay="1000"/>
                                  </p:stCondLst>
                                  <p:childTnLst>
                                    <p:animClr clrSpc="rgb" dir="cw">
                                      <p:cBhvr>
                                        <p:cTn id="73" dur="250" fill="hold"/>
                                        <p:tgtEl>
                                          <p:spTgt spid="21"/>
                                        </p:tgtEl>
                                        <p:attrNameLst>
                                          <p:attrName>fillcolor</p:attrName>
                                        </p:attrNameLst>
                                      </p:cBhvr>
                                      <p:to>
                                        <a:srgbClr val="FFFF00"/>
                                      </p:to>
                                    </p:animClr>
                                    <p:set>
                                      <p:cBhvr>
                                        <p:cTn id="74" dur="250" fill="hold"/>
                                        <p:tgtEl>
                                          <p:spTgt spid="21"/>
                                        </p:tgtEl>
                                        <p:attrNameLst>
                                          <p:attrName>fill.type</p:attrName>
                                        </p:attrNameLst>
                                      </p:cBhvr>
                                      <p:to>
                                        <p:strVal val="solid"/>
                                      </p:to>
                                    </p:set>
                                    <p:set>
                                      <p:cBhvr>
                                        <p:cTn id="75"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6" restart="whenNotActive" fill="hold" evtFilter="cancelBubble" nodeType="interactiveSeq">
                <p:stCondLst>
                  <p:cond evt="onClick" delay="0">
                    <p:tgtEl>
                      <p:spTgt spid="2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22"/>
                                        </p:tgtEl>
                                        <p:attrNameLst>
                                          <p:attrName>fillcolor</p:attrName>
                                        </p:attrNameLst>
                                      </p:cBhvr>
                                      <p:to>
                                        <a:srgbClr val="FFF2CC"/>
                                      </p:to>
                                    </p:animClr>
                                    <p:set>
                                      <p:cBhvr>
                                        <p:cTn id="81" dur="250" fill="hold"/>
                                        <p:tgtEl>
                                          <p:spTgt spid="22"/>
                                        </p:tgtEl>
                                        <p:attrNameLst>
                                          <p:attrName>fill.type</p:attrName>
                                        </p:attrNameLst>
                                      </p:cBhvr>
                                      <p:to>
                                        <p:strVal val="solid"/>
                                      </p:to>
                                    </p:set>
                                    <p:set>
                                      <p:cBhvr>
                                        <p:cTn id="82" dur="250" fill="hold"/>
                                        <p:tgtEl>
                                          <p:spTgt spid="2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7"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4"/>
                                        </p:tgtEl>
                                        <p:attrNameLst>
                                          <p:attrName>style.visibility</p:attrName>
                                        </p:attrNameLst>
                                      </p:cBhvr>
                                      <p:to>
                                        <p:strVal val="visible"/>
                                      </p:to>
                                    </p:set>
                                    <p:anim calcmode="lin" valueType="num">
                                      <p:cBhvr>
                                        <p:cTn id="85" dur="250" fill="hold"/>
                                        <p:tgtEl>
                                          <p:spTgt spid="24"/>
                                        </p:tgtEl>
                                        <p:attrNameLst>
                                          <p:attrName>ppt_w</p:attrName>
                                        </p:attrNameLst>
                                      </p:cBhvr>
                                      <p:tavLst>
                                        <p:tav tm="0">
                                          <p:val>
                                            <p:strVal val="4*#ppt_w"/>
                                          </p:val>
                                        </p:tav>
                                        <p:tav tm="100000">
                                          <p:val>
                                            <p:strVal val="#ppt_w"/>
                                          </p:val>
                                        </p:tav>
                                      </p:tavLst>
                                    </p:anim>
                                    <p:anim calcmode="lin" valueType="num">
                                      <p:cBhvr>
                                        <p:cTn id="8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9" name="Wrong Buzzer.wav"/>
                                        </p:tgtEl>
                                      </p:cMediaNode>
                                    </p:audio>
                                  </p:subTnLst>
                                </p:cTn>
                              </p:par>
                              <p:par>
                                <p:cTn id="87" presetID="1" presetClass="emph" presetSubtype="2" fill="hold" nodeType="withEffect">
                                  <p:stCondLst>
                                    <p:cond delay="1000"/>
                                  </p:stCondLst>
                                  <p:childTnLst>
                                    <p:animClr clrSpc="rgb" dir="cw">
                                      <p:cBhvr>
                                        <p:cTn id="88" dur="250" fill="hold"/>
                                        <p:tgtEl>
                                          <p:spTgt spid="22"/>
                                        </p:tgtEl>
                                        <p:attrNameLst>
                                          <p:attrName>fillcolor</p:attrName>
                                        </p:attrNameLst>
                                      </p:cBhvr>
                                      <p:to>
                                        <a:srgbClr val="FFFF00"/>
                                      </p:to>
                                    </p:animClr>
                                    <p:set>
                                      <p:cBhvr>
                                        <p:cTn id="89" dur="250" fill="hold"/>
                                        <p:tgtEl>
                                          <p:spTgt spid="22"/>
                                        </p:tgtEl>
                                        <p:attrNameLst>
                                          <p:attrName>fill.type</p:attrName>
                                        </p:attrNameLst>
                                      </p:cBhvr>
                                      <p:to>
                                        <p:strVal val="solid"/>
                                      </p:to>
                                    </p:set>
                                    <p:set>
                                      <p:cBhvr>
                                        <p:cTn id="9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7" grpId="0" animBg="1"/>
      <p:bldP spid="18" grpId="0" animBg="1"/>
      <p:bldP spid="20"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2" action="ppaction://hlinkpres?slideindex=1&amp;slidetitle=PowerPoint Presentation" highlightClick="1"/>
          </p:cNvPr>
          <p:cNvSpPr/>
          <p:nvPr/>
        </p:nvSpPr>
        <p:spPr>
          <a:xfrm>
            <a:off x="3390314" y="3812344"/>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192000" y="6858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69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1"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2"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3"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4"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5"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6"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7"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8"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9"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0"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1"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2"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3"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4"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5"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6"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7"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8"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19"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0"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1"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2"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3"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4"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5"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5"/>
              </a:spcBef>
            </a:pPr>
            <a:r>
              <a:rPr lang="vi-VN" sz="5400" b="1" spc="-400" dirty="0">
                <a:solidFill>
                  <a:srgbClr val="253D68"/>
                </a:solidFill>
                <a:latin typeface="Verdana" panose="020B0604030504040204"/>
                <a:cs typeface="Verdana" panose="020B0604030504040204"/>
              </a:rPr>
              <a:t>Bài tập</a:t>
            </a:r>
            <a:endParaRPr lang="en-US" sz="5400" b="1" spc="-400" dirty="0">
              <a:solidFill>
                <a:srgbClr val="253D68"/>
              </a:solidFill>
              <a:latin typeface="Verdana" panose="020B0604030504040204"/>
              <a:cs typeface="Verdana" panose="020B060403050404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502354" y="1275644"/>
            <a:ext cx="1143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502352" y="2256921"/>
            <a:ext cx="1143000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HS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hỏi, trả lời đúng sẽ giành được số điểm tương ứng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502352" y="4441198"/>
            <a:ext cx="114300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HS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3"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4"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5"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6"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7"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a:ea typeface="+mn-ea"/>
                <a:cs typeface="+mn-cs"/>
              </a:rPr>
              <a:t>Câu 1</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ta thường bảo quản thực phẩm trong tủ lạnh vì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endParaRPr kumimoji="0" lang="vi-VN" sz="3200" b="1" i="0" u="none" strike="noStrike" kern="1200" cap="none" spc="0" normalizeH="0" baseline="0" noProof="0" dirty="0">
              <a:ln>
                <a:noFill/>
              </a:ln>
              <a:solidFill>
                <a:prstClr val="black"/>
              </a:solidFill>
              <a:effectLst/>
              <a:uLnTx/>
              <a:uFillTx/>
              <a:latin typeface="Times  New Roman"/>
              <a:ea typeface="+mn-ea"/>
              <a:cs typeface="Times New Roman" panose="02020603050405020304" pitchFamily="18" charset="0"/>
            </a:endParaRPr>
          </a:p>
        </p:txBody>
      </p:sp>
      <p:sp>
        <p:nvSpPr>
          <p:cNvPr id="26" name="Rectangle 25"/>
          <p:cNvSpPr/>
          <p:nvPr/>
        </p:nvSpPr>
        <p:spPr>
          <a:xfrm>
            <a:off x="1041624" y="3325486"/>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 và B đều đúng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Tủ</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lạnh có nhiệt độ thấp, làm giảm quá trình hô hấp tế bào nên thực phẩm lâu bị hỏng</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Tủ lạnh có nhiệt độ thấp, làm giảm tốc độ phản ứng sinh hóa nên thực phẩm lâu bị hỏng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 và B đều sai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4961962" y="3713353"/>
            <a:ext cx="885137"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10494163" y="2011296"/>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2:</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Cho cùng một chiếc đinh sắt nhỏ vào dd HCl có nồng độ nào sau đây thì phản ứng xảy ra nhanh hơn?</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Rectangle 25"/>
          <p:cNvSpPr/>
          <p:nvPr/>
        </p:nvSpPr>
        <p:spPr>
          <a:xfrm>
            <a:off x="1110220" y="2090026"/>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0,25 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2712" y="3213820"/>
            <a:ext cx="4101077"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1,25 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190218"/>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1 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332712" y="2084122"/>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0,5 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6709" y="2191901"/>
            <a:ext cx="805722"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4336902" y="3282511"/>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530" y="2228242"/>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1049" y="3286650"/>
            <a:ext cx="804742" cy="643793"/>
          </a:xfrm>
          <a:prstGeom prst="rect">
            <a:avLst/>
          </a:prstGeom>
        </p:spPr>
      </p:pic>
      <p:sp>
        <p:nvSpPr>
          <p:cNvPr id="18" name="Cloud 17">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Câu 3: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phòng thí nghiệm, khí Oxygen được điều chế bằng cách phân hủy KClO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mặt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Vai trò của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phản ứng này là: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p:cNvSpPr/>
          <p:nvPr/>
        </p:nvSpPr>
        <p:spPr>
          <a:xfrm>
            <a:off x="1154587" y="23556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Chất xúc tác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23598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Chất tham gia phản ứng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3854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Sản phẩm phản ứng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33896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Không có vai trò gì</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76248" y="2423946"/>
            <a:ext cx="885137"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3461687"/>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473284"/>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2472052"/>
            <a:ext cx="804742" cy="707197"/>
          </a:xfrm>
          <a:prstGeom prst="rect">
            <a:avLst/>
          </a:prstGeom>
        </p:spPr>
      </p:pic>
      <p:sp>
        <p:nvSpPr>
          <p:cNvPr id="17" name="Cloud 16">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4:</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Dạng</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nào sau đây của Aluminium (nhôm) có diện tích bề mặt tiếp xúc lớn nhất?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p:cNvSpPr/>
          <p:nvPr/>
        </p:nvSpPr>
        <p:spPr>
          <a:xfrm>
            <a:off x="1109034" y="2021600"/>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Sợi dây nhôm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78149" y="2010436"/>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Sợi dây nhôm được cắt thành nhiều đoạn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p:cNvSpPr/>
          <p:nvPr/>
        </p:nvSpPr>
        <p:spPr>
          <a:xfrm>
            <a:off x="1109034" y="3385133"/>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Sợi dây nhôm được đem nghiền thành bột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278149" y="3391979"/>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Sợi dây nhôm được ép thành 1 khối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8435" y="2325873"/>
            <a:ext cx="805722"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9621" y="3788501"/>
            <a:ext cx="804536"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5717" y="3645032"/>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7867" y="2249616"/>
            <a:ext cx="732592" cy="643793"/>
          </a:xfrm>
          <a:prstGeom prst="rect">
            <a:avLst/>
          </a:prstGeom>
        </p:spPr>
      </p:pic>
      <p:sp>
        <p:nvSpPr>
          <p:cNvPr id="18" name="Cloud 17">
            <a:hlinkClick r:id="rId9"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0"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1"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0"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1"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0"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0"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1"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khối lượng và tính chất không thay đổi trong phản ứng hóa học trên là: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p:cNvSpPr/>
          <p:nvPr/>
        </p:nvSpPr>
        <p:spPr>
          <a:xfrm>
            <a:off x="1239527" y="2201976"/>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192094"/>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V</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5</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239527" y="3344369"/>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259922" y="3348558"/>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0476" y="2265052"/>
            <a:ext cx="805722"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4145989" y="3417087"/>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2620" y="3407988"/>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0238" y="2250190"/>
            <a:ext cx="804742" cy="643793"/>
          </a:xfrm>
          <a:prstGeom prst="rect">
            <a:avLst/>
          </a:prstGeom>
        </p:spPr>
      </p:pic>
      <p:sp>
        <p:nvSpPr>
          <p:cNvPr id="18" name="Cloud 17">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3"/>
          <p:cNvSpPr>
            <a:spLocks noChangeArrowheads="1"/>
          </p:cNvSpPr>
          <p:nvPr/>
        </p:nvSpPr>
        <p:spPr bwMode="auto">
          <a:xfrm>
            <a:off x="7584977" y="783727"/>
            <a:ext cx="729029" cy="3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vi-VN" altLang="en-US" sz="1600" b="1" i="0" u="none" strike="noStrike" kern="1200" cap="none" spc="0" normalizeH="0" baseline="0" noProof="0" dirty="0">
                <a:ln>
                  <a:noFill/>
                </a:ln>
                <a:solidFill>
                  <a:srgbClr val="000000"/>
                </a:solidFill>
                <a:effectLst/>
                <a:uLnTx/>
                <a:uFillTx/>
                <a:latin typeface="Calibri" panose="020F0502020204030204" charset="0"/>
                <a:ea typeface="Calibri" panose="020F0502020204030204" charset="0"/>
                <a:cs typeface="Times New Roman" panose="02020603050405020304" pitchFamily="18" charset="0"/>
              </a:rPr>
              <a:t>V</a:t>
            </a:r>
            <a:r>
              <a:rPr kumimoji="0" lang="vi-VN" altLang="en-US" sz="1600" b="1" i="0" u="none" strike="noStrike" kern="1200" cap="none" spc="0" normalizeH="0" baseline="-30000" noProof="0" dirty="0">
                <a:ln>
                  <a:noFill/>
                </a:ln>
                <a:solidFill>
                  <a:srgbClr val="000000"/>
                </a:solidFill>
                <a:effectLst/>
                <a:uLnTx/>
                <a:uFillTx/>
                <a:latin typeface="Calibri" panose="020F0502020204030204" charset="0"/>
                <a:ea typeface="Calibri" panose="020F0502020204030204" charset="0"/>
                <a:cs typeface="Times New Roman" panose="02020603050405020304" pitchFamily="18" charset="0"/>
              </a:rPr>
              <a:t>2</a:t>
            </a:r>
            <a:r>
              <a:rPr kumimoji="0" lang="vi-VN" altLang="en-US" sz="1600" b="1" i="0" u="none" strike="noStrike" kern="1200" cap="none" spc="0" normalizeH="0" baseline="0" noProof="0" dirty="0">
                <a:ln>
                  <a:noFill/>
                </a:ln>
                <a:solidFill>
                  <a:srgbClr val="000000"/>
                </a:solidFill>
                <a:effectLst/>
                <a:uLnTx/>
                <a:uFillTx/>
                <a:latin typeface="Calibri" panose="020F0502020204030204" charset="0"/>
                <a:ea typeface="Calibri" panose="020F0502020204030204" charset="0"/>
                <a:cs typeface="Times New Roman" panose="02020603050405020304" pitchFamily="18" charset="0"/>
              </a:rPr>
              <a:t>O</a:t>
            </a:r>
            <a:r>
              <a:rPr kumimoji="0" lang="vi-VN" altLang="en-US" sz="1600" b="1" i="0" u="none" strike="noStrike" kern="1200" cap="none" spc="0" normalizeH="0" baseline="-30000" noProof="0" dirty="0">
                <a:ln>
                  <a:noFill/>
                </a:ln>
                <a:solidFill>
                  <a:srgbClr val="000000"/>
                </a:solidFill>
                <a:effectLst/>
                <a:uLnTx/>
                <a:uFillTx/>
                <a:latin typeface="Calibri" panose="020F0502020204030204" charset="0"/>
                <a:ea typeface="Calibri" panose="020F0502020204030204" charset="0"/>
                <a:cs typeface="Times New Roman" panose="02020603050405020304" pitchFamily="18" charset="0"/>
              </a:rPr>
              <a:t>5</a:t>
            </a:r>
            <a:endPar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p:cNvSpPr>
            <a:spLocks noChangeArrowheads="1"/>
          </p:cNvSpPr>
          <p:nvPr/>
        </p:nvSpPr>
        <p:spPr bwMode="auto">
          <a:xfrm>
            <a:off x="2052956" y="353700"/>
            <a:ext cx="7928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phản ứng: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3   </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Rectangle 7"/>
          <p:cNvSpPr/>
          <p:nvPr/>
        </p:nvSpPr>
        <p:spPr>
          <a:xfrm>
            <a:off x="7641249" y="314296"/>
            <a:ext cx="523875" cy="515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7000"/>
              </a:lnSpc>
              <a:spcBef>
                <a:spcPts val="0"/>
              </a:spcBef>
              <a:spcAft>
                <a:spcPts val="800"/>
              </a:spcAft>
              <a:buClrTx/>
              <a:buSzTx/>
              <a:buFontTx/>
              <a:buNone/>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charset="0"/>
                <a:cs typeface="Times New Roman" panose="02020603050405020304" pitchFamily="18" charset="0"/>
              </a:rPr>
              <a:t>t</a:t>
            </a:r>
            <a:r>
              <a:rPr kumimoji="0" lang="vi-VN"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charset="0"/>
                <a:cs typeface="Times New Roman" panose="02020603050405020304" pitchFamily="18" charset="0"/>
              </a:rPr>
              <a:t>o</a:t>
            </a:r>
            <a:endParaRPr kumimoji="0" lang="en-US" sz="1600" b="0" i="0" u="none" strike="noStrike" kern="1200" cap="none" spc="0" normalizeH="0" baseline="0" noProof="0" dirty="0">
              <a:ln>
                <a:noFill/>
              </a:ln>
              <a:solidFill>
                <a:prstClr val="white"/>
              </a:solidFill>
              <a:effectLst/>
              <a:uLnTx/>
              <a:uFillTx/>
              <a:latin typeface="Calibri" panose="020F0502020204030204"/>
              <a:ea typeface="Calibri" panose="020F050202020403020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Calibri" panose="020F0502020204030204"/>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1"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2"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3"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4"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5"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6"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7"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8"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9"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0"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1"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2"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3"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4"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5"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6"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7"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8"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19"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0"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1"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2"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3"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4"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5"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5"/>
              </a:spcBef>
            </a:pPr>
            <a:r>
              <a:rPr lang="vi-VN" sz="5400" b="1" spc="-400" dirty="0">
                <a:solidFill>
                  <a:srgbClr val="253D68"/>
                </a:solidFill>
                <a:latin typeface="Verdana" panose="020B0604030504040204"/>
                <a:cs typeface="Verdana" panose="020B0604030504040204"/>
              </a:rPr>
              <a:t>Vận dụng</a:t>
            </a:r>
            <a:endParaRPr lang="en-US" sz="5400" b="1" spc="-400" dirty="0">
              <a:solidFill>
                <a:srgbClr val="253D68"/>
              </a:solidFill>
              <a:latin typeface="Verdana" panose="020B0604030504040204"/>
              <a:cs typeface="Verdana" panose="020B0604030504040204"/>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54534"/>
            <a:ext cx="12129118" cy="6510990"/>
          </a:xfrm>
          <a:prstGeom prst="rect">
            <a:avLst/>
          </a:prstGeom>
        </p:spPr>
      </p:pic>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 y="-2746887"/>
            <a:ext cx="12346585" cy="9801902"/>
          </a:xfrm>
          <a:prstGeom prst="rect">
            <a:avLst/>
          </a:prstGeom>
        </p:spPr>
      </p:pic>
      <p:pic>
        <p:nvPicPr>
          <p:cNvPr id="10" name="Picture 9"/>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415" y="3578883"/>
            <a:ext cx="965239" cy="154966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0242" y="5681296"/>
            <a:ext cx="2252775" cy="1303916"/>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7" action="ppaction://hlinksldjump"/>
          </p:cNvPr>
          <p:cNvSpPr/>
          <p:nvPr/>
        </p:nvSpPr>
        <p:spPr>
          <a:xfrm>
            <a:off x="1012994" y="271552"/>
            <a:ext cx="3675119" cy="122268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a:ea typeface="Tahoma" panose="020B0604030504040204" pitchFamily="34" charset="0"/>
                <a:cs typeface="Tahoma" panose="020B0604030504040204" pitchFamily="34" charset="0"/>
              </a:rPr>
              <a:t>TRẢ LỜI CÂU HỎI </a:t>
            </a:r>
            <a:endParaRPr lang="en-US" sz="2400" b="1" dirty="0">
              <a:latin typeface="Times New Roman" panose="02020603050405020304"/>
              <a:ea typeface="Tahoma" panose="020B0604030504040204" pitchFamily="34" charset="0"/>
              <a:cs typeface="Tahoma" panose="020B0604030504040204" pitchFamily="34" charset="0"/>
            </a:endParaRPr>
          </a:p>
          <a:p>
            <a:pPr algn="ctr"/>
            <a:r>
              <a:rPr lang="en-US" sz="2400" b="1" dirty="0">
                <a:latin typeface="Times New Roman" panose="02020603050405020304"/>
                <a:ea typeface="Tahoma" panose="020B0604030504040204" pitchFamily="34" charset="0"/>
                <a:cs typeface="Tahoma" panose="020B0604030504040204" pitchFamily="34" charset="0"/>
              </a:rPr>
              <a:t>ĐỂ TRẢ TIỀN VÉ NÀO?</a:t>
            </a:r>
            <a:endParaRPr lang="en-US" sz="2400" b="1" dirty="0">
              <a:latin typeface="Times New Roman" panose="02020603050405020304"/>
              <a:ea typeface="Tahoma" panose="020B0604030504040204" pitchFamily="34" charset="0"/>
              <a:cs typeface="Tahoma" panose="020B0604030504040204" pitchFamily="34" charset="0"/>
            </a:endParaRPr>
          </a:p>
        </p:txBody>
      </p:sp>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549" y="205493"/>
            <a:ext cx="1288741" cy="1288741"/>
          </a:xfrm>
          <a:prstGeom prst="rect">
            <a:avLst/>
          </a:prstGeom>
        </p:spPr>
      </p:pic>
      <p:pic>
        <p:nvPicPr>
          <p:cNvPr id="4" name="1a">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93370" y="7244998"/>
            <a:ext cx="609600" cy="609600"/>
          </a:xfrm>
          <a:prstGeom prst="rect">
            <a:avLst/>
          </a:prstGeom>
        </p:spPr>
      </p:pic>
      <p:pic>
        <p:nvPicPr>
          <p:cNvPr id="6" name="1b">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flipH="1">
            <a:off x="11941449" y="7379255"/>
            <a:ext cx="609600" cy="609600"/>
          </a:xfrm>
          <a:prstGeom prst="rect">
            <a:avLst/>
          </a:prstGeom>
        </p:spPr>
      </p:pic>
    </p:spTree>
    <p:custDataLst>
      <p:tags r:id="rId1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22222E-6 L 0.36706 -0.00185 " pathEditMode="relative" rAng="0" ptsTypes="AA">
                                      <p:cBhvr>
                                        <p:cTn id="6" dur="4000" fill="hold"/>
                                        <p:tgtEl>
                                          <p:spTgt spid="11"/>
                                        </p:tgtEl>
                                        <p:attrNameLst>
                                          <p:attrName>ppt_x</p:attrName>
                                          <p:attrName>ppt_y</p:attrName>
                                        </p:attrNameLst>
                                      </p:cBhvr>
                                      <p:rCtr x="18346" y="-93"/>
                                    </p:animMotion>
                                  </p:childTnLst>
                                </p:cTn>
                              </p:par>
                              <p:par>
                                <p:cTn id="7" presetID="42" presetClass="path" presetSubtype="0" accel="50000" decel="50000" fill="hold" nodeType="withEffect">
                                  <p:stCondLst>
                                    <p:cond delay="0"/>
                                  </p:stCondLst>
                                  <p:childTnLst>
                                    <p:animMotion origin="layout" path="M -3.75E-6 3.7037E-7 L 1.22917 0.00046 " pathEditMode="relative" rAng="0" ptsTypes="AA">
                                      <p:cBhvr>
                                        <p:cTn id="8" dur="2000" fill="hold"/>
                                        <p:tgtEl>
                                          <p:spTgt spid="5"/>
                                        </p:tgtEl>
                                        <p:attrNameLst>
                                          <p:attrName>ppt_x</p:attrName>
                                          <p:attrName>ppt_y</p:attrName>
                                        </p:attrNameLst>
                                      </p:cBhvr>
                                      <p:rCtr x="61458" y="23"/>
                                    </p:animMotion>
                                  </p:childTnLst>
                                </p:cTn>
                              </p:par>
                              <p:par>
                                <p:cTn id="9" presetID="1" presetClass="mediacall" presetSubtype="0" fill="hold" nodeType="withEffect">
                                  <p:stCondLst>
                                    <p:cond delay="0"/>
                                  </p:stCondLst>
                                  <p:childTnLst>
                                    <p:cmd type="call" cmd="playFrom(0.0)">
                                      <p:cBhvr>
                                        <p:cTn id="10" dur="5041" fill="hold"/>
                                        <p:tgtEl>
                                          <p:spTgt spid="6"/>
                                        </p:tgtEl>
                                      </p:cBhvr>
                                    </p:cmd>
                                  </p:childTnLst>
                                </p:cTn>
                              </p:par>
                            </p:childTnLst>
                          </p:cTn>
                        </p:par>
                        <p:par>
                          <p:cTn id="11" fill="hold">
                            <p:stCondLst>
                              <p:cond delay="4000"/>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9"/>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4"/>
                                        </p:tgtEl>
                                      </p:cBhvr>
                                    </p:cmd>
                                  </p:childTnLst>
                                </p:cTn>
                              </p:par>
                            </p:childTnLst>
                          </p:cTn>
                        </p:par>
                        <p:par>
                          <p:cTn id="16" fill="hold">
                            <p:stCondLst>
                              <p:cond delay="1100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bldLst>
      <p:bldP spid="3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3218" y="0"/>
            <a:ext cx="11802793" cy="6858000"/>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1202983"/>
            <a:ext cx="7779434" cy="5549899"/>
          </a:xfrm>
          <a:prstGeom prst="rect">
            <a:avLst/>
          </a:prstGeom>
        </p:spPr>
      </p:pic>
      <p:sp>
        <p:nvSpPr>
          <p:cNvPr id="4" name="文本框 3"/>
          <p:cNvSpPr txBox="1"/>
          <p:nvPr/>
        </p:nvSpPr>
        <p:spPr>
          <a:xfrm>
            <a:off x="2700997" y="1659285"/>
            <a:ext cx="7132319" cy="3539430"/>
          </a:xfrm>
          <a:prstGeom prst="rect">
            <a:avLst/>
          </a:prstGeom>
          <a:noFill/>
        </p:spPr>
        <p:txBody>
          <a:bodyPr wrap="square" rtlCol="0">
            <a:spAutoFit/>
          </a:bodyPr>
          <a:lstStyle/>
          <a:p>
            <a:pPr algn="just"/>
            <a:r>
              <a:rPr lang="vi-VN" sz="2800" dirty="0">
                <a:solidFill>
                  <a:srgbClr val="002060"/>
                </a:solidFill>
              </a:rPr>
              <a:t>1. Giải thích vì sao khi muối dưa, cà... người ta thường sử dụng một ít nước muối dưa chua có sẵn?</a:t>
            </a:r>
            <a:endParaRPr lang="vi-VN" sz="2800" dirty="0">
              <a:solidFill>
                <a:srgbClr val="002060"/>
              </a:solidFill>
            </a:endParaRPr>
          </a:p>
          <a:p>
            <a:pPr algn="just"/>
            <a:r>
              <a:rPr lang="vi-VN" sz="2800" dirty="0">
                <a:solidFill>
                  <a:srgbClr val="002060"/>
                </a:solidFill>
              </a:rPr>
              <a:t>2. Thực hành muối dưa, cà theo 2 cách: lên men tự nhiên và cho vào 1 ít nước dưa chua có sẵn. So sánh kết quả và kết luận.</a:t>
            </a:r>
            <a:endParaRPr lang="en-US" sz="2800" dirty="0">
              <a:solidFill>
                <a:srgbClr val="002060"/>
              </a:solidFill>
            </a:endParaRPr>
          </a:p>
          <a:p>
            <a:pPr algn="just"/>
            <a:r>
              <a:rPr lang="vi-VN" sz="2800" dirty="0">
                <a:solidFill>
                  <a:srgbClr val="002060"/>
                </a:solidFill>
              </a:rPr>
              <a:t>3. Lấy thêm 1 số VD về cách tăng hoặc giảm tốc độ phản ứng trong thực tiễn.</a:t>
            </a:r>
            <a:endParaRPr lang="en-US" sz="2800"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SPRING_QUIZ_SHAPE1"/>
          <p:cNvPicPr/>
          <p:nvPr/>
        </p:nvPicPr>
        <p:blipFill>
          <a:blip r:embed="rId1">
            <a:extLst>
              <a:ext uri="{28A0092B-C50C-407E-A947-70E740481C1C}">
                <a14:useLocalDpi xmlns:a14="http://schemas.microsoft.com/office/drawing/2010/main" val="0"/>
              </a:ext>
            </a:extLst>
          </a:blip>
          <a:srcRect/>
          <a:stretch>
            <a:fillRect/>
          </a:stretch>
        </p:blipFill>
        <p:spPr>
          <a:xfrm>
            <a:off x="-4051520" y="100401"/>
            <a:ext cx="16764000" cy="7997371"/>
          </a:xfrm>
          <a:prstGeom prst="rect">
            <a:avLst/>
          </a:prstGeom>
          <a:effectLst>
            <a:outerShdw blurRad="114300" dist="38100" dir="5400000" rotWithShape="0">
              <a:scrgbClr r="0" g="0" b="0">
                <a:alpha val="20000"/>
              </a:scrgbClr>
            </a:outerShdw>
          </a:effectLst>
        </p:spPr>
      </p:pic>
      <p:sp>
        <p:nvSpPr>
          <p:cNvPr id="2" name="Rectangle 1"/>
          <p:cNvSpPr/>
          <p:nvPr/>
        </p:nvSpPr>
        <p:spPr>
          <a:xfrm>
            <a:off x="2395817" y="1108364"/>
            <a:ext cx="7122256" cy="461026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038958" y="4017951"/>
            <a:ext cx="4745702"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lang="en-US" sz="2800" dirty="0">
              <a:latin typeface="+mj-lt"/>
            </a:endParaRPr>
          </a:p>
        </p:txBody>
      </p:sp>
      <p:sp>
        <p:nvSpPr>
          <p:cNvPr id="6" name="Snip Diagonal Corner Rectangle 3"/>
          <p:cNvSpPr/>
          <p:nvPr/>
        </p:nvSpPr>
        <p:spPr>
          <a:xfrm>
            <a:off x="2673927" y="946202"/>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1" fmla="*/ 0 w 6260891"/>
              <a:gd name="connsiteY0-2" fmla="*/ 0 h 1034126"/>
              <a:gd name="connsiteX1-3" fmla="*/ 6088533 w 6260891"/>
              <a:gd name="connsiteY1-4" fmla="*/ 0 h 1034126"/>
              <a:gd name="connsiteX2-5" fmla="*/ 6260891 w 6260891"/>
              <a:gd name="connsiteY2-6" fmla="*/ 172358 h 1034126"/>
              <a:gd name="connsiteX3-7" fmla="*/ 6260891 w 6260891"/>
              <a:gd name="connsiteY3-8" fmla="*/ 1034126 h 1034126"/>
              <a:gd name="connsiteX4-9" fmla="*/ 6260891 w 6260891"/>
              <a:gd name="connsiteY4-10" fmla="*/ 1034126 h 1034126"/>
              <a:gd name="connsiteX5-11" fmla="*/ 172358 w 6260891"/>
              <a:gd name="connsiteY5-12" fmla="*/ 1034126 h 1034126"/>
              <a:gd name="connsiteX6-13" fmla="*/ 0 w 6260891"/>
              <a:gd name="connsiteY6-14" fmla="*/ 861768 h 1034126"/>
              <a:gd name="connsiteX7-15" fmla="*/ 0 w 6260891"/>
              <a:gd name="connsiteY7-16" fmla="*/ 0 h 10341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a:t>
            </a:r>
            <a:r>
              <a:rPr lang="vi-VN" sz="3200" b="1" dirty="0">
                <a:solidFill>
                  <a:schemeClr val="tx1"/>
                </a:solidFill>
                <a:latin typeface="Times  New Roman"/>
                <a:cs typeface="Times New Roman" panose="02020603050405020304" pitchFamily="18" charset="0"/>
              </a:rPr>
              <a:t>2</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Hiện tượng nào sau đây có xảy ra phản ứng hóa học?</a:t>
            </a:r>
            <a:endParaRPr lang="en-US" sz="3200" dirty="0">
              <a:solidFill>
                <a:schemeClr val="tx1"/>
              </a:solidFill>
              <a:latin typeface="Times  New Roman"/>
            </a:endParaRPr>
          </a:p>
        </p:txBody>
      </p:sp>
      <p:sp>
        <p:nvSpPr>
          <p:cNvPr id="8" name="Rectangle 7"/>
          <p:cNvSpPr/>
          <p:nvPr/>
        </p:nvSpPr>
        <p:spPr>
          <a:xfrm>
            <a:off x="5979886" y="2486675"/>
            <a:ext cx="4528457"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Cắt nhỏ sợi dây sắt (Iron) thành nhiều đoạn nhỏ</a:t>
            </a:r>
            <a:endParaRPr lang="en-US" sz="2800" dirty="0">
              <a:latin typeface="+mj-lt"/>
            </a:endParaRPr>
          </a:p>
        </p:txBody>
      </p:sp>
      <p:pic>
        <p:nvPicPr>
          <p:cNvPr id="9" name="Picture 8"/>
          <p:cNvPicPr>
            <a:picLocks noChangeAspect="1"/>
          </p:cNvPicPr>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4520697" y="4167530"/>
            <a:ext cx="885137" cy="70805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9226" y="2650139"/>
            <a:ext cx="804742" cy="707197"/>
          </a:xfrm>
          <a:prstGeom prst="rect">
            <a:avLst/>
          </a:prstGeom>
        </p:spPr>
      </p:pic>
      <p:sp>
        <p:nvSpPr>
          <p:cNvPr id="12" name="Rectangle 11"/>
          <p:cNvSpPr/>
          <p:nvPr/>
        </p:nvSpPr>
        <p:spPr>
          <a:xfrm>
            <a:off x="1016005" y="2484309"/>
            <a:ext cx="4768655"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A. </a:t>
            </a:r>
            <a:r>
              <a:rPr lang="vi-VN" sz="2800" dirty="0">
                <a:latin typeface="+mj-lt"/>
              </a:rPr>
              <a:t>Con dao bằng sắt (Iron) để trong không khí bị gỉ</a:t>
            </a:r>
            <a:endParaRPr lang="en-US" sz="2800" dirty="0">
              <a:latin typeface="+mj-lt"/>
            </a:endParaRPr>
          </a:p>
        </p:txBody>
      </p:sp>
      <p:pic>
        <p:nvPicPr>
          <p:cNvPr id="13" name="Picture 12"/>
          <p:cNvPicPr>
            <a:picLocks noChangeAspect="1"/>
          </p:cNvPicPr>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4520697" y="2633888"/>
            <a:ext cx="885137" cy="708059"/>
          </a:xfrm>
          <a:prstGeom prst="rect">
            <a:avLst/>
          </a:prstGeom>
        </p:spPr>
      </p:pic>
      <p:sp>
        <p:nvSpPr>
          <p:cNvPr id="16" name="Rectangle 15"/>
          <p:cNvSpPr/>
          <p:nvPr/>
        </p:nvSpPr>
        <p:spPr>
          <a:xfrm>
            <a:off x="5979887" y="4042719"/>
            <a:ext cx="4528456"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D. </a:t>
            </a:r>
            <a:r>
              <a:rPr lang="vi-VN" sz="2800" dirty="0">
                <a:latin typeface="+mj-lt"/>
              </a:rPr>
              <a:t>Cây cuốc bằng sắt (Iron) bị gỉ khi ngâm trong nước</a:t>
            </a:r>
            <a:endParaRPr lang="en-US" sz="2800" dirty="0">
              <a:latin typeface="+mj-lt"/>
            </a:endParaRPr>
          </a:p>
        </p:txBody>
      </p:sp>
      <p:pic>
        <p:nvPicPr>
          <p:cNvPr id="17" name="Picture 16"/>
          <p:cNvPicPr>
            <a:picLocks noChangeAspect="1"/>
          </p:cNvPicPr>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9709324" y="4192298"/>
            <a:ext cx="885137" cy="708059"/>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3"/>
                                        </p:tgtEl>
                                        <p:attrNameLst>
                                          <p:attrName>fillcolor</p:attrName>
                                        </p:attrNameLst>
                                      </p:cBhvr>
                                      <p:to>
                                        <a:srgbClr val="FFF2CC"/>
                                      </p:to>
                                    </p:animClr>
                                    <p:set>
                                      <p:cBhvr>
                                        <p:cTn id="36" dur="250" fill="hold"/>
                                        <p:tgtEl>
                                          <p:spTgt spid="3"/>
                                        </p:tgtEl>
                                        <p:attrNameLst>
                                          <p:attrName>fill.type</p:attrName>
                                        </p:attrNameLst>
                                      </p:cBhvr>
                                      <p:to>
                                        <p:strVal val="solid"/>
                                      </p:to>
                                    </p:set>
                                    <p:set>
                                      <p:cBhvr>
                                        <p:cTn id="37" dur="25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6" name="click.wav"/>
                                        </p:tgtEl>
                                      </p:cMediaNode>
                                    </p:audio>
                                  </p:subTnLst>
                                </p:cTn>
                              </p:par>
                            </p:childTnLst>
                          </p:cTn>
                        </p:par>
                        <p:par>
                          <p:cTn id="38" fill="hold">
                            <p:stCondLst>
                              <p:cond delay="500"/>
                            </p:stCondLst>
                            <p:childTnLst>
                              <p:par>
                                <p:cTn id="39" presetID="23" presetClass="entr" presetSubtype="32"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7" name="Check mark.wav"/>
                                        </p:tgtEl>
                                      </p:cMediaNode>
                                    </p:audio>
                                  </p:subTnLst>
                                </p:cTn>
                              </p:par>
                            </p:childTnLst>
                          </p:cTn>
                        </p:par>
                        <p:par>
                          <p:cTn id="43" fill="hold">
                            <p:stCondLst>
                              <p:cond delay="1500"/>
                            </p:stCondLst>
                            <p:childTnLst>
                              <p:par>
                                <p:cTn id="44" presetID="1" presetClass="emph" presetSubtype="2" fill="hold" nodeType="afterEffect">
                                  <p:stCondLst>
                                    <p:cond delay="0"/>
                                  </p:stCondLst>
                                  <p:childTnLst>
                                    <p:animClr clrSpc="rgb" dir="cw">
                                      <p:cBhvr>
                                        <p:cTn id="45" dur="250" fill="hold"/>
                                        <p:tgtEl>
                                          <p:spTgt spid="3"/>
                                        </p:tgtEl>
                                        <p:attrNameLst>
                                          <p:attrName>fillcolor</p:attrName>
                                        </p:attrNameLst>
                                      </p:cBhvr>
                                      <p:to>
                                        <a:srgbClr val="00B05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8"/>
                                        </p:tgtEl>
                                        <p:attrNameLst>
                                          <p:attrName>fillcolor</p:attrName>
                                        </p:attrNameLst>
                                      </p:cBhvr>
                                      <p:to>
                                        <a:srgbClr val="FFF2CC"/>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6"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250" fill="hold"/>
                                        <p:tgtEl>
                                          <p:spTgt spid="10"/>
                                        </p:tgtEl>
                                        <p:attrNameLst>
                                          <p:attrName>ppt_w</p:attrName>
                                        </p:attrNameLst>
                                      </p:cBhvr>
                                      <p:tavLst>
                                        <p:tav tm="0">
                                          <p:val>
                                            <p:strVal val="4*#ppt_w"/>
                                          </p:val>
                                        </p:tav>
                                        <p:tav tm="100000">
                                          <p:val>
                                            <p:strVal val="#ppt_w"/>
                                          </p:val>
                                        </p:tav>
                                      </p:tavLst>
                                    </p:anim>
                                    <p:anim calcmode="lin" valueType="num">
                                      <p:cBhvr>
                                        <p:cTn id="5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8" name="Wrong Buzzer.wav"/>
                                        </p:tgtEl>
                                      </p:cMediaNode>
                                    </p:audio>
                                  </p:subTnLst>
                                </p:cTn>
                              </p:par>
                              <p:par>
                                <p:cTn id="59" presetID="1" presetClass="emph" presetSubtype="2" fill="hold" nodeType="withEffect">
                                  <p:stCondLst>
                                    <p:cond delay="1000"/>
                                  </p:stCondLst>
                                  <p:childTnLst>
                                    <p:animClr clrSpc="rgb" dir="cw">
                                      <p:cBhvr>
                                        <p:cTn id="60" dur="250" fill="hold"/>
                                        <p:tgtEl>
                                          <p:spTgt spid="8"/>
                                        </p:tgtEl>
                                        <p:attrNameLst>
                                          <p:attrName>fillcolor</p:attrName>
                                        </p:attrNameLst>
                                      </p:cBhvr>
                                      <p:to>
                                        <a:srgbClr val="FFFF00"/>
                                      </p:to>
                                    </p:animClr>
                                    <p:set>
                                      <p:cBhvr>
                                        <p:cTn id="61" dur="250" fill="hold"/>
                                        <p:tgtEl>
                                          <p:spTgt spid="8"/>
                                        </p:tgtEl>
                                        <p:attrNameLst>
                                          <p:attrName>fill.type</p:attrName>
                                        </p:attrNameLst>
                                      </p:cBhvr>
                                      <p:to>
                                        <p:strVal val="solid"/>
                                      </p:to>
                                    </p:set>
                                    <p:set>
                                      <p:cBhvr>
                                        <p:cTn id="6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6" name="click.wav"/>
                                        </p:tgtEl>
                                      </p:cMediaNode>
                                    </p:audio>
                                  </p:subTnLst>
                                </p:cTn>
                              </p:par>
                            </p:childTnLst>
                          </p:cTn>
                        </p:par>
                        <p:par>
                          <p:cTn id="70" fill="hold">
                            <p:stCondLst>
                              <p:cond delay="500"/>
                            </p:stCondLst>
                            <p:childTnLst>
                              <p:par>
                                <p:cTn id="71" presetID="23" presetClass="entr" presetSubtype="32" fill="hold" nodeType="after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50" fill="hold"/>
                                        <p:tgtEl>
                                          <p:spTgt spid="13"/>
                                        </p:tgtEl>
                                        <p:attrNameLst>
                                          <p:attrName>ppt_w</p:attrName>
                                        </p:attrNameLst>
                                      </p:cBhvr>
                                      <p:tavLst>
                                        <p:tav tm="0">
                                          <p:val>
                                            <p:strVal val="4*#ppt_w"/>
                                          </p:val>
                                        </p:tav>
                                        <p:tav tm="100000">
                                          <p:val>
                                            <p:strVal val="#ppt_w"/>
                                          </p:val>
                                        </p:tav>
                                      </p:tavLst>
                                    </p:anim>
                                    <p:anim calcmode="lin" valueType="num">
                                      <p:cBhvr>
                                        <p:cTn id="7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7" name="Check mark.wav"/>
                                        </p:tgtEl>
                                      </p:cMediaNode>
                                    </p:audio>
                                  </p:subTnLst>
                                </p:cTn>
                              </p:par>
                            </p:childTnLst>
                          </p:cTn>
                        </p:par>
                        <p:par>
                          <p:cTn id="75" fill="hold">
                            <p:stCondLst>
                              <p:cond delay="1500"/>
                            </p:stCondLst>
                            <p:childTnLst>
                              <p:par>
                                <p:cTn id="76" presetID="1" presetClass="emph" presetSubtype="2" fill="hold" nodeType="afterEffect">
                                  <p:stCondLst>
                                    <p:cond delay="0"/>
                                  </p:stCondLst>
                                  <p:childTnLst>
                                    <p:animClr clrSpc="rgb" dir="cw">
                                      <p:cBhvr>
                                        <p:cTn id="77" dur="250" fill="hold"/>
                                        <p:tgtEl>
                                          <p:spTgt spid="12"/>
                                        </p:tgtEl>
                                        <p:attrNameLst>
                                          <p:attrName>fillcolor</p:attrName>
                                        </p:attrNameLst>
                                      </p:cBhvr>
                                      <p:to>
                                        <a:srgbClr val="00B05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6" name="click.wav"/>
                                        </p:tgtEl>
                                      </p:cMediaNode>
                                    </p:audio>
                                  </p:subTnLst>
                                </p:cTn>
                              </p:par>
                            </p:childTnLst>
                          </p:cTn>
                        </p:par>
                        <p:par>
                          <p:cTn id="87" fill="hold">
                            <p:stCondLst>
                              <p:cond delay="500"/>
                            </p:stCondLst>
                            <p:childTnLst>
                              <p:par>
                                <p:cTn id="88" presetID="23" presetClass="entr" presetSubtype="32" fill="hold" nodeType="afterEffect">
                                  <p:stCondLst>
                                    <p:cond delay="500"/>
                                  </p:stCondLst>
                                  <p:childTnLst>
                                    <p:set>
                                      <p:cBhvr>
                                        <p:cTn id="89" dur="1" fill="hold">
                                          <p:stCondLst>
                                            <p:cond delay="0"/>
                                          </p:stCondLst>
                                        </p:cTn>
                                        <p:tgtEl>
                                          <p:spTgt spid="17"/>
                                        </p:tgtEl>
                                        <p:attrNameLst>
                                          <p:attrName>style.visibility</p:attrName>
                                        </p:attrNameLst>
                                      </p:cBhvr>
                                      <p:to>
                                        <p:strVal val="visible"/>
                                      </p:to>
                                    </p:set>
                                    <p:anim calcmode="lin" valueType="num">
                                      <p:cBhvr>
                                        <p:cTn id="90" dur="250" fill="hold"/>
                                        <p:tgtEl>
                                          <p:spTgt spid="17"/>
                                        </p:tgtEl>
                                        <p:attrNameLst>
                                          <p:attrName>ppt_w</p:attrName>
                                        </p:attrNameLst>
                                      </p:cBhvr>
                                      <p:tavLst>
                                        <p:tav tm="0">
                                          <p:val>
                                            <p:strVal val="4*#ppt_w"/>
                                          </p:val>
                                        </p:tav>
                                        <p:tav tm="100000">
                                          <p:val>
                                            <p:strVal val="#ppt_w"/>
                                          </p:val>
                                        </p:tav>
                                      </p:tavLst>
                                    </p:anim>
                                    <p:anim calcmode="lin" valueType="num">
                                      <p:cBhvr>
                                        <p:cTn id="9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7" name="Check mark.wav"/>
                                        </p:tgtEl>
                                      </p:cMediaNode>
                                    </p:audio>
                                  </p:subTnLst>
                                </p:cTn>
                              </p:par>
                            </p:childTnLst>
                          </p:cTn>
                        </p:par>
                        <p:par>
                          <p:cTn id="92" fill="hold">
                            <p:stCondLst>
                              <p:cond delay="1500"/>
                            </p:stCondLst>
                            <p:childTnLst>
                              <p:par>
                                <p:cTn id="93" presetID="1" presetClass="emph" presetSubtype="2" fill="hold" nodeType="afterEffect">
                                  <p:stCondLst>
                                    <p:cond delay="0"/>
                                  </p:stCondLst>
                                  <p:childTnLst>
                                    <p:animClr clrSpc="rgb" dir="cw">
                                      <p:cBhvr>
                                        <p:cTn id="94" dur="250" fill="hold"/>
                                        <p:tgtEl>
                                          <p:spTgt spid="16"/>
                                        </p:tgtEl>
                                        <p:attrNameLst>
                                          <p:attrName>fillcolor</p:attrName>
                                        </p:attrNameLst>
                                      </p:cBhvr>
                                      <p:to>
                                        <a:srgbClr val="00B050"/>
                                      </p:to>
                                    </p:animClr>
                                    <p:set>
                                      <p:cBhvr>
                                        <p:cTn id="95" dur="250" fill="hold"/>
                                        <p:tgtEl>
                                          <p:spTgt spid="16"/>
                                        </p:tgtEl>
                                        <p:attrNameLst>
                                          <p:attrName>fill.type</p:attrName>
                                        </p:attrNameLst>
                                      </p:cBhvr>
                                      <p:to>
                                        <p:strVal val="solid"/>
                                      </p:to>
                                    </p:set>
                                    <p:set>
                                      <p:cBhvr>
                                        <p:cTn id="96"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3" grpId="0" animBg="1"/>
      <p:bldP spid="6" grpId="0" animBg="1"/>
      <p:bldP spid="8"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b="32980"/>
          <a:stretch>
            <a:fillRect/>
          </a:stretch>
        </p:blipFill>
        <p:spPr>
          <a:xfrm>
            <a:off x="-45081" y="-3093176"/>
            <a:ext cx="12237081" cy="837903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1" y="-1885950"/>
            <a:ext cx="12237081" cy="874395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3897" y="3302566"/>
            <a:ext cx="933532" cy="154968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29" y="402979"/>
            <a:ext cx="1288741" cy="128874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29" name="Flowchart: Alternate Process 28">
            <a:hlinkClick r:id="rId7" action="ppaction://hlinksldjump"/>
          </p:cNvPr>
          <p:cNvSpPr/>
          <p:nvPr/>
        </p:nvSpPr>
        <p:spPr>
          <a:xfrm>
            <a:off x="1770742" y="609600"/>
            <a:ext cx="3947787" cy="11466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a:ea typeface="Tahoma" panose="020B0604030504040204" pitchFamily="34" charset="0"/>
                <a:cs typeface="Tahoma" panose="020B0604030504040204" pitchFamily="34" charset="0"/>
              </a:rPr>
              <a:t>TRẢ LỜI CÂU HỎI </a:t>
            </a:r>
            <a:endParaRPr lang="en-US" sz="2400" b="1" dirty="0">
              <a:latin typeface="Times New Roman" panose="02020603050405020304"/>
              <a:ea typeface="Tahoma" panose="020B0604030504040204" pitchFamily="34" charset="0"/>
              <a:cs typeface="Tahoma" panose="020B0604030504040204" pitchFamily="34" charset="0"/>
            </a:endParaRPr>
          </a:p>
          <a:p>
            <a:pPr algn="ctr"/>
            <a:r>
              <a:rPr lang="en-US" sz="2400" b="1" dirty="0">
                <a:latin typeface="Times New Roman" panose="02020603050405020304"/>
                <a:ea typeface="Tahoma" panose="020B0604030504040204" pitchFamily="34" charset="0"/>
                <a:cs typeface="Tahoma" panose="020B0604030504040204" pitchFamily="34" charset="0"/>
              </a:rPr>
              <a:t>ĐỂ TRẢ TIỀN VÉ NÀO?</a:t>
            </a:r>
            <a:endParaRPr lang="en-US" sz="2400" b="1" dirty="0">
              <a:latin typeface="Times New Roman" panose="02020603050405020304"/>
              <a:ea typeface="Tahoma" panose="020B0604030504040204" pitchFamily="34" charset="0"/>
              <a:cs typeface="Tahoma" panose="020B0604030504040204" pitchFamily="34" charset="0"/>
            </a:endParaRPr>
          </a:p>
        </p:txBody>
      </p:sp>
      <p:pic>
        <p:nvPicPr>
          <p:cNvPr id="4" name="1a">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93370" y="7244998"/>
            <a:ext cx="609600" cy="609600"/>
          </a:xfrm>
          <a:prstGeom prst="rect">
            <a:avLst/>
          </a:prstGeom>
        </p:spPr>
      </p:pic>
      <p:pic>
        <p:nvPicPr>
          <p:cNvPr id="5" name="1b">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a:stretch>
            <a:fillRect/>
          </a:stretch>
        </p:blipFill>
        <p:spPr>
          <a:xfrm flipH="1">
            <a:off x="11941449" y="7379255"/>
            <a:ext cx="609600" cy="609600"/>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45 0.03218 L 0.0345 0.03241 C 0.05976 0.00973 0.04505 0.0169 0.07981 0.01945 C 0.08138 0.02014 0.08333 0.02014 0.08463 0.02153 C 0.097 0.03426 0.0806 0.02338 0.09166 0.0301 C 0.1 0.04005 0.08971 0.02755 0.09987 0.04075 C 0.10104 0.04213 0.10234 0.04352 0.10351 0.04491 C 0.10508 0.04422 0.10677 0.04422 0.1082 0.04283 C 0.11054 0.04051 0.11211 0.03681 0.11419 0.03426 C 0.11575 0.03264 0.11745 0.03149 0.11901 0.0301 C 0.12135 0.03079 0.12383 0.03056 0.12617 0.03218 C 0.12799 0.03357 0.12916 0.03681 0.13086 0.03866 C 0.13203 0.03959 0.1332 0.04005 0.1345 0.04075 C 0.13841 0.04005 0.14245 0.03959 0.14635 0.03866 C 0.14765 0.0382 0.1487 0.03635 0.15 0.03635 C 0.15625 0.03635 0.16263 0.03774 0.16901 0.03866 C 0.17057 0.03936 0.17226 0.03959 0.1737 0.04075 C 0.17513 0.04167 0.17591 0.04468 0.17734 0.04491 C 0.19674 0.047 0.21627 0.0463 0.23567 0.047 C 0.25677 0.05649 0.24192 0.05162 0.28086 0.047 C 0.28333 0.04491 0.28554 0.0426 0.28802 0.04075 C 0.29036 0.03889 0.29518 0.03635 0.29518 0.03658 C 0.29635 0.03426 0.29713 0.03079 0.29883 0.0301 C 0.30117 0.02917 0.30351 0.03125 0.30586 0.03218 C 0.3194 0.03704 0.29726 0.03241 0.325 0.03635 C 0.33359 0.03959 0.3289 0.03866 0.33932 0.03866 " pathEditMode="relative" rAng="0" ptsTypes="AAAAAAAAAAAAAAAAAAAAAAAAAA">
                                      <p:cBhvr>
                                        <p:cTn id="6" dur="2000" fill="hold"/>
                                        <p:tgtEl>
                                          <p:spTgt spid="11"/>
                                        </p:tgtEl>
                                        <p:attrNameLst>
                                          <p:attrName>ppt_x</p:attrName>
                                          <p:attrName>ppt_y</p:attrName>
                                        </p:attrNameLst>
                                      </p:cBhvr>
                                      <p:rCtr x="15234" y="208"/>
                                    </p:animMotion>
                                  </p:childTnLst>
                                </p:cTn>
                              </p:par>
                              <p:par>
                                <p:cTn id="7" presetID="1" presetClass="mediacall" presetSubtype="0" fill="hold" nodeType="withEffect">
                                  <p:stCondLst>
                                    <p:cond delay="0"/>
                                  </p:stCondLst>
                                  <p:childTnLst>
                                    <p:cmd type="call" cmd="playFrom(0.0)">
                                      <p:cBhvr>
                                        <p:cTn id="8" dur="5041" fill="hold"/>
                                        <p:tgtEl>
                                          <p:spTgt spid="5"/>
                                        </p:tgtEl>
                                      </p:cBhvr>
                                    </p:cmd>
                                  </p:childTnLst>
                                </p:cTn>
                              </p:par>
                            </p:childTnLst>
                          </p:cTn>
                        </p:par>
                        <p:par>
                          <p:cTn id="9" fill="hold">
                            <p:stCondLst>
                              <p:cond delay="2000"/>
                            </p:stCondLst>
                            <p:childTnLst>
                              <p:par>
                                <p:cTn id="10" presetID="42" presetClass="path" presetSubtype="0" accel="50000" decel="50000" fill="hold" nodeType="afterEffect">
                                  <p:stCondLst>
                                    <p:cond delay="0"/>
                                  </p:stCondLst>
                                  <p:childTnLst>
                                    <p:animMotion origin="layout" path="M 1.45833E-6 -7.40741E-7 L -0.96068 0.00695 " pathEditMode="relative" rAng="0" ptsTypes="AA">
                                      <p:cBhvr>
                                        <p:cTn id="11" dur="7000" fill="hold"/>
                                        <p:tgtEl>
                                          <p:spTgt spid="28"/>
                                        </p:tgtEl>
                                        <p:attrNameLst>
                                          <p:attrName>ppt_x</p:attrName>
                                          <p:attrName>ppt_y</p:attrName>
                                        </p:attrNameLst>
                                      </p:cBhvr>
                                      <p:rCtr x="-48034" y="347"/>
                                    </p:animMotion>
                                  </p:childTnLst>
                                </p:cTn>
                              </p:par>
                              <p:par>
                                <p:cTn id="12" presetID="1" presetClass="mediacall" presetSubtype="0" fill="hold" nodeType="withEffect">
                                  <p:stCondLst>
                                    <p:cond delay="0"/>
                                  </p:stCondLst>
                                  <p:childTnLst>
                                    <p:cmd type="call" cmd="playFrom(0.0)">
                                      <p:cBhvr>
                                        <p:cTn id="13" dur="7732" fill="hold"/>
                                        <p:tgtEl>
                                          <p:spTgt spid="4"/>
                                        </p:tgtEl>
                                      </p:cBhvr>
                                    </p:cmd>
                                  </p:childTnLst>
                                </p:cTn>
                              </p:par>
                            </p:childTnLst>
                          </p:cTn>
                        </p:par>
                        <p:par>
                          <p:cTn id="14" fill="hold">
                            <p:stCondLst>
                              <p:cond delay="9000"/>
                            </p:stCondLst>
                            <p:childTnLst>
                              <p:par>
                                <p:cTn id="15" presetID="2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p:nvPr/>
        </p:nvPicPr>
        <p:blipFill>
          <a:blip r:embed="rId1">
            <a:extLst>
              <a:ext uri="{28A0092B-C50C-407E-A947-70E740481C1C}">
                <a14:useLocalDpi xmlns:a14="http://schemas.microsoft.com/office/drawing/2010/main" val="0"/>
              </a:ext>
            </a:extLst>
          </a:blip>
          <a:srcRect/>
          <a:stretch>
            <a:fillRect/>
          </a:stretch>
        </p:blipFill>
        <p:spPr>
          <a:xfrm>
            <a:off x="-3785694" y="-38135"/>
            <a:ext cx="16485694" cy="7881257"/>
          </a:xfrm>
          <a:prstGeom prst="rect">
            <a:avLst/>
          </a:prstGeom>
          <a:effectLst>
            <a:outerShdw blurRad="114300" dist="38100" dir="5400000" rotWithShape="0">
              <a:scrgbClr r="0" g="0" b="0">
                <a:alpha val="20000"/>
              </a:scrgbClr>
            </a:outerShdw>
          </a:effectLst>
        </p:spPr>
      </p:pic>
      <p:sp>
        <p:nvSpPr>
          <p:cNvPr id="7" name="Rectangle 6"/>
          <p:cNvSpPr/>
          <p:nvPr/>
        </p:nvSpPr>
        <p:spPr>
          <a:xfrm>
            <a:off x="2380344" y="1108364"/>
            <a:ext cx="7137730" cy="398837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75309" y="3522948"/>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a:t>
            </a:r>
            <a:r>
              <a:rPr lang="en-US" sz="2800" dirty="0" err="1" smtClean="0">
                <a:latin typeface="+mj-lt"/>
              </a:rPr>
              <a:t>khí</a:t>
            </a:r>
            <a:r>
              <a:rPr lang="en-US" sz="2800" dirty="0" smtClean="0">
                <a:latin typeface="+mj-lt"/>
              </a:rPr>
              <a:t> gar </a:t>
            </a:r>
            <a:r>
              <a:rPr lang="vi-VN" sz="2800" dirty="0" smtClean="0">
                <a:latin typeface="+mj-lt"/>
              </a:rPr>
              <a:t>trong </a:t>
            </a:r>
            <a:r>
              <a:rPr lang="en-US" sz="2800" dirty="0" err="1" smtClean="0">
                <a:latin typeface="+mj-lt"/>
              </a:rPr>
              <a:t>không</a:t>
            </a:r>
            <a:r>
              <a:rPr lang="en-US" sz="2800" dirty="0" smtClean="0">
                <a:latin typeface="+mj-lt"/>
              </a:rPr>
              <a:t> </a:t>
            </a:r>
            <a:r>
              <a:rPr lang="en-US" sz="2800" dirty="0" err="1" smtClean="0">
                <a:latin typeface="+mj-lt"/>
              </a:rPr>
              <a:t>khí</a:t>
            </a:r>
            <a:endParaRPr kumimoji="0" lang="vi-VN" sz="280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1" name="Snip Diagonal Corner Rectangle 3"/>
          <p:cNvSpPr/>
          <p:nvPr/>
        </p:nvSpPr>
        <p:spPr>
          <a:xfrm>
            <a:off x="2601151" y="802949"/>
            <a:ext cx="7138207"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1" fmla="*/ 0 w 6260891"/>
              <a:gd name="connsiteY0-2" fmla="*/ 0 h 1034126"/>
              <a:gd name="connsiteX1-3" fmla="*/ 6088533 w 6260891"/>
              <a:gd name="connsiteY1-4" fmla="*/ 0 h 1034126"/>
              <a:gd name="connsiteX2-5" fmla="*/ 6260891 w 6260891"/>
              <a:gd name="connsiteY2-6" fmla="*/ 172358 h 1034126"/>
              <a:gd name="connsiteX3-7" fmla="*/ 6260891 w 6260891"/>
              <a:gd name="connsiteY3-8" fmla="*/ 1034126 h 1034126"/>
              <a:gd name="connsiteX4-9" fmla="*/ 6260891 w 6260891"/>
              <a:gd name="connsiteY4-10" fmla="*/ 1034126 h 1034126"/>
              <a:gd name="connsiteX5-11" fmla="*/ 172358 w 6260891"/>
              <a:gd name="connsiteY5-12" fmla="*/ 1034126 h 1034126"/>
              <a:gd name="connsiteX6-13" fmla="*/ 0 w 6260891"/>
              <a:gd name="connsiteY6-14" fmla="*/ 861768 h 1034126"/>
              <a:gd name="connsiteX7-15" fmla="*/ 0 w 6260891"/>
              <a:gd name="connsiteY7-16" fmla="*/ 0 h 10341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800" b="1" dirty="0">
                <a:solidFill>
                  <a:schemeClr val="tx1"/>
                </a:solidFill>
                <a:latin typeface="Times  New Roman"/>
                <a:cs typeface="Times New Roman" panose="02020603050405020304" pitchFamily="18" charset="0"/>
              </a:rPr>
              <a:t>Câu </a:t>
            </a:r>
            <a:r>
              <a:rPr lang="vi-VN" sz="2800" b="1" dirty="0">
                <a:solidFill>
                  <a:schemeClr val="tx1"/>
                </a:solidFill>
                <a:latin typeface="Times  New Roman"/>
                <a:cs typeface="Times New Roman" panose="02020603050405020304" pitchFamily="18" charset="0"/>
              </a:rPr>
              <a:t>3</a:t>
            </a:r>
            <a:r>
              <a:rPr lang="nl-NL" sz="2800" dirty="0">
                <a:solidFill>
                  <a:schemeClr val="tx1"/>
                </a:solidFill>
                <a:latin typeface="Times  New Roman"/>
                <a:cs typeface="Times New Roman" panose="02020603050405020304" pitchFamily="18" charset="0"/>
              </a:rPr>
              <a:t>: </a:t>
            </a:r>
            <a:r>
              <a:rPr lang="vi-VN" sz="2800" dirty="0">
                <a:solidFill>
                  <a:schemeClr val="tx1"/>
                </a:solidFill>
                <a:latin typeface="Times  New Roman"/>
              </a:rPr>
              <a:t>Phản ứng hóa học nào sau đây xảy ra nhanh hơn (em quan sát được ngay)?</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3" name="Rectangle 12"/>
          <p:cNvSpPr/>
          <p:nvPr/>
        </p:nvSpPr>
        <p:spPr>
          <a:xfrm>
            <a:off x="3577168" y="2305134"/>
            <a:ext cx="5305565"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A. </a:t>
            </a:r>
            <a:r>
              <a:rPr lang="vi-VN" sz="2800" dirty="0">
                <a:latin typeface="+mj-lt"/>
              </a:rPr>
              <a:t>Con dao bằng sắt (Iron) để trong không khí bị gỉ</a:t>
            </a:r>
            <a:endParaRPr lang="vi-VN" sz="2800" dirty="0">
              <a:solidFill>
                <a:prstClr val="black"/>
              </a:solidFill>
              <a:latin typeface="+mj-lt"/>
              <a:cs typeface="Times New Roman" panose="02020603050405020304" pitchFamily="18" charset="0"/>
            </a:endParaRPr>
          </a:p>
        </p:txBody>
      </p:sp>
      <p:pic>
        <p:nvPicPr>
          <p:cNvPr id="14" name="Picture 13"/>
          <p:cNvPicPr>
            <a:picLocks noChangeAspect="1"/>
          </p:cNvPicPr>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9075505" y="3548463"/>
            <a:ext cx="885137" cy="70805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8719" y="2407052"/>
            <a:ext cx="804742" cy="707197"/>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50" fill="hold"/>
                                        <p:tgtEl>
                                          <p:spTgt spid="8"/>
                                        </p:tgtEl>
                                        <p:attrNameLst>
                                          <p:attrName>fillcolor</p:attrName>
                                        </p:attrNameLst>
                                      </p:cBhvr>
                                      <p:to>
                                        <a:srgbClr val="FFF2CC"/>
                                      </p:to>
                                    </p:animClr>
                                    <p:set>
                                      <p:cBhvr>
                                        <p:cTn id="26" dur="250" fill="hold"/>
                                        <p:tgtEl>
                                          <p:spTgt spid="8"/>
                                        </p:tgtEl>
                                        <p:attrNameLst>
                                          <p:attrName>fill.type</p:attrName>
                                        </p:attrNameLst>
                                      </p:cBhvr>
                                      <p:to>
                                        <p:strVal val="solid"/>
                                      </p:to>
                                    </p:set>
                                    <p:set>
                                      <p:cBhvr>
                                        <p:cTn id="27" dur="250" fill="hold"/>
                                        <p:tgtEl>
                                          <p:spTgt spid="8"/>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par>
                          <p:cTn id="28" fill="hold">
                            <p:stCondLst>
                              <p:cond delay="500"/>
                            </p:stCondLst>
                            <p:childTnLst>
                              <p:par>
                                <p:cTn id="29" presetID="23" presetClass="entr" presetSubtype="32" fill="hold" nodeType="afterEffect">
                                  <p:stCondLst>
                                    <p:cond delay="10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250" fill="hold"/>
                                        <p:tgtEl>
                                          <p:spTgt spid="14"/>
                                        </p:tgtEl>
                                        <p:attrNameLst>
                                          <p:attrName>ppt_w</p:attrName>
                                        </p:attrNameLst>
                                      </p:cBhvr>
                                      <p:tavLst>
                                        <p:tav tm="0">
                                          <p:val>
                                            <p:strVal val="4*#ppt_w"/>
                                          </p:val>
                                        </p:tav>
                                        <p:tav tm="100000">
                                          <p:val>
                                            <p:strVal val="#ppt_w"/>
                                          </p:val>
                                        </p:tav>
                                      </p:tavLst>
                                    </p:anim>
                                    <p:anim calcmode="lin" valueType="num">
                                      <p:cBhvr>
                                        <p:cTn id="3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7" name="Check mark.wav"/>
                                        </p:tgtEl>
                                      </p:cMediaNode>
                                    </p:audio>
                                  </p:subTnLst>
                                </p:cTn>
                              </p:par>
                            </p:childTnLst>
                          </p:cTn>
                        </p:par>
                        <p:par>
                          <p:cTn id="33" fill="hold">
                            <p:stCondLst>
                              <p:cond delay="2000"/>
                            </p:stCondLst>
                            <p:childTnLst>
                              <p:par>
                                <p:cTn id="34" presetID="1" presetClass="emph" presetSubtype="2" fill="hold" nodeType="afterEffect">
                                  <p:stCondLst>
                                    <p:cond delay="0"/>
                                  </p:stCondLst>
                                  <p:childTnLst>
                                    <p:animClr clrSpc="rgb" dir="cw">
                                      <p:cBhvr>
                                        <p:cTn id="35" dur="250" fill="hold"/>
                                        <p:tgtEl>
                                          <p:spTgt spid="8"/>
                                        </p:tgtEl>
                                        <p:attrNameLst>
                                          <p:attrName>fillcolor</p:attrName>
                                        </p:attrNameLst>
                                      </p:cBhvr>
                                      <p:to>
                                        <a:srgbClr val="00B050"/>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13"/>
                                        </p:tgtEl>
                                        <p:attrNameLst>
                                          <p:attrName>fillcolor</p:attrName>
                                        </p:attrNameLst>
                                      </p:cBhvr>
                                      <p:to>
                                        <a:srgbClr val="FFF2CC"/>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15"/>
                                        </p:tgtEl>
                                        <p:attrNameLst>
                                          <p:attrName>style.visibility</p:attrName>
                                        </p:attrNameLst>
                                      </p:cBhvr>
                                      <p:to>
                                        <p:strVal val="visible"/>
                                      </p:to>
                                    </p:set>
                                    <p:anim calcmode="lin" valueType="num">
                                      <p:cBhvr>
                                        <p:cTn id="47" dur="250" fill="hold"/>
                                        <p:tgtEl>
                                          <p:spTgt spid="15"/>
                                        </p:tgtEl>
                                        <p:attrNameLst>
                                          <p:attrName>ppt_w</p:attrName>
                                        </p:attrNameLst>
                                      </p:cBhvr>
                                      <p:tavLst>
                                        <p:tav tm="0">
                                          <p:val>
                                            <p:strVal val="4*#ppt_w"/>
                                          </p:val>
                                        </p:tav>
                                        <p:tav tm="100000">
                                          <p:val>
                                            <p:strVal val="#ppt_w"/>
                                          </p:val>
                                        </p:tav>
                                      </p:tavLst>
                                    </p:anim>
                                    <p:anim calcmode="lin" valueType="num">
                                      <p:cBhvr>
                                        <p:cTn id="48"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8" name="Wrong Buzzer.wav"/>
                                        </p:tgtEl>
                                      </p:cMediaNode>
                                    </p:audio>
                                  </p:subTnLst>
                                </p:cTn>
                              </p:par>
                              <p:par>
                                <p:cTn id="49" presetID="1" presetClass="emph" presetSubtype="2" fill="hold" nodeType="withEffect">
                                  <p:stCondLst>
                                    <p:cond delay="1000"/>
                                  </p:stCondLst>
                                  <p:childTnLst>
                                    <p:animClr clrSpc="rgb" dir="cw">
                                      <p:cBhvr>
                                        <p:cTn id="50" dur="250" fill="hold"/>
                                        <p:tgtEl>
                                          <p:spTgt spid="13"/>
                                        </p:tgtEl>
                                        <p:attrNameLst>
                                          <p:attrName>fillcolor</p:attrName>
                                        </p:attrNameLst>
                                      </p:cBhvr>
                                      <p:to>
                                        <a:srgbClr val="FFFF00"/>
                                      </p:to>
                                    </p:animClr>
                                    <p:set>
                                      <p:cBhvr>
                                        <p:cTn id="51" dur="250" fill="hold"/>
                                        <p:tgtEl>
                                          <p:spTgt spid="13"/>
                                        </p:tgtEl>
                                        <p:attrNameLst>
                                          <p:attrName>fill.type</p:attrName>
                                        </p:attrNameLst>
                                      </p:cBhvr>
                                      <p:to>
                                        <p:strVal val="solid"/>
                                      </p:to>
                                    </p:set>
                                    <p:set>
                                      <p:cBhvr>
                                        <p:cTn id="5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2001" cy="535577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2387"/>
          <a:stretch>
            <a:fillRect/>
          </a:stretch>
        </p:blipFill>
        <p:spPr>
          <a:xfrm>
            <a:off x="0" y="5353050"/>
            <a:ext cx="12192000" cy="1824549"/>
          </a:xfrm>
          <a:prstGeom prst="rect">
            <a:avLst/>
          </a:prstGeom>
        </p:spPr>
      </p:pic>
      <p:grpSp>
        <p:nvGrpSpPr>
          <p:cNvPr id="11" name="Group 10"/>
          <p:cNvGrpSpPr/>
          <p:nvPr/>
        </p:nvGrpSpPr>
        <p:grpSpPr>
          <a:xfrm>
            <a:off x="4958805" y="3183474"/>
            <a:ext cx="2719265" cy="1621385"/>
            <a:chOff x="4958805" y="3183474"/>
            <a:chExt cx="2719265" cy="1621385"/>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2221" y="3238572"/>
              <a:ext cx="1085849" cy="1549661"/>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1565" y="3183474"/>
              <a:ext cx="965239" cy="1549661"/>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8805" y="3255198"/>
              <a:ext cx="1085848" cy="1549661"/>
            </a:xfrm>
            <a:prstGeom prst="rect">
              <a:avLst/>
            </a:prstGeom>
          </p:spPr>
        </p:pic>
      </p:gr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84760" y="3095375"/>
            <a:ext cx="6475070" cy="3385716"/>
          </a:xfrm>
          <a:prstGeom prst="rect">
            <a:avLst/>
          </a:prstGeom>
        </p:spPr>
      </p:pic>
      <p:pic>
        <p:nvPicPr>
          <p:cNvPr id="3" name="1b">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177485" y="6553200"/>
            <a:ext cx="609600" cy="60960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1.85185E-6 L -0.82409 -0.03796 " pathEditMode="relative" rAng="0" ptsTypes="AA">
                                      <p:cBhvr>
                                        <p:cTn id="6" dur="7000" fill="hold"/>
                                        <p:tgtEl>
                                          <p:spTgt spid="28"/>
                                        </p:tgtEl>
                                        <p:attrNameLst>
                                          <p:attrName>ppt_x</p:attrName>
                                          <p:attrName>ppt_y</p:attrName>
                                        </p:attrNameLst>
                                      </p:cBhvr>
                                      <p:rCtr x="-41211" y="-1898"/>
                                    </p:animMotion>
                                  </p:childTnLst>
                                </p:cTn>
                              </p:par>
                              <p:par>
                                <p:cTn id="7" presetID="1" presetClass="mediacall" presetSubtype="0" fill="hold" nodeType="withEffect">
                                  <p:stCondLst>
                                    <p:cond delay="0"/>
                                  </p:stCondLst>
                                  <p:childTnLst>
                                    <p:cmd type="call" cmd="playFrom(0.0)">
                                      <p:cBhvr>
                                        <p:cTn id="8" dur="5041" fill="hold"/>
                                        <p:tgtEl>
                                          <p:spTgt spid="3"/>
                                        </p:tgtEl>
                                      </p:cBhvr>
                                    </p:cmd>
                                  </p:childTnLst>
                                </p:cTn>
                              </p:par>
                            </p:childTnLst>
                          </p:cTn>
                        </p:par>
                        <p:par>
                          <p:cTn id="9" fill="hold">
                            <p:stCondLst>
                              <p:cond delay="7000"/>
                            </p:stCondLst>
                            <p:childTnLst>
                              <p:par>
                                <p:cTn id="10" presetID="42" presetClass="path" presetSubtype="0" accel="50000" decel="50000" fill="hold" nodeType="afterEffect">
                                  <p:stCondLst>
                                    <p:cond delay="0"/>
                                  </p:stCondLst>
                                  <p:childTnLst>
                                    <p:animMotion origin="layout" path="M -0.82409 -0.03796 L -1.63086 0.0081 " pathEditMode="relative" rAng="0" ptsTypes="AA">
                                      <p:cBhvr>
                                        <p:cTn id="11" dur="5000" fill="hold"/>
                                        <p:tgtEl>
                                          <p:spTgt spid="28"/>
                                        </p:tgtEl>
                                        <p:attrNameLst>
                                          <p:attrName>ppt_x</p:attrName>
                                          <p:attrName>ppt_y</p:attrName>
                                        </p:attrNameLst>
                                      </p:cBhvr>
                                      <p:rCtr x="-40781" y="2662"/>
                                    </p:animMotion>
                                  </p:childTnLst>
                                </p:cTn>
                              </p:par>
                              <p:par>
                                <p:cTn id="12" presetID="22" presetClass="entr" presetSubtype="4"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par>
                          <p:cTn id="15" fill="hold">
                            <p:stCondLst>
                              <p:cond delay="12000"/>
                            </p:stCondLst>
                            <p:childTnLst>
                              <p:par>
                                <p:cTn id="16" presetID="32" presetClass="emph" presetSubtype="0" fill="hold" nodeType="afterEffect">
                                  <p:stCondLst>
                                    <p:cond delay="0"/>
                                  </p:stCondLst>
                                  <p:childTnLst>
                                    <p:animRot by="120000">
                                      <p:cBhvr>
                                        <p:cTn id="17" dur="250" fill="hold">
                                          <p:stCondLst>
                                            <p:cond delay="0"/>
                                          </p:stCondLst>
                                        </p:cTn>
                                        <p:tgtEl>
                                          <p:spTgt spid="11"/>
                                        </p:tgtEl>
                                        <p:attrNameLst>
                                          <p:attrName>r</p:attrName>
                                        </p:attrNameLst>
                                      </p:cBhvr>
                                    </p:animRot>
                                    <p:animRot by="-240000">
                                      <p:cBhvr>
                                        <p:cTn id="18" dur="500" fill="hold">
                                          <p:stCondLst>
                                            <p:cond delay="500"/>
                                          </p:stCondLst>
                                        </p:cTn>
                                        <p:tgtEl>
                                          <p:spTgt spid="11"/>
                                        </p:tgtEl>
                                        <p:attrNameLst>
                                          <p:attrName>r</p:attrName>
                                        </p:attrNameLst>
                                      </p:cBhvr>
                                    </p:animRot>
                                    <p:animRot by="240000">
                                      <p:cBhvr>
                                        <p:cTn id="19" dur="500" fill="hold">
                                          <p:stCondLst>
                                            <p:cond delay="1000"/>
                                          </p:stCondLst>
                                        </p:cTn>
                                        <p:tgtEl>
                                          <p:spTgt spid="11"/>
                                        </p:tgtEl>
                                        <p:attrNameLst>
                                          <p:attrName>r</p:attrName>
                                        </p:attrNameLst>
                                      </p:cBhvr>
                                    </p:animRot>
                                    <p:animRot by="-240000">
                                      <p:cBhvr>
                                        <p:cTn id="20" dur="500" fill="hold">
                                          <p:stCondLst>
                                            <p:cond delay="1500"/>
                                          </p:stCondLst>
                                        </p:cTn>
                                        <p:tgtEl>
                                          <p:spTgt spid="11"/>
                                        </p:tgtEl>
                                        <p:attrNameLst>
                                          <p:attrName>r</p:attrName>
                                        </p:attrNameLst>
                                      </p:cBhvr>
                                    </p:animRot>
                                    <p:animRot by="120000">
                                      <p:cBhvr>
                                        <p:cTn id="21" dur="500" fill="hold">
                                          <p:stCondLst>
                                            <p:cond delay="2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p="http://schemas.openxmlformats.org/presentationml/2006/main">
  <p:tag name="ISPRING_SLIDE_INDENT_LEVEL" val="0"/>
  <p:tag name="ISPRING_CUSTOM_TIMING_USED" val="0"/>
  <p:tag name="GENSWF_ADVANCE_TIME" val="20.00"/>
</p:tagLst>
</file>

<file path=ppt/tags/tag2.xml><?xml version="1.0" encoding="utf-8"?>
<p:tagLst xmlns:p="http://schemas.openxmlformats.org/presentationml/2006/main">
  <p:tag name="ISPRING_SLIDE_INDENT_LEVEL" val="0"/>
  <p:tag name="ISPRING_CUSTOM_TIMING_USED" val="0"/>
  <p:tag name="GENSWF_ADVANCE_TIME" val="20.00"/>
</p:tagLst>
</file>

<file path=ppt/tags/tag3.xml><?xml version="1.0" encoding="utf-8"?>
<p:tagLst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phan mem giao duc\game ispring\xe buyt\xe bus đến trường\quiz\quiz1.quiz"/>
  <p:tag name="ISPRING_QUIZ_RELATIVE_PATH" val="xe bus đến trường\quiz\quiz1.quiz"/>
  <p:tag name="ISPRING_SLIDE_INDENT_LEVEL" val="0"/>
  <p:tag name="ISPRING_CUSTOM_TIMING_USED" val="0"/>
  <p:tag name="GENSWF_ADVANCE_TIME" val="20.00"/>
</p:tagLst>
</file>

<file path=ppt/tags/tag4.xml><?xml version="1.0" encoding="utf-8"?>
<p:tagLst xmlns:p="http://schemas.openxmlformats.org/presentationml/2006/main">
  <p:tag name="ISPRING_SLIDE_INDENT_LEVEL" val="0"/>
  <p:tag name="ISPRING_CUSTOM_TIMING_USED" val="0"/>
  <p:tag name="GENSWF_ADVANCE_TIME" val="20.00"/>
</p:tagLst>
</file>

<file path=ppt/tags/tag5.xml><?xml version="1.0" encoding="utf-8"?>
<p:tagLst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phan mem giao duc\game ispring\xe buyt\xe bus đến trường\quiz\quiz2.quiz"/>
  <p:tag name="ISPRING_QUIZ_RELATIVE_PATH" val="xe bus đến trường\quiz\quiz2.quiz"/>
  <p:tag name="ISPRING_SLIDE_INDENT_LEVEL" val="0"/>
  <p:tag name="ISPRING_CUSTOM_TIMING_USED" val="0"/>
  <p:tag name="GENSWF_ADVANCE_TIME" val="20.00"/>
</p:tagLst>
</file>

<file path=ppt/tags/tag6.xml><?xml version="1.0" encoding="utf-8"?>
<p:tagLst xmlns:p="http://schemas.openxmlformats.org/presentationml/2006/main">
  <p:tag name="ISPRING_SLIDE_INDENT_LEVEL" val="0"/>
  <p:tag name="ISPRING_CUSTOM_TIMING_USED" val="0"/>
  <p:tag name="GENSWF_ADVANCE_TIME" val="20.00"/>
</p:tagLst>
</file>

<file path=ppt/tags/tag7.xml><?xml version="1.0" encoding="utf-8"?>
<p:tagLst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phan mem giao duc\game ispring\xe buyt\xe bus đến trường\quiz\quiz3.quiz"/>
  <p:tag name="ISPRING_QUIZ_RELATIVE_PATH" val="xe bus đến trường\quiz\quiz3.quiz"/>
  <p:tag name="ISPRING_SLIDE_INDENT_LEVEL" val="0"/>
  <p:tag name="ISPRING_CUSTOM_TIMING_USED" val="0"/>
  <p:tag name="GENSWF_ADVANCE_TIME" val="20.00"/>
</p:tagLst>
</file>

<file path=ppt/tags/tag8.xml><?xml version="1.0" encoding="utf-8"?>
<p:tagLst xmlns:p="http://schemas.openxmlformats.org/presentationml/2006/main">
  <p:tag name="ISPRING_SLIDE_INDENT_LEVEL" val="0"/>
  <p:tag name="ISPRING_CUSTOM_TIMING_USED" val="0"/>
  <p:tag name="GENSWF_ADVANCE_TIME" val="2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11179</Words>
  <Application>WPS Presentation</Application>
  <PresentationFormat>Widescreen</PresentationFormat>
  <Paragraphs>576</Paragraphs>
  <Slides>50</Slides>
  <Notes>14</Notes>
  <HiddenSlides>0</HiddenSlides>
  <MMClips>11</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50</vt:i4>
      </vt:variant>
    </vt:vector>
  </HeadingPairs>
  <TitlesOfParts>
    <vt:vector size="72" baseType="lpstr">
      <vt:lpstr>Arial</vt:lpstr>
      <vt:lpstr>SimSun</vt:lpstr>
      <vt:lpstr>Wingdings</vt:lpstr>
      <vt:lpstr>Times New Roman</vt:lpstr>
      <vt:lpstr>Times New Roman</vt:lpstr>
      <vt:lpstr>Tahoma</vt:lpstr>
      <vt:lpstr>Times  New Roman</vt:lpstr>
      <vt:lpstr>Segoe Print</vt:lpstr>
      <vt:lpstr>Verdana</vt:lpstr>
      <vt:lpstr>Calibri Light</vt:lpstr>
      <vt:lpstr>Microsoft YaHei</vt:lpstr>
      <vt:lpstr>Arial Unicode MS</vt:lpstr>
      <vt:lpstr>Calibri</vt:lpstr>
      <vt:lpstr>#9Slide03 AllRoundGothic</vt:lpstr>
      <vt:lpstr>方正卡通简体</vt:lpstr>
      <vt:lpstr>Calibri Light</vt:lpstr>
      <vt:lpstr>Calibri</vt:lpstr>
      <vt:lpstr>等线</vt:lpstr>
      <vt:lpstr>Arial</vt:lpstr>
      <vt:lpstr>Office Theme</vt:lpstr>
      <vt:lpstr>1_Office Theme</vt:lpstr>
      <vt:lpstr>2_Office Theme</vt:lpstr>
      <vt:lpstr>KHỞI ĐỘNG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Quan sát các hình ảnh và dự đoán các yếu tố ảnh hưởng đến tốc độ phản ứng?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Van Hoa Nguyen</cp:lastModifiedBy>
  <cp:revision>130</cp:revision>
  <dcterms:created xsi:type="dcterms:W3CDTF">2022-07-11T06:12:00Z</dcterms:created>
  <dcterms:modified xsi:type="dcterms:W3CDTF">2024-06-05T01:18:47Z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B2393EF875714947BADE898C69F59B77_12</vt:lpwstr>
  </property>
  <property fmtid="{D5CDD505-2E9C-101B-9397-08002B2CF9AE}" pid="3" name="KSOProductBuildVer">
    <vt:lpwstr>1033-12.2.0.17119</vt:lpwstr>
  </property>
</Properties>
</file>