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90" r:id="rId2"/>
    <p:sldId id="291" r:id="rId3"/>
    <p:sldId id="258" r:id="rId4"/>
    <p:sldId id="287" r:id="rId5"/>
    <p:sldId id="272" r:id="rId6"/>
    <p:sldId id="283" r:id="rId7"/>
    <p:sldId id="284" r:id="rId8"/>
    <p:sldId id="285" r:id="rId9"/>
    <p:sldId id="286" r:id="rId10"/>
    <p:sldId id="261" r:id="rId11"/>
    <p:sldId id="288" r:id="rId12"/>
    <p:sldId id="289" r:id="rId13"/>
    <p:sldId id="270" r:id="rId14"/>
    <p:sldId id="262" r:id="rId15"/>
    <p:sldId id="275" r:id="rId16"/>
    <p:sldId id="266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2904" userDrawn="1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FDDFF"/>
    <a:srgbClr val="FFE89F"/>
    <a:srgbClr val="FFE07D"/>
    <a:srgbClr val="FFD13F"/>
    <a:srgbClr val="E1EFD9"/>
    <a:srgbClr val="F16649"/>
    <a:srgbClr val="FFC000"/>
    <a:srgbClr val="F4836C"/>
    <a:srgbClr val="F7A797"/>
    <a:srgbClr val="C0E6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5501" autoAdjust="0"/>
  </p:normalViewPr>
  <p:slideViewPr>
    <p:cSldViewPr snapToGrid="0" showGuides="1">
      <p:cViewPr varScale="1">
        <p:scale>
          <a:sx n="83" d="100"/>
          <a:sy n="83" d="100"/>
        </p:scale>
        <p:origin x="966" y="90"/>
      </p:cViewPr>
      <p:guideLst>
        <p:guide pos="2904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4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0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5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9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6/2/2024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914" y="914400"/>
            <a:ext cx="8082886" cy="2895814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rgbClr val="00B0F0"/>
                </a:solidFill>
              </a:rPr>
              <a:t>Wednesday , April 10th   2024</a:t>
            </a:r>
            <a:br>
              <a:rPr lang="en-US" sz="4400" b="1" dirty="0">
                <a:solidFill>
                  <a:srgbClr val="00B0F0"/>
                </a:solidFill>
              </a:rPr>
            </a:br>
            <a:r>
              <a:rPr lang="en-US" sz="4400" b="1" dirty="0">
                <a:solidFill>
                  <a:srgbClr val="00B0F0"/>
                </a:solidFill>
              </a:rPr>
              <a:t>Unit 11: Our greener world</a:t>
            </a:r>
            <a:br>
              <a:rPr lang="en-US" sz="4400" b="1" dirty="0">
                <a:solidFill>
                  <a:srgbClr val="00B0F0"/>
                </a:solidFill>
              </a:rPr>
            </a:br>
            <a:r>
              <a:rPr lang="en-US" sz="4400" b="1" dirty="0">
                <a:solidFill>
                  <a:srgbClr val="00B0F0"/>
                </a:solidFill>
              </a:rPr>
              <a:t>Lesson 2 : A closer look 1</a:t>
            </a:r>
            <a:br>
              <a:rPr lang="en-US" sz="4400" b="1" dirty="0">
                <a:solidFill>
                  <a:srgbClr val="00B0F0"/>
                </a:solidFill>
              </a:rPr>
            </a:br>
            <a:r>
              <a:rPr lang="en-US" sz="4400" b="1" dirty="0">
                <a:solidFill>
                  <a:srgbClr val="00B0F0"/>
                </a:solidFill>
              </a:rPr>
              <a:t>     </a:t>
            </a:r>
          </a:p>
        </p:txBody>
      </p:sp>
    </p:spTree>
    <p:extLst>
      <p:ext uri="{BB962C8B-B14F-4D97-AF65-F5344CB8AC3E}">
        <p14:creationId xmlns:p14="http://schemas.microsoft.com/office/powerpoint/2010/main" val="7381961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110338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26984" y="38533"/>
            <a:ext cx="780137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pairs. Put the words from </a:t>
            </a:r>
            <a:r>
              <a:rPr lang="en-US" sz="2500" b="1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5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into groups. Some words can belong to more than one group.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04779"/>
            <a:ext cx="587409" cy="621628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5820624"/>
              </p:ext>
            </p:extLst>
          </p:nvPr>
        </p:nvGraphicFramePr>
        <p:xfrm>
          <a:off x="653083" y="1775689"/>
          <a:ext cx="7837833" cy="3912757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6126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126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126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12357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70C0"/>
                          </a:solidFill>
                        </a:rPr>
                        <a:t>Reduce</a:t>
                      </a:r>
                    </a:p>
                  </a:txBody>
                  <a:tcPr anchor="ctr">
                    <a:solidFill>
                      <a:srgbClr val="AF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70C0"/>
                          </a:solidFill>
                        </a:rPr>
                        <a:t>Reuse</a:t>
                      </a:r>
                    </a:p>
                  </a:txBody>
                  <a:tcPr anchor="ctr">
                    <a:solidFill>
                      <a:srgbClr val="AF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70C0"/>
                          </a:solidFill>
                        </a:rPr>
                        <a:t>Recycle</a:t>
                      </a:r>
                    </a:p>
                  </a:txBody>
                  <a:tcPr anchor="ctr">
                    <a:solidFill>
                      <a:srgbClr val="AFDD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004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683556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8599114"/>
              </p:ext>
            </p:extLst>
          </p:nvPr>
        </p:nvGraphicFramePr>
        <p:xfrm>
          <a:off x="653083" y="2255979"/>
          <a:ext cx="7837833" cy="3912757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6126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126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126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12357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70C0"/>
                          </a:solidFill>
                        </a:rPr>
                        <a:t>Reduce</a:t>
                      </a:r>
                    </a:p>
                  </a:txBody>
                  <a:tcPr anchor="ctr">
                    <a:solidFill>
                      <a:srgbClr val="AF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70C0"/>
                          </a:solidFill>
                        </a:rPr>
                        <a:t>Reuse</a:t>
                      </a:r>
                    </a:p>
                  </a:txBody>
                  <a:tcPr anchor="ctr">
                    <a:solidFill>
                      <a:srgbClr val="AF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70C0"/>
                          </a:solidFill>
                        </a:rPr>
                        <a:t>Recycle</a:t>
                      </a:r>
                    </a:p>
                  </a:txBody>
                  <a:tcPr anchor="ctr">
                    <a:solidFill>
                      <a:srgbClr val="AFDD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004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8" name="Rounded Rectangle 2">
            <a:extLst>
              <a:ext uri="{FF2B5EF4-FFF2-40B4-BE49-F238E27FC236}">
                <a16:creationId xmlns:a16="http://schemas.microsoft.com/office/drawing/2014/main" id="{BD613F96-3C4D-4FC2-AF20-4DE0F8346D50}"/>
              </a:ext>
            </a:extLst>
          </p:cNvPr>
          <p:cNvSpPr/>
          <p:nvPr/>
        </p:nvSpPr>
        <p:spPr>
          <a:xfrm>
            <a:off x="1361209" y="176646"/>
            <a:ext cx="6411192" cy="1527463"/>
          </a:xfrm>
          <a:prstGeom prst="roundRect">
            <a:avLst>
              <a:gd name="adj" fmla="val 13148"/>
            </a:avLst>
          </a:prstGeom>
          <a:solidFill>
            <a:srgbClr val="AFD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440D5BE-E0F9-4075-89D0-52A57023D1AC}"/>
              </a:ext>
            </a:extLst>
          </p:cNvPr>
          <p:cNvSpPr txBox="1"/>
          <p:nvPr/>
        </p:nvSpPr>
        <p:spPr>
          <a:xfrm>
            <a:off x="1641764" y="218205"/>
            <a:ext cx="18807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rubbish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EEA308B-3964-4DCC-9AD1-A333E6E5A435}"/>
              </a:ext>
            </a:extLst>
          </p:cNvPr>
          <p:cNvSpPr txBox="1"/>
          <p:nvPr/>
        </p:nvSpPr>
        <p:spPr>
          <a:xfrm>
            <a:off x="1641764" y="676529"/>
            <a:ext cx="18807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/>
              <a:t>noise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AAD655C-2CD6-4FEE-A7BB-E62CE12174EA}"/>
              </a:ext>
            </a:extLst>
          </p:cNvPr>
          <p:cNvSpPr txBox="1"/>
          <p:nvPr/>
        </p:nvSpPr>
        <p:spPr>
          <a:xfrm>
            <a:off x="1641764" y="1134857"/>
            <a:ext cx="18807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/>
              <a:t>water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24F8E08-12A6-4A48-9839-C0F9108ACA15}"/>
              </a:ext>
            </a:extLst>
          </p:cNvPr>
          <p:cNvSpPr txBox="1"/>
          <p:nvPr/>
        </p:nvSpPr>
        <p:spPr>
          <a:xfrm>
            <a:off x="3647205" y="218205"/>
            <a:ext cx="204701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/>
              <a:t>plastic bottle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98516FC-4BAF-489C-B8E4-2356ECD53D16}"/>
              </a:ext>
            </a:extLst>
          </p:cNvPr>
          <p:cNvSpPr txBox="1"/>
          <p:nvPr/>
        </p:nvSpPr>
        <p:spPr>
          <a:xfrm>
            <a:off x="3647205" y="676529"/>
            <a:ext cx="18807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/>
              <a:t>plastic bag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C4A5902-3BB3-4B1A-B11E-8FA40DA5156F}"/>
              </a:ext>
            </a:extLst>
          </p:cNvPr>
          <p:cNvSpPr txBox="1"/>
          <p:nvPr/>
        </p:nvSpPr>
        <p:spPr>
          <a:xfrm>
            <a:off x="3647205" y="1134857"/>
            <a:ext cx="18807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/>
              <a:t>clothes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E91341C-7F83-4489-92ED-ECCA2604650D}"/>
              </a:ext>
            </a:extLst>
          </p:cNvPr>
          <p:cNvSpPr txBox="1"/>
          <p:nvPr/>
        </p:nvSpPr>
        <p:spPr>
          <a:xfrm>
            <a:off x="6400801" y="218205"/>
            <a:ext cx="110143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/>
              <a:t>glass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97B74BD-9354-4011-BA61-9E3000A17ED8}"/>
              </a:ext>
            </a:extLst>
          </p:cNvPr>
          <p:cNvSpPr txBox="1"/>
          <p:nvPr/>
        </p:nvSpPr>
        <p:spPr>
          <a:xfrm>
            <a:off x="6400801" y="676529"/>
            <a:ext cx="110143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paper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8205A7-AAC2-4F1A-8B83-AAA130AE5328}"/>
              </a:ext>
            </a:extLst>
          </p:cNvPr>
          <p:cNvSpPr txBox="1"/>
          <p:nvPr/>
        </p:nvSpPr>
        <p:spPr>
          <a:xfrm>
            <a:off x="1361209" y="3026908"/>
            <a:ext cx="120738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rubbish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F46C813-A6B7-4F73-BEF8-9BF50469BD56}"/>
              </a:ext>
            </a:extLst>
          </p:cNvPr>
          <p:cNvSpPr txBox="1"/>
          <p:nvPr/>
        </p:nvSpPr>
        <p:spPr>
          <a:xfrm>
            <a:off x="1167247" y="3506535"/>
            <a:ext cx="162044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plastic bag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EA4AF53-483D-4B66-9DAA-7FD57752B69A}"/>
              </a:ext>
            </a:extLst>
          </p:cNvPr>
          <p:cNvSpPr txBox="1"/>
          <p:nvPr/>
        </p:nvSpPr>
        <p:spPr>
          <a:xfrm>
            <a:off x="1523658" y="3986162"/>
            <a:ext cx="90762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noise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D17A3E2-75FB-46E1-91D6-2D5209DB73DF}"/>
              </a:ext>
            </a:extLst>
          </p:cNvPr>
          <p:cNvSpPr txBox="1"/>
          <p:nvPr/>
        </p:nvSpPr>
        <p:spPr>
          <a:xfrm>
            <a:off x="984620" y="4465789"/>
            <a:ext cx="194110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plastic bottle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71BFFFE-9803-41F8-A102-5DBD2D4535B9}"/>
              </a:ext>
            </a:extLst>
          </p:cNvPr>
          <p:cNvSpPr txBox="1"/>
          <p:nvPr/>
        </p:nvSpPr>
        <p:spPr>
          <a:xfrm>
            <a:off x="1489193" y="4980238"/>
            <a:ext cx="97654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paper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B0705CB-F510-4B0D-9E55-E3C74567DD7F}"/>
              </a:ext>
            </a:extLst>
          </p:cNvPr>
          <p:cNvSpPr txBox="1"/>
          <p:nvPr/>
        </p:nvSpPr>
        <p:spPr>
          <a:xfrm>
            <a:off x="1454730" y="5510102"/>
            <a:ext cx="96776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water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83C56F9-1FA9-4DA6-B002-92069736F0DA}"/>
              </a:ext>
            </a:extLst>
          </p:cNvPr>
          <p:cNvSpPr txBox="1"/>
          <p:nvPr/>
        </p:nvSpPr>
        <p:spPr>
          <a:xfrm>
            <a:off x="3780312" y="3026908"/>
            <a:ext cx="162044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plastic bag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40F59B8-8524-470E-AB60-5EB5B41C36C4}"/>
              </a:ext>
            </a:extLst>
          </p:cNvPr>
          <p:cNvSpPr txBox="1"/>
          <p:nvPr/>
        </p:nvSpPr>
        <p:spPr>
          <a:xfrm>
            <a:off x="4140524" y="3506535"/>
            <a:ext cx="83869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glass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BBBCD20-0DC1-42F0-83AE-137E296BA844}"/>
              </a:ext>
            </a:extLst>
          </p:cNvPr>
          <p:cNvSpPr txBox="1"/>
          <p:nvPr/>
        </p:nvSpPr>
        <p:spPr>
          <a:xfrm>
            <a:off x="3637964" y="3986162"/>
            <a:ext cx="194110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plastic bottle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7F52FC9-1700-40A5-9F77-248560769FBB}"/>
              </a:ext>
            </a:extLst>
          </p:cNvPr>
          <p:cNvSpPr txBox="1"/>
          <p:nvPr/>
        </p:nvSpPr>
        <p:spPr>
          <a:xfrm>
            <a:off x="4096449" y="4465789"/>
            <a:ext cx="97654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paper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A854E37-A980-4E5E-BC62-C521BF879D8F}"/>
              </a:ext>
            </a:extLst>
          </p:cNvPr>
          <p:cNvSpPr txBox="1"/>
          <p:nvPr/>
        </p:nvSpPr>
        <p:spPr>
          <a:xfrm>
            <a:off x="4112816" y="4980238"/>
            <a:ext cx="96776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water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67AD6CB-4F5C-403A-BD5D-292DAFAE0226}"/>
              </a:ext>
            </a:extLst>
          </p:cNvPr>
          <p:cNvSpPr txBox="1"/>
          <p:nvPr/>
        </p:nvSpPr>
        <p:spPr>
          <a:xfrm>
            <a:off x="4049322" y="5510102"/>
            <a:ext cx="116089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clothes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B0EA5E9-40D1-4B3A-91CD-AC80BD2BDE17}"/>
              </a:ext>
            </a:extLst>
          </p:cNvPr>
          <p:cNvSpPr txBox="1"/>
          <p:nvPr/>
        </p:nvSpPr>
        <p:spPr>
          <a:xfrm>
            <a:off x="6623198" y="3026908"/>
            <a:ext cx="120738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rubbish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3AD66A2-B127-4342-A666-9A9F4635A1B4}"/>
              </a:ext>
            </a:extLst>
          </p:cNvPr>
          <p:cNvSpPr txBox="1"/>
          <p:nvPr/>
        </p:nvSpPr>
        <p:spPr>
          <a:xfrm>
            <a:off x="6429236" y="3506535"/>
            <a:ext cx="162044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plastic bag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01D1DBD-2B8E-4A9A-82D2-393ADE53733E}"/>
              </a:ext>
            </a:extLst>
          </p:cNvPr>
          <p:cNvSpPr txBox="1"/>
          <p:nvPr/>
        </p:nvSpPr>
        <p:spPr>
          <a:xfrm>
            <a:off x="6785647" y="3986162"/>
            <a:ext cx="83869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glass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83731B7-755F-49DE-9CD3-2230DB3924E6}"/>
              </a:ext>
            </a:extLst>
          </p:cNvPr>
          <p:cNvSpPr txBox="1"/>
          <p:nvPr/>
        </p:nvSpPr>
        <p:spPr>
          <a:xfrm>
            <a:off x="6246609" y="4465789"/>
            <a:ext cx="194110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plastic bottle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F25F015-2A87-4A62-9C5A-6FD020737441}"/>
              </a:ext>
            </a:extLst>
          </p:cNvPr>
          <p:cNvSpPr txBox="1"/>
          <p:nvPr/>
        </p:nvSpPr>
        <p:spPr>
          <a:xfrm>
            <a:off x="6751182" y="4980238"/>
            <a:ext cx="97654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paper</a:t>
            </a:r>
          </a:p>
        </p:txBody>
      </p:sp>
    </p:spTree>
    <p:extLst>
      <p:ext uri="{BB962C8B-B14F-4D97-AF65-F5344CB8AC3E}">
        <p14:creationId xmlns:p14="http://schemas.microsoft.com/office/powerpoint/2010/main" val="3136606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110338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26984" y="38533"/>
            <a:ext cx="780137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pairs. Put the words from </a:t>
            </a:r>
            <a:r>
              <a:rPr lang="en-US" sz="2500" b="1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5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into groups. Some words can belong to more than one group.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04779"/>
            <a:ext cx="587409" cy="62162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26984" y="5600701"/>
            <a:ext cx="797291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>
                <a:solidFill>
                  <a:srgbClr val="FF0000"/>
                </a:solidFill>
              </a:rPr>
              <a:t>Can you add more words to each group?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1180347"/>
              </p:ext>
            </p:extLst>
          </p:nvPr>
        </p:nvGraphicFramePr>
        <p:xfrm>
          <a:off x="807403" y="1396998"/>
          <a:ext cx="7837833" cy="3912757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6126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126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126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12357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70C0"/>
                          </a:solidFill>
                        </a:rPr>
                        <a:t>Reduce</a:t>
                      </a:r>
                    </a:p>
                  </a:txBody>
                  <a:tcPr anchor="ctr">
                    <a:solidFill>
                      <a:srgbClr val="AF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70C0"/>
                          </a:solidFill>
                        </a:rPr>
                        <a:t>Reuse</a:t>
                      </a:r>
                    </a:p>
                  </a:txBody>
                  <a:tcPr anchor="ctr">
                    <a:solidFill>
                      <a:srgbClr val="AF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70C0"/>
                          </a:solidFill>
                        </a:rPr>
                        <a:t>Recycle</a:t>
                      </a:r>
                    </a:p>
                  </a:txBody>
                  <a:tcPr anchor="ctr">
                    <a:solidFill>
                      <a:srgbClr val="AFDD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004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24956B17-A550-4F70-B08B-8E6A481D0DFA}"/>
              </a:ext>
            </a:extLst>
          </p:cNvPr>
          <p:cNvSpPr txBox="1"/>
          <p:nvPr/>
        </p:nvSpPr>
        <p:spPr>
          <a:xfrm>
            <a:off x="1499752" y="2241815"/>
            <a:ext cx="120738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rubbish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31DF9CC-2155-4416-8E9D-8F7F7964DB27}"/>
              </a:ext>
            </a:extLst>
          </p:cNvPr>
          <p:cNvSpPr txBox="1"/>
          <p:nvPr/>
        </p:nvSpPr>
        <p:spPr>
          <a:xfrm>
            <a:off x="1305790" y="2721442"/>
            <a:ext cx="162044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plastic bag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DA2292B-023E-45C3-B6E3-E9692E83F8DB}"/>
              </a:ext>
            </a:extLst>
          </p:cNvPr>
          <p:cNvSpPr txBox="1"/>
          <p:nvPr/>
        </p:nvSpPr>
        <p:spPr>
          <a:xfrm>
            <a:off x="1662201" y="3201069"/>
            <a:ext cx="90762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noise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FCFF747-D113-49D7-B010-611ED977FBEF}"/>
              </a:ext>
            </a:extLst>
          </p:cNvPr>
          <p:cNvSpPr txBox="1"/>
          <p:nvPr/>
        </p:nvSpPr>
        <p:spPr>
          <a:xfrm>
            <a:off x="1123163" y="3680696"/>
            <a:ext cx="194110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plastic bottle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8539DA4-AFF8-469E-BA4A-71330984A86A}"/>
              </a:ext>
            </a:extLst>
          </p:cNvPr>
          <p:cNvSpPr txBox="1"/>
          <p:nvPr/>
        </p:nvSpPr>
        <p:spPr>
          <a:xfrm>
            <a:off x="1627736" y="4195145"/>
            <a:ext cx="97654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paper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BBCC53B-FD34-4344-AD3F-431B6BB411A9}"/>
              </a:ext>
            </a:extLst>
          </p:cNvPr>
          <p:cNvSpPr txBox="1"/>
          <p:nvPr/>
        </p:nvSpPr>
        <p:spPr>
          <a:xfrm>
            <a:off x="1593273" y="4725009"/>
            <a:ext cx="96776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water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4023A77-02B9-4CEA-9C11-FF07719CDBC9}"/>
              </a:ext>
            </a:extLst>
          </p:cNvPr>
          <p:cNvSpPr txBox="1"/>
          <p:nvPr/>
        </p:nvSpPr>
        <p:spPr>
          <a:xfrm>
            <a:off x="3918855" y="2241815"/>
            <a:ext cx="162044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plastic bag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B08EDB1-EC42-4CD1-B8CF-B0AD8862F3D9}"/>
              </a:ext>
            </a:extLst>
          </p:cNvPr>
          <p:cNvSpPr txBox="1"/>
          <p:nvPr/>
        </p:nvSpPr>
        <p:spPr>
          <a:xfrm>
            <a:off x="4279067" y="2721442"/>
            <a:ext cx="83869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glass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AD779DD-6E5B-4FD1-BD98-4C9A288359C9}"/>
              </a:ext>
            </a:extLst>
          </p:cNvPr>
          <p:cNvSpPr txBox="1"/>
          <p:nvPr/>
        </p:nvSpPr>
        <p:spPr>
          <a:xfrm>
            <a:off x="3776507" y="3201069"/>
            <a:ext cx="194110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plastic bottle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F27A91B-6FFC-4447-B057-20573755E9EE}"/>
              </a:ext>
            </a:extLst>
          </p:cNvPr>
          <p:cNvSpPr txBox="1"/>
          <p:nvPr/>
        </p:nvSpPr>
        <p:spPr>
          <a:xfrm>
            <a:off x="4234992" y="3680696"/>
            <a:ext cx="97654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paper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7C551AB-68FD-47EB-90FE-1EF4AA12382F}"/>
              </a:ext>
            </a:extLst>
          </p:cNvPr>
          <p:cNvSpPr txBox="1"/>
          <p:nvPr/>
        </p:nvSpPr>
        <p:spPr>
          <a:xfrm>
            <a:off x="4251359" y="4195145"/>
            <a:ext cx="96776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water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BDA5AB7-7121-4325-A948-CE18B902900F}"/>
              </a:ext>
            </a:extLst>
          </p:cNvPr>
          <p:cNvSpPr txBox="1"/>
          <p:nvPr/>
        </p:nvSpPr>
        <p:spPr>
          <a:xfrm>
            <a:off x="4187865" y="4725009"/>
            <a:ext cx="116089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clothes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B219616-B021-4A92-9CBC-20590300712F}"/>
              </a:ext>
            </a:extLst>
          </p:cNvPr>
          <p:cNvSpPr txBox="1"/>
          <p:nvPr/>
        </p:nvSpPr>
        <p:spPr>
          <a:xfrm>
            <a:off x="6761741" y="2241815"/>
            <a:ext cx="120738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rubbish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37C4DF2-CDB6-41F9-9ADD-7E3B94DE102A}"/>
              </a:ext>
            </a:extLst>
          </p:cNvPr>
          <p:cNvSpPr txBox="1"/>
          <p:nvPr/>
        </p:nvSpPr>
        <p:spPr>
          <a:xfrm>
            <a:off x="6567779" y="2721442"/>
            <a:ext cx="162044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plastic bag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601CF8E-75B0-4F5F-A7E0-8FCF1D47241E}"/>
              </a:ext>
            </a:extLst>
          </p:cNvPr>
          <p:cNvSpPr txBox="1"/>
          <p:nvPr/>
        </p:nvSpPr>
        <p:spPr>
          <a:xfrm>
            <a:off x="6924190" y="3201069"/>
            <a:ext cx="83869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glass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D1E9D90-ADD3-49D2-9932-A1711A79582D}"/>
              </a:ext>
            </a:extLst>
          </p:cNvPr>
          <p:cNvSpPr txBox="1"/>
          <p:nvPr/>
        </p:nvSpPr>
        <p:spPr>
          <a:xfrm>
            <a:off x="6385152" y="3680696"/>
            <a:ext cx="194110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plastic bottle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586503B-7327-459C-8CC1-9D66CB40E7E4}"/>
              </a:ext>
            </a:extLst>
          </p:cNvPr>
          <p:cNvSpPr txBox="1"/>
          <p:nvPr/>
        </p:nvSpPr>
        <p:spPr>
          <a:xfrm>
            <a:off x="6889725" y="4195145"/>
            <a:ext cx="97654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paper</a:t>
            </a:r>
          </a:p>
        </p:txBody>
      </p:sp>
    </p:spTree>
    <p:extLst>
      <p:ext uri="{BB962C8B-B14F-4D97-AF65-F5344CB8AC3E}">
        <p14:creationId xmlns:p14="http://schemas.microsoft.com/office/powerpoint/2010/main" val="2128265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9144000" cy="6858000"/>
            <a:chOff x="193701" y="1590291"/>
            <a:chExt cx="8653859" cy="5137079"/>
          </a:xfrm>
        </p:grpSpPr>
        <p:sp>
          <p:nvSpPr>
            <p:cNvPr id="15" name="Rounded Rectangle 14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rgbClr val="E2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084105" y="506836"/>
            <a:ext cx="4931326" cy="1672826"/>
            <a:chOff x="2051472" y="2835991"/>
            <a:chExt cx="4931326" cy="994086"/>
          </a:xfrm>
        </p:grpSpPr>
        <p:sp>
          <p:nvSpPr>
            <p:cNvPr id="6" name="TextBox 5"/>
            <p:cNvSpPr txBox="1"/>
            <p:nvPr/>
          </p:nvSpPr>
          <p:spPr>
            <a:xfrm>
              <a:off x="2796464" y="2835991"/>
              <a:ext cx="35571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84B1"/>
                  </a:solidFill>
                </a:rPr>
                <a:t>I. Pronunciation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051472" y="3189934"/>
              <a:ext cx="4931326" cy="6401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/>
                <a:t>Rhythm in sentences</a:t>
              </a:r>
            </a:p>
            <a:p>
              <a:pPr algn="ctr"/>
              <a:r>
                <a:rPr lang="en-US" sz="3200" b="1" dirty="0"/>
                <a:t>( </a:t>
              </a:r>
              <a:r>
                <a:rPr lang="en-US" sz="3200" b="1" dirty="0" err="1"/>
                <a:t>Ngữ</a:t>
              </a:r>
              <a:r>
                <a:rPr lang="en-US" sz="3200" b="1" dirty="0"/>
                <a:t> </a:t>
              </a:r>
              <a:r>
                <a:rPr lang="en-US" sz="3200" b="1" dirty="0" err="1"/>
                <a:t>điệu</a:t>
              </a:r>
              <a:r>
                <a:rPr lang="en-US" sz="3200" b="1" dirty="0"/>
                <a:t> </a:t>
              </a:r>
              <a:r>
                <a:rPr lang="en-US" sz="3200" b="1" dirty="0" err="1"/>
                <a:t>trong</a:t>
              </a:r>
              <a:r>
                <a:rPr lang="en-US" sz="3200" b="1" dirty="0"/>
                <a:t>  </a:t>
              </a:r>
              <a:r>
                <a:rPr lang="en-US" sz="3200" b="1" dirty="0" err="1"/>
                <a:t>câu</a:t>
              </a:r>
              <a:r>
                <a:rPr lang="en-US" sz="3200" b="1" dirty="0"/>
                <a:t>)</a:t>
              </a: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751609" y="2508375"/>
            <a:ext cx="64215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In a sentence, the stressed and unstressed syllables combine to make rhythm.</a:t>
            </a:r>
          </a:p>
        </p:txBody>
      </p:sp>
    </p:spTree>
    <p:extLst>
      <p:ext uri="{BB962C8B-B14F-4D97-AF65-F5344CB8AC3E}">
        <p14:creationId xmlns:p14="http://schemas.microsoft.com/office/powerpoint/2010/main" val="23600003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07403" y="21755"/>
            <a:ext cx="815381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to these sentences, then repeat. </a:t>
            </a:r>
          </a:p>
          <a:p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Pay attention to the bold syllables.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320370" y="2033462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795200" y="2026985"/>
            <a:ext cx="56031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If you </a:t>
            </a:r>
            <a:r>
              <a:rPr lang="en-US" sz="2400" b="1"/>
              <a:t>cy</a:t>
            </a:r>
            <a:r>
              <a:rPr lang="en-US" sz="2400"/>
              <a:t>cle, it’ll </a:t>
            </a:r>
            <a:r>
              <a:rPr lang="en-US" sz="2400" b="1"/>
              <a:t>help</a:t>
            </a:r>
            <a:r>
              <a:rPr lang="en-US" sz="2400"/>
              <a:t> the </a:t>
            </a:r>
            <a:r>
              <a:rPr lang="en-US" sz="2400" b="1"/>
              <a:t>Earth</a:t>
            </a:r>
            <a:r>
              <a:rPr lang="en-US" sz="2400"/>
              <a:t>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320370" y="2673917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323162" y="3409573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3.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797992" y="3400920"/>
            <a:ext cx="6441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The </a:t>
            </a:r>
            <a:r>
              <a:rPr lang="en-US" sz="2400" b="1"/>
              <a:t>stu</a:t>
            </a:r>
            <a:r>
              <a:rPr lang="en-US" sz="2400"/>
              <a:t>dents are </a:t>
            </a:r>
            <a:r>
              <a:rPr lang="en-US" sz="2400" b="1"/>
              <a:t>plan</a:t>
            </a:r>
            <a:r>
              <a:rPr lang="en-US" sz="2400"/>
              <a:t>ting </a:t>
            </a:r>
            <a:r>
              <a:rPr lang="en-US" sz="2400" b="1"/>
              <a:t>trees</a:t>
            </a:r>
            <a:r>
              <a:rPr lang="en-US" sz="2400"/>
              <a:t> in the </a:t>
            </a:r>
            <a:r>
              <a:rPr lang="en-US" sz="2400" b="1"/>
              <a:t>gar</a:t>
            </a:r>
            <a:r>
              <a:rPr lang="en-US" sz="2400"/>
              <a:t>den.</a:t>
            </a:r>
            <a:endParaRPr lang="en-US" sz="2400" dirty="0"/>
          </a:p>
        </p:txBody>
      </p:sp>
      <p:sp>
        <p:nvSpPr>
          <p:cNvPr id="21" name="TextBox 20"/>
          <p:cNvSpPr txBox="1"/>
          <p:nvPr/>
        </p:nvSpPr>
        <p:spPr>
          <a:xfrm>
            <a:off x="1320370" y="4153947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4.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795199" y="4145294"/>
            <a:ext cx="5603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Is it </a:t>
            </a:r>
            <a:r>
              <a:rPr lang="en-US" sz="2400" b="1"/>
              <a:t>bet</a:t>
            </a:r>
            <a:r>
              <a:rPr lang="en-US" sz="2400"/>
              <a:t>ter to </a:t>
            </a:r>
            <a:r>
              <a:rPr lang="en-US" sz="2400" b="1"/>
              <a:t>use</a:t>
            </a:r>
            <a:r>
              <a:rPr lang="en-US" sz="2400"/>
              <a:t> </a:t>
            </a:r>
            <a:r>
              <a:rPr lang="en-US" sz="2400" b="1"/>
              <a:t>pa</a:t>
            </a:r>
            <a:r>
              <a:rPr lang="en-US" sz="2400"/>
              <a:t>per </a:t>
            </a:r>
            <a:r>
              <a:rPr lang="en-US" sz="2400" b="1"/>
              <a:t>bags</a:t>
            </a:r>
            <a:r>
              <a:rPr lang="en-US" sz="2400"/>
              <a:t>?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320370" y="4924742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5.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795200" y="4924742"/>
            <a:ext cx="56031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We are </a:t>
            </a:r>
            <a:r>
              <a:rPr lang="en-US" sz="2400" b="1"/>
              <a:t>hap</a:t>
            </a:r>
            <a:r>
              <a:rPr lang="en-US" sz="2400"/>
              <a:t>py to </a:t>
            </a:r>
            <a:r>
              <a:rPr lang="en-US" sz="2400" b="1"/>
              <a:t>walk</a:t>
            </a:r>
            <a:r>
              <a:rPr lang="en-US" sz="2400"/>
              <a:t> to </a:t>
            </a:r>
            <a:r>
              <a:rPr lang="en-US" sz="2400" b="1"/>
              <a:t>school</a:t>
            </a:r>
            <a:r>
              <a:rPr lang="en-US" sz="2400"/>
              <a:t>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795200" y="2682570"/>
            <a:ext cx="56031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Wa</a:t>
            </a:r>
            <a:r>
              <a:rPr lang="en-US" sz="2400"/>
              <a:t>ter is </a:t>
            </a:r>
            <a:r>
              <a:rPr lang="en-US" sz="2400" b="1"/>
              <a:t>good</a:t>
            </a:r>
            <a:r>
              <a:rPr lang="en-US" sz="2400"/>
              <a:t> for your </a:t>
            </a:r>
            <a:r>
              <a:rPr lang="en-US" sz="2400" b="1"/>
              <a:t>bo</a:t>
            </a:r>
            <a:r>
              <a:rPr lang="en-US" sz="2400"/>
              <a:t>dy.</a:t>
            </a:r>
            <a:endParaRPr lang="en-US" sz="2400" dirty="0"/>
          </a:p>
        </p:txBody>
      </p:sp>
      <p:pic>
        <p:nvPicPr>
          <p:cNvPr id="2" name="B2_32">
            <a:hlinkClick r:id="" action="ppaction://media"/>
            <a:extLst>
              <a:ext uri="{FF2B5EF4-FFF2-40B4-BE49-F238E27FC236}">
                <a16:creationId xmlns:a16="http://schemas.microsoft.com/office/drawing/2014/main" id="{A0791EE8-C477-4127-A8EE-9BBA20A25A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62725" y="47882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135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0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16833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38671"/>
            <a:ext cx="587409" cy="55384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07402" y="80652"/>
            <a:ext cx="7920961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to the conversation. Pay attention to the bold syllables. Then practise the conversation with a classmate.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19994" y="1882423"/>
            <a:ext cx="7079298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i="1"/>
              <a:t>Vy: </a:t>
            </a:r>
            <a:r>
              <a:rPr lang="en-US" sz="2600" b="1"/>
              <a:t>What</a:t>
            </a:r>
            <a:r>
              <a:rPr lang="en-US" sz="2600"/>
              <a:t> are you </a:t>
            </a:r>
            <a:r>
              <a:rPr lang="en-US" sz="2600" b="1"/>
              <a:t>do</a:t>
            </a:r>
            <a:r>
              <a:rPr lang="en-US" sz="2600"/>
              <a:t>ing?</a:t>
            </a:r>
          </a:p>
          <a:p>
            <a:pPr>
              <a:lnSpc>
                <a:spcPct val="150000"/>
              </a:lnSpc>
            </a:pPr>
            <a:r>
              <a:rPr lang="en-US" sz="2600" b="1" i="1"/>
              <a:t>Mi: </a:t>
            </a:r>
            <a:r>
              <a:rPr lang="en-US" sz="2600"/>
              <a:t>I’m </a:t>
            </a:r>
            <a:r>
              <a:rPr lang="en-US" sz="2600" b="1"/>
              <a:t>wri</a:t>
            </a:r>
            <a:r>
              <a:rPr lang="en-US" sz="2600"/>
              <a:t>ting an </a:t>
            </a:r>
            <a:r>
              <a:rPr lang="en-US" sz="2600" b="1"/>
              <a:t>ar</a:t>
            </a:r>
            <a:r>
              <a:rPr lang="en-US" sz="2600"/>
              <a:t>ticle about </a:t>
            </a:r>
            <a:r>
              <a:rPr lang="en-US" sz="2600" b="1"/>
              <a:t>go</a:t>
            </a:r>
            <a:r>
              <a:rPr lang="en-US" sz="2600"/>
              <a:t>ing </a:t>
            </a:r>
            <a:r>
              <a:rPr lang="en-US" sz="2600" b="1"/>
              <a:t>green</a:t>
            </a:r>
            <a:r>
              <a:rPr lang="en-US" sz="2600"/>
              <a:t>.</a:t>
            </a:r>
          </a:p>
          <a:p>
            <a:pPr>
              <a:lnSpc>
                <a:spcPct val="150000"/>
              </a:lnSpc>
            </a:pPr>
            <a:r>
              <a:rPr lang="en-US" sz="2600" b="1" i="1"/>
              <a:t>Vy: </a:t>
            </a:r>
            <a:r>
              <a:rPr lang="en-US" sz="2600" b="1"/>
              <a:t>Great</a:t>
            </a:r>
            <a:r>
              <a:rPr lang="en-US" sz="2600"/>
              <a:t>! I’m </a:t>
            </a:r>
            <a:r>
              <a:rPr lang="en-US" sz="2600" b="1"/>
              <a:t>wri</a:t>
            </a:r>
            <a:r>
              <a:rPr lang="en-US" sz="2600"/>
              <a:t>ting a </a:t>
            </a:r>
            <a:r>
              <a:rPr lang="en-US" sz="2600" b="1"/>
              <a:t>po</a:t>
            </a:r>
            <a:r>
              <a:rPr lang="en-US" sz="2600"/>
              <a:t>em about the </a:t>
            </a:r>
            <a:r>
              <a:rPr lang="en-US" sz="2600" b="1"/>
              <a:t>3Rs</a:t>
            </a:r>
            <a:r>
              <a:rPr lang="en-US" sz="2600"/>
              <a:t>.</a:t>
            </a:r>
          </a:p>
          <a:p>
            <a:pPr>
              <a:lnSpc>
                <a:spcPct val="150000"/>
              </a:lnSpc>
            </a:pPr>
            <a:r>
              <a:rPr lang="en-US" sz="2600" b="1" i="1"/>
              <a:t>Mi: </a:t>
            </a:r>
            <a:r>
              <a:rPr lang="en-US" sz="2600" b="1"/>
              <a:t>Let</a:t>
            </a:r>
            <a:r>
              <a:rPr lang="en-US" sz="2600"/>
              <a:t> me </a:t>
            </a:r>
            <a:r>
              <a:rPr lang="en-US" sz="2600" b="1"/>
              <a:t>read</a:t>
            </a:r>
            <a:r>
              <a:rPr lang="en-US" sz="2600"/>
              <a:t> it.</a:t>
            </a:r>
          </a:p>
          <a:p>
            <a:pPr>
              <a:lnSpc>
                <a:spcPct val="150000"/>
              </a:lnSpc>
            </a:pPr>
            <a:r>
              <a:rPr lang="en-US" sz="2600" b="1" i="1"/>
              <a:t>Vy: </a:t>
            </a:r>
            <a:r>
              <a:rPr lang="en-US" sz="2600"/>
              <a:t>I’m still </a:t>
            </a:r>
            <a:r>
              <a:rPr lang="en-US" sz="2600" b="1"/>
              <a:t>wri</a:t>
            </a:r>
            <a:r>
              <a:rPr lang="en-US" sz="2600"/>
              <a:t>ting. </a:t>
            </a:r>
            <a:r>
              <a:rPr lang="en-US" sz="2600" b="1"/>
              <a:t>Wait</a:t>
            </a:r>
            <a:r>
              <a:rPr lang="en-US" sz="2600"/>
              <a:t> for a </a:t>
            </a:r>
            <a:r>
              <a:rPr lang="en-US" sz="2600" b="1"/>
              <a:t>mi</a:t>
            </a:r>
            <a:r>
              <a:rPr lang="en-US" sz="2600"/>
              <a:t>nute.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4627" y="4052455"/>
            <a:ext cx="4453056" cy="2805545"/>
          </a:xfrm>
          <a:prstGeom prst="rect">
            <a:avLst/>
          </a:prstGeom>
        </p:spPr>
      </p:pic>
      <p:pic>
        <p:nvPicPr>
          <p:cNvPr id="2" name="B2_33">
            <a:hlinkClick r:id="" action="ppaction://media"/>
            <a:extLst>
              <a:ext uri="{FF2B5EF4-FFF2-40B4-BE49-F238E27FC236}">
                <a16:creationId xmlns:a16="http://schemas.microsoft.com/office/drawing/2014/main" id="{8B1BBA12-A61F-48C6-8083-CC2D632619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951307" y="93933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915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8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9" y="19902"/>
            <a:ext cx="9095102" cy="6803136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879C85B-8CF1-467C-90E2-2EFA7DD634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066" y="3490844"/>
            <a:ext cx="1327361" cy="1862055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8DCC60-7CC6-4BB5-93C9-B6ABD7122B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147" y="3490392"/>
            <a:ext cx="1319185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953C47D-F5F3-4C8B-95AB-CB1D25CCA4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482" y="3494196"/>
            <a:ext cx="1323683" cy="185535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3DF6CF5-0997-49BE-A637-2641803BF9F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3180" y="3490390"/>
            <a:ext cx="1329112" cy="186296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0B541C0-B76C-43AB-9EAF-B49801DFF85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900" y="3490391"/>
            <a:ext cx="1329112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</p:spTree>
    <p:extLst>
      <p:ext uri="{BB962C8B-B14F-4D97-AF65-F5344CB8AC3E}">
        <p14:creationId xmlns:p14="http://schemas.microsoft.com/office/powerpoint/2010/main" val="502482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9" dur="2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L -0.07878 -7.40741E-7 " pathEditMode="relative" rAng="0" ptsTypes="AA">
                                      <p:cBhvr>
                                        <p:cTn id="14" dur="20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7.40741E-7 L -0.07878 -7.40741E-7 " pathEditMode="relative" rAng="0" ptsTypes="AA">
                                      <p:cBhvr>
                                        <p:cTn id="19" dur="2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4" dur="20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9" dur="20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2145" y="699190"/>
            <a:ext cx="78867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00B0F0"/>
                </a:solidFill>
              </a:rPr>
              <a:t>I . Vocabulary:</a:t>
            </a:r>
          </a:p>
          <a:p>
            <a:pPr marL="0" indent="0">
              <a:buNone/>
            </a:pPr>
            <a:r>
              <a:rPr lang="en-US" dirty="0"/>
              <a:t>Reduce (v)             :  </a:t>
            </a:r>
            <a:r>
              <a:rPr lang="en-US" dirty="0" err="1"/>
              <a:t>cắt</a:t>
            </a:r>
            <a:r>
              <a:rPr lang="en-US" dirty="0"/>
              <a:t> </a:t>
            </a:r>
            <a:r>
              <a:rPr lang="en-US" dirty="0" err="1"/>
              <a:t>giảm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Reuse (v)                :  </a:t>
            </a:r>
            <a:r>
              <a:rPr lang="en-US" dirty="0" err="1"/>
              <a:t>sử</a:t>
            </a:r>
            <a:r>
              <a:rPr lang="en-US" dirty="0"/>
              <a:t> </a:t>
            </a:r>
            <a:r>
              <a:rPr lang="en-US" dirty="0" err="1"/>
              <a:t>dụng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</a:p>
          <a:p>
            <a:pPr marL="0" indent="0">
              <a:buNone/>
            </a:pPr>
            <a:r>
              <a:rPr lang="en-US" dirty="0"/>
              <a:t>Recycle (v)             :  </a:t>
            </a:r>
            <a:r>
              <a:rPr lang="en-US" dirty="0" err="1"/>
              <a:t>tái</a:t>
            </a:r>
            <a:r>
              <a:rPr lang="en-US" dirty="0"/>
              <a:t> </a:t>
            </a:r>
            <a:r>
              <a:rPr lang="en-US" dirty="0" err="1"/>
              <a:t>chế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create (v)                :  </a:t>
            </a:r>
            <a:r>
              <a:rPr lang="en-US" dirty="0" err="1"/>
              <a:t>tạo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Product  (n)            : </a:t>
            </a:r>
            <a:r>
              <a:rPr lang="en-US" dirty="0" err="1"/>
              <a:t>sản</a:t>
            </a:r>
            <a:r>
              <a:rPr lang="en-US" dirty="0"/>
              <a:t> </a:t>
            </a:r>
            <a:r>
              <a:rPr lang="en-US" dirty="0" err="1"/>
              <a:t>phẩm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material (n)             :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liệu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39243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47550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74839"/>
            <a:ext cx="627229" cy="6815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71978" y="31790"/>
            <a:ext cx="80117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 three Rs stand for Reduce – Reuse – Recycle. Draw a line from a symbol in column A to its matching word in column B and its meaning in column C. 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7239555"/>
              </p:ext>
            </p:extLst>
          </p:nvPr>
        </p:nvGraphicFramePr>
        <p:xfrm>
          <a:off x="919674" y="1547090"/>
          <a:ext cx="7331283" cy="4941456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8327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62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222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235364"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70C0"/>
                          </a:solidFill>
                        </a:rPr>
                        <a:t>A</a:t>
                      </a:r>
                    </a:p>
                  </a:txBody>
                  <a:tcPr anchor="ctr">
                    <a:solidFill>
                      <a:srgbClr val="AF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70C0"/>
                          </a:solidFill>
                        </a:rPr>
                        <a:t>B</a:t>
                      </a:r>
                    </a:p>
                  </a:txBody>
                  <a:tcPr anchor="ctr">
                    <a:solidFill>
                      <a:srgbClr val="AF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70C0"/>
                          </a:solidFill>
                        </a:rPr>
                        <a:t>C</a:t>
                      </a:r>
                    </a:p>
                  </a:txBody>
                  <a:tcPr anchor="ctr">
                    <a:solidFill>
                      <a:srgbClr val="AFDD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35364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Reduce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using something again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35364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Reuse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creating new products from used materials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35364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Recycle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using less of something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239" y="2992049"/>
            <a:ext cx="1261471" cy="9191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984" y="4032906"/>
            <a:ext cx="1378311" cy="11835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239" y="5459846"/>
            <a:ext cx="1035411" cy="1029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5644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47550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74839"/>
            <a:ext cx="627229" cy="6815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71978" y="31790"/>
            <a:ext cx="80117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 three Rs stand for Reduce – Reuse – Recycle. Draw a line from a symbol in column A to its matching word in column B and its meaning in column C. 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3863715"/>
              </p:ext>
            </p:extLst>
          </p:nvPr>
        </p:nvGraphicFramePr>
        <p:xfrm>
          <a:off x="919674" y="1547090"/>
          <a:ext cx="7331283" cy="4941456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8327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62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222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235364"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70C0"/>
                          </a:solidFill>
                        </a:rPr>
                        <a:t>A</a:t>
                      </a:r>
                    </a:p>
                  </a:txBody>
                  <a:tcPr anchor="ctr">
                    <a:solidFill>
                      <a:srgbClr val="AF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70C0"/>
                          </a:solidFill>
                        </a:rPr>
                        <a:t>B</a:t>
                      </a:r>
                    </a:p>
                  </a:txBody>
                  <a:tcPr anchor="ctr">
                    <a:solidFill>
                      <a:srgbClr val="AF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70C0"/>
                          </a:solidFill>
                        </a:rPr>
                        <a:t>C</a:t>
                      </a:r>
                    </a:p>
                  </a:txBody>
                  <a:tcPr anchor="ctr">
                    <a:solidFill>
                      <a:srgbClr val="AFDD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35364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00B050"/>
                          </a:solidFill>
                        </a:rPr>
                        <a:t>Reuse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>
                          <a:solidFill>
                            <a:srgbClr val="00B050"/>
                          </a:solidFill>
                        </a:rPr>
                        <a:t>using something again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35364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00B050"/>
                          </a:solidFill>
                        </a:rPr>
                        <a:t>Reduce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rgbClr val="00B050"/>
                          </a:solidFill>
                        </a:rPr>
                        <a:t>using less of something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35364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>
                          <a:solidFill>
                            <a:srgbClr val="00B050"/>
                          </a:solidFill>
                        </a:rPr>
                        <a:t>Recycle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00B050"/>
                          </a:solidFill>
                        </a:rPr>
                        <a:t>creating new products from used materials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239" y="2992049"/>
            <a:ext cx="1261471" cy="9191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984" y="4032906"/>
            <a:ext cx="1378311" cy="11835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239" y="5459846"/>
            <a:ext cx="1035411" cy="1029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8754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546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104779"/>
            <a:ext cx="62722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27313" y="177066"/>
            <a:ext cx="790105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spc="-8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Write a word / phrase in the box under each picture.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955963" y="1433946"/>
            <a:ext cx="6920346" cy="1527463"/>
            <a:chOff x="955963" y="1433946"/>
            <a:chExt cx="6920346" cy="1527463"/>
          </a:xfrm>
        </p:grpSpPr>
        <p:sp>
          <p:nvSpPr>
            <p:cNvPr id="9" name="Rounded Rectangle 8"/>
            <p:cNvSpPr/>
            <p:nvPr/>
          </p:nvSpPr>
          <p:spPr>
            <a:xfrm>
              <a:off x="955963" y="1433946"/>
              <a:ext cx="6411192" cy="1527463"/>
            </a:xfrm>
            <a:prstGeom prst="roundRect">
              <a:avLst>
                <a:gd name="adj" fmla="val 13148"/>
              </a:avLst>
            </a:prstGeom>
            <a:solidFill>
              <a:srgbClr val="AFDD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236518" y="1475505"/>
              <a:ext cx="1880755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/>
                <a:t>rubbish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236518" y="1933829"/>
              <a:ext cx="1880755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/>
                <a:t>noise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236518" y="2392157"/>
              <a:ext cx="1880755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/>
                <a:t>water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241959" y="1475505"/>
              <a:ext cx="204701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/>
                <a:t>plastic bottle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241959" y="1933829"/>
              <a:ext cx="1880755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/>
                <a:t>plastic bag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241959" y="2392157"/>
              <a:ext cx="1880755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/>
                <a:t>clothes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995554" y="1475505"/>
              <a:ext cx="1880755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/>
                <a:t>glass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995554" y="1933829"/>
              <a:ext cx="1880755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/>
                <a:t>paper</a:t>
              </a: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882" y="3308809"/>
            <a:ext cx="1817891" cy="12119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850" y="3221701"/>
            <a:ext cx="1299035" cy="12990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5962" y="3157317"/>
            <a:ext cx="908946" cy="13634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0985" y="3223595"/>
            <a:ext cx="1297141" cy="12971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551" y="5038493"/>
            <a:ext cx="1363418" cy="13634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937" y="5131281"/>
            <a:ext cx="1817891" cy="12119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5131281"/>
            <a:ext cx="1609591" cy="11778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7763" y="5097196"/>
            <a:ext cx="1817891" cy="12119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774526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361209" y="176646"/>
            <a:ext cx="6411192" cy="1527463"/>
          </a:xfrm>
          <a:prstGeom prst="roundRect">
            <a:avLst>
              <a:gd name="adj" fmla="val 13148"/>
            </a:avLst>
          </a:prstGeom>
          <a:solidFill>
            <a:srgbClr val="AFD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641764" y="218205"/>
            <a:ext cx="18807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rubbish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41764" y="676529"/>
            <a:ext cx="18807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/>
              <a:t>noise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41764" y="1134857"/>
            <a:ext cx="18807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/>
              <a:t>water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647205" y="218205"/>
            <a:ext cx="204701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/>
              <a:t>plastic bottle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647205" y="676529"/>
            <a:ext cx="18807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/>
              <a:t>plastic bag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647205" y="1134857"/>
            <a:ext cx="18807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/>
              <a:t>clothes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400801" y="218205"/>
            <a:ext cx="110143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/>
              <a:t>glass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400801" y="676529"/>
            <a:ext cx="110143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paper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697" y="2564823"/>
            <a:ext cx="3558886" cy="23725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7960" y="2051509"/>
            <a:ext cx="2992063" cy="29920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8" name="Group 17"/>
          <p:cNvGrpSpPr/>
          <p:nvPr/>
        </p:nvGrpSpPr>
        <p:grpSpPr>
          <a:xfrm>
            <a:off x="634812" y="5449096"/>
            <a:ext cx="3442655" cy="461665"/>
            <a:chOff x="339635" y="5449098"/>
            <a:chExt cx="3442655" cy="461665"/>
          </a:xfrm>
        </p:grpSpPr>
        <p:sp>
          <p:nvSpPr>
            <p:cNvPr id="14" name="TextBox 13"/>
            <p:cNvSpPr txBox="1"/>
            <p:nvPr/>
          </p:nvSpPr>
          <p:spPr>
            <a:xfrm>
              <a:off x="339635" y="5449098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1.</a:t>
              </a:r>
            </a:p>
          </p:txBody>
        </p:sp>
        <p:cxnSp>
          <p:nvCxnSpPr>
            <p:cNvPr id="17" name="Straight Connector 16"/>
            <p:cNvCxnSpPr/>
            <p:nvPr/>
          </p:nvCxnSpPr>
          <p:spPr>
            <a:xfrm>
              <a:off x="741728" y="5787736"/>
              <a:ext cx="3040562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/>
          <p:cNvGrpSpPr/>
          <p:nvPr/>
        </p:nvGrpSpPr>
        <p:grpSpPr>
          <a:xfrm>
            <a:off x="5302663" y="5449096"/>
            <a:ext cx="3442655" cy="461665"/>
            <a:chOff x="339635" y="5449098"/>
            <a:chExt cx="3442655" cy="461665"/>
          </a:xfrm>
        </p:grpSpPr>
        <p:sp>
          <p:nvSpPr>
            <p:cNvPr id="20" name="TextBox 19"/>
            <p:cNvSpPr txBox="1"/>
            <p:nvPr/>
          </p:nvSpPr>
          <p:spPr>
            <a:xfrm>
              <a:off x="339635" y="5449098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2.</a:t>
              </a:r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741728" y="5787736"/>
              <a:ext cx="3040562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9D9BDF21-61FA-41FC-8785-70FB1CA16D1F}"/>
              </a:ext>
            </a:extLst>
          </p:cNvPr>
          <p:cNvSpPr txBox="1"/>
          <p:nvPr/>
        </p:nvSpPr>
        <p:spPr>
          <a:xfrm>
            <a:off x="1511735" y="5418318"/>
            <a:ext cx="155690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1. </a:t>
            </a:r>
            <a:r>
              <a:rPr lang="en-US" sz="2600" dirty="0">
                <a:solidFill>
                  <a:srgbClr val="00B050"/>
                </a:solidFill>
              </a:rPr>
              <a:t>rubbish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46F6913-1791-44EA-9604-2058F5FF499E}"/>
              </a:ext>
            </a:extLst>
          </p:cNvPr>
          <p:cNvSpPr txBox="1"/>
          <p:nvPr/>
        </p:nvSpPr>
        <p:spPr>
          <a:xfrm>
            <a:off x="6139189" y="5439860"/>
            <a:ext cx="217169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2. </a:t>
            </a:r>
            <a:r>
              <a:rPr lang="en-US" sz="2600" dirty="0">
                <a:solidFill>
                  <a:srgbClr val="00B050"/>
                </a:solidFill>
              </a:rPr>
              <a:t>plastic bag</a:t>
            </a:r>
          </a:p>
        </p:txBody>
      </p:sp>
    </p:spTree>
    <p:extLst>
      <p:ext uri="{BB962C8B-B14F-4D97-AF65-F5344CB8AC3E}">
        <p14:creationId xmlns:p14="http://schemas.microsoft.com/office/powerpoint/2010/main" val="2230141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11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20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23" grpId="0"/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209" y="1920679"/>
            <a:ext cx="2081928" cy="31228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7960" y="2051509"/>
            <a:ext cx="2992063" cy="29920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8" name="Group 17"/>
          <p:cNvGrpSpPr/>
          <p:nvPr/>
        </p:nvGrpSpPr>
        <p:grpSpPr>
          <a:xfrm>
            <a:off x="634812" y="5449096"/>
            <a:ext cx="3442655" cy="461665"/>
            <a:chOff x="339635" y="5449098"/>
            <a:chExt cx="3442655" cy="461665"/>
          </a:xfrm>
        </p:grpSpPr>
        <p:sp>
          <p:nvSpPr>
            <p:cNvPr id="14" name="TextBox 13"/>
            <p:cNvSpPr txBox="1"/>
            <p:nvPr/>
          </p:nvSpPr>
          <p:spPr>
            <a:xfrm>
              <a:off x="339635" y="5449098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3.</a:t>
              </a:r>
            </a:p>
          </p:txBody>
        </p:sp>
        <p:cxnSp>
          <p:nvCxnSpPr>
            <p:cNvPr id="17" name="Straight Connector 16"/>
            <p:cNvCxnSpPr/>
            <p:nvPr/>
          </p:nvCxnSpPr>
          <p:spPr>
            <a:xfrm>
              <a:off x="741728" y="5787736"/>
              <a:ext cx="3040562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/>
          <p:cNvGrpSpPr/>
          <p:nvPr/>
        </p:nvGrpSpPr>
        <p:grpSpPr>
          <a:xfrm>
            <a:off x="5302663" y="5449096"/>
            <a:ext cx="3442655" cy="461665"/>
            <a:chOff x="339635" y="5449098"/>
            <a:chExt cx="3442655" cy="461665"/>
          </a:xfrm>
        </p:grpSpPr>
        <p:sp>
          <p:nvSpPr>
            <p:cNvPr id="20" name="TextBox 19"/>
            <p:cNvSpPr txBox="1"/>
            <p:nvPr/>
          </p:nvSpPr>
          <p:spPr>
            <a:xfrm>
              <a:off x="339635" y="5449098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4.</a:t>
              </a:r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741728" y="5787736"/>
              <a:ext cx="3040562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Rounded Rectangle 2">
            <a:extLst>
              <a:ext uri="{FF2B5EF4-FFF2-40B4-BE49-F238E27FC236}">
                <a16:creationId xmlns:a16="http://schemas.microsoft.com/office/drawing/2014/main" id="{EEA322D0-63AF-41C2-9EE8-390DEED70AC5}"/>
              </a:ext>
            </a:extLst>
          </p:cNvPr>
          <p:cNvSpPr/>
          <p:nvPr/>
        </p:nvSpPr>
        <p:spPr>
          <a:xfrm>
            <a:off x="1361209" y="176646"/>
            <a:ext cx="6411192" cy="1527463"/>
          </a:xfrm>
          <a:prstGeom prst="roundRect">
            <a:avLst>
              <a:gd name="adj" fmla="val 13148"/>
            </a:avLst>
          </a:prstGeom>
          <a:solidFill>
            <a:srgbClr val="AFD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0FD7C0F-92B2-4167-835B-1BB0DC42D63E}"/>
              </a:ext>
            </a:extLst>
          </p:cNvPr>
          <p:cNvSpPr txBox="1"/>
          <p:nvPr/>
        </p:nvSpPr>
        <p:spPr>
          <a:xfrm>
            <a:off x="1641764" y="218205"/>
            <a:ext cx="18807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chemeClr val="tx1">
                    <a:alpha val="20000"/>
                  </a:schemeClr>
                </a:solidFill>
              </a:rPr>
              <a:t>rubbish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13DDD95-3743-4F7C-B4DC-FC183DA70645}"/>
              </a:ext>
            </a:extLst>
          </p:cNvPr>
          <p:cNvSpPr txBox="1"/>
          <p:nvPr/>
        </p:nvSpPr>
        <p:spPr>
          <a:xfrm>
            <a:off x="1641764" y="676529"/>
            <a:ext cx="18807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/>
              <a:t>noise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85071E3-643B-49C7-88B7-BCED12850ED3}"/>
              </a:ext>
            </a:extLst>
          </p:cNvPr>
          <p:cNvSpPr txBox="1"/>
          <p:nvPr/>
        </p:nvSpPr>
        <p:spPr>
          <a:xfrm>
            <a:off x="1641764" y="1134857"/>
            <a:ext cx="18807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/>
              <a:t>water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D27E0EB-B509-4369-B85D-9F300CCB9550}"/>
              </a:ext>
            </a:extLst>
          </p:cNvPr>
          <p:cNvSpPr txBox="1"/>
          <p:nvPr/>
        </p:nvSpPr>
        <p:spPr>
          <a:xfrm>
            <a:off x="3647205" y="218205"/>
            <a:ext cx="204701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plastic bottle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CA04C77-E07B-4857-830F-89FF1EC8EBA2}"/>
              </a:ext>
            </a:extLst>
          </p:cNvPr>
          <p:cNvSpPr txBox="1"/>
          <p:nvPr/>
        </p:nvSpPr>
        <p:spPr>
          <a:xfrm>
            <a:off x="3647205" y="676529"/>
            <a:ext cx="18807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chemeClr val="tx1">
                    <a:alpha val="20000"/>
                  </a:schemeClr>
                </a:solidFill>
              </a:rPr>
              <a:t>plastic bag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3380841-F774-43BB-9E3D-DCE68BAEAEF0}"/>
              </a:ext>
            </a:extLst>
          </p:cNvPr>
          <p:cNvSpPr txBox="1"/>
          <p:nvPr/>
        </p:nvSpPr>
        <p:spPr>
          <a:xfrm>
            <a:off x="3647205" y="1134857"/>
            <a:ext cx="18807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/>
              <a:t>clothes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1A450D7-B7E7-473C-A6C8-359574FB491E}"/>
              </a:ext>
            </a:extLst>
          </p:cNvPr>
          <p:cNvSpPr txBox="1"/>
          <p:nvPr/>
        </p:nvSpPr>
        <p:spPr>
          <a:xfrm>
            <a:off x="6400801" y="218205"/>
            <a:ext cx="110143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glass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4A61597-848D-40C4-8462-971BB252A56C}"/>
              </a:ext>
            </a:extLst>
          </p:cNvPr>
          <p:cNvSpPr txBox="1"/>
          <p:nvPr/>
        </p:nvSpPr>
        <p:spPr>
          <a:xfrm>
            <a:off x="6400801" y="676529"/>
            <a:ext cx="110143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paper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060AF3D-80A8-428A-A697-1F381553E4CB}"/>
              </a:ext>
            </a:extLst>
          </p:cNvPr>
          <p:cNvSpPr txBox="1"/>
          <p:nvPr/>
        </p:nvSpPr>
        <p:spPr>
          <a:xfrm>
            <a:off x="1585623" y="5418318"/>
            <a:ext cx="155690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</a:rPr>
              <a:t>3. </a:t>
            </a:r>
            <a:r>
              <a:rPr lang="en-US" sz="2600" dirty="0">
                <a:solidFill>
                  <a:srgbClr val="00B050"/>
                </a:solidFill>
              </a:rPr>
              <a:t>glass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C1D6FCA-443A-4B7B-A7DD-8D460A97ECF5}"/>
              </a:ext>
            </a:extLst>
          </p:cNvPr>
          <p:cNvSpPr txBox="1"/>
          <p:nvPr/>
        </p:nvSpPr>
        <p:spPr>
          <a:xfrm>
            <a:off x="6009883" y="5430624"/>
            <a:ext cx="225666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</a:rPr>
              <a:t>4. </a:t>
            </a:r>
            <a:r>
              <a:rPr lang="en-US" sz="2600" dirty="0">
                <a:solidFill>
                  <a:srgbClr val="00B050"/>
                </a:solidFill>
              </a:rPr>
              <a:t>plastic bottle</a:t>
            </a:r>
          </a:p>
        </p:txBody>
      </p:sp>
    </p:spTree>
    <p:extLst>
      <p:ext uri="{BB962C8B-B14F-4D97-AF65-F5344CB8AC3E}">
        <p14:creationId xmlns:p14="http://schemas.microsoft.com/office/powerpoint/2010/main" val="623993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11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20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9" grpId="0"/>
      <p:bldP spid="31" grpId="0"/>
      <p:bldP spid="3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616" y="2072635"/>
            <a:ext cx="3007935" cy="30079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184" y="2550186"/>
            <a:ext cx="3795577" cy="25303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8" name="Group 17"/>
          <p:cNvGrpSpPr/>
          <p:nvPr/>
        </p:nvGrpSpPr>
        <p:grpSpPr>
          <a:xfrm>
            <a:off x="354255" y="5449096"/>
            <a:ext cx="3442655" cy="461665"/>
            <a:chOff x="339635" y="5449098"/>
            <a:chExt cx="3442655" cy="461665"/>
          </a:xfrm>
        </p:grpSpPr>
        <p:sp>
          <p:nvSpPr>
            <p:cNvPr id="14" name="TextBox 13"/>
            <p:cNvSpPr txBox="1"/>
            <p:nvPr/>
          </p:nvSpPr>
          <p:spPr>
            <a:xfrm>
              <a:off x="339635" y="5449098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5.</a:t>
              </a:r>
            </a:p>
          </p:txBody>
        </p:sp>
        <p:cxnSp>
          <p:nvCxnSpPr>
            <p:cNvPr id="17" name="Straight Connector 16"/>
            <p:cNvCxnSpPr/>
            <p:nvPr/>
          </p:nvCxnSpPr>
          <p:spPr>
            <a:xfrm>
              <a:off x="741728" y="5787736"/>
              <a:ext cx="3040562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/>
          <p:cNvGrpSpPr/>
          <p:nvPr/>
        </p:nvGrpSpPr>
        <p:grpSpPr>
          <a:xfrm>
            <a:off x="5022106" y="5449096"/>
            <a:ext cx="3442655" cy="461665"/>
            <a:chOff x="339635" y="5449098"/>
            <a:chExt cx="3442655" cy="461665"/>
          </a:xfrm>
        </p:grpSpPr>
        <p:sp>
          <p:nvSpPr>
            <p:cNvPr id="20" name="TextBox 19"/>
            <p:cNvSpPr txBox="1"/>
            <p:nvPr/>
          </p:nvSpPr>
          <p:spPr>
            <a:xfrm>
              <a:off x="339635" y="5449098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6.</a:t>
              </a:r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741728" y="5787736"/>
              <a:ext cx="3040562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Rounded Rectangle 2">
            <a:extLst>
              <a:ext uri="{FF2B5EF4-FFF2-40B4-BE49-F238E27FC236}">
                <a16:creationId xmlns:a16="http://schemas.microsoft.com/office/drawing/2014/main" id="{998B9196-BE68-4693-A3F6-8110C2589438}"/>
              </a:ext>
            </a:extLst>
          </p:cNvPr>
          <p:cNvSpPr/>
          <p:nvPr/>
        </p:nvSpPr>
        <p:spPr>
          <a:xfrm>
            <a:off x="1361209" y="176646"/>
            <a:ext cx="6411192" cy="1527463"/>
          </a:xfrm>
          <a:prstGeom prst="roundRect">
            <a:avLst>
              <a:gd name="adj" fmla="val 13148"/>
            </a:avLst>
          </a:prstGeom>
          <a:solidFill>
            <a:srgbClr val="AFD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730D9F0-738F-450C-8A86-5A7A80FAAB97}"/>
              </a:ext>
            </a:extLst>
          </p:cNvPr>
          <p:cNvSpPr txBox="1"/>
          <p:nvPr/>
        </p:nvSpPr>
        <p:spPr>
          <a:xfrm>
            <a:off x="1641764" y="218205"/>
            <a:ext cx="18807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chemeClr val="tx1">
                    <a:alpha val="20000"/>
                  </a:schemeClr>
                </a:solidFill>
              </a:rPr>
              <a:t>rubbish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4E713B0-3BFF-4C23-B1F0-42758D2B63AA}"/>
              </a:ext>
            </a:extLst>
          </p:cNvPr>
          <p:cNvSpPr txBox="1"/>
          <p:nvPr/>
        </p:nvSpPr>
        <p:spPr>
          <a:xfrm>
            <a:off x="1641764" y="676529"/>
            <a:ext cx="18807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noise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0BFDA36-2EB5-4CBA-8B86-679DA10C1227}"/>
              </a:ext>
            </a:extLst>
          </p:cNvPr>
          <p:cNvSpPr txBox="1"/>
          <p:nvPr/>
        </p:nvSpPr>
        <p:spPr>
          <a:xfrm>
            <a:off x="1641764" y="1134857"/>
            <a:ext cx="18807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/>
              <a:t>water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5B46790-5C69-414C-8296-EC675522BBCF}"/>
              </a:ext>
            </a:extLst>
          </p:cNvPr>
          <p:cNvSpPr txBox="1"/>
          <p:nvPr/>
        </p:nvSpPr>
        <p:spPr>
          <a:xfrm>
            <a:off x="3647205" y="218205"/>
            <a:ext cx="204701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chemeClr val="tx1">
                    <a:alpha val="20000"/>
                  </a:schemeClr>
                </a:solidFill>
              </a:rPr>
              <a:t>plastic bottle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E42C20B-647B-45A9-871A-27E24EA525E7}"/>
              </a:ext>
            </a:extLst>
          </p:cNvPr>
          <p:cNvSpPr txBox="1"/>
          <p:nvPr/>
        </p:nvSpPr>
        <p:spPr>
          <a:xfrm>
            <a:off x="3647205" y="676529"/>
            <a:ext cx="18807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chemeClr val="tx1">
                    <a:alpha val="20000"/>
                  </a:schemeClr>
                </a:solidFill>
              </a:rPr>
              <a:t>plastic bag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E15864C-C425-41C9-A7E9-F3860E7E3AE7}"/>
              </a:ext>
            </a:extLst>
          </p:cNvPr>
          <p:cNvSpPr txBox="1"/>
          <p:nvPr/>
        </p:nvSpPr>
        <p:spPr>
          <a:xfrm>
            <a:off x="3647205" y="1134857"/>
            <a:ext cx="18807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/>
              <a:t>clothes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7B02D02-0554-4C64-9460-C4C6C2523733}"/>
              </a:ext>
            </a:extLst>
          </p:cNvPr>
          <p:cNvSpPr txBox="1"/>
          <p:nvPr/>
        </p:nvSpPr>
        <p:spPr>
          <a:xfrm>
            <a:off x="6400801" y="218205"/>
            <a:ext cx="110143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chemeClr val="tx1">
                    <a:alpha val="20000"/>
                  </a:schemeClr>
                </a:solidFill>
              </a:rPr>
              <a:t>glass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3B2E768-B195-4DF8-AF96-5C803FBDC67C}"/>
              </a:ext>
            </a:extLst>
          </p:cNvPr>
          <p:cNvSpPr txBox="1"/>
          <p:nvPr/>
        </p:nvSpPr>
        <p:spPr>
          <a:xfrm>
            <a:off x="6400801" y="676529"/>
            <a:ext cx="110143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paper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7E9F679-7FC0-4501-9983-8C66C1D28526}"/>
              </a:ext>
            </a:extLst>
          </p:cNvPr>
          <p:cNvSpPr txBox="1"/>
          <p:nvPr/>
        </p:nvSpPr>
        <p:spPr>
          <a:xfrm>
            <a:off x="1437842" y="5418318"/>
            <a:ext cx="155690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</a:rPr>
              <a:t>5. </a:t>
            </a:r>
            <a:r>
              <a:rPr lang="en-US" sz="2600" dirty="0">
                <a:solidFill>
                  <a:srgbClr val="00B050"/>
                </a:solidFill>
              </a:rPr>
              <a:t>noise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B3E5B2B-AE81-4911-90A0-57B1763F46D1}"/>
              </a:ext>
            </a:extLst>
          </p:cNvPr>
          <p:cNvSpPr txBox="1"/>
          <p:nvPr/>
        </p:nvSpPr>
        <p:spPr>
          <a:xfrm>
            <a:off x="5566538" y="5430624"/>
            <a:ext cx="217169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</a:rPr>
              <a:t>6. </a:t>
            </a:r>
            <a:r>
              <a:rPr lang="en-US" sz="2600" dirty="0">
                <a:solidFill>
                  <a:srgbClr val="00B050"/>
                </a:solidFill>
              </a:rPr>
              <a:t>paper</a:t>
            </a:r>
          </a:p>
        </p:txBody>
      </p:sp>
    </p:spTree>
    <p:extLst>
      <p:ext uri="{BB962C8B-B14F-4D97-AF65-F5344CB8AC3E}">
        <p14:creationId xmlns:p14="http://schemas.microsoft.com/office/powerpoint/2010/main" val="995461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11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20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30" grpId="0"/>
      <p:bldP spid="31" grpId="0"/>
      <p:bldP spid="3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819" y="2550186"/>
            <a:ext cx="3659427" cy="26778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353" y="2550186"/>
            <a:ext cx="4053617" cy="27024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8" name="Group 17"/>
          <p:cNvGrpSpPr/>
          <p:nvPr/>
        </p:nvGrpSpPr>
        <p:grpSpPr>
          <a:xfrm>
            <a:off x="395819" y="5449096"/>
            <a:ext cx="3442655" cy="461665"/>
            <a:chOff x="339635" y="5449098"/>
            <a:chExt cx="3442655" cy="461665"/>
          </a:xfrm>
        </p:grpSpPr>
        <p:sp>
          <p:nvSpPr>
            <p:cNvPr id="14" name="TextBox 13"/>
            <p:cNvSpPr txBox="1"/>
            <p:nvPr/>
          </p:nvSpPr>
          <p:spPr>
            <a:xfrm>
              <a:off x="339635" y="5449098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7.</a:t>
              </a:r>
            </a:p>
          </p:txBody>
        </p:sp>
        <p:cxnSp>
          <p:nvCxnSpPr>
            <p:cNvPr id="17" name="Straight Connector 16"/>
            <p:cNvCxnSpPr/>
            <p:nvPr/>
          </p:nvCxnSpPr>
          <p:spPr>
            <a:xfrm>
              <a:off x="741728" y="5787736"/>
              <a:ext cx="3040562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/>
          <p:cNvGrpSpPr/>
          <p:nvPr/>
        </p:nvGrpSpPr>
        <p:grpSpPr>
          <a:xfrm>
            <a:off x="5063670" y="5449096"/>
            <a:ext cx="3442655" cy="461665"/>
            <a:chOff x="339635" y="5449098"/>
            <a:chExt cx="3442655" cy="461665"/>
          </a:xfrm>
        </p:grpSpPr>
        <p:sp>
          <p:nvSpPr>
            <p:cNvPr id="20" name="TextBox 19"/>
            <p:cNvSpPr txBox="1"/>
            <p:nvPr/>
          </p:nvSpPr>
          <p:spPr>
            <a:xfrm>
              <a:off x="339635" y="5449098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8.</a:t>
              </a:r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741728" y="5787736"/>
              <a:ext cx="3040562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Rounded Rectangle 2">
            <a:extLst>
              <a:ext uri="{FF2B5EF4-FFF2-40B4-BE49-F238E27FC236}">
                <a16:creationId xmlns:a16="http://schemas.microsoft.com/office/drawing/2014/main" id="{D2452ECA-33F9-430C-96A8-44CB50770D19}"/>
              </a:ext>
            </a:extLst>
          </p:cNvPr>
          <p:cNvSpPr/>
          <p:nvPr/>
        </p:nvSpPr>
        <p:spPr>
          <a:xfrm>
            <a:off x="1361209" y="176646"/>
            <a:ext cx="6411192" cy="1527463"/>
          </a:xfrm>
          <a:prstGeom prst="roundRect">
            <a:avLst>
              <a:gd name="adj" fmla="val 13148"/>
            </a:avLst>
          </a:prstGeom>
          <a:solidFill>
            <a:srgbClr val="AFD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24C70E0-3841-4C9C-9C94-FEE36E8092A1}"/>
              </a:ext>
            </a:extLst>
          </p:cNvPr>
          <p:cNvSpPr txBox="1"/>
          <p:nvPr/>
        </p:nvSpPr>
        <p:spPr>
          <a:xfrm>
            <a:off x="1641764" y="218205"/>
            <a:ext cx="18807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chemeClr val="tx1">
                    <a:alpha val="20000"/>
                  </a:schemeClr>
                </a:solidFill>
              </a:rPr>
              <a:t>rubbish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CF04FA2-F7EF-4E67-9171-A846970E3F79}"/>
              </a:ext>
            </a:extLst>
          </p:cNvPr>
          <p:cNvSpPr txBox="1"/>
          <p:nvPr/>
        </p:nvSpPr>
        <p:spPr>
          <a:xfrm>
            <a:off x="1641764" y="676529"/>
            <a:ext cx="18807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chemeClr val="tx1">
                    <a:alpha val="20000"/>
                  </a:schemeClr>
                </a:solidFill>
              </a:rPr>
              <a:t>noise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E850F7C-D708-40F6-8933-55A54C2A807D}"/>
              </a:ext>
            </a:extLst>
          </p:cNvPr>
          <p:cNvSpPr txBox="1"/>
          <p:nvPr/>
        </p:nvSpPr>
        <p:spPr>
          <a:xfrm>
            <a:off x="1641764" y="1134857"/>
            <a:ext cx="18807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water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C0E1C90-5220-4DC9-A39B-DA43B1292CB3}"/>
              </a:ext>
            </a:extLst>
          </p:cNvPr>
          <p:cNvSpPr txBox="1"/>
          <p:nvPr/>
        </p:nvSpPr>
        <p:spPr>
          <a:xfrm>
            <a:off x="3647205" y="218205"/>
            <a:ext cx="204701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chemeClr val="tx1">
                    <a:alpha val="20000"/>
                  </a:schemeClr>
                </a:solidFill>
              </a:rPr>
              <a:t>plastic bottle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B45417C-0EA0-41EA-8F5C-CBF7B79BA114}"/>
              </a:ext>
            </a:extLst>
          </p:cNvPr>
          <p:cNvSpPr txBox="1"/>
          <p:nvPr/>
        </p:nvSpPr>
        <p:spPr>
          <a:xfrm>
            <a:off x="3647205" y="676529"/>
            <a:ext cx="18807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chemeClr val="tx1">
                    <a:alpha val="20000"/>
                  </a:schemeClr>
                </a:solidFill>
              </a:rPr>
              <a:t>plastic bag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EE67E85-487D-425D-AD28-F571AAB9E3ED}"/>
              </a:ext>
            </a:extLst>
          </p:cNvPr>
          <p:cNvSpPr txBox="1"/>
          <p:nvPr/>
        </p:nvSpPr>
        <p:spPr>
          <a:xfrm>
            <a:off x="3647205" y="1134857"/>
            <a:ext cx="18807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/>
              <a:t>clothes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9E97B08-5D3C-4D06-8644-91723B277BB7}"/>
              </a:ext>
            </a:extLst>
          </p:cNvPr>
          <p:cNvSpPr txBox="1"/>
          <p:nvPr/>
        </p:nvSpPr>
        <p:spPr>
          <a:xfrm>
            <a:off x="6400801" y="218205"/>
            <a:ext cx="110143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chemeClr val="tx1">
                    <a:alpha val="20000"/>
                  </a:schemeClr>
                </a:solidFill>
              </a:rPr>
              <a:t>glass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67462D4-5BB1-45CD-BD88-3D9F0D6DCE28}"/>
              </a:ext>
            </a:extLst>
          </p:cNvPr>
          <p:cNvSpPr txBox="1"/>
          <p:nvPr/>
        </p:nvSpPr>
        <p:spPr>
          <a:xfrm>
            <a:off x="6400801" y="676529"/>
            <a:ext cx="110143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chemeClr val="tx1">
                    <a:alpha val="20000"/>
                  </a:schemeClr>
                </a:solidFill>
              </a:rPr>
              <a:t>paper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6BC4A03-581F-4533-9787-5C715D551443}"/>
              </a:ext>
            </a:extLst>
          </p:cNvPr>
          <p:cNvSpPr txBox="1"/>
          <p:nvPr/>
        </p:nvSpPr>
        <p:spPr>
          <a:xfrm>
            <a:off x="1437842" y="5418318"/>
            <a:ext cx="155690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</a:rPr>
              <a:t>7. </a:t>
            </a:r>
            <a:r>
              <a:rPr lang="en-US" sz="2600" dirty="0">
                <a:solidFill>
                  <a:srgbClr val="00B050"/>
                </a:solidFill>
              </a:rPr>
              <a:t>water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E292BFD-C6D7-4DE7-BD75-3A6325FFA0F3}"/>
              </a:ext>
            </a:extLst>
          </p:cNvPr>
          <p:cNvSpPr txBox="1"/>
          <p:nvPr/>
        </p:nvSpPr>
        <p:spPr>
          <a:xfrm>
            <a:off x="5566538" y="5430624"/>
            <a:ext cx="217169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</a:rPr>
              <a:t>8. </a:t>
            </a:r>
            <a:r>
              <a:rPr lang="en-US" sz="2600" dirty="0">
                <a:solidFill>
                  <a:srgbClr val="00B050"/>
                </a:solidFill>
              </a:rPr>
              <a:t>clothes</a:t>
            </a:r>
          </a:p>
        </p:txBody>
      </p:sp>
    </p:spTree>
    <p:extLst>
      <p:ext uri="{BB962C8B-B14F-4D97-AF65-F5344CB8AC3E}">
        <p14:creationId xmlns:p14="http://schemas.microsoft.com/office/powerpoint/2010/main" val="1441289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11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20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8" grpId="0"/>
      <p:bldP spid="31" grpId="0"/>
      <p:bldP spid="32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1619</TotalTime>
  <Words>555</Words>
  <Application>Microsoft Office PowerPoint</Application>
  <PresentationFormat>On-screen Show (4:3)</PresentationFormat>
  <Paragraphs>161</Paragraphs>
  <Slides>16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 Theme</vt:lpstr>
      <vt:lpstr>Wednesday , April 10th   2024 Unit 11: Our greener world Lesson 2 : A closer look 1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Windows 10</cp:lastModifiedBy>
  <cp:revision>92</cp:revision>
  <dcterms:created xsi:type="dcterms:W3CDTF">2020-12-09T02:04:09Z</dcterms:created>
  <dcterms:modified xsi:type="dcterms:W3CDTF">2024-06-02T15:38:37Z</dcterms:modified>
</cp:coreProperties>
</file>