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58" r:id="rId4"/>
    <p:sldId id="272" r:id="rId5"/>
    <p:sldId id="261" r:id="rId6"/>
    <p:sldId id="270" r:id="rId7"/>
    <p:sldId id="262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F"/>
    <a:srgbClr val="FFE89F"/>
    <a:srgbClr val="FFE07D"/>
    <a:srgbClr val="FFD13F"/>
    <a:srgbClr val="E1EFD9"/>
    <a:srgbClr val="F16649"/>
    <a:srgbClr val="FFC000"/>
    <a:srgbClr val="F4836C"/>
    <a:srgbClr val="F7A797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3" d="100"/>
          <a:sy n="83" d="100"/>
        </p:scale>
        <p:origin x="966" y="90"/>
      </p:cViewPr>
      <p:guideLst>
        <p:guide pos="2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14" y="1422614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B0F0"/>
                </a:solidFill>
              </a:rPr>
              <a:t>Thursday </a:t>
            </a:r>
            <a:r>
              <a:rPr lang="en-US" sz="4400" b="1" dirty="0">
                <a:solidFill>
                  <a:srgbClr val="00B0F0"/>
                </a:solidFill>
              </a:rPr>
              <a:t>, March </a:t>
            </a:r>
            <a:r>
              <a:rPr lang="en-US" sz="4400" b="1">
                <a:solidFill>
                  <a:srgbClr val="00B0F0"/>
                </a:solidFill>
              </a:rPr>
              <a:t>21</a:t>
            </a:r>
            <a:r>
              <a:rPr lang="en-US" sz="4400" b="1" baseline="30000">
                <a:solidFill>
                  <a:srgbClr val="00B0F0"/>
                </a:solidFill>
              </a:rPr>
              <a:t>st</a:t>
            </a:r>
            <a:r>
              <a:rPr lang="en-US" sz="4400" b="1">
                <a:solidFill>
                  <a:srgbClr val="00B0F0"/>
                </a:solidFill>
              </a:rPr>
              <a:t>  2024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4400" b="1" dirty="0">
                <a:solidFill>
                  <a:srgbClr val="00B0F0"/>
                </a:solidFill>
              </a:rPr>
              <a:t>Unit 10: Our houses in the future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4400" b="1" dirty="0">
                <a:solidFill>
                  <a:srgbClr val="00B0F0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4081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80" y="73380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</a:rPr>
              <a:t>I.Vocabulary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wireless(</a:t>
            </a:r>
            <a:r>
              <a:rPr lang="en-US" dirty="0" err="1"/>
              <a:t>adj</a:t>
            </a:r>
            <a:r>
              <a:rPr lang="en-US" dirty="0"/>
              <a:t>)     :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dây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Washing machine(n):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giặt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Electric cooker (n):   </a:t>
            </a:r>
            <a:r>
              <a:rPr lang="en-US" dirty="0" err="1"/>
              <a:t>bếp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dishwasher(n)           :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bát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housework(n)       : 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Electric fan(n          : </a:t>
            </a:r>
            <a:r>
              <a:rPr lang="en-US" dirty="0" err="1"/>
              <a:t>quạt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Smart clock (n):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42823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5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1978" y="31790"/>
            <a:ext cx="801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 / phrases in the box. Then put them in the appropriate columns. You may use some more than once.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22119" y="1667895"/>
            <a:ext cx="8499763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69812" y="1777400"/>
            <a:ext cx="22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cooker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1238" y="178256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1591" y="2229889"/>
            <a:ext cx="23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341411" y="222988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computer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86800" y="1777400"/>
            <a:ext cx="22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9407" y="1782564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fan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98579" y="2229889"/>
            <a:ext cx="23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69601" y="2200618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26213"/>
              </p:ext>
            </p:extLst>
          </p:nvPr>
        </p:nvGraphicFramePr>
        <p:xfrm>
          <a:off x="322120" y="3256973"/>
          <a:ext cx="8499762" cy="3206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79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living</a:t>
                      </a:r>
                      <a:r>
                        <a:rPr lang="en-US" sz="2800" baseline="0"/>
                        <a:t> room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bedroom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kitchen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38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9818FD-E5D7-439E-9987-0F2A356FD345}"/>
              </a:ext>
            </a:extLst>
          </p:cNvPr>
          <p:cNvSpPr txBox="1"/>
          <p:nvPr/>
        </p:nvSpPr>
        <p:spPr>
          <a:xfrm>
            <a:off x="988802" y="4049409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27D48-C4AA-441B-8360-8FE0B15E2FC6}"/>
              </a:ext>
            </a:extLst>
          </p:cNvPr>
          <p:cNvSpPr txBox="1"/>
          <p:nvPr/>
        </p:nvSpPr>
        <p:spPr>
          <a:xfrm>
            <a:off x="988802" y="4568223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electric fan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D43E4-2E7D-4C88-B1B1-339A8F0E2CAB}"/>
              </a:ext>
            </a:extLst>
          </p:cNvPr>
          <p:cNvSpPr txBox="1"/>
          <p:nvPr/>
        </p:nvSpPr>
        <p:spPr>
          <a:xfrm>
            <a:off x="996118" y="5097742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D83B6-FCDE-468E-B0A2-474134270403}"/>
              </a:ext>
            </a:extLst>
          </p:cNvPr>
          <p:cNvSpPr txBox="1"/>
          <p:nvPr/>
        </p:nvSpPr>
        <p:spPr>
          <a:xfrm>
            <a:off x="957009" y="5627261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52C387-00A2-4BE7-9AFB-6A7305D8F886}"/>
              </a:ext>
            </a:extLst>
          </p:cNvPr>
          <p:cNvSpPr txBox="1"/>
          <p:nvPr/>
        </p:nvSpPr>
        <p:spPr>
          <a:xfrm>
            <a:off x="3771312" y="4049409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50AD6-75CE-4CD3-86B5-E09E5D8DDCCA}"/>
              </a:ext>
            </a:extLst>
          </p:cNvPr>
          <p:cNvSpPr txBox="1"/>
          <p:nvPr/>
        </p:nvSpPr>
        <p:spPr>
          <a:xfrm>
            <a:off x="3771312" y="4568223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F0C9F-EF75-4A40-8373-55A550ABAEF2}"/>
              </a:ext>
            </a:extLst>
          </p:cNvPr>
          <p:cNvSpPr txBox="1"/>
          <p:nvPr/>
        </p:nvSpPr>
        <p:spPr>
          <a:xfrm>
            <a:off x="3778628" y="5097742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1172E5-8871-439A-BB9C-53D5DB155291}"/>
              </a:ext>
            </a:extLst>
          </p:cNvPr>
          <p:cNvSpPr txBox="1"/>
          <p:nvPr/>
        </p:nvSpPr>
        <p:spPr>
          <a:xfrm>
            <a:off x="6440624" y="4049409"/>
            <a:ext cx="2010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electric cooker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7FA1A-49B4-4572-9EAD-698EB38D364A}"/>
              </a:ext>
            </a:extLst>
          </p:cNvPr>
          <p:cNvSpPr txBox="1"/>
          <p:nvPr/>
        </p:nvSpPr>
        <p:spPr>
          <a:xfrm>
            <a:off x="6634585" y="4568223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6B9581-D975-4B5A-A1C9-EF879B6E1E9B}"/>
              </a:ext>
            </a:extLst>
          </p:cNvPr>
          <p:cNvSpPr txBox="1"/>
          <p:nvPr/>
        </p:nvSpPr>
        <p:spPr>
          <a:xfrm>
            <a:off x="6641901" y="5097742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963019-A4EB-4DFB-A726-4C1C038559EE}"/>
              </a:ext>
            </a:extLst>
          </p:cNvPr>
          <p:cNvSpPr txBox="1"/>
          <p:nvPr/>
        </p:nvSpPr>
        <p:spPr>
          <a:xfrm>
            <a:off x="6641901" y="5576995"/>
            <a:ext cx="165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pic>
        <p:nvPicPr>
          <p:cNvPr id="2" name="B2_24">
            <a:hlinkClick r:id="" action="ppaction://media"/>
            <a:extLst>
              <a:ext uri="{FF2B5EF4-FFF2-40B4-BE49-F238E27FC236}">
                <a16:creationId xmlns:a16="http://schemas.microsoft.com/office/drawing/2014/main" id="{A79C1118-7823-4C90-8477-D5E240F92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46118" y="801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57581C-6573-42DA-83A9-FC90B1600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97834"/>
              </p:ext>
            </p:extLst>
          </p:nvPr>
        </p:nvGraphicFramePr>
        <p:xfrm>
          <a:off x="4729019" y="1559792"/>
          <a:ext cx="3662227" cy="39416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/>
                        <a:t>B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aseline="0" dirty="0"/>
                        <a:t>cook rice</a:t>
                      </a:r>
                      <a:endParaRPr lang="en-US" sz="240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wash and dry dishes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dirty="0"/>
                        <a:t>keep food fresh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dirty="0"/>
                        <a:t>wash</a:t>
                      </a:r>
                      <a:r>
                        <a:rPr lang="en-US" sz="2400" baseline="0" dirty="0"/>
                        <a:t> and dry clothes</a:t>
                      </a:r>
                      <a:endParaRPr lang="en-US" sz="240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dirty="0"/>
                        <a:t>receive and send emails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appliances in A with what they can help us to do in B. 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67367"/>
              </p:ext>
            </p:extLst>
          </p:nvPr>
        </p:nvGraphicFramePr>
        <p:xfrm>
          <a:off x="752754" y="1554021"/>
          <a:ext cx="3245426" cy="3941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5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1. </a:t>
                      </a:r>
                      <a:r>
                        <a:rPr lang="en-US" sz="2400"/>
                        <a:t>electric cooker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2.</a:t>
                      </a:r>
                      <a:r>
                        <a:rPr lang="en-US" sz="2400"/>
                        <a:t> dishwasher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3.</a:t>
                      </a:r>
                      <a:r>
                        <a:rPr lang="en-US" sz="2400"/>
                        <a:t> fridge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4.</a:t>
                      </a:r>
                      <a:r>
                        <a:rPr lang="en-US" sz="2400"/>
                        <a:t> washing</a:t>
                      </a:r>
                      <a:r>
                        <a:rPr lang="en-US" sz="2400" baseline="0"/>
                        <a:t> machine</a:t>
                      </a:r>
                      <a:endParaRPr lang="en-US" sz="2400"/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86EA"/>
                          </a:solidFill>
                        </a:rPr>
                        <a:t>5.</a:t>
                      </a:r>
                      <a:r>
                        <a:rPr lang="en-US" sz="2400" dirty="0"/>
                        <a:t> computer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62490"/>
              </p:ext>
            </p:extLst>
          </p:nvPr>
        </p:nvGraphicFramePr>
        <p:xfrm>
          <a:off x="4727864" y="1559792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/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22F876-357A-4A30-94F4-07DFE1539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85391"/>
              </p:ext>
            </p:extLst>
          </p:nvPr>
        </p:nvGraphicFramePr>
        <p:xfrm>
          <a:off x="4727864" y="2216728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baseline="0" dirty="0"/>
                        <a:t>receive and send emails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67985D-4665-4F26-A9E0-B0EB88E27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98244"/>
              </p:ext>
            </p:extLst>
          </p:nvPr>
        </p:nvGraphicFramePr>
        <p:xfrm>
          <a:off x="4727863" y="2873663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0" dirty="0"/>
                        <a:t>keep</a:t>
                      </a:r>
                      <a:r>
                        <a:rPr lang="en-US" sz="2400" b="0" baseline="0" dirty="0"/>
                        <a:t> food fresh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C62FAB0-9270-43D7-8590-79F374131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10274"/>
              </p:ext>
            </p:extLst>
          </p:nvPr>
        </p:nvGraphicFramePr>
        <p:xfrm>
          <a:off x="4727863" y="3530598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0" dirty="0"/>
                        <a:t>cook</a:t>
                      </a:r>
                      <a:r>
                        <a:rPr lang="en-US" sz="2400" b="0" baseline="0" dirty="0"/>
                        <a:t> rice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D65AB5-5F6C-4697-BBD8-DE99F370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77925"/>
              </p:ext>
            </p:extLst>
          </p:nvPr>
        </p:nvGraphicFramePr>
        <p:xfrm>
          <a:off x="4727863" y="4187535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0" dirty="0"/>
                        <a:t>wash</a:t>
                      </a:r>
                      <a:r>
                        <a:rPr lang="en-US" sz="2400" b="0" baseline="0" dirty="0"/>
                        <a:t> and dry dishes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9AD999-7235-4785-97C5-9E8B810D6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05060"/>
              </p:ext>
            </p:extLst>
          </p:nvPr>
        </p:nvGraphicFramePr>
        <p:xfrm>
          <a:off x="4727862" y="4844473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0" dirty="0"/>
                        <a:t>wash</a:t>
                      </a:r>
                      <a:r>
                        <a:rPr lang="en-US" sz="2400" b="0" baseline="0" dirty="0"/>
                        <a:t> and dry clothes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2578E0-7EFE-4466-8D52-EB478A9C2A2E}"/>
              </a:ext>
            </a:extLst>
          </p:cNvPr>
          <p:cNvCxnSpPr>
            <a:endCxn id="13" idx="1"/>
          </p:cNvCxnSpPr>
          <p:nvPr/>
        </p:nvCxnSpPr>
        <p:spPr>
          <a:xfrm>
            <a:off x="3998180" y="2545196"/>
            <a:ext cx="729683" cy="131387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6E4B1B-0CAF-4444-B521-7D34EAB0521B}"/>
              </a:ext>
            </a:extLst>
          </p:cNvPr>
          <p:cNvCxnSpPr>
            <a:endCxn id="14" idx="1"/>
          </p:cNvCxnSpPr>
          <p:nvPr/>
        </p:nvCxnSpPr>
        <p:spPr>
          <a:xfrm>
            <a:off x="3998180" y="3179618"/>
            <a:ext cx="729683" cy="13363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4B9686-C2F7-426E-9ACD-3B121F8F530C}"/>
              </a:ext>
            </a:extLst>
          </p:cNvPr>
          <p:cNvCxnSpPr>
            <a:endCxn id="12" idx="1"/>
          </p:cNvCxnSpPr>
          <p:nvPr/>
        </p:nvCxnSpPr>
        <p:spPr>
          <a:xfrm flipV="1">
            <a:off x="3998180" y="3202131"/>
            <a:ext cx="729683" cy="65693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5E9AE4-6958-49BE-9B9B-238BB5129D1E}"/>
              </a:ext>
            </a:extLst>
          </p:cNvPr>
          <p:cNvCxnSpPr>
            <a:endCxn id="15" idx="1"/>
          </p:cNvCxnSpPr>
          <p:nvPr/>
        </p:nvCxnSpPr>
        <p:spPr>
          <a:xfrm>
            <a:off x="4010875" y="4516003"/>
            <a:ext cx="716987" cy="65693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936ABA-19C5-4FEA-B227-4F802D7C8A68}"/>
              </a:ext>
            </a:extLst>
          </p:cNvPr>
          <p:cNvCxnSpPr>
            <a:endCxn id="10" idx="1"/>
          </p:cNvCxnSpPr>
          <p:nvPr/>
        </p:nvCxnSpPr>
        <p:spPr>
          <a:xfrm flipV="1">
            <a:off x="3995861" y="2545196"/>
            <a:ext cx="732003" cy="262774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403" y="1537855"/>
            <a:ext cx="224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582" y="2431473"/>
            <a:ext cx="68476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can an electric cooker help us to do?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It can help us to cook rice.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26048" y="1212119"/>
            <a:ext cx="5691904" cy="1750662"/>
            <a:chOff x="1935283" y="2835991"/>
            <a:chExt cx="5691904" cy="1750662"/>
          </a:xfrm>
        </p:grpSpPr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II. 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5283" y="3509435"/>
              <a:ext cx="56919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Stress in two-syllable words</a:t>
              </a:r>
            </a:p>
            <a:p>
              <a:pPr algn="ctr"/>
              <a:r>
                <a:rPr lang="en-US" sz="3200" b="1" dirty="0"/>
                <a:t>(</a:t>
              </a:r>
              <a:r>
                <a:rPr lang="en-US" sz="3200" b="1" dirty="0" err="1"/>
                <a:t>Trọng</a:t>
              </a:r>
              <a:r>
                <a:rPr lang="en-US" sz="3200" b="1" dirty="0"/>
                <a:t> </a:t>
              </a:r>
              <a:r>
                <a:rPr lang="en-US" sz="3200" b="1" dirty="0" err="1"/>
                <a:t>âm</a:t>
              </a:r>
              <a:r>
                <a:rPr lang="en-US" sz="3200" b="1" dirty="0"/>
                <a:t> </a:t>
              </a:r>
              <a:r>
                <a:rPr lang="en-US" sz="3200" b="1" dirty="0" err="1"/>
                <a:t>của</a:t>
              </a:r>
              <a:r>
                <a:rPr lang="en-US" sz="3200" b="1" dirty="0"/>
                <a:t> </a:t>
              </a:r>
              <a:r>
                <a:rPr lang="en-US" sz="3200" b="1" dirty="0" err="1"/>
                <a:t>từ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2 </a:t>
              </a:r>
              <a:r>
                <a:rPr lang="en-US" sz="3200" b="1" dirty="0" err="1"/>
                <a:t>âm</a:t>
              </a:r>
              <a:r>
                <a:rPr lang="en-US" sz="3200" b="1" dirty="0"/>
                <a:t> </a:t>
              </a:r>
              <a:r>
                <a:rPr lang="en-US" sz="3200" b="1" dirty="0" err="1"/>
                <a:t>tiết</a:t>
              </a:r>
              <a:r>
                <a:rPr lang="en-US" sz="32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55963" y="1943101"/>
            <a:ext cx="6920346" cy="3096490"/>
          </a:xfrm>
          <a:prstGeom prst="roundRect">
            <a:avLst>
              <a:gd name="adj" fmla="val 13148"/>
            </a:avLst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518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6518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‘kitchen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518" y="4075489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‘village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6035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‘robot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6035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‘housework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6035" y="4075489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‘mountains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554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‘bedroom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5554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‘palace</a:t>
            </a:r>
          </a:p>
        </p:txBody>
      </p:sp>
      <p:pic>
        <p:nvPicPr>
          <p:cNvPr id="4" name="B2_25">
            <a:hlinkClick r:id="" action="ppaction://media"/>
            <a:extLst>
              <a:ext uri="{FF2B5EF4-FFF2-40B4-BE49-F238E27FC236}">
                <a16:creationId xmlns:a16="http://schemas.microsoft.com/office/drawing/2014/main" id="{8D4397A8-BA18-44DB-B33B-85A90FE7A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6790" y="155413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698" y="5318974"/>
            <a:ext cx="81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Thông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từ</a:t>
            </a:r>
            <a:r>
              <a:rPr lang="en-US" sz="2400" b="1" dirty="0">
                <a:solidFill>
                  <a:srgbClr val="FF0000"/>
                </a:solidFill>
              </a:rPr>
              <a:t> 2 </a:t>
            </a:r>
            <a:r>
              <a:rPr lang="en-US" sz="2400" b="1" dirty="0" err="1">
                <a:solidFill>
                  <a:srgbClr val="FF0000"/>
                </a:solidFill>
              </a:rPr>
              <a:t>âm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âm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stress of the underlined words.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74" y="1571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404" y="1564560"/>
            <a:ext cx="566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 </a:t>
            </a:r>
            <a:r>
              <a:rPr lang="en-US" sz="2400" u="sng"/>
              <a:t>picture</a:t>
            </a:r>
            <a:r>
              <a:rPr lang="en-US" sz="2400"/>
              <a:t> is on the wall of the </a:t>
            </a:r>
            <a:r>
              <a:rPr lang="en-US" sz="2400" u="sng"/>
              <a:t>bedroom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574" y="22114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366" y="29471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196" y="2938495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There’s a very big </a:t>
            </a:r>
            <a:r>
              <a:rPr lang="en-US" sz="2400" u="sng"/>
              <a:t>kitchen</a:t>
            </a:r>
            <a:r>
              <a:rPr lang="en-US" sz="2400"/>
              <a:t> in the </a:t>
            </a:r>
            <a:r>
              <a:rPr lang="en-US" sz="2400" u="sng"/>
              <a:t>palace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2574" y="36915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403" y="3682869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Their </a:t>
            </a:r>
            <a:r>
              <a:rPr lang="en-US" sz="2400" u="sng"/>
              <a:t>village</a:t>
            </a:r>
            <a:r>
              <a:rPr lang="en-US" sz="2400"/>
              <a:t> is in the </a:t>
            </a:r>
            <a:r>
              <a:rPr lang="en-US" sz="2400" u="sng"/>
              <a:t>mountains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404" y="2220145"/>
            <a:ext cx="543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 </a:t>
            </a:r>
            <a:r>
              <a:rPr lang="en-US" sz="2400" u="sng"/>
              <a:t>robot</a:t>
            </a:r>
            <a:r>
              <a:rPr lang="en-US" sz="2400"/>
              <a:t> helps me to do the </a:t>
            </a:r>
            <a:r>
              <a:rPr lang="en-US" sz="2400" u="sng"/>
              <a:t>housework</a:t>
            </a:r>
            <a:r>
              <a:rPr lang="en-US" sz="240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24" y="3871001"/>
            <a:ext cx="4421765" cy="2986999"/>
          </a:xfrm>
          <a:prstGeom prst="rect">
            <a:avLst/>
          </a:prstGeom>
        </p:spPr>
      </p:pic>
      <p:pic>
        <p:nvPicPr>
          <p:cNvPr id="3" name="B2_26">
            <a:hlinkClick r:id="" action="ppaction://media"/>
            <a:extLst>
              <a:ext uri="{FF2B5EF4-FFF2-40B4-BE49-F238E27FC236}">
                <a16:creationId xmlns:a16="http://schemas.microsoft.com/office/drawing/2014/main" id="{4E9D35A8-8D0C-4FD8-A25C-DD0191DB8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9525" y="5115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387</Words>
  <Application>Microsoft Office PowerPoint</Application>
  <PresentationFormat>On-screen Show (4:3)</PresentationFormat>
  <Paragraphs>77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Thursday , March 21st  2024 Unit 10: Our houses in the future Lesson 2: A closer look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90</cp:revision>
  <dcterms:created xsi:type="dcterms:W3CDTF">2020-12-09T02:04:09Z</dcterms:created>
  <dcterms:modified xsi:type="dcterms:W3CDTF">2024-06-02T15:36:45Z</dcterms:modified>
</cp:coreProperties>
</file>