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7" r:id="rId2"/>
    <p:sldId id="278" r:id="rId3"/>
    <p:sldId id="258" r:id="rId4"/>
    <p:sldId id="259" r:id="rId5"/>
    <p:sldId id="260" r:id="rId6"/>
    <p:sldId id="276" r:id="rId7"/>
    <p:sldId id="261" r:id="rId8"/>
    <p:sldId id="274" r:id="rId9"/>
    <p:sldId id="275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62C8CE"/>
    <a:srgbClr val="E6E6E6"/>
    <a:srgbClr val="0EAAAE"/>
    <a:srgbClr val="92DBF8"/>
    <a:srgbClr val="6ECFF6"/>
    <a:srgbClr val="FAC5BE"/>
    <a:srgbClr val="F8ACA2"/>
    <a:srgbClr val="F47A69"/>
    <a:srgbClr val="F09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79" d="100"/>
          <a:sy n="79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86" y="703286"/>
            <a:ext cx="777240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Monday , March 18</a:t>
            </a:r>
            <a:r>
              <a:rPr lang="en-US" sz="4400" b="1" baseline="30000" dirty="0">
                <a:solidFill>
                  <a:srgbClr val="00B0F0"/>
                </a:solidFill>
              </a:rPr>
              <a:t>th</a:t>
            </a:r>
            <a:r>
              <a:rPr lang="en-US" sz="4400" b="1" dirty="0">
                <a:solidFill>
                  <a:srgbClr val="00B0F0"/>
                </a:solidFill>
              </a:rPr>
              <a:t> 2024</a:t>
            </a:r>
            <a:br>
              <a:rPr lang="en-US" sz="4400" b="1" dirty="0">
                <a:solidFill>
                  <a:srgbClr val="00B0F0"/>
                </a:solidFill>
              </a:rPr>
            </a:br>
            <a:r>
              <a:rPr lang="en-US" sz="4400" b="1" dirty="0">
                <a:solidFill>
                  <a:srgbClr val="00B0F0"/>
                </a:solidFill>
              </a:rPr>
              <a:t>Unit 10: Our houses in the future</a:t>
            </a:r>
            <a:br>
              <a:rPr lang="en-US" sz="4400" b="1" dirty="0">
                <a:solidFill>
                  <a:srgbClr val="00B0F0"/>
                </a:solidFill>
              </a:rPr>
            </a:br>
            <a:r>
              <a:rPr lang="en-US" sz="4400" b="1" dirty="0">
                <a:solidFill>
                  <a:srgbClr val="00B0F0"/>
                </a:solidFill>
              </a:rPr>
              <a:t>Lesson 1: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77938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80" y="73380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B0F0"/>
                </a:solidFill>
              </a:rPr>
              <a:t>I.Vocabulary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>Appliance(n)     :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UFO= unidentified flying object(n): </a:t>
            </a:r>
            <a:r>
              <a:rPr lang="en-US" dirty="0" err="1"/>
              <a:t>đĩa</a:t>
            </a:r>
            <a:r>
              <a:rPr lang="en-US" dirty="0"/>
              <a:t> bay</a:t>
            </a:r>
          </a:p>
          <a:p>
            <a:pPr marL="0" indent="0">
              <a:buNone/>
            </a:pPr>
            <a:r>
              <a:rPr lang="en-US" dirty="0"/>
              <a:t>Solar energy(n):  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Ocean(n)           :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dương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Location(n)       : 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231" y="330140"/>
            <a:ext cx="7200422" cy="6527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4672" y="1034143"/>
            <a:ext cx="381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My future house</a:t>
            </a:r>
          </a:p>
        </p:txBody>
      </p:sp>
      <p:pic>
        <p:nvPicPr>
          <p:cNvPr id="3" name="B2_23">
            <a:hlinkClick r:id="" action="ppaction://media"/>
            <a:extLst>
              <a:ext uri="{FF2B5EF4-FFF2-40B4-BE49-F238E27FC236}">
                <a16:creationId xmlns:a16="http://schemas.microsoft.com/office/drawing/2014/main" id="{99EFFF89-42B1-4D03-B170-1DECE4051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3286" y="2061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53" y="606290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What are you doing, </a:t>
            </a:r>
            <a:r>
              <a:rPr lang="en-US" sz="2200" dirty="0" err="1"/>
              <a:t>Phong</a:t>
            </a:r>
            <a:r>
              <a:rPr lang="en-US" sz="22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I’m painting a picture of my house.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Your house! That’s a UFO.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It looks like a UFO but it’s my house in the future.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Where will it be?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It’ll be in the mountains.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What will it be like?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It’ll be a large house. It’ll have twenty rooms.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Twenty rooms! 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Yes, and it’ll have solar energy.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Fantastic! Which room will you like best?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My bedroom, of course.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What appliances might the house have?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My house might have some smart TVs and ten robots.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Sounds great! And how much will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My future house</a:t>
            </a:r>
          </a:p>
        </p:txBody>
      </p:sp>
      <p:pic>
        <p:nvPicPr>
          <p:cNvPr id="5" name="B2_23">
            <a:hlinkClick r:id="" action="ppaction://media"/>
            <a:extLst>
              <a:ext uri="{FF2B5EF4-FFF2-40B4-BE49-F238E27FC236}">
                <a16:creationId xmlns:a16="http://schemas.microsoft.com/office/drawing/2014/main" id="{7FEFE763-3EB1-4383-85FB-6B06BF4001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06" end="1312.56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31758" y="1102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6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2022" y="41498"/>
            <a:ext cx="7546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Find and write down the words or phrases that show: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DD31997-A525-49AE-A2F5-5E075D6D5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15259"/>
              </p:ext>
            </p:extLst>
          </p:nvPr>
        </p:nvGraphicFramePr>
        <p:xfrm>
          <a:off x="1016972" y="2324673"/>
          <a:ext cx="7110056" cy="28896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832960">
                  <a:extLst>
                    <a:ext uri="{9D8B030D-6E8A-4147-A177-3AD203B41FA5}">
                      <a16:colId xmlns:a16="http://schemas.microsoft.com/office/drawing/2014/main" val="2641860504"/>
                    </a:ext>
                  </a:extLst>
                </a:gridCol>
                <a:gridCol w="3277096">
                  <a:extLst>
                    <a:ext uri="{9D8B030D-6E8A-4147-A177-3AD203B41FA5}">
                      <a16:colId xmlns:a16="http://schemas.microsoft.com/office/drawing/2014/main" val="1171818408"/>
                    </a:ext>
                  </a:extLst>
                </a:gridCol>
              </a:tblGrid>
              <a:tr h="963226">
                <a:tc>
                  <a:txBody>
                    <a:bodyPr/>
                    <a:lstStyle/>
                    <a:p>
                      <a:r>
                        <a:rPr lang="en-US" sz="2800" b="0" dirty="0"/>
                        <a:t>Type of 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504880"/>
                  </a:ext>
                </a:extLst>
              </a:tr>
              <a:tr h="963226">
                <a:tc>
                  <a:txBody>
                    <a:bodyPr/>
                    <a:lstStyle/>
                    <a:p>
                      <a:r>
                        <a:rPr lang="en-US" sz="2800" b="0" dirty="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29213"/>
                  </a:ext>
                </a:extLst>
              </a:tr>
              <a:tr h="963226">
                <a:tc>
                  <a:txBody>
                    <a:bodyPr/>
                    <a:lstStyle/>
                    <a:p>
                      <a:r>
                        <a:rPr lang="en-US" sz="2800" b="0" dirty="0"/>
                        <a:t>Appliances in the 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9457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25C3D93-9151-4584-BD56-48AEECF8F0D2}"/>
              </a:ext>
            </a:extLst>
          </p:cNvPr>
          <p:cNvSpPr txBox="1"/>
          <p:nvPr/>
        </p:nvSpPr>
        <p:spPr>
          <a:xfrm>
            <a:off x="5168115" y="3507902"/>
            <a:ext cx="266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 the mountains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C97ED-011A-46A7-AECF-B9639F9FCD15}"/>
              </a:ext>
            </a:extLst>
          </p:cNvPr>
          <p:cNvSpPr txBox="1"/>
          <p:nvPr/>
        </p:nvSpPr>
        <p:spPr>
          <a:xfrm>
            <a:off x="4796260" y="4260244"/>
            <a:ext cx="3408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some smart TVs and ten robots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0A8CD-696B-4D07-A6F5-09C16FE6D212}"/>
              </a:ext>
            </a:extLst>
          </p:cNvPr>
          <p:cNvSpPr txBox="1"/>
          <p:nvPr/>
        </p:nvSpPr>
        <p:spPr>
          <a:xfrm>
            <a:off x="5997352" y="2590525"/>
            <a:ext cx="81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UFO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53" y="606290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What are you doing, </a:t>
            </a:r>
            <a:r>
              <a:rPr lang="en-US" sz="2200" dirty="0" err="1"/>
              <a:t>Phong</a:t>
            </a:r>
            <a:r>
              <a:rPr lang="en-US" sz="22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I’m painting a picture of my house.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Your house! That’s a UFO.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It looks like a UFO but it’s my house in the future.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Where will it be?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>
                <a:solidFill>
                  <a:srgbClr val="7030A0"/>
                </a:solidFill>
              </a:rPr>
              <a:t>It’ll be in the mountains.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What will it be like?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>
                <a:solidFill>
                  <a:srgbClr val="7030A0"/>
                </a:solidFill>
              </a:rPr>
              <a:t>It’ll be a large house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7030A0"/>
                </a:solidFill>
              </a:rPr>
              <a:t>It’ll have twenty rooms</a:t>
            </a:r>
            <a:r>
              <a:rPr lang="en-US" sz="22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Twenty rooms! 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Yes, and it’ll have solar energy.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Fantastic! Which room will you like best?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My bedroom, of course.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What appliances might the house have?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>
                <a:solidFill>
                  <a:srgbClr val="7030A0"/>
                </a:solidFill>
              </a:rPr>
              <a:t>My house might have some smart TVs and ten robots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Sounds great! And how much will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My future house</a:t>
            </a:r>
          </a:p>
        </p:txBody>
      </p:sp>
      <p:pic>
        <p:nvPicPr>
          <p:cNvPr id="5" name="B2_23">
            <a:hlinkClick r:id="" action="ppaction://media"/>
            <a:extLst>
              <a:ext uri="{FF2B5EF4-FFF2-40B4-BE49-F238E27FC236}">
                <a16:creationId xmlns:a16="http://schemas.microsoft.com/office/drawing/2014/main" id="{7FEFE763-3EB1-4383-85FB-6B06BF4001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06" end="1312.56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31758" y="110262"/>
            <a:ext cx="487363" cy="487363"/>
          </a:xfrm>
          <a:prstGeom prst="rect">
            <a:avLst/>
          </a:prstGeom>
        </p:spPr>
      </p:pic>
      <p:sp>
        <p:nvSpPr>
          <p:cNvPr id="6" name="Multiplication Sign 5">
            <a:hlinkClick r:id="rId5" action="ppaction://hlinksldjump"/>
            <a:extLst>
              <a:ext uri="{FF2B5EF4-FFF2-40B4-BE49-F238E27FC236}">
                <a16:creationId xmlns:a16="http://schemas.microsoft.com/office/drawing/2014/main" id="{4073AFA4-AD6F-4693-84A2-741E4410488E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rgbClr val="048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36921"/>
            <a:ext cx="7421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Tick (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49353"/>
              </p:ext>
            </p:extLst>
          </p:nvPr>
        </p:nvGraphicFramePr>
        <p:xfrm>
          <a:off x="513698" y="1464598"/>
          <a:ext cx="8052954" cy="4411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23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304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304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Phong’s house will be in the mountains.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30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His house will be large.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304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There’ll be a lot of rooms in his house.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304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 </a:t>
                      </a:r>
                      <a:r>
                        <a:rPr lang="en-US" sz="2400"/>
                        <a:t>He might have a smart TV and five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C98BD5-D887-4605-B0BC-564D0204EA2D}"/>
              </a:ext>
            </a:extLst>
          </p:cNvPr>
          <p:cNvSpPr txBox="1"/>
          <p:nvPr/>
        </p:nvSpPr>
        <p:spPr>
          <a:xfrm>
            <a:off x="6928700" y="2437759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DDEA2-42DA-4F75-A05D-FD97E05815B3}"/>
              </a:ext>
            </a:extLst>
          </p:cNvPr>
          <p:cNvSpPr txBox="1"/>
          <p:nvPr/>
        </p:nvSpPr>
        <p:spPr>
          <a:xfrm>
            <a:off x="6928699" y="330691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21453-C140-4ED9-A699-7FA8A7208760}"/>
              </a:ext>
            </a:extLst>
          </p:cNvPr>
          <p:cNvSpPr txBox="1"/>
          <p:nvPr/>
        </p:nvSpPr>
        <p:spPr>
          <a:xfrm>
            <a:off x="6928698" y="417607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AE4D5-F20D-4421-87E2-465EADAD1C74}"/>
              </a:ext>
            </a:extLst>
          </p:cNvPr>
          <p:cNvSpPr txBox="1"/>
          <p:nvPr/>
        </p:nvSpPr>
        <p:spPr>
          <a:xfrm>
            <a:off x="7810751" y="510808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Action Button: Return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E188B08-8C97-4122-964F-C91173E84EC5}"/>
              </a:ext>
            </a:extLst>
          </p:cNvPr>
          <p:cNvSpPr/>
          <p:nvPr/>
        </p:nvSpPr>
        <p:spPr>
          <a:xfrm>
            <a:off x="4267200" y="6326909"/>
            <a:ext cx="609600" cy="415636"/>
          </a:xfrm>
          <a:prstGeom prst="actionButtonReturn">
            <a:avLst/>
          </a:prstGeom>
          <a:solidFill>
            <a:srgbClr val="62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the words to make a phrase about a place.</a:t>
            </a:r>
          </a:p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 group has one extra word.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-28757" y="1180215"/>
            <a:ext cx="9022673" cy="5773792"/>
            <a:chOff x="193701" y="1590291"/>
            <a:chExt cx="8653859" cy="5137079"/>
          </a:xfrm>
        </p:grpSpPr>
        <p:sp>
          <p:nvSpPr>
            <p:cNvPr id="76" name="Rounded Rectangle 75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55783" y="1933598"/>
            <a:ext cx="2681701" cy="470318"/>
            <a:chOff x="363373" y="1262747"/>
            <a:chExt cx="2681701" cy="470318"/>
          </a:xfrm>
        </p:grpSpPr>
        <p:sp>
          <p:nvSpPr>
            <p:cNvPr id="80" name="TextBox 7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7314" y="1271400"/>
              <a:ext cx="2217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sea / a / in / the</a:t>
              </a:r>
              <a:endParaRPr lang="en-US" sz="2400" i="1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55783" y="2996419"/>
            <a:ext cx="2921848" cy="461665"/>
            <a:chOff x="369902" y="2142097"/>
            <a:chExt cx="2921848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17025" y="2142097"/>
              <a:ext cx="2474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on / in / the / city</a:t>
              </a:r>
            </a:p>
          </p:txBody>
        </p:sp>
      </p:grpSp>
      <p:cxnSp>
        <p:nvCxnSpPr>
          <p:cNvPr id="94" name="Straight Connector 93"/>
          <p:cNvCxnSpPr/>
          <p:nvPr/>
        </p:nvCxnSpPr>
        <p:spPr>
          <a:xfrm flipV="1">
            <a:off x="1204260" y="2734851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204260" y="3783175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67213" y="2600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67213" y="368287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55782" y="4043192"/>
            <a:ext cx="3088102" cy="470318"/>
            <a:chOff x="363373" y="1262747"/>
            <a:chExt cx="3088102" cy="470318"/>
          </a:xfrm>
        </p:grpSpPr>
        <p:sp>
          <p:nvSpPr>
            <p:cNvPr id="105" name="TextBox 10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27314" y="1271400"/>
              <a:ext cx="2624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/ in / at / town</a:t>
              </a:r>
              <a:endParaRPr lang="en-US" sz="2400" i="1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55782" y="5115252"/>
            <a:ext cx="3752516" cy="461665"/>
            <a:chOff x="369902" y="2142097"/>
            <a:chExt cx="3752516" cy="461665"/>
          </a:xfrm>
        </p:grpSpPr>
        <p:sp>
          <p:nvSpPr>
            <p:cNvPr id="108" name="TextBox 10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44733" y="2142097"/>
              <a:ext cx="3277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/ on / in / mountains</a:t>
              </a:r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V="1">
            <a:off x="1204259" y="4881393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1204259" y="5851806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67212" y="474680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67212" y="566316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4850567" y="1939771"/>
            <a:ext cx="3693491" cy="461665"/>
            <a:chOff x="369902" y="2142097"/>
            <a:chExt cx="3693491" cy="461665"/>
          </a:xfrm>
        </p:grpSpPr>
        <p:sp>
          <p:nvSpPr>
            <p:cNvPr id="115" name="TextBox 114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733" y="2142097"/>
              <a:ext cx="3218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countryside / a / the / in</a:t>
              </a:r>
            </a:p>
          </p:txBody>
        </p:sp>
      </p:grpSp>
      <p:cxnSp>
        <p:nvCxnSpPr>
          <p:cNvPr id="117" name="Straight Connector 116"/>
          <p:cNvCxnSpPr/>
          <p:nvPr/>
        </p:nvCxnSpPr>
        <p:spPr>
          <a:xfrm flipV="1">
            <a:off x="5399044" y="2717286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861997" y="261698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4850566" y="2986542"/>
            <a:ext cx="3279872" cy="470318"/>
            <a:chOff x="363373" y="1262747"/>
            <a:chExt cx="3279872" cy="470318"/>
          </a:xfrm>
        </p:grpSpPr>
        <p:sp>
          <p:nvSpPr>
            <p:cNvPr id="120" name="TextBox 11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7314" y="1271400"/>
              <a:ext cx="2815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Moon / in / the / on</a:t>
              </a:r>
              <a:endParaRPr lang="en-US" sz="2400" i="1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850566" y="4049365"/>
            <a:ext cx="2901181" cy="461665"/>
            <a:chOff x="369902" y="2142097"/>
            <a:chExt cx="2901181" cy="461665"/>
          </a:xfrm>
        </p:grpSpPr>
        <p:sp>
          <p:nvSpPr>
            <p:cNvPr id="123" name="TextBox 12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44733" y="2142097"/>
              <a:ext cx="2426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/ at / the / sky</a:t>
              </a:r>
              <a:endParaRPr lang="en-US" sz="2400" dirty="0"/>
            </a:p>
          </p:txBody>
        </p:sp>
      </p:grpSp>
      <p:cxnSp>
        <p:nvCxnSpPr>
          <p:cNvPr id="125" name="Straight Connector 124"/>
          <p:cNvCxnSpPr/>
          <p:nvPr/>
        </p:nvCxnSpPr>
        <p:spPr>
          <a:xfrm flipV="1">
            <a:off x="5399043" y="3797036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5399043" y="4863828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861996" y="366244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861996" y="47635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ECA3856-F296-4344-A827-806D602771A4}"/>
              </a:ext>
            </a:extLst>
          </p:cNvPr>
          <p:cNvSpPr txBox="1"/>
          <p:nvPr/>
        </p:nvSpPr>
        <p:spPr>
          <a:xfrm>
            <a:off x="1110005" y="2386024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 the sea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0BEB76-EF3C-4490-A261-EC8DC1FE6B70}"/>
              </a:ext>
            </a:extLst>
          </p:cNvPr>
          <p:cNvSpPr txBox="1"/>
          <p:nvPr/>
        </p:nvSpPr>
        <p:spPr>
          <a:xfrm>
            <a:off x="1110005" y="34472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 the city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67C939-827F-459D-AC6F-00194A172958}"/>
              </a:ext>
            </a:extLst>
          </p:cNvPr>
          <p:cNvSpPr txBox="1"/>
          <p:nvPr/>
        </p:nvSpPr>
        <p:spPr>
          <a:xfrm>
            <a:off x="1097897" y="4522163"/>
            <a:ext cx="1615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 the town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3E0F8F-E333-4CC3-9E24-CED44025ADD2}"/>
              </a:ext>
            </a:extLst>
          </p:cNvPr>
          <p:cNvSpPr txBox="1"/>
          <p:nvPr/>
        </p:nvSpPr>
        <p:spPr>
          <a:xfrm>
            <a:off x="1119723" y="5506616"/>
            <a:ext cx="2300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 the mountains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6F411A-FEAD-4096-B1A9-F3313BB58778}"/>
              </a:ext>
            </a:extLst>
          </p:cNvPr>
          <p:cNvSpPr txBox="1"/>
          <p:nvPr/>
        </p:nvSpPr>
        <p:spPr>
          <a:xfrm>
            <a:off x="5312014" y="2371863"/>
            <a:ext cx="243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 the countryside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CA4FC5-264A-42D9-B51D-6FB03668AF95}"/>
              </a:ext>
            </a:extLst>
          </p:cNvPr>
          <p:cNvSpPr txBox="1"/>
          <p:nvPr/>
        </p:nvSpPr>
        <p:spPr>
          <a:xfrm>
            <a:off x="5325396" y="3416961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on the Moon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FD437A-D6AB-4978-9F34-3725F6798A26}"/>
              </a:ext>
            </a:extLst>
          </p:cNvPr>
          <p:cNvSpPr txBox="1"/>
          <p:nvPr/>
        </p:nvSpPr>
        <p:spPr>
          <a:xfrm>
            <a:off x="5314507" y="4504857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 the sky</a:t>
            </a: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65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71566"/>
            <a:ext cx="804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groups, describe to your classmates what you can see outside the window of your future house. Your group tries to guess where your house 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1984664"/>
            <a:ext cx="246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9091" y="2507884"/>
            <a:ext cx="67852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/>
              <a:t>A:  </a:t>
            </a:r>
            <a:r>
              <a:rPr lang="en-US" sz="2600"/>
              <a:t>Outside my window I can see the beach and the water. Where’s my house?</a:t>
            </a:r>
          </a:p>
          <a:p>
            <a:pPr>
              <a:lnSpc>
                <a:spcPct val="200000"/>
              </a:lnSpc>
            </a:pPr>
            <a:r>
              <a:rPr lang="en-US" sz="2600" b="1" i="1"/>
              <a:t>B: </a:t>
            </a:r>
            <a:r>
              <a:rPr lang="en-US" sz="2600"/>
              <a:t>It’s in the sea.</a:t>
            </a:r>
          </a:p>
          <a:p>
            <a:pPr>
              <a:lnSpc>
                <a:spcPct val="200000"/>
              </a:lnSpc>
            </a:pPr>
            <a:r>
              <a:rPr lang="en-US" sz="2600" b="1" i="1"/>
              <a:t>A: </a:t>
            </a:r>
            <a:r>
              <a:rPr lang="en-US" sz="2600"/>
              <a:t>Correct!</a:t>
            </a:r>
          </a:p>
        </p:txBody>
      </p:sp>
    </p:spTree>
    <p:extLst>
      <p:ext uri="{BB962C8B-B14F-4D97-AF65-F5344CB8AC3E}">
        <p14:creationId xmlns:p14="http://schemas.microsoft.com/office/powerpoint/2010/main" val="35939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631</Words>
  <Application>Microsoft Office PowerPoint</Application>
  <PresentationFormat>On-screen Show (4:3)</PresentationFormat>
  <Paragraphs>89</Paragraphs>
  <Slides>10</Slides>
  <Notes>2</Notes>
  <HiddenSlides>1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 2</vt:lpstr>
      <vt:lpstr>Office Theme</vt:lpstr>
      <vt:lpstr>Monday , March 18th 2024 Unit 10: Our houses in the future Lesson 1: 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88</cp:revision>
  <dcterms:created xsi:type="dcterms:W3CDTF">2020-12-09T02:04:09Z</dcterms:created>
  <dcterms:modified xsi:type="dcterms:W3CDTF">2024-06-02T15:37:14Z</dcterms:modified>
</cp:coreProperties>
</file>