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7"/>
  </p:notesMasterIdLst>
  <p:sldIdLst>
    <p:sldId id="826" r:id="rId3"/>
    <p:sldId id="827" r:id="rId4"/>
    <p:sldId id="828" r:id="rId5"/>
    <p:sldId id="829" r:id="rId6"/>
    <p:sldId id="830" r:id="rId7"/>
    <p:sldId id="831" r:id="rId8"/>
    <p:sldId id="832" r:id="rId9"/>
    <p:sldId id="833" r:id="rId10"/>
    <p:sldId id="834" r:id="rId11"/>
    <p:sldId id="835" r:id="rId12"/>
    <p:sldId id="836" r:id="rId13"/>
    <p:sldId id="849" r:id="rId14"/>
    <p:sldId id="837" r:id="rId15"/>
    <p:sldId id="838" r:id="rId16"/>
    <p:sldId id="839" r:id="rId17"/>
    <p:sldId id="840" r:id="rId18"/>
    <p:sldId id="841" r:id="rId19"/>
    <p:sldId id="842" r:id="rId20"/>
    <p:sldId id="843" r:id="rId21"/>
    <p:sldId id="845" r:id="rId22"/>
    <p:sldId id="846" r:id="rId23"/>
    <p:sldId id="847" r:id="rId24"/>
    <p:sldId id="848" r:id="rId25"/>
    <p:sldId id="84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9104" autoAdjust="0"/>
  </p:normalViewPr>
  <p:slideViewPr>
    <p:cSldViewPr snapToGrid="0">
      <p:cViewPr varScale="1">
        <p:scale>
          <a:sx n="42" d="100"/>
          <a:sy n="42" d="100"/>
        </p:scale>
        <p:origin x="864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B6FF4-849A-4AAB-914B-A68E2B48212C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943C8-4A0E-4020-981C-9EBBDB982B3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CCE2E09-86DE-47D5-A3D9-D1AF1CF3198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CCE2E09-86DE-47D5-A3D9-D1AF1CF3198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6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6"/>
          <p:cNvSpPr txBox="1"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5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6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6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4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64"/>
          <p:cNvSpPr txBox="1">
            <a:spLocks noGrp="1"/>
          </p:cNvSpPr>
          <p:nvPr>
            <p:ph type="body" idx="1"/>
          </p:nvPr>
        </p:nvSpPr>
        <p:spPr>
          <a:xfrm rot="5400000">
            <a:off x="3901440" y="-1356360"/>
            <a:ext cx="4389120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6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64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64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5"/>
          <p:cNvSpPr txBox="1">
            <a:spLocks noGrp="1"/>
          </p:cNvSpPr>
          <p:nvPr>
            <p:ph type="title"/>
          </p:nvPr>
        </p:nvSpPr>
        <p:spPr>
          <a:xfrm rot="5400000">
            <a:off x="7604919" y="2148683"/>
            <a:ext cx="5211763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65"/>
          <p:cNvSpPr txBox="1">
            <a:spLocks noGrp="1"/>
          </p:cNvSpPr>
          <p:nvPr>
            <p:ph type="body" idx="1"/>
          </p:nvPr>
        </p:nvSpPr>
        <p:spPr>
          <a:xfrm rot="5400000">
            <a:off x="2016920" y="-492917"/>
            <a:ext cx="5211763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6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65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65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AB2A-4220-4418-90DB-31EEAA68824C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5AFA-8BAB-446E-BC26-43EDD1A473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AB2A-4220-4418-90DB-31EEAA68824C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5AFA-8BAB-446E-BC26-43EDD1A473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AB2A-4220-4418-90DB-31EEAA68824C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5AFA-8BAB-446E-BC26-43EDD1A473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AB2A-4220-4418-90DB-31EEAA68824C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5AFA-8BAB-446E-BC26-43EDD1A473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AB2A-4220-4418-90DB-31EEAA68824C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5AFA-8BAB-446E-BC26-43EDD1A473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AB2A-4220-4418-90DB-31EEAA68824C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5AFA-8BAB-446E-BC26-43EDD1A473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AB2A-4220-4418-90DB-31EEAA68824C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5AFA-8BAB-446E-BC26-43EDD1A473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AB2A-4220-4418-90DB-31EEAA68824C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5AFA-8BAB-446E-BC26-43EDD1A473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7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7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AB2A-4220-4418-90DB-31EEAA68824C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5AFA-8BAB-446E-BC26-43EDD1A473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AB2A-4220-4418-90DB-31EEAA68824C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5AFA-8BAB-446E-BC26-43EDD1A473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AB2A-4220-4418-90DB-31EEAA68824C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5AFA-8BAB-446E-BC26-43EDD1A473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4"/>
          <p:cNvSpPr txBox="1"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 panose="020F0502020204030204"/>
              <a:buNone/>
              <a:defRPr sz="5600" b="1">
                <a:solidFill>
                  <a:srgbClr val="4CE0EA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4"/>
          <p:cNvSpPr txBox="1"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45720" lvl="0" algn="r">
              <a:spcBef>
                <a:spcPts val="520"/>
              </a:spcBef>
              <a:spcAft>
                <a:spcPts val="0"/>
              </a:spcAft>
              <a:buSzPts val="247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4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4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8"/>
          <p:cNvSpPr txBox="1"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4AE3AC"/>
              </a:buClr>
              <a:buSzPts val="5600"/>
              <a:buFont typeface="Calibri" panose="020F0502020204030204"/>
              <a:buNone/>
              <a:defRPr sz="5600" b="1" cap="none">
                <a:solidFill>
                  <a:srgbClr val="4AE3AC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8"/>
          <p:cNvSpPr txBox="1"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SzPts val="2090"/>
              <a:buNone/>
              <a:defRPr sz="22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5pPr>
            <a:lvl6pPr marL="2743200" lvl="5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5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8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8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9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59"/>
          <p:cNvSpPr txBox="1">
            <a:spLocks noGrp="1"/>
          </p:cNvSpPr>
          <p:nvPr>
            <p:ph type="body" idx="1"/>
          </p:nvPr>
        </p:nvSpPr>
        <p:spPr>
          <a:xfrm>
            <a:off x="609600" y="1920085"/>
            <a:ext cx="538480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5445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marL="914400" lvl="1" indent="-35814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marL="1828800" lvl="3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59"/>
          <p:cNvSpPr txBox="1">
            <a:spLocks noGrp="1"/>
          </p:cNvSpPr>
          <p:nvPr>
            <p:ph type="body" idx="2"/>
          </p:nvPr>
        </p:nvSpPr>
        <p:spPr>
          <a:xfrm>
            <a:off x="6197600" y="1920085"/>
            <a:ext cx="538480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5445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marL="914400" lvl="1" indent="-35814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marL="1828800" lvl="3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5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9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9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60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 panose="020F0502020204030204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60"/>
          <p:cNvSpPr txBox="1"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28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60"/>
          <p:cNvSpPr txBox="1">
            <a:spLocks noGrp="1"/>
          </p:cNvSpPr>
          <p:nvPr>
            <p:ph type="body" idx="2"/>
          </p:nvPr>
        </p:nvSpPr>
        <p:spPr>
          <a:xfrm>
            <a:off x="6193368" y="1859758"/>
            <a:ext cx="5389033" cy="654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28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60"/>
          <p:cNvSpPr txBox="1">
            <a:spLocks noGrp="1"/>
          </p:cNvSpPr>
          <p:nvPr>
            <p:ph type="body" idx="3"/>
          </p:nvPr>
        </p:nvSpPr>
        <p:spPr>
          <a:xfrm>
            <a:off x="609600" y="2514600"/>
            <a:ext cx="5386917" cy="38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61315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marL="914400" lvl="1" indent="-33655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464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marL="2286000" lvl="4" indent="-29464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marL="2743200" lvl="5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60"/>
          <p:cNvSpPr txBox="1">
            <a:spLocks noGrp="1"/>
          </p:cNvSpPr>
          <p:nvPr>
            <p:ph type="body" idx="4"/>
          </p:nvPr>
        </p:nvSpPr>
        <p:spPr>
          <a:xfrm>
            <a:off x="6193368" y="2514600"/>
            <a:ext cx="5389033" cy="38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61315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marL="914400" lvl="1" indent="-33655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464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marL="2286000" lvl="4" indent="-29464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marL="2743200" lvl="5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6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0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60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1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 panose="020F0502020204030204"/>
              <a:buNone/>
              <a:defRPr sz="5000" b="0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6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61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61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2"/>
          <p:cNvSpPr txBox="1"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 panose="020F0502020204030204"/>
              <a:buNone/>
              <a:defRPr sz="2600" b="0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62"/>
          <p:cNvSpPr txBox="1">
            <a:spLocks noGrp="1"/>
          </p:cNvSpPr>
          <p:nvPr>
            <p:ph type="body" idx="1"/>
          </p:nvPr>
        </p:nvSpPr>
        <p:spPr>
          <a:xfrm>
            <a:off x="914400" y="16764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75" tIns="45700" rIns="1827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33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marL="2743200" lvl="5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62"/>
          <p:cNvSpPr txBox="1">
            <a:spLocks noGrp="1"/>
          </p:cNvSpPr>
          <p:nvPr>
            <p:ph type="body" idx="2"/>
          </p:nvPr>
        </p:nvSpPr>
        <p:spPr>
          <a:xfrm>
            <a:off x="4766733" y="1676400"/>
            <a:ext cx="6815667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97510" algn="l">
              <a:spcBef>
                <a:spcPts val="560"/>
              </a:spcBef>
              <a:spcAft>
                <a:spcPts val="0"/>
              </a:spcAft>
              <a:buSzPts val="2660"/>
              <a:buChar char="⚫"/>
              <a:defRPr sz="2800"/>
            </a:lvl1pPr>
            <a:lvl2pPr marL="914400" lvl="1" indent="-368935" algn="l">
              <a:spcBef>
                <a:spcPts val="520"/>
              </a:spcBef>
              <a:spcAft>
                <a:spcPts val="0"/>
              </a:spcAft>
              <a:buSzPts val="2210"/>
              <a:buChar char="⚫"/>
              <a:defRPr sz="2600"/>
            </a:lvl2pPr>
            <a:lvl3pPr marL="1371600" lvl="2" indent="-335280" algn="l">
              <a:spcBef>
                <a:spcPts val="480"/>
              </a:spcBef>
              <a:spcAft>
                <a:spcPts val="0"/>
              </a:spcAft>
              <a:buSzPts val="1680"/>
              <a:buChar char="⚫"/>
              <a:defRPr sz="2400"/>
            </a:lvl3pPr>
            <a:lvl4pPr marL="1828800" lvl="3" indent="-311150" algn="l">
              <a:spcBef>
                <a:spcPts val="400"/>
              </a:spcBef>
              <a:spcAft>
                <a:spcPts val="0"/>
              </a:spcAft>
              <a:buSzPts val="1300"/>
              <a:buChar char="⚫"/>
              <a:defRPr sz="20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6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62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62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 with Captio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3"/>
          <p:cNvSpPr/>
          <p:nvPr/>
        </p:nvSpPr>
        <p:spPr>
          <a:xfrm rot="-10380000" flipH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9525" cap="rnd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38500" dir="7500000" sx="98500" sy="100080" kx="100000" algn="tl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nstantia" panose="02030602050306030303"/>
              <a:ea typeface="Constantia" panose="02030602050306030303"/>
              <a:cs typeface="Constantia" panose="02030602050306030303"/>
              <a:sym typeface="Constantia" panose="02030602050306030303"/>
            </a:endParaRPr>
          </a:p>
        </p:txBody>
      </p:sp>
      <p:sp>
        <p:nvSpPr>
          <p:cNvPr id="89" name="Google Shape;89;p63"/>
          <p:cNvSpPr/>
          <p:nvPr/>
        </p:nvSpPr>
        <p:spPr>
          <a:xfrm rot="-10380000" flipH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bevel/>
            <a:headEnd type="none" w="sm" len="sm"/>
            <a:tailEnd type="none" w="sm" len="sm"/>
          </a:ln>
          <a:effectLst>
            <a:outerShdw blurRad="19685" dist="6350" dir="12900000" algn="tl" rotWithShape="0">
              <a:srgbClr val="000000">
                <a:alpha val="46666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nstantia" panose="02030602050306030303"/>
              <a:ea typeface="Constantia" panose="02030602050306030303"/>
              <a:cs typeface="Constantia" panose="02030602050306030303"/>
              <a:sym typeface="Constantia" panose="02030602050306030303"/>
            </a:endParaRPr>
          </a:p>
        </p:txBody>
      </p:sp>
      <p:sp>
        <p:nvSpPr>
          <p:cNvPr id="90" name="Google Shape;90;p63"/>
          <p:cNvSpPr txBox="1"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 panose="020F0502020204030204"/>
              <a:buNone/>
              <a:defRPr sz="20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63"/>
          <p:cNvSpPr txBox="1">
            <a:spLocks noGrp="1"/>
          </p:cNvSpPr>
          <p:nvPr>
            <p:ph type="body" idx="1"/>
          </p:nvPr>
        </p:nvSpPr>
        <p:spPr>
          <a:xfrm>
            <a:off x="812800" y="2828785"/>
            <a:ext cx="2946400" cy="2179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000" tIns="45700" rIns="45700" bIns="45700" anchor="t" anchorCtr="0">
            <a:normAutofit/>
          </a:bodyPr>
          <a:lstStyle>
            <a:lvl1pPr marL="457200" lvl="0" indent="-228600" algn="l">
              <a:spcBef>
                <a:spcPts val="250"/>
              </a:spcBef>
              <a:spcAft>
                <a:spcPts val="0"/>
              </a:spcAft>
              <a:buSzPts val="1235"/>
              <a:buFont typeface="Constantia" panose="02030602050306030303"/>
              <a:buNone/>
              <a:defRPr sz="1300"/>
            </a:lvl1pPr>
            <a:lvl2pPr marL="914400" lvl="1" indent="-293370" algn="l">
              <a:spcBef>
                <a:spcPts val="240"/>
              </a:spcBef>
              <a:spcAft>
                <a:spcPts val="0"/>
              </a:spcAft>
              <a:buSzPts val="1020"/>
              <a:buChar char="⚫"/>
              <a:defRPr sz="1200"/>
            </a:lvl2pPr>
            <a:lvl3pPr marL="1371600" lvl="2" indent="-273050" algn="l">
              <a:spcBef>
                <a:spcPts val="200"/>
              </a:spcBef>
              <a:spcAft>
                <a:spcPts val="0"/>
              </a:spcAft>
              <a:buSzPts val="700"/>
              <a:buChar char="⚫"/>
              <a:defRPr sz="1000"/>
            </a:lvl3pPr>
            <a:lvl4pPr marL="1828800" lvl="3" indent="-265430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4pPr>
            <a:lvl5pPr marL="2286000" lvl="4" indent="-265430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5pPr>
            <a:lvl6pPr marL="2743200" lvl="5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6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63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63"/>
          <p:cNvSpPr txBox="1">
            <a:spLocks noGrp="1"/>
          </p:cNvSpPr>
          <p:nvPr>
            <p:ph type="sldNum" idx="12"/>
          </p:nvPr>
        </p:nvSpPr>
        <p:spPr>
          <a:xfrm>
            <a:off x="10769600" y="6356351"/>
            <a:ext cx="81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95" name="Google Shape;95;p63"/>
          <p:cNvSpPr>
            <a:spLocks noGrp="1"/>
          </p:cNvSpPr>
          <p:nvPr>
            <p:ph type="pic" idx="2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lt2"/>
          </a:solidFill>
          <a:ln w="9525" cap="rnd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3"/>
              </a:buClr>
              <a:buSzPts val="304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2pPr>
            <a:lvl3pPr marR="0" lvl="2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6pPr>
            <a:lvl7pPr marR="0" lvl="6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7pPr>
            <a:lvl8pPr marR="0" lvl="7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 panose="02030602050306030303"/>
              <a:buChar char="•"/>
              <a:defRPr sz="16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8pPr>
            <a:lvl9pPr marR="0" lvl="8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 panose="02030602050306030303"/>
              <a:buChar char="•"/>
              <a:defRPr sz="14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9pPr>
          </a:lstStyle>
          <a:p>
            <a:endParaRPr/>
          </a:p>
        </p:txBody>
      </p:sp>
      <p:sp>
        <p:nvSpPr>
          <p:cNvPr id="96" name="Google Shape;96;p63"/>
          <p:cNvSpPr/>
          <p:nvPr/>
        </p:nvSpPr>
        <p:spPr>
          <a:xfrm rot="10800000" flipH="1">
            <a:off x="-12700" y="5816600"/>
            <a:ext cx="12217400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nstantia" panose="02030602050306030303"/>
              <a:ea typeface="Constantia" panose="02030602050306030303"/>
              <a:cs typeface="Constantia" panose="02030602050306030303"/>
              <a:sym typeface="Constantia" panose="02030602050306030303"/>
            </a:endParaRPr>
          </a:p>
        </p:txBody>
      </p:sp>
      <p:sp>
        <p:nvSpPr>
          <p:cNvPr id="97" name="Google Shape;97;p63"/>
          <p:cNvSpPr/>
          <p:nvPr/>
        </p:nvSpPr>
        <p:spPr>
          <a:xfrm rot="10800000" flipH="1">
            <a:off x="5842000" y="6219826"/>
            <a:ext cx="6350000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nstantia" panose="02030602050306030303"/>
              <a:ea typeface="Constantia" panose="02030602050306030303"/>
              <a:cs typeface="Constantia" panose="02030602050306030303"/>
              <a:sym typeface="Constantia" panose="02030602050306030303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tile tx="0" ty="0" sx="65000" sy="65000" flip="none" algn="tl"/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2"/>
          <p:cNvSpPr/>
          <p:nvPr/>
        </p:nvSpPr>
        <p:spPr>
          <a:xfrm>
            <a:off x="-12700" y="-7144"/>
            <a:ext cx="12217400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nstantia" panose="02030602050306030303"/>
              <a:ea typeface="Constantia" panose="02030602050306030303"/>
              <a:cs typeface="Constantia" panose="02030602050306030303"/>
              <a:sym typeface="Constantia" panose="02030602050306030303"/>
            </a:endParaRPr>
          </a:p>
        </p:txBody>
      </p:sp>
      <p:sp>
        <p:nvSpPr>
          <p:cNvPr id="28" name="Google Shape;28;p52"/>
          <p:cNvSpPr/>
          <p:nvPr/>
        </p:nvSpPr>
        <p:spPr>
          <a:xfrm>
            <a:off x="5842000" y="-7144"/>
            <a:ext cx="6350000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nstantia" panose="02030602050306030303"/>
              <a:ea typeface="Constantia" panose="02030602050306030303"/>
              <a:cs typeface="Constantia" panose="02030602050306030303"/>
              <a:sym typeface="Constantia" panose="02030602050306030303"/>
            </a:endParaRPr>
          </a:p>
        </p:txBody>
      </p:sp>
      <p:sp>
        <p:nvSpPr>
          <p:cNvPr id="29" name="Google Shape;29;p52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 panose="020F0502020204030204"/>
              <a:buNone/>
              <a:defRPr sz="5000" b="0" i="0" u="none" strike="noStrike" cap="none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52"/>
          <p:cNvSpPr txBox="1"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⚫"/>
              <a:defRPr sz="26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2pPr>
            <a:lvl3pPr marL="1371600" marR="0" lvl="2" indent="-321945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5pPr>
            <a:lvl6pPr marL="2743200" marR="0" lvl="5" indent="-320040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6pPr>
            <a:lvl7pPr marL="3200400" marR="0" lvl="6" indent="-30988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 panose="02030602050306030303"/>
              <a:buChar char="•"/>
              <a:defRPr sz="16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 panose="02030602050306030303"/>
              <a:buChar char="•"/>
              <a:defRPr sz="14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9pPr>
          </a:lstStyle>
          <a:p>
            <a:endParaRPr/>
          </a:p>
        </p:txBody>
      </p:sp>
      <p:sp>
        <p:nvSpPr>
          <p:cNvPr id="31" name="Google Shape;31;p5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9pPr>
          </a:lstStyle>
          <a:p>
            <a:endParaRPr/>
          </a:p>
        </p:txBody>
      </p:sp>
      <p:sp>
        <p:nvSpPr>
          <p:cNvPr id="32" name="Google Shape;32;p52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9pPr>
          </a:lstStyle>
          <a:p>
            <a:endParaRPr/>
          </a:p>
        </p:txBody>
      </p:sp>
      <p:sp>
        <p:nvSpPr>
          <p:cNvPr id="33" name="Google Shape;33;p52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9pPr>
          </a:lstStyle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grpSp>
        <p:nvGrpSpPr>
          <p:cNvPr id="34" name="Google Shape;34;p52"/>
          <p:cNvGrpSpPr/>
          <p:nvPr/>
        </p:nvGrpSpPr>
        <p:grpSpPr>
          <a:xfrm>
            <a:off x="-39058" y="-16113"/>
            <a:ext cx="12264340" cy="1086266"/>
            <a:chOff x="-29322" y="-1971"/>
            <a:chExt cx="9198255" cy="1086266"/>
          </a:xfrm>
        </p:grpSpPr>
        <p:sp>
          <p:nvSpPr>
            <p:cNvPr id="35" name="Google Shape;35;p52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avLst/>
              <a:gdLst/>
              <a:ahLst/>
              <a:cxnLst/>
              <a:rect l="l" t="t" r="r" b="b"/>
              <a:pathLst>
                <a:path w="5772" h="1055" extrusionOk="0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75" cap="flat" cmpd="sng">
              <a:solidFill>
                <a:srgbClr val="09B6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endParaRPr>
            </a:p>
          </p:txBody>
        </p:sp>
        <p:sp>
          <p:nvSpPr>
            <p:cNvPr id="36" name="Google Shape;36;p52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avLst/>
              <a:gdLst/>
              <a:ahLst/>
              <a:cxnLst/>
              <a:rect l="l" t="t" r="r" b="b"/>
              <a:pathLst>
                <a:path w="5766" h="854" extrusionOk="0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DAB2A-4220-4418-90DB-31EEAA68824C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85AFA-8BAB-446E-BC26-43EDD1A4733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43" descr="Firewrk8"/>
          <p:cNvSpPr>
            <a:spLocks noChangeAspect="1" noChangeArrowheads="1"/>
          </p:cNvSpPr>
          <p:nvPr/>
        </p:nvSpPr>
        <p:spPr bwMode="auto">
          <a:xfrm>
            <a:off x="2590800" y="1524000"/>
            <a:ext cx="1403350" cy="1266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4150" y="5334000"/>
            <a:ext cx="7217189" cy="954107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+mn-cs"/>
              </a:rPr>
              <a:t>Trên đời chẳng có người tẻ nhạt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Arial" panose="020B0604020202020204" pitchFamily="34" charset="0"/>
              </a:rPr>
              <a:t>  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 panose="020F0302020204030204"/>
                <a:ea typeface="Brush Script MT" panose="03060802040406070304" pitchFamily="66" charset="0"/>
                <a:cs typeface="Arial" panose="020B0604020202020204" pitchFamily="34" charset="0"/>
              </a:rPr>
              <a:t>p-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Arial" panose="020B0604020202020204" pitchFamily="34" charset="0"/>
              </a:rPr>
              <a:t>ghe-nhi Ép-tu-sen-cô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 panose="020F0302020204030204"/>
                <a:ea typeface="Brush Script MT" panose="03060802040406070304" pitchFamily="66" charset="0"/>
                <a:cs typeface="Arial" panose="020B0604020202020204" pitchFamily="34" charset="0"/>
              </a:rPr>
              <a:t>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 panose="020F0302020204030204"/>
                <a:ea typeface="Brush Script MT" panose="03060802040406070304" pitchFamily="66" charset="0"/>
                <a:cs typeface="Arial" panose="020B0604020202020204" pitchFamily="34" charset="0"/>
              </a:rPr>
              <a:t>Evgheni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 panose="020F0302020204030204"/>
                <a:ea typeface="Brush Script MT" panose="03060802040406070304" pitchFamily="66" charset="0"/>
                <a:cs typeface="Arial" panose="020B0604020202020204" pitchFamily="34" charset="0"/>
              </a:rPr>
              <a:t> Evtushenko)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339" name="Picture 4"/>
          <p:cNvPicPr>
            <a:picLocks noChangeAspect="1"/>
          </p:cNvPicPr>
          <p:nvPr/>
        </p:nvPicPr>
        <p:blipFill>
          <a:blip r:embed="rId4"/>
          <a:srcRect r="52890" b="57091"/>
          <a:stretch>
            <a:fillRect/>
          </a:stretch>
        </p:blipFill>
        <p:spPr bwMode="auto">
          <a:xfrm>
            <a:off x="289259" y="238539"/>
            <a:ext cx="2652713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WordArt 40"/>
          <p:cNvSpPr>
            <a:spLocks noChangeArrowheads="1" noChangeShapeType="1" noTextEdit="1"/>
          </p:cNvSpPr>
          <p:nvPr/>
        </p:nvSpPr>
        <p:spPr bwMode="auto">
          <a:xfrm>
            <a:off x="289259" y="1924810"/>
            <a:ext cx="11496341" cy="28210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isometricOffAxis1Righ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0" cap="none" spc="0" normalizeH="0" baseline="0" noProof="0" dirty="0" err="1" smtClean="0">
                <a:ln w="19050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Tiết 58, Ngữ văn 8: Thực</a:t>
            </a:r>
            <a:r>
              <a:rPr kumimoji="0" lang="en-US" sz="3600" b="1" i="0" u="none" strike="noStrike" kern="10" cap="none" spc="0" normalizeH="0" baseline="0" noProof="0" dirty="0" smtClean="0">
                <a:ln w="19050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3600" b="1" i="0" u="none" strike="noStrike" kern="10" cap="none" spc="0" normalizeH="0" baseline="0" noProof="0" dirty="0" err="1" smtClean="0">
                <a:ln w="19050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hành</a:t>
            </a:r>
            <a:r>
              <a:rPr kumimoji="0" lang="en-US" sz="3600" b="1" i="0" u="none" strike="noStrike" kern="10" cap="none" spc="0" normalizeH="0" noProof="0" dirty="0" smtClean="0">
                <a:ln w="19050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3600" b="1" i="0" u="none" strike="noStrike" kern="10" cap="none" spc="0" normalizeH="0" noProof="0" dirty="0" err="1" smtClean="0">
                <a:ln w="19050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Tiếng</a:t>
            </a:r>
            <a:r>
              <a:rPr kumimoji="0" lang="en-US" sz="3600" b="1" i="0" u="none" strike="noStrike" kern="10" cap="none" spc="0" normalizeH="0" noProof="0" dirty="0" smtClean="0">
                <a:ln w="19050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3600" b="1" i="0" u="none" strike="noStrike" kern="10" cap="none" spc="0" normalizeH="0" noProof="0" dirty="0" err="1" smtClean="0">
                <a:ln w="19050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việt</a:t>
            </a:r>
            <a:endParaRPr kumimoji="0" lang="en-US" sz="3600" b="1" i="0" u="none" strike="noStrike" kern="10" cap="none" spc="0" normalizeH="0" noProof="0" dirty="0" smtClean="0">
              <a:ln w="19050">
                <a:solidFill>
                  <a:srgbClr val="0000FF"/>
                </a:solidFill>
                <a:rou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/>
              <a:ea typeface="+mn-ea"/>
              <a:cs typeface="Times New Roman" panose="020206030504050203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0" cap="none" spc="0" normalizeH="0" noProof="0" dirty="0" smtClean="0">
                <a:ln w="19050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(</a:t>
            </a:r>
            <a:r>
              <a:rPr kumimoji="0" lang="en-US" sz="3600" b="1" i="0" u="none" strike="noStrike" kern="10" cap="none" spc="0" normalizeH="0" noProof="0" dirty="0" err="1" smtClean="0">
                <a:ln w="19050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Câu</a:t>
            </a:r>
            <a:r>
              <a:rPr kumimoji="0" lang="en-US" sz="3600" b="1" i="0" u="none" strike="noStrike" kern="10" cap="none" spc="0" normalizeH="0" noProof="0" dirty="0" smtClean="0">
                <a:ln w="19050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3600" b="1" i="0" u="none" strike="noStrike" kern="10" cap="none" spc="0" normalizeH="0" noProof="0" dirty="0" err="1" smtClean="0">
                <a:ln w="19050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hỏi</a:t>
            </a:r>
            <a:r>
              <a:rPr kumimoji="0" lang="en-US" sz="3600" b="1" i="0" u="none" strike="noStrike" kern="10" cap="none" spc="0" normalizeH="0" noProof="0" dirty="0" smtClean="0">
                <a:ln w="19050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3600" b="1" i="0" u="none" strike="noStrike" kern="10" cap="none" spc="0" normalizeH="0" noProof="0" dirty="0" err="1" smtClean="0">
                <a:ln w="19050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tu</a:t>
            </a:r>
            <a:r>
              <a:rPr kumimoji="0" lang="en-US" sz="3600" b="1" i="0" u="none" strike="noStrike" kern="10" cap="none" spc="0" normalizeH="0" noProof="0" dirty="0" smtClean="0">
                <a:ln w="19050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3600" b="1" i="0" u="none" strike="noStrike" kern="10" cap="none" spc="0" normalizeH="0" noProof="0" dirty="0" err="1" smtClean="0">
                <a:ln w="19050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từ</a:t>
            </a:r>
            <a:r>
              <a:rPr kumimoji="0" lang="en-US" sz="3600" b="1" i="0" u="none" strike="noStrike" kern="10" cap="none" spc="0" normalizeH="0" noProof="0" dirty="0" smtClean="0">
                <a:ln w="19050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)</a:t>
            </a:r>
            <a:endParaRPr kumimoji="0" lang="en-US" sz="3600" b="1" i="0" u="none" strike="noStrike" kern="10" cap="none" spc="0" normalizeH="0" baseline="0" noProof="0" dirty="0">
              <a:ln w="19050">
                <a:solidFill>
                  <a:srgbClr val="0000FF"/>
                </a:solidFill>
                <a:rou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/>
              <a:ea typeface="+mn-ea"/>
              <a:cs typeface="Times New Roman" panose="020206030504050203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6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6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60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6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6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6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8184" y="0"/>
            <a:ext cx="6020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863" y="1262414"/>
            <a:ext cx="6020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TRI THỨC TIẾNG VIỆT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6200000" flipH="1">
            <a:off x="2809851" y="4091609"/>
            <a:ext cx="5519530" cy="13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58974" y="1142949"/>
            <a:ext cx="6333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20342" y="2368970"/>
            <a:ext cx="5166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749869" y="1106390"/>
          <a:ext cx="6230095" cy="5683473"/>
        </p:xfrm>
        <a:graphic>
          <a:graphicData uri="http://schemas.openxmlformats.org/drawingml/2006/table">
            <a:tbl>
              <a:tblPr/>
              <a:tblGrid>
                <a:gridCol w="1322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53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6660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Ví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dụ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Câu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hỏi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thông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thường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(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Cần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có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câu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trả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lời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)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Câu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hỏi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dùng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với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mục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đích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khác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(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Không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cần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câu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trả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lời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)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150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VD1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Câu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hỏi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Câu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hỏi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B-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Dùng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để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từ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chối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–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phủ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định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(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Mình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không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đi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vì 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bận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nấu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cơm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giúp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mẹ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86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VD2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Bộc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lộ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cảm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xúc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nuối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tiếc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573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VD3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Khẳng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định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vẻ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đẹp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Tổ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quốc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bộc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lộ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cảm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xúc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tự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hào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21194" y="1924634"/>
            <a:ext cx="515918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uyển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8184" y="0"/>
            <a:ext cx="6020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863" y="1262414"/>
            <a:ext cx="6020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TRI THỨC TIẾNG VIỆT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6200000" flipH="1">
            <a:off x="2809851" y="4091609"/>
            <a:ext cx="5519530" cy="13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58974" y="1142949"/>
            <a:ext cx="6333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20342" y="2368970"/>
            <a:ext cx="5166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749869" y="1106390"/>
          <a:ext cx="6230095" cy="5683473"/>
        </p:xfrm>
        <a:graphic>
          <a:graphicData uri="http://schemas.openxmlformats.org/drawingml/2006/table">
            <a:tbl>
              <a:tblPr/>
              <a:tblGrid>
                <a:gridCol w="1322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53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6660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Ví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dụ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Câu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hỏi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thông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thường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(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Cần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có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câu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trả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lời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)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Câu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hỏi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dùng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với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mục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đích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khác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(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Không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cần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câu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trả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lời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)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150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VD1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Câu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hỏi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Câu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hỏi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B-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Dùng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để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từ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chối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–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phủ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định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(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Mình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không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đi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vì 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bận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nấu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cơm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giúp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mẹ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86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VD2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Bộc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lộ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cảm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xúc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nuối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tiếc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573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VD3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Khẳng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định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vẻ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đẹp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Tổ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quốc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bộc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lộ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cảm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xúc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tự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hào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34446" y="1739103"/>
            <a:ext cx="515918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uyển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4568" y="5644134"/>
            <a:ext cx="51591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8184" y="0"/>
            <a:ext cx="6020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863" y="1262414"/>
            <a:ext cx="6020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TRI THỨC TIẾNG VIỆT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6200000" flipH="1">
            <a:off x="2809851" y="4091609"/>
            <a:ext cx="5519530" cy="13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58974" y="1142949"/>
            <a:ext cx="6333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20342" y="2368970"/>
            <a:ext cx="5166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749869" y="1106390"/>
          <a:ext cx="6230095" cy="5683473"/>
        </p:xfrm>
        <a:graphic>
          <a:graphicData uri="http://schemas.openxmlformats.org/drawingml/2006/table">
            <a:tbl>
              <a:tblPr/>
              <a:tblGrid>
                <a:gridCol w="1322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53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6660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Ví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dụ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Câu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hỏi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thông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thường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(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Cần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có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câu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trả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lời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)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Câu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hỏi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dùng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với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mục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đích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khác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(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Không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cần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câu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trả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lời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)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150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VD1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Câu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hỏi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Câu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hỏi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B-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Dùng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để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từ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chối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–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phủ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định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(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Mình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không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đi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vì 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bận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nấu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cơm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giúp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mẹ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86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VD2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Bộc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lộ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cảm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xúc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nuối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tiếc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573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VD3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Khẳng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định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vẻ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đẹp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Tổ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quốc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bộc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lộ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cảm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xúc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tự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hào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65043" y="3562990"/>
          <a:ext cx="5075583" cy="1793752"/>
        </p:xfrm>
        <a:graphic>
          <a:graphicData uri="http://schemas.openxmlformats.org/drawingml/2006/table">
            <a:tbl>
              <a:tblPr/>
              <a:tblGrid>
                <a:gridCol w="2537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8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988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Câu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hỏi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thông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thường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Câu hỏi tu từ</a:t>
                      </a:r>
                      <a:endParaRPr lang="en-US" sz="240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09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1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307277" y="1799847"/>
            <a:ext cx="50200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1095782" y="2906404"/>
            <a:ext cx="50200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8184" y="0"/>
            <a:ext cx="6020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863" y="1262414"/>
            <a:ext cx="6020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TRI THỨC TIẾNG VIỆT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6200000" flipH="1">
            <a:off x="2809851" y="4091609"/>
            <a:ext cx="5519530" cy="13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58974" y="1142949"/>
            <a:ext cx="6333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20342" y="2368970"/>
            <a:ext cx="5166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749869" y="1106390"/>
          <a:ext cx="6230095" cy="5683473"/>
        </p:xfrm>
        <a:graphic>
          <a:graphicData uri="http://schemas.openxmlformats.org/drawingml/2006/table">
            <a:tbl>
              <a:tblPr/>
              <a:tblGrid>
                <a:gridCol w="1322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53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6660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Ví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dụ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Câu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hỏi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thông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thường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(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Cần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có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câu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trả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lời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)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Câu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hỏi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dùng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với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mục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đích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khác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(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Không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cần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câu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trả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lời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)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150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VD1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Câu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hỏi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Câu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hỏi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B-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Dùng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để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từ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chối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–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phủ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định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(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Mình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không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đi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vì 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bận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nấu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cơm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giúp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mẹ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86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VD2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Bộc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lộ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cảm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xúc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nuối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tiếc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573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VD3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Khẳng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định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vẻ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đẹp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Tổ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quốc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bộc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lộ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cảm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xúc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tự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hào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65043" y="2915477"/>
          <a:ext cx="5075583" cy="3840480"/>
        </p:xfrm>
        <a:graphic>
          <a:graphicData uri="http://schemas.openxmlformats.org/drawingml/2006/table">
            <a:tbl>
              <a:tblPr/>
              <a:tblGrid>
                <a:gridCol w="2537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8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933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Câu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hỏi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thông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thường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Câu hỏi tu từ</a:t>
                      </a:r>
                      <a:endParaRPr lang="en-US" sz="240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866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-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Dùng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phổ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biến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trong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cuộc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sống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hàng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ngày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-Dùng phổ biến trong văn chương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799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-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Nêu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điều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chưa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biết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hay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còn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băn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khoăn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cần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câu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trả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lời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-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Không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cần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câu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trả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lời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dùng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để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khẳng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định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hoặc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phủ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định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,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bộc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lộ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cảm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xúc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…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307277" y="1799847"/>
            <a:ext cx="50200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8184" y="0"/>
            <a:ext cx="6020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863" y="1262414"/>
            <a:ext cx="6020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THỰC HÀNH TIẾNG VIỆT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6200000" flipH="1">
            <a:off x="2809851" y="4091609"/>
            <a:ext cx="5519530" cy="13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58974" y="1142949"/>
            <a:ext cx="6333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20342" y="2368970"/>
            <a:ext cx="5166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7277" y="1799847"/>
            <a:ext cx="50200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sang”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7030A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708468" y="3409406"/>
          <a:ext cx="6152606" cy="1152144"/>
        </p:xfrm>
        <a:graphic>
          <a:graphicData uri="http://schemas.openxmlformats.org/drawingml/2006/table">
            <a:tbl>
              <a:tblPr/>
              <a:tblGrid>
                <a:gridCol w="3611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11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Các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câu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hỏi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tu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từ</a:t>
                      </a:r>
                      <a:endParaRPr lang="en-US" sz="3200" dirty="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Giải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thích</a:t>
                      </a:r>
                      <a:endParaRPr lang="en-US" sz="3200" dirty="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320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3200" dirty="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5697883" y="1364418"/>
            <a:ext cx="50200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>
              <a:buFontTx/>
              <a:buChar char="-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>
              <a:buFontTx/>
              <a:buChar char="-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5889472" y="2810040"/>
            <a:ext cx="50200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5858591" y="1152938"/>
          <a:ext cx="6147878" cy="5197857"/>
        </p:xfrm>
        <a:graphic>
          <a:graphicData uri="http://schemas.openxmlformats.org/drawingml/2006/table">
            <a:tbl>
              <a:tblPr/>
              <a:tblGrid>
                <a:gridCol w="3099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82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Các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câu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hỏi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tu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từ</a:t>
                      </a:r>
                      <a:endParaRPr lang="en-US" sz="2000" dirty="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63799" marR="63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Giải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thích</a:t>
                      </a:r>
                      <a:endParaRPr lang="en-US" sz="2000" dirty="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63799" marR="63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615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-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Lại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còn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phải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bảo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cái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đó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nữa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à?</a:t>
                      </a:r>
                    </a:p>
                  </a:txBody>
                  <a:tcPr marL="63799" marR="63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-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câu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này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không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để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hỏi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mà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bộc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lộ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thái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độ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ngạc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nhiên,trách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cứ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viêc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phó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may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đã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may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hoa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ngược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.</a:t>
                      </a:r>
                    </a:p>
                  </a:txBody>
                  <a:tcPr marL="63799" marR="63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216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-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Đâu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có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là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thế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nào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?</a:t>
                      </a:r>
                    </a:p>
                  </a:txBody>
                  <a:tcPr marL="63799" marR="63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-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Khẳng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dịnh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đôi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giày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làm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ông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Giuốc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Đanh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đau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chân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.</a:t>
                      </a:r>
                    </a:p>
                  </a:txBody>
                  <a:tcPr marL="63799" marR="63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69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-Con ranh con, lạ chưa kìa?</a:t>
                      </a:r>
                    </a:p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Mày trêu tao đấy hẳn?</a:t>
                      </a:r>
                    </a:p>
                  </a:txBody>
                  <a:tcPr marL="63799" marR="63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-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Bày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tỏ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thái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độ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tức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giận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khi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Ni-Con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cười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mình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của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ông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Giuốc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Đanh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.</a:t>
                      </a:r>
                    </a:p>
                  </a:txBody>
                  <a:tcPr marL="63799" marR="63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2259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-Mày không thôi đi phỏng?</a:t>
                      </a:r>
                    </a:p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-Chưa thôi phỏng?</a:t>
                      </a:r>
                    </a:p>
                  </a:txBody>
                  <a:tcPr marL="63799" marR="63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-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Bộc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lộ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thái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độ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tức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giận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và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yêu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cầu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Ni-con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không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được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cười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nữa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.</a:t>
                      </a:r>
                    </a:p>
                  </a:txBody>
                  <a:tcPr marL="63799" marR="63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1" grpId="0"/>
      <p:bldP spid="11" grpId="1"/>
      <p:bldP spid="12" grpId="0"/>
      <p:bldP spid="1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1632" y="0"/>
            <a:ext cx="6020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863" y="1262414"/>
            <a:ext cx="6020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THỰC HÀNH TIẾNG VIỆT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6200000" flipH="1">
            <a:off x="2809851" y="4091609"/>
            <a:ext cx="5519530" cy="13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58974" y="1142949"/>
            <a:ext cx="6333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20342" y="2368970"/>
            <a:ext cx="5166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7277" y="1799847"/>
            <a:ext cx="50200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So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4979" y="4425670"/>
            <a:ext cx="50200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>
              <a:buFontTx/>
              <a:buChar char="-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>
              <a:buFontTx/>
              <a:buChar char="-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7171902" y="1074005"/>
            <a:ext cx="50200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5883966" y="1820250"/>
          <a:ext cx="6122504" cy="3716401"/>
        </p:xfrm>
        <a:graphic>
          <a:graphicData uri="http://schemas.openxmlformats.org/drawingml/2006/table">
            <a:tbl>
              <a:tblPr/>
              <a:tblGrid>
                <a:gridCol w="3246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57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Các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câu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hỏi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từ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Chuyển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sang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câu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kể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-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Lại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còn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phải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bảo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cái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đó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nữa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à?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1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-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Đâu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là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thế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nào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-Con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ranh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con,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lạ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chưa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kìa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Mày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trêu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tao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đấy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hẳn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-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Mày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không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thôi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đi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phỏng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5862917" y="1210234"/>
          <a:ext cx="6154271" cy="4631049"/>
        </p:xfrm>
        <a:graphic>
          <a:graphicData uri="http://schemas.openxmlformats.org/drawingml/2006/table">
            <a:tbl>
              <a:tblPr/>
              <a:tblGrid>
                <a:gridCol w="3395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8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35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Các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câu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hỏi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tu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từ</a:t>
                      </a:r>
                      <a:endParaRPr lang="en-US" sz="2000" dirty="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Chuyển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sang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câu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kể</a:t>
                      </a:r>
                      <a:endParaRPr lang="en-US" sz="2000" dirty="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015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-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Lại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còn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phải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bảo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cái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đó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nữa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à?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-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Điều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này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không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phải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bảo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04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-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Đâu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có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là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thế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nào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- Bác nói thế là sai vì tôi thấy đau chân.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704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-Con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ranh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con,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lạ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chưa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kìa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- Con ranh con, mày không được cười 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056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-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Mày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trêu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tao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đấy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hẳn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-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ông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rất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bực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khi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thấy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thái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độ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trêu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chọc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của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mày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704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-Mày không thôi đi phỏng?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-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Nói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thế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mà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mày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lì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lợm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vẫn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cười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056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-Chưa thôi phỏng?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-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Ông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rất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tức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khi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mày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vẫn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còn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trêu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chọc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ông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đấy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5731013" y="5903893"/>
            <a:ext cx="62772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1" grpId="0"/>
      <p:bldP spid="12" grpId="0"/>
      <p:bldP spid="12" grpId="1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1632" y="0"/>
            <a:ext cx="6020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611" y="1090135"/>
            <a:ext cx="6020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THỰC HÀNH TIẾNG VIỆT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58974" y="1142949"/>
            <a:ext cx="6333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20342" y="2368970"/>
            <a:ext cx="5166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7277" y="1587812"/>
            <a:ext cx="10731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7030A0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65044" y="2252870"/>
          <a:ext cx="11622155" cy="3369839"/>
        </p:xfrm>
        <a:graphic>
          <a:graphicData uri="http://schemas.openxmlformats.org/drawingml/2006/table">
            <a:tbl>
              <a:tblPr/>
              <a:tblGrid>
                <a:gridCol w="4558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3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35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b="1" dirty="0" err="1">
                          <a:solidFill>
                            <a:srgbClr val="C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Các</a:t>
                      </a: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C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câu</a:t>
                      </a: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C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kể</a:t>
                      </a:r>
                      <a:endParaRPr lang="en-US" sz="3200" dirty="0">
                        <a:solidFill>
                          <a:srgbClr val="C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b="1" dirty="0" err="1">
                          <a:solidFill>
                            <a:srgbClr val="C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Chuyển</a:t>
                      </a: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sang </a:t>
                      </a:r>
                      <a:r>
                        <a:rPr lang="en-US" sz="3200" b="1" dirty="0" err="1">
                          <a:solidFill>
                            <a:srgbClr val="C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câu</a:t>
                      </a: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C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hỏi</a:t>
                      </a: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C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tu</a:t>
                      </a: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C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từ</a:t>
                      </a:r>
                      <a:endParaRPr lang="en-US" sz="3200" dirty="0">
                        <a:solidFill>
                          <a:srgbClr val="C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259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-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Tôi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không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làm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sao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đến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sớm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hơn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được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ấy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là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tôi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đã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cho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hai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chục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chú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thợ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bạn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xúm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lại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chiếc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áo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ngài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đấy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517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-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Hãy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thong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thả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chú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mình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6369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56313" y="2906402"/>
            <a:ext cx="68248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74825" y="4799514"/>
            <a:ext cx="67504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thong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1632" y="0"/>
            <a:ext cx="6020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611" y="1090135"/>
            <a:ext cx="6020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THỰC HÀNH TIẾNG VIỆT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58974" y="1142949"/>
            <a:ext cx="6333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20342" y="2368970"/>
            <a:ext cx="5166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7277" y="1587812"/>
            <a:ext cx="10731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(THẢO LUẬN CẶP ĐÔI)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86369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5761" y="2654611"/>
            <a:ext cx="113254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“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rạo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chồi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mận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rung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nọ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ngâm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giêng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1632" y="0"/>
            <a:ext cx="6020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4235" y="1211158"/>
            <a:ext cx="6020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THỰC HÀNH TIẾNG VIỆT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58974" y="1142949"/>
            <a:ext cx="6333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20342" y="2368970"/>
            <a:ext cx="5166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72251" y="1640821"/>
            <a:ext cx="107317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(THẢO LUẬN CẶP ĐÔI)</a:t>
            </a:r>
            <a:endParaRPr lang="en-US" sz="2800" dirty="0" smtClean="0">
              <a:solidFill>
                <a:srgbClr val="C00000"/>
              </a:solidFill>
            </a:endParaRPr>
          </a:p>
          <a:p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86369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42247" y="2711532"/>
            <a:ext cx="1012563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95249" y="5889161"/>
            <a:ext cx="9870141" cy="968839"/>
          </a:xfrm>
          <a:prstGeom prst="rect">
            <a:avLst/>
          </a:prstGeom>
        </p:spPr>
      </p:pic>
      <p:pic>
        <p:nvPicPr>
          <p:cNvPr id="14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3296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1632" y="0"/>
            <a:ext cx="6020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4235" y="1211158"/>
            <a:ext cx="6020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THỰC HÀNH TIẾNG VIỆT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58974" y="1142949"/>
            <a:ext cx="6333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20342" y="2368970"/>
            <a:ext cx="5166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72251" y="1640821"/>
            <a:ext cx="107317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a.Bày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b.Bày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hoăc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/>
          </a:p>
        </p:txBody>
      </p:sp>
      <p:sp>
        <p:nvSpPr>
          <p:cNvPr id="186369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88459" y="3935214"/>
            <a:ext cx="101256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82906" y="3371790"/>
            <a:ext cx="30539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 </a:t>
            </a:r>
            <a:r>
              <a:rPr lang="en-US" sz="28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12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95249" y="5889161"/>
            <a:ext cx="9870141" cy="968839"/>
          </a:xfrm>
          <a:prstGeom prst="rect">
            <a:avLst/>
          </a:prstGeom>
        </p:spPr>
      </p:pic>
      <p:pic>
        <p:nvPicPr>
          <p:cNvPr id="14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32965" cy="6858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819835" y="4571708"/>
            <a:ext cx="101256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11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ackground blue cartoon child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7200" cy="1548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59845">
            <a:off x="10515124" y="-48031"/>
            <a:ext cx="1554480" cy="172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12"/>
          <p:cNvSpPr>
            <a:spLocks noChangeArrowheads="1" noChangeShapeType="1" noTextEdit="1"/>
          </p:cNvSpPr>
          <p:nvPr/>
        </p:nvSpPr>
        <p:spPr bwMode="auto">
          <a:xfrm>
            <a:off x="2112446" y="2002375"/>
            <a:ext cx="8636000" cy="725459"/>
          </a:xfrm>
          <a:prstGeom prst="rect">
            <a:avLst/>
          </a:prstGeom>
        </p:spPr>
        <p:txBody>
          <a:bodyPr wrap="none" lIns="117226" tIns="58613" rIns="117226" bIns="58613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5100" b="1" kern="10" dirty="0" err="1" smtClean="0">
                <a:ln w="19050">
                  <a:solidFill>
                    <a:srgbClr val="FF0000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Cùng</a:t>
            </a:r>
            <a:r>
              <a:rPr lang="en-US" sz="5100" b="1" kern="10" dirty="0" smtClean="0">
                <a:ln w="19050">
                  <a:solidFill>
                    <a:srgbClr val="FF0000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5100" b="1" kern="10" dirty="0" err="1" smtClean="0">
                <a:ln w="19050">
                  <a:solidFill>
                    <a:srgbClr val="FF0000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tớ</a:t>
            </a:r>
            <a:r>
              <a:rPr lang="en-US" sz="5100" b="1" kern="10" dirty="0" smtClean="0">
                <a:ln w="19050">
                  <a:solidFill>
                    <a:srgbClr val="FF0000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5100" b="1" kern="10" dirty="0" err="1" smtClean="0">
                <a:ln w="19050">
                  <a:solidFill>
                    <a:srgbClr val="FF0000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học</a:t>
            </a:r>
            <a:r>
              <a:rPr lang="en-US" sz="5100" b="1" kern="10" dirty="0" smtClean="0">
                <a:ln w="19050">
                  <a:solidFill>
                    <a:srgbClr val="FF0000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5100" b="1" kern="10" dirty="0" err="1" smtClean="0">
                <a:ln w="19050">
                  <a:solidFill>
                    <a:srgbClr val="FF0000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bài</a:t>
            </a:r>
            <a:endParaRPr lang="en-US" sz="5100" b="1" kern="10" dirty="0">
              <a:ln w="19050">
                <a:solidFill>
                  <a:srgbClr val="FF0000"/>
                </a:solidFill>
                <a:rou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8" name="Picture 9" descr="ech op keu rong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2636">
            <a:off x="323187" y="5891830"/>
            <a:ext cx="1473751" cy="869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ech op keu rong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2636">
            <a:off x="327317" y="4133784"/>
            <a:ext cx="1473751" cy="869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710310" y="426720"/>
            <a:ext cx="9749118" cy="12263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17226" tIns="58613" rIns="117226" bIns="5861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"/>
            <a:ext cx="11277600" cy="102023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>
              <a:defRPr/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</a:t>
            </a:r>
            <a:r>
              <a:rPr lang="en-US" sz="4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  <a:endParaRPr lang="en-US" sz="4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143001"/>
            <a:ext cx="11379200" cy="4982633"/>
          </a:xfrm>
        </p:spPr>
        <p:txBody>
          <a:bodyPr rtlCol="0">
            <a:normAutofit/>
          </a:bodyPr>
          <a:lstStyle/>
          <a:p>
            <a:pPr marL="0" indent="0" algn="just">
              <a:buNone/>
              <a:defRPr/>
            </a:pP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91548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ight Arrow 3"/>
          <p:cNvSpPr/>
          <p:nvPr/>
        </p:nvSpPr>
        <p:spPr>
          <a:xfrm>
            <a:off x="1016000" y="5827594"/>
            <a:ext cx="2844800" cy="7620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Oval Callout 4"/>
          <p:cNvSpPr/>
          <p:nvPr/>
        </p:nvSpPr>
        <p:spPr>
          <a:xfrm>
            <a:off x="3910210" y="5527343"/>
            <a:ext cx="5261085" cy="1125940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en-US" sz="4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endParaRPr lang="en-US" sz="4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527047" y="2224585"/>
            <a:ext cx="9942170" cy="1699147"/>
          </a:xfrm>
          <a:prstGeom prst="wedgeEllipseCallout">
            <a:avLst>
              <a:gd name="adj1" fmla="val -43759"/>
              <a:gd name="adj2" fmla="val 17243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đắm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" y="152400"/>
            <a:ext cx="117856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ight Arrow 3"/>
          <p:cNvSpPr/>
          <p:nvPr/>
        </p:nvSpPr>
        <p:spPr>
          <a:xfrm>
            <a:off x="309218" y="247651"/>
            <a:ext cx="3352800" cy="9525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Flowchart: Punched Tape 4"/>
          <p:cNvSpPr/>
          <p:nvPr/>
        </p:nvSpPr>
        <p:spPr>
          <a:xfrm>
            <a:off x="3672785" y="0"/>
            <a:ext cx="4267200" cy="1447800"/>
          </a:xfrm>
          <a:prstGeom prst="flowChartPunchedTap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en-US" sz="4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4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lowchart: Punched Tape 6"/>
          <p:cNvSpPr/>
          <p:nvPr/>
        </p:nvSpPr>
        <p:spPr>
          <a:xfrm>
            <a:off x="1002473" y="4856922"/>
            <a:ext cx="10195614" cy="2001078"/>
          </a:xfrm>
          <a:prstGeom prst="flowChartPunchedTap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0178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400" y="304800"/>
            <a:ext cx="11582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466312" y="231913"/>
            <a:ext cx="2336800" cy="7620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782956" y="265043"/>
            <a:ext cx="4165600" cy="94090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en-US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endParaRPr lang="en-US" sz="4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199320" y="4717774"/>
            <a:ext cx="9256645" cy="194807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ngây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ackground blue cartoon child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106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7200" cy="1548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59845">
            <a:off x="10515124" y="-48031"/>
            <a:ext cx="1554480" cy="172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12"/>
          <p:cNvSpPr>
            <a:spLocks noChangeArrowheads="1" noChangeShapeType="1" noTextEdit="1"/>
          </p:cNvSpPr>
          <p:nvPr/>
        </p:nvSpPr>
        <p:spPr bwMode="auto">
          <a:xfrm>
            <a:off x="1860656" y="-2"/>
            <a:ext cx="8754336" cy="1058058"/>
          </a:xfrm>
          <a:prstGeom prst="rect">
            <a:avLst/>
          </a:prstGeom>
        </p:spPr>
        <p:txBody>
          <a:bodyPr wrap="none" lIns="117226" tIns="58613" rIns="117226" bIns="58613" fromWordArt="1">
            <a:prstTxWarp prst="textPlain">
              <a:avLst>
                <a:gd name="adj" fmla="val 50460"/>
              </a:avLst>
            </a:prstTxWarp>
          </a:bodyPr>
          <a:lstStyle/>
          <a:p>
            <a:r>
              <a:rPr lang="en-US" sz="5100" b="1" kern="10" dirty="0" err="1" smtClean="0">
                <a:ln w="19050">
                  <a:solidFill>
                    <a:srgbClr val="FF0000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Dặn</a:t>
            </a:r>
            <a:r>
              <a:rPr lang="en-US" sz="5100" b="1" kern="10" dirty="0" smtClean="0">
                <a:ln w="19050">
                  <a:solidFill>
                    <a:srgbClr val="FF0000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5100" b="1" kern="10" dirty="0" err="1" smtClean="0">
                <a:ln w="19050">
                  <a:solidFill>
                    <a:srgbClr val="FF0000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dò</a:t>
            </a:r>
            <a:r>
              <a:rPr lang="en-US" sz="5100" b="1" kern="10" dirty="0" smtClean="0">
                <a:ln w="19050">
                  <a:solidFill>
                    <a:srgbClr val="FF0000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endParaRPr lang="en-US" sz="5100" b="1" kern="10" dirty="0">
              <a:ln w="19050">
                <a:solidFill>
                  <a:srgbClr val="FF0000"/>
                </a:solidFill>
                <a:rou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8" name="Picture 9" descr="ech op keu rong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2636">
            <a:off x="323187" y="5891830"/>
            <a:ext cx="1473751" cy="869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ech op keu rong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2636">
            <a:off x="327317" y="4133784"/>
            <a:ext cx="1473751" cy="869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828217" y="1152254"/>
            <a:ext cx="1012563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sung: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blue cartoon childr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19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7629" y="268987"/>
            <a:ext cx="112527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khoăn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61892" y="1628076"/>
            <a:ext cx="9857678" cy="230832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gái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nàng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tiên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Mái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tóc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mây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suối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mắt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chớp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lửa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?”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blue cartoon childr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19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7629" y="268987"/>
            <a:ext cx="11252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12233" y="914398"/>
            <a:ext cx="9857678" cy="230832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gái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nàng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tiên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Mái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tóc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mây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suối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mắt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chớp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lửa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?”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0029" y="3320704"/>
            <a:ext cx="112527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1025" grpId="0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43" descr="Firewrk8"/>
          <p:cNvSpPr>
            <a:spLocks noChangeAspect="1" noChangeArrowheads="1"/>
          </p:cNvSpPr>
          <p:nvPr/>
        </p:nvSpPr>
        <p:spPr bwMode="auto">
          <a:xfrm>
            <a:off x="2590800" y="1524000"/>
            <a:ext cx="1403350" cy="1266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4150" y="5334000"/>
            <a:ext cx="7217189" cy="954107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+mn-cs"/>
              </a:rPr>
              <a:t>Trên đời chẳng có người tẻ nhạt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Arial" panose="020B0604020202020204" pitchFamily="34" charset="0"/>
              </a:rPr>
              <a:t>  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 panose="020F0302020204030204"/>
                <a:ea typeface="Brush Script MT" panose="03060802040406070304" pitchFamily="66" charset="0"/>
                <a:cs typeface="Arial" panose="020B0604020202020204" pitchFamily="34" charset="0"/>
              </a:rPr>
              <a:t>p-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Arial" panose="020B0604020202020204" pitchFamily="34" charset="0"/>
              </a:rPr>
              <a:t>ghe-nhi Ép-tu-sen-cô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 panose="020F0302020204030204"/>
                <a:ea typeface="Brush Script MT" panose="03060802040406070304" pitchFamily="66" charset="0"/>
                <a:cs typeface="Arial" panose="020B0604020202020204" pitchFamily="34" charset="0"/>
              </a:rPr>
              <a:t>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 panose="020F0302020204030204"/>
                <a:ea typeface="Brush Script MT" panose="03060802040406070304" pitchFamily="66" charset="0"/>
                <a:cs typeface="Arial" panose="020B0604020202020204" pitchFamily="34" charset="0"/>
              </a:rPr>
              <a:t>Evgheni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 panose="020F0302020204030204"/>
                <a:ea typeface="Brush Script MT" panose="03060802040406070304" pitchFamily="66" charset="0"/>
                <a:cs typeface="Arial" panose="020B0604020202020204" pitchFamily="34" charset="0"/>
              </a:rPr>
              <a:t> Evtushenko)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339" name="Picture 4"/>
          <p:cNvPicPr>
            <a:picLocks noChangeAspect="1"/>
          </p:cNvPicPr>
          <p:nvPr/>
        </p:nvPicPr>
        <p:blipFill>
          <a:blip r:embed="rId4"/>
          <a:srcRect r="52890" b="57091"/>
          <a:stretch>
            <a:fillRect/>
          </a:stretch>
        </p:blipFill>
        <p:spPr bwMode="auto">
          <a:xfrm>
            <a:off x="289259" y="238539"/>
            <a:ext cx="2652713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WordArt 40"/>
          <p:cNvSpPr>
            <a:spLocks noChangeArrowheads="1" noChangeShapeType="1" noTextEdit="1"/>
          </p:cNvSpPr>
          <p:nvPr/>
        </p:nvSpPr>
        <p:spPr bwMode="auto">
          <a:xfrm>
            <a:off x="289259" y="1924810"/>
            <a:ext cx="11496341" cy="28210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isometricOffAxis1Righ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0" cap="none" spc="0" normalizeH="0" baseline="0" noProof="0" dirty="0" err="1" smtClean="0">
                <a:ln w="19050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Thực</a:t>
            </a:r>
            <a:r>
              <a:rPr kumimoji="0" lang="en-US" sz="3600" b="1" i="0" u="none" strike="noStrike" kern="10" cap="none" spc="0" normalizeH="0" baseline="0" noProof="0" dirty="0" smtClean="0">
                <a:ln w="19050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3600" b="1" i="0" u="none" strike="noStrike" kern="10" cap="none" spc="0" normalizeH="0" baseline="0" noProof="0" dirty="0" err="1" smtClean="0">
                <a:ln w="19050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hành</a:t>
            </a:r>
            <a:r>
              <a:rPr kumimoji="0" lang="en-US" sz="3600" b="1" i="0" u="none" strike="noStrike" kern="10" cap="none" spc="0" normalizeH="0" noProof="0" dirty="0" smtClean="0">
                <a:ln w="19050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3600" b="1" i="0" u="none" strike="noStrike" kern="10" cap="none" spc="0" normalizeH="0" noProof="0" dirty="0" err="1" smtClean="0">
                <a:ln w="19050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Tiếng</a:t>
            </a:r>
            <a:r>
              <a:rPr kumimoji="0" lang="en-US" sz="3600" b="1" i="0" u="none" strike="noStrike" kern="10" cap="none" spc="0" normalizeH="0" noProof="0" dirty="0" smtClean="0">
                <a:ln w="19050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3600" b="1" i="0" u="none" strike="noStrike" kern="10" cap="none" spc="0" normalizeH="0" noProof="0" dirty="0" err="1" smtClean="0">
                <a:ln w="19050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việt</a:t>
            </a:r>
            <a:endParaRPr kumimoji="0" lang="en-US" sz="3600" b="1" i="0" u="none" strike="noStrike" kern="10" cap="none" spc="0" normalizeH="0" noProof="0" dirty="0" smtClean="0">
              <a:ln w="19050">
                <a:solidFill>
                  <a:srgbClr val="0000FF"/>
                </a:solidFill>
                <a:rou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/>
              <a:ea typeface="+mn-ea"/>
              <a:cs typeface="Times New Roman" panose="020206030504050203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0" cap="none" spc="0" normalizeH="0" noProof="0" dirty="0" smtClean="0">
                <a:ln w="19050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(</a:t>
            </a:r>
            <a:r>
              <a:rPr kumimoji="0" lang="en-US" sz="3600" b="1" i="0" u="none" strike="noStrike" kern="10" cap="none" spc="0" normalizeH="0" noProof="0" dirty="0" err="1" smtClean="0">
                <a:ln w="19050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Câu</a:t>
            </a:r>
            <a:r>
              <a:rPr kumimoji="0" lang="en-US" sz="3600" b="1" i="0" u="none" strike="noStrike" kern="10" cap="none" spc="0" normalizeH="0" noProof="0" dirty="0" smtClean="0">
                <a:ln w="19050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3600" b="1" i="0" u="none" strike="noStrike" kern="10" cap="none" spc="0" normalizeH="0" noProof="0" dirty="0" err="1" smtClean="0">
                <a:ln w="19050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hỏi</a:t>
            </a:r>
            <a:r>
              <a:rPr kumimoji="0" lang="en-US" sz="3600" b="1" i="0" u="none" strike="noStrike" kern="10" cap="none" spc="0" normalizeH="0" noProof="0" dirty="0" smtClean="0">
                <a:ln w="19050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3600" b="1" i="0" u="none" strike="noStrike" kern="10" cap="none" spc="0" normalizeH="0" noProof="0" dirty="0" err="1" smtClean="0">
                <a:ln w="19050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tu</a:t>
            </a:r>
            <a:r>
              <a:rPr kumimoji="0" lang="en-US" sz="3600" b="1" i="0" u="none" strike="noStrike" kern="10" cap="none" spc="0" normalizeH="0" noProof="0" dirty="0" smtClean="0">
                <a:ln w="19050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3600" b="1" i="0" u="none" strike="noStrike" kern="10" cap="none" spc="0" normalizeH="0" noProof="0" dirty="0" err="1" smtClean="0">
                <a:ln w="19050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từ</a:t>
            </a:r>
            <a:r>
              <a:rPr kumimoji="0" lang="en-US" sz="3600" b="1" i="0" u="none" strike="noStrike" kern="10" cap="none" spc="0" normalizeH="0" noProof="0" dirty="0" smtClean="0">
                <a:ln w="19050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)</a:t>
            </a:r>
            <a:endParaRPr kumimoji="0" lang="en-US" sz="3600" b="1" i="0" u="none" strike="noStrike" kern="10" cap="none" spc="0" normalizeH="0" baseline="0" noProof="0" dirty="0">
              <a:ln w="19050">
                <a:solidFill>
                  <a:srgbClr val="0000FF"/>
                </a:solidFill>
                <a:rou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/>
              <a:ea typeface="+mn-ea"/>
              <a:cs typeface="Times New Roman" panose="020206030504050203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32410" y="447406"/>
            <a:ext cx="8809464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58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8184" y="0"/>
            <a:ext cx="6020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863" y="1262414"/>
            <a:ext cx="6020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TRI THỨC TIẾNG VIỆT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4812" y="1825242"/>
            <a:ext cx="537882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VD1.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A: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B: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à ?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VD2.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rừng-Thế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VD3.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6200000" flipH="1">
            <a:off x="2809851" y="4091609"/>
            <a:ext cx="5519530" cy="13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58974" y="1142949"/>
            <a:ext cx="6333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20342" y="2368970"/>
            <a:ext cx="5166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5770543" y="2690192"/>
          <a:ext cx="6037729" cy="3006513"/>
        </p:xfrm>
        <a:graphic>
          <a:graphicData uri="http://schemas.openxmlformats.org/drawingml/2006/table">
            <a:tbl>
              <a:tblPr/>
              <a:tblGrid>
                <a:gridCol w="995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17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0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5726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Ví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dụ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Câu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hỏi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thông</a:t>
                      </a:r>
                      <a:endParaRPr lang="en-US" sz="2400" b="1" dirty="0" smtClean="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err="1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thường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(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Cần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có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câu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trả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lời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)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Câu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hỏi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dùng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với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mục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đích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khác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(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Không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cần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câu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trả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lời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)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89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VD1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89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VD2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89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VD3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680610" y="2050723"/>
            <a:ext cx="6333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7" grpId="0"/>
      <p:bldP spid="7" grpId="1"/>
      <p:bldP spid="10" grpId="0"/>
      <p:bldP spid="10" grpId="1"/>
      <p:bldP spid="13" grpId="0"/>
      <p:bldP spid="13" grpId="1"/>
      <p:bldP spid="1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8184" y="0"/>
            <a:ext cx="6020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863" y="1262414"/>
            <a:ext cx="6020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TRI THỨC TIẾNG VIỆT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4812" y="1825242"/>
            <a:ext cx="537882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VD1.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A: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B: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à ?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VD2.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rừng-Thế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VD3.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6200000" flipH="1">
            <a:off x="2809851" y="4091609"/>
            <a:ext cx="5519530" cy="13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58974" y="1142949"/>
            <a:ext cx="6333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20342" y="2368970"/>
            <a:ext cx="5166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749869" y="1106390"/>
          <a:ext cx="6230095" cy="5683473"/>
        </p:xfrm>
        <a:graphic>
          <a:graphicData uri="http://schemas.openxmlformats.org/drawingml/2006/table">
            <a:tbl>
              <a:tblPr/>
              <a:tblGrid>
                <a:gridCol w="1322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53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6660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Ví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dụ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Câu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hỏi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thông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thường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(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Cần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có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câu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trả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lời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)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Câu hỏi dùng với mục đích khác</a:t>
                      </a:r>
                      <a:endParaRPr lang="en-US" sz="240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(Không cần câu trả lời)</a:t>
                      </a:r>
                      <a:endParaRPr lang="en-US" sz="240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150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VD1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Câu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hỏi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Câu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hỏi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B-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Dùng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để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từ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chối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–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phủ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định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(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Mình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không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đi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vì 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bận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nấu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cơm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giúp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mẹ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86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VD2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Bộc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lộ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cảm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xúc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nuối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tiếc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573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VD3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Khẳng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định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vẻ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đẹp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Tổ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quốc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bộc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lộ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cảm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xúc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tự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hào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8184" y="0"/>
            <a:ext cx="6020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863" y="1262414"/>
            <a:ext cx="6020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TRI THỨC TIẾNG VIỆT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4812" y="1825242"/>
            <a:ext cx="537882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VD1.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A: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B: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à ?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VD2.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rừng-Thế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VD3.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6200000" flipH="1">
            <a:off x="2809851" y="4091609"/>
            <a:ext cx="5519530" cy="13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58974" y="1142949"/>
            <a:ext cx="6333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20342" y="2368970"/>
            <a:ext cx="5166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5864" y="1559630"/>
            <a:ext cx="613890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VD1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từ:VD1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B,VD2,VD3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8184" y="0"/>
            <a:ext cx="6020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863" y="1262414"/>
            <a:ext cx="6020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TRI THỨC TIẾNG VIỆT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064" y="5456337"/>
            <a:ext cx="53788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6200000" flipH="1">
            <a:off x="2809851" y="4091609"/>
            <a:ext cx="5519530" cy="13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58974" y="1142949"/>
            <a:ext cx="6333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20342" y="2368970"/>
            <a:ext cx="5166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749869" y="1106390"/>
          <a:ext cx="6230095" cy="5683473"/>
        </p:xfrm>
        <a:graphic>
          <a:graphicData uri="http://schemas.openxmlformats.org/drawingml/2006/table">
            <a:tbl>
              <a:tblPr/>
              <a:tblGrid>
                <a:gridCol w="1322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53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6660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Ví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dụ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Câu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hỏi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thông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thường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(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Cần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có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câu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trả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lời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)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Câu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hỏi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dùng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với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mục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đích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khác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(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Không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cần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câu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trả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lời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)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150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VD1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Câu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hỏi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Câu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hỏi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B-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Dùng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để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từ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chối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–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phủ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định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(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Mình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không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đi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vì 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bận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nấu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cơm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giúp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mẹ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86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VD2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Bộc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lộ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cảm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xúc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nuối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tiếc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573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VD3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Khẳng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định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vẻ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đẹp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Tổ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quốc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bộc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lộ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cảm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xúc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tự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hào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74812" y="1825242"/>
            <a:ext cx="53788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VD1.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A: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B: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à ?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VD2.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rừng-Thế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VD3.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7942" y="5370198"/>
            <a:ext cx="53788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4" grpId="1"/>
    </p:bldLst>
  </p:timing>
</p:sld>
</file>

<file path=ppt/theme/theme1.xml><?xml version="1.0" encoding="utf-8"?>
<a:theme xmlns:a="http://schemas.openxmlformats.org/drawingml/2006/main" name="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2584</Words>
  <Application>Microsoft Office PowerPoint</Application>
  <PresentationFormat>Widescreen</PresentationFormat>
  <Paragraphs>289</Paragraphs>
  <Slides>24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Brush Script MT</vt:lpstr>
      <vt:lpstr>Calibri</vt:lpstr>
      <vt:lpstr>Calibri Light</vt:lpstr>
      <vt:lpstr>Constantia</vt:lpstr>
      <vt:lpstr>Noto Sans Symbols</vt:lpstr>
      <vt:lpstr>Times New Roman</vt:lpstr>
      <vt:lpstr>Flow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CỦNG CỐ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MHC</cp:lastModifiedBy>
  <cp:revision>248</cp:revision>
  <dcterms:created xsi:type="dcterms:W3CDTF">2021-08-07T03:37:00Z</dcterms:created>
  <dcterms:modified xsi:type="dcterms:W3CDTF">2024-06-04T15:12:54Z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F96EB493E1E94D0E84B56160F0211757_12</vt:lpwstr>
  </property>
  <property fmtid="{D5CDD505-2E9C-101B-9397-08002B2CF9AE}" pid="3" name="KSOProductBuildVer">
    <vt:lpwstr>1033-12.2.0.17119</vt:lpwstr>
  </property>
</Properties>
</file>