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9144000"/>
  <p:notesSz cx="6858000" cy="9144000"/>
  <p:embeddedFontLst>
    <p:embeddedFont>
      <p:font typeface="Raleway"/>
      <p:regular r:id="rId37"/>
      <p:bold r:id="rId38"/>
      <p:italic r:id="rId39"/>
      <p:boldItalic r:id="rId40"/>
    </p:embeddedFont>
    <p:embeddedFont>
      <p:font typeface="Lato"/>
      <p:regular r:id="rId41"/>
      <p:bold r:id="rId42"/>
      <p:italic r:id="rId43"/>
      <p:boldItalic r:id="rId44"/>
    </p:embeddedFont>
    <p:embeddedFont>
      <p:font typeface="NTR"/>
      <p:regular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6" roundtripDataSignature="AMtx7mhQr0QolowL71IVmnp202K76d5W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6798190-01F1-4BED-96BE-8632584064B8}">
  <a:tblStyle styleId="{F6798190-01F1-4BED-96BE-8632584064B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boldItalic.fntdata"/><Relationship Id="rId20" Type="http://schemas.openxmlformats.org/officeDocument/2006/relationships/slide" Target="slides/slide15.xml"/><Relationship Id="rId42" Type="http://schemas.openxmlformats.org/officeDocument/2006/relationships/font" Target="fonts/Lato-bold.fntdata"/><Relationship Id="rId41" Type="http://schemas.openxmlformats.org/officeDocument/2006/relationships/font" Target="fonts/Lato-regular.fntdata"/><Relationship Id="rId22" Type="http://schemas.openxmlformats.org/officeDocument/2006/relationships/slide" Target="slides/slide17.xml"/><Relationship Id="rId44" Type="http://schemas.openxmlformats.org/officeDocument/2006/relationships/font" Target="fonts/Lato-boldItalic.fntdata"/><Relationship Id="rId21" Type="http://schemas.openxmlformats.org/officeDocument/2006/relationships/slide" Target="slides/slide16.xml"/><Relationship Id="rId43" Type="http://schemas.openxmlformats.org/officeDocument/2006/relationships/font" Target="fonts/Lato-italic.fntdata"/><Relationship Id="rId24" Type="http://schemas.openxmlformats.org/officeDocument/2006/relationships/slide" Target="slides/slide19.xml"/><Relationship Id="rId46" Type="http://customschemas.google.com/relationships/presentationmetadata" Target="metadata"/><Relationship Id="rId23" Type="http://schemas.openxmlformats.org/officeDocument/2006/relationships/slide" Target="slides/slide18.xml"/><Relationship Id="rId45" Type="http://schemas.openxmlformats.org/officeDocument/2006/relationships/font" Target="fonts/NTR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aleway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Raleway-italic.fntdata"/><Relationship Id="rId16" Type="http://schemas.openxmlformats.org/officeDocument/2006/relationships/slide" Target="slides/slide11.xml"/><Relationship Id="rId38" Type="http://schemas.openxmlformats.org/officeDocument/2006/relationships/font" Target="fonts/Raleway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Google Shape;21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3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c499ef0ac0_0_69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c499ef0ac0_0_6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2c499ef0ac0_0_695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c499ef0ac0_0_7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2c499ef0ac0_0_70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4" name="Google Shape;36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3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g2c499ef0ac0_0_626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" name="Google Shape;15;g2c499ef0ac0_0_626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g2c499ef0ac0_0_626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g2c499ef0ac0_0_626"/>
          <p:cNvSpPr txBox="1"/>
          <p:nvPr>
            <p:ph type="ctrTitle"/>
          </p:nvPr>
        </p:nvSpPr>
        <p:spPr>
          <a:xfrm>
            <a:off x="2371725" y="840300"/>
            <a:ext cx="6331500" cy="20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g2c499ef0ac0_0_626"/>
          <p:cNvSpPr txBox="1"/>
          <p:nvPr>
            <p:ph idx="1" type="subTitle"/>
          </p:nvPr>
        </p:nvSpPr>
        <p:spPr>
          <a:xfrm>
            <a:off x="2390267" y="4317933"/>
            <a:ext cx="6331500" cy="16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g2c499ef0ac0_0_626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g2c499ef0ac0_0_677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g2c499ef0ac0_0_677"/>
          <p:cNvCxnSpPr/>
          <p:nvPr/>
        </p:nvCxnSpPr>
        <p:spPr>
          <a:xfrm>
            <a:off x="425200" y="55420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g2c499ef0ac0_0_677"/>
          <p:cNvSpPr txBox="1"/>
          <p:nvPr>
            <p:ph hasCustomPrompt="1" type="title"/>
          </p:nvPr>
        </p:nvSpPr>
        <p:spPr>
          <a:xfrm>
            <a:off x="853950" y="1739800"/>
            <a:ext cx="7436100" cy="205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g2c499ef0ac0_0_677"/>
          <p:cNvSpPr txBox="1"/>
          <p:nvPr>
            <p:ph idx="1" type="body"/>
          </p:nvPr>
        </p:nvSpPr>
        <p:spPr>
          <a:xfrm>
            <a:off x="853950" y="3892600"/>
            <a:ext cx="7436100" cy="14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g2c499ef0ac0_0_677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c499ef0ac0_0_683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showMasterSp="0">
  <p:cSld name="Blank Slid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" showMasterSp="0">
  <p:cSld name="Contents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c499ef0ac0_0_688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4000" u="none" cap="none" strike="noStrike">
                <a:solidFill>
                  <a:srgbClr val="6F818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4000" u="none" cap="none" strike="noStrike">
                <a:solidFill>
                  <a:srgbClr val="6F818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4000" u="none" cap="none" strike="noStrike">
                <a:solidFill>
                  <a:srgbClr val="6F818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4000" u="none" cap="none" strike="noStrike">
                <a:solidFill>
                  <a:srgbClr val="6F818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4000" u="none" cap="none" strike="noStrike">
                <a:solidFill>
                  <a:srgbClr val="6F818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4000" u="none" cap="none" strike="noStrike">
                <a:solidFill>
                  <a:srgbClr val="6F818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4000" u="none" cap="none" strike="noStrike">
                <a:solidFill>
                  <a:srgbClr val="6F818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4000" u="none" cap="none" strike="noStrike">
                <a:solidFill>
                  <a:srgbClr val="6F818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4000" u="none" cap="none" strike="noStrike">
                <a:solidFill>
                  <a:srgbClr val="6F818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g2c499ef0ac0_0_688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g2c499ef0ac0_0_688"/>
          <p:cNvSpPr txBox="1"/>
          <p:nvPr>
            <p:ph idx="10" type="dt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g2c499ef0ac0_0_688"/>
          <p:cNvSpPr txBox="1"/>
          <p:nvPr>
            <p:ph idx="11" type="ft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g2c499ef0ac0_0_688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g2c499ef0ac0_0_633"/>
          <p:cNvCxnSpPr/>
          <p:nvPr/>
        </p:nvCxnSpPr>
        <p:spPr>
          <a:xfrm>
            <a:off x="425200" y="55420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" name="Google Shape;22;g2c499ef0ac0_0_633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" name="Google Shape;23;g2c499ef0ac0_0_633"/>
          <p:cNvSpPr txBox="1"/>
          <p:nvPr>
            <p:ph type="title"/>
          </p:nvPr>
        </p:nvSpPr>
        <p:spPr>
          <a:xfrm>
            <a:off x="406425" y="2409100"/>
            <a:ext cx="8296800" cy="20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g2c499ef0ac0_0_633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g2c499ef0ac0_0_638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g2c499ef0ac0_0_638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g2c499ef0ac0_0_638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g2c499ef0ac0_0_638"/>
          <p:cNvSpPr txBox="1"/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g2c499ef0ac0_0_638"/>
          <p:cNvSpPr txBox="1"/>
          <p:nvPr>
            <p:ph idx="1" type="body"/>
          </p:nvPr>
        </p:nvSpPr>
        <p:spPr>
          <a:xfrm>
            <a:off x="2410112" y="2127701"/>
            <a:ext cx="6321600" cy="4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g2c499ef0ac0_0_638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g2c499ef0ac0_0_645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g2c499ef0ac0_0_645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g2c499ef0ac0_0_645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g2c499ef0ac0_0_645"/>
          <p:cNvSpPr txBox="1"/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" name="Google Shape;37;g2c499ef0ac0_0_645"/>
          <p:cNvSpPr txBox="1"/>
          <p:nvPr>
            <p:ph idx="1" type="body"/>
          </p:nvPr>
        </p:nvSpPr>
        <p:spPr>
          <a:xfrm>
            <a:off x="2400303" y="2136900"/>
            <a:ext cx="3071400" cy="4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g2c499ef0ac0_0_645"/>
          <p:cNvSpPr txBox="1"/>
          <p:nvPr>
            <p:ph idx="2" type="body"/>
          </p:nvPr>
        </p:nvSpPr>
        <p:spPr>
          <a:xfrm>
            <a:off x="5650572" y="2136900"/>
            <a:ext cx="3071400" cy="4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g2c499ef0ac0_0_645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c499ef0ac0_0_653"/>
          <p:cNvSpPr txBox="1"/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" name="Google Shape;42;g2c499ef0ac0_0_653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g2c499ef0ac0_0_656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g2c499ef0ac0_0_656"/>
          <p:cNvSpPr txBox="1"/>
          <p:nvPr>
            <p:ph type="title"/>
          </p:nvPr>
        </p:nvSpPr>
        <p:spPr>
          <a:xfrm>
            <a:off x="319500" y="1248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g2c499ef0ac0_0_656"/>
          <p:cNvSpPr txBox="1"/>
          <p:nvPr>
            <p:ph idx="1" type="body"/>
          </p:nvPr>
        </p:nvSpPr>
        <p:spPr>
          <a:xfrm>
            <a:off x="319500" y="2462405"/>
            <a:ext cx="2808000" cy="37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g2c499ef0ac0_0_656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g2c499ef0ac0_0_661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g2c499ef0ac0_0_661"/>
          <p:cNvSpPr txBox="1"/>
          <p:nvPr>
            <p:ph type="title"/>
          </p:nvPr>
        </p:nvSpPr>
        <p:spPr>
          <a:xfrm>
            <a:off x="283103" y="949521"/>
            <a:ext cx="6244200" cy="51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g2c499ef0ac0_0_661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c499ef0ac0_0_665"/>
          <p:cNvSpPr/>
          <p:nvPr/>
        </p:nvSpPr>
        <p:spPr>
          <a:xfrm>
            <a:off x="4572000" y="167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g2c499ef0ac0_0_665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g2c499ef0ac0_0_665"/>
          <p:cNvSpPr txBox="1"/>
          <p:nvPr>
            <p:ph type="title"/>
          </p:nvPr>
        </p:nvSpPr>
        <p:spPr>
          <a:xfrm>
            <a:off x="265500" y="1863133"/>
            <a:ext cx="4045200" cy="17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g2c499ef0ac0_0_665"/>
          <p:cNvSpPr txBox="1"/>
          <p:nvPr>
            <p:ph idx="1" type="subTitle"/>
          </p:nvPr>
        </p:nvSpPr>
        <p:spPr>
          <a:xfrm>
            <a:off x="265500" y="3647161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g2c499ef0ac0_0_665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g2c499ef0ac0_0_665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g2c499ef0ac0_0_672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g2c499ef0ac0_0_672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g2c499ef0ac0_0_672"/>
          <p:cNvSpPr txBox="1"/>
          <p:nvPr>
            <p:ph idx="1" type="body"/>
          </p:nvPr>
        </p:nvSpPr>
        <p:spPr>
          <a:xfrm>
            <a:off x="328017" y="5634700"/>
            <a:ext cx="83886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3" name="Google Shape;63;g2c499ef0ac0_0_672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c499ef0ac0_0_622"/>
          <p:cNvSpPr txBox="1"/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" name="Google Shape;11;g2c499ef0ac0_0_622"/>
          <p:cNvSpPr txBox="1"/>
          <p:nvPr>
            <p:ph idx="1" type="body"/>
          </p:nvPr>
        </p:nvSpPr>
        <p:spPr>
          <a:xfrm>
            <a:off x="2410112" y="2127701"/>
            <a:ext cx="6321600" cy="4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g2c499ef0ac0_0_622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slide" Target="/ppt/slides/slide2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5" Type="http://schemas.openxmlformats.org/officeDocument/2006/relationships/image" Target="../media/image23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11.png"/><Relationship Id="rId5" Type="http://schemas.openxmlformats.org/officeDocument/2006/relationships/image" Target="../media/image26.png"/><Relationship Id="rId6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Relationship Id="rId4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5" y="528638"/>
            <a:ext cx="8667750" cy="58007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684212" y="544512"/>
            <a:ext cx="7775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Can You Guess the Picture?</a:t>
            </a:r>
            <a:endParaRPr/>
          </a:p>
        </p:txBody>
      </p:sp>
      <p:sp>
        <p:nvSpPr>
          <p:cNvPr id="88" name="Google Shape;88;p1">
            <a:hlinkClick action="ppaction://hlinksldjump" r:id="rId4"/>
          </p:cNvPr>
          <p:cNvSpPr txBox="1"/>
          <p:nvPr/>
        </p:nvSpPr>
        <p:spPr>
          <a:xfrm>
            <a:off x="18340" y="41952"/>
            <a:ext cx="3041700" cy="2236500"/>
          </a:xfrm>
          <a:prstGeom prst="rect">
            <a:avLst/>
          </a:prstGeom>
          <a:solidFill>
            <a:srgbClr val="CC45D5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3040566" y="41940"/>
            <a:ext cx="3041700" cy="2236500"/>
          </a:xfrm>
          <a:prstGeom prst="rect">
            <a:avLst/>
          </a:prstGeom>
          <a:solidFill>
            <a:srgbClr val="CC45D5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6102148" y="42037"/>
            <a:ext cx="3041700" cy="2236500"/>
          </a:xfrm>
          <a:prstGeom prst="rect">
            <a:avLst/>
          </a:prstGeom>
          <a:solidFill>
            <a:srgbClr val="CC45D5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-97" y="2278487"/>
            <a:ext cx="3041700" cy="2236500"/>
          </a:xfrm>
          <a:prstGeom prst="rect">
            <a:avLst/>
          </a:prstGeom>
          <a:solidFill>
            <a:srgbClr val="CC45D5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3060259" y="2278487"/>
            <a:ext cx="3041700" cy="2236500"/>
          </a:xfrm>
          <a:prstGeom prst="rect">
            <a:avLst/>
          </a:prstGeom>
          <a:solidFill>
            <a:srgbClr val="CC45D5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6120600" y="2278525"/>
            <a:ext cx="3041700" cy="2236500"/>
          </a:xfrm>
          <a:prstGeom prst="rect">
            <a:avLst/>
          </a:prstGeom>
          <a:solidFill>
            <a:srgbClr val="CC45D5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18350" y="4515000"/>
            <a:ext cx="3041700" cy="2236500"/>
          </a:xfrm>
          <a:prstGeom prst="rect">
            <a:avLst/>
          </a:prstGeom>
          <a:solidFill>
            <a:srgbClr val="CC45D5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3060259" y="4514936"/>
            <a:ext cx="3041700" cy="2236500"/>
          </a:xfrm>
          <a:prstGeom prst="rect">
            <a:avLst/>
          </a:prstGeom>
          <a:solidFill>
            <a:srgbClr val="CC45D5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6102148" y="4514936"/>
            <a:ext cx="3041700" cy="2236500"/>
          </a:xfrm>
          <a:prstGeom prst="rect">
            <a:avLst/>
          </a:prstGeom>
          <a:solidFill>
            <a:srgbClr val="CC45D5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0"/>
          <p:cNvSpPr txBox="1"/>
          <p:nvPr/>
        </p:nvSpPr>
        <p:spPr>
          <a:xfrm>
            <a:off x="684212" y="544512"/>
            <a:ext cx="7775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Question 9</a:t>
            </a:r>
            <a:endParaRPr/>
          </a:p>
        </p:txBody>
      </p:sp>
      <p:sp>
        <p:nvSpPr>
          <p:cNvPr id="181" name="Google Shape;181;p10"/>
          <p:cNvSpPr/>
          <p:nvPr/>
        </p:nvSpPr>
        <p:spPr>
          <a:xfrm>
            <a:off x="4046537" y="5387975"/>
            <a:ext cx="1050925" cy="746125"/>
          </a:xfrm>
          <a:prstGeom prst="leftArrow">
            <a:avLst>
              <a:gd fmla="val 7668" name="adj1"/>
              <a:gd fmla="val 50000" name="adj2"/>
            </a:avLst>
          </a:prstGeom>
          <a:solidFill>
            <a:srgbClr val="CC4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  <p:sp>
        <p:nvSpPr>
          <p:cNvPr id="182" name="Google Shape;182;p10"/>
          <p:cNvSpPr txBox="1"/>
          <p:nvPr/>
        </p:nvSpPr>
        <p:spPr>
          <a:xfrm>
            <a:off x="684212" y="1876425"/>
            <a:ext cx="777557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 three causes of extinction. </a:t>
            </a:r>
            <a:endParaRPr/>
          </a:p>
        </p:txBody>
      </p:sp>
      <p:sp>
        <p:nvSpPr>
          <p:cNvPr id="183" name="Google Shape;183;p10"/>
          <p:cNvSpPr txBox="1"/>
          <p:nvPr/>
        </p:nvSpPr>
        <p:spPr>
          <a:xfrm>
            <a:off x="1373187" y="3324225"/>
            <a:ext cx="6397625" cy="954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three: new predator, disease, lack of food, environmental changes.</a:t>
            </a:r>
            <a:endParaRPr/>
          </a:p>
        </p:txBody>
      </p:sp>
      <p:pic>
        <p:nvPicPr>
          <p:cNvPr descr="March 2014, Full Moon: an image - The Virtual Telescope Project 2.0" id="184" name="Google Shape;18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562" y="7937"/>
            <a:ext cx="7000875" cy="546258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0">
            <a:hlinkClick action="ppaction://hlinkshowjump?jump=firstslide"/>
          </p:cNvPr>
          <p:cNvSpPr/>
          <p:nvPr/>
        </p:nvSpPr>
        <p:spPr>
          <a:xfrm>
            <a:off x="4046537" y="5387975"/>
            <a:ext cx="1050900" cy="746100"/>
          </a:xfrm>
          <a:prstGeom prst="leftArrow">
            <a:avLst>
              <a:gd fmla="val 7668" name="adj1"/>
              <a:gd fmla="val 50000" name="adj2"/>
            </a:avLst>
          </a:prstGeom>
          <a:solidFill>
            <a:srgbClr val="CC4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/>
          <p:nvPr/>
        </p:nvSpPr>
        <p:spPr>
          <a:xfrm>
            <a:off x="287337" y="690562"/>
            <a:ext cx="8569325" cy="2738437"/>
          </a:xfrm>
          <a:prstGeom prst="rect">
            <a:avLst/>
          </a:prstGeom>
          <a:solidFill>
            <a:srgbClr val="7030A0">
              <a:alpha val="89803"/>
            </a:srgbClr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1"/>
          <p:cNvSpPr/>
          <p:nvPr/>
        </p:nvSpPr>
        <p:spPr>
          <a:xfrm>
            <a:off x="288138" y="746075"/>
            <a:ext cx="8567700" cy="26274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Arial"/>
              <a:buNone/>
            </a:pPr>
            <a:r>
              <a:rPr b="1" i="0" lang="en-US" sz="4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Wednesday, March 20</a:t>
            </a:r>
            <a:r>
              <a:rPr b="1" baseline="30000" i="0" lang="en-US" sz="4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4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,2024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Arial"/>
              <a:buNone/>
            </a:pPr>
            <a:r>
              <a:rPr b="1" i="0" lang="en-US" sz="4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Unit 10: Our houses in the future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Arial"/>
              <a:buNone/>
            </a:pPr>
            <a:r>
              <a:rPr b="1" i="0" lang="en-US" sz="4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Lesson 1: Getting started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FEF4F5"/>
            </a:gs>
            <a:gs pos="74000">
              <a:srgbClr val="F39EA3"/>
            </a:gs>
            <a:gs pos="83000">
              <a:srgbClr val="F39EA3"/>
            </a:gs>
            <a:gs pos="100000">
              <a:srgbClr val="F7BEC2"/>
            </a:gs>
          </a:gsLst>
          <a:lin ang="5400000" scaled="0"/>
        </a:gra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6937" y="2516187"/>
            <a:ext cx="4491037" cy="83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162" y="2541587"/>
            <a:ext cx="9620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9887" y="3967162"/>
            <a:ext cx="379412" cy="4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9887" y="4624387"/>
            <a:ext cx="409575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25987" y="4013200"/>
            <a:ext cx="376237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2"/>
          <p:cNvSpPr txBox="1"/>
          <p:nvPr/>
        </p:nvSpPr>
        <p:spPr>
          <a:xfrm>
            <a:off x="746125" y="3992562"/>
            <a:ext cx="24415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read.</a:t>
            </a:r>
            <a:endParaRPr/>
          </a:p>
        </p:txBody>
      </p:sp>
      <p:sp>
        <p:nvSpPr>
          <p:cNvPr id="203" name="Google Shape;203;p12"/>
          <p:cNvSpPr txBox="1"/>
          <p:nvPr/>
        </p:nvSpPr>
        <p:spPr>
          <a:xfrm>
            <a:off x="774700" y="4613275"/>
            <a:ext cx="3636962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again. Find and write down the words or phrases that show:</a:t>
            </a:r>
            <a:endParaRPr/>
          </a:p>
        </p:txBody>
      </p:sp>
      <p:sp>
        <p:nvSpPr>
          <p:cNvPr id="204" name="Google Shape;204;p12"/>
          <p:cNvSpPr txBox="1"/>
          <p:nvPr/>
        </p:nvSpPr>
        <p:spPr>
          <a:xfrm>
            <a:off x="5102225" y="3967162"/>
            <a:ext cx="3906837" cy="92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Order the words to make a phrase about a place. Each group has one extra word.</a:t>
            </a:r>
            <a:endParaRPr/>
          </a:p>
        </p:txBody>
      </p:sp>
      <p:sp>
        <p:nvSpPr>
          <p:cNvPr id="205" name="Google Shape;205;p12"/>
          <p:cNvSpPr txBox="1"/>
          <p:nvPr/>
        </p:nvSpPr>
        <p:spPr>
          <a:xfrm>
            <a:off x="708025" y="3346450"/>
            <a:ext cx="3509962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DA4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My future house</a:t>
            </a:r>
            <a:endParaRPr/>
          </a:p>
        </p:txBody>
      </p:sp>
      <p:pic>
        <p:nvPicPr>
          <p:cNvPr id="206" name="Google Shape;206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30750" y="5005387"/>
            <a:ext cx="376237" cy="35401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2"/>
          <p:cNvSpPr txBox="1"/>
          <p:nvPr/>
        </p:nvSpPr>
        <p:spPr>
          <a:xfrm>
            <a:off x="5106987" y="4941887"/>
            <a:ext cx="3902075" cy="1477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groups, describe to your classmates what you can see outside the window of your future house. Your group tries to guess where your house is.</a:t>
            </a:r>
            <a:endParaRPr/>
          </a:p>
        </p:txBody>
      </p:sp>
      <p:pic>
        <p:nvPicPr>
          <p:cNvPr id="208" name="Google Shape;208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637" y="20637"/>
            <a:ext cx="8812212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69887" y="5619750"/>
            <a:ext cx="376237" cy="3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2"/>
          <p:cNvSpPr txBox="1"/>
          <p:nvPr/>
        </p:nvSpPr>
        <p:spPr>
          <a:xfrm>
            <a:off x="746125" y="5580062"/>
            <a:ext cx="363696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again. Tick (✓) T (True) or F (False).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45D5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9500" y="507797"/>
            <a:ext cx="9893299" cy="8984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103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0025" y="74612"/>
            <a:ext cx="627062" cy="68103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3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read.</a:t>
            </a:r>
            <a:endParaRPr/>
          </a:p>
        </p:txBody>
      </p:sp>
      <p:sp>
        <p:nvSpPr>
          <p:cNvPr id="220" name="Google Shape;220;p13"/>
          <p:cNvSpPr txBox="1"/>
          <p:nvPr/>
        </p:nvSpPr>
        <p:spPr>
          <a:xfrm>
            <a:off x="5175250" y="1033462"/>
            <a:ext cx="381317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DA4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My future house</a:t>
            </a:r>
            <a:endParaRPr/>
          </a:p>
        </p:txBody>
      </p:sp>
      <p:pic>
        <p:nvPicPr>
          <p:cNvPr id="221" name="Google Shape;22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73472" y="206375"/>
            <a:ext cx="1107850" cy="4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5A9AD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 txBox="1"/>
          <p:nvPr/>
        </p:nvSpPr>
        <p:spPr>
          <a:xfrm>
            <a:off x="376237" y="606425"/>
            <a:ext cx="8694737" cy="6186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Nick: </a:t>
            </a: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you doing, Phong?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Phong: </a:t>
            </a: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I’m painting a picture of my house.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Nick: </a:t>
            </a: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house! That’s a UFO.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Phong: </a:t>
            </a: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looks like a UFO but it’s my house in the future.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Nick: </a:t>
            </a: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will it be?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Phong: </a:t>
            </a: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It’ll be in the mountains.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Nick: </a:t>
            </a: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will it be like?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Phong: </a:t>
            </a: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It’ll be a large house. It’ll have twenty rooms.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Nick: </a:t>
            </a: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Twenty rooms!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Phong: </a:t>
            </a: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and it’ll have solar energy.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Nick: </a:t>
            </a: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Fantastic! Which room will you like best?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Phong: </a:t>
            </a: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bedroom, of course.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Nick: </a:t>
            </a: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appliances might the house have?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Phong: </a:t>
            </a: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house might have some smart TVs and ten robots.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Nick: </a:t>
            </a: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Sounds great! And how much will ...</a:t>
            </a:r>
            <a:endParaRPr/>
          </a:p>
        </p:txBody>
      </p:sp>
      <p:sp>
        <p:nvSpPr>
          <p:cNvPr id="227" name="Google Shape;227;p14"/>
          <p:cNvSpPr txBox="1"/>
          <p:nvPr/>
        </p:nvSpPr>
        <p:spPr>
          <a:xfrm>
            <a:off x="1933575" y="0"/>
            <a:ext cx="527685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DA4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My future house</a:t>
            </a:r>
            <a:endParaRPr/>
          </a:p>
        </p:txBody>
      </p:sp>
      <p:pic>
        <p:nvPicPr>
          <p:cNvPr id="228" name="Google Shape;22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0975" y="109537"/>
            <a:ext cx="487362" cy="487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"/>
          <p:cNvSpPr txBox="1"/>
          <p:nvPr>
            <p:ph type="title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6F81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5"/>
          <p:cNvSpPr txBox="1"/>
          <p:nvPr>
            <p:ph idx="1"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</p:txBody>
      </p:sp>
      <p:pic>
        <p:nvPicPr>
          <p:cNvPr descr="Image result for ufo " id="235" name="Google Shape;23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650" y="593725"/>
            <a:ext cx="6362700" cy="49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5"/>
          <p:cNvSpPr txBox="1"/>
          <p:nvPr/>
        </p:nvSpPr>
        <p:spPr>
          <a:xfrm>
            <a:off x="2365375" y="5819775"/>
            <a:ext cx="4413250" cy="822325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600A0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b="0" i="0" lang="en-US" sz="7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UFO (n):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 txBox="1"/>
          <p:nvPr>
            <p:ph type="title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6F81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6"/>
          <p:cNvSpPr txBox="1"/>
          <p:nvPr>
            <p:ph idx="1"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</p:txBody>
      </p:sp>
      <p:pic>
        <p:nvPicPr>
          <p:cNvPr descr="Appliance Packages - Best Kitchen Appliance Collections" id="243" name="Google Shape;24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0675" y="0"/>
            <a:ext cx="617220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6"/>
          <p:cNvSpPr txBox="1"/>
          <p:nvPr/>
        </p:nvSpPr>
        <p:spPr>
          <a:xfrm>
            <a:off x="835025" y="5819775"/>
            <a:ext cx="7519987" cy="822325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600A0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b="0" i="0" lang="en-US" sz="7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Appliance (n):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/>
          <p:nvPr>
            <p:ph type="title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6F81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7"/>
          <p:cNvSpPr txBox="1"/>
          <p:nvPr>
            <p:ph idx="1"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</p:txBody>
      </p:sp>
      <p:pic>
        <p:nvPicPr>
          <p:cNvPr descr="Image result for Location. Size: 247 x 150. Source: 542partners.com.au" id="251" name="Google Shape;25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837" y="468312"/>
            <a:ext cx="770413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7"/>
          <p:cNvSpPr txBox="1"/>
          <p:nvPr/>
        </p:nvSpPr>
        <p:spPr>
          <a:xfrm>
            <a:off x="1050925" y="5819775"/>
            <a:ext cx="6081712" cy="822325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600A0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b="0" i="0" lang="en-US" sz="7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Location(n)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"/>
          <p:cNvSpPr txBox="1"/>
          <p:nvPr>
            <p:ph type="title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6F81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8"/>
          <p:cNvSpPr txBox="1"/>
          <p:nvPr>
            <p:ph idx="1"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1C1C1C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259" name="Google Shape;259;p18"/>
          <p:cNvSpPr txBox="1"/>
          <p:nvPr/>
        </p:nvSpPr>
        <p:spPr>
          <a:xfrm>
            <a:off x="123625" y="118125"/>
            <a:ext cx="7620000" cy="4772100"/>
          </a:xfrm>
          <a:prstGeom prst="rect">
            <a:avLst/>
          </a:prstGeom>
          <a:noFill/>
          <a:ln cap="flat" cmpd="sng" w="12700">
            <a:solidFill>
              <a:srgbClr val="600A0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5900" y="4355400"/>
            <a:ext cx="4210050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8125"/>
            <a:ext cx="9144000" cy="7216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8"/>
          <p:cNvSpPr txBox="1"/>
          <p:nvPr/>
        </p:nvSpPr>
        <p:spPr>
          <a:xfrm>
            <a:off x="552450" y="3282525"/>
            <a:ext cx="80391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3500" u="none">
                <a:solidFill>
                  <a:schemeClr val="dk1"/>
                </a:solidFill>
              </a:rPr>
              <a:t>I, Vocabulary: </a:t>
            </a:r>
            <a:endParaRPr b="1" sz="3100"/>
          </a:p>
          <a:p>
            <a:pPr indent="-2222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AutoNum type="arabicPeriod"/>
            </a:pPr>
            <a:r>
              <a:rPr b="0" i="0" lang="en-US" sz="3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Location</a:t>
            </a:r>
            <a:r>
              <a:rPr lang="en-US" sz="3500">
                <a:solidFill>
                  <a:schemeClr val="dk1"/>
                </a:solidFill>
              </a:rPr>
              <a:t>(n)</a:t>
            </a:r>
            <a:r>
              <a:rPr b="0" i="0" lang="en-US" sz="3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500">
                <a:solidFill>
                  <a:schemeClr val="dk1"/>
                </a:solidFill>
              </a:rPr>
              <a:t>vị trí </a:t>
            </a:r>
            <a:endParaRPr sz="3100"/>
          </a:p>
          <a:p>
            <a:pPr indent="-2222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AutoNum type="arabicPeriod"/>
            </a:pPr>
            <a:r>
              <a:rPr b="0" i="0" lang="en-US" sz="3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Appliance</a:t>
            </a:r>
            <a:r>
              <a:rPr lang="en-US" sz="3500">
                <a:solidFill>
                  <a:schemeClr val="dk1"/>
                </a:solidFill>
              </a:rPr>
              <a:t>(n)</a:t>
            </a:r>
            <a:r>
              <a:rPr b="0" i="0" lang="en-US" sz="3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thi</a:t>
            </a:r>
            <a:r>
              <a:rPr lang="en-US" sz="3500">
                <a:solidFill>
                  <a:schemeClr val="dk1"/>
                </a:solidFill>
              </a:rPr>
              <a:t>ết bị </a:t>
            </a:r>
            <a:endParaRPr sz="3100"/>
          </a:p>
          <a:p>
            <a:pPr indent="-2222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AutoNum type="arabicPeriod"/>
            </a:pPr>
            <a:r>
              <a:rPr b="0" i="0" lang="en-US" sz="3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UFO </a:t>
            </a:r>
            <a:r>
              <a:rPr lang="en-US" sz="3500">
                <a:solidFill>
                  <a:schemeClr val="dk1"/>
                </a:solidFill>
              </a:rPr>
              <a:t>(n)   : đĩa bay, vật thể bay không xác định</a:t>
            </a:r>
            <a:endParaRPr sz="3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c499ef0ac0_0_695"/>
          <p:cNvSpPr txBox="1"/>
          <p:nvPr>
            <p:ph type="title"/>
          </p:nvPr>
        </p:nvSpPr>
        <p:spPr>
          <a:xfrm>
            <a:off x="85950" y="746225"/>
            <a:ext cx="8972100" cy="300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where the words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684212" y="544512"/>
            <a:ext cx="7775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Question 1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684212" y="1860550"/>
            <a:ext cx="777557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 the term ‘survival of the fittest’.</a:t>
            </a:r>
            <a:endParaRPr/>
          </a:p>
        </p:txBody>
      </p:sp>
      <p:sp>
        <p:nvSpPr>
          <p:cNvPr id="104" name="Google Shape;104;p2">
            <a:hlinkClick action="ppaction://hlinkshowjump?jump=firstslide"/>
          </p:cNvPr>
          <p:cNvSpPr/>
          <p:nvPr/>
        </p:nvSpPr>
        <p:spPr>
          <a:xfrm>
            <a:off x="4046537" y="5387975"/>
            <a:ext cx="1050900" cy="746100"/>
          </a:xfrm>
          <a:prstGeom prst="leftArrow">
            <a:avLst>
              <a:gd fmla="val 7668" name="adj1"/>
              <a:gd fmla="val 50000" name="adj2"/>
            </a:avLst>
          </a:prstGeom>
          <a:solidFill>
            <a:srgbClr val="CC4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684212" y="2863850"/>
            <a:ext cx="7775575" cy="1385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OrganismAs with the most suitable characteristics for the environment survive and pass on their genes to their offspring.</a:t>
            </a:r>
            <a:endParaRPr/>
          </a:p>
        </p:txBody>
      </p:sp>
      <p:pic>
        <p:nvPicPr>
          <p:cNvPr descr="Image result for CITY" id="106" name="Google Shape;10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987" y="188550"/>
            <a:ext cx="7678025" cy="535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5A9AD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"/>
          <p:cNvSpPr txBox="1"/>
          <p:nvPr/>
        </p:nvSpPr>
        <p:spPr>
          <a:xfrm>
            <a:off x="376237" y="606425"/>
            <a:ext cx="9006000" cy="6120000"/>
          </a:xfrm>
          <a:prstGeom prst="rect">
            <a:avLst/>
          </a:prstGeom>
          <a:solidFill>
            <a:srgbClr val="FEF4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Nick: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you doing, Phong?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Phong: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I’m painting a picture of my house.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Nick: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house! That’s a UFO.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Phong: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looks like a UFO but it’s my house in the future.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Nick: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will it be?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Phong: </a:t>
            </a:r>
            <a:r>
              <a:rPr b="0" i="0" lang="en-US" sz="220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It’ll be in the mountains.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Nick: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will it be like?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Phong: </a:t>
            </a:r>
            <a:r>
              <a:rPr b="0" i="0" lang="en-US" sz="220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It’ll be a large house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0" i="0" lang="en-US" sz="220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It’ll have twenty rooms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Nick: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Twenty rooms!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Phong: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Yes, and it’ll have solar energy.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Nick: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Fantastic! Which room will you like best?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Phong: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bedroom, of course.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Nick: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appliances might the house have?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Phong: </a:t>
            </a:r>
            <a:r>
              <a:rPr b="0" i="0" lang="en-US" sz="220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house might have some smart TVs and ten robots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Nick: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Sounds great! And how much will ...</a:t>
            </a:r>
            <a:endParaRPr/>
          </a:p>
        </p:txBody>
      </p:sp>
      <p:sp>
        <p:nvSpPr>
          <p:cNvPr id="274" name="Google Shape;274;p19"/>
          <p:cNvSpPr txBox="1"/>
          <p:nvPr/>
        </p:nvSpPr>
        <p:spPr>
          <a:xfrm>
            <a:off x="1933575" y="0"/>
            <a:ext cx="527685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DA4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My future house</a:t>
            </a:r>
            <a:endParaRPr/>
          </a:p>
        </p:txBody>
      </p:sp>
      <p:pic>
        <p:nvPicPr>
          <p:cNvPr id="275" name="Google Shape;27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0975" y="109537"/>
            <a:ext cx="487362" cy="48736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9"/>
          <p:cNvSpPr/>
          <p:nvPr/>
        </p:nvSpPr>
        <p:spPr>
          <a:xfrm>
            <a:off x="8210550" y="130175"/>
            <a:ext cx="490537" cy="460375"/>
          </a:xfrm>
          <a:custGeom>
            <a:rect b="b" l="l" r="r" t="t"/>
            <a:pathLst>
              <a:path extrusionOk="0" h="461665" w="491613">
                <a:moveTo>
                  <a:pt x="80907" y="150457"/>
                </a:moveTo>
                <a:lnTo>
                  <a:pt x="155239" y="71304"/>
                </a:lnTo>
                <a:lnTo>
                  <a:pt x="245807" y="156354"/>
                </a:lnTo>
                <a:lnTo>
                  <a:pt x="336374" y="71304"/>
                </a:lnTo>
                <a:lnTo>
                  <a:pt x="410706" y="150457"/>
                </a:lnTo>
                <a:lnTo>
                  <a:pt x="325116" y="230833"/>
                </a:lnTo>
                <a:lnTo>
                  <a:pt x="410706" y="311208"/>
                </a:lnTo>
                <a:lnTo>
                  <a:pt x="336374" y="390361"/>
                </a:lnTo>
                <a:lnTo>
                  <a:pt x="245807" y="305311"/>
                </a:lnTo>
                <a:lnTo>
                  <a:pt x="155239" y="390361"/>
                </a:lnTo>
                <a:lnTo>
                  <a:pt x="80907" y="311208"/>
                </a:lnTo>
                <a:lnTo>
                  <a:pt x="166497" y="230833"/>
                </a:lnTo>
                <a:lnTo>
                  <a:pt x="80907" y="150457"/>
                </a:lnTo>
                <a:close/>
              </a:path>
            </a:pathLst>
          </a:custGeom>
          <a:solidFill>
            <a:srgbClr val="048D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5A9AD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c499ef0ac0_0_701"/>
          <p:cNvSpPr txBox="1"/>
          <p:nvPr/>
        </p:nvSpPr>
        <p:spPr>
          <a:xfrm>
            <a:off x="376237" y="606425"/>
            <a:ext cx="9006000" cy="6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Nick: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you doing, Phong?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Phong: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I’m painting a picture of my house.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Nick: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house! That’s a UFO.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Phong: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looks like a UFO but it’s my house in the future.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Nick: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will it be?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Phong: </a:t>
            </a:r>
            <a:r>
              <a:rPr b="0" i="0" lang="en-US" sz="220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It’ll be in the mountains.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Nick: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will it be like?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Phong: </a:t>
            </a:r>
            <a:r>
              <a:rPr b="0" i="0" lang="en-US" sz="220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It’ll be a large house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0" i="0" lang="en-US" sz="220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It’ll have twenty rooms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Nick: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Twenty rooms!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Phong: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Yes, and it’ll have solar energy.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Nick: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Fantastic! Which room will you like best?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Phong: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bedroom, of course.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Nick: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appliances might the house have?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Phong: </a:t>
            </a:r>
            <a:r>
              <a:rPr b="0" i="0" lang="en-US" sz="220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house might have some smart TVs and ten robots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Nick: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Sounds great! And how much will ...</a:t>
            </a:r>
            <a:endParaRPr/>
          </a:p>
        </p:txBody>
      </p:sp>
      <p:sp>
        <p:nvSpPr>
          <p:cNvPr id="282" name="Google Shape;282;g2c499ef0ac0_0_701"/>
          <p:cNvSpPr txBox="1"/>
          <p:nvPr/>
        </p:nvSpPr>
        <p:spPr>
          <a:xfrm>
            <a:off x="1933575" y="0"/>
            <a:ext cx="5277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DA4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My future house</a:t>
            </a:r>
            <a:endParaRPr/>
          </a:p>
        </p:txBody>
      </p:sp>
      <p:pic>
        <p:nvPicPr>
          <p:cNvPr id="283" name="Google Shape;283;g2c499ef0ac0_0_7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0975" y="109537"/>
            <a:ext cx="487362" cy="48736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2c499ef0ac0_0_701"/>
          <p:cNvSpPr/>
          <p:nvPr/>
        </p:nvSpPr>
        <p:spPr>
          <a:xfrm>
            <a:off x="8210550" y="130175"/>
            <a:ext cx="490384" cy="460511"/>
          </a:xfrm>
          <a:custGeom>
            <a:rect b="b" l="l" r="r" t="t"/>
            <a:pathLst>
              <a:path extrusionOk="0" h="461665" w="491613">
                <a:moveTo>
                  <a:pt x="80907" y="150457"/>
                </a:moveTo>
                <a:lnTo>
                  <a:pt x="155239" y="71304"/>
                </a:lnTo>
                <a:lnTo>
                  <a:pt x="245807" y="156354"/>
                </a:lnTo>
                <a:lnTo>
                  <a:pt x="336374" y="71304"/>
                </a:lnTo>
                <a:lnTo>
                  <a:pt x="410706" y="150457"/>
                </a:lnTo>
                <a:lnTo>
                  <a:pt x="325116" y="230833"/>
                </a:lnTo>
                <a:lnTo>
                  <a:pt x="410706" y="311208"/>
                </a:lnTo>
                <a:lnTo>
                  <a:pt x="336374" y="390361"/>
                </a:lnTo>
                <a:lnTo>
                  <a:pt x="245807" y="305311"/>
                </a:lnTo>
                <a:lnTo>
                  <a:pt x="155239" y="390361"/>
                </a:lnTo>
                <a:lnTo>
                  <a:pt x="80907" y="311208"/>
                </a:lnTo>
                <a:lnTo>
                  <a:pt x="166497" y="230833"/>
                </a:lnTo>
                <a:lnTo>
                  <a:pt x="80907" y="150457"/>
                </a:lnTo>
                <a:close/>
              </a:path>
            </a:pathLst>
          </a:custGeom>
          <a:solidFill>
            <a:srgbClr val="048D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5A9AD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24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025" y="104775"/>
            <a:ext cx="627062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0"/>
          <p:cNvSpPr txBox="1"/>
          <p:nvPr/>
        </p:nvSpPr>
        <p:spPr>
          <a:xfrm>
            <a:off x="912022" y="41498"/>
            <a:ext cx="7546125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again. Find and write down the words or phrases that show:</a:t>
            </a:r>
            <a:endParaRPr/>
          </a:p>
        </p:txBody>
      </p:sp>
      <p:graphicFrame>
        <p:nvGraphicFramePr>
          <p:cNvPr id="292" name="Google Shape;292;p20"/>
          <p:cNvGraphicFramePr/>
          <p:nvPr/>
        </p:nvGraphicFramePr>
        <p:xfrm>
          <a:off x="304800" y="2324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{F6798190-01F1-4BED-96BE-8632584064B8}</a:tableStyleId>
              </a:tblPr>
              <a:tblGrid>
                <a:gridCol w="4121150"/>
                <a:gridCol w="4281475"/>
              </a:tblGrid>
              <a:tr h="128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1C1C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1C1C1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 of house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4E8"/>
                    </a:solidFill>
                  </a:tcPr>
                </a:tc>
              </a:tr>
              <a:tr h="128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1C1C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rgbClr val="1C1C1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8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8CD"/>
                    </a:solidFill>
                  </a:tcPr>
                </a:tc>
              </a:tr>
              <a:tr h="128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1C1C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rgbClr val="1C1C1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Appliances in the house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4E8"/>
                    </a:solidFill>
                  </a:tcPr>
                </a:tc>
              </a:tr>
            </a:tbl>
          </a:graphicData>
        </a:graphic>
      </p:graphicFrame>
      <p:sp>
        <p:nvSpPr>
          <p:cNvPr id="293" name="Google Shape;293;p20"/>
          <p:cNvSpPr txBox="1"/>
          <p:nvPr/>
        </p:nvSpPr>
        <p:spPr>
          <a:xfrm>
            <a:off x="5072047" y="3930650"/>
            <a:ext cx="3408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in the mountains</a:t>
            </a:r>
            <a:endParaRPr/>
          </a:p>
        </p:txBody>
      </p:sp>
      <p:sp>
        <p:nvSpPr>
          <p:cNvPr id="294" name="Google Shape;294;p20"/>
          <p:cNvSpPr txBox="1"/>
          <p:nvPr/>
        </p:nvSpPr>
        <p:spPr>
          <a:xfrm>
            <a:off x="5035550" y="4954587"/>
            <a:ext cx="3408362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some smart TVs and ten robots</a:t>
            </a:r>
            <a:endParaRPr/>
          </a:p>
        </p:txBody>
      </p:sp>
      <p:sp>
        <p:nvSpPr>
          <p:cNvPr id="295" name="Google Shape;295;p20"/>
          <p:cNvSpPr txBox="1"/>
          <p:nvPr/>
        </p:nvSpPr>
        <p:spPr>
          <a:xfrm>
            <a:off x="5330040" y="2590800"/>
            <a:ext cx="148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UFO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EDF4E8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17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662" y="104775"/>
            <a:ext cx="587375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1"/>
          <p:cNvSpPr txBox="1"/>
          <p:nvPr/>
        </p:nvSpPr>
        <p:spPr>
          <a:xfrm>
            <a:off x="807404" y="36921"/>
            <a:ext cx="7421560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again. Tick (✓) T (True) or F (False).</a:t>
            </a:r>
            <a:endParaRPr/>
          </a:p>
        </p:txBody>
      </p:sp>
      <p:graphicFrame>
        <p:nvGraphicFramePr>
          <p:cNvPr id="303" name="Google Shape;303;p21"/>
          <p:cNvGraphicFramePr/>
          <p:nvPr/>
        </p:nvGraphicFramePr>
        <p:xfrm>
          <a:off x="514350" y="14652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{F6798190-01F1-4BED-96BE-8632584064B8}</a:tableStyleId>
              </a:tblPr>
              <a:tblGrid>
                <a:gridCol w="6238875"/>
                <a:gridCol w="946150"/>
                <a:gridCol w="866775"/>
              </a:tblGrid>
              <a:tr h="881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4000"/>
                        <a:buFont typeface="Arial"/>
                        <a:buNone/>
                      </a:pPr>
                      <a:r>
                        <a:rPr b="1" i="0" lang="en-US" sz="4000" u="non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4000"/>
                        <a:buFont typeface="Arial"/>
                        <a:buNone/>
                      </a:pPr>
                      <a:r>
                        <a:rPr b="1" i="0" lang="en-US" sz="4000" u="non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4E8"/>
                    </a:solidFill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</a:t>
                      </a:r>
                      <a:r>
                        <a:rPr b="0" i="0" lang="en-US" sz="2400" u="none">
                          <a:solidFill>
                            <a:srgbClr val="1C1C1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Phong’s house will be in the mountains.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8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8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8CD"/>
                    </a:solidFill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</a:t>
                      </a:r>
                      <a:r>
                        <a:rPr b="0" i="0" lang="en-US" sz="2400" u="none">
                          <a:solidFill>
                            <a:srgbClr val="1C1C1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His house will be large.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4E8"/>
                    </a:solidFill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</a:t>
                      </a:r>
                      <a:r>
                        <a:rPr b="0" i="0" lang="en-US" sz="2400" u="none">
                          <a:solidFill>
                            <a:srgbClr val="1C1C1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There’ll be a lot of rooms in his house.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8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8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8CD"/>
                    </a:solidFill>
                  </a:tcPr>
                </a:tc>
              </a:tr>
              <a:tr h="881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 </a:t>
                      </a:r>
                      <a:r>
                        <a:rPr b="0" i="0" lang="en-US" sz="2400" u="none">
                          <a:solidFill>
                            <a:srgbClr val="1C1C1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 might have a smart TV and five robots.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6BD3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4E8"/>
                    </a:solidFill>
                  </a:tcPr>
                </a:tc>
              </a:tr>
            </a:tbl>
          </a:graphicData>
        </a:graphic>
      </p:graphicFrame>
      <p:sp>
        <p:nvSpPr>
          <p:cNvPr id="304" name="Google Shape;304;p21"/>
          <p:cNvSpPr txBox="1"/>
          <p:nvPr/>
        </p:nvSpPr>
        <p:spPr>
          <a:xfrm>
            <a:off x="6929437" y="2438400"/>
            <a:ext cx="5762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/>
          </a:p>
        </p:txBody>
      </p:sp>
      <p:sp>
        <p:nvSpPr>
          <p:cNvPr id="305" name="Google Shape;305;p21"/>
          <p:cNvSpPr txBox="1"/>
          <p:nvPr/>
        </p:nvSpPr>
        <p:spPr>
          <a:xfrm>
            <a:off x="6929437" y="3306762"/>
            <a:ext cx="5762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/>
          </a:p>
        </p:txBody>
      </p:sp>
      <p:sp>
        <p:nvSpPr>
          <p:cNvPr id="306" name="Google Shape;306;p21"/>
          <p:cNvSpPr txBox="1"/>
          <p:nvPr/>
        </p:nvSpPr>
        <p:spPr>
          <a:xfrm>
            <a:off x="6929437" y="4176712"/>
            <a:ext cx="5762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/>
          </a:p>
        </p:txBody>
      </p:sp>
      <p:sp>
        <p:nvSpPr>
          <p:cNvPr id="307" name="Google Shape;307;p21"/>
          <p:cNvSpPr txBox="1"/>
          <p:nvPr/>
        </p:nvSpPr>
        <p:spPr>
          <a:xfrm>
            <a:off x="7810500" y="5108575"/>
            <a:ext cx="57785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/>
          </a:p>
        </p:txBody>
      </p:sp>
      <p:sp>
        <p:nvSpPr>
          <p:cNvPr id="308" name="Google Shape;308;p21"/>
          <p:cNvSpPr/>
          <p:nvPr/>
        </p:nvSpPr>
        <p:spPr>
          <a:xfrm>
            <a:off x="4267200" y="6326187"/>
            <a:ext cx="609600" cy="415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0703" y="37500"/>
                </a:moveTo>
                <a:lnTo>
                  <a:pt x="75352" y="15000"/>
                </a:lnTo>
                <a:lnTo>
                  <a:pt x="60000" y="37500"/>
                </a:lnTo>
                <a:lnTo>
                  <a:pt x="67676" y="37500"/>
                </a:lnTo>
                <a:lnTo>
                  <a:pt x="67676" y="71250"/>
                </a:lnTo>
                <a:cubicBezTo>
                  <a:pt x="67676" y="77463"/>
                  <a:pt x="64239" y="82500"/>
                  <a:pt x="60000" y="82500"/>
                </a:cubicBezTo>
                <a:lnTo>
                  <a:pt x="52324" y="82500"/>
                </a:lnTo>
                <a:cubicBezTo>
                  <a:pt x="48085" y="82500"/>
                  <a:pt x="44648" y="77463"/>
                  <a:pt x="44648" y="71250"/>
                </a:cubicBezTo>
                <a:lnTo>
                  <a:pt x="44648" y="37500"/>
                </a:lnTo>
                <a:lnTo>
                  <a:pt x="29297" y="37500"/>
                </a:lnTo>
                <a:lnTo>
                  <a:pt x="29297" y="71250"/>
                </a:lnTo>
                <a:cubicBezTo>
                  <a:pt x="29297" y="89890"/>
                  <a:pt x="39607" y="105000"/>
                  <a:pt x="52324" y="105000"/>
                </a:cubicBezTo>
                <a:lnTo>
                  <a:pt x="60000" y="105000"/>
                </a:lnTo>
                <a:cubicBezTo>
                  <a:pt x="72718" y="105000"/>
                  <a:pt x="83027" y="89890"/>
                  <a:pt x="83027" y="71250"/>
                </a:cubicBezTo>
                <a:lnTo>
                  <a:pt x="83027" y="37500"/>
                </a:lnTo>
                <a:close/>
              </a:path>
              <a:path extrusionOk="0" fill="darken" h="120000" w="120000">
                <a:moveTo>
                  <a:pt x="90703" y="37500"/>
                </a:moveTo>
                <a:lnTo>
                  <a:pt x="75352" y="15000"/>
                </a:lnTo>
                <a:lnTo>
                  <a:pt x="60000" y="37500"/>
                </a:lnTo>
                <a:lnTo>
                  <a:pt x="67676" y="37500"/>
                </a:lnTo>
                <a:lnTo>
                  <a:pt x="67676" y="71250"/>
                </a:lnTo>
                <a:cubicBezTo>
                  <a:pt x="67676" y="77463"/>
                  <a:pt x="64239" y="82500"/>
                  <a:pt x="60000" y="82500"/>
                </a:cubicBezTo>
                <a:lnTo>
                  <a:pt x="52324" y="82500"/>
                </a:lnTo>
                <a:cubicBezTo>
                  <a:pt x="48085" y="82500"/>
                  <a:pt x="44648" y="77463"/>
                  <a:pt x="44648" y="71250"/>
                </a:cubicBezTo>
                <a:lnTo>
                  <a:pt x="44648" y="37500"/>
                </a:lnTo>
                <a:lnTo>
                  <a:pt x="29297" y="37500"/>
                </a:lnTo>
                <a:lnTo>
                  <a:pt x="29297" y="71250"/>
                </a:lnTo>
                <a:cubicBezTo>
                  <a:pt x="29297" y="89890"/>
                  <a:pt x="39607" y="105000"/>
                  <a:pt x="52324" y="105000"/>
                </a:cubicBezTo>
                <a:lnTo>
                  <a:pt x="60000" y="105000"/>
                </a:lnTo>
                <a:cubicBezTo>
                  <a:pt x="72718" y="105000"/>
                  <a:pt x="83027" y="89890"/>
                  <a:pt x="83027" y="71250"/>
                </a:cubicBezTo>
                <a:lnTo>
                  <a:pt x="83027" y="37500"/>
                </a:lnTo>
                <a:close/>
              </a:path>
              <a:path extrusionOk="0" fill="none" h="120000" w="120000">
                <a:moveTo>
                  <a:pt x="90703" y="37500"/>
                </a:moveTo>
                <a:lnTo>
                  <a:pt x="83027" y="37500"/>
                </a:lnTo>
                <a:lnTo>
                  <a:pt x="83027" y="71250"/>
                </a:lnTo>
                <a:cubicBezTo>
                  <a:pt x="83027" y="89890"/>
                  <a:pt x="72718" y="105000"/>
                  <a:pt x="60000" y="105000"/>
                </a:cubicBezTo>
                <a:lnTo>
                  <a:pt x="52324" y="105000"/>
                </a:lnTo>
                <a:cubicBezTo>
                  <a:pt x="39607" y="105000"/>
                  <a:pt x="29297" y="89890"/>
                  <a:pt x="29297" y="71250"/>
                </a:cubicBezTo>
                <a:lnTo>
                  <a:pt x="29297" y="37500"/>
                </a:lnTo>
                <a:lnTo>
                  <a:pt x="44648" y="37500"/>
                </a:lnTo>
                <a:lnTo>
                  <a:pt x="44648" y="71250"/>
                </a:lnTo>
                <a:cubicBezTo>
                  <a:pt x="44648" y="77463"/>
                  <a:pt x="48085" y="82500"/>
                  <a:pt x="52324" y="82500"/>
                </a:cubicBezTo>
                <a:lnTo>
                  <a:pt x="60000" y="82500"/>
                </a:lnTo>
                <a:cubicBezTo>
                  <a:pt x="64239" y="82500"/>
                  <a:pt x="67676" y="77463"/>
                  <a:pt x="67676" y="71250"/>
                </a:cubicBezTo>
                <a:lnTo>
                  <a:pt x="67676" y="37500"/>
                </a:lnTo>
                <a:lnTo>
                  <a:pt x="60000" y="37500"/>
                </a:lnTo>
                <a:lnTo>
                  <a:pt x="75352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62C8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17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662" y="112712"/>
            <a:ext cx="587375" cy="60483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2"/>
          <p:cNvSpPr txBox="1"/>
          <p:nvPr/>
        </p:nvSpPr>
        <p:spPr>
          <a:xfrm>
            <a:off x="814995" y="86618"/>
            <a:ext cx="823813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Order the words to make a phrase about a place.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group has one extra word.</a:t>
            </a:r>
            <a:endParaRPr/>
          </a:p>
        </p:txBody>
      </p:sp>
      <p:grpSp>
        <p:nvGrpSpPr>
          <p:cNvPr id="316" name="Google Shape;316;p22"/>
          <p:cNvGrpSpPr/>
          <p:nvPr/>
        </p:nvGrpSpPr>
        <p:grpSpPr>
          <a:xfrm>
            <a:off x="-28575" y="1179512"/>
            <a:ext cx="9021762" cy="5773737"/>
            <a:chOff x="193701" y="1590291"/>
            <a:chExt cx="8653859" cy="5137079"/>
          </a:xfrm>
        </p:grpSpPr>
        <p:sp>
          <p:nvSpPr>
            <p:cNvPr id="317" name="Google Shape;317;p22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>
                <a:gd fmla="val 16667" name="adj"/>
              </a:avLst>
            </a:prstGeom>
            <a:solidFill>
              <a:srgbClr val="C0E6EA"/>
            </a:solidFill>
            <a:ln cap="flat" cmpd="sng" w="12700">
              <a:solidFill>
                <a:srgbClr val="C0E6E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2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>
                <a:gd fmla="val 16667" name="adj"/>
              </a:avLst>
            </a:prstGeom>
            <a:solidFill>
              <a:srgbClr val="05A0B8"/>
            </a:solidFill>
            <a:ln cap="flat" cmpd="sng" w="12700">
              <a:solidFill>
                <a:srgbClr val="05A0B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22"/>
          <p:cNvGrpSpPr/>
          <p:nvPr/>
        </p:nvGrpSpPr>
        <p:grpSpPr>
          <a:xfrm>
            <a:off x="655637" y="1933575"/>
            <a:ext cx="3400603" cy="470235"/>
            <a:chOff x="363373" y="1262747"/>
            <a:chExt cx="2681841" cy="470653"/>
          </a:xfrm>
        </p:grpSpPr>
        <p:sp>
          <p:nvSpPr>
            <p:cNvPr id="321" name="Google Shape;321;p2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1.</a:t>
              </a:r>
              <a:endParaRPr/>
            </a:p>
          </p:txBody>
        </p:sp>
        <p:sp>
          <p:nvSpPr>
            <p:cNvPr id="322" name="Google Shape;322;p22"/>
            <p:cNvSpPr txBox="1"/>
            <p:nvPr/>
          </p:nvSpPr>
          <p:spPr>
            <a:xfrm>
              <a:off x="827314" y="1271400"/>
              <a:ext cx="2217900" cy="4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sea / a / </a:t>
              </a:r>
              <a:r>
                <a:rPr lang="en-US" sz="2400">
                  <a:solidFill>
                    <a:schemeClr val="dk1"/>
                  </a:solidFill>
                </a:rPr>
                <a:t>by</a:t>
              </a: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/ the</a:t>
              </a:r>
              <a:endParaRPr/>
            </a:p>
          </p:txBody>
        </p:sp>
      </p:grpSp>
      <p:grpSp>
        <p:nvGrpSpPr>
          <p:cNvPr id="323" name="Google Shape;323;p22"/>
          <p:cNvGrpSpPr/>
          <p:nvPr/>
        </p:nvGrpSpPr>
        <p:grpSpPr>
          <a:xfrm>
            <a:off x="655637" y="2997200"/>
            <a:ext cx="3565525" cy="460375"/>
            <a:chOff x="369902" y="2142097"/>
            <a:chExt cx="3565996" cy="461665"/>
          </a:xfrm>
        </p:grpSpPr>
        <p:sp>
          <p:nvSpPr>
            <p:cNvPr id="324" name="Google Shape;324;p22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2.</a:t>
              </a:r>
              <a:endParaRPr/>
            </a:p>
          </p:txBody>
        </p:sp>
        <p:sp>
          <p:nvSpPr>
            <p:cNvPr id="325" name="Google Shape;325;p22"/>
            <p:cNvSpPr txBox="1"/>
            <p:nvPr/>
          </p:nvSpPr>
          <p:spPr>
            <a:xfrm>
              <a:off x="817025" y="2142097"/>
              <a:ext cx="31188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 / in / the / city</a:t>
              </a:r>
              <a:endParaRPr/>
            </a:p>
          </p:txBody>
        </p:sp>
      </p:grpSp>
      <p:cxnSp>
        <p:nvCxnSpPr>
          <p:cNvPr id="326" name="Google Shape;326;p22"/>
          <p:cNvCxnSpPr/>
          <p:nvPr/>
        </p:nvCxnSpPr>
        <p:spPr>
          <a:xfrm>
            <a:off x="1204912" y="2735262"/>
            <a:ext cx="3016250" cy="0"/>
          </a:xfrm>
          <a:prstGeom prst="straightConnector1">
            <a:avLst/>
          </a:prstGeom>
          <a:noFill/>
          <a:ln cap="flat" cmpd="sng" w="28575">
            <a:solidFill>
              <a:srgbClr val="8D8D8D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27" name="Google Shape;327;p22"/>
          <p:cNvCxnSpPr/>
          <p:nvPr/>
        </p:nvCxnSpPr>
        <p:spPr>
          <a:xfrm>
            <a:off x="1204912" y="3783012"/>
            <a:ext cx="3016250" cy="0"/>
          </a:xfrm>
          <a:prstGeom prst="straightConnector1">
            <a:avLst/>
          </a:prstGeom>
          <a:noFill/>
          <a:ln cap="flat" cmpd="sng" w="28575">
            <a:solidFill>
              <a:srgbClr val="8D8D8D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28" name="Google Shape;328;p22"/>
          <p:cNvCxnSpPr/>
          <p:nvPr/>
        </p:nvCxnSpPr>
        <p:spPr>
          <a:xfrm>
            <a:off x="666750" y="2600325"/>
            <a:ext cx="355600" cy="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329" name="Google Shape;329;p22"/>
          <p:cNvCxnSpPr/>
          <p:nvPr/>
        </p:nvCxnSpPr>
        <p:spPr>
          <a:xfrm>
            <a:off x="666750" y="3683000"/>
            <a:ext cx="355600" cy="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grpSp>
        <p:nvGrpSpPr>
          <p:cNvPr id="330" name="Google Shape;330;p22"/>
          <p:cNvGrpSpPr/>
          <p:nvPr/>
        </p:nvGrpSpPr>
        <p:grpSpPr>
          <a:xfrm>
            <a:off x="655637" y="4043362"/>
            <a:ext cx="3752850" cy="469900"/>
            <a:chOff x="363373" y="1262747"/>
            <a:chExt cx="3088102" cy="470318"/>
          </a:xfrm>
        </p:grpSpPr>
        <p:sp>
          <p:nvSpPr>
            <p:cNvPr id="331" name="Google Shape;331;p2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3.</a:t>
              </a:r>
              <a:endParaRPr/>
            </a:p>
          </p:txBody>
        </p:sp>
        <p:sp>
          <p:nvSpPr>
            <p:cNvPr id="332" name="Google Shape;332;p22"/>
            <p:cNvSpPr txBox="1"/>
            <p:nvPr/>
          </p:nvSpPr>
          <p:spPr>
            <a:xfrm>
              <a:off x="827314" y="1271400"/>
              <a:ext cx="26241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/ in / at / town</a:t>
              </a:r>
              <a:endParaRPr/>
            </a:p>
          </p:txBody>
        </p:sp>
      </p:grpSp>
      <p:grpSp>
        <p:nvGrpSpPr>
          <p:cNvPr id="333" name="Google Shape;333;p22"/>
          <p:cNvGrpSpPr/>
          <p:nvPr/>
        </p:nvGrpSpPr>
        <p:grpSpPr>
          <a:xfrm>
            <a:off x="655637" y="5114925"/>
            <a:ext cx="4379912" cy="461962"/>
            <a:chOff x="369902" y="2142097"/>
            <a:chExt cx="3752516" cy="461665"/>
          </a:xfrm>
        </p:grpSpPr>
        <p:sp>
          <p:nvSpPr>
            <p:cNvPr id="334" name="Google Shape;334;p22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4.</a:t>
              </a:r>
              <a:endParaRPr/>
            </a:p>
          </p:txBody>
        </p:sp>
        <p:sp>
          <p:nvSpPr>
            <p:cNvPr id="335" name="Google Shape;335;p22"/>
            <p:cNvSpPr txBox="1"/>
            <p:nvPr/>
          </p:nvSpPr>
          <p:spPr>
            <a:xfrm>
              <a:off x="844733" y="2142097"/>
              <a:ext cx="32776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/ on / in / mountains</a:t>
              </a:r>
              <a:endParaRPr/>
            </a:p>
          </p:txBody>
        </p:sp>
      </p:grpSp>
      <p:cxnSp>
        <p:nvCxnSpPr>
          <p:cNvPr id="336" name="Google Shape;336;p22"/>
          <p:cNvCxnSpPr/>
          <p:nvPr/>
        </p:nvCxnSpPr>
        <p:spPr>
          <a:xfrm>
            <a:off x="1204912" y="4881562"/>
            <a:ext cx="3016250" cy="0"/>
          </a:xfrm>
          <a:prstGeom prst="straightConnector1">
            <a:avLst/>
          </a:prstGeom>
          <a:noFill/>
          <a:ln cap="flat" cmpd="sng" w="28575">
            <a:solidFill>
              <a:srgbClr val="8D8D8D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37" name="Google Shape;337;p22"/>
          <p:cNvCxnSpPr/>
          <p:nvPr/>
        </p:nvCxnSpPr>
        <p:spPr>
          <a:xfrm>
            <a:off x="1204912" y="5851525"/>
            <a:ext cx="3016250" cy="0"/>
          </a:xfrm>
          <a:prstGeom prst="straightConnector1">
            <a:avLst/>
          </a:prstGeom>
          <a:noFill/>
          <a:ln cap="flat" cmpd="sng" w="28575">
            <a:solidFill>
              <a:srgbClr val="8D8D8D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38" name="Google Shape;338;p22"/>
          <p:cNvCxnSpPr/>
          <p:nvPr/>
        </p:nvCxnSpPr>
        <p:spPr>
          <a:xfrm>
            <a:off x="666750" y="4746625"/>
            <a:ext cx="355600" cy="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339" name="Google Shape;339;p22"/>
          <p:cNvCxnSpPr/>
          <p:nvPr/>
        </p:nvCxnSpPr>
        <p:spPr>
          <a:xfrm>
            <a:off x="666750" y="5662612"/>
            <a:ext cx="355600" cy="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grpSp>
        <p:nvGrpSpPr>
          <p:cNvPr id="340" name="Google Shape;340;p22"/>
          <p:cNvGrpSpPr/>
          <p:nvPr/>
        </p:nvGrpSpPr>
        <p:grpSpPr>
          <a:xfrm>
            <a:off x="4849812" y="1939925"/>
            <a:ext cx="3973512" cy="461962"/>
            <a:chOff x="369902" y="2142097"/>
            <a:chExt cx="3973139" cy="461665"/>
          </a:xfrm>
        </p:grpSpPr>
        <p:sp>
          <p:nvSpPr>
            <p:cNvPr id="341" name="Google Shape;341;p22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5.</a:t>
              </a:r>
              <a:endParaRPr/>
            </a:p>
          </p:txBody>
        </p:sp>
        <p:sp>
          <p:nvSpPr>
            <p:cNvPr id="342" name="Google Shape;342;p22"/>
            <p:cNvSpPr txBox="1"/>
            <p:nvPr/>
          </p:nvSpPr>
          <p:spPr>
            <a:xfrm>
              <a:off x="736854" y="2142097"/>
              <a:ext cx="360618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countryside / a / the / in</a:t>
              </a:r>
              <a:endParaRPr/>
            </a:p>
          </p:txBody>
        </p:sp>
      </p:grpSp>
      <p:cxnSp>
        <p:nvCxnSpPr>
          <p:cNvPr id="343" name="Google Shape;343;p22"/>
          <p:cNvCxnSpPr/>
          <p:nvPr/>
        </p:nvCxnSpPr>
        <p:spPr>
          <a:xfrm>
            <a:off x="5399087" y="2717800"/>
            <a:ext cx="3017837" cy="0"/>
          </a:xfrm>
          <a:prstGeom prst="straightConnector1">
            <a:avLst/>
          </a:prstGeom>
          <a:noFill/>
          <a:ln cap="flat" cmpd="sng" w="28575">
            <a:solidFill>
              <a:srgbClr val="8D8D8D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44" name="Google Shape;344;p22"/>
          <p:cNvCxnSpPr/>
          <p:nvPr/>
        </p:nvCxnSpPr>
        <p:spPr>
          <a:xfrm>
            <a:off x="4862512" y="2616200"/>
            <a:ext cx="355600" cy="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grpSp>
        <p:nvGrpSpPr>
          <p:cNvPr id="345" name="Google Shape;345;p22"/>
          <p:cNvGrpSpPr/>
          <p:nvPr/>
        </p:nvGrpSpPr>
        <p:grpSpPr>
          <a:xfrm>
            <a:off x="4849812" y="2986087"/>
            <a:ext cx="3825875" cy="471487"/>
            <a:chOff x="363373" y="1262747"/>
            <a:chExt cx="3279872" cy="470318"/>
          </a:xfrm>
        </p:grpSpPr>
        <p:sp>
          <p:nvSpPr>
            <p:cNvPr id="346" name="Google Shape;346;p2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6.</a:t>
              </a:r>
              <a:endParaRPr/>
            </a:p>
          </p:txBody>
        </p:sp>
        <p:sp>
          <p:nvSpPr>
            <p:cNvPr id="347" name="Google Shape;347;p22"/>
            <p:cNvSpPr txBox="1"/>
            <p:nvPr/>
          </p:nvSpPr>
          <p:spPr>
            <a:xfrm>
              <a:off x="827314" y="1271400"/>
              <a:ext cx="28159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Moon / in / the / on</a:t>
              </a:r>
              <a:endParaRPr/>
            </a:p>
          </p:txBody>
        </p:sp>
      </p:grpSp>
      <p:grpSp>
        <p:nvGrpSpPr>
          <p:cNvPr id="348" name="Google Shape;348;p22"/>
          <p:cNvGrpSpPr/>
          <p:nvPr/>
        </p:nvGrpSpPr>
        <p:grpSpPr>
          <a:xfrm>
            <a:off x="4849812" y="4049712"/>
            <a:ext cx="3638550" cy="461962"/>
            <a:chOff x="369902" y="2142097"/>
            <a:chExt cx="2901181" cy="461665"/>
          </a:xfrm>
        </p:grpSpPr>
        <p:sp>
          <p:nvSpPr>
            <p:cNvPr id="349" name="Google Shape;349;p22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7.</a:t>
              </a:r>
              <a:endParaRPr/>
            </a:p>
          </p:txBody>
        </p:sp>
        <p:sp>
          <p:nvSpPr>
            <p:cNvPr id="350" name="Google Shape;350;p22"/>
            <p:cNvSpPr txBox="1"/>
            <p:nvPr/>
          </p:nvSpPr>
          <p:spPr>
            <a:xfrm>
              <a:off x="844733" y="2142097"/>
              <a:ext cx="24263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 / at / the / sky</a:t>
              </a:r>
              <a:endParaRPr/>
            </a:p>
          </p:txBody>
        </p:sp>
      </p:grpSp>
      <p:cxnSp>
        <p:nvCxnSpPr>
          <p:cNvPr id="351" name="Google Shape;351;p22"/>
          <p:cNvCxnSpPr/>
          <p:nvPr/>
        </p:nvCxnSpPr>
        <p:spPr>
          <a:xfrm>
            <a:off x="5399087" y="3797300"/>
            <a:ext cx="3017837" cy="0"/>
          </a:xfrm>
          <a:prstGeom prst="straightConnector1">
            <a:avLst/>
          </a:prstGeom>
          <a:noFill/>
          <a:ln cap="flat" cmpd="sng" w="28575">
            <a:solidFill>
              <a:srgbClr val="8D8D8D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52" name="Google Shape;352;p22"/>
          <p:cNvCxnSpPr/>
          <p:nvPr/>
        </p:nvCxnSpPr>
        <p:spPr>
          <a:xfrm>
            <a:off x="5399087" y="4864100"/>
            <a:ext cx="3017837" cy="0"/>
          </a:xfrm>
          <a:prstGeom prst="straightConnector1">
            <a:avLst/>
          </a:prstGeom>
          <a:noFill/>
          <a:ln cap="flat" cmpd="sng" w="28575">
            <a:solidFill>
              <a:srgbClr val="8D8D8D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53" name="Google Shape;353;p22"/>
          <p:cNvCxnSpPr/>
          <p:nvPr/>
        </p:nvCxnSpPr>
        <p:spPr>
          <a:xfrm>
            <a:off x="4862512" y="3662362"/>
            <a:ext cx="355600" cy="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354" name="Google Shape;354;p22"/>
          <p:cNvCxnSpPr/>
          <p:nvPr/>
        </p:nvCxnSpPr>
        <p:spPr>
          <a:xfrm>
            <a:off x="4862512" y="4764087"/>
            <a:ext cx="355600" cy="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355" name="Google Shape;355;p22"/>
          <p:cNvSpPr txBox="1"/>
          <p:nvPr/>
        </p:nvSpPr>
        <p:spPr>
          <a:xfrm>
            <a:off x="1111208" y="2386012"/>
            <a:ext cx="158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B050"/>
                </a:solidFill>
              </a:rPr>
              <a:t>by</a:t>
            </a:r>
            <a:r>
              <a:rPr b="0" i="0" lang="en-US" sz="24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the sea</a:t>
            </a:r>
            <a:endParaRPr/>
          </a:p>
        </p:txBody>
      </p:sp>
      <p:sp>
        <p:nvSpPr>
          <p:cNvPr id="356" name="Google Shape;356;p22"/>
          <p:cNvSpPr txBox="1"/>
          <p:nvPr/>
        </p:nvSpPr>
        <p:spPr>
          <a:xfrm>
            <a:off x="1111208" y="3446462"/>
            <a:ext cx="161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in the city</a:t>
            </a:r>
            <a:endParaRPr/>
          </a:p>
        </p:txBody>
      </p:sp>
      <p:sp>
        <p:nvSpPr>
          <p:cNvPr id="357" name="Google Shape;357;p22"/>
          <p:cNvSpPr txBox="1"/>
          <p:nvPr/>
        </p:nvSpPr>
        <p:spPr>
          <a:xfrm>
            <a:off x="1098550" y="4522788"/>
            <a:ext cx="183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in the town</a:t>
            </a:r>
            <a:endParaRPr/>
          </a:p>
        </p:txBody>
      </p:sp>
      <p:sp>
        <p:nvSpPr>
          <p:cNvPr id="358" name="Google Shape;358;p22"/>
          <p:cNvSpPr txBox="1"/>
          <p:nvPr/>
        </p:nvSpPr>
        <p:spPr>
          <a:xfrm>
            <a:off x="1122059" y="5507038"/>
            <a:ext cx="262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in the mountains</a:t>
            </a:r>
            <a:endParaRPr/>
          </a:p>
        </p:txBody>
      </p:sp>
      <p:sp>
        <p:nvSpPr>
          <p:cNvPr id="359" name="Google Shape;359;p22"/>
          <p:cNvSpPr txBox="1"/>
          <p:nvPr/>
        </p:nvSpPr>
        <p:spPr>
          <a:xfrm>
            <a:off x="5898078" y="2371725"/>
            <a:ext cx="277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in the countryside</a:t>
            </a:r>
            <a:endParaRPr/>
          </a:p>
        </p:txBody>
      </p:sp>
      <p:sp>
        <p:nvSpPr>
          <p:cNvPr id="360" name="Google Shape;360;p22"/>
          <p:cNvSpPr txBox="1"/>
          <p:nvPr/>
        </p:nvSpPr>
        <p:spPr>
          <a:xfrm>
            <a:off x="5914353" y="3416300"/>
            <a:ext cx="206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on the Moon</a:t>
            </a:r>
            <a:endParaRPr/>
          </a:p>
        </p:txBody>
      </p:sp>
      <p:sp>
        <p:nvSpPr>
          <p:cNvPr id="361" name="Google Shape;361;p22"/>
          <p:cNvSpPr txBox="1"/>
          <p:nvPr/>
        </p:nvSpPr>
        <p:spPr>
          <a:xfrm>
            <a:off x="5901695" y="4505326"/>
            <a:ext cx="156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in the sky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EDF4E8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2" y="0"/>
            <a:ext cx="9144000" cy="1652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662" y="138112"/>
            <a:ext cx="587375" cy="554037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3"/>
          <p:cNvSpPr txBox="1"/>
          <p:nvPr/>
        </p:nvSpPr>
        <p:spPr>
          <a:xfrm>
            <a:off x="807403" y="71566"/>
            <a:ext cx="804495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groups, describe to your classmates what you can see outside the window of your future house. Your group tries to guess where your house is.</a:t>
            </a:r>
            <a:endParaRPr/>
          </a:p>
        </p:txBody>
      </p:sp>
      <p:sp>
        <p:nvSpPr>
          <p:cNvPr id="370" name="Google Shape;370;p23"/>
          <p:cNvSpPr txBox="1"/>
          <p:nvPr/>
        </p:nvSpPr>
        <p:spPr>
          <a:xfrm>
            <a:off x="808037" y="1984375"/>
            <a:ext cx="246538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endParaRPr/>
          </a:p>
        </p:txBody>
      </p:sp>
      <p:sp>
        <p:nvSpPr>
          <p:cNvPr id="371" name="Google Shape;371;p23"/>
          <p:cNvSpPr txBox="1"/>
          <p:nvPr/>
        </p:nvSpPr>
        <p:spPr>
          <a:xfrm>
            <a:off x="1039812" y="2508250"/>
            <a:ext cx="6784975" cy="329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1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  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Outside my window I can see the beach and the water. Where’s my house?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1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B: 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in the sea.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1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Correct!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684212" y="544512"/>
            <a:ext cx="7775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Question 2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1077912" y="3540125"/>
            <a:ext cx="6988175" cy="52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Variation caused by different alleles.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684212" y="1876425"/>
            <a:ext cx="7775575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meant by ‘genetic variation’? 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4046537" y="5387975"/>
            <a:ext cx="1050925" cy="746125"/>
          </a:xfrm>
          <a:prstGeom prst="leftArrow">
            <a:avLst>
              <a:gd fmla="val 7668" name="adj1"/>
              <a:gd fmla="val 50000" name="adj2"/>
            </a:avLst>
          </a:prstGeom>
          <a:solidFill>
            <a:srgbClr val="CC4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  <p:pic>
        <p:nvPicPr>
          <p:cNvPr descr="Difference Between Sea and Ocean" id="116" name="Google Shape;1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8612" y="671512"/>
            <a:ext cx="6467475" cy="431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>
            <a:hlinkClick action="ppaction://hlinkshowjump?jump=firstslide"/>
          </p:cNvPr>
          <p:cNvSpPr/>
          <p:nvPr/>
        </p:nvSpPr>
        <p:spPr>
          <a:xfrm>
            <a:off x="4046537" y="5387975"/>
            <a:ext cx="1050900" cy="746100"/>
          </a:xfrm>
          <a:prstGeom prst="leftArrow">
            <a:avLst>
              <a:gd fmla="val 7668" name="adj1"/>
              <a:gd fmla="val 50000" name="adj2"/>
            </a:avLst>
          </a:prstGeom>
          <a:solidFill>
            <a:srgbClr val="CC4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684212" y="544512"/>
            <a:ext cx="7775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Question 3</a:t>
            </a: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684212" y="1876425"/>
            <a:ext cx="7775575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 two methods of cloning plants. </a:t>
            </a:r>
            <a:endParaRPr/>
          </a:p>
        </p:txBody>
      </p:sp>
      <p:sp>
        <p:nvSpPr>
          <p:cNvPr id="125" name="Google Shape;125;p4"/>
          <p:cNvSpPr/>
          <p:nvPr/>
        </p:nvSpPr>
        <p:spPr>
          <a:xfrm>
            <a:off x="4046537" y="5387975"/>
            <a:ext cx="1050925" cy="746125"/>
          </a:xfrm>
          <a:prstGeom prst="leftArrow">
            <a:avLst>
              <a:gd fmla="val 7668" name="adj1"/>
              <a:gd fmla="val 50000" name="adj2"/>
            </a:avLst>
          </a:prstGeom>
          <a:solidFill>
            <a:srgbClr val="CC4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860425" y="3443287"/>
            <a:ext cx="7423150" cy="52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Cuttings and tissue cell culture.</a:t>
            </a:r>
            <a:endParaRPr/>
          </a:p>
        </p:txBody>
      </p:sp>
      <p:pic>
        <p:nvPicPr>
          <p:cNvPr descr="Image result for townhouse" id="127" name="Google Shape;1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0662" y="723900"/>
            <a:ext cx="6635750" cy="435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684212" y="544512"/>
            <a:ext cx="7775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Question 4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1104900" y="1876425"/>
            <a:ext cx="69342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genetic engineering? </a:t>
            </a:r>
            <a:endParaRPr/>
          </a:p>
        </p:txBody>
      </p:sp>
      <p:sp>
        <p:nvSpPr>
          <p:cNvPr id="135" name="Google Shape;135;p5"/>
          <p:cNvSpPr txBox="1"/>
          <p:nvPr/>
        </p:nvSpPr>
        <p:spPr>
          <a:xfrm>
            <a:off x="841375" y="3386137"/>
            <a:ext cx="7461250" cy="83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Cutting a desired gene from one organism and placing it in another organism.</a:t>
            </a:r>
            <a:endParaRPr/>
          </a:p>
        </p:txBody>
      </p:sp>
      <p:pic>
        <p:nvPicPr>
          <p:cNvPr descr="Free photo: English countryside - Beauty, Country, Countryside - Free ..." id="136" name="Google Shape;1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7487" y="544512"/>
            <a:ext cx="6773862" cy="4516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/>
          <p:nvPr/>
        </p:nvSpPr>
        <p:spPr>
          <a:xfrm>
            <a:off x="684212" y="544512"/>
            <a:ext cx="7775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Question 5</a:t>
            </a:r>
            <a:endParaRPr/>
          </a:p>
        </p:txBody>
      </p:sp>
      <p:sp>
        <p:nvSpPr>
          <p:cNvPr id="142" name="Google Shape;142;p6"/>
          <p:cNvSpPr/>
          <p:nvPr/>
        </p:nvSpPr>
        <p:spPr>
          <a:xfrm>
            <a:off x="4046537" y="5387975"/>
            <a:ext cx="1050925" cy="746125"/>
          </a:xfrm>
          <a:prstGeom prst="leftArrow">
            <a:avLst>
              <a:gd fmla="val 7668" name="adj1"/>
              <a:gd fmla="val 50000" name="adj2"/>
            </a:avLst>
          </a:prstGeom>
          <a:solidFill>
            <a:srgbClr val="CC4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  <p:sp>
        <p:nvSpPr>
          <p:cNvPr id="143" name="Google Shape;143;p6"/>
          <p:cNvSpPr txBox="1"/>
          <p:nvPr/>
        </p:nvSpPr>
        <p:spPr>
          <a:xfrm>
            <a:off x="684212" y="1876425"/>
            <a:ext cx="7775575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problems may arise from selective breeding? </a:t>
            </a:r>
            <a:endParaRPr/>
          </a:p>
        </p:txBody>
      </p:sp>
      <p:pic>
        <p:nvPicPr>
          <p:cNvPr descr="The meaning and symbolism of the word - «Sky»" id="144" name="Google Shape;1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4737" y="723900"/>
            <a:ext cx="6994525" cy="442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>
            <a:hlinkClick action="ppaction://hlinkshowjump?jump=firstslide"/>
          </p:cNvPr>
          <p:cNvSpPr/>
          <p:nvPr/>
        </p:nvSpPr>
        <p:spPr>
          <a:xfrm>
            <a:off x="4046537" y="5387975"/>
            <a:ext cx="1050900" cy="746100"/>
          </a:xfrm>
          <a:prstGeom prst="leftArrow">
            <a:avLst>
              <a:gd fmla="val 7668" name="adj1"/>
              <a:gd fmla="val 50000" name="adj2"/>
            </a:avLst>
          </a:prstGeom>
          <a:solidFill>
            <a:srgbClr val="CC4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684212" y="544512"/>
            <a:ext cx="7775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Question 6</a:t>
            </a:r>
            <a:endParaRPr/>
          </a:p>
        </p:txBody>
      </p:sp>
      <p:sp>
        <p:nvSpPr>
          <p:cNvPr id="152" name="Google Shape;152;p7"/>
          <p:cNvSpPr txBox="1"/>
          <p:nvPr/>
        </p:nvSpPr>
        <p:spPr>
          <a:xfrm>
            <a:off x="684212" y="1876425"/>
            <a:ext cx="7775575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 three ways fossils are formed. </a:t>
            </a:r>
            <a:endParaRPr/>
          </a:p>
        </p:txBody>
      </p:sp>
      <p:sp>
        <p:nvSpPr>
          <p:cNvPr id="153" name="Google Shape;153;p7"/>
          <p:cNvSpPr txBox="1"/>
          <p:nvPr/>
        </p:nvSpPr>
        <p:spPr>
          <a:xfrm>
            <a:off x="1330325" y="3013075"/>
            <a:ext cx="648335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Replacement of minerals, no decay occurs (wrong conditions), and casts or impressions.</a:t>
            </a:r>
            <a:endParaRPr/>
          </a:p>
        </p:txBody>
      </p:sp>
      <p:pic>
        <p:nvPicPr>
          <p:cNvPr descr="Image result for countryhouse" id="154" name="Google Shape;15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3775" y="344800"/>
            <a:ext cx="6778625" cy="532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>
            <a:hlinkClick action="ppaction://hlinkshowjump?jump=firstslide"/>
          </p:cNvPr>
          <p:cNvSpPr/>
          <p:nvPr/>
        </p:nvSpPr>
        <p:spPr>
          <a:xfrm>
            <a:off x="4046537" y="5692775"/>
            <a:ext cx="1050900" cy="746100"/>
          </a:xfrm>
          <a:prstGeom prst="leftArrow">
            <a:avLst>
              <a:gd fmla="val 7668" name="adj1"/>
              <a:gd fmla="val 50000" name="adj2"/>
            </a:avLst>
          </a:prstGeom>
          <a:solidFill>
            <a:srgbClr val="CC4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684212" y="544512"/>
            <a:ext cx="7775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0" spcFirstLastPara="1" rIns="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Question 7</a:t>
            </a:r>
            <a:endParaRPr/>
          </a:p>
        </p:txBody>
      </p:sp>
      <p:sp>
        <p:nvSpPr>
          <p:cNvPr id="162" name="Google Shape;162;p8"/>
          <p:cNvSpPr/>
          <p:nvPr/>
        </p:nvSpPr>
        <p:spPr>
          <a:xfrm>
            <a:off x="4046537" y="5387975"/>
            <a:ext cx="1050925" cy="746125"/>
          </a:xfrm>
          <a:prstGeom prst="leftArrow">
            <a:avLst>
              <a:gd fmla="val 7668" name="adj1"/>
              <a:gd fmla="val 50000" name="adj2"/>
            </a:avLst>
          </a:prstGeom>
          <a:solidFill>
            <a:srgbClr val="CC4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  <p:sp>
        <p:nvSpPr>
          <p:cNvPr id="163" name="Google Shape;163;p8"/>
          <p:cNvSpPr txBox="1"/>
          <p:nvPr/>
        </p:nvSpPr>
        <p:spPr>
          <a:xfrm>
            <a:off x="684212" y="1876425"/>
            <a:ext cx="777557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proposed the three-domain system of classification? </a:t>
            </a:r>
            <a:endParaRPr/>
          </a:p>
        </p:txBody>
      </p:sp>
      <p:pic>
        <p:nvPicPr>
          <p:cNvPr descr="10 Ways To get The Most From Studio Apartment Floor Plans - Décor Aid" id="164" name="Google Shape;16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9525" y="0"/>
            <a:ext cx="6584950" cy="54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>
            <a:hlinkClick action="ppaction://hlinkshowjump?jump=firstslide"/>
          </p:cNvPr>
          <p:cNvSpPr/>
          <p:nvPr/>
        </p:nvSpPr>
        <p:spPr>
          <a:xfrm>
            <a:off x="4046537" y="5464175"/>
            <a:ext cx="1050900" cy="746100"/>
          </a:xfrm>
          <a:prstGeom prst="leftArrow">
            <a:avLst>
              <a:gd fmla="val 7668" name="adj1"/>
              <a:gd fmla="val 50000" name="adj2"/>
            </a:avLst>
          </a:prstGeom>
          <a:solidFill>
            <a:srgbClr val="CC4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/>
        </p:nvSpPr>
        <p:spPr>
          <a:xfrm>
            <a:off x="0" y="-373100"/>
            <a:ext cx="9144000" cy="68580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"/>
          <p:cNvSpPr/>
          <p:nvPr/>
        </p:nvSpPr>
        <p:spPr>
          <a:xfrm>
            <a:off x="4046537" y="5387975"/>
            <a:ext cx="1050925" cy="746125"/>
          </a:xfrm>
          <a:prstGeom prst="leftArrow">
            <a:avLst>
              <a:gd fmla="val 7668" name="adj1"/>
              <a:gd fmla="val 45818" name="adj2"/>
            </a:avLst>
          </a:prstGeom>
          <a:solidFill>
            <a:srgbClr val="CC4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  <p:sp>
        <p:nvSpPr>
          <p:cNvPr id="172" name="Google Shape;172;p9"/>
          <p:cNvSpPr txBox="1"/>
          <p:nvPr/>
        </p:nvSpPr>
        <p:spPr>
          <a:xfrm>
            <a:off x="1876425" y="1876425"/>
            <a:ext cx="539115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is it important to take the full course of antibiotics? </a:t>
            </a:r>
            <a:endParaRPr/>
          </a:p>
        </p:txBody>
      </p:sp>
      <p:pic>
        <p:nvPicPr>
          <p:cNvPr id="173" name="Google Shape;17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675" y="890600"/>
            <a:ext cx="7657500" cy="459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9">
            <a:hlinkClick action="ppaction://hlinkshowjump?jump=firstslide"/>
          </p:cNvPr>
          <p:cNvSpPr/>
          <p:nvPr/>
        </p:nvSpPr>
        <p:spPr>
          <a:xfrm>
            <a:off x="4046537" y="5387975"/>
            <a:ext cx="1050900" cy="746100"/>
          </a:xfrm>
          <a:prstGeom prst="leftArrow">
            <a:avLst>
              <a:gd fmla="val 7668" name="adj1"/>
              <a:gd fmla="val 50000" name="adj2"/>
            </a:avLst>
          </a:prstGeom>
          <a:solidFill>
            <a:srgbClr val="CC4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2017-07-27T11:49:09Z</dcterms:created>
  <dc:creator>Matthew Torr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