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7"/>
  </p:notesMasterIdLst>
  <p:sldIdLst>
    <p:sldId id="283" r:id="rId3"/>
    <p:sldId id="277" r:id="rId4"/>
    <p:sldId id="280" r:id="rId5"/>
    <p:sldId id="260" r:id="rId6"/>
    <p:sldId id="281" r:id="rId7"/>
    <p:sldId id="275" r:id="rId8"/>
    <p:sldId id="261" r:id="rId9"/>
    <p:sldId id="264" r:id="rId10"/>
    <p:sldId id="279" r:id="rId11"/>
    <p:sldId id="262" r:id="rId12"/>
    <p:sldId id="263" r:id="rId13"/>
    <p:sldId id="276" r:id="rId14"/>
    <p:sldId id="274" r:id="rId15"/>
    <p:sldId id="272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B8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31419-FE38-4BFF-87A7-79237CE4E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E4BCA0-B750-43A7-9493-C2C3AC8B1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9832D-3A43-4A03-B409-44E8228CE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EFB-E4DA-46DC-B013-78DE06D7C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AC354-3A69-40C7-893D-88093667F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E8B5D4-B894-4D82-9D7E-9F07C46AB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1AC17-2658-4BC3-A8A6-B0E0A0E32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B32CB-A2B0-4FC5-BDEA-57317FD00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1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6551D-059A-4CB2-9CA6-03A4B54DF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EE8F1-D753-419F-A039-567AAAC13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9C3EC-A29D-45DB-B0D1-3C8A9EF71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3A7F-DC9C-4EF7-9482-8FBD28500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9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96859-DC0B-4F6A-A190-C16124C02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BC63F-6311-4AE2-ACAE-602D7150D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EE28D-1F81-4C93-B4D2-29A3CAE24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211F-0095-4B64-B47D-D23D631F8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4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83F910-9117-4106-9C5E-208E2D26F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2095FF-4210-4727-A96D-C96DF089E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2D20C1-F2C8-427C-9935-97E0102BA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D0C6-FA61-4750-9816-DE53E060D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8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7EE88E-6817-4B39-BA0B-0ECF9CD65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CFE51A-6BBF-46E5-BC91-E65422FB0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2F240-7F5E-4283-BDBD-88DF1A009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E29A-6C0F-4F2B-BA86-1CA301272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2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E7F762-283C-4A7A-85DD-23F6216D2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6578D0-61DA-41AC-9A91-940D9C6E1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6234F6-0F79-4A8E-82CB-DB27A9CA9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8226-ED2D-4342-A9D1-54F24C3B7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11C98-33D2-43DD-AEBE-A27EB8A04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D4393-302B-408F-9EA9-66A14777B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DEA2D-8D32-4F66-B5F4-224D2E501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5CBA-AC65-49D8-B864-B505EB2AF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0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D6042-D20E-4823-B3E5-ADA8C6341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8FFF3-B1DB-4234-A4C5-5EA7ACBCA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0CCC2-39B5-47CA-BCF7-07B27FC5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F0BD-1577-4C62-ACA9-9BEA0A84B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2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1143A-7F00-4B66-8292-935AB9A92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3EE37-4063-44DC-A063-9CD3B3C49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5B6AB-A8A3-492C-9C05-0BDD1349C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EC5F-5E8B-42AE-8636-411F5A273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2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DBE916-7AA2-4B1B-B2A5-EBA5AC779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AD32B-4717-4FEB-9921-5BA3092F5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25655F-6147-4164-A254-6214811B1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6EB4-D21B-44F8-A3A2-447A68740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84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D293F5-D6ED-4F7C-8850-F51A9FC28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6615A7-C03E-4A71-862C-A33AC7DBF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B16EEC-3758-4914-89FC-A8C4A4207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0A43-859D-4333-867A-6C9FB730E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8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1E9F0F-E7F4-4E4C-978E-A7120D5F3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5FF4FA-AED8-4701-B5AA-B54817B30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4769D71-41C6-493F-A3D9-0486B2340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5546-93D5-49DA-A45F-C19669272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E803393-DDC9-4A54-A161-AFB089E77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B393EC1-3052-43BB-92C3-3A9D95BF0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F35783-8E4B-41A3-A825-89EA682B28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9F5B4B-20AD-4E3B-8F13-B71C2FFCDD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BF0EF0-9180-4921-A3B2-47E67F6D38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C12121-EE09-4453-A097-F43517771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0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hyperlink" Target="../../../NGHE%20MOI%206,%207,%208/2.%20CD%20Ti&#7871;ng%20Anh%209%20-%20T&#7853;p%202/CD%20Ti&#7871;ng%20Anh%209%20-%20T&#7853;p%202/30%20Track%2030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NGHE%20MOI%206,%207,%208/2.%20CD%20Ti&#7871;ng%20Anh%209%20-%20T&#7853;p%202/CD%20Ti&#7871;ng%20Anh%209%20-%20T&#7853;p%202/30%20Track%2030.mp3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E7B584-341B-4859-B17B-31FA5D0D7F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7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400"/>
          </a:p>
        </p:txBody>
      </p:sp>
      <p:pic>
        <p:nvPicPr>
          <p:cNvPr id="9219" name="Picture 3" descr="hinh-nen-powerpoint-de-thuong-1">
            <a:extLst>
              <a:ext uri="{FF2B5EF4-FFF2-40B4-BE49-F238E27FC236}">
                <a16:creationId xmlns:a16="http://schemas.microsoft.com/office/drawing/2014/main" id="{A48485B9-C2DA-492D-9B04-5C05F771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0"/>
            <a:ext cx="121522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4AC08E6F-D02B-4AE0-AF74-8384BB84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6381750"/>
            <a:ext cx="576262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WordArt 5">
            <a:extLst>
              <a:ext uri="{FF2B5EF4-FFF2-40B4-BE49-F238E27FC236}">
                <a16:creationId xmlns:a16="http://schemas.microsoft.com/office/drawing/2014/main" id="{CB25D100-7184-4CDA-9BD9-9A052139E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2" y="1600202"/>
            <a:ext cx="86772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WELCOME TO OUR CLASS</a:t>
            </a:r>
          </a:p>
        </p:txBody>
      </p:sp>
      <p:pic>
        <p:nvPicPr>
          <p:cNvPr id="6" name="Picture 15" descr="167">
            <a:extLst>
              <a:ext uri="{FF2B5EF4-FFF2-40B4-BE49-F238E27FC236}">
                <a16:creationId xmlns:a16="http://schemas.microsoft.com/office/drawing/2014/main" id="{85F24096-60DF-4184-9BD8-3B3C64FE4F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67">
            <a:extLst>
              <a:ext uri="{FF2B5EF4-FFF2-40B4-BE49-F238E27FC236}">
                <a16:creationId xmlns:a16="http://schemas.microsoft.com/office/drawing/2014/main" id="{20869FB1-E345-4808-AE67-6C8C2093AC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1430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67">
            <a:extLst>
              <a:ext uri="{FF2B5EF4-FFF2-40B4-BE49-F238E27FC236}">
                <a16:creationId xmlns:a16="http://schemas.microsoft.com/office/drawing/2014/main" id="{1557773B-E66C-449A-B9F7-7F564FC2FF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150842"/>
            <a:ext cx="123648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2b. Answer the questions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1. What is the purpose of the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Beyond 2030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 forum?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→ It's for people to share their vision of the future. 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 Who has been invited to the discussion?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→ Some students from Oak Tree School in Happy Valley. 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3. What does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think about classes in the future?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→ He says that learning will also take place outside school. 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4. Why might students like having classes outside school?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- It will give them a sense of participation and of being part of the process. 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5. Will the father of the future always stay at home?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→ No, he won't. He may still go to work. 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6. Does Nguyen feel negative about a man doing housework?</a:t>
            </a:r>
          </a:p>
          <a:p>
            <a:r>
              <a:rPr lang="en-US" sz="30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→ No, he doesn't.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143802803"/>
              </p:ext>
            </p:extLst>
          </p:nvPr>
        </p:nvGraphicFramePr>
        <p:xfrm>
          <a:off x="1064525" y="895985"/>
          <a:ext cx="9949217" cy="56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1. Beyond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    a. Ideas about what life      will be in the  future.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2800" b="1" dirty="0">
                        <a:latin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2. Vision of the future 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      b.</a:t>
                      </a:r>
                      <a:r>
                        <a:rPr lang="vi-VN" altLang="en-US" sz="2800" b="1" dirty="0">
                          <a:latin typeface="Times New Roman" panose="02020603050405020304" charset="0"/>
                          <a:sym typeface="+mn-ea"/>
                        </a:rPr>
                        <a:t>Both housework and paid  work are worthy of respect.</a:t>
                      </a:r>
                    </a:p>
                    <a:p>
                      <a:pPr algn="ctr">
                        <a:buNone/>
                      </a:pPr>
                      <a:endParaRPr lang="vi-VN" altLang="en-US" sz="2800" b="1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3. It's work, paid or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not, isn't it?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      c. </a:t>
                      </a:r>
                      <a:r>
                        <a:rPr lang="vi-VN" altLang="en-US" sz="2800" b="1" dirty="0">
                          <a:latin typeface="Times New Roman" panose="02020603050405020304" charset="0"/>
                          <a:sym typeface="+mn-ea"/>
                        </a:rPr>
                        <a:t> I love being with my father.</a:t>
                      </a:r>
                      <a:endParaRPr lang="vi-VN" altLang="en-US" sz="2800" b="1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4. I love every moment,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I spend with him.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latin typeface="Times New Roman" panose="02020603050405020304" charset="0"/>
                        </a:rPr>
                        <a:t>      d. after the year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48919" y="1831975"/>
            <a:ext cx="2715905" cy="35452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63319" y="4503761"/>
            <a:ext cx="1801505" cy="106452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57420" y="2909997"/>
            <a:ext cx="1960880" cy="174879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16805" y="1831975"/>
            <a:ext cx="1854200" cy="14025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835708" y="148628"/>
            <a:ext cx="90900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2c.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Find the meaning of the phrases and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.sachmem.vn/public/images/TA9T2SHS/U11-L1-3-1-0ac4052262d6a9e1d645e68cca1471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" y="670496"/>
            <a:ext cx="3829571" cy="18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.sachmem.vn/public/images/TA9T2SHS/U11-L1-3-2-54717069510f3126cbbb578a57340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86602"/>
            <a:ext cx="3747015" cy="20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.sachmem.vn/public/images/TA9T2SHS/U11-L1-3-3-9ec0675f49d381f5b8cb0acd9b0e3f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1" y="286602"/>
            <a:ext cx="3642862" cy="20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.sachmem.vn/public/images/TA9T2SHS/U11-L1-3-4-43f6bfa4337933b91b5177fea289d74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603888"/>
            <a:ext cx="3521895" cy="1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sachmem.vn/public/images/TA9T2SHS/U11-L1-3-5-decb454dc03104c92f464cbc476abb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684893"/>
            <a:ext cx="3611474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.sachmem.vn/public/images/TA9T2SHS/U11-L1-3-6-4f7457491ab334af1924dc24b96b2f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1" y="3753130"/>
            <a:ext cx="3660668" cy="1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/>
          <p:nvPr/>
        </p:nvSpPr>
        <p:spPr>
          <a:xfrm>
            <a:off x="155575" y="2562594"/>
            <a:ext cx="4995402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1.Car will be running </a:t>
            </a:r>
          </a:p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on water.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213226" y="2604419"/>
            <a:ext cx="3611474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2. People will live in house</a:t>
            </a:r>
            <a:r>
              <a:rPr lang="en-AU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s</a:t>
            </a:r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 in the sky.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376751" y="2560291"/>
            <a:ext cx="375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3. People will be able to</a:t>
            </a:r>
          </a:p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 talk</a:t>
            </a:r>
            <a:r>
              <a:rPr lang="en-AU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 with</a:t>
            </a:r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 their pets.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2270" y="5580599"/>
            <a:ext cx="3818208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4. Robots will be doing </a:t>
            </a:r>
          </a:p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the housework.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86285" y="5623666"/>
            <a:ext cx="4290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5. Trains will be running </a:t>
            </a:r>
          </a:p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as fast as 300 km/h.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761863" y="5650961"/>
            <a:ext cx="3430136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6. Land will become </a:t>
            </a:r>
          </a:p>
          <a:p>
            <a:r>
              <a:rPr lang="vi-VN" altLang="en-US" sz="2800" b="1" dirty="0">
                <a:solidFill>
                  <a:srgbClr val="0C03BD"/>
                </a:solidFill>
                <a:latin typeface="Times New Roman" panose="02020603050405020304" charset="0"/>
              </a:rPr>
              <a:t>barren.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34" y="101936"/>
            <a:ext cx="6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Work in groups.</a:t>
            </a:r>
          </a:p>
        </p:txBody>
      </p:sp>
    </p:spTree>
    <p:extLst>
      <p:ext uri="{BB962C8B-B14F-4D97-AF65-F5344CB8AC3E}">
        <p14:creationId xmlns:p14="http://schemas.microsoft.com/office/powerpoint/2010/main" val="807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354" y="600616"/>
            <a:ext cx="11512062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4. GAME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C03B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 two big groups. One group names a service. The other group gives their vision of that service in the future. Take turns to do this. The group with the most predictions wins.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C03B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Helvetica Neue"/>
                <a:cs typeface="Arial" pitchFamily="34" charset="0"/>
              </a:rPr>
              <a:t>Example: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                                                                       </a:t>
            </a:r>
          </a:p>
        </p:txBody>
      </p:sp>
      <p:pic>
        <p:nvPicPr>
          <p:cNvPr id="4098" name="Picture 2" descr="https://s.sachmem.vn/public/images/TA9T2SHS/U11-L1-4-ffe7eb31092336e6c3edecd0f65d61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3" y="3446585"/>
            <a:ext cx="10443741" cy="27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358128" y="1141523"/>
            <a:ext cx="10460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charset="0"/>
              </a:rPr>
              <a:t>HOMEWORK</a:t>
            </a:r>
          </a:p>
          <a:p>
            <a:pPr algn="l"/>
            <a:r>
              <a:rPr lang="vi-VN" altLang="en-US" sz="4000" b="1" dirty="0">
                <a:solidFill>
                  <a:srgbClr val="0C03BD"/>
                </a:solidFill>
                <a:latin typeface="Times New Roman" panose="02020603050405020304" charset="0"/>
              </a:rPr>
              <a:t>- Do activity 2 in notebook.</a:t>
            </a:r>
          </a:p>
          <a:p>
            <a:pPr algn="l"/>
            <a:r>
              <a:rPr lang="vi-VN" altLang="en-US" sz="4000" b="1" dirty="0">
                <a:solidFill>
                  <a:srgbClr val="0C03BD"/>
                </a:solidFill>
                <a:latin typeface="Times New Roman" panose="02020603050405020304" charset="0"/>
              </a:rPr>
              <a:t>- Learn newwords by heart.</a:t>
            </a:r>
          </a:p>
          <a:p>
            <a:pPr algn="l"/>
            <a:r>
              <a:rPr lang="vi-VN" altLang="en-US" sz="4000" b="1" dirty="0">
                <a:solidFill>
                  <a:srgbClr val="0C03BD"/>
                </a:solidFill>
                <a:latin typeface="Times New Roman" panose="02020603050405020304" charset="0"/>
              </a:rPr>
              <a:t>- Prepare new lesson</a:t>
            </a:r>
            <a:r>
              <a:rPr lang="en-US" altLang="en-US" sz="4000" b="1" dirty="0">
                <a:solidFill>
                  <a:srgbClr val="0C03BD"/>
                </a:solidFill>
                <a:latin typeface="Times New Roman" panose="02020603050405020304" charset="0"/>
              </a:rPr>
              <a:t> Unit 11</a:t>
            </a:r>
            <a:r>
              <a:rPr lang="vi-VN" altLang="en-US" sz="4000" b="1" dirty="0">
                <a:solidFill>
                  <a:srgbClr val="0C03BD"/>
                </a:solidFill>
                <a:latin typeface="Times New Roman" panose="02020603050405020304" charset="0"/>
              </a:rPr>
              <a:t>: A closer look 1</a:t>
            </a:r>
            <a:r>
              <a:rPr lang="vi-VN" altLang="en-US" sz="4000" dirty="0">
                <a:solidFill>
                  <a:srgbClr val="0C03BD"/>
                </a:solidFill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 and woman is discussing about office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2" y="157495"/>
            <a:ext cx="5241075" cy="28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o young women and man working together in office, sitting close at the  same desk with laptops and thinking on common work project. Viewed from the  s Stock Photo - Ala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3" y="95993"/>
            <a:ext cx="5494598" cy="28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ttractive Young Man Is Caring His Child Stock Photo - Download Image Now - 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2" y="3449819"/>
            <a:ext cx="4619562" cy="3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Young Man Cleaning Floor His Girlfriend Stock Photo (Edit Now) 1041696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3" y="3316406"/>
            <a:ext cx="5590132" cy="35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ên Xem] Cách cài đặt video làm hình nền máy tính | video hình nền đẹp -  Xác minh - phptravels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232012" y="975758"/>
            <a:ext cx="11959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charset="0"/>
              </a:rPr>
              <a:t>Unit 11: CHANGING ROLES IN SOCIETY</a:t>
            </a:r>
          </a:p>
          <a:p>
            <a:pPr algn="ctr"/>
            <a:r>
              <a:rPr lang="vi-VN" altLang="en-US" sz="6000" b="1" dirty="0">
                <a:solidFill>
                  <a:srgbClr val="FFFF00"/>
                </a:solidFill>
                <a:latin typeface="Times New Roman" panose="02020603050405020304" charset="0"/>
              </a:rPr>
              <a:t>Lesson 1 : 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charset="0"/>
              </a:rPr>
              <a:t>GETTING STARTED</a:t>
            </a:r>
            <a:endParaRPr lang="vi-VN" altLang="en-US" sz="6000" b="1" dirty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.sachmem.vn/public/images/TA9T2SHS/U11-L1-1-ad0ccb41ce14e2e8442f12388b9874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92457"/>
            <a:ext cx="10214474" cy="63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717" y="163773"/>
            <a:ext cx="115187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society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xã hội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/səˈsa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application (n)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việc áp dụng, ứng 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ˌ</a:t>
            </a:r>
            <a:r>
              <a:rPr lang="en-US" sz="3200" dirty="0" smtClean="0">
                <a:solidFill>
                  <a:srgbClr val="00B050"/>
                </a:solidFill>
              </a:rPr>
              <a:t>/</a:t>
            </a:r>
            <a:r>
              <a:rPr lang="en-US" sz="3200" dirty="0" err="1" smtClean="0">
                <a:solidFill>
                  <a:srgbClr val="00B050"/>
                </a:solidFill>
              </a:rPr>
              <a:t>æplɪ</a:t>
            </a:r>
            <a:r>
              <a:rPr lang="en-US" sz="3200" dirty="0" err="1">
                <a:solidFill>
                  <a:srgbClr val="00B050"/>
                </a:solidFill>
              </a:rPr>
              <a:t>ˈkeɪʃn</a:t>
            </a:r>
            <a:r>
              <a:rPr lang="en-US" sz="3200" dirty="0" smtClean="0">
                <a:solidFill>
                  <a:srgbClr val="00B050"/>
                </a:solidFill>
              </a:rPr>
              <a:t>/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real-life (adj)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cuộc sống thực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facilitator (n)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người hỗ trợ/ điều 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/fəˈsiləˌt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ər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(v)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 tạo điều kiện dễ dàng, điều phối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drastically (adv): mạnh mẽ, quyết 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drastikl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:/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breadwinner (n): trụ cột gia 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/ˈbredˌwinər/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externally (adv): bên ngoài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/ekˈ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stərnəl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:/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sense of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(exp)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nhận thức được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involvement (n)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sự có mặt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/inˈ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lvmənt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bond (n)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mối quan hệ, liên kết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/band/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negative (adj)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tiêu cực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neɡə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90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296"/>
            <a:ext cx="12192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1. Listen and read</a:t>
            </a:r>
            <a:endParaRPr lang="en-US" sz="2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We have invited some students from Oak Tree School in Happy Valley to this 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Beyond 2030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forum, and they are going to share with us their vision of the future. Would you like to go first,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 believe the biggest change will take place within the school system. Apart from at school, we will also be learning from places which will give us real-life knowledge and experience, such as at a railway station, in a company, or on a farm. </a:t>
            </a:r>
          </a:p>
          <a:p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 agree. This real-life application of learning will give us a sense of participation, a feeling that we are part of the process. 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Interviewer: And what about the role of teachers? </a:t>
            </a:r>
          </a:p>
          <a:p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Ah, they will be more like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facilitators,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rather than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information providers.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Fascinating. How else do you see the future, Nguyen? </a:t>
            </a:r>
          </a:p>
          <a:p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Nguyen: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Well, I think the role of fathers will drastically change.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Oh yes? In what way? </a:t>
            </a:r>
          </a:p>
          <a:p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Nguyen:</a:t>
            </a:r>
            <a:r>
              <a:rPr lang="en-US" sz="2100" b="1" dirty="0">
                <a:solidFill>
                  <a:srgbClr val="B88A0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The modern father will not necessarily be the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breadwinner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of the family. He may be externally employed or he may stay at home to take care of his children.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And do the housework? </a:t>
            </a:r>
          </a:p>
          <a:p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Nguyen: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Yes. It's work, paid or not, isn't it? </a:t>
            </a:r>
          </a:p>
          <a:p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Absolutely. The benefit will be that children will see their fathers more often and have a closer relationship with them. I don't see much of my dad, but I love every moment I spend with him.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Well, we are certainly covering some interesting topics …</a:t>
            </a:r>
            <a:endParaRPr lang="en-A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nit-11-getting-started-ex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8025" y="2969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139473695"/>
              </p:ext>
            </p:extLst>
          </p:nvPr>
        </p:nvGraphicFramePr>
        <p:xfrm>
          <a:off x="1151880" y="728027"/>
          <a:ext cx="10019665" cy="584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solidFill>
                          <a:srgbClr val="0C03BD"/>
                        </a:solidFill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Idea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Phong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Nguyen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Mai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Students will learn from a real workplace.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Students love seeing themselves as part of the process.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The teacher will act more  like a facilitator.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The father will not necessarily be the breadwinner of the family.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With the in the home, they will develop a closer bond with their chidren.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0" y="160020"/>
            <a:ext cx="88710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1a.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Tick the person who has this idea.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389334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05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5800" y="389334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938435" y="1370454"/>
            <a:ext cx="49404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64156" y="5475349"/>
            <a:ext cx="49404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3683" y="4342244"/>
            <a:ext cx="49404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4636" y="3300095"/>
            <a:ext cx="49404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64157" y="2329815"/>
            <a:ext cx="49404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4248715092"/>
              </p:ext>
            </p:extLst>
          </p:nvPr>
        </p:nvGraphicFramePr>
        <p:xfrm>
          <a:off x="718819" y="297815"/>
          <a:ext cx="11209323" cy="62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Words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Explanations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vi-VN" altLang="en-US" sz="2800" b="1" dirty="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vi-VN" altLang="en-US" sz="2800" b="1" dirty="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en-US" sz="2800" b="1" dirty="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1. facilitator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A. a person who provides facilitieslike the projector, the interactive whiteboard.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B. a person who helps somebody to do something more easily by discussing and giving guidance.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 b="1" dirty="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2. information provider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A. a person who gathers information and uses it to teach others.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B. a machine which sells newspapers.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1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 b="1" dirty="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3. breadwinner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A. a person who makes bread to feed the family.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 b="1" dirty="0">
                          <a:solidFill>
                            <a:srgbClr val="0C03BD"/>
                          </a:solidFill>
                          <a:latin typeface="Times New Roman" panose="02020603050405020304" charset="0"/>
                        </a:rPr>
                        <a:t>B. a person who supports the family with the money he/she earns.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4186555" y="5261610"/>
            <a:ext cx="75698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.</a:t>
            </a:r>
          </a:p>
          <a:p>
            <a:endParaRPr lang="vi-VN" altLang="en-US" sz="2800" dirty="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45814" y="2019868"/>
            <a:ext cx="371797" cy="36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3645813" y="3118514"/>
            <a:ext cx="371797" cy="36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3576127" y="5155594"/>
            <a:ext cx="371797" cy="472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C0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8" y="-40944"/>
            <a:ext cx="1205552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1. Listen and read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We have invited some students from Oak Tree School in Happy Valley to this 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Beyond 2030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forum, and they are going to share with us their vision of the future. Would you like to go first,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r>
              <a:rPr lang="en-US" sz="2100" b="1" dirty="0" err="1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 believe the biggest change will take place within the school system. Apart from at school, we will also be learning from places which will give us real-life knowledge and experience, such as at a railway station, in a company, or on a farm.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 agree. This real-life application of learning will give us a sense of participation, a feeling that we are part of the process.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And what about the role of teachers? </a:t>
            </a:r>
          </a:p>
          <a:p>
            <a:r>
              <a:rPr lang="en-US" sz="2100" b="1" dirty="0" err="1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Ah, they will be more like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facilitators,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rather than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information providers.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Fascinating. How else do you see the future, Nguyen?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Nguyen: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Well, I think the role of fathers will drastically change.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Oh yes? In what way?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Nguyen: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The modern father will not necessarily be the 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breadwinner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of the family. He may be externally employed or he may stay at home to take care of his children.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And do the housework?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Nguyen: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Yes. It's work, paid or not, isn't it?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Mai: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Absolutely. The benefit will be that children will see their fathers more often and have a closer relationship with them. I don't see much of my dad, but I love every moment I spend with him. </a:t>
            </a:r>
          </a:p>
          <a:p>
            <a:r>
              <a:rPr lang="en-US" sz="2100" b="1" dirty="0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Interviewer: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Well, we are certainly covering some interesting topics …</a:t>
            </a:r>
          </a:p>
          <a:p>
            <a:endParaRPr lang="en-A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629</Words>
  <Application>Microsoft Office PowerPoint</Application>
  <PresentationFormat>Widescreen</PresentationFormat>
  <Paragraphs>128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 Neue</vt:lpstr>
      <vt:lpstr>Times New Roman</vt:lpstr>
      <vt:lpstr>Office Theme</vt:lpstr>
      <vt:lpstr>3_Default Design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Administrator</dc:creator>
  <cp:lastModifiedBy>MHC</cp:lastModifiedBy>
  <cp:revision>57</cp:revision>
  <dcterms:created xsi:type="dcterms:W3CDTF">2017-03-20T01:23:00Z</dcterms:created>
  <dcterms:modified xsi:type="dcterms:W3CDTF">2024-03-29T02:44:38Z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