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69" r:id="rId3"/>
    <p:sldId id="272" r:id="rId4"/>
    <p:sldId id="256" r:id="rId5"/>
    <p:sldId id="258" r:id="rId6"/>
    <p:sldId id="263" r:id="rId7"/>
    <p:sldId id="264" r:id="rId8"/>
    <p:sldId id="265" r:id="rId9"/>
    <p:sldId id="271" r:id="rId10"/>
    <p:sldId id="266"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5726A-337F-4496-AA2C-7325345A2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DF8BDE5-C440-4C01-8CA6-D6C4D6E2ED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07A9D1-16C0-4656-87D7-EC628E1076F2}"/>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5" name="Footer Placeholder 4">
            <a:extLst>
              <a:ext uri="{FF2B5EF4-FFF2-40B4-BE49-F238E27FC236}">
                <a16:creationId xmlns:a16="http://schemas.microsoft.com/office/drawing/2014/main" id="{1ED1B672-EC5E-454C-AE47-EC4B19E958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E78079-FBA8-46AD-925A-E07275952AE9}"/>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2398396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19D0-34B4-43BE-88D7-F2C688F6B30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486610-FE3B-4936-B890-D297877051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479EA6-20A9-401A-B6FF-6EF4602C1EF5}"/>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5" name="Footer Placeholder 4">
            <a:extLst>
              <a:ext uri="{FF2B5EF4-FFF2-40B4-BE49-F238E27FC236}">
                <a16:creationId xmlns:a16="http://schemas.microsoft.com/office/drawing/2014/main" id="{8F4310F3-6502-40DE-AEA7-09F66B12C6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4CE8B0-AD4A-4080-A28D-14D777970A0D}"/>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277868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CAA44-9FCF-4084-800A-7DC1C75E97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C2929B-C65D-43FE-91B4-8835BFAFD6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5CFF42-3442-483F-B21D-EED203F8B1DE}"/>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5" name="Footer Placeholder 4">
            <a:extLst>
              <a:ext uri="{FF2B5EF4-FFF2-40B4-BE49-F238E27FC236}">
                <a16:creationId xmlns:a16="http://schemas.microsoft.com/office/drawing/2014/main" id="{DBD365AF-EB72-47C9-A285-DF1BB6D8D7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593873-5343-4E38-8F39-A7EBDEC561DB}"/>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156813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FC2F-928F-4EDA-B19D-A944D06ACE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D069A9-BE2F-4954-83B0-3E95BE635B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1AE9DA-2636-42B4-8066-E2E2D8A57829}"/>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5" name="Footer Placeholder 4">
            <a:extLst>
              <a:ext uri="{FF2B5EF4-FFF2-40B4-BE49-F238E27FC236}">
                <a16:creationId xmlns:a16="http://schemas.microsoft.com/office/drawing/2014/main" id="{67C7B9AF-1796-4F26-9544-F44D582C08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1C9DD5-1CED-4AC7-B6F0-6C66CDBD4220}"/>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184915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B82E-2B42-4A9B-A2FF-F624CC0402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51D39F-1BB2-4DAD-A4EE-34B0696EF6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715CC-50AF-42B1-AC50-7AFE747FC12B}"/>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5" name="Footer Placeholder 4">
            <a:extLst>
              <a:ext uri="{FF2B5EF4-FFF2-40B4-BE49-F238E27FC236}">
                <a16:creationId xmlns:a16="http://schemas.microsoft.com/office/drawing/2014/main" id="{108D5BD9-FF45-4391-8149-5DC17EAB90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51989A-C575-4E02-9DC9-D178692A3782}"/>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104867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C5C7-0469-493C-A9AA-621A7143F0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8B48E6-0E20-4695-BEAC-A2EB22A2F1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DB06E3-53F5-463C-8A3C-915119BA78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0DFEE0-05B7-4D60-A2F3-03E76E97B344}"/>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6" name="Footer Placeholder 5">
            <a:extLst>
              <a:ext uri="{FF2B5EF4-FFF2-40B4-BE49-F238E27FC236}">
                <a16:creationId xmlns:a16="http://schemas.microsoft.com/office/drawing/2014/main" id="{4FF2B1C8-5951-40B7-8977-701B9FEBE9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E11848-D6C4-4875-A7A1-9683BD982A74}"/>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820730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9854-898F-4824-B5C1-E85EE3D997F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559BEA-C32E-4EA7-A885-CB36539182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6F07C1-E293-4148-9877-DC5600CEFF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060879-C5AC-4E36-A57F-8D073CCAE9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94532-1333-43A6-9A01-0D1878592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43EF2D-12A2-43BA-99E4-172165AB8A32}"/>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8" name="Footer Placeholder 7">
            <a:extLst>
              <a:ext uri="{FF2B5EF4-FFF2-40B4-BE49-F238E27FC236}">
                <a16:creationId xmlns:a16="http://schemas.microsoft.com/office/drawing/2014/main" id="{DFB7D120-8B1A-473C-ACA9-C86091D918B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E92EA5-2429-4DFC-9A28-4F3304E1EA90}"/>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379028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F54B-EF6E-4DAF-A691-5F24123FE2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E36878-D18A-4DDF-8B32-451F33885E8F}"/>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4" name="Footer Placeholder 3">
            <a:extLst>
              <a:ext uri="{FF2B5EF4-FFF2-40B4-BE49-F238E27FC236}">
                <a16:creationId xmlns:a16="http://schemas.microsoft.com/office/drawing/2014/main" id="{2E1C227A-8035-4402-93D6-0512B8F04C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6A6FB18-1BBF-49B6-A3A7-529AA0AB6D47}"/>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4093136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743171-16EB-48DA-915C-6450C5DBD97C}"/>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3" name="Footer Placeholder 2">
            <a:extLst>
              <a:ext uri="{FF2B5EF4-FFF2-40B4-BE49-F238E27FC236}">
                <a16:creationId xmlns:a16="http://schemas.microsoft.com/office/drawing/2014/main" id="{C4C3602F-092F-487E-B7DF-143BE53164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C14DCFD-5778-42BE-8452-3CA85A5C1F61}"/>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1130911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35EB3-4E84-4515-ABE1-D437DC5AA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4F45A5C-FCA2-4779-B60D-1C47DBA4E0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3294DE-8DEF-43A2-AEA3-9EAE0F3B6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241E4-D520-4EA4-A93C-A447AC4FD6E0}"/>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6" name="Footer Placeholder 5">
            <a:extLst>
              <a:ext uri="{FF2B5EF4-FFF2-40B4-BE49-F238E27FC236}">
                <a16:creationId xmlns:a16="http://schemas.microsoft.com/office/drawing/2014/main" id="{980DB47C-A6E8-48DA-B06D-F0A8EF4727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2628F8-A242-483F-8DE4-87F383168347}"/>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1621175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5ECF-B880-4804-8C4A-63562B5D80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E84867A-D376-4E70-A74F-82C86B8D0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45857D-5EE5-4A63-91B5-A867D9657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5DBE1-F366-4631-AEDC-7F79AA982905}"/>
              </a:ext>
            </a:extLst>
          </p:cNvPr>
          <p:cNvSpPr>
            <a:spLocks noGrp="1"/>
          </p:cNvSpPr>
          <p:nvPr>
            <p:ph type="dt" sz="half" idx="10"/>
          </p:nvPr>
        </p:nvSpPr>
        <p:spPr/>
        <p:txBody>
          <a:bodyPr/>
          <a:lstStyle/>
          <a:p>
            <a:fld id="{067A18B0-C522-4D5A-A760-FA4FE2B04FBB}" type="datetimeFigureOut">
              <a:rPr lang="en-GB" smtClean="0"/>
              <a:t>05/03/2024</a:t>
            </a:fld>
            <a:endParaRPr lang="en-GB"/>
          </a:p>
        </p:txBody>
      </p:sp>
      <p:sp>
        <p:nvSpPr>
          <p:cNvPr id="6" name="Footer Placeholder 5">
            <a:extLst>
              <a:ext uri="{FF2B5EF4-FFF2-40B4-BE49-F238E27FC236}">
                <a16:creationId xmlns:a16="http://schemas.microsoft.com/office/drawing/2014/main" id="{A611F584-DDFB-4A80-B607-335AFDAF56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56A0F8-9301-434D-8ADE-C269F3298895}"/>
              </a:ext>
            </a:extLst>
          </p:cNvPr>
          <p:cNvSpPr>
            <a:spLocks noGrp="1"/>
          </p:cNvSpPr>
          <p:nvPr>
            <p:ph type="sldNum" sz="quarter" idx="12"/>
          </p:nvPr>
        </p:nvSpPr>
        <p:spPr/>
        <p:txBody>
          <a:bodyPr/>
          <a:lstStyle/>
          <a:p>
            <a:fld id="{2988DF8F-480A-44CF-90BA-24A469189C12}" type="slidenum">
              <a:rPr lang="en-GB" smtClean="0"/>
              <a:t>‹#›</a:t>
            </a:fld>
            <a:endParaRPr lang="en-GB"/>
          </a:p>
        </p:txBody>
      </p:sp>
    </p:spTree>
    <p:extLst>
      <p:ext uri="{BB962C8B-B14F-4D97-AF65-F5344CB8AC3E}">
        <p14:creationId xmlns:p14="http://schemas.microsoft.com/office/powerpoint/2010/main" val="364160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5B3193-B029-4F96-BAAA-F6D8BBC30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7055B9-BBDD-4CC1-8958-72E8A70B1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C24139-9B42-41F3-9BE6-F849248FC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A18B0-C522-4D5A-A760-FA4FE2B04FBB}" type="datetimeFigureOut">
              <a:rPr lang="en-GB" smtClean="0"/>
              <a:t>05/03/2024</a:t>
            </a:fld>
            <a:endParaRPr lang="en-GB"/>
          </a:p>
        </p:txBody>
      </p:sp>
      <p:sp>
        <p:nvSpPr>
          <p:cNvPr id="5" name="Footer Placeholder 4">
            <a:extLst>
              <a:ext uri="{FF2B5EF4-FFF2-40B4-BE49-F238E27FC236}">
                <a16:creationId xmlns:a16="http://schemas.microsoft.com/office/drawing/2014/main" id="{ADB92C5A-14AC-402F-AADE-B90D83427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C06E425-06D3-4267-B1FB-7E7D24B32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DF8F-480A-44CF-90BA-24A469189C12}" type="slidenum">
              <a:rPr lang="en-GB" smtClean="0"/>
              <a:t>‹#›</a:t>
            </a:fld>
            <a:endParaRPr lang="en-GB"/>
          </a:p>
        </p:txBody>
      </p:sp>
    </p:spTree>
    <p:extLst>
      <p:ext uri="{BB962C8B-B14F-4D97-AF65-F5344CB8AC3E}">
        <p14:creationId xmlns:p14="http://schemas.microsoft.com/office/powerpoint/2010/main" val="199460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2.xml"/><Relationship Id="rId7" Type="http://schemas.openxmlformats.org/officeDocument/2006/relationships/image" Target="../media/image5.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BAA425-EC1D-4D11-BECE-6C515719FE17}"/>
              </a:ext>
            </a:extLst>
          </p:cNvPr>
          <p:cNvSpPr/>
          <p:nvPr/>
        </p:nvSpPr>
        <p:spPr>
          <a:xfrm>
            <a:off x="0" y="0"/>
            <a:ext cx="12192000" cy="171947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053A3DD-E68E-411F-BA20-DE4D549CBB99}"/>
              </a:ext>
            </a:extLst>
          </p:cNvPr>
          <p:cNvSpPr/>
          <p:nvPr/>
        </p:nvSpPr>
        <p:spPr>
          <a:xfrm>
            <a:off x="0" y="1719470"/>
            <a:ext cx="12192000" cy="3429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6" name="Rectangle 5">
            <a:extLst>
              <a:ext uri="{FF2B5EF4-FFF2-40B4-BE49-F238E27FC236}">
                <a16:creationId xmlns:a16="http://schemas.microsoft.com/office/drawing/2014/main" id="{B742F50F-E0D4-4566-9719-A0B48B67444E}"/>
              </a:ext>
            </a:extLst>
          </p:cNvPr>
          <p:cNvSpPr/>
          <p:nvPr/>
        </p:nvSpPr>
        <p:spPr>
          <a:xfrm>
            <a:off x="0" y="5148470"/>
            <a:ext cx="12192000" cy="170953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5E547CDA-8FCB-4856-B832-B0E0D8D42572}"/>
              </a:ext>
            </a:extLst>
          </p:cNvPr>
          <p:cNvSpPr/>
          <p:nvPr/>
        </p:nvSpPr>
        <p:spPr>
          <a:xfrm>
            <a:off x="106017" y="198783"/>
            <a:ext cx="11913705" cy="1351721"/>
          </a:xfrm>
          <a:prstGeom prst="roundRect">
            <a:avLst>
              <a:gd name="adj" fmla="val 365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64171DE-D4B4-4834-AA97-B4BFBD94CD65}"/>
              </a:ext>
            </a:extLst>
          </p:cNvPr>
          <p:cNvSpPr txBox="1"/>
          <p:nvPr/>
        </p:nvSpPr>
        <p:spPr>
          <a:xfrm>
            <a:off x="390938" y="444236"/>
            <a:ext cx="11343861" cy="954107"/>
          </a:xfrm>
          <a:prstGeom prst="rect">
            <a:avLst/>
          </a:prstGeom>
          <a:noFill/>
        </p:spPr>
        <p:txBody>
          <a:bodyPr wrap="square" rtlCol="0">
            <a:spAutoFit/>
          </a:bodyPr>
          <a:lstStyle/>
          <a:p>
            <a:pPr algn="ctr"/>
            <a:r>
              <a:rPr lang="en-GB" sz="2800" b="1">
                <a:solidFill>
                  <a:srgbClr val="FF0000"/>
                </a:solidFill>
                <a:latin typeface="Times New Roman" panose="02020603050405020304" pitchFamily="18" charset="0"/>
                <a:cs typeface="Times New Roman" panose="02020603050405020304" pitchFamily="18" charset="0"/>
              </a:rPr>
              <a:t>NHIỆT LIỆT CHÀO MỪNG CÁC THẦY CÔ GIÁO VỀ THAM DỰ </a:t>
            </a:r>
          </a:p>
          <a:p>
            <a:pPr algn="ctr"/>
            <a:r>
              <a:rPr lang="en-GB" sz="2800" b="1">
                <a:solidFill>
                  <a:srgbClr val="FF0000"/>
                </a:solidFill>
                <a:latin typeface="Times New Roman" panose="02020603050405020304" pitchFamily="18" charset="0"/>
                <a:cs typeface="Times New Roman" panose="02020603050405020304" pitchFamily="18" charset="0"/>
              </a:rPr>
              <a:t>HỘI THI GIÁO VIÊN DẠY GIỎI CẤP HUYỆN NĂM HỌC 2023 – 2024</a:t>
            </a:r>
          </a:p>
        </p:txBody>
      </p:sp>
      <p:sp>
        <p:nvSpPr>
          <p:cNvPr id="9" name="Rectangle: Rounded Corners 8">
            <a:extLst>
              <a:ext uri="{FF2B5EF4-FFF2-40B4-BE49-F238E27FC236}">
                <a16:creationId xmlns:a16="http://schemas.microsoft.com/office/drawing/2014/main" id="{58D2E39B-DCE7-48EC-8BC2-C4127A49DDC8}"/>
              </a:ext>
            </a:extLst>
          </p:cNvPr>
          <p:cNvSpPr/>
          <p:nvPr/>
        </p:nvSpPr>
        <p:spPr>
          <a:xfrm>
            <a:off x="172278" y="1898374"/>
            <a:ext cx="11847444" cy="3061251"/>
          </a:xfrm>
          <a:prstGeom prst="roundRect">
            <a:avLst>
              <a:gd name="adj" fmla="val 24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360B161-C756-44B7-9802-1CF828295064}"/>
              </a:ext>
            </a:extLst>
          </p:cNvPr>
          <p:cNvSpPr txBox="1"/>
          <p:nvPr/>
        </p:nvSpPr>
        <p:spPr>
          <a:xfrm>
            <a:off x="728870" y="2050532"/>
            <a:ext cx="11005929" cy="3257815"/>
          </a:xfrm>
          <a:prstGeom prst="rect">
            <a:avLst/>
          </a:prstGeom>
          <a:noFill/>
        </p:spPr>
        <p:txBody>
          <a:bodyPr wrap="square" rtlCol="0">
            <a:spAutoFit/>
          </a:bodyPr>
          <a:lstStyle/>
          <a:p>
            <a:pPr algn="ctr">
              <a:lnSpc>
                <a:spcPct val="105000"/>
              </a:lnSpc>
            </a:pPr>
            <a:r>
              <a:rPr lang="en-GB" sz="2000" b="1">
                <a:solidFill>
                  <a:srgbClr val="002060"/>
                </a:solidFill>
                <a:latin typeface="Times New Roman" panose="02020603050405020304" pitchFamily="18" charset="0"/>
                <a:cs typeface="Times New Roman" panose="02020603050405020304" pitchFamily="18" charset="0"/>
              </a:rPr>
              <a:t>TÊN BÀI DẠY: </a:t>
            </a:r>
          </a:p>
          <a:p>
            <a:pPr algn="ctr">
              <a:lnSpc>
                <a:spcPct val="105000"/>
              </a:lnSpc>
            </a:pPr>
            <a:r>
              <a:rPr lang="vi-VN" sz="20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 ĐỀ 5:  THỂ THAO TỰ CHỌN : CẦU LÔNG</a:t>
            </a:r>
            <a:endParaRPr lang="en-GB"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5000"/>
              </a:lnSpc>
            </a:pPr>
            <a:r>
              <a:rPr lang="vi-VN" sz="20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BÀI 1: KĨ THUẬT PHÁT CẦU THUẬN TAY</a:t>
            </a:r>
            <a:endParaRPr lang="en-GB" sz="20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5000"/>
              </a:lnSpc>
            </a:pPr>
            <a:r>
              <a:rPr lang="en-GB" sz="20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 5</a:t>
            </a:r>
            <a:r>
              <a:rPr lang="en-US" sz="2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p>
          <a:p>
            <a:pPr>
              <a:lnSpc>
                <a:spcPct val="105000"/>
              </a:lnSpc>
            </a:pPr>
            <a:r>
              <a:rPr lang="en-US" sz="20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Luyện tập: Một số bài tập bổ trợ</a:t>
            </a:r>
          </a:p>
          <a:p>
            <a:pPr lvl="6">
              <a:lnSpc>
                <a:spcPct val="105000"/>
              </a:lnSpc>
            </a:pPr>
            <a:r>
              <a:rPr lang="vi-VN"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Luyện tập: Kĩ thuật phát cầu thuận tay</a:t>
            </a:r>
          </a:p>
          <a:p>
            <a:pPr lvl="6">
              <a:lnSpc>
                <a:spcPct val="105000"/>
              </a:lnSpc>
            </a:pPr>
            <a:r>
              <a:rPr lang="vi-VN"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Đấu tập: Thi đấu đơn</a:t>
            </a:r>
          </a:p>
          <a:p>
            <a:pPr lvl="6">
              <a:lnSpc>
                <a:spcPct val="105000"/>
              </a:lnSpc>
            </a:pPr>
            <a:r>
              <a:rPr lang="vi-VN" sz="20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Trò chơi: Thi phát cầu trúng đích.</a:t>
            </a:r>
          </a:p>
          <a:p>
            <a:pPr algn="ctr">
              <a:lnSpc>
                <a:spcPct val="105000"/>
              </a:lnSpc>
            </a:pP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GB">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8A47939-C11D-4CFD-867E-20A2A862DC48}"/>
              </a:ext>
            </a:extLst>
          </p:cNvPr>
          <p:cNvSpPr/>
          <p:nvPr/>
        </p:nvSpPr>
        <p:spPr>
          <a:xfrm>
            <a:off x="172278" y="5314502"/>
            <a:ext cx="11847444" cy="1344715"/>
          </a:xfrm>
          <a:prstGeom prst="roundRect">
            <a:avLst>
              <a:gd name="adj" fmla="val 344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3" name="TextBox 12">
            <a:extLst>
              <a:ext uri="{FF2B5EF4-FFF2-40B4-BE49-F238E27FC236}">
                <a16:creationId xmlns:a16="http://schemas.microsoft.com/office/drawing/2014/main" id="{C61F53C3-7D66-47F9-9F1F-85280998FCEF}"/>
              </a:ext>
            </a:extLst>
          </p:cNvPr>
          <p:cNvSpPr txBox="1"/>
          <p:nvPr/>
        </p:nvSpPr>
        <p:spPr>
          <a:xfrm>
            <a:off x="728869" y="5503347"/>
            <a:ext cx="10893287" cy="1034514"/>
          </a:xfrm>
          <a:prstGeom prst="rect">
            <a:avLst/>
          </a:prstGeom>
          <a:noFill/>
        </p:spPr>
        <p:txBody>
          <a:bodyPr wrap="square" rtlCol="0">
            <a:spAutoFit/>
          </a:bodyPr>
          <a:lstStyle/>
          <a:p>
            <a:pPr marL="342900" indent="-342900">
              <a:lnSpc>
                <a:spcPts val="2500"/>
              </a:lnSpc>
              <a:buAutoNum type="arabicPeriod"/>
            </a:pPr>
            <a:r>
              <a:rPr lang="en-GB" sz="2000" b="1">
                <a:solidFill>
                  <a:srgbClr val="00B050"/>
                </a:solidFill>
                <a:latin typeface="Times New Roman" panose="02020603050405020304" pitchFamily="18" charset="0"/>
                <a:cs typeface="Times New Roman" panose="02020603050405020304" pitchFamily="18" charset="0"/>
              </a:rPr>
              <a:t>GV giảng dạy: Phạm Văn Kiên.</a:t>
            </a:r>
          </a:p>
          <a:p>
            <a:pPr marL="342900" indent="-342900">
              <a:lnSpc>
                <a:spcPts val="2500"/>
              </a:lnSpc>
              <a:buAutoNum type="arabicPeriod"/>
            </a:pPr>
            <a:r>
              <a:rPr lang="en-GB" sz="2000" b="1">
                <a:solidFill>
                  <a:srgbClr val="00B050"/>
                </a:solidFill>
                <a:latin typeface="Times New Roman" panose="02020603050405020304" pitchFamily="18" charset="0"/>
                <a:cs typeface="Times New Roman" panose="02020603050405020304" pitchFamily="18" charset="0"/>
              </a:rPr>
              <a:t>Trường: THCS Hoà Thạch, Quốc Oai, Hà Nội.</a:t>
            </a:r>
          </a:p>
          <a:p>
            <a:pPr marL="342900" indent="-342900">
              <a:lnSpc>
                <a:spcPts val="2500"/>
              </a:lnSpc>
              <a:buAutoNum type="arabicPeriod"/>
            </a:pPr>
            <a:r>
              <a:rPr lang="en-GB" sz="2000" b="1">
                <a:solidFill>
                  <a:srgbClr val="00B050"/>
                </a:solidFill>
                <a:latin typeface="Times New Roman" panose="02020603050405020304" pitchFamily="18" charset="0"/>
                <a:cs typeface="Times New Roman" panose="02020603050405020304" pitchFamily="18" charset="0"/>
              </a:rPr>
              <a:t>Bộ môn giảng dạy: GDTC 7 (Kết nối tri thức).</a:t>
            </a:r>
          </a:p>
        </p:txBody>
      </p:sp>
    </p:spTree>
    <p:extLst>
      <p:ext uri="{BB962C8B-B14F-4D97-AF65-F5344CB8AC3E}">
        <p14:creationId xmlns:p14="http://schemas.microsoft.com/office/powerpoint/2010/main" val="173054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4B0233-FF2F-4A1C-BF9A-6C47AAAA8380}"/>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mix">
            <a:hlinkClick r:id="" action="ppaction://media"/>
            <a:extLst>
              <a:ext uri="{FF2B5EF4-FFF2-40B4-BE49-F238E27FC236}">
                <a16:creationId xmlns:a16="http://schemas.microsoft.com/office/drawing/2014/main" id="{A969C4DE-99E5-4F87-8D27-52B19B8F17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565" y="318052"/>
            <a:ext cx="11423374" cy="61357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5948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K UHD Floral Magic Intro Animation Screen Background">
            <a:hlinkClick r:id="" action="ppaction://media"/>
            <a:extLst>
              <a:ext uri="{FF2B5EF4-FFF2-40B4-BE49-F238E27FC236}">
                <a16:creationId xmlns:a16="http://schemas.microsoft.com/office/drawing/2014/main" id="{420AB3BB-23FB-4050-BF25-A79AD9DC5C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4C5270C-AEBE-4A2F-81ED-A834322BAD2B}"/>
              </a:ext>
            </a:extLst>
          </p:cNvPr>
          <p:cNvSpPr txBox="1"/>
          <p:nvPr/>
        </p:nvSpPr>
        <p:spPr>
          <a:xfrm>
            <a:off x="184557" y="536895"/>
            <a:ext cx="11610364" cy="1200329"/>
          </a:xfrm>
          <a:prstGeom prst="rect">
            <a:avLst/>
          </a:prstGeom>
          <a:noFill/>
        </p:spPr>
        <p:txBody>
          <a:bodyPr wrap="square" rtlCol="0">
            <a:spAutoFit/>
            <a:scene3d>
              <a:camera prst="orthographicFront"/>
              <a:lightRig rig="threePt" dir="t"/>
            </a:scene3d>
            <a:sp3d extrusionH="57150">
              <a:bevelT w="57150" h="38100" prst="artDeco"/>
            </a:sp3d>
          </a:bodyPr>
          <a:lstStyle/>
          <a:p>
            <a:pPr algn="ctr"/>
            <a:r>
              <a:rPr lang="en-US" sz="3600" dirty="0">
                <a:solidFill>
                  <a:srgbClr val="FFFF00"/>
                </a:solidFill>
                <a:latin typeface="UTM Zebrawood" panose="02040603050506020204" pitchFamily="18" charset="0"/>
              </a:rPr>
              <a:t>Xin </a:t>
            </a:r>
            <a:r>
              <a:rPr lang="en-US" sz="3600" dirty="0" err="1">
                <a:solidFill>
                  <a:srgbClr val="FFFF00"/>
                </a:solidFill>
                <a:latin typeface="UTM Zebrawood" panose="02040603050506020204" pitchFamily="18" charset="0"/>
              </a:rPr>
              <a:t>chân</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thành</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cám</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ơn</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các</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thầy</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cô</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giáo</a:t>
            </a:r>
            <a:r>
              <a:rPr lang="en-US" sz="3600" dirty="0">
                <a:solidFill>
                  <a:srgbClr val="FFFF00"/>
                </a:solidFill>
                <a:latin typeface="UTM Zebrawood" panose="02040603050506020204" pitchFamily="18" charset="0"/>
              </a:rPr>
              <a:t> </a:t>
            </a:r>
          </a:p>
          <a:p>
            <a:pPr algn="ctr"/>
            <a:r>
              <a:rPr lang="en-US" sz="3600" dirty="0" err="1">
                <a:solidFill>
                  <a:srgbClr val="FFFF00"/>
                </a:solidFill>
                <a:latin typeface="UTM Zebrawood" panose="02040603050506020204" pitchFamily="18" charset="0"/>
              </a:rPr>
              <a:t>và</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các</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em</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học</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sinh</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đã</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tham</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dự</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tiết</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dạy</a:t>
            </a:r>
            <a:r>
              <a:rPr lang="en-US" sz="3600" dirty="0">
                <a:solidFill>
                  <a:srgbClr val="FFFF00"/>
                </a:solidFill>
                <a:latin typeface="UTM Zebrawood" panose="02040603050506020204" pitchFamily="18" charset="0"/>
              </a:rPr>
              <a:t> </a:t>
            </a:r>
            <a:r>
              <a:rPr lang="en-US" sz="3600" dirty="0" err="1">
                <a:solidFill>
                  <a:srgbClr val="FFFF00"/>
                </a:solidFill>
                <a:latin typeface="UTM Zebrawood" panose="02040603050506020204" pitchFamily="18" charset="0"/>
              </a:rPr>
              <a:t>này</a:t>
            </a:r>
            <a:r>
              <a:rPr lang="en-US" sz="3600" dirty="0">
                <a:solidFill>
                  <a:srgbClr val="FFFF00"/>
                </a:solidFill>
                <a:latin typeface="UTM Zebrawood" panose="02040603050506020204" pitchFamily="18" charset="0"/>
              </a:rPr>
              <a:t>.</a:t>
            </a:r>
            <a:endParaRPr lang="en-GB" sz="3600" dirty="0">
              <a:solidFill>
                <a:srgbClr val="FFFF00"/>
              </a:solidFill>
              <a:latin typeface="UTM Zebrawood" panose="02040603050506020204" pitchFamily="18" charset="0"/>
            </a:endParaRPr>
          </a:p>
        </p:txBody>
      </p:sp>
    </p:spTree>
    <p:extLst>
      <p:ext uri="{BB962C8B-B14F-4D97-AF65-F5344CB8AC3E}">
        <p14:creationId xmlns:p14="http://schemas.microsoft.com/office/powerpoint/2010/main" val="181847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E77CD82-B23C-4368-BE37-B7507BC4780B}"/>
              </a:ext>
            </a:extLst>
          </p:cNvPr>
          <p:cNvSpPr/>
          <p:nvPr/>
        </p:nvSpPr>
        <p:spPr>
          <a:xfrm>
            <a:off x="0" y="1"/>
            <a:ext cx="12192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2A5F7A8B-9D36-4364-951E-83323DD5612E}"/>
              </a:ext>
            </a:extLst>
          </p:cNvPr>
          <p:cNvSpPr/>
          <p:nvPr/>
        </p:nvSpPr>
        <p:spPr>
          <a:xfrm>
            <a:off x="225288" y="238539"/>
            <a:ext cx="11741426" cy="6308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Khỏe Vì Nước - Hùng Lân - tải mp3-lời bài hát">
            <a:hlinkClick r:id="" action="ppaction://media"/>
            <a:extLst>
              <a:ext uri="{FF2B5EF4-FFF2-40B4-BE49-F238E27FC236}">
                <a16:creationId xmlns:a16="http://schemas.microsoft.com/office/drawing/2014/main" id="{E4EA111A-C7E9-40D9-B6F3-B9C5705AF2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65707" y="919512"/>
            <a:ext cx="609600" cy="609600"/>
          </a:xfrm>
          <a:prstGeom prst="rect">
            <a:avLst/>
          </a:prstGeom>
        </p:spPr>
      </p:pic>
      <p:sp>
        <p:nvSpPr>
          <p:cNvPr id="18" name="TextBox 17">
            <a:extLst>
              <a:ext uri="{FF2B5EF4-FFF2-40B4-BE49-F238E27FC236}">
                <a16:creationId xmlns:a16="http://schemas.microsoft.com/office/drawing/2014/main" id="{7D9EDA8D-0000-4E8B-8AC6-02D5D9AE0A4A}"/>
              </a:ext>
            </a:extLst>
          </p:cNvPr>
          <p:cNvSpPr txBox="1"/>
          <p:nvPr/>
        </p:nvSpPr>
        <p:spPr>
          <a:xfrm>
            <a:off x="3922644" y="716481"/>
            <a:ext cx="4346712" cy="1015663"/>
          </a:xfrm>
          <a:prstGeom prst="rect">
            <a:avLst/>
          </a:prstGeom>
          <a:noFill/>
        </p:spPr>
        <p:txBody>
          <a:bodyPr wrap="square" rtlCol="0">
            <a:spAutoFit/>
          </a:bodyPr>
          <a:lstStyle/>
          <a:p>
            <a:r>
              <a:rPr lang="en-GB" sz="6000"/>
              <a:t>KHỞI ĐỘNG</a:t>
            </a:r>
          </a:p>
        </p:txBody>
      </p:sp>
    </p:spTree>
    <p:extLst>
      <p:ext uri="{BB962C8B-B14F-4D97-AF65-F5344CB8AC3E}">
        <p14:creationId xmlns:p14="http://schemas.microsoft.com/office/powerpoint/2010/main" val="272868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E77CD82-B23C-4368-BE37-B7507BC4780B}"/>
              </a:ext>
            </a:extLst>
          </p:cNvPr>
          <p:cNvSpPr/>
          <p:nvPr/>
        </p:nvSpPr>
        <p:spPr>
          <a:xfrm>
            <a:off x="0" y="1272209"/>
            <a:ext cx="12192000" cy="55857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2A5F7A8B-9D36-4364-951E-83323DD5612E}"/>
              </a:ext>
            </a:extLst>
          </p:cNvPr>
          <p:cNvSpPr/>
          <p:nvPr/>
        </p:nvSpPr>
        <p:spPr>
          <a:xfrm>
            <a:off x="225288" y="1537252"/>
            <a:ext cx="11741426" cy="50093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Đồng hồ đếm ngược 20 giây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2398643" cy="1272209"/>
          </a:xfr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64178" y="2749851"/>
            <a:ext cx="4651604" cy="262453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565228" y="2188079"/>
            <a:ext cx="4359963" cy="30583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947939" y="2518568"/>
            <a:ext cx="4810258" cy="324575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409006" y="2576335"/>
            <a:ext cx="4651603" cy="2931068"/>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8461512" y="2882349"/>
            <a:ext cx="4333461" cy="2279373"/>
          </a:xfrm>
          <a:prstGeom prst="rect">
            <a:avLst/>
          </a:prstGeom>
        </p:spPr>
      </p:pic>
      <p:sp>
        <p:nvSpPr>
          <p:cNvPr id="14" name="Rectangle 13">
            <a:extLst>
              <a:ext uri="{FF2B5EF4-FFF2-40B4-BE49-F238E27FC236}">
                <a16:creationId xmlns:a16="http://schemas.microsoft.com/office/drawing/2014/main" id="{924F6004-3125-4630-BED4-437064748347}"/>
              </a:ext>
            </a:extLst>
          </p:cNvPr>
          <p:cNvSpPr/>
          <p:nvPr/>
        </p:nvSpPr>
        <p:spPr>
          <a:xfrm>
            <a:off x="2398643" y="0"/>
            <a:ext cx="9793357" cy="127220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a:latin typeface="Times New Roman" panose="02020603050405020304" pitchFamily="18" charset="0"/>
                <a:cs typeface="Times New Roman" panose="02020603050405020304" pitchFamily="18" charset="0"/>
              </a:rPr>
              <a:t>KỸ THUẬT PHÁT CẦU THUẬN TAY</a:t>
            </a:r>
          </a:p>
        </p:txBody>
      </p:sp>
      <p:pic>
        <p:nvPicPr>
          <p:cNvPr id="17" name="Đồng hồ đếm ngược 20 giây (1)">
            <a:hlinkClick r:id="" action="ppaction://media"/>
            <a:extLst>
              <a:ext uri="{FF2B5EF4-FFF2-40B4-BE49-F238E27FC236}">
                <a16:creationId xmlns:a16="http://schemas.microsoft.com/office/drawing/2014/main" id="{4A46D74F-7B82-43CD-8FE3-5FFCCCAD38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2398643" cy="1272209"/>
          </a:xfrm>
          <a:prstGeom prst="rect">
            <a:avLst/>
          </a:prstGeom>
        </p:spPr>
      </p:pic>
    </p:spTree>
    <p:extLst>
      <p:ext uri="{BB962C8B-B14F-4D97-AF65-F5344CB8AC3E}">
        <p14:creationId xmlns:p14="http://schemas.microsoft.com/office/powerpoint/2010/main" val="180336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5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video>
              <p:cMediaNode vol="80000">
                <p:cTn id="13" fill="hold" display="0">
                  <p:stCondLst>
                    <p:cond delay="indefinite"/>
                  </p:stCondLst>
                </p:cTn>
                <p:tgtEl>
                  <p:spTgt spid="17"/>
                </p:tgtEl>
              </p:cMediaNode>
            </p:video>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9172C5-2FB4-43E7-B603-472D82BE1329}"/>
              </a:ext>
            </a:extLst>
          </p:cNvPr>
          <p:cNvSpPr/>
          <p:nvPr/>
        </p:nvSpPr>
        <p:spPr>
          <a:xfrm>
            <a:off x="0" y="0"/>
            <a:ext cx="12192000" cy="127220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latin typeface="Times New Roman" panose="02020603050405020304" pitchFamily="18" charset="0"/>
                <a:cs typeface="Times New Roman" panose="02020603050405020304" pitchFamily="18" charset="0"/>
              </a:rPr>
              <a:t>KỸ THUẬT PHÁT CẦU THUẬN TAY</a:t>
            </a:r>
          </a:p>
        </p:txBody>
      </p:sp>
      <p:sp>
        <p:nvSpPr>
          <p:cNvPr id="8" name="Rectangle 7">
            <a:extLst>
              <a:ext uri="{FF2B5EF4-FFF2-40B4-BE49-F238E27FC236}">
                <a16:creationId xmlns:a16="http://schemas.microsoft.com/office/drawing/2014/main" id="{9F60E408-1A9C-441F-B3BC-AEF7AA91BE61}"/>
              </a:ext>
            </a:extLst>
          </p:cNvPr>
          <p:cNvSpPr/>
          <p:nvPr/>
        </p:nvSpPr>
        <p:spPr>
          <a:xfrm>
            <a:off x="0" y="1272209"/>
            <a:ext cx="12192000" cy="55857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60E27F0-5075-4426-93A7-927D1C60679B}"/>
              </a:ext>
            </a:extLst>
          </p:cNvPr>
          <p:cNvSpPr/>
          <p:nvPr/>
        </p:nvSpPr>
        <p:spPr>
          <a:xfrm>
            <a:off x="225288" y="1537252"/>
            <a:ext cx="11741426" cy="50093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A74C39BF-6C83-4391-92E7-5FF176382B1F}"/>
              </a:ext>
            </a:extLst>
          </p:cNvPr>
          <p:cNvGrpSpPr/>
          <p:nvPr/>
        </p:nvGrpSpPr>
        <p:grpSpPr>
          <a:xfrm>
            <a:off x="745863" y="1696278"/>
            <a:ext cx="2181536" cy="4656492"/>
            <a:chOff x="592772" y="1272209"/>
            <a:chExt cx="2334627" cy="5246702"/>
          </a:xfrm>
        </p:grpSpPr>
        <p:pic>
          <p:nvPicPr>
            <p:cNvPr id="14" name="Picture 13">
              <a:extLst>
                <a:ext uri="{FF2B5EF4-FFF2-40B4-BE49-F238E27FC236}">
                  <a16:creationId xmlns:a16="http://schemas.microsoft.com/office/drawing/2014/main" id="{78B0EE3B-95BD-46FC-9BA6-9638962E939B}"/>
                </a:ext>
              </a:extLst>
            </p:cNvPr>
            <p:cNvPicPr>
              <a:picLocks noChangeAspect="1"/>
            </p:cNvPicPr>
            <p:nvPr/>
          </p:nvPicPr>
          <p:blipFill>
            <a:blip r:embed="rId2"/>
            <a:stretch>
              <a:fillRect/>
            </a:stretch>
          </p:blipFill>
          <p:spPr>
            <a:xfrm>
              <a:off x="592772" y="1272209"/>
              <a:ext cx="2334627" cy="4623850"/>
            </a:xfrm>
            <a:prstGeom prst="rect">
              <a:avLst/>
            </a:prstGeom>
          </p:spPr>
        </p:pic>
        <p:sp>
          <p:nvSpPr>
            <p:cNvPr id="23" name="Rectangle 22">
              <a:extLst>
                <a:ext uri="{FF2B5EF4-FFF2-40B4-BE49-F238E27FC236}">
                  <a16:creationId xmlns:a16="http://schemas.microsoft.com/office/drawing/2014/main" id="{AA67ABDF-CA28-4112-8A17-EB919880A13F}"/>
                </a:ext>
              </a:extLst>
            </p:cNvPr>
            <p:cNvSpPr/>
            <p:nvPr/>
          </p:nvSpPr>
          <p:spPr>
            <a:xfrm>
              <a:off x="1166621" y="5896059"/>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1</a:t>
              </a:r>
            </a:p>
          </p:txBody>
        </p:sp>
      </p:grpSp>
      <p:grpSp>
        <p:nvGrpSpPr>
          <p:cNvPr id="29" name="Group 28">
            <a:extLst>
              <a:ext uri="{FF2B5EF4-FFF2-40B4-BE49-F238E27FC236}">
                <a16:creationId xmlns:a16="http://schemas.microsoft.com/office/drawing/2014/main" id="{D6F30469-2109-49E3-884D-8639EB70F671}"/>
              </a:ext>
            </a:extLst>
          </p:cNvPr>
          <p:cNvGrpSpPr/>
          <p:nvPr/>
        </p:nvGrpSpPr>
        <p:grpSpPr>
          <a:xfrm>
            <a:off x="2800706" y="2040835"/>
            <a:ext cx="2181536" cy="4311935"/>
            <a:chOff x="2803454" y="1660853"/>
            <a:chExt cx="2181536" cy="4858058"/>
          </a:xfrm>
        </p:grpSpPr>
        <p:pic>
          <p:nvPicPr>
            <p:cNvPr id="16" name="Picture 15">
              <a:extLst>
                <a:ext uri="{FF2B5EF4-FFF2-40B4-BE49-F238E27FC236}">
                  <a16:creationId xmlns:a16="http://schemas.microsoft.com/office/drawing/2014/main" id="{6505352F-5DFE-45FF-874F-96EC04C64D4D}"/>
                </a:ext>
              </a:extLst>
            </p:cNvPr>
            <p:cNvPicPr>
              <a:picLocks noChangeAspect="1"/>
            </p:cNvPicPr>
            <p:nvPr/>
          </p:nvPicPr>
          <p:blipFill>
            <a:blip r:embed="rId3"/>
            <a:stretch>
              <a:fillRect/>
            </a:stretch>
          </p:blipFill>
          <p:spPr>
            <a:xfrm>
              <a:off x="2803454" y="1660853"/>
              <a:ext cx="2181536" cy="3746102"/>
            </a:xfrm>
            <a:prstGeom prst="rect">
              <a:avLst/>
            </a:prstGeom>
          </p:spPr>
        </p:pic>
        <p:sp>
          <p:nvSpPr>
            <p:cNvPr id="24" name="Rectangle 23">
              <a:extLst>
                <a:ext uri="{FF2B5EF4-FFF2-40B4-BE49-F238E27FC236}">
                  <a16:creationId xmlns:a16="http://schemas.microsoft.com/office/drawing/2014/main" id="{EC09D0F7-99A4-482F-82F7-23E0C0E4FE89}"/>
                </a:ext>
              </a:extLst>
            </p:cNvPr>
            <p:cNvSpPr/>
            <p:nvPr/>
          </p:nvSpPr>
          <p:spPr>
            <a:xfrm>
              <a:off x="3470367" y="5896059"/>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2</a:t>
              </a:r>
            </a:p>
          </p:txBody>
        </p:sp>
      </p:grpSp>
      <p:grpSp>
        <p:nvGrpSpPr>
          <p:cNvPr id="30" name="Group 29">
            <a:extLst>
              <a:ext uri="{FF2B5EF4-FFF2-40B4-BE49-F238E27FC236}">
                <a16:creationId xmlns:a16="http://schemas.microsoft.com/office/drawing/2014/main" id="{DFEEB4CC-AEEB-499A-96E3-7DCEF19D0958}"/>
              </a:ext>
            </a:extLst>
          </p:cNvPr>
          <p:cNvGrpSpPr/>
          <p:nvPr/>
        </p:nvGrpSpPr>
        <p:grpSpPr>
          <a:xfrm>
            <a:off x="5207530" y="2040834"/>
            <a:ext cx="2015690" cy="4311935"/>
            <a:chOff x="5367439" y="1612271"/>
            <a:chExt cx="2015690" cy="4906640"/>
          </a:xfrm>
        </p:grpSpPr>
        <p:pic>
          <p:nvPicPr>
            <p:cNvPr id="18" name="Picture 17">
              <a:extLst>
                <a:ext uri="{FF2B5EF4-FFF2-40B4-BE49-F238E27FC236}">
                  <a16:creationId xmlns:a16="http://schemas.microsoft.com/office/drawing/2014/main" id="{1DBBA314-A547-4B03-95CF-A6799BAA59CF}"/>
                </a:ext>
              </a:extLst>
            </p:cNvPr>
            <p:cNvPicPr>
              <a:picLocks noChangeAspect="1"/>
            </p:cNvPicPr>
            <p:nvPr/>
          </p:nvPicPr>
          <p:blipFill>
            <a:blip r:embed="rId4"/>
            <a:stretch>
              <a:fillRect/>
            </a:stretch>
          </p:blipFill>
          <p:spPr>
            <a:xfrm>
              <a:off x="5367439" y="1612271"/>
              <a:ext cx="2015690" cy="3855822"/>
            </a:xfrm>
            <a:prstGeom prst="rect">
              <a:avLst/>
            </a:prstGeom>
          </p:spPr>
        </p:pic>
        <p:sp>
          <p:nvSpPr>
            <p:cNvPr id="25" name="Rectangle 24">
              <a:extLst>
                <a:ext uri="{FF2B5EF4-FFF2-40B4-BE49-F238E27FC236}">
                  <a16:creationId xmlns:a16="http://schemas.microsoft.com/office/drawing/2014/main" id="{D99D085B-9DC4-4935-BE19-127EE7D85B69}"/>
                </a:ext>
              </a:extLst>
            </p:cNvPr>
            <p:cNvSpPr/>
            <p:nvPr/>
          </p:nvSpPr>
          <p:spPr>
            <a:xfrm>
              <a:off x="5911629" y="5896059"/>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3</a:t>
              </a:r>
            </a:p>
          </p:txBody>
        </p:sp>
      </p:grpSp>
      <p:grpSp>
        <p:nvGrpSpPr>
          <p:cNvPr id="31" name="Group 30">
            <a:extLst>
              <a:ext uri="{FF2B5EF4-FFF2-40B4-BE49-F238E27FC236}">
                <a16:creationId xmlns:a16="http://schemas.microsoft.com/office/drawing/2014/main" id="{444810B6-9DFE-45FA-ACE0-A8BFAF60548E}"/>
              </a:ext>
            </a:extLst>
          </p:cNvPr>
          <p:cNvGrpSpPr/>
          <p:nvPr/>
        </p:nvGrpSpPr>
        <p:grpSpPr>
          <a:xfrm>
            <a:off x="7391500" y="2040835"/>
            <a:ext cx="2117750" cy="4311934"/>
            <a:chOff x="7680046" y="1631321"/>
            <a:chExt cx="2117750" cy="4887590"/>
          </a:xfrm>
        </p:grpSpPr>
        <p:pic>
          <p:nvPicPr>
            <p:cNvPr id="20" name="Picture 19">
              <a:extLst>
                <a:ext uri="{FF2B5EF4-FFF2-40B4-BE49-F238E27FC236}">
                  <a16:creationId xmlns:a16="http://schemas.microsoft.com/office/drawing/2014/main" id="{78434022-65C8-4C17-9C90-0B538395D66E}"/>
                </a:ext>
              </a:extLst>
            </p:cNvPr>
            <p:cNvPicPr>
              <a:picLocks noChangeAspect="1"/>
            </p:cNvPicPr>
            <p:nvPr/>
          </p:nvPicPr>
          <p:blipFill>
            <a:blip r:embed="rId5"/>
            <a:stretch>
              <a:fillRect/>
            </a:stretch>
          </p:blipFill>
          <p:spPr>
            <a:xfrm>
              <a:off x="7680046" y="1631321"/>
              <a:ext cx="2117750" cy="3855822"/>
            </a:xfrm>
            <a:prstGeom prst="rect">
              <a:avLst/>
            </a:prstGeom>
          </p:spPr>
        </p:pic>
        <p:sp>
          <p:nvSpPr>
            <p:cNvPr id="26" name="Rectangle 25">
              <a:extLst>
                <a:ext uri="{FF2B5EF4-FFF2-40B4-BE49-F238E27FC236}">
                  <a16:creationId xmlns:a16="http://schemas.microsoft.com/office/drawing/2014/main" id="{352ECD6F-33C7-4B49-B653-913B67B4033E}"/>
                </a:ext>
              </a:extLst>
            </p:cNvPr>
            <p:cNvSpPr/>
            <p:nvPr/>
          </p:nvSpPr>
          <p:spPr>
            <a:xfrm>
              <a:off x="8315066" y="5896059"/>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4</a:t>
              </a:r>
            </a:p>
          </p:txBody>
        </p:sp>
      </p:grpSp>
      <p:grpSp>
        <p:nvGrpSpPr>
          <p:cNvPr id="32" name="Group 31">
            <a:extLst>
              <a:ext uri="{FF2B5EF4-FFF2-40B4-BE49-F238E27FC236}">
                <a16:creationId xmlns:a16="http://schemas.microsoft.com/office/drawing/2014/main" id="{5FD8704B-96A7-47D0-80EF-A95E26C2C373}"/>
              </a:ext>
            </a:extLst>
          </p:cNvPr>
          <p:cNvGrpSpPr/>
          <p:nvPr/>
        </p:nvGrpSpPr>
        <p:grpSpPr>
          <a:xfrm>
            <a:off x="9721244" y="2040834"/>
            <a:ext cx="1722266" cy="4235116"/>
            <a:chOff x="9714360" y="1652144"/>
            <a:chExt cx="1722266" cy="4811585"/>
          </a:xfrm>
        </p:grpSpPr>
        <p:pic>
          <p:nvPicPr>
            <p:cNvPr id="22" name="Picture 21">
              <a:extLst>
                <a:ext uri="{FF2B5EF4-FFF2-40B4-BE49-F238E27FC236}">
                  <a16:creationId xmlns:a16="http://schemas.microsoft.com/office/drawing/2014/main" id="{C730BDEF-B855-4CC6-8432-9272818CF7FA}"/>
                </a:ext>
              </a:extLst>
            </p:cNvPr>
            <p:cNvPicPr>
              <a:picLocks noChangeAspect="1"/>
            </p:cNvPicPr>
            <p:nvPr/>
          </p:nvPicPr>
          <p:blipFill>
            <a:blip r:embed="rId6"/>
            <a:stretch>
              <a:fillRect/>
            </a:stretch>
          </p:blipFill>
          <p:spPr>
            <a:xfrm>
              <a:off x="9714360" y="1652144"/>
              <a:ext cx="1722266" cy="3808798"/>
            </a:xfrm>
            <a:prstGeom prst="rect">
              <a:avLst/>
            </a:prstGeom>
          </p:spPr>
        </p:pic>
        <p:sp>
          <p:nvSpPr>
            <p:cNvPr id="27" name="Rectangle 26">
              <a:extLst>
                <a:ext uri="{FF2B5EF4-FFF2-40B4-BE49-F238E27FC236}">
                  <a16:creationId xmlns:a16="http://schemas.microsoft.com/office/drawing/2014/main" id="{A771B576-22DC-43EA-829B-2347CB04C35C}"/>
                </a:ext>
              </a:extLst>
            </p:cNvPr>
            <p:cNvSpPr/>
            <p:nvPr/>
          </p:nvSpPr>
          <p:spPr>
            <a:xfrm>
              <a:off x="10335667" y="5840877"/>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5</a:t>
              </a:r>
            </a:p>
          </p:txBody>
        </p:sp>
      </p:grpSp>
    </p:spTree>
    <p:extLst>
      <p:ext uri="{BB962C8B-B14F-4D97-AF65-F5344CB8AC3E}">
        <p14:creationId xmlns:p14="http://schemas.microsoft.com/office/powerpoint/2010/main" val="132720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1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1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3FB3EA-3735-4766-B388-AD11E9514C63}"/>
              </a:ext>
            </a:extLst>
          </p:cNvPr>
          <p:cNvSpPr/>
          <p:nvPr/>
        </p:nvSpPr>
        <p:spPr>
          <a:xfrm>
            <a:off x="0" y="0"/>
            <a:ext cx="3737113" cy="6858000"/>
          </a:xfrm>
          <a:prstGeom prst="rect">
            <a:avLst/>
          </a:prstGeom>
          <a:solidFill>
            <a:srgbClr val="7030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4000"/>
              </a:lnSpc>
            </a:pPr>
            <a:endParaRPr lang="en-GB" sz="280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4B6B733-DE94-4ABD-A802-58922180415E}"/>
              </a:ext>
            </a:extLst>
          </p:cNvPr>
          <p:cNvSpPr/>
          <p:nvPr/>
        </p:nvSpPr>
        <p:spPr>
          <a:xfrm>
            <a:off x="251791" y="215348"/>
            <a:ext cx="3260035" cy="6331226"/>
          </a:xfrm>
          <a:prstGeom prst="roundRect">
            <a:avLst>
              <a:gd name="adj" fmla="val 227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090777-8F71-46D0-B001-736FEC0C0449}"/>
              </a:ext>
            </a:extLst>
          </p:cNvPr>
          <p:cNvSpPr txBox="1"/>
          <p:nvPr/>
        </p:nvSpPr>
        <p:spPr>
          <a:xfrm>
            <a:off x="410816" y="497428"/>
            <a:ext cx="2941983" cy="5863144"/>
          </a:xfrm>
          <a:prstGeom prst="rect">
            <a:avLst/>
          </a:prstGeom>
          <a:noFill/>
        </p:spPr>
        <p:txBody>
          <a:bodyPr wrap="square" rtlCol="0">
            <a:spAutoFit/>
          </a:bodyPr>
          <a:lstStyle/>
          <a:p>
            <a:pPr algn="just">
              <a:lnSpc>
                <a:spcPts val="3000"/>
              </a:lnSpc>
            </a:pPr>
            <a:r>
              <a:rPr lang="vi-VN" sz="2600">
                <a:solidFill>
                  <a:srgbClr val="0070C0"/>
                </a:solidFill>
                <a:latin typeface="+mj-lt"/>
              </a:rPr>
              <a:t>Hình 1: Tư thế chuẩn bị: Đứng chân trái trước chân phải sau, trọng lượng cơ thể dồn vào chân phải, bàn chân trái thẳng hướng phát cầu, bàn chân phải chếch sang ngang, Tay trái cầm c</a:t>
            </a:r>
            <a:r>
              <a:rPr lang="en-GB" sz="2600">
                <a:solidFill>
                  <a:srgbClr val="0070C0"/>
                </a:solidFill>
                <a:latin typeface="+mj-lt"/>
              </a:rPr>
              <a:t>ầu</a:t>
            </a:r>
            <a:r>
              <a:rPr lang="vi-VN" sz="2600">
                <a:solidFill>
                  <a:srgbClr val="0070C0"/>
                </a:solidFill>
                <a:latin typeface="+mj-lt"/>
              </a:rPr>
              <a:t> ở phía trước đối diện với vai phải, tay phải cầm vợt ở phía sau đầu vợt hướng lên cao, ra trước.</a:t>
            </a:r>
          </a:p>
        </p:txBody>
      </p:sp>
      <p:sp>
        <p:nvSpPr>
          <p:cNvPr id="8" name="Rectangle 7">
            <a:extLst>
              <a:ext uri="{FF2B5EF4-FFF2-40B4-BE49-F238E27FC236}">
                <a16:creationId xmlns:a16="http://schemas.microsoft.com/office/drawing/2014/main" id="{B287491F-105C-45CD-A816-197C4297298D}"/>
              </a:ext>
            </a:extLst>
          </p:cNvPr>
          <p:cNvSpPr/>
          <p:nvPr/>
        </p:nvSpPr>
        <p:spPr>
          <a:xfrm>
            <a:off x="3737113" y="0"/>
            <a:ext cx="8454887"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3F73BC4-CEF7-4DBF-90FD-4DF927D340BD}"/>
              </a:ext>
            </a:extLst>
          </p:cNvPr>
          <p:cNvSpPr/>
          <p:nvPr/>
        </p:nvSpPr>
        <p:spPr>
          <a:xfrm>
            <a:off x="3988904" y="215348"/>
            <a:ext cx="7951305" cy="6331226"/>
          </a:xfrm>
          <a:prstGeom prst="roundRect">
            <a:avLst>
              <a:gd name="adj" fmla="val 11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3B16AF8-60AF-4159-875C-B0E6B326D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37322"/>
            <a:ext cx="5552659" cy="6011516"/>
          </a:xfrm>
          <a:prstGeom prst="rect">
            <a:avLst/>
          </a:prstGeom>
        </p:spPr>
      </p:pic>
    </p:spTree>
    <p:extLst>
      <p:ext uri="{BB962C8B-B14F-4D97-AF65-F5344CB8AC3E}">
        <p14:creationId xmlns:p14="http://schemas.microsoft.com/office/powerpoint/2010/main" val="350359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3FB3EA-3735-4766-B388-AD11E9514C63}"/>
              </a:ext>
            </a:extLst>
          </p:cNvPr>
          <p:cNvSpPr/>
          <p:nvPr/>
        </p:nvSpPr>
        <p:spPr>
          <a:xfrm>
            <a:off x="0" y="0"/>
            <a:ext cx="3737113" cy="6858000"/>
          </a:xfrm>
          <a:prstGeom prst="rect">
            <a:avLst/>
          </a:prstGeom>
          <a:solidFill>
            <a:srgbClr val="7030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4000"/>
              </a:lnSpc>
            </a:pPr>
            <a:endParaRPr lang="en-GB" sz="280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4B6B733-DE94-4ABD-A802-58922180415E}"/>
              </a:ext>
            </a:extLst>
          </p:cNvPr>
          <p:cNvSpPr/>
          <p:nvPr/>
        </p:nvSpPr>
        <p:spPr>
          <a:xfrm>
            <a:off x="251791" y="215348"/>
            <a:ext cx="3260035" cy="6331226"/>
          </a:xfrm>
          <a:prstGeom prst="roundRect">
            <a:avLst>
              <a:gd name="adj" fmla="val 227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090777-8F71-46D0-B001-736FEC0C0449}"/>
              </a:ext>
            </a:extLst>
          </p:cNvPr>
          <p:cNvSpPr txBox="1"/>
          <p:nvPr/>
        </p:nvSpPr>
        <p:spPr>
          <a:xfrm>
            <a:off x="450574" y="410545"/>
            <a:ext cx="2941983" cy="6036909"/>
          </a:xfrm>
          <a:prstGeom prst="rect">
            <a:avLst/>
          </a:prstGeom>
          <a:noFill/>
        </p:spPr>
        <p:txBody>
          <a:bodyPr wrap="square" rtlCol="0">
            <a:spAutoFit/>
          </a:bodyPr>
          <a:lstStyle/>
          <a:p>
            <a:pPr algn="just">
              <a:lnSpc>
                <a:spcPct val="150000"/>
              </a:lnSpc>
            </a:pPr>
            <a:r>
              <a:rPr lang="vi-VN" sz="2900">
                <a:solidFill>
                  <a:srgbClr val="0070C0"/>
                </a:solidFill>
                <a:latin typeface="+mj-lt"/>
              </a:rPr>
              <a:t>Hình 2,3: Tay trái thả cầu rơi tự do, chuyển t</a:t>
            </a:r>
            <a:r>
              <a:rPr lang="en-GB" sz="2900">
                <a:solidFill>
                  <a:srgbClr val="0070C0"/>
                </a:solidFill>
                <a:latin typeface="+mj-lt"/>
              </a:rPr>
              <a:t>rọng</a:t>
            </a:r>
            <a:r>
              <a:rPr lang="vi-VN" sz="2900">
                <a:solidFill>
                  <a:srgbClr val="0070C0"/>
                </a:solidFill>
                <a:latin typeface="+mj-lt"/>
              </a:rPr>
              <a:t> tâm cơ thể từ chân phải sang chân trái, tay phải đưa nhanh vợt vòng  từ trên xuống dưới ra trước.</a:t>
            </a:r>
          </a:p>
        </p:txBody>
      </p:sp>
      <p:sp>
        <p:nvSpPr>
          <p:cNvPr id="8" name="Rectangle 7">
            <a:extLst>
              <a:ext uri="{FF2B5EF4-FFF2-40B4-BE49-F238E27FC236}">
                <a16:creationId xmlns:a16="http://schemas.microsoft.com/office/drawing/2014/main" id="{B287491F-105C-45CD-A816-197C4297298D}"/>
              </a:ext>
            </a:extLst>
          </p:cNvPr>
          <p:cNvSpPr/>
          <p:nvPr/>
        </p:nvSpPr>
        <p:spPr>
          <a:xfrm>
            <a:off x="3737113" y="0"/>
            <a:ext cx="8454887"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3F73BC4-CEF7-4DBF-90FD-4DF927D340BD}"/>
              </a:ext>
            </a:extLst>
          </p:cNvPr>
          <p:cNvSpPr/>
          <p:nvPr/>
        </p:nvSpPr>
        <p:spPr>
          <a:xfrm>
            <a:off x="3988904" y="215348"/>
            <a:ext cx="7951305" cy="6331226"/>
          </a:xfrm>
          <a:prstGeom prst="roundRect">
            <a:avLst>
              <a:gd name="adj" fmla="val 11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D3067396-262A-4D67-A8E7-3A61E1860126}"/>
              </a:ext>
            </a:extLst>
          </p:cNvPr>
          <p:cNvGrpSpPr/>
          <p:nvPr/>
        </p:nvGrpSpPr>
        <p:grpSpPr>
          <a:xfrm>
            <a:off x="4797287" y="311426"/>
            <a:ext cx="6798366" cy="5794513"/>
            <a:chOff x="3949148" y="349784"/>
            <a:chExt cx="8242852" cy="6508214"/>
          </a:xfrm>
        </p:grpSpPr>
        <p:pic>
          <p:nvPicPr>
            <p:cNvPr id="11" name="Picture 10">
              <a:extLst>
                <a:ext uri="{FF2B5EF4-FFF2-40B4-BE49-F238E27FC236}">
                  <a16:creationId xmlns:a16="http://schemas.microsoft.com/office/drawing/2014/main" id="{E3A29429-4A2D-4ECB-9B48-D2E6E737D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9148" y="349784"/>
              <a:ext cx="3988904" cy="6236547"/>
            </a:xfrm>
            <a:prstGeom prst="rect">
              <a:avLst/>
            </a:prstGeom>
          </p:spPr>
        </p:pic>
        <p:pic>
          <p:nvPicPr>
            <p:cNvPr id="12" name="Picture 11">
              <a:extLst>
                <a:ext uri="{FF2B5EF4-FFF2-40B4-BE49-F238E27FC236}">
                  <a16:creationId xmlns:a16="http://schemas.microsoft.com/office/drawing/2014/main" id="{85041A66-AA93-4A68-BEB9-E862A9384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524" y="463826"/>
              <a:ext cx="4439476" cy="6394172"/>
            </a:xfrm>
            <a:prstGeom prst="rect">
              <a:avLst/>
            </a:prstGeom>
          </p:spPr>
        </p:pic>
      </p:grpSp>
    </p:spTree>
    <p:extLst>
      <p:ext uri="{BB962C8B-B14F-4D97-AF65-F5344CB8AC3E}">
        <p14:creationId xmlns:p14="http://schemas.microsoft.com/office/powerpoint/2010/main" val="399985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3FB3EA-3735-4766-B388-AD11E9514C63}"/>
              </a:ext>
            </a:extLst>
          </p:cNvPr>
          <p:cNvSpPr/>
          <p:nvPr/>
        </p:nvSpPr>
        <p:spPr>
          <a:xfrm>
            <a:off x="0" y="0"/>
            <a:ext cx="3737113" cy="6858000"/>
          </a:xfrm>
          <a:prstGeom prst="rect">
            <a:avLst/>
          </a:prstGeom>
          <a:solidFill>
            <a:srgbClr val="7030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4000"/>
              </a:lnSpc>
            </a:pPr>
            <a:endParaRPr lang="en-GB" sz="280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4B6B733-DE94-4ABD-A802-58922180415E}"/>
              </a:ext>
            </a:extLst>
          </p:cNvPr>
          <p:cNvSpPr/>
          <p:nvPr/>
        </p:nvSpPr>
        <p:spPr>
          <a:xfrm>
            <a:off x="251791" y="215348"/>
            <a:ext cx="3260035" cy="6331226"/>
          </a:xfrm>
          <a:prstGeom prst="roundRect">
            <a:avLst>
              <a:gd name="adj" fmla="val 227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090777-8F71-46D0-B001-736FEC0C0449}"/>
              </a:ext>
            </a:extLst>
          </p:cNvPr>
          <p:cNvSpPr txBox="1"/>
          <p:nvPr/>
        </p:nvSpPr>
        <p:spPr>
          <a:xfrm>
            <a:off x="410816" y="1788830"/>
            <a:ext cx="2941983" cy="2779351"/>
          </a:xfrm>
          <a:prstGeom prst="rect">
            <a:avLst/>
          </a:prstGeom>
          <a:noFill/>
        </p:spPr>
        <p:txBody>
          <a:bodyPr wrap="square" rtlCol="0">
            <a:spAutoFit/>
          </a:bodyPr>
          <a:lstStyle/>
          <a:p>
            <a:pPr algn="just">
              <a:lnSpc>
                <a:spcPct val="150000"/>
              </a:lnSpc>
            </a:pPr>
            <a:r>
              <a:rPr lang="vi-VN" sz="3000">
                <a:solidFill>
                  <a:srgbClr val="0070C0"/>
                </a:solidFill>
                <a:latin typeface="+mj-lt"/>
              </a:rPr>
              <a:t>Hình 4: Mặt vợt tiếp xúc cầu khi cầu ngang thắt lưng.</a:t>
            </a:r>
          </a:p>
        </p:txBody>
      </p:sp>
      <p:sp>
        <p:nvSpPr>
          <p:cNvPr id="8" name="Rectangle 7">
            <a:extLst>
              <a:ext uri="{FF2B5EF4-FFF2-40B4-BE49-F238E27FC236}">
                <a16:creationId xmlns:a16="http://schemas.microsoft.com/office/drawing/2014/main" id="{B287491F-105C-45CD-A816-197C4297298D}"/>
              </a:ext>
            </a:extLst>
          </p:cNvPr>
          <p:cNvSpPr/>
          <p:nvPr/>
        </p:nvSpPr>
        <p:spPr>
          <a:xfrm>
            <a:off x="3737113" y="0"/>
            <a:ext cx="8454887"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3F73BC4-CEF7-4DBF-90FD-4DF927D340BD}"/>
              </a:ext>
            </a:extLst>
          </p:cNvPr>
          <p:cNvSpPr/>
          <p:nvPr/>
        </p:nvSpPr>
        <p:spPr>
          <a:xfrm>
            <a:off x="3988904" y="215348"/>
            <a:ext cx="7951305" cy="6331226"/>
          </a:xfrm>
          <a:prstGeom prst="roundRect">
            <a:avLst>
              <a:gd name="adj" fmla="val 11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32AF75C5-AA2B-41EF-8704-DF3109EFA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0433" y="424070"/>
            <a:ext cx="5953956" cy="5950226"/>
          </a:xfrm>
          <a:prstGeom prst="rect">
            <a:avLst/>
          </a:prstGeom>
        </p:spPr>
      </p:pic>
    </p:spTree>
    <p:extLst>
      <p:ext uri="{BB962C8B-B14F-4D97-AF65-F5344CB8AC3E}">
        <p14:creationId xmlns:p14="http://schemas.microsoft.com/office/powerpoint/2010/main" val="15386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3FB3EA-3735-4766-B388-AD11E9514C63}"/>
              </a:ext>
            </a:extLst>
          </p:cNvPr>
          <p:cNvSpPr/>
          <p:nvPr/>
        </p:nvSpPr>
        <p:spPr>
          <a:xfrm>
            <a:off x="0" y="0"/>
            <a:ext cx="3737113" cy="6858000"/>
          </a:xfrm>
          <a:prstGeom prst="rect">
            <a:avLst/>
          </a:prstGeom>
          <a:solidFill>
            <a:srgbClr val="7030A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4000"/>
              </a:lnSpc>
            </a:pPr>
            <a:endParaRPr lang="en-GB" sz="280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4B6B733-DE94-4ABD-A802-58922180415E}"/>
              </a:ext>
            </a:extLst>
          </p:cNvPr>
          <p:cNvSpPr/>
          <p:nvPr/>
        </p:nvSpPr>
        <p:spPr>
          <a:xfrm>
            <a:off x="251791" y="215348"/>
            <a:ext cx="3260035" cy="6331226"/>
          </a:xfrm>
          <a:prstGeom prst="roundRect">
            <a:avLst>
              <a:gd name="adj" fmla="val 227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090777-8F71-46D0-B001-736FEC0C0449}"/>
              </a:ext>
            </a:extLst>
          </p:cNvPr>
          <p:cNvSpPr txBox="1"/>
          <p:nvPr/>
        </p:nvSpPr>
        <p:spPr>
          <a:xfrm>
            <a:off x="397564" y="841753"/>
            <a:ext cx="2941983" cy="5174493"/>
          </a:xfrm>
          <a:prstGeom prst="rect">
            <a:avLst/>
          </a:prstGeom>
          <a:noFill/>
        </p:spPr>
        <p:txBody>
          <a:bodyPr wrap="square" rtlCol="0">
            <a:spAutoFit/>
          </a:bodyPr>
          <a:lstStyle/>
          <a:p>
            <a:pPr algn="just">
              <a:lnSpc>
                <a:spcPct val="150000"/>
              </a:lnSpc>
            </a:pPr>
            <a:r>
              <a:rPr lang="vi-VN" sz="3200">
                <a:solidFill>
                  <a:srgbClr val="0070C0"/>
                </a:solidFill>
                <a:latin typeface="+mj-lt"/>
              </a:rPr>
              <a:t>Hình 5: Kết thúc động tác:  Vợt tiếp tục được di chuyển theo quán </a:t>
            </a:r>
            <a:r>
              <a:rPr lang="en-GB" sz="3200">
                <a:solidFill>
                  <a:srgbClr val="0070C0"/>
                </a:solidFill>
                <a:latin typeface="+mj-lt"/>
              </a:rPr>
              <a:t>tính</a:t>
            </a:r>
            <a:r>
              <a:rPr lang="vi-VN" sz="3200">
                <a:solidFill>
                  <a:srgbClr val="0070C0"/>
                </a:solidFill>
                <a:latin typeface="+mj-lt"/>
              </a:rPr>
              <a:t> tự nhiên qua ngực sang trái. </a:t>
            </a:r>
          </a:p>
        </p:txBody>
      </p:sp>
      <p:sp>
        <p:nvSpPr>
          <p:cNvPr id="8" name="Rectangle 7">
            <a:extLst>
              <a:ext uri="{FF2B5EF4-FFF2-40B4-BE49-F238E27FC236}">
                <a16:creationId xmlns:a16="http://schemas.microsoft.com/office/drawing/2014/main" id="{B287491F-105C-45CD-A816-197C4297298D}"/>
              </a:ext>
            </a:extLst>
          </p:cNvPr>
          <p:cNvSpPr/>
          <p:nvPr/>
        </p:nvSpPr>
        <p:spPr>
          <a:xfrm>
            <a:off x="3737113" y="0"/>
            <a:ext cx="8454887"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3F73BC4-CEF7-4DBF-90FD-4DF927D340BD}"/>
              </a:ext>
            </a:extLst>
          </p:cNvPr>
          <p:cNvSpPr/>
          <p:nvPr/>
        </p:nvSpPr>
        <p:spPr>
          <a:xfrm>
            <a:off x="3988904" y="215348"/>
            <a:ext cx="7951305" cy="6331226"/>
          </a:xfrm>
          <a:prstGeom prst="roundRect">
            <a:avLst>
              <a:gd name="adj" fmla="val 110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06D4060-864D-42C2-90AD-5EB275235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7911" y="311426"/>
            <a:ext cx="5932211" cy="6023113"/>
          </a:xfrm>
          <a:prstGeom prst="rect">
            <a:avLst/>
          </a:prstGeom>
        </p:spPr>
      </p:pic>
    </p:spTree>
    <p:extLst>
      <p:ext uri="{BB962C8B-B14F-4D97-AF65-F5344CB8AC3E}">
        <p14:creationId xmlns:p14="http://schemas.microsoft.com/office/powerpoint/2010/main" val="42434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ACA0AA5-615D-446E-8459-02F5EAA8407C}"/>
              </a:ext>
            </a:extLst>
          </p:cNvPr>
          <p:cNvGrpSpPr/>
          <p:nvPr/>
        </p:nvGrpSpPr>
        <p:grpSpPr>
          <a:xfrm>
            <a:off x="0" y="1"/>
            <a:ext cx="12192000" cy="3949147"/>
            <a:chOff x="0" y="1"/>
            <a:chExt cx="12192000" cy="4585193"/>
          </a:xfrm>
        </p:grpSpPr>
        <p:sp>
          <p:nvSpPr>
            <p:cNvPr id="4" name="Rectangle 3">
              <a:extLst>
                <a:ext uri="{FF2B5EF4-FFF2-40B4-BE49-F238E27FC236}">
                  <a16:creationId xmlns:a16="http://schemas.microsoft.com/office/drawing/2014/main" id="{829172C5-2FB4-43E7-B603-472D82BE1329}"/>
                </a:ext>
              </a:extLst>
            </p:cNvPr>
            <p:cNvSpPr/>
            <p:nvPr/>
          </p:nvSpPr>
          <p:spPr>
            <a:xfrm>
              <a:off x="0" y="4166137"/>
              <a:ext cx="12192000" cy="41905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Times New Roman" panose="02020603050405020304" pitchFamily="18" charset="0"/>
                  <a:cs typeface="Times New Roman" panose="02020603050405020304" pitchFamily="18" charset="0"/>
                </a:rPr>
                <a:t>Hình 3: KỸ THUẬT PHÁT CẦU THUẬN TAY</a:t>
              </a:r>
            </a:p>
          </p:txBody>
        </p:sp>
        <p:grpSp>
          <p:nvGrpSpPr>
            <p:cNvPr id="2" name="Group 1">
              <a:extLst>
                <a:ext uri="{FF2B5EF4-FFF2-40B4-BE49-F238E27FC236}">
                  <a16:creationId xmlns:a16="http://schemas.microsoft.com/office/drawing/2014/main" id="{0012CF30-0459-4327-A0FB-9CFC3CB0D9FE}"/>
                </a:ext>
              </a:extLst>
            </p:cNvPr>
            <p:cNvGrpSpPr/>
            <p:nvPr/>
          </p:nvGrpSpPr>
          <p:grpSpPr>
            <a:xfrm>
              <a:off x="0" y="1"/>
              <a:ext cx="12192000" cy="4179449"/>
              <a:chOff x="0" y="1272209"/>
              <a:chExt cx="12192000" cy="5585791"/>
            </a:xfrm>
          </p:grpSpPr>
          <p:sp>
            <p:nvSpPr>
              <p:cNvPr id="8" name="Rectangle 7">
                <a:extLst>
                  <a:ext uri="{FF2B5EF4-FFF2-40B4-BE49-F238E27FC236}">
                    <a16:creationId xmlns:a16="http://schemas.microsoft.com/office/drawing/2014/main" id="{9F60E408-1A9C-441F-B3BC-AEF7AA91BE61}"/>
                  </a:ext>
                </a:extLst>
              </p:cNvPr>
              <p:cNvSpPr/>
              <p:nvPr/>
            </p:nvSpPr>
            <p:spPr>
              <a:xfrm>
                <a:off x="0" y="1272209"/>
                <a:ext cx="12192000" cy="55857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60E27F0-5075-4426-93A7-927D1C60679B}"/>
                  </a:ext>
                </a:extLst>
              </p:cNvPr>
              <p:cNvSpPr/>
              <p:nvPr/>
            </p:nvSpPr>
            <p:spPr>
              <a:xfrm>
                <a:off x="225288" y="1537252"/>
                <a:ext cx="11741426" cy="50093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A74C39BF-6C83-4391-92E7-5FF176382B1F}"/>
                  </a:ext>
                </a:extLst>
              </p:cNvPr>
              <p:cNvGrpSpPr/>
              <p:nvPr/>
            </p:nvGrpSpPr>
            <p:grpSpPr>
              <a:xfrm>
                <a:off x="745863" y="1696278"/>
                <a:ext cx="2181536" cy="4656492"/>
                <a:chOff x="592772" y="1272209"/>
                <a:chExt cx="2334627" cy="5246702"/>
              </a:xfrm>
            </p:grpSpPr>
            <p:pic>
              <p:nvPicPr>
                <p:cNvPr id="14" name="Picture 13">
                  <a:extLst>
                    <a:ext uri="{FF2B5EF4-FFF2-40B4-BE49-F238E27FC236}">
                      <a16:creationId xmlns:a16="http://schemas.microsoft.com/office/drawing/2014/main" id="{78B0EE3B-95BD-46FC-9BA6-9638962E939B}"/>
                    </a:ext>
                  </a:extLst>
                </p:cNvPr>
                <p:cNvPicPr>
                  <a:picLocks noChangeAspect="1"/>
                </p:cNvPicPr>
                <p:nvPr/>
              </p:nvPicPr>
              <p:blipFill>
                <a:blip r:embed="rId2"/>
                <a:stretch>
                  <a:fillRect/>
                </a:stretch>
              </p:blipFill>
              <p:spPr>
                <a:xfrm>
                  <a:off x="592772" y="1272209"/>
                  <a:ext cx="2334627" cy="4623850"/>
                </a:xfrm>
                <a:prstGeom prst="rect">
                  <a:avLst/>
                </a:prstGeom>
              </p:spPr>
            </p:pic>
            <p:sp>
              <p:nvSpPr>
                <p:cNvPr id="23" name="Rectangle 22">
                  <a:extLst>
                    <a:ext uri="{FF2B5EF4-FFF2-40B4-BE49-F238E27FC236}">
                      <a16:creationId xmlns:a16="http://schemas.microsoft.com/office/drawing/2014/main" id="{AA67ABDF-CA28-4112-8A17-EB919880A13F}"/>
                    </a:ext>
                  </a:extLst>
                </p:cNvPr>
                <p:cNvSpPr/>
                <p:nvPr/>
              </p:nvSpPr>
              <p:spPr>
                <a:xfrm>
                  <a:off x="1166621" y="5896059"/>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1</a:t>
                  </a:r>
                </a:p>
              </p:txBody>
            </p:sp>
          </p:grpSp>
          <p:grpSp>
            <p:nvGrpSpPr>
              <p:cNvPr id="29" name="Group 28">
                <a:extLst>
                  <a:ext uri="{FF2B5EF4-FFF2-40B4-BE49-F238E27FC236}">
                    <a16:creationId xmlns:a16="http://schemas.microsoft.com/office/drawing/2014/main" id="{D6F30469-2109-49E3-884D-8639EB70F671}"/>
                  </a:ext>
                </a:extLst>
              </p:cNvPr>
              <p:cNvGrpSpPr/>
              <p:nvPr/>
            </p:nvGrpSpPr>
            <p:grpSpPr>
              <a:xfrm>
                <a:off x="2800706" y="2040835"/>
                <a:ext cx="2181536" cy="4311935"/>
                <a:chOff x="2803454" y="1660853"/>
                <a:chExt cx="2181536" cy="4858058"/>
              </a:xfrm>
            </p:grpSpPr>
            <p:pic>
              <p:nvPicPr>
                <p:cNvPr id="16" name="Picture 15">
                  <a:extLst>
                    <a:ext uri="{FF2B5EF4-FFF2-40B4-BE49-F238E27FC236}">
                      <a16:creationId xmlns:a16="http://schemas.microsoft.com/office/drawing/2014/main" id="{6505352F-5DFE-45FF-874F-96EC04C64D4D}"/>
                    </a:ext>
                  </a:extLst>
                </p:cNvPr>
                <p:cNvPicPr>
                  <a:picLocks noChangeAspect="1"/>
                </p:cNvPicPr>
                <p:nvPr/>
              </p:nvPicPr>
              <p:blipFill>
                <a:blip r:embed="rId3"/>
                <a:stretch>
                  <a:fillRect/>
                </a:stretch>
              </p:blipFill>
              <p:spPr>
                <a:xfrm>
                  <a:off x="2803454" y="1660853"/>
                  <a:ext cx="2181536" cy="3746102"/>
                </a:xfrm>
                <a:prstGeom prst="rect">
                  <a:avLst/>
                </a:prstGeom>
              </p:spPr>
            </p:pic>
            <p:sp>
              <p:nvSpPr>
                <p:cNvPr id="24" name="Rectangle 23">
                  <a:extLst>
                    <a:ext uri="{FF2B5EF4-FFF2-40B4-BE49-F238E27FC236}">
                      <a16:creationId xmlns:a16="http://schemas.microsoft.com/office/drawing/2014/main" id="{EC09D0F7-99A4-482F-82F7-23E0C0E4FE89}"/>
                    </a:ext>
                  </a:extLst>
                </p:cNvPr>
                <p:cNvSpPr/>
                <p:nvPr/>
              </p:nvSpPr>
              <p:spPr>
                <a:xfrm>
                  <a:off x="3470367" y="5896059"/>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2</a:t>
                  </a:r>
                </a:p>
              </p:txBody>
            </p:sp>
          </p:grpSp>
          <p:grpSp>
            <p:nvGrpSpPr>
              <p:cNvPr id="30" name="Group 29">
                <a:extLst>
                  <a:ext uri="{FF2B5EF4-FFF2-40B4-BE49-F238E27FC236}">
                    <a16:creationId xmlns:a16="http://schemas.microsoft.com/office/drawing/2014/main" id="{DFEEB4CC-AEEB-499A-96E3-7DCEF19D0958}"/>
                  </a:ext>
                </a:extLst>
              </p:cNvPr>
              <p:cNvGrpSpPr/>
              <p:nvPr/>
            </p:nvGrpSpPr>
            <p:grpSpPr>
              <a:xfrm>
                <a:off x="5207530" y="2040834"/>
                <a:ext cx="2015690" cy="4311935"/>
                <a:chOff x="5367439" y="1612271"/>
                <a:chExt cx="2015690" cy="4906640"/>
              </a:xfrm>
            </p:grpSpPr>
            <p:pic>
              <p:nvPicPr>
                <p:cNvPr id="18" name="Picture 17">
                  <a:extLst>
                    <a:ext uri="{FF2B5EF4-FFF2-40B4-BE49-F238E27FC236}">
                      <a16:creationId xmlns:a16="http://schemas.microsoft.com/office/drawing/2014/main" id="{1DBBA314-A547-4B03-95CF-A6799BAA59CF}"/>
                    </a:ext>
                  </a:extLst>
                </p:cNvPr>
                <p:cNvPicPr>
                  <a:picLocks noChangeAspect="1"/>
                </p:cNvPicPr>
                <p:nvPr/>
              </p:nvPicPr>
              <p:blipFill>
                <a:blip r:embed="rId4"/>
                <a:stretch>
                  <a:fillRect/>
                </a:stretch>
              </p:blipFill>
              <p:spPr>
                <a:xfrm>
                  <a:off x="5367439" y="1612271"/>
                  <a:ext cx="2015690" cy="3855822"/>
                </a:xfrm>
                <a:prstGeom prst="rect">
                  <a:avLst/>
                </a:prstGeom>
              </p:spPr>
            </p:pic>
            <p:sp>
              <p:nvSpPr>
                <p:cNvPr id="25" name="Rectangle 24">
                  <a:extLst>
                    <a:ext uri="{FF2B5EF4-FFF2-40B4-BE49-F238E27FC236}">
                      <a16:creationId xmlns:a16="http://schemas.microsoft.com/office/drawing/2014/main" id="{D99D085B-9DC4-4935-BE19-127EE7D85B69}"/>
                    </a:ext>
                  </a:extLst>
                </p:cNvPr>
                <p:cNvSpPr/>
                <p:nvPr/>
              </p:nvSpPr>
              <p:spPr>
                <a:xfrm>
                  <a:off x="5911629" y="5896059"/>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3</a:t>
                  </a:r>
                </a:p>
              </p:txBody>
            </p:sp>
          </p:grpSp>
          <p:grpSp>
            <p:nvGrpSpPr>
              <p:cNvPr id="31" name="Group 30">
                <a:extLst>
                  <a:ext uri="{FF2B5EF4-FFF2-40B4-BE49-F238E27FC236}">
                    <a16:creationId xmlns:a16="http://schemas.microsoft.com/office/drawing/2014/main" id="{444810B6-9DFE-45FA-ACE0-A8BFAF60548E}"/>
                  </a:ext>
                </a:extLst>
              </p:cNvPr>
              <p:cNvGrpSpPr/>
              <p:nvPr/>
            </p:nvGrpSpPr>
            <p:grpSpPr>
              <a:xfrm>
                <a:off x="7391500" y="2040835"/>
                <a:ext cx="2117750" cy="4311934"/>
                <a:chOff x="7680046" y="1631321"/>
                <a:chExt cx="2117750" cy="4887590"/>
              </a:xfrm>
            </p:grpSpPr>
            <p:pic>
              <p:nvPicPr>
                <p:cNvPr id="20" name="Picture 19">
                  <a:extLst>
                    <a:ext uri="{FF2B5EF4-FFF2-40B4-BE49-F238E27FC236}">
                      <a16:creationId xmlns:a16="http://schemas.microsoft.com/office/drawing/2014/main" id="{78434022-65C8-4C17-9C90-0B538395D66E}"/>
                    </a:ext>
                  </a:extLst>
                </p:cNvPr>
                <p:cNvPicPr>
                  <a:picLocks noChangeAspect="1"/>
                </p:cNvPicPr>
                <p:nvPr/>
              </p:nvPicPr>
              <p:blipFill>
                <a:blip r:embed="rId5"/>
                <a:stretch>
                  <a:fillRect/>
                </a:stretch>
              </p:blipFill>
              <p:spPr>
                <a:xfrm>
                  <a:off x="7680046" y="1631321"/>
                  <a:ext cx="2117750" cy="3855822"/>
                </a:xfrm>
                <a:prstGeom prst="rect">
                  <a:avLst/>
                </a:prstGeom>
              </p:spPr>
            </p:pic>
            <p:sp>
              <p:nvSpPr>
                <p:cNvPr id="26" name="Rectangle 25">
                  <a:extLst>
                    <a:ext uri="{FF2B5EF4-FFF2-40B4-BE49-F238E27FC236}">
                      <a16:creationId xmlns:a16="http://schemas.microsoft.com/office/drawing/2014/main" id="{352ECD6F-33C7-4B49-B653-913B67B4033E}"/>
                    </a:ext>
                  </a:extLst>
                </p:cNvPr>
                <p:cNvSpPr/>
                <p:nvPr/>
              </p:nvSpPr>
              <p:spPr>
                <a:xfrm>
                  <a:off x="8315066" y="5896059"/>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4</a:t>
                  </a:r>
                </a:p>
              </p:txBody>
            </p:sp>
          </p:grpSp>
          <p:grpSp>
            <p:nvGrpSpPr>
              <p:cNvPr id="32" name="Group 31">
                <a:extLst>
                  <a:ext uri="{FF2B5EF4-FFF2-40B4-BE49-F238E27FC236}">
                    <a16:creationId xmlns:a16="http://schemas.microsoft.com/office/drawing/2014/main" id="{5FD8704B-96A7-47D0-80EF-A95E26C2C373}"/>
                  </a:ext>
                </a:extLst>
              </p:cNvPr>
              <p:cNvGrpSpPr/>
              <p:nvPr/>
            </p:nvGrpSpPr>
            <p:grpSpPr>
              <a:xfrm>
                <a:off x="9721244" y="2040834"/>
                <a:ext cx="1722266" cy="4235116"/>
                <a:chOff x="9714360" y="1652144"/>
                <a:chExt cx="1722266" cy="4811585"/>
              </a:xfrm>
            </p:grpSpPr>
            <p:pic>
              <p:nvPicPr>
                <p:cNvPr id="22" name="Picture 21">
                  <a:extLst>
                    <a:ext uri="{FF2B5EF4-FFF2-40B4-BE49-F238E27FC236}">
                      <a16:creationId xmlns:a16="http://schemas.microsoft.com/office/drawing/2014/main" id="{C730BDEF-B855-4CC6-8432-9272818CF7FA}"/>
                    </a:ext>
                  </a:extLst>
                </p:cNvPr>
                <p:cNvPicPr>
                  <a:picLocks noChangeAspect="1"/>
                </p:cNvPicPr>
                <p:nvPr/>
              </p:nvPicPr>
              <p:blipFill>
                <a:blip r:embed="rId6"/>
                <a:stretch>
                  <a:fillRect/>
                </a:stretch>
              </p:blipFill>
              <p:spPr>
                <a:xfrm>
                  <a:off x="9714360" y="1652144"/>
                  <a:ext cx="1722266" cy="3808798"/>
                </a:xfrm>
                <a:prstGeom prst="rect">
                  <a:avLst/>
                </a:prstGeom>
              </p:spPr>
            </p:pic>
            <p:sp>
              <p:nvSpPr>
                <p:cNvPr id="27" name="Rectangle 26">
                  <a:extLst>
                    <a:ext uri="{FF2B5EF4-FFF2-40B4-BE49-F238E27FC236}">
                      <a16:creationId xmlns:a16="http://schemas.microsoft.com/office/drawing/2014/main" id="{A771B576-22DC-43EA-829B-2347CB04C35C}"/>
                    </a:ext>
                  </a:extLst>
                </p:cNvPr>
                <p:cNvSpPr/>
                <p:nvPr/>
              </p:nvSpPr>
              <p:spPr>
                <a:xfrm>
                  <a:off x="10335667" y="5840877"/>
                  <a:ext cx="847710" cy="6228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VnBodoniH" panose="020B7200000000000000" pitchFamily="34" charset="0"/>
                    </a:rPr>
                    <a:t>5</a:t>
                  </a:r>
                </a:p>
              </p:txBody>
            </p:sp>
          </p:grpSp>
        </p:grpSp>
      </p:grpSp>
      <p:grpSp>
        <p:nvGrpSpPr>
          <p:cNvPr id="7" name="Group 6">
            <a:extLst>
              <a:ext uri="{FF2B5EF4-FFF2-40B4-BE49-F238E27FC236}">
                <a16:creationId xmlns:a16="http://schemas.microsoft.com/office/drawing/2014/main" id="{272ABD40-A1E6-40DF-A73E-D185DB714EA1}"/>
              </a:ext>
            </a:extLst>
          </p:cNvPr>
          <p:cNvGrpSpPr/>
          <p:nvPr/>
        </p:nvGrpSpPr>
        <p:grpSpPr>
          <a:xfrm>
            <a:off x="0" y="3924216"/>
            <a:ext cx="12192000" cy="2915442"/>
            <a:chOff x="0" y="4585194"/>
            <a:chExt cx="12192000" cy="2254463"/>
          </a:xfrm>
        </p:grpSpPr>
        <p:sp>
          <p:nvSpPr>
            <p:cNvPr id="3" name="Rectangle 2">
              <a:extLst>
                <a:ext uri="{FF2B5EF4-FFF2-40B4-BE49-F238E27FC236}">
                  <a16:creationId xmlns:a16="http://schemas.microsoft.com/office/drawing/2014/main" id="{BDAB2548-2EB8-41A2-9CC5-60AB5C761A89}"/>
                </a:ext>
              </a:extLst>
            </p:cNvPr>
            <p:cNvSpPr/>
            <p:nvPr/>
          </p:nvSpPr>
          <p:spPr>
            <a:xfrm>
              <a:off x="0" y="4585194"/>
              <a:ext cx="12192000" cy="22544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309AA9D-B11B-4C07-B8C9-D9FC2318490D}"/>
                </a:ext>
              </a:extLst>
            </p:cNvPr>
            <p:cNvSpPr/>
            <p:nvPr/>
          </p:nvSpPr>
          <p:spPr>
            <a:xfrm>
              <a:off x="225288" y="4804899"/>
              <a:ext cx="11741426" cy="1843078"/>
            </a:xfrm>
            <a:prstGeom prst="roundRect">
              <a:avLst>
                <a:gd name="adj" fmla="val 259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0" name="TextBox 9">
            <a:extLst>
              <a:ext uri="{FF2B5EF4-FFF2-40B4-BE49-F238E27FC236}">
                <a16:creationId xmlns:a16="http://schemas.microsoft.com/office/drawing/2014/main" id="{C3F367ED-AEDC-4486-9620-D2C1B2F12410}"/>
              </a:ext>
            </a:extLst>
          </p:cNvPr>
          <p:cNvSpPr txBox="1"/>
          <p:nvPr/>
        </p:nvSpPr>
        <p:spPr>
          <a:xfrm>
            <a:off x="661470" y="4315955"/>
            <a:ext cx="10946295" cy="2143344"/>
          </a:xfrm>
          <a:prstGeom prst="rect">
            <a:avLst/>
          </a:prstGeom>
          <a:noFill/>
        </p:spPr>
        <p:txBody>
          <a:bodyPr wrap="square" rtlCol="0">
            <a:spAutoFit/>
          </a:bodyPr>
          <a:lstStyle/>
          <a:p>
            <a:pPr marL="342900" indent="-342900">
              <a:lnSpc>
                <a:spcPts val="2700"/>
              </a:lnSpc>
              <a:buAutoNum type="arabicPeriod"/>
            </a:pPr>
            <a:r>
              <a:rPr lang="en-GB" sz="2000" b="1">
                <a:solidFill>
                  <a:srgbClr val="7030A0"/>
                </a:solidFill>
                <a:latin typeface="Times New Roman" panose="02020603050405020304" pitchFamily="18" charset="0"/>
                <a:cs typeface="Times New Roman" panose="02020603050405020304" pitchFamily="18" charset="0"/>
              </a:rPr>
              <a:t>Sai lầm thường mắc:</a:t>
            </a:r>
          </a:p>
          <a:p>
            <a:pPr marL="342900" indent="-342900">
              <a:lnSpc>
                <a:spcPts val="2700"/>
              </a:lnSpc>
              <a:buAutoNum type="alphaLcPeriod"/>
            </a:pPr>
            <a:r>
              <a:rPr lang="en-GB" sz="2000" b="1" i="1">
                <a:solidFill>
                  <a:srgbClr val="7030A0"/>
                </a:solidFill>
                <a:latin typeface="Times New Roman" panose="02020603050405020304" pitchFamily="18" charset="0"/>
                <a:cs typeface="Times New Roman" panose="02020603050405020304" pitchFamily="18" charset="0"/>
              </a:rPr>
              <a:t>Không phối hợp được nhịp nhàng các bộ phận (đặc biệt là sự phối hợp của tay)</a:t>
            </a:r>
          </a:p>
          <a:p>
            <a:pPr marL="342900" indent="-342900">
              <a:lnSpc>
                <a:spcPts val="2700"/>
              </a:lnSpc>
              <a:buAutoNum type="alphaLcPeriod"/>
            </a:pPr>
            <a:r>
              <a:rPr lang="en-GB" sz="2000" b="1" i="1">
                <a:solidFill>
                  <a:srgbClr val="7030A0"/>
                </a:solidFill>
                <a:latin typeface="Times New Roman" panose="02020603050405020304" pitchFamily="18" charset="0"/>
                <a:cs typeface="Times New Roman" panose="02020603050405020304" pitchFamily="18" charset="0"/>
              </a:rPr>
              <a:t>Góc độ mặt vợt và điểm tiếp xúc cầu chưa đúng, di động chân khi phát cầu.</a:t>
            </a:r>
          </a:p>
          <a:p>
            <a:pPr>
              <a:lnSpc>
                <a:spcPts val="2700"/>
              </a:lnSpc>
            </a:pPr>
            <a:r>
              <a:rPr lang="en-GB" sz="2000" b="1">
                <a:solidFill>
                  <a:srgbClr val="7030A0"/>
                </a:solidFill>
                <a:latin typeface="Times New Roman" panose="02020603050405020304" pitchFamily="18" charset="0"/>
                <a:cs typeface="Times New Roman" panose="02020603050405020304" pitchFamily="18" charset="0"/>
              </a:rPr>
              <a:t>2. Cách sửa: </a:t>
            </a:r>
          </a:p>
          <a:p>
            <a:pPr marL="285750" indent="-285750">
              <a:lnSpc>
                <a:spcPts val="2700"/>
              </a:lnSpc>
              <a:buFontTx/>
              <a:buChar char="-"/>
            </a:pPr>
            <a:r>
              <a:rPr lang="en-GB" sz="2000" b="1" i="1">
                <a:solidFill>
                  <a:srgbClr val="7030A0"/>
                </a:solidFill>
                <a:latin typeface="Times New Roman" panose="02020603050405020304" pitchFamily="18" charset="0"/>
                <a:cs typeface="Times New Roman" panose="02020603050405020304" pitchFamily="18" charset="0"/>
              </a:rPr>
              <a:t>Tập chậm nhiều lần động tác phối hợp của cơ thể khi phát cầu và giao lực nhẹ để ổn định 2 chân.</a:t>
            </a:r>
          </a:p>
          <a:p>
            <a:pPr marL="285750" indent="-285750">
              <a:lnSpc>
                <a:spcPts val="2700"/>
              </a:lnSpc>
              <a:buFontTx/>
              <a:buChar char="-"/>
            </a:pPr>
            <a:r>
              <a:rPr lang="en-GB" sz="2000" b="1" i="1">
                <a:solidFill>
                  <a:srgbClr val="7030A0"/>
                </a:solidFill>
                <a:latin typeface="Times New Roman" panose="02020603050405020304" pitchFamily="18" charset="0"/>
                <a:cs typeface="Times New Roman" panose="02020603050405020304" pitchFamily="18" charset="0"/>
              </a:rPr>
              <a:t>Tập phát cầu treo trên dây để xác định góc độ mặt vợt.</a:t>
            </a:r>
          </a:p>
        </p:txBody>
      </p:sp>
    </p:spTree>
    <p:extLst>
      <p:ext uri="{BB962C8B-B14F-4D97-AF65-F5344CB8AC3E}">
        <p14:creationId xmlns:p14="http://schemas.microsoft.com/office/powerpoint/2010/main" val="884106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412</Words>
  <Application>Microsoft Office PowerPoint</Application>
  <PresentationFormat>Widescreen</PresentationFormat>
  <Paragraphs>40</Paragraphs>
  <Slides>11</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.VnBodoniH</vt:lpstr>
      <vt:lpstr>Arial</vt:lpstr>
      <vt:lpstr>Calibri</vt:lpstr>
      <vt:lpstr>Calibri Light</vt:lpstr>
      <vt:lpstr>Times New Roman</vt:lpstr>
      <vt:lpstr>Tw Cen MT</vt:lpstr>
      <vt:lpstr>UTM Zebrawood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Khuất Trung Thành</dc:creator>
  <cp:lastModifiedBy>Khuất Trung Thành</cp:lastModifiedBy>
  <cp:revision>24</cp:revision>
  <dcterms:created xsi:type="dcterms:W3CDTF">2024-03-03T10:16:12Z</dcterms:created>
  <dcterms:modified xsi:type="dcterms:W3CDTF">2024-03-05T06:19:46Z</dcterms:modified>
</cp:coreProperties>
</file>