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312" r:id="rId2"/>
    <p:sldId id="313" r:id="rId3"/>
    <p:sldId id="258" r:id="rId4"/>
    <p:sldId id="259" r:id="rId5"/>
    <p:sldId id="260" r:id="rId6"/>
    <p:sldId id="261" r:id="rId7"/>
    <p:sldId id="272" r:id="rId8"/>
    <p:sldId id="262" r:id="rId9"/>
    <p:sldId id="268" r:id="rId10"/>
    <p:sldId id="267" r:id="rId11"/>
    <p:sldId id="274" r:id="rId12"/>
    <p:sldId id="269" r:id="rId13"/>
    <p:sldId id="276" r:id="rId14"/>
    <p:sldId id="319" r:id="rId15"/>
    <p:sldId id="275" r:id="rId16"/>
    <p:sldId id="279" r:id="rId17"/>
    <p:sldId id="285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Delius" panose="020B0604020202020204" charset="0"/>
      <p:regular r:id="rId21"/>
    </p:embeddedFont>
    <p:embeddedFont>
      <p:font typeface="Nunito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04BDC9-42E9-4823-961A-558AFEF1D1E3}">
  <a:tblStyle styleId="{5204BDC9-42E9-4823-961A-558AFEF1D1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14" y="-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351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6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c7537cc3f_0_2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c7537cc3f_0_2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a2609c4100_0_1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a2609c4100_0_1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55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c7537cc3f_0_3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c7537cc3f_0_3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79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a2609c4100_0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a2609c4100_0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13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a2609c4100_0_1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a2609c4100_0_1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11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a2609c4100_0_4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a2609c4100_0_4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54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0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0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32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78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3752375" y="1600550"/>
            <a:ext cx="43680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4363550" y="2846125"/>
            <a:ext cx="31455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5584250" y="935588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8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119686" y="1250275"/>
            <a:ext cx="268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119575" y="2701246"/>
            <a:ext cx="26883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0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0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4" r:id="rId9"/>
    <p:sldLayoutId id="2147483665" r:id="rId10"/>
    <p:sldLayoutId id="2147483666" r:id="rId11"/>
    <p:sldLayoutId id="2147483667" r:id="rId12"/>
    <p:sldLayoutId id="2147483669" r:id="rId13"/>
    <p:sldLayoutId id="2147483673" r:id="rId14"/>
    <p:sldLayoutId id="214748367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56" y="603288"/>
            <a:ext cx="835094" cy="8350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3097" y="384206"/>
            <a:ext cx="36319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Số Pi được người Ba-bi-lon (Babylon) cổ đại phát hiện gần bốn nghìn năm trước và được biểu diễn bằng chữ cái Hy Lạp </a:t>
            </a:r>
            <a:r>
              <a:rPr lang="el-GR" sz="1800" dirty="0"/>
              <a:t>π </a:t>
            </a:r>
            <a:r>
              <a:rPr lang="vi-VN" sz="1800" dirty="0"/>
              <a:t>từ giữa thế kỉ XVIII. Số </a:t>
            </a:r>
            <a:r>
              <a:rPr lang="el-GR" sz="1800" dirty="0"/>
              <a:t>π </a:t>
            </a:r>
            <a:r>
              <a:rPr lang="vi-VN" sz="1800" dirty="0"/>
              <a:t>thể hiện mối liên hệ đặc biệt giữa độ dài của một đường tròn với độ dài đường kính của đường tròn đó.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77" y="3568343"/>
            <a:ext cx="1575157" cy="157515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890498" y="1419111"/>
            <a:ext cx="3729519" cy="261991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9820" y="1851903"/>
            <a:ext cx="3030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/>
              <a:t>Mối</a:t>
            </a:r>
            <a:r>
              <a:rPr lang="en-US" sz="1800" dirty="0"/>
              <a:t> </a:t>
            </a:r>
            <a:r>
              <a:rPr lang="en-US" sz="1800" dirty="0" err="1"/>
              <a:t>liên</a:t>
            </a:r>
            <a:r>
              <a:rPr lang="en-US" sz="1800" dirty="0"/>
              <a:t> </a:t>
            </a:r>
            <a:r>
              <a:rPr lang="en-US" sz="1800" dirty="0" err="1"/>
              <a:t>hệ</a:t>
            </a:r>
            <a:r>
              <a:rPr lang="en-US" sz="1800" dirty="0"/>
              <a:t> </a:t>
            </a:r>
            <a:r>
              <a:rPr lang="en-US" sz="1800" dirty="0" err="1"/>
              <a:t>đặc</a:t>
            </a:r>
            <a:r>
              <a:rPr lang="en-US" sz="1800" dirty="0"/>
              <a:t> </a:t>
            </a:r>
            <a:r>
              <a:rPr lang="en-US" sz="1800" dirty="0" err="1"/>
              <a:t>biệt</a:t>
            </a:r>
            <a:r>
              <a:rPr lang="en-US" sz="1800" dirty="0"/>
              <a:t> </a:t>
            </a:r>
            <a:r>
              <a:rPr lang="en-US" sz="1800" dirty="0" err="1"/>
              <a:t>giữa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đường</a:t>
            </a:r>
            <a:r>
              <a:rPr lang="en-US" sz="1800" dirty="0"/>
              <a:t> </a:t>
            </a:r>
            <a:r>
              <a:rPr lang="en-US" sz="1800" dirty="0" err="1"/>
              <a:t>tròn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</a:t>
            </a:r>
            <a:r>
              <a:rPr lang="en-US" sz="1800" dirty="0" err="1"/>
              <a:t>đường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đường</a:t>
            </a:r>
            <a:r>
              <a:rPr lang="en-US" sz="1800" dirty="0"/>
              <a:t> </a:t>
            </a:r>
            <a:r>
              <a:rPr lang="en-US" sz="1800" dirty="0" err="1"/>
              <a:t>tròn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93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43"/>
          <p:cNvGrpSpPr/>
          <p:nvPr/>
        </p:nvGrpSpPr>
        <p:grpSpPr>
          <a:xfrm>
            <a:off x="3101062" y="697192"/>
            <a:ext cx="5188977" cy="5548851"/>
            <a:chOff x="7567300" y="1541100"/>
            <a:chExt cx="3167100" cy="3386750"/>
          </a:xfrm>
        </p:grpSpPr>
        <p:sp>
          <p:nvSpPr>
            <p:cNvPr id="1029" name="Google Shape;1029;p43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3"/>
          <p:cNvGrpSpPr/>
          <p:nvPr/>
        </p:nvGrpSpPr>
        <p:grpSpPr>
          <a:xfrm>
            <a:off x="904126" y="890213"/>
            <a:ext cx="2002113" cy="1916811"/>
            <a:chOff x="2005600" y="1271425"/>
            <a:chExt cx="1165950" cy="1261475"/>
          </a:xfrm>
        </p:grpSpPr>
        <p:sp>
          <p:nvSpPr>
            <p:cNvPr id="1057" name="Google Shape;1057;p43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43"/>
          <p:cNvSpPr txBox="1"/>
          <p:nvPr/>
        </p:nvSpPr>
        <p:spPr>
          <a:xfrm rot="-229024">
            <a:off x="1027597" y="1577425"/>
            <a:ext cx="1798608" cy="99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4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1062" name="Google Shape;1062;p43"/>
          <p:cNvSpPr/>
          <p:nvPr/>
        </p:nvSpPr>
        <p:spPr>
          <a:xfrm>
            <a:off x="4130867" y="2783004"/>
            <a:ext cx="3178149" cy="84250"/>
          </a:xfrm>
          <a:custGeom>
            <a:avLst/>
            <a:gdLst/>
            <a:ahLst/>
            <a:cxnLst/>
            <a:rect l="l" t="t" r="r" b="b"/>
            <a:pathLst>
              <a:path w="70011" h="3370" extrusionOk="0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803322" y="1255512"/>
            <a:ext cx="402747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)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22" y="2867254"/>
            <a:ext cx="4040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>
                <a:solidFill>
                  <a:schemeClr val="accent4">
                    <a:lumMod val="75000"/>
                  </a:schemeClr>
                </a:solidFill>
              </a:rPr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Tỉ số của hai đại lượng thể hiện độ lớn của đại lượng này so với đại lượng kia.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/>
      <p:bldP spid="10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50"/>
          <p:cNvGrpSpPr/>
          <p:nvPr/>
        </p:nvGrpSpPr>
        <p:grpSpPr>
          <a:xfrm>
            <a:off x="2980740" y="-51085"/>
            <a:ext cx="5885858" cy="5975582"/>
            <a:chOff x="7567299" y="1541100"/>
            <a:chExt cx="3271844" cy="3386750"/>
          </a:xfrm>
        </p:grpSpPr>
        <p:sp>
          <p:nvSpPr>
            <p:cNvPr id="1223" name="Google Shape;1223;p50"/>
            <p:cNvSpPr/>
            <p:nvPr/>
          </p:nvSpPr>
          <p:spPr>
            <a:xfrm>
              <a:off x="7597074" y="1552100"/>
              <a:ext cx="3242069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7567299" y="1541100"/>
              <a:ext cx="3196874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50"/>
          <p:cNvGrpSpPr/>
          <p:nvPr/>
        </p:nvGrpSpPr>
        <p:grpSpPr>
          <a:xfrm rot="421726">
            <a:off x="162980" y="1829700"/>
            <a:ext cx="4142171" cy="3536406"/>
            <a:chOff x="-365541" y="942781"/>
            <a:chExt cx="4142171" cy="3337526"/>
          </a:xfrm>
        </p:grpSpPr>
        <p:sp>
          <p:nvSpPr>
            <p:cNvPr id="1248" name="Google Shape;1248;p50"/>
            <p:cNvSpPr/>
            <p:nvPr/>
          </p:nvSpPr>
          <p:spPr>
            <a:xfrm rot="-664392">
              <a:off x="-81235" y="1302043"/>
              <a:ext cx="3636879" cy="2653713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 rot="-664392">
              <a:off x="-144556" y="1267333"/>
              <a:ext cx="3636879" cy="2653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" name="Google Shape;1251;p50"/>
          <p:cNvSpPr/>
          <p:nvPr/>
        </p:nvSpPr>
        <p:spPr>
          <a:xfrm rot="421726">
            <a:off x="1098264" y="1995160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FF866A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7" name="Google Shape;1257;p50"/>
          <p:cNvGrpSpPr/>
          <p:nvPr/>
        </p:nvGrpSpPr>
        <p:grpSpPr>
          <a:xfrm>
            <a:off x="-274726" y="-1092950"/>
            <a:ext cx="1873462" cy="1784311"/>
            <a:chOff x="1938604" y="1358625"/>
            <a:chExt cx="1232946" cy="1174275"/>
          </a:xfrm>
        </p:grpSpPr>
        <p:sp>
          <p:nvSpPr>
            <p:cNvPr id="1258" name="Google Shape;1258;p50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252;p50"/>
          <p:cNvGrpSpPr/>
          <p:nvPr/>
        </p:nvGrpSpPr>
        <p:grpSpPr>
          <a:xfrm>
            <a:off x="726922" y="451592"/>
            <a:ext cx="1617497" cy="1508619"/>
            <a:chOff x="2202650" y="2939175"/>
            <a:chExt cx="1146900" cy="1220125"/>
          </a:xfrm>
        </p:grpSpPr>
        <p:sp>
          <p:nvSpPr>
            <p:cNvPr id="43" name="Google Shape;1253;p50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54;p50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55;p50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56;p50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 rot="188959">
            <a:off x="961549" y="987983"/>
            <a:ext cx="126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Ví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dụ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 rot="21332842">
            <a:off x="484639" y="2477946"/>
            <a:ext cx="34623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AB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9cm,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CD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6cm.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AB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CD.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8066" y="197704"/>
            <a:ext cx="134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485" y="744012"/>
            <a:ext cx="523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AB </a:t>
            </a:r>
            <a:r>
              <a:rPr lang="en-US" sz="2000" dirty="0" err="1"/>
              <a:t>là</a:t>
            </a:r>
            <a:r>
              <a:rPr lang="en-US" sz="2000" dirty="0"/>
              <a:t> 9 (cm)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CD </a:t>
            </a:r>
            <a:r>
              <a:rPr lang="en-US" sz="2000" dirty="0" err="1"/>
              <a:t>là</a:t>
            </a:r>
            <a:r>
              <a:rPr lang="en-US" sz="2000" dirty="0"/>
              <a:t>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4408" y="1672454"/>
                <a:ext cx="4214077" cy="258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Vậy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AB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CD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AB :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hoặc</a:t>
                </a:r>
                <a:r>
                  <a:rPr lang="en-US" sz="2000" dirty="0"/>
                  <a:t> AB : CD = 3 : 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08" y="1672454"/>
                <a:ext cx="4214077" cy="2589299"/>
              </a:xfrm>
              <a:prstGeom prst="rect">
                <a:avLst/>
              </a:prstGeom>
              <a:blipFill rotWithShape="0">
                <a:blip r:embed="rId3"/>
                <a:stretch>
                  <a:fillRect l="-1592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" grpId="0" animBg="1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7744" y="297950"/>
            <a:ext cx="945222" cy="450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0432" y="493159"/>
            <a:ext cx="69247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Luyện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tập</a:t>
            </a:r>
            <a:r>
              <a:rPr lang="en-US" sz="2000" b="1" dirty="0">
                <a:solidFill>
                  <a:srgbClr val="C00000"/>
                </a:solidFill>
              </a:rPr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khí</a:t>
            </a:r>
            <a:r>
              <a:rPr lang="en-US" sz="2000" dirty="0"/>
              <a:t>,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300 000 km/s,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 </a:t>
            </a:r>
            <a:r>
              <a:rPr lang="en-US" sz="2000" dirty="0" err="1"/>
              <a:t>lan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343,2 m/s.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27" y="2838949"/>
            <a:ext cx="3568343" cy="356834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9" name="Google Shape;1309;p52"/>
          <p:cNvGrpSpPr/>
          <p:nvPr/>
        </p:nvGrpSpPr>
        <p:grpSpPr>
          <a:xfrm>
            <a:off x="1901186" y="158433"/>
            <a:ext cx="5390538" cy="4649871"/>
            <a:chOff x="5092425" y="934275"/>
            <a:chExt cx="3793800" cy="3391958"/>
          </a:xfrm>
        </p:grpSpPr>
        <p:sp>
          <p:nvSpPr>
            <p:cNvPr id="1311" name="Google Shape;1311;p52"/>
            <p:cNvSpPr/>
            <p:nvPr/>
          </p:nvSpPr>
          <p:spPr>
            <a:xfrm>
              <a:off x="5092425" y="1072474"/>
              <a:ext cx="3793800" cy="32537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6111500" y="934275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866A">
                <a:alpha val="7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53792" y="663466"/>
                <a:ext cx="6755259" cy="382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chuyển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x = 300 000 km/s = 300 000 000 m/s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chuyển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âm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y = 343,2 m/s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âm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300 000 000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343,2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792" y="663466"/>
                <a:ext cx="6755259" cy="3829253"/>
              </a:xfrm>
              <a:prstGeom prst="rect">
                <a:avLst/>
              </a:prstGeom>
              <a:blipFill rotWithShape="0">
                <a:blip r:embed="rId3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34" y="574632"/>
            <a:ext cx="1859622" cy="185962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6647" y="297952"/>
            <a:ext cx="1171254" cy="450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343" y="524409"/>
            <a:ext cx="291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4067" y="1245985"/>
                <a:ext cx="7176499" cy="302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/>
                  <a:t>Bài 1 (SGK - tr65):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tỉ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m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75cm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25 </a:t>
                </a:r>
                <a:r>
                  <a:rPr lang="en-US" sz="2400" dirty="0" err="1"/>
                  <a:t>phút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c) 10 kg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tạ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67" y="1245985"/>
                <a:ext cx="7176499" cy="3029099"/>
              </a:xfrm>
              <a:prstGeom prst="rect">
                <a:avLst/>
              </a:prstGeom>
              <a:blipFill rotWithShape="0">
                <a:blip r:embed="rId2"/>
                <a:stretch>
                  <a:fillRect l="-1274" b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45" y="2260315"/>
            <a:ext cx="3413967" cy="25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996647" y="297952"/>
            <a:ext cx="1171254" cy="450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260314" y="459884"/>
                <a:ext cx="6077164" cy="4234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a) 75 cm = 0,75 m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Tỉ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m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75cm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: 0,75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3 .  0,75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2,25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b) 25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Tỉ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25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: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c) 10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tạ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1000 kg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Tỉ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10 kg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10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tạ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: 10 : 1000 = 1:100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14" y="459884"/>
                <a:ext cx="6077164" cy="4234301"/>
              </a:xfrm>
              <a:prstGeom prst="rect">
                <a:avLst/>
              </a:prstGeom>
              <a:blipFill>
                <a:blip r:embed="rId3"/>
                <a:stretch>
                  <a:fillRect l="-1103" b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ular Callout 50"/>
          <p:cNvSpPr/>
          <p:nvPr/>
        </p:nvSpPr>
        <p:spPr>
          <a:xfrm>
            <a:off x="827070" y="575353"/>
            <a:ext cx="1037690" cy="575353"/>
          </a:xfrm>
          <a:prstGeom prst="wedgeRoundRectCallout">
            <a:avLst>
              <a:gd name="adj1" fmla="val 67208"/>
              <a:gd name="adj2" fmla="val 44643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1" y="1551398"/>
            <a:ext cx="1602519" cy="3103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1047215" y="934071"/>
            <a:ext cx="2643422" cy="2812195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7382" y="1961908"/>
            <a:ext cx="245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VẬN DỤNG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5910" y="2048495"/>
            <a:ext cx="36216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Bài 1: </a:t>
            </a:r>
            <a:r>
              <a:rPr lang="vi-VN" sz="2000" dirty="0"/>
              <a:t>Một người đi bộ một phút được 50 m và một người đi xe đạp một giờ được 8 km. Tính tỉ số vận tốc của người đi bộ và người đi xe đạp.</a:t>
            </a:r>
            <a:endParaRPr lang="en-US" sz="2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413196" y="631771"/>
            <a:ext cx="2607067" cy="1037690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Hoàn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thành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bài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tập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61"/>
          <p:cNvGrpSpPr/>
          <p:nvPr/>
        </p:nvGrpSpPr>
        <p:grpSpPr>
          <a:xfrm>
            <a:off x="2164569" y="238804"/>
            <a:ext cx="6469992" cy="4838066"/>
            <a:chOff x="7567300" y="1541100"/>
            <a:chExt cx="3167100" cy="3386750"/>
          </a:xfrm>
        </p:grpSpPr>
        <p:sp>
          <p:nvSpPr>
            <p:cNvPr id="1614" name="Google Shape;1614;p61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1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1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1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1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1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1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61"/>
          <p:cNvGrpSpPr/>
          <p:nvPr/>
        </p:nvGrpSpPr>
        <p:grpSpPr>
          <a:xfrm rot="222938">
            <a:off x="293734" y="672522"/>
            <a:ext cx="2038499" cy="1941495"/>
            <a:chOff x="1938604" y="1358625"/>
            <a:chExt cx="1232946" cy="1174275"/>
          </a:xfrm>
        </p:grpSpPr>
        <p:sp>
          <p:nvSpPr>
            <p:cNvPr id="1635" name="Google Shape;1635;p61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1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1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23732" y="1242737"/>
            <a:ext cx="149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17860" y="863029"/>
                <a:ext cx="5578867" cy="353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1phút = 60s; 8km = 8 000m; 1h = 3 600s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(m/s)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8 000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3 600</m:t>
                        </m:r>
                      </m:den>
                    </m:f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(m/s)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8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800" dirty="0"/>
                  <a:t> 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860" y="863029"/>
                <a:ext cx="5578867" cy="3533340"/>
              </a:xfrm>
              <a:prstGeom prst="rect">
                <a:avLst/>
              </a:prstGeom>
              <a:blipFill>
                <a:blip r:embed="rId3"/>
                <a:stretch>
                  <a:fillRect l="-1202" r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494943" y="271095"/>
            <a:ext cx="6219772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2545368" y="845697"/>
            <a:ext cx="4623369" cy="3518675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2662258" y="1265536"/>
            <a:ext cx="4325567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TIẾT 92.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BÀI 9: TỈ SỐ.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TỈ SỐ PHẦN TRĂM 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30343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5242932" y="2518018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4"/>
          <p:cNvSpPr/>
          <p:nvPr/>
        </p:nvSpPr>
        <p:spPr>
          <a:xfrm>
            <a:off x="5242932" y="1449505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169998" y="1632520"/>
            <a:ext cx="2432151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NỘI DUNG BÀI HỌC</a:t>
            </a:r>
            <a:endParaRPr sz="3200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5198478" y="1533392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5198478" y="2598922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1595475" y="3000150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30506" y="-352402"/>
            <a:ext cx="1784276" cy="1783851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266553" y="2298762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66553" y="336727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6010382" y="1570488"/>
            <a:ext cx="215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Tỉ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số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0382" y="2601189"/>
            <a:ext cx="247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Tỉ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số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phần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trăm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585627" y="251596"/>
            <a:ext cx="1503667" cy="1361448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957263" y="738586"/>
            <a:ext cx="9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HĐ1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8129" y="1767499"/>
            <a:ext cx="3113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chia </a:t>
            </a:r>
            <a:r>
              <a:rPr lang="en-US" sz="2000" dirty="0" err="1"/>
              <a:t>số</a:t>
            </a:r>
            <a:r>
              <a:rPr lang="en-US" sz="2000" dirty="0"/>
              <a:t> 1 000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10 </a:t>
            </a:r>
            <a:r>
              <a:rPr lang="en-US" sz="2000" dirty="0" err="1"/>
              <a:t>để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67" y="1874925"/>
            <a:ext cx="391978" cy="126247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013790" y="422666"/>
            <a:ext cx="3493212" cy="2062376"/>
          </a:xfrm>
          <a:prstGeom prst="wedgeRoundRectCallout">
            <a:avLst>
              <a:gd name="adj1" fmla="val -58292"/>
              <a:gd name="adj2" fmla="val 444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vi-VN" sz="2000" dirty="0">
                <a:solidFill>
                  <a:schemeClr val="tx1"/>
                </a:solidFill>
              </a:rPr>
              <a:t>ăn cứ vào thương trong phép chia số 1000 cho 10, em có kết luận gì về quan hệ của hai số 1000 và 10?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4911049" y="2753473"/>
                <a:ext cx="3441841" cy="1747115"/>
              </a:xfrm>
              <a:prstGeom prst="wedgeRoundRectCallout">
                <a:avLst>
                  <a:gd name="adj1" fmla="val 57590"/>
                  <a:gd name="adj2" fmla="val 42435"/>
                  <a:gd name="adj3" fmla="val 1666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Thương 1 000 : 10 (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cũng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sự</a:t>
                </a:r>
                <a:r>
                  <a:rPr lang="en-US" sz="2000" dirty="0">
                    <a:solidFill>
                      <a:schemeClr val="tx1"/>
                    </a:solidFill>
                  </a:rPr>
                  <a:t> so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sánh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1 000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10.</a:t>
                </a: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049" y="2753473"/>
                <a:ext cx="3441841" cy="1747115"/>
              </a:xfrm>
              <a:prstGeom prst="wedgeRoundRectCallout">
                <a:avLst>
                  <a:gd name="adj1" fmla="val 57590"/>
                  <a:gd name="adj2" fmla="val 42435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1643864" y="3345320"/>
            <a:ext cx="1880171" cy="1425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1977512" y="755563"/>
            <a:ext cx="5188977" cy="5548851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003006" y="385679"/>
            <a:ext cx="1668174" cy="1667776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074711" y="873110"/>
            <a:ext cx="1535532" cy="7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000" b="1" dirty="0">
              <a:latin typeface="+mn-lt"/>
              <a:ea typeface="Delius"/>
              <a:cs typeface="Delius"/>
              <a:sym typeface="Deliu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27817" y="1641691"/>
                <a:ext cx="4101756" cy="261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Tỉ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b (b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b,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a : b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17" y="1641691"/>
                <a:ext cx="4101756" cy="2619115"/>
              </a:xfrm>
              <a:prstGeom prst="rect">
                <a:avLst/>
              </a:prstGeom>
              <a:blipFill rotWithShape="0">
                <a:blip r:embed="rId3"/>
                <a:stretch>
                  <a:fillRect l="-2229" r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37"/>
          <p:cNvGrpSpPr/>
          <p:nvPr/>
        </p:nvGrpSpPr>
        <p:grpSpPr>
          <a:xfrm>
            <a:off x="804726" y="582818"/>
            <a:ext cx="751675" cy="744325"/>
            <a:chOff x="5395463" y="832475"/>
            <a:chExt cx="751675" cy="744325"/>
          </a:xfrm>
        </p:grpSpPr>
        <p:sp>
          <p:nvSpPr>
            <p:cNvPr id="940" name="Google Shape;940;p37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804725" y="726593"/>
            <a:ext cx="751675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+mn-lt"/>
              </a:rPr>
              <a:t>VD:</a:t>
            </a:r>
            <a:endParaRPr sz="2400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2805" y="1456555"/>
                <a:ext cx="3746727" cy="216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Đọc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den>
                    </m:f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: 12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-7;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 và 2,1.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05" y="1456555"/>
                <a:ext cx="3746727" cy="2169184"/>
              </a:xfrm>
              <a:prstGeom prst="rect">
                <a:avLst/>
              </a:prstGeom>
              <a:blipFill rotWithShape="0">
                <a:blip r:embed="rId3"/>
                <a:stretch>
                  <a:fillRect l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85361" y="299924"/>
                <a:ext cx="3662737" cy="4482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 dirty="0"/>
                  <a:t> được gọi là: tỉ số của 5 và 6</a:t>
                </a:r>
                <a:r>
                  <a:rPr lang="en-US" sz="2000" dirty="0"/>
                  <a:t>.</a:t>
                </a:r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được gọi là: tỉ số của 0,2 và 3,1.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Tỉ số của 12 và -7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Tỉ số của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/>
                  <a:t> và 2,1 là: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den>
                    </m:f>
                  </m:oMath>
                </a14:m>
                <a:endParaRPr lang="vi-VN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361" y="299924"/>
                <a:ext cx="3662737" cy="4482446"/>
              </a:xfrm>
              <a:prstGeom prst="rect">
                <a:avLst/>
              </a:prstGeom>
              <a:blipFill rotWithShape="0">
                <a:blip r:embed="rId4"/>
                <a:stretch>
                  <a:fillRect l="-1664" r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Down Arrow 5"/>
          <p:cNvSpPr/>
          <p:nvPr/>
        </p:nvSpPr>
        <p:spPr>
          <a:xfrm rot="19770258">
            <a:off x="3414793" y="516998"/>
            <a:ext cx="1587328" cy="576681"/>
          </a:xfrm>
          <a:prstGeom prst="curvedDownArrow">
            <a:avLst>
              <a:gd name="adj1" fmla="val 8881"/>
              <a:gd name="adj2" fmla="val 36749"/>
              <a:gd name="adj3" fmla="val 3646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5223725" y="780231"/>
            <a:ext cx="3275656" cy="1667482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48"/>
          <p:cNvGrpSpPr/>
          <p:nvPr/>
        </p:nvGrpSpPr>
        <p:grpSpPr>
          <a:xfrm>
            <a:off x="5179975" y="736456"/>
            <a:ext cx="3275656" cy="1667482"/>
            <a:chOff x="5179975" y="849938"/>
            <a:chExt cx="3027750" cy="1554000"/>
          </a:xfrm>
        </p:grpSpPr>
        <p:sp>
          <p:nvSpPr>
            <p:cNvPr id="1150" name="Google Shape;1150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" name="Google Shape;1152;p48"/>
          <p:cNvSpPr/>
          <p:nvPr/>
        </p:nvSpPr>
        <p:spPr>
          <a:xfrm>
            <a:off x="5223725" y="2741749"/>
            <a:ext cx="3275332" cy="1758331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48"/>
          <p:cNvGrpSpPr/>
          <p:nvPr/>
        </p:nvGrpSpPr>
        <p:grpSpPr>
          <a:xfrm>
            <a:off x="5179975" y="2697974"/>
            <a:ext cx="3275494" cy="1758331"/>
            <a:chOff x="5179975" y="849938"/>
            <a:chExt cx="3027750" cy="1554000"/>
          </a:xfrm>
        </p:grpSpPr>
        <p:sp>
          <p:nvSpPr>
            <p:cNvPr id="1154" name="Google Shape;1154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" name="Google Shape;1156;p48"/>
          <p:cNvSpPr/>
          <p:nvPr/>
        </p:nvSpPr>
        <p:spPr>
          <a:xfrm>
            <a:off x="893240" y="1718554"/>
            <a:ext cx="3189303" cy="2310067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849490" y="1674779"/>
            <a:ext cx="3189462" cy="2310067"/>
            <a:chOff x="5179975" y="849938"/>
            <a:chExt cx="3027751" cy="1554000"/>
          </a:xfrm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4791" y="1508130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8"/>
          <p:cNvSpPr/>
          <p:nvPr/>
        </p:nvSpPr>
        <p:spPr>
          <a:xfrm>
            <a:off x="5002550" y="555901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48"/>
          <p:cNvSpPr/>
          <p:nvPr/>
        </p:nvSpPr>
        <p:spPr>
          <a:xfrm>
            <a:off x="5403800" y="2531325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8"/>
          <p:cNvSpPr txBox="1">
            <a:spLocks noGrp="1"/>
          </p:cNvSpPr>
          <p:nvPr>
            <p:ph type="title"/>
          </p:nvPr>
        </p:nvSpPr>
        <p:spPr>
          <a:xfrm>
            <a:off x="930296" y="668075"/>
            <a:ext cx="1196455" cy="595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C00000"/>
                </a:solidFill>
                <a:latin typeface="+mn-lt"/>
              </a:rPr>
              <a:t>Lưu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ý</a:t>
            </a:r>
            <a:r>
              <a:rPr lang="en-US" dirty="0">
                <a:solidFill>
                  <a:srgbClr val="C00000"/>
                </a:solidFill>
              </a:rPr>
              <a:t>:</a:t>
            </a:r>
            <a:endParaRPr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7414" y="1766048"/>
                <a:ext cx="2830477" cy="2161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Nếu tỉ số của a và b được viết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2000" dirty="0"/>
                  <a:t> thì ta cũng gọi a là tử số và b là mẫu số.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14" y="1766048"/>
                <a:ext cx="2830477" cy="2161682"/>
              </a:xfrm>
              <a:prstGeom prst="rect">
                <a:avLst/>
              </a:prstGeom>
              <a:blipFill rotWithShape="0">
                <a:blip r:embed="rId3"/>
                <a:stretch>
                  <a:fillRect l="-2371" r="-2155" b="-4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88939" y="806606"/>
                <a:ext cx="3088499" cy="15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Tỉ số của số a và số b phải được viết theo đúng thứ tự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hoặc a : b.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939" y="806606"/>
                <a:ext cx="3088499" cy="1579791"/>
              </a:xfrm>
              <a:prstGeom prst="rect">
                <a:avLst/>
              </a:prstGeom>
              <a:blipFill rotWithShape="0">
                <a:blip r:embed="rId4"/>
                <a:stretch>
                  <a:fillRect l="-2174" r="-2174" b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17141" y="2678199"/>
                <a:ext cx="3088499" cy="170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Tỉ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tử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b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nguyên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141" y="2678199"/>
                <a:ext cx="3088499" cy="1700017"/>
              </a:xfrm>
              <a:prstGeom prst="rect">
                <a:avLst/>
              </a:prstGeom>
              <a:blipFill rotWithShape="0">
                <a:blip r:embed="rId5"/>
                <a:stretch>
                  <a:fillRect l="-1972" r="-2170" b="-5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2" grpId="0" animBg="1"/>
      <p:bldP spid="1156" grpId="0" animBg="1"/>
      <p:bldP spid="1160" grpId="0" animBg="1"/>
      <p:bldP spid="1161" grpId="0" animBg="1"/>
      <p:bldP spid="1162" grpId="0" animBg="1"/>
      <p:bldP spid="1163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50705" y="626725"/>
            <a:ext cx="2599361" cy="5650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Hoạt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động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cặp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đôi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0012" y="1407560"/>
                <a:ext cx="3400746" cy="272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Luyện </a:t>
                </a:r>
                <a:r>
                  <a:rPr lang="en-US" sz="2000" b="1" dirty="0" err="1">
                    <a:solidFill>
                      <a:srgbClr val="0070C0"/>
                    </a:solidFill>
                  </a:rPr>
                  <a:t>tập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1: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-5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-7; 23,7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89,6;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12" y="1407560"/>
                <a:ext cx="3400746" cy="2723374"/>
              </a:xfrm>
              <a:prstGeom prst="rect">
                <a:avLst/>
              </a:prstGeom>
              <a:blipFill rotWithShape="0">
                <a:blip r:embed="rId3"/>
                <a:stretch>
                  <a:fillRect l="-1792" r="-1971" b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6"/>
          <p:cNvSpPr/>
          <p:nvPr/>
        </p:nvSpPr>
        <p:spPr>
          <a:xfrm>
            <a:off x="6041204" y="626724"/>
            <a:ext cx="1273995" cy="6575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47006" y="1191804"/>
                <a:ext cx="4572000" cy="35026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-5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-7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23,7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89,6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23,7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89,6</m:t>
                        </m:r>
                      </m:den>
                    </m:f>
                  </m:oMath>
                </a14:m>
                <a:r>
                  <a:rPr lang="en-US" sz="2000" dirty="0"/>
                  <a:t>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den>
                    </m:f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06" y="1191804"/>
                <a:ext cx="4572000" cy="3502690"/>
              </a:xfrm>
              <a:prstGeom prst="rect">
                <a:avLst/>
              </a:prstGeom>
              <a:blipFill rotWithShape="0">
                <a:blip r:embed="rId4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874223" y="1099336"/>
            <a:ext cx="1201157" cy="1297877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996647" y="297952"/>
            <a:ext cx="1171254" cy="450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322027">
            <a:off x="1027483" y="1556492"/>
            <a:ext cx="92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259" y="516272"/>
            <a:ext cx="686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2. </a:t>
            </a:r>
            <a:r>
              <a:rPr lang="en-US" sz="2000" b="1" dirty="0" err="1">
                <a:solidFill>
                  <a:srgbClr val="FF0000"/>
                </a:solidFill>
              </a:rPr>
              <a:t>Tỉ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địa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lượng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cùng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loại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cùng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đơn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vị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đo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081" y="1008278"/>
            <a:ext cx="5907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4km/h.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5 km/h.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r>
              <a:rPr lang="en-US" sz="2000" dirty="0"/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30211" y="2547991"/>
            <a:ext cx="1037690" cy="575353"/>
          </a:xfrm>
          <a:prstGeom prst="wedgeRoundRectCallout">
            <a:avLst>
              <a:gd name="adj1" fmla="val 64237"/>
              <a:gd name="adj2" fmla="val 3928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Giải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5484" y="3144633"/>
                <a:ext cx="7299789" cy="1591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Tỉ số giữ vận tốc của bạn Phương và vận tốc của bạn Quân là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ậ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ươ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𝑛𝑔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ậ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84" y="3144633"/>
                <a:ext cx="7299789" cy="1591013"/>
              </a:xfrm>
              <a:prstGeom prst="rect">
                <a:avLst/>
              </a:prstGeom>
              <a:blipFill rotWithShape="0">
                <a:blip r:embed="rId3"/>
                <a:stretch>
                  <a:fillRect l="-835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999</Words>
  <Application>Microsoft Office PowerPoint</Application>
  <PresentationFormat>On-screen Show (16:9)</PresentationFormat>
  <Paragraphs>85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Cambria Math</vt:lpstr>
      <vt:lpstr>Nunito</vt:lpstr>
      <vt:lpstr>Arial</vt:lpstr>
      <vt:lpstr>Delius</vt:lpstr>
      <vt:lpstr>Teacher Binder by Slidesgo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VD:</vt:lpstr>
      <vt:lpstr>Lưu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Binder</dc:title>
  <dc:creator>User</dc:creator>
  <cp:lastModifiedBy>hương giang</cp:lastModifiedBy>
  <cp:revision>42</cp:revision>
  <dcterms:modified xsi:type="dcterms:W3CDTF">2024-04-12T09:39:27Z</dcterms:modified>
</cp:coreProperties>
</file>