
<file path=[Content_Types].xml><?xml version="1.0" encoding="utf-8"?>
<Types xmlns="http://schemas.openxmlformats.org/package/2006/content-types">
  <Default Extension="bmp" ContentType="image/bmp"/>
  <Default Extension="png" ContentType="image/png"/>
  <Default Extension="tmp"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3" r:id="rId5"/>
  </p:sldMasterIdLst>
  <p:notesMasterIdLst>
    <p:notesMasterId r:id="rId41"/>
  </p:notesMasterIdLst>
  <p:handoutMasterIdLst>
    <p:handoutMasterId r:id="rId42"/>
  </p:handoutMasterIdLst>
  <p:sldIdLst>
    <p:sldId id="333" r:id="rId6"/>
    <p:sldId id="334" r:id="rId7"/>
    <p:sldId id="314" r:id="rId8"/>
    <p:sldId id="315" r:id="rId9"/>
    <p:sldId id="311" r:id="rId10"/>
    <p:sldId id="294" r:id="rId11"/>
    <p:sldId id="292" r:id="rId12"/>
    <p:sldId id="309" r:id="rId13"/>
    <p:sldId id="312" r:id="rId14"/>
    <p:sldId id="313" r:id="rId15"/>
    <p:sldId id="293" r:id="rId16"/>
    <p:sldId id="317" r:id="rId17"/>
    <p:sldId id="318" r:id="rId18"/>
    <p:sldId id="296" r:id="rId19"/>
    <p:sldId id="320" r:id="rId20"/>
    <p:sldId id="322" r:id="rId21"/>
    <p:sldId id="323" r:id="rId22"/>
    <p:sldId id="319" r:id="rId23"/>
    <p:sldId id="265" r:id="rId24"/>
    <p:sldId id="304" r:id="rId25"/>
    <p:sldId id="303" r:id="rId26"/>
    <p:sldId id="321" r:id="rId27"/>
    <p:sldId id="329" r:id="rId28"/>
    <p:sldId id="305" r:id="rId29"/>
    <p:sldId id="328" r:id="rId30"/>
    <p:sldId id="330" r:id="rId31"/>
    <p:sldId id="306" r:id="rId32"/>
    <p:sldId id="331" r:id="rId33"/>
    <p:sldId id="332" r:id="rId34"/>
    <p:sldId id="324" r:id="rId35"/>
    <p:sldId id="325" r:id="rId36"/>
    <p:sldId id="326" r:id="rId37"/>
    <p:sldId id="308" r:id="rId38"/>
    <p:sldId id="276" r:id="rId39"/>
    <p:sldId id="27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554" autoAdjust="0"/>
  </p:normalViewPr>
  <p:slideViewPr>
    <p:cSldViewPr snapToGrid="0">
      <p:cViewPr varScale="1">
        <p:scale>
          <a:sx n="65" d="100"/>
          <a:sy n="65" d="100"/>
        </p:scale>
        <p:origin x="858" y="72"/>
      </p:cViewPr>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3341"/>
    </p:cViewPr>
  </p:sorter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6CF379-4CF9-447D-BD75-B473D604D139}" type="doc">
      <dgm:prSet loTypeId="urn:microsoft.com/office/officeart/2005/8/layout/vList2" loCatId="list" qsTypeId="urn:microsoft.com/office/officeart/2005/8/quickstyle/simple3" qsCatId="simple" csTypeId="urn:microsoft.com/office/officeart/2005/8/colors/accent1_2" csCatId="accent1" phldr="1"/>
      <dgm:spPr/>
    </dgm:pt>
    <dgm:pt modelId="{10D9009B-6F4D-4C2F-827C-7D502244679F}">
      <dgm:prSet phldrT="[Text]" custT="1"/>
      <dgm:spPr/>
      <dgm:t>
        <a:bodyPr/>
        <a:lstStyle/>
        <a:p>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1+ 2: </a:t>
          </a:r>
          <a:r>
            <a:rPr lang="en-US" sz="2400" dirty="0" err="1">
              <a:latin typeface="Arial" panose="020B0604020202020204" pitchFamily="34" charset="0"/>
              <a:cs typeface="Arial" panose="020B0604020202020204" pitchFamily="34" charset="0"/>
            </a:rPr>
            <a:t>Tìm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endParaRPr lang="en-US" sz="2400" dirty="0">
            <a:latin typeface="Arial" panose="020B0604020202020204" pitchFamily="34" charset="0"/>
            <a:cs typeface="Arial" panose="020B0604020202020204" pitchFamily="34" charset="0"/>
          </a:endParaRPr>
        </a:p>
      </dgm:t>
    </dgm:pt>
    <dgm:pt modelId="{C6F36188-41C3-495A-A56B-3F79A00FADAA}" type="parTrans" cxnId="{EF07B276-F4CB-42A2-A5D3-39E08EDE60E7}">
      <dgm:prSet/>
      <dgm:spPr/>
      <dgm:t>
        <a:bodyPr/>
        <a:lstStyle/>
        <a:p>
          <a:endParaRPr lang="en-US" sz="2400">
            <a:latin typeface="Arial" panose="020B0604020202020204" pitchFamily="34" charset="0"/>
            <a:cs typeface="Arial" panose="020B0604020202020204" pitchFamily="34" charset="0"/>
          </a:endParaRPr>
        </a:p>
      </dgm:t>
    </dgm:pt>
    <dgm:pt modelId="{8AC24B56-2390-49BA-9375-921287B513F0}" type="sibTrans" cxnId="{EF07B276-F4CB-42A2-A5D3-39E08EDE60E7}">
      <dgm:prSet/>
      <dgm:spPr/>
      <dgm:t>
        <a:bodyPr/>
        <a:lstStyle/>
        <a:p>
          <a:endParaRPr lang="en-US" sz="2400">
            <a:latin typeface="Arial" panose="020B0604020202020204" pitchFamily="34" charset="0"/>
            <a:cs typeface="Arial" panose="020B0604020202020204" pitchFamily="34" charset="0"/>
          </a:endParaRPr>
        </a:p>
      </dgm:t>
    </dgm:pt>
    <dgm:pt modelId="{AD85E682-5028-4246-85AA-2D21AF93D3CF}">
      <dgm:prSet phldrT="[Text]" custT="1"/>
      <dgm:spPr/>
      <dgm:t>
        <a:bodyPr/>
        <a:lstStyle/>
        <a:p>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3 + 4: </a:t>
          </a:r>
          <a:r>
            <a:rPr lang="en-US" sz="2400" dirty="0" err="1">
              <a:latin typeface="Arial" panose="020B0604020202020204" pitchFamily="34" charset="0"/>
              <a:cs typeface="Arial" panose="020B0604020202020204" pitchFamily="34" charset="0"/>
            </a:rPr>
            <a:t>Tìm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endParaRPr lang="en-US" sz="2400" dirty="0">
            <a:latin typeface="Arial" panose="020B0604020202020204" pitchFamily="34" charset="0"/>
            <a:cs typeface="Arial" panose="020B0604020202020204" pitchFamily="34" charset="0"/>
          </a:endParaRPr>
        </a:p>
      </dgm:t>
    </dgm:pt>
    <dgm:pt modelId="{48A750CF-3382-4850-9F0F-D194CE73221F}" type="parTrans" cxnId="{808F63B3-EB5C-4C7F-85F1-400BBA74CC16}">
      <dgm:prSet/>
      <dgm:spPr/>
      <dgm:t>
        <a:bodyPr/>
        <a:lstStyle/>
        <a:p>
          <a:endParaRPr lang="en-US" sz="2400">
            <a:latin typeface="Arial" panose="020B0604020202020204" pitchFamily="34" charset="0"/>
            <a:cs typeface="Arial" panose="020B0604020202020204" pitchFamily="34" charset="0"/>
          </a:endParaRPr>
        </a:p>
      </dgm:t>
    </dgm:pt>
    <dgm:pt modelId="{B7A2DD77-FCE5-4ACD-B438-3EA53145EB42}" type="sibTrans" cxnId="{808F63B3-EB5C-4C7F-85F1-400BBA74CC16}">
      <dgm:prSet/>
      <dgm:spPr/>
      <dgm:t>
        <a:bodyPr/>
        <a:lstStyle/>
        <a:p>
          <a:endParaRPr lang="en-US" sz="2400">
            <a:latin typeface="Arial" panose="020B0604020202020204" pitchFamily="34" charset="0"/>
            <a:cs typeface="Arial" panose="020B0604020202020204" pitchFamily="34" charset="0"/>
          </a:endParaRPr>
        </a:p>
      </dgm:t>
    </dgm:pt>
    <dgm:pt modelId="{6BC6922E-E5FE-446D-865B-BFC3D483C0C3}" type="pres">
      <dgm:prSet presAssocID="{276CF379-4CF9-447D-BD75-B473D604D139}" presName="linear" presStyleCnt="0">
        <dgm:presLayoutVars>
          <dgm:animLvl val="lvl"/>
          <dgm:resizeHandles val="exact"/>
        </dgm:presLayoutVars>
      </dgm:prSet>
      <dgm:spPr/>
    </dgm:pt>
    <dgm:pt modelId="{9C70C85C-4D7C-45CA-9CDD-C40A2587101B}" type="pres">
      <dgm:prSet presAssocID="{10D9009B-6F4D-4C2F-827C-7D502244679F}" presName="parentText" presStyleLbl="node1" presStyleIdx="0" presStyleCnt="2">
        <dgm:presLayoutVars>
          <dgm:chMax val="0"/>
          <dgm:bulletEnabled val="1"/>
        </dgm:presLayoutVars>
      </dgm:prSet>
      <dgm:spPr/>
      <dgm:t>
        <a:bodyPr/>
        <a:lstStyle/>
        <a:p>
          <a:endParaRPr lang="en-US"/>
        </a:p>
      </dgm:t>
    </dgm:pt>
    <dgm:pt modelId="{9B9161EF-D083-4D8E-826E-347ED84839D8}" type="pres">
      <dgm:prSet presAssocID="{8AC24B56-2390-49BA-9375-921287B513F0}" presName="spacer" presStyleCnt="0"/>
      <dgm:spPr/>
    </dgm:pt>
    <dgm:pt modelId="{4D8385B0-33EA-4B29-AE63-3D8FF37CC08B}" type="pres">
      <dgm:prSet presAssocID="{AD85E682-5028-4246-85AA-2D21AF93D3CF}" presName="parentText" presStyleLbl="node1" presStyleIdx="1" presStyleCnt="2">
        <dgm:presLayoutVars>
          <dgm:chMax val="0"/>
          <dgm:bulletEnabled val="1"/>
        </dgm:presLayoutVars>
      </dgm:prSet>
      <dgm:spPr/>
      <dgm:t>
        <a:bodyPr/>
        <a:lstStyle/>
        <a:p>
          <a:endParaRPr lang="en-US"/>
        </a:p>
      </dgm:t>
    </dgm:pt>
  </dgm:ptLst>
  <dgm:cxnLst>
    <dgm:cxn modelId="{5E20B509-EB8B-4E65-9111-C508DB8C3983}" type="presOf" srcId="{276CF379-4CF9-447D-BD75-B473D604D139}" destId="{6BC6922E-E5FE-446D-865B-BFC3D483C0C3}" srcOrd="0" destOrd="0" presId="urn:microsoft.com/office/officeart/2005/8/layout/vList2"/>
    <dgm:cxn modelId="{808F63B3-EB5C-4C7F-85F1-400BBA74CC16}" srcId="{276CF379-4CF9-447D-BD75-B473D604D139}" destId="{AD85E682-5028-4246-85AA-2D21AF93D3CF}" srcOrd="1" destOrd="0" parTransId="{48A750CF-3382-4850-9F0F-D194CE73221F}" sibTransId="{B7A2DD77-FCE5-4ACD-B438-3EA53145EB42}"/>
    <dgm:cxn modelId="{CB07C5AF-A7CC-4D1B-9A22-35E02A7F2B3B}" type="presOf" srcId="{AD85E682-5028-4246-85AA-2D21AF93D3CF}" destId="{4D8385B0-33EA-4B29-AE63-3D8FF37CC08B}" srcOrd="0" destOrd="0" presId="urn:microsoft.com/office/officeart/2005/8/layout/vList2"/>
    <dgm:cxn modelId="{EF07B276-F4CB-42A2-A5D3-39E08EDE60E7}" srcId="{276CF379-4CF9-447D-BD75-B473D604D139}" destId="{10D9009B-6F4D-4C2F-827C-7D502244679F}" srcOrd="0" destOrd="0" parTransId="{C6F36188-41C3-495A-A56B-3F79A00FADAA}" sibTransId="{8AC24B56-2390-49BA-9375-921287B513F0}"/>
    <dgm:cxn modelId="{44234D9A-1FDC-4CF7-B7ED-8FE539622016}" type="presOf" srcId="{10D9009B-6F4D-4C2F-827C-7D502244679F}" destId="{9C70C85C-4D7C-45CA-9CDD-C40A2587101B}" srcOrd="0" destOrd="0" presId="urn:microsoft.com/office/officeart/2005/8/layout/vList2"/>
    <dgm:cxn modelId="{B1A1EE25-A357-4295-85F1-5F65DC2DAB7F}" type="presParOf" srcId="{6BC6922E-E5FE-446D-865B-BFC3D483C0C3}" destId="{9C70C85C-4D7C-45CA-9CDD-C40A2587101B}" srcOrd="0" destOrd="0" presId="urn:microsoft.com/office/officeart/2005/8/layout/vList2"/>
    <dgm:cxn modelId="{1C33176C-267A-4FC4-B601-97E1C91FDC96}" type="presParOf" srcId="{6BC6922E-E5FE-446D-865B-BFC3D483C0C3}" destId="{9B9161EF-D083-4D8E-826E-347ED84839D8}" srcOrd="1" destOrd="0" presId="urn:microsoft.com/office/officeart/2005/8/layout/vList2"/>
    <dgm:cxn modelId="{2FB2FCB6-EF4C-4683-8498-8FACE7D8EFCA}" type="presParOf" srcId="{6BC6922E-E5FE-446D-865B-BFC3D483C0C3}" destId="{4D8385B0-33EA-4B29-AE63-3D8FF37CC08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0C85C-4D7C-45CA-9CDD-C40A2587101B}">
      <dsp:nvSpPr>
        <dsp:cNvPr id="0" name=""/>
        <dsp:cNvSpPr/>
      </dsp:nvSpPr>
      <dsp:spPr>
        <a:xfrm>
          <a:off x="0" y="4210"/>
          <a:ext cx="7461043" cy="8049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Nhóm</a:t>
          </a:r>
          <a:r>
            <a:rPr lang="en-US" sz="2400" kern="1200" dirty="0">
              <a:latin typeface="Arial" panose="020B0604020202020204" pitchFamily="34" charset="0"/>
              <a:cs typeface="Arial" panose="020B0604020202020204" pitchFamily="34" charset="0"/>
            </a:rPr>
            <a:t> 1+ 2: </a:t>
          </a:r>
          <a:r>
            <a:rPr lang="en-US" sz="2400" kern="1200" dirty="0" err="1">
              <a:latin typeface="Arial" panose="020B0604020202020204" pitchFamily="34" charset="0"/>
              <a:cs typeface="Arial" panose="020B0604020202020204" pitchFamily="34" charset="0"/>
            </a:rPr>
            <a:t>Tìm</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hiểu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vật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không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xương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sống</a:t>
          </a:r>
          <a:endParaRPr lang="en-US" sz="2400" kern="1200" dirty="0">
            <a:latin typeface="Arial" panose="020B0604020202020204" pitchFamily="34" charset="0"/>
            <a:cs typeface="Arial" panose="020B0604020202020204" pitchFamily="34" charset="0"/>
          </a:endParaRPr>
        </a:p>
      </dsp:txBody>
      <dsp:txXfrm>
        <a:off x="39295" y="43505"/>
        <a:ext cx="7382453" cy="726370"/>
      </dsp:txXfrm>
    </dsp:sp>
    <dsp:sp modelId="{4D8385B0-33EA-4B29-AE63-3D8FF37CC08B}">
      <dsp:nvSpPr>
        <dsp:cNvPr id="0" name=""/>
        <dsp:cNvSpPr/>
      </dsp:nvSpPr>
      <dsp:spPr>
        <a:xfrm>
          <a:off x="0" y="933010"/>
          <a:ext cx="7461043" cy="8049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Nhóm</a:t>
          </a:r>
          <a:r>
            <a:rPr lang="en-US" sz="2400" kern="1200" dirty="0">
              <a:latin typeface="Arial" panose="020B0604020202020204" pitchFamily="34" charset="0"/>
              <a:cs typeface="Arial" panose="020B0604020202020204" pitchFamily="34" charset="0"/>
            </a:rPr>
            <a:t> 3 + 4: </a:t>
          </a:r>
          <a:r>
            <a:rPr lang="en-US" sz="2400" kern="1200" dirty="0" err="1">
              <a:latin typeface="Arial" panose="020B0604020202020204" pitchFamily="34" charset="0"/>
              <a:cs typeface="Arial" panose="020B0604020202020204" pitchFamily="34" charset="0"/>
            </a:rPr>
            <a:t>Tìm</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hiểu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vật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có</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xương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sống</a:t>
          </a:r>
          <a:endParaRPr lang="en-US" sz="2400" kern="1200" dirty="0">
            <a:latin typeface="Arial" panose="020B0604020202020204" pitchFamily="34" charset="0"/>
            <a:cs typeface="Arial" panose="020B0604020202020204" pitchFamily="34" charset="0"/>
          </a:endParaRPr>
        </a:p>
      </dsp:txBody>
      <dsp:txXfrm>
        <a:off x="39295" y="972305"/>
        <a:ext cx="7382453" cy="7263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6/2/2024</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F815A-5A10-42A8-9FEC-3938D2D9BA48}" type="datetimeFigureOut">
              <a:rPr lang="en-US" noProof="0" smtClean="0"/>
              <a:t>6/2/2024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49DAF-093F-4482-AA38-346E9A2DEE94}" type="slidenum">
              <a:rPr lang="en-US" noProof="0" smtClean="0"/>
              <a:t>‹#›</a:t>
            </a:fld>
            <a:endParaRPr lang="en-US" noProof="0"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3</a:t>
            </a:fld>
            <a:endParaRPr lang="en-US" noProof="0" dirty="0"/>
          </a:p>
        </p:txBody>
      </p:sp>
    </p:spTree>
    <p:extLst>
      <p:ext uri="{BB962C8B-B14F-4D97-AF65-F5344CB8AC3E}">
        <p14:creationId xmlns:p14="http://schemas.microsoft.com/office/powerpoint/2010/main" val="149054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649DAF-093F-4482-AA38-346E9A2DEE94}" type="slidenum">
              <a:rPr lang="en-US" noProof="0" smtClean="0"/>
              <a:t>15</a:t>
            </a:fld>
            <a:endParaRPr lang="en-US" noProof="0" dirty="0"/>
          </a:p>
        </p:txBody>
      </p:sp>
    </p:spTree>
    <p:extLst>
      <p:ext uri="{BB962C8B-B14F-4D97-AF65-F5344CB8AC3E}">
        <p14:creationId xmlns:p14="http://schemas.microsoft.com/office/powerpoint/2010/main" val="2261543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19</a:t>
            </a:fld>
            <a:endParaRPr lang="en-US" noProof="0" dirty="0"/>
          </a:p>
        </p:txBody>
      </p:sp>
    </p:spTree>
    <p:extLst>
      <p:ext uri="{BB962C8B-B14F-4D97-AF65-F5344CB8AC3E}">
        <p14:creationId xmlns:p14="http://schemas.microsoft.com/office/powerpoint/2010/main" val="59670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8C668-3377-4AEC-8906-7535CA30A8B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5618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35</a:t>
            </a:fld>
            <a:endParaRPr lang="en-US" noProof="0" dirty="0"/>
          </a:p>
        </p:txBody>
      </p:sp>
    </p:spTree>
    <p:extLst>
      <p:ext uri="{BB962C8B-B14F-4D97-AF65-F5344CB8AC3E}">
        <p14:creationId xmlns:p14="http://schemas.microsoft.com/office/powerpoint/2010/main" val="1543095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noProof="0"/>
              <a:t>Click to edit Master text styles</a:t>
            </a:r>
          </a:p>
        </p:txBody>
      </p:sp>
      <p:cxnSp>
        <p:nvCxnSpPr>
          <p:cNvPr id="28" name="Straight Connector 27" descr="Center divider line">
            <a:extLst>
              <a:ext uri="{FF2B5EF4-FFF2-40B4-BE49-F238E27FC236}">
                <a16:creationId xmlns:a16="http://schemas.microsoft.com/office/drawing/2014/main" id="{AEACA101-2521-41AA-8F51-FF0BF783E493}"/>
              </a:ext>
              <a:ext uri="{C183D7F6-B498-43B3-948B-1728B52AA6E4}">
                <adec:decorative xmlns:adec="http://schemas.microsoft.com/office/drawing/2017/decorative" xmlns=""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862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375573350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9067071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362411993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150351056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150585527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9896587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1033504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347595060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1571657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13" name="Freeform: Shape 12">
            <a:extLst>
              <a:ext uri="{FF2B5EF4-FFF2-40B4-BE49-F238E27FC236}">
                <a16:creationId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002528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6233113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994763127"/>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4878035"/>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t>6/2/2024</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62968016"/>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6/2/2024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6087471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t>6/2/2024</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87805580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6/2/2024</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4636877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6/2/2024</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58712239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6/2/2024</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2509294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07283000"/>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6/2/2024</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75837081"/>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6/2/2024</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5076184"/>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t>6/2/2024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98949831"/>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6/2/2024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37868827"/>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6/2/2024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8474748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3450163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7483723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3" name="Group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45" name="Rounded Rectangle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Rectangle: Rounded Corner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Rounded Rectangle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8" name="Rounded Rectangle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49" name="Ov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0" name="Ov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1" name="Ov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gr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3628645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a:t>1</a:t>
            </a:r>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id="{2B940646-DE40-4E0F-AE42-6530784C9A7D}"/>
              </a:ext>
              <a:ext uri="{C183D7F6-B498-43B3-948B-1728B52AA6E4}">
                <adec:decorative xmlns:adec="http://schemas.microsoft.com/office/drawing/2017/decorative" xmlns=""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44963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US" noProof="0" smtClean="0"/>
              <a:pPr/>
              <a:t>‹#›</a:t>
            </a:fld>
            <a:endParaRPr lang="en-US" noProof="0" dirty="0"/>
          </a:p>
        </p:txBody>
      </p:sp>
      <p:sp>
        <p:nvSpPr>
          <p:cNvPr id="9" name="Oval 8">
            <a:extLst>
              <a:ext uri="{FF2B5EF4-FFF2-40B4-BE49-F238E27FC236}">
                <a16:creationId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10" name="Oval 9">
            <a:extLst>
              <a:ext uri="{FF2B5EF4-FFF2-40B4-BE49-F238E27FC236}">
                <a16:creationId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18" name="Rectangle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0" r:id="rId4"/>
    <p:sldLayoutId id="2147483652" r:id="rId5"/>
    <p:sldLayoutId id="2147483656" r:id="rId6"/>
    <p:sldLayoutId id="2147483657" r:id="rId7"/>
    <p:sldLayoutId id="2147483668" r:id="rId8"/>
    <p:sldLayoutId id="2147483670" r:id="rId9"/>
    <p:sldLayoutId id="2147483653" r:id="rId10"/>
    <p:sldLayoutId id="2147483673" r:id="rId11"/>
    <p:sldLayoutId id="2147483674" r:id="rId12"/>
    <p:sldLayoutId id="2147483676" r:id="rId13"/>
    <p:sldLayoutId id="2147483677" r:id="rId14"/>
    <p:sldLayoutId id="2147483654" r:id="rId15"/>
    <p:sldLayoutId id="2147483660" r:id="rId16"/>
    <p:sldLayoutId id="2147483661" r:id="rId17"/>
    <p:sldLayoutId id="2147483678" r:id="rId18"/>
    <p:sldLayoutId id="2147483686" r:id="rId19"/>
    <p:sldLayoutId id="2147483687" r:id="rId20"/>
    <p:sldLayoutId id="2147483689" r:id="rId21"/>
    <p:sldLayoutId id="2147483690" r:id="rId22"/>
    <p:sldLayoutId id="2147483688" r:id="rId23"/>
  </p:sldLayoutIdLst>
  <p:transition spd="slow">
    <p:wipe/>
  </p:transition>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t>6/2/2024</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75700552"/>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slow">
    <p:wipe/>
  </p:transition>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4.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5.xml"/><Relationship Id="rId7"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tmp"/><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jpeg"/><Relationship Id="rId7" Type="http://schemas.openxmlformats.org/officeDocument/2006/relationships/image" Target="../media/image46.svg"/><Relationship Id="rId12" Type="http://schemas.openxmlformats.org/officeDocument/2006/relationships/image" Target="../media/image50.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44.svg"/><Relationship Id="rId10" Type="http://schemas.openxmlformats.org/officeDocument/2006/relationships/hyperlink" Target="http://www.fabrikcam.com/" TargetMode="External"/><Relationship Id="rId4" Type="http://schemas.openxmlformats.org/officeDocument/2006/relationships/image" Target="../media/image55.png"/><Relationship Id="rId9" Type="http://schemas.openxmlformats.org/officeDocument/2006/relationships/image" Target="../media/image4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6.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image" Target="../media/image21.jpeg"/><Relationship Id="rId1" Type="http://schemas.openxmlformats.org/officeDocument/2006/relationships/slideLayout" Target="../slideLayouts/slideLayout15.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BE40-C64F-4F52-849E-5AA62AACBA1E}"/>
              </a:ext>
            </a:extLst>
          </p:cNvPr>
          <p:cNvSpPr>
            <a:spLocks noGrp="1"/>
          </p:cNvSpPr>
          <p:nvPr>
            <p:ph type="title"/>
          </p:nvPr>
        </p:nvSpPr>
        <p:spPr/>
        <p:txBody>
          <a:bodyPr>
            <a:normAutofit fontScale="90000"/>
          </a:bodyPr>
          <a:lstStyle/>
          <a:p>
            <a:pPr eaLnBrk="1" hangingPunct="1">
              <a:defRPr/>
            </a:pPr>
            <a:r>
              <a:rPr lang="en-US"/>
              <a:t/>
            </a:r>
            <a:br>
              <a:rPr lang="en-US"/>
            </a:br>
            <a:endParaRPr lang="en-US"/>
          </a:p>
        </p:txBody>
      </p:sp>
      <p:sp>
        <p:nvSpPr>
          <p:cNvPr id="18435" name="Content Placeholder 2"/>
          <p:cNvSpPr>
            <a:spLocks noGrp="1"/>
          </p:cNvSpPr>
          <p:nvPr>
            <p:ph idx="4294967295"/>
          </p:nvPr>
        </p:nvSpPr>
        <p:spPr>
          <a:xfrm>
            <a:off x="1981200" y="1600201"/>
            <a:ext cx="8229600" cy="4525963"/>
          </a:xfrm>
        </p:spPr>
        <p:txBody>
          <a:bodyPr/>
          <a:lstStyle/>
          <a:p>
            <a:pPr eaLnBrk="1" hangingPunct="1"/>
            <a:endParaRPr lang="en-US" altLang="en-US" smtClean="0"/>
          </a:p>
          <a:p>
            <a:pPr eaLnBrk="1" hangingPunct="1"/>
            <a:endParaRPr lang="en-US" altLang="en-US" smtClean="0"/>
          </a:p>
        </p:txBody>
      </p:sp>
      <p:pic>
        <p:nvPicPr>
          <p:cNvPr id="18436"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828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0"/>
            <a:ext cx="1828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0"/>
            <a:ext cx="1828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0"/>
            <a:ext cx="1828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4775" y="0"/>
            <a:ext cx="1828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5" descr="50272Barres_divers__30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63926" y="6019800"/>
            <a:ext cx="1789113"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6" descr="50272Barres_divers__30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54626" y="6019800"/>
            <a:ext cx="178752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9" descr="50272Barres_divers__30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8339" y="6019800"/>
            <a:ext cx="178752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WordArt 21"/>
          <p:cNvSpPr>
            <a:spLocks noChangeArrowheads="1" noChangeShapeType="1" noTextEdit="1"/>
          </p:cNvSpPr>
          <p:nvPr/>
        </p:nvSpPr>
        <p:spPr bwMode="auto">
          <a:xfrm>
            <a:off x="1638300" y="871538"/>
            <a:ext cx="1962150" cy="1676400"/>
          </a:xfrm>
          <a:prstGeom prst="rect">
            <a:avLst/>
          </a:prstGeom>
        </p:spPr>
        <p:txBody>
          <a:bodyPr spcFirstLastPara="1" wrap="none" fromWordArt="1">
            <a:prstTxWarp prst="textArchUp">
              <a:avLst>
                <a:gd name="adj" fmla="val 9467292"/>
              </a:avLst>
            </a:prstTxWarp>
          </a:bodyPr>
          <a:lstStyle/>
          <a:p>
            <a:pPr algn="ctr"/>
            <a:endParaRPr lang="en-US" sz="2400" kern="10">
              <a:ln w="9525">
                <a:solidFill>
                  <a:srgbClr val="0000FF"/>
                </a:solidFill>
                <a:miter lim="800000"/>
                <a:headEnd/>
                <a:tailEnd/>
              </a:ln>
              <a:solidFill>
                <a:srgbClr val="800000"/>
              </a:solidFill>
              <a:latin typeface="Arial" panose="020B0604020202020204" pitchFamily="34" charset="0"/>
              <a:cs typeface="Arial" panose="020B0604020202020204" pitchFamily="34" charset="0"/>
            </a:endParaRPr>
          </a:p>
        </p:txBody>
      </p:sp>
      <p:pic>
        <p:nvPicPr>
          <p:cNvPr id="18445" name="Picture 22" descr="bs00554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638" y="1033463"/>
            <a:ext cx="1427162"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6" name="Group 15"/>
          <p:cNvGrpSpPr>
            <a:grpSpLocks/>
          </p:cNvGrpSpPr>
          <p:nvPr/>
        </p:nvGrpSpPr>
        <p:grpSpPr bwMode="auto">
          <a:xfrm rot="5400000">
            <a:off x="1524000" y="4876800"/>
            <a:ext cx="1905000" cy="1752600"/>
            <a:chOff x="4464" y="3072"/>
            <a:chExt cx="1200" cy="1104"/>
          </a:xfrm>
        </p:grpSpPr>
        <p:sp>
          <p:nvSpPr>
            <p:cNvPr id="18457" name="Line 16"/>
            <p:cNvSpPr>
              <a:spLocks noChangeShapeType="1"/>
            </p:cNvSpPr>
            <p:nvPr/>
          </p:nvSpPr>
          <p:spPr bwMode="auto">
            <a:xfrm flipV="1">
              <a:off x="4560" y="3984"/>
              <a:ext cx="105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8" name="Line 17"/>
            <p:cNvSpPr>
              <a:spLocks noChangeShapeType="1"/>
            </p:cNvSpPr>
            <p:nvPr/>
          </p:nvSpPr>
          <p:spPr bwMode="auto">
            <a:xfrm flipH="1">
              <a:off x="5472" y="3168"/>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9" name="Line 18"/>
            <p:cNvSpPr>
              <a:spLocks noChangeShapeType="1"/>
            </p:cNvSpPr>
            <p:nvPr/>
          </p:nvSpPr>
          <p:spPr bwMode="auto">
            <a:xfrm flipV="1">
              <a:off x="4464" y="4080"/>
              <a:ext cx="12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0" name="Line 19"/>
            <p:cNvSpPr>
              <a:spLocks noChangeShapeType="1"/>
            </p:cNvSpPr>
            <p:nvPr/>
          </p:nvSpPr>
          <p:spPr bwMode="auto">
            <a:xfrm>
              <a:off x="5568" y="3072"/>
              <a:ext cx="0" cy="110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447" name="Group 9"/>
          <p:cNvGrpSpPr>
            <a:grpSpLocks/>
          </p:cNvGrpSpPr>
          <p:nvPr/>
        </p:nvGrpSpPr>
        <p:grpSpPr bwMode="auto">
          <a:xfrm>
            <a:off x="8610600" y="4876800"/>
            <a:ext cx="1905000" cy="1752600"/>
            <a:chOff x="4464" y="3072"/>
            <a:chExt cx="1200" cy="1104"/>
          </a:xfrm>
        </p:grpSpPr>
        <p:sp>
          <p:nvSpPr>
            <p:cNvPr id="18453" name="Line 10"/>
            <p:cNvSpPr>
              <a:spLocks noChangeShapeType="1"/>
            </p:cNvSpPr>
            <p:nvPr/>
          </p:nvSpPr>
          <p:spPr bwMode="auto">
            <a:xfrm flipV="1">
              <a:off x="4560" y="3984"/>
              <a:ext cx="105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4" name="Line 11"/>
            <p:cNvSpPr>
              <a:spLocks noChangeShapeType="1"/>
            </p:cNvSpPr>
            <p:nvPr/>
          </p:nvSpPr>
          <p:spPr bwMode="auto">
            <a:xfrm flipH="1">
              <a:off x="5472" y="3168"/>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5" name="Line 12"/>
            <p:cNvSpPr>
              <a:spLocks noChangeShapeType="1"/>
            </p:cNvSpPr>
            <p:nvPr/>
          </p:nvSpPr>
          <p:spPr bwMode="auto">
            <a:xfrm flipV="1">
              <a:off x="4464" y="4080"/>
              <a:ext cx="12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6" name="Line 13"/>
            <p:cNvSpPr>
              <a:spLocks noChangeShapeType="1"/>
            </p:cNvSpPr>
            <p:nvPr/>
          </p:nvSpPr>
          <p:spPr bwMode="auto">
            <a:xfrm>
              <a:off x="5568" y="3072"/>
              <a:ext cx="0" cy="110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8448" name="Picture 14" descr="FLY-AGARI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486400"/>
            <a:ext cx="76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WordArt 23"/>
          <p:cNvSpPr>
            <a:spLocks noChangeArrowheads="1" noChangeShapeType="1" noTextEdit="1"/>
          </p:cNvSpPr>
          <p:nvPr/>
        </p:nvSpPr>
        <p:spPr bwMode="auto">
          <a:xfrm>
            <a:off x="1524000" y="2290763"/>
            <a:ext cx="9144000" cy="3086100"/>
          </a:xfrm>
          <a:prstGeom prst="rect">
            <a:avLst/>
          </a:prstGeom>
        </p:spPr>
        <p:txBody>
          <a:bodyPr wrap="none" fromWordArt="1">
            <a:prstTxWarp prst="textDeflate">
              <a:avLst>
                <a:gd name="adj" fmla="val 23491"/>
              </a:avLst>
            </a:prstTxWarp>
          </a:bodyPr>
          <a:lstStyle/>
          <a:p>
            <a:pPr algn="ctr"/>
            <a:r>
              <a:rPr lang="en-US" sz="2400" kern="10">
                <a:ln w="9525">
                  <a:solidFill>
                    <a:srgbClr val="FFFF00"/>
                  </a:solidFill>
                  <a:round/>
                  <a:headEnd/>
                  <a:tailEnd/>
                </a:ln>
                <a:solidFill>
                  <a:srgbClr val="FF0000"/>
                </a:solidFill>
                <a:latin typeface="Tahoma" panose="020B0604030504040204" pitchFamily="34" charset="0"/>
                <a:ea typeface="Tahoma" panose="020B0604030504040204" pitchFamily="34" charset="0"/>
                <a:cs typeface="Tahoma" panose="020B0604030504040204" pitchFamily="34" charset="0"/>
              </a:rPr>
              <a:t>CHÀO MỪNG QUÝ THẦY CÔ VÀ CÁC EM ĐẾN VỚI BUỔI HỌC</a:t>
            </a:r>
          </a:p>
          <a:p>
            <a:pPr algn="ctr"/>
            <a:endParaRPr lang="en-US" sz="2400" kern="10">
              <a:ln w="9525">
                <a:solidFill>
                  <a:srgbClr val="FFFF00"/>
                </a:solidFill>
                <a:round/>
                <a:headEnd/>
                <a:tailEnd/>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5" name="WordArt 25"/>
          <p:cNvSpPr>
            <a:spLocks noChangeArrowheads="1" noChangeShapeType="1" noTextEdit="1"/>
          </p:cNvSpPr>
          <p:nvPr/>
        </p:nvSpPr>
        <p:spPr bwMode="auto">
          <a:xfrm>
            <a:off x="2484439" y="3886200"/>
            <a:ext cx="6842125" cy="1295400"/>
          </a:xfrm>
          <a:prstGeom prst="rect">
            <a:avLst/>
          </a:prstGeom>
        </p:spPr>
        <p:txBody>
          <a:bodyPr wrap="none" fromWordArt="1">
            <a:prstTxWarp prst="textPlain">
              <a:avLst>
                <a:gd name="adj" fmla="val 50000"/>
              </a:avLst>
            </a:prstTxWarp>
          </a:bodyPr>
          <a:lstStyle/>
          <a:p>
            <a:pPr algn="ctr"/>
            <a:r>
              <a:rPr lang="en-US" sz="2400" kern="10" dirty="0" smtClean="0">
                <a:ln w="9525">
                  <a:solidFill>
                    <a:srgbClr val="FFFF00"/>
                  </a:solidFill>
                  <a:round/>
                  <a:headEnd/>
                  <a:tailEnd/>
                </a:ln>
                <a:effectLst>
                  <a:outerShdw dist="107763" dir="18900000" algn="ctr" rotWithShape="0">
                    <a:srgbClr val="868686">
                      <a:alpha val="50000"/>
                    </a:srgbClr>
                  </a:outerShdw>
                </a:effectLst>
                <a:latin typeface="Times" panose="02020603050405020304" pitchFamily="18" charset="0"/>
                <a:cs typeface="Times" panose="02020603050405020304" pitchFamily="18" charset="0"/>
              </a:rPr>
              <a:t>KHOA HỌC TỰ NHIÊN 6 </a:t>
            </a:r>
            <a:endParaRPr lang="en-US" sz="2400" kern="10" dirty="0">
              <a:ln w="9525">
                <a:solidFill>
                  <a:srgbClr val="FFFF00"/>
                </a:solidFill>
                <a:round/>
                <a:headEnd/>
                <a:tailEnd/>
              </a:ln>
              <a:effectLst>
                <a:outerShdw dist="107763" dir="18900000" algn="ctr" rotWithShape="0">
                  <a:srgbClr val="868686">
                    <a:alpha val="50000"/>
                  </a:srgbClr>
                </a:outerShdw>
              </a:effectLst>
              <a:latin typeface="Times" panose="02020603050405020304" pitchFamily="18" charset="0"/>
              <a:cs typeface="Times" panose="02020603050405020304" pitchFamily="18" charset="0"/>
            </a:endParaRPr>
          </a:p>
          <a:p>
            <a:pPr algn="ctr"/>
            <a:r>
              <a:rPr lang="en-US" sz="2400" kern="10" dirty="0">
                <a:ln w="9525">
                  <a:solidFill>
                    <a:srgbClr val="FFFF00"/>
                  </a:solidFill>
                  <a:round/>
                  <a:headEnd/>
                  <a:tailEnd/>
                </a:ln>
                <a:effectLst>
                  <a:outerShdw dist="107763" dir="18900000" algn="ctr" rotWithShape="0">
                    <a:srgbClr val="868686">
                      <a:alpha val="50000"/>
                    </a:srgbClr>
                  </a:outerShdw>
                </a:effectLst>
                <a:latin typeface="Times" panose="02020603050405020304" pitchFamily="18" charset="0"/>
                <a:cs typeface="Times" panose="02020603050405020304" pitchFamily="18" charset="0"/>
              </a:rPr>
              <a:t>GV : TRẦN THỊ THANH THỦY </a:t>
            </a:r>
          </a:p>
          <a:p>
            <a:pPr algn="ctr"/>
            <a:r>
              <a:rPr lang="en-US" sz="2400" kern="10" dirty="0">
                <a:ln w="9525">
                  <a:solidFill>
                    <a:srgbClr val="FFFF00"/>
                  </a:solidFill>
                  <a:round/>
                  <a:headEnd/>
                  <a:tailEnd/>
                </a:ln>
                <a:effectLst>
                  <a:outerShdw dist="107763" dir="18900000" algn="ctr" rotWithShape="0">
                    <a:srgbClr val="868686">
                      <a:alpha val="50000"/>
                    </a:srgbClr>
                  </a:outerShdw>
                </a:effectLst>
                <a:latin typeface="Times" panose="02020603050405020304" pitchFamily="18" charset="0"/>
                <a:cs typeface="Times" panose="02020603050405020304" pitchFamily="18" charset="0"/>
              </a:rPr>
              <a:t>LỚP </a:t>
            </a:r>
            <a:r>
              <a:rPr lang="en-US" sz="2400" kern="10" dirty="0" smtClean="0">
                <a:ln w="9525">
                  <a:solidFill>
                    <a:srgbClr val="FFFF00"/>
                  </a:solidFill>
                  <a:round/>
                  <a:headEnd/>
                  <a:tailEnd/>
                </a:ln>
                <a:effectLst>
                  <a:outerShdw dist="107763" dir="18900000" algn="ctr" rotWithShape="0">
                    <a:srgbClr val="868686">
                      <a:alpha val="50000"/>
                    </a:srgbClr>
                  </a:outerShdw>
                </a:effectLst>
                <a:latin typeface="Times" panose="02020603050405020304" pitchFamily="18" charset="0"/>
                <a:cs typeface="Times" panose="02020603050405020304" pitchFamily="18" charset="0"/>
              </a:rPr>
              <a:t>6C </a:t>
            </a:r>
            <a:endParaRPr lang="en-US" sz="2400" kern="10" dirty="0">
              <a:ln w="9525">
                <a:solidFill>
                  <a:srgbClr val="FFFF00"/>
                </a:solidFill>
                <a:round/>
                <a:headEnd/>
                <a:tailEnd/>
              </a:ln>
              <a:effectLst>
                <a:outerShdw dist="107763" dir="18900000" algn="ctr" rotWithShape="0">
                  <a:srgbClr val="868686">
                    <a:alpha val="50000"/>
                  </a:srgbClr>
                </a:outerShdw>
              </a:effectLst>
              <a:latin typeface="Times" panose="02020603050405020304" pitchFamily="18" charset="0"/>
              <a:cs typeface="Times" panose="02020603050405020304" pitchFamily="18" charset="0"/>
            </a:endParaRPr>
          </a:p>
        </p:txBody>
      </p:sp>
      <p:sp>
        <p:nvSpPr>
          <p:cNvPr id="46" name="WordArt 26"/>
          <p:cNvSpPr>
            <a:spLocks noChangeArrowheads="1" noChangeShapeType="1" noTextEdit="1"/>
          </p:cNvSpPr>
          <p:nvPr/>
        </p:nvSpPr>
        <p:spPr bwMode="auto">
          <a:xfrm>
            <a:off x="3600450" y="4800600"/>
            <a:ext cx="4986338" cy="704850"/>
          </a:xfrm>
          <a:prstGeom prst="rect">
            <a:avLst/>
          </a:prstGeom>
        </p:spPr>
        <p:txBody>
          <a:bodyPr wrap="none" fromWordArt="1">
            <a:prstTxWarp prst="textPlain">
              <a:avLst>
                <a:gd name="adj" fmla="val 50000"/>
              </a:avLst>
            </a:prstTxWarp>
          </a:bodyPr>
          <a:lstStyle/>
          <a:p>
            <a:pPr algn="ctr"/>
            <a:endParaRPr lang="en-US" sz="2400" kern="10">
              <a:ln w="9525">
                <a:solidFill>
                  <a:srgbClr val="CC00CC"/>
                </a:solidFill>
                <a:round/>
                <a:headEnd/>
                <a:tailEnd/>
              </a:ln>
              <a:solidFill>
                <a:srgbClr val="CC00CC"/>
              </a:solidFill>
              <a:cs typeface="Times New Roman" panose="02020603050405020304" pitchFamily="18" charset="0"/>
            </a:endParaRPr>
          </a:p>
        </p:txBody>
      </p:sp>
      <p:pic>
        <p:nvPicPr>
          <p:cNvPr id="43" name="Picture 42" descr="ag00218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197790" flipV="1">
            <a:off x="9541670" y="5638007"/>
            <a:ext cx="815975"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8165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1000" fill="hold"/>
                                        <p:tgtEl>
                                          <p:spTgt spid="45"/>
                                        </p:tgtEl>
                                        <p:attrNameLst>
                                          <p:attrName>ppt_x</p:attrName>
                                        </p:attrNameLst>
                                      </p:cBhvr>
                                      <p:tavLst>
                                        <p:tav tm="0">
                                          <p:val>
                                            <p:strVal val="#ppt_x-.2"/>
                                          </p:val>
                                        </p:tav>
                                        <p:tav tm="100000">
                                          <p:val>
                                            <p:strVal val="#ppt_x"/>
                                          </p:val>
                                        </p:tav>
                                      </p:tavLst>
                                    </p:anim>
                                    <p:anim calcmode="lin" valueType="num">
                                      <p:cBhvr>
                                        <p:cTn id="13"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down)">
                                      <p:cBhvr>
                                        <p:cTn id="19" dur="500"/>
                                        <p:tgtEl>
                                          <p:spTgt spid="46"/>
                                        </p:tgtEl>
                                      </p:cBhvr>
                                    </p:animEffect>
                                  </p:childTnLst>
                                </p:cTn>
                              </p:par>
                              <p:par>
                                <p:cTn id="20" presetID="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ppt_x"/>
                                          </p:val>
                                        </p:tav>
                                        <p:tav tm="100000">
                                          <p:val>
                                            <p:strVal val="#ppt_x"/>
                                          </p:val>
                                        </p:tav>
                                      </p:tavLst>
                                    </p:anim>
                                    <p:anim calcmode="lin" valueType="num">
                                      <p:cBhvr additive="base">
                                        <p:cTn id="2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F53074-7DB3-4CBC-A448-99F025EC4829}"/>
              </a:ext>
            </a:extLst>
          </p:cNvPr>
          <p:cNvSpPr>
            <a:spLocks noGrp="1"/>
          </p:cNvSpPr>
          <p:nvPr>
            <p:ph type="sldNum" sz="quarter" idx="11"/>
          </p:nvPr>
        </p:nvSpPr>
        <p:spPr/>
        <p:txBody>
          <a:bodyPr/>
          <a:lstStyle/>
          <a:p>
            <a:fld id="{19B51A1E-902D-48AF-9020-955120F399B6}" type="slidenum">
              <a:rPr lang="en-US" noProof="0" smtClean="0"/>
              <a:pPr/>
              <a:t>10</a:t>
            </a:fld>
            <a:endParaRPr lang="en-US" noProof="0" dirty="0"/>
          </a:p>
        </p:txBody>
      </p:sp>
      <p:sp>
        <p:nvSpPr>
          <p:cNvPr id="14" name="Title 1">
            <a:extLst>
              <a:ext uri="{FF2B5EF4-FFF2-40B4-BE49-F238E27FC236}">
                <a16:creationId xmlns:a16="http://schemas.microsoft.com/office/drawing/2014/main" id="{AC5E0568-6D6D-4232-A0A8-16C19F10069B}"/>
              </a:ext>
            </a:extLst>
          </p:cNvPr>
          <p:cNvSpPr>
            <a:spLocks noGrp="1"/>
          </p:cNvSpPr>
          <p:nvPr>
            <p:ph type="title"/>
          </p:nvPr>
        </p:nvSpPr>
        <p:spPr>
          <a:xfrm>
            <a:off x="3022772" y="381064"/>
            <a:ext cx="7169912" cy="432000"/>
          </a:xfrm>
        </p:spPr>
        <p:txBody>
          <a:bodyPr/>
          <a:lstStyle/>
          <a:p>
            <a:pPr algn="ctr"/>
            <a:r>
              <a:rPr lang="en-US" sz="2800" b="1" dirty="0" smtClean="0">
                <a:solidFill>
                  <a:schemeClr val="accent3">
                    <a:lumMod val="50000"/>
                  </a:schemeClr>
                </a:solidFill>
                <a:latin typeface="Arial" panose="020B0604020202020204" pitchFamily="34" charset="0"/>
                <a:cs typeface="Arial" panose="020B0604020202020204" pitchFamily="34" charset="0"/>
              </a:rPr>
              <a:t>ĐỘNG </a:t>
            </a:r>
            <a:r>
              <a:rPr lang="en-US" sz="2800" b="1" dirty="0">
                <a:solidFill>
                  <a:schemeClr val="accent3">
                    <a:lumMod val="50000"/>
                  </a:schemeClr>
                </a:solidFill>
                <a:latin typeface="Arial" panose="020B0604020202020204" pitchFamily="34" charset="0"/>
                <a:cs typeface="Arial" panose="020B0604020202020204" pitchFamily="34" charset="0"/>
              </a:rPr>
              <a:t>VẬT CÓ XƯƠNG SỐNG</a:t>
            </a:r>
          </a:p>
        </p:txBody>
      </p:sp>
      <p:pic>
        <p:nvPicPr>
          <p:cNvPr id="2050" name="Picture 2" descr="Ý nghĩa bất ngờ đằng sau tiếng hót của loài chim - VnReview - Tin nóng">
            <a:extLst>
              <a:ext uri="{FF2B5EF4-FFF2-40B4-BE49-F238E27FC236}">
                <a16:creationId xmlns:a16="http://schemas.microsoft.com/office/drawing/2014/main" id="{2640E509-2F90-4B8A-8761-EE42D92DC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036" y="4062039"/>
            <a:ext cx="3429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ơ Thấy Thỏ Đánh Lô Đề Con Gì ?">
            <a:extLst>
              <a:ext uri="{FF2B5EF4-FFF2-40B4-BE49-F238E27FC236}">
                <a16:creationId xmlns:a16="http://schemas.microsoft.com/office/drawing/2014/main" id="{7FA0414C-C071-406B-BB81-92FB7D38B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6" r="4282"/>
          <a:stretch/>
        </p:blipFill>
        <p:spPr bwMode="auto">
          <a:xfrm>
            <a:off x="6607728" y="4062039"/>
            <a:ext cx="3657600" cy="23036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á chuồn, loài cá biết bay">
            <a:extLst>
              <a:ext uri="{FF2B5EF4-FFF2-40B4-BE49-F238E27FC236}">
                <a16:creationId xmlns:a16="http://schemas.microsoft.com/office/drawing/2014/main" id="{6F1FD10C-E7FD-4608-A17B-AA6608C0B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61" y="1380512"/>
            <a:ext cx="3535403" cy="23268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Ếch biến đổi giới tính thường xuyên hơn chúng ta tưởng - VnReview - Tin nóng">
            <a:extLst>
              <a:ext uri="{FF2B5EF4-FFF2-40B4-BE49-F238E27FC236}">
                <a16:creationId xmlns:a16="http://schemas.microsoft.com/office/drawing/2014/main" id="{57BD97F1-2102-4AB1-8543-E2BE46482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407" y="1380512"/>
            <a:ext cx="3455471" cy="230364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ùa Nga - Hermann Tortoise đẹp, giá tốt chỉ có tại Vietpetgarden">
            <a:extLst>
              <a:ext uri="{FF2B5EF4-FFF2-40B4-BE49-F238E27FC236}">
                <a16:creationId xmlns:a16="http://schemas.microsoft.com/office/drawing/2014/main" id="{0CB4823C-8C69-4B2F-B4C6-7711AA43A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4820" y="1380512"/>
            <a:ext cx="3455471" cy="230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67895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9" y="432000"/>
            <a:ext cx="547847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II. </a:t>
            </a:r>
            <a:r>
              <a:rPr lang="en-US" sz="3600" b="1" dirty="0" err="1">
                <a:solidFill>
                  <a:schemeClr val="bg1"/>
                </a:solidFill>
                <a:latin typeface="Arial" panose="020B0604020202020204" pitchFamily="34" charset="0"/>
                <a:cs typeface="Arial" panose="020B0604020202020204" pitchFamily="34" charset="0"/>
              </a:rPr>
              <a:t>Các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nhóm</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endParaRPr lang="en-US" sz="3600" b="1"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11</a:t>
            </a:fld>
            <a:endParaRPr lang="en-US" noProof="0" dirty="0"/>
          </a:p>
        </p:txBody>
      </p:sp>
      <p:graphicFrame>
        <p:nvGraphicFramePr>
          <p:cNvPr id="4" name="Diagram 3">
            <a:extLst>
              <a:ext uri="{FF2B5EF4-FFF2-40B4-BE49-F238E27FC236}">
                <a16:creationId xmlns:a16="http://schemas.microsoft.com/office/drawing/2014/main" id="{F37237DE-ED88-458A-A1F1-57A4969CFBCB}"/>
              </a:ext>
            </a:extLst>
          </p:cNvPr>
          <p:cNvGraphicFramePr/>
          <p:nvPr>
            <p:extLst>
              <p:ext uri="{D42A27DB-BD31-4B8C-83A1-F6EECF244321}">
                <p14:modId xmlns:p14="http://schemas.microsoft.com/office/powerpoint/2010/main" val="2631786634"/>
              </p:ext>
            </p:extLst>
          </p:nvPr>
        </p:nvGraphicFramePr>
        <p:xfrm>
          <a:off x="2179948" y="4280295"/>
          <a:ext cx="7461043" cy="1742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F368E485-A082-4285-A2F8-B4597DC9B572}"/>
              </a:ext>
            </a:extLst>
          </p:cNvPr>
          <p:cNvSpPr/>
          <p:nvPr/>
        </p:nvSpPr>
        <p:spPr>
          <a:xfrm>
            <a:off x="358916" y="1706614"/>
            <a:ext cx="10093380" cy="160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en-US" sz="2800" b="1" dirty="0" err="1">
                <a:solidFill>
                  <a:schemeClr val="tx1"/>
                </a:solidFill>
                <a:latin typeface="Arial" panose="020B0604020202020204" pitchFamily="34" charset="0"/>
                <a:cs typeface="Arial" panose="020B0604020202020204" pitchFamily="34" charset="0"/>
              </a:rPr>
              <a:t>Nhiệm</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vụ</a:t>
            </a:r>
            <a:r>
              <a:rPr lang="en-US" sz="2800" b="1"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nhóm</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10-12 </a:t>
            </a:r>
            <a:r>
              <a:rPr lang="en-US" sz="2400" dirty="0" err="1">
                <a:solidFill>
                  <a:schemeClr val="tx1"/>
                </a:solidFill>
                <a:latin typeface="Arial" panose="020B0604020202020204" pitchFamily="34" charset="0"/>
                <a:cs typeface="Arial" panose="020B0604020202020204" pitchFamily="34" charset="0"/>
              </a:rPr>
              <a:t>thành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viên</a:t>
            </a:r>
            <a:r>
              <a:rPr lang="en-US" sz="2400" dirty="0">
                <a:solidFill>
                  <a:schemeClr val="tx1"/>
                </a:solidFill>
                <a:latin typeface="Arial" panose="020B0604020202020204" pitchFamily="34" charset="0"/>
                <a:cs typeface="Arial" panose="020B0604020202020204" pitchFamily="34" charset="0"/>
              </a:rPr>
              <a:t>/</a:t>
            </a:r>
            <a:r>
              <a:rPr lang="en-US" sz="2400" dirty="0" err="1">
                <a:solidFill>
                  <a:schemeClr val="tx1"/>
                </a:solidFill>
                <a:latin typeface="Arial" panose="020B0604020202020204" pitchFamily="34" charset="0"/>
                <a:cs typeface="Arial" panose="020B0604020202020204" pitchFamily="34" charset="0"/>
              </a:rPr>
              <a:t>nhóm</a:t>
            </a:r>
            <a:r>
              <a:rPr lang="en-US" sz="2400" dirty="0">
                <a:solidFill>
                  <a:schemeClr val="tx1"/>
                </a:solidFill>
                <a:latin typeface="Arial" panose="020B0604020202020204" pitchFamily="34" charset="0"/>
                <a:cs typeface="Arial" panose="020B0604020202020204" pitchFamily="34" charset="0"/>
              </a:rPr>
              <a:t>):</a:t>
            </a:r>
          </a:p>
          <a:p>
            <a:pPr lvl="0">
              <a:lnSpc>
                <a:spcPct val="150000"/>
              </a:lnSpc>
            </a:pPr>
            <a:r>
              <a:rPr lang="en-US" sz="2400" u="sng" dirty="0">
                <a:solidFill>
                  <a:schemeClr val="tx1"/>
                </a:solidFill>
                <a:latin typeface="Arial" panose="020B0604020202020204" pitchFamily="34" charset="0"/>
                <a:cs typeface="Arial" panose="020B0604020202020204" pitchFamily="34" charset="0"/>
              </a:rPr>
              <a:t>5 </a:t>
            </a:r>
            <a:r>
              <a:rPr lang="en-US" sz="2400" u="sng" dirty="0" err="1">
                <a:solidFill>
                  <a:schemeClr val="tx1"/>
                </a:solidFill>
                <a:latin typeface="Arial" panose="020B0604020202020204" pitchFamily="34" charset="0"/>
                <a:cs typeface="Arial" panose="020B0604020202020204" pitchFamily="34" charset="0"/>
              </a:rPr>
              <a:t>phút</a:t>
            </a:r>
            <a:r>
              <a:rPr lang="en-US" sz="2400" u="sng"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2 </a:t>
            </a:r>
            <a:r>
              <a:rPr lang="en-US" sz="2400" dirty="0" err="1">
                <a:solidFill>
                  <a:schemeClr val="tx1"/>
                </a:solidFill>
                <a:latin typeface="Arial" panose="020B0604020202020204" pitchFamily="34" charset="0"/>
                <a:cs typeface="Arial" panose="020B0604020202020204" pitchFamily="34" charset="0"/>
              </a:rPr>
              <a:t>thành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viên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tìm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hiểu</a:t>
            </a:r>
            <a:r>
              <a:rPr lang="en-US" sz="2400" dirty="0">
                <a:solidFill>
                  <a:schemeClr val="tx1"/>
                </a:solidFill>
                <a:latin typeface="Arial" panose="020B0604020202020204" pitchFamily="34" charset="0"/>
                <a:cs typeface="Arial" panose="020B0604020202020204" pitchFamily="34" charset="0"/>
              </a:rPr>
              <a:t> 1 </a:t>
            </a:r>
            <a:r>
              <a:rPr lang="en-US" sz="2400" dirty="0" err="1">
                <a:solidFill>
                  <a:schemeClr val="tx1"/>
                </a:solidFill>
                <a:latin typeface="Arial" panose="020B0604020202020204" pitchFamily="34" charset="0"/>
                <a:cs typeface="Arial" panose="020B0604020202020204" pitchFamily="34" charset="0"/>
              </a:rPr>
              <a:t>nhóm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vật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về</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thông</a:t>
            </a:r>
            <a:r>
              <a:rPr lang="en-US" sz="2400" dirty="0">
                <a:solidFill>
                  <a:schemeClr val="tx1"/>
                </a:solidFill>
                <a:latin typeface="Arial" panose="020B0604020202020204" pitchFamily="34" charset="0"/>
                <a:cs typeface="Arial" panose="020B0604020202020204" pitchFamily="34" charset="0"/>
              </a:rPr>
              <a:t> tin: </a:t>
            </a:r>
            <a:r>
              <a:rPr lang="en-US" sz="2400" dirty="0" err="1">
                <a:solidFill>
                  <a:schemeClr val="tx1"/>
                </a:solidFill>
                <a:latin typeface="Arial" panose="020B0604020202020204" pitchFamily="34" charset="0"/>
                <a:cs typeface="Arial" panose="020B0604020202020204" pitchFamily="34" charset="0"/>
              </a:rPr>
              <a:t>đặc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điểm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nhận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biết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đại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diện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nhóm</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p>
            <a:pPr lvl="0">
              <a:lnSpc>
                <a:spcPct val="150000"/>
              </a:lnSpc>
            </a:pPr>
            <a:r>
              <a:rPr lang="en-US" sz="2400" u="sng" dirty="0">
                <a:solidFill>
                  <a:schemeClr val="tx1"/>
                </a:solidFill>
                <a:latin typeface="Arial" panose="020B0604020202020204" pitchFamily="34" charset="0"/>
                <a:cs typeface="Arial" panose="020B0604020202020204" pitchFamily="34" charset="0"/>
              </a:rPr>
              <a:t>5 </a:t>
            </a:r>
            <a:r>
              <a:rPr lang="en-US" sz="2400" u="sng" dirty="0" err="1">
                <a:solidFill>
                  <a:schemeClr val="tx1"/>
                </a:solidFill>
                <a:latin typeface="Arial" panose="020B0604020202020204" pitchFamily="34" charset="0"/>
                <a:cs typeface="Arial" panose="020B0604020202020204" pitchFamily="34" charset="0"/>
              </a:rPr>
              <a:t>phút</a:t>
            </a:r>
            <a:r>
              <a:rPr lang="en-US" sz="2400" u="sng"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Tổng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hợp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kết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quả</a:t>
            </a:r>
            <a:r>
              <a:rPr lang="en-US" sz="2400" dirty="0">
                <a:solidFill>
                  <a:schemeClr val="tx1"/>
                </a:solidFill>
                <a:latin typeface="Arial" panose="020B0604020202020204" pitchFamily="34" charset="0"/>
                <a:cs typeface="Arial" panose="020B0604020202020204" pitchFamily="34" charset="0"/>
              </a:rPr>
              <a:t> - </a:t>
            </a:r>
            <a:r>
              <a:rPr lang="en-US" sz="2400" dirty="0" err="1">
                <a:solidFill>
                  <a:schemeClr val="tx1"/>
                </a:solidFill>
                <a:latin typeface="Arial" panose="020B0604020202020204" pitchFamily="34" charset="0"/>
                <a:cs typeface="Arial" panose="020B0604020202020204" pitchFamily="34" charset="0"/>
              </a:rPr>
              <a:t>Hoàn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thành</a:t>
            </a:r>
            <a:r>
              <a:rPr lang="en-US" sz="2400" dirty="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bảng</a:t>
            </a:r>
            <a:r>
              <a:rPr lang="en-US" sz="2400" dirty="0" smtClean="0">
                <a:solidFill>
                  <a:schemeClr val="tx1"/>
                </a:solidFill>
                <a:latin typeface="Arial" panose="020B0604020202020204" pitchFamily="34" charset="0"/>
                <a:cs typeface="Arial" panose="020B0604020202020204" pitchFamily="34" charset="0"/>
              </a:rPr>
              <a:t> 1 </a:t>
            </a:r>
            <a:r>
              <a:rPr lang="en-US" sz="2400" dirty="0" err="1" smtClean="0">
                <a:solidFill>
                  <a:schemeClr val="tx1"/>
                </a:solidFill>
                <a:latin typeface="Arial" panose="020B0604020202020204" pitchFamily="34" charset="0"/>
                <a:cs typeface="Arial" panose="020B0604020202020204" pitchFamily="34" charset="0"/>
              </a:rPr>
              <a:t>và</a:t>
            </a:r>
            <a:r>
              <a:rPr lang="en-US" sz="2400" dirty="0" smtClean="0">
                <a:solidFill>
                  <a:schemeClr val="tx1"/>
                </a:solidFill>
                <a:latin typeface="Arial" panose="020B0604020202020204" pitchFamily="34" charset="0"/>
                <a:cs typeface="Arial" panose="020B0604020202020204" pitchFamily="34" charset="0"/>
              </a:rPr>
              <a:t> 2 </a:t>
            </a:r>
            <a:endParaRPr lang="en-US" sz="2400" dirty="0">
              <a:solidFill>
                <a:schemeClr val="tx1"/>
              </a:solidFill>
              <a:latin typeface="Arial" panose="020B0604020202020204" pitchFamily="34" charset="0"/>
              <a:cs typeface="Arial" panose="020B0604020202020204" pitchFamily="34" charset="0"/>
            </a:endParaRPr>
          </a:p>
        </p:txBody>
      </p:sp>
      <p:pic>
        <p:nvPicPr>
          <p:cNvPr id="6" name="Đồng hồ đếm ngược 5 phút - 5 Minutes">
            <a:hlinkClick r:id="" action="ppaction://media"/>
            <a:extLst>
              <a:ext uri="{FF2B5EF4-FFF2-40B4-BE49-F238E27FC236}">
                <a16:creationId xmlns:a16="http://schemas.microsoft.com/office/drawing/2014/main" id="{CBE5B7EF-CFCA-4C3B-8F27-11FB41A0A57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79407" y="351997"/>
            <a:ext cx="2588455" cy="1456006"/>
          </a:xfrm>
          <a:prstGeom prst="rect">
            <a:avLst/>
          </a:prstGeom>
        </p:spPr>
      </p:pic>
    </p:spTree>
    <p:extLst>
      <p:ext uri="{BB962C8B-B14F-4D97-AF65-F5344CB8AC3E}">
        <p14:creationId xmlns:p14="http://schemas.microsoft.com/office/powerpoint/2010/main" val="23497870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12</a:t>
            </a:fld>
            <a:endParaRPr lang="en-US" noProof="0" dirty="0"/>
          </a:p>
        </p:txBody>
      </p:sp>
      <p:sp>
        <p:nvSpPr>
          <p:cNvPr id="5" name="Title 1">
            <a:extLst>
              <a:ext uri="{FF2B5EF4-FFF2-40B4-BE49-F238E27FC236}">
                <a16:creationId xmlns:a16="http://schemas.microsoft.com/office/drawing/2014/main" id="{C72E017C-E94B-45F4-B33E-9C5C803AD7CE}"/>
              </a:ext>
            </a:extLst>
          </p:cNvPr>
          <p:cNvSpPr>
            <a:spLocks noGrp="1"/>
          </p:cNvSpPr>
          <p:nvPr>
            <p:ph type="title"/>
          </p:nvPr>
        </p:nvSpPr>
        <p:spPr>
          <a:xfrm>
            <a:off x="2018804" y="283628"/>
            <a:ext cx="7683336" cy="432000"/>
          </a:xfrm>
        </p:spPr>
        <p:txBody>
          <a:bodyPr/>
          <a:lstStyle/>
          <a:p>
            <a:pPr algn="ctr"/>
            <a:r>
              <a:rPr lang="en-US" b="1" dirty="0" smtClean="0">
                <a:solidFill>
                  <a:schemeClr val="accent3"/>
                </a:solidFill>
                <a:latin typeface="Arial" panose="020B0604020202020204" pitchFamily="34" charset="0"/>
                <a:cs typeface="Arial" panose="020B0604020202020204" pitchFamily="34" charset="0"/>
              </a:rPr>
              <a:t>1. ĐỘNG </a:t>
            </a:r>
            <a:r>
              <a:rPr lang="en-US" b="1" dirty="0">
                <a:solidFill>
                  <a:schemeClr val="accent3"/>
                </a:solidFill>
                <a:latin typeface="Arial" panose="020B0604020202020204" pitchFamily="34" charset="0"/>
                <a:cs typeface="Arial" panose="020B0604020202020204" pitchFamily="34" charset="0"/>
              </a:rPr>
              <a:t>VẬT </a:t>
            </a:r>
            <a:r>
              <a:rPr lang="en-US" b="1" dirty="0" smtClean="0">
                <a:solidFill>
                  <a:schemeClr val="accent3"/>
                </a:solidFill>
                <a:latin typeface="Arial" panose="020B0604020202020204" pitchFamily="34" charset="0"/>
                <a:cs typeface="Arial" panose="020B0604020202020204" pitchFamily="34" charset="0"/>
              </a:rPr>
              <a:t>KHÔNG XƯƠNG </a:t>
            </a:r>
            <a:r>
              <a:rPr lang="en-US" b="1" dirty="0">
                <a:solidFill>
                  <a:schemeClr val="accent3"/>
                </a:solidFill>
                <a:latin typeface="Arial" panose="020B0604020202020204" pitchFamily="34" charset="0"/>
                <a:cs typeface="Arial" panose="020B0604020202020204" pitchFamily="34" charset="0"/>
              </a:rPr>
              <a:t>SỐNG</a:t>
            </a:r>
          </a:p>
        </p:txBody>
      </p:sp>
      <p:graphicFrame>
        <p:nvGraphicFramePr>
          <p:cNvPr id="6" name="Table 5"/>
          <p:cNvGraphicFramePr>
            <a:graphicFrameLocks noGrp="1"/>
          </p:cNvGraphicFramePr>
          <p:nvPr>
            <p:extLst>
              <p:ext uri="{D42A27DB-BD31-4B8C-83A1-F6EECF244321}">
                <p14:modId xmlns:p14="http://schemas.microsoft.com/office/powerpoint/2010/main" val="580911169"/>
              </p:ext>
            </p:extLst>
          </p:nvPr>
        </p:nvGraphicFramePr>
        <p:xfrm>
          <a:off x="273136" y="1379222"/>
          <a:ext cx="11655231" cy="5193077"/>
        </p:xfrm>
        <a:graphic>
          <a:graphicData uri="http://schemas.openxmlformats.org/drawingml/2006/table">
            <a:tbl>
              <a:tblPr firstRow="1" bandRow="1">
                <a:tableStyleId>{F5AB1C69-6EDB-4FF4-983F-18BD219EF322}</a:tableStyleId>
              </a:tblPr>
              <a:tblGrid>
                <a:gridCol w="1800530">
                  <a:extLst>
                    <a:ext uri="{9D8B030D-6E8A-4147-A177-3AD203B41FA5}">
                      <a16:colId xmlns:a16="http://schemas.microsoft.com/office/drawing/2014/main" val="20000"/>
                    </a:ext>
                  </a:extLst>
                </a:gridCol>
                <a:gridCol w="1529536">
                  <a:extLst>
                    <a:ext uri="{9D8B030D-6E8A-4147-A177-3AD203B41FA5}">
                      <a16:colId xmlns:a16="http://schemas.microsoft.com/office/drawing/2014/main" val="20001"/>
                    </a:ext>
                  </a:extLst>
                </a:gridCol>
                <a:gridCol w="1665033">
                  <a:extLst>
                    <a:ext uri="{9D8B030D-6E8A-4147-A177-3AD203B41FA5}">
                      <a16:colId xmlns:a16="http://schemas.microsoft.com/office/drawing/2014/main" val="20002"/>
                    </a:ext>
                  </a:extLst>
                </a:gridCol>
                <a:gridCol w="1665033">
                  <a:extLst>
                    <a:ext uri="{9D8B030D-6E8A-4147-A177-3AD203B41FA5}">
                      <a16:colId xmlns:a16="http://schemas.microsoft.com/office/drawing/2014/main" val="20003"/>
                    </a:ext>
                  </a:extLst>
                </a:gridCol>
                <a:gridCol w="1665033">
                  <a:extLst>
                    <a:ext uri="{9D8B030D-6E8A-4147-A177-3AD203B41FA5}">
                      <a16:colId xmlns:a16="http://schemas.microsoft.com/office/drawing/2014/main" val="20004"/>
                    </a:ext>
                  </a:extLst>
                </a:gridCol>
                <a:gridCol w="1665033">
                  <a:extLst>
                    <a:ext uri="{9D8B030D-6E8A-4147-A177-3AD203B41FA5}">
                      <a16:colId xmlns:a16="http://schemas.microsoft.com/office/drawing/2014/main" val="20005"/>
                    </a:ext>
                  </a:extLst>
                </a:gridCol>
                <a:gridCol w="1665033">
                  <a:extLst>
                    <a:ext uri="{9D8B030D-6E8A-4147-A177-3AD203B41FA5}">
                      <a16:colId xmlns:a16="http://schemas.microsoft.com/office/drawing/2014/main" val="20006"/>
                    </a:ext>
                  </a:extLst>
                </a:gridCol>
              </a:tblGrid>
              <a:tr h="1321679">
                <a:tc>
                  <a:txBody>
                    <a:bodyPr/>
                    <a:lstStyle/>
                    <a:p>
                      <a:r>
                        <a:rPr lang="en-US" sz="3200" dirty="0" err="1" smtClean="0"/>
                        <a:t>Ngành</a:t>
                      </a:r>
                      <a:r>
                        <a:rPr lang="en-US" sz="3200" baseline="0" dirty="0" smtClean="0"/>
                        <a:t> </a:t>
                      </a:r>
                      <a:r>
                        <a:rPr lang="en-US" sz="3200" baseline="0" dirty="0" err="1" smtClean="0"/>
                        <a:t>động</a:t>
                      </a:r>
                      <a:r>
                        <a:rPr lang="en-US" sz="3200" baseline="0" dirty="0" smtClean="0"/>
                        <a:t> </a:t>
                      </a:r>
                      <a:r>
                        <a:rPr lang="en-US" sz="3200" baseline="0" dirty="0" err="1" smtClean="0"/>
                        <a:t>vật</a:t>
                      </a:r>
                      <a:endParaRPr lang="en-US" sz="3200" dirty="0" smtClean="0"/>
                    </a:p>
                    <a:p>
                      <a:endParaRPr lang="en-US" sz="3200" dirty="0" smtClean="0"/>
                    </a:p>
                  </a:txBody>
                  <a:tcPr/>
                </a:tc>
                <a:tc>
                  <a:txBody>
                    <a:bodyPr/>
                    <a:lstStyle/>
                    <a:p>
                      <a:r>
                        <a:rPr lang="en-US" sz="3200" dirty="0" err="1" smtClean="0"/>
                        <a:t>Ruột</a:t>
                      </a:r>
                      <a:r>
                        <a:rPr lang="en-US" sz="3200" baseline="0" dirty="0" smtClean="0"/>
                        <a:t> </a:t>
                      </a:r>
                      <a:r>
                        <a:rPr lang="en-US" sz="3200" baseline="0" dirty="0" err="1" smtClean="0"/>
                        <a:t>Khoang</a:t>
                      </a:r>
                      <a:endParaRPr lang="en-US" sz="3200" dirty="0"/>
                    </a:p>
                  </a:txBody>
                  <a:tcPr/>
                </a:tc>
                <a:tc>
                  <a:txBody>
                    <a:bodyPr/>
                    <a:lstStyle/>
                    <a:p>
                      <a:r>
                        <a:rPr lang="en-US" sz="3200" dirty="0" err="1" smtClean="0"/>
                        <a:t>Giun</a:t>
                      </a:r>
                      <a:r>
                        <a:rPr lang="en-US" sz="3200" baseline="0" dirty="0" smtClean="0"/>
                        <a:t> </a:t>
                      </a:r>
                      <a:r>
                        <a:rPr lang="en-US" sz="3200" baseline="0" dirty="0" err="1" smtClean="0"/>
                        <a:t>dẹp</a:t>
                      </a:r>
                      <a:endParaRPr lang="en-US" sz="3200" dirty="0"/>
                    </a:p>
                  </a:txBody>
                  <a:tcPr/>
                </a:tc>
                <a:tc>
                  <a:txBody>
                    <a:bodyPr/>
                    <a:lstStyle/>
                    <a:p>
                      <a:r>
                        <a:rPr lang="en-US" sz="3200" dirty="0" err="1" smtClean="0"/>
                        <a:t>Giun</a:t>
                      </a:r>
                      <a:r>
                        <a:rPr lang="en-US" sz="3200" dirty="0" smtClean="0"/>
                        <a:t> </a:t>
                      </a:r>
                      <a:r>
                        <a:rPr lang="en-US" sz="3200" dirty="0" err="1" smtClean="0"/>
                        <a:t>tròn</a:t>
                      </a:r>
                      <a:endParaRPr lang="en-US" sz="3200" dirty="0"/>
                    </a:p>
                  </a:txBody>
                  <a:tcPr/>
                </a:tc>
                <a:tc>
                  <a:txBody>
                    <a:bodyPr/>
                    <a:lstStyle/>
                    <a:p>
                      <a:r>
                        <a:rPr lang="en-US" sz="3200" dirty="0" err="1" smtClean="0"/>
                        <a:t>Giun</a:t>
                      </a:r>
                      <a:r>
                        <a:rPr lang="en-US" sz="3200" dirty="0" smtClean="0"/>
                        <a:t> </a:t>
                      </a:r>
                      <a:r>
                        <a:rPr lang="en-US" sz="3200" dirty="0" err="1" smtClean="0"/>
                        <a:t>đốt</a:t>
                      </a:r>
                      <a:endParaRPr lang="en-US" sz="3200" dirty="0"/>
                    </a:p>
                  </a:txBody>
                  <a:tcPr/>
                </a:tc>
                <a:tc>
                  <a:txBody>
                    <a:bodyPr/>
                    <a:lstStyle/>
                    <a:p>
                      <a:r>
                        <a:rPr lang="en-US" sz="3200" dirty="0" err="1" smtClean="0"/>
                        <a:t>Thân</a:t>
                      </a:r>
                      <a:r>
                        <a:rPr lang="en-US" sz="3200" baseline="0" dirty="0" smtClean="0"/>
                        <a:t> </a:t>
                      </a:r>
                      <a:r>
                        <a:rPr lang="en-US" sz="3200" baseline="0" dirty="0" err="1" smtClean="0"/>
                        <a:t>mềm</a:t>
                      </a:r>
                      <a:r>
                        <a:rPr lang="en-US" sz="3200" baseline="0" dirty="0" smtClean="0"/>
                        <a:t> </a:t>
                      </a:r>
                      <a:endParaRPr lang="en-US" sz="3200" dirty="0"/>
                    </a:p>
                  </a:txBody>
                  <a:tcPr/>
                </a:tc>
                <a:tc>
                  <a:txBody>
                    <a:bodyPr/>
                    <a:lstStyle/>
                    <a:p>
                      <a:r>
                        <a:rPr lang="en-US" sz="3200" dirty="0" err="1" smtClean="0"/>
                        <a:t>Chân</a:t>
                      </a:r>
                      <a:r>
                        <a:rPr lang="en-US" sz="3200" baseline="0" dirty="0" smtClean="0"/>
                        <a:t> </a:t>
                      </a:r>
                      <a:r>
                        <a:rPr lang="en-US" sz="3200" baseline="0" dirty="0" err="1" smtClean="0"/>
                        <a:t>khớp</a:t>
                      </a:r>
                      <a:endParaRPr lang="en-US" sz="3200" dirty="0"/>
                    </a:p>
                  </a:txBody>
                  <a:tcPr/>
                </a:tc>
                <a:extLst>
                  <a:ext uri="{0D108BD9-81ED-4DB2-BD59-A6C34878D82A}">
                    <a16:rowId xmlns:a16="http://schemas.microsoft.com/office/drawing/2014/main" val="10000"/>
                  </a:ext>
                </a:extLst>
              </a:tr>
              <a:tr h="2565612">
                <a:tc>
                  <a:txBody>
                    <a:bodyPr/>
                    <a:lstStyle/>
                    <a:p>
                      <a:r>
                        <a:rPr lang="en-US" sz="3200" dirty="0" err="1" smtClean="0"/>
                        <a:t>Đặc</a:t>
                      </a:r>
                      <a:r>
                        <a:rPr lang="en-US" sz="3200" baseline="0" dirty="0" smtClean="0"/>
                        <a:t> </a:t>
                      </a:r>
                      <a:r>
                        <a:rPr lang="en-US" sz="3200" baseline="0" dirty="0" err="1" smtClean="0"/>
                        <a:t>điểm</a:t>
                      </a:r>
                      <a:r>
                        <a:rPr lang="en-US" sz="3200" baseline="0" dirty="0" smtClean="0"/>
                        <a:t> </a:t>
                      </a:r>
                      <a:r>
                        <a:rPr lang="en-US" sz="3200" baseline="0" dirty="0" err="1" smtClean="0"/>
                        <a:t>nhận</a:t>
                      </a:r>
                      <a:r>
                        <a:rPr lang="en-US" sz="3200" baseline="0" dirty="0" smtClean="0"/>
                        <a:t> </a:t>
                      </a:r>
                      <a:r>
                        <a:rPr lang="en-US" sz="3200" baseline="0" dirty="0" err="1" smtClean="0"/>
                        <a:t>biết</a:t>
                      </a:r>
                      <a:endParaRPr lang="en-US" sz="3200" dirty="0"/>
                    </a:p>
                  </a:txBody>
                  <a:tcPr/>
                </a:tc>
                <a:tc>
                  <a:txBody>
                    <a:bodyPr/>
                    <a:lstStyle/>
                    <a:p>
                      <a:endParaRPr lang="en-US" sz="3200" dirty="0" smtClean="0"/>
                    </a:p>
                    <a:p>
                      <a:endParaRPr lang="en-US" sz="3200" dirty="0" smtClean="0"/>
                    </a:p>
                    <a:p>
                      <a:endParaRPr lang="en-US" sz="3200" dirty="0" smtClean="0"/>
                    </a:p>
                    <a:p>
                      <a:endParaRPr lang="en-US" sz="3200" dirty="0" smtClean="0"/>
                    </a:p>
                    <a:p>
                      <a:endParaRPr lang="en-US" sz="3200" dirty="0" smtClean="0"/>
                    </a:p>
                    <a:p>
                      <a:endParaRPr lang="en-US" sz="3200" dirty="0"/>
                    </a:p>
                  </a:txBody>
                  <a:tcPr/>
                </a:tc>
                <a:tc>
                  <a:txBody>
                    <a:bodyPr/>
                    <a:lstStyle/>
                    <a:p>
                      <a:endParaRPr lang="en-US" sz="3200" dirty="0"/>
                    </a:p>
                  </a:txBody>
                  <a:tcPr/>
                </a:tc>
                <a:tc>
                  <a:txBody>
                    <a:bodyPr/>
                    <a:lstStyle/>
                    <a:p>
                      <a:endParaRPr lang="en-US" sz="3200" dirty="0"/>
                    </a:p>
                  </a:txBody>
                  <a:tcPr/>
                </a:tc>
                <a:tc>
                  <a:txBody>
                    <a:bodyPr/>
                    <a:lstStyle/>
                    <a:p>
                      <a:endParaRPr lang="en-US" sz="3200" dirty="0"/>
                    </a:p>
                  </a:txBody>
                  <a:tcPr/>
                </a:tc>
                <a:tc>
                  <a:txBody>
                    <a:bodyPr/>
                    <a:lstStyle/>
                    <a:p>
                      <a:endParaRPr lang="en-US" sz="3200" dirty="0"/>
                    </a:p>
                  </a:txBody>
                  <a:tcPr/>
                </a:tc>
                <a:tc>
                  <a:txBody>
                    <a:bodyPr/>
                    <a:lstStyle/>
                    <a:p>
                      <a:endParaRPr lang="en-US" sz="3200" dirty="0"/>
                    </a:p>
                  </a:txBody>
                  <a:tcPr/>
                </a:tc>
                <a:extLst>
                  <a:ext uri="{0D108BD9-81ED-4DB2-BD59-A6C34878D82A}">
                    <a16:rowId xmlns:a16="http://schemas.microsoft.com/office/drawing/2014/main" val="10001"/>
                  </a:ext>
                </a:extLst>
              </a:tr>
              <a:tr h="621077">
                <a:tc>
                  <a:txBody>
                    <a:bodyPr/>
                    <a:lstStyle/>
                    <a:p>
                      <a:r>
                        <a:rPr lang="en-US" sz="3200" dirty="0" err="1" smtClean="0"/>
                        <a:t>Đại</a:t>
                      </a:r>
                      <a:r>
                        <a:rPr lang="en-US" sz="3200" baseline="0" dirty="0" smtClean="0"/>
                        <a:t> </a:t>
                      </a:r>
                      <a:r>
                        <a:rPr lang="en-US" sz="3200" baseline="0" dirty="0" err="1" smtClean="0"/>
                        <a:t>diện</a:t>
                      </a:r>
                      <a:endParaRPr lang="en-US" sz="3200" dirty="0"/>
                    </a:p>
                  </a:txBody>
                  <a:tcPr/>
                </a:tc>
                <a:tc>
                  <a:txBody>
                    <a:bodyPr/>
                    <a:lstStyle/>
                    <a:p>
                      <a:endParaRPr lang="en-US" sz="3200" dirty="0"/>
                    </a:p>
                  </a:txBody>
                  <a:tcPr/>
                </a:tc>
                <a:tc>
                  <a:txBody>
                    <a:bodyPr/>
                    <a:lstStyle/>
                    <a:p>
                      <a:endParaRPr lang="en-US" sz="3200"/>
                    </a:p>
                  </a:txBody>
                  <a:tcPr/>
                </a:tc>
                <a:tc>
                  <a:txBody>
                    <a:bodyPr/>
                    <a:lstStyle/>
                    <a:p>
                      <a:endParaRPr lang="en-US" sz="3200" dirty="0"/>
                    </a:p>
                  </a:txBody>
                  <a:tcPr/>
                </a:tc>
                <a:tc>
                  <a:txBody>
                    <a:bodyPr/>
                    <a:lstStyle/>
                    <a:p>
                      <a:endParaRPr lang="en-US" sz="3200" dirty="0"/>
                    </a:p>
                  </a:txBody>
                  <a:tcPr/>
                </a:tc>
                <a:tc>
                  <a:txBody>
                    <a:bodyPr/>
                    <a:lstStyle/>
                    <a:p>
                      <a:endParaRPr lang="en-US" sz="3200" dirty="0"/>
                    </a:p>
                  </a:txBody>
                  <a:tcPr/>
                </a:tc>
                <a:tc>
                  <a:txBody>
                    <a:bodyPr/>
                    <a:lstStyle/>
                    <a:p>
                      <a:endParaRPr lang="en-US" sz="32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61150812"/>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13</a:t>
            </a:fld>
            <a:endParaRPr lang="en-US" noProof="0" dirty="0"/>
          </a:p>
        </p:txBody>
      </p:sp>
      <p:sp>
        <p:nvSpPr>
          <p:cNvPr id="5" name="Title 1">
            <a:extLst>
              <a:ext uri="{FF2B5EF4-FFF2-40B4-BE49-F238E27FC236}">
                <a16:creationId xmlns:a16="http://schemas.microsoft.com/office/drawing/2014/main" id="{C72E017C-E94B-45F4-B33E-9C5C803AD7CE}"/>
              </a:ext>
            </a:extLst>
          </p:cNvPr>
          <p:cNvSpPr>
            <a:spLocks noGrp="1"/>
          </p:cNvSpPr>
          <p:nvPr>
            <p:ph type="title"/>
          </p:nvPr>
        </p:nvSpPr>
        <p:spPr>
          <a:xfrm>
            <a:off x="1911926" y="378631"/>
            <a:ext cx="7683336" cy="432000"/>
          </a:xfrm>
        </p:spPr>
        <p:txBody>
          <a:bodyPr/>
          <a:lstStyle/>
          <a:p>
            <a:pPr algn="ctr"/>
            <a:r>
              <a:rPr lang="en-US" b="1" dirty="0" smtClean="0">
                <a:solidFill>
                  <a:schemeClr val="accent3"/>
                </a:solidFill>
                <a:latin typeface="Arial" panose="020B0604020202020204" pitchFamily="34" charset="0"/>
                <a:cs typeface="Arial" panose="020B0604020202020204" pitchFamily="34" charset="0"/>
              </a:rPr>
              <a:t>2. ĐỘNG </a:t>
            </a:r>
            <a:r>
              <a:rPr lang="en-US" b="1" dirty="0">
                <a:solidFill>
                  <a:schemeClr val="accent3"/>
                </a:solidFill>
                <a:latin typeface="Arial" panose="020B0604020202020204" pitchFamily="34" charset="0"/>
                <a:cs typeface="Arial" panose="020B0604020202020204" pitchFamily="34" charset="0"/>
              </a:rPr>
              <a:t>VẬT </a:t>
            </a:r>
            <a:r>
              <a:rPr lang="en-US" b="1" dirty="0" smtClean="0">
                <a:solidFill>
                  <a:schemeClr val="accent3"/>
                </a:solidFill>
                <a:latin typeface="Arial" panose="020B0604020202020204" pitchFamily="34" charset="0"/>
                <a:cs typeface="Arial" panose="020B0604020202020204" pitchFamily="34" charset="0"/>
              </a:rPr>
              <a:t>CÓ XƯƠNG </a:t>
            </a:r>
            <a:r>
              <a:rPr lang="en-US" b="1" dirty="0">
                <a:solidFill>
                  <a:schemeClr val="accent3"/>
                </a:solidFill>
                <a:latin typeface="Arial" panose="020B0604020202020204" pitchFamily="34" charset="0"/>
                <a:cs typeface="Arial" panose="020B0604020202020204" pitchFamily="34" charset="0"/>
              </a:rPr>
              <a:t>SỐNG</a:t>
            </a:r>
          </a:p>
        </p:txBody>
      </p:sp>
      <p:graphicFrame>
        <p:nvGraphicFramePr>
          <p:cNvPr id="6" name="Table 5"/>
          <p:cNvGraphicFramePr>
            <a:graphicFrameLocks noGrp="1"/>
          </p:cNvGraphicFramePr>
          <p:nvPr>
            <p:extLst>
              <p:ext uri="{D42A27DB-BD31-4B8C-83A1-F6EECF244321}">
                <p14:modId xmlns:p14="http://schemas.microsoft.com/office/powerpoint/2010/main" val="4191511395"/>
              </p:ext>
            </p:extLst>
          </p:nvPr>
        </p:nvGraphicFramePr>
        <p:xfrm>
          <a:off x="273134" y="1116281"/>
          <a:ext cx="11655234" cy="5456018"/>
        </p:xfrm>
        <a:graphic>
          <a:graphicData uri="http://schemas.openxmlformats.org/drawingml/2006/table">
            <a:tbl>
              <a:tblPr firstRow="1" bandRow="1">
                <a:tableStyleId>{F5AB1C69-6EDB-4FF4-983F-18BD219EF322}</a:tableStyleId>
              </a:tblPr>
              <a:tblGrid>
                <a:gridCol w="2100619">
                  <a:extLst>
                    <a:ext uri="{9D8B030D-6E8A-4147-A177-3AD203B41FA5}">
                      <a16:colId xmlns:a16="http://schemas.microsoft.com/office/drawing/2014/main" val="20000"/>
                    </a:ext>
                  </a:extLst>
                </a:gridCol>
                <a:gridCol w="1784459">
                  <a:extLst>
                    <a:ext uri="{9D8B030D-6E8A-4147-A177-3AD203B41FA5}">
                      <a16:colId xmlns:a16="http://schemas.microsoft.com/office/drawing/2014/main" val="20001"/>
                    </a:ext>
                  </a:extLst>
                </a:gridCol>
                <a:gridCol w="1942539">
                  <a:extLst>
                    <a:ext uri="{9D8B030D-6E8A-4147-A177-3AD203B41FA5}">
                      <a16:colId xmlns:a16="http://schemas.microsoft.com/office/drawing/2014/main" val="20002"/>
                    </a:ext>
                  </a:extLst>
                </a:gridCol>
                <a:gridCol w="1942539">
                  <a:extLst>
                    <a:ext uri="{9D8B030D-6E8A-4147-A177-3AD203B41FA5}">
                      <a16:colId xmlns:a16="http://schemas.microsoft.com/office/drawing/2014/main" val="20003"/>
                    </a:ext>
                  </a:extLst>
                </a:gridCol>
                <a:gridCol w="1942539">
                  <a:extLst>
                    <a:ext uri="{9D8B030D-6E8A-4147-A177-3AD203B41FA5}">
                      <a16:colId xmlns:a16="http://schemas.microsoft.com/office/drawing/2014/main" val="20004"/>
                    </a:ext>
                  </a:extLst>
                </a:gridCol>
                <a:gridCol w="1942539">
                  <a:extLst>
                    <a:ext uri="{9D8B030D-6E8A-4147-A177-3AD203B41FA5}">
                      <a16:colId xmlns:a16="http://schemas.microsoft.com/office/drawing/2014/main" val="20005"/>
                    </a:ext>
                  </a:extLst>
                </a:gridCol>
              </a:tblGrid>
              <a:tr h="1306285">
                <a:tc>
                  <a:txBody>
                    <a:bodyPr/>
                    <a:lstStyle/>
                    <a:p>
                      <a:r>
                        <a:rPr lang="en-US" sz="3200" dirty="0" err="1" smtClean="0"/>
                        <a:t>Các</a:t>
                      </a:r>
                      <a:r>
                        <a:rPr lang="en-US" sz="3200" baseline="0" dirty="0" smtClean="0"/>
                        <a:t> </a:t>
                      </a:r>
                      <a:r>
                        <a:rPr lang="en-US" sz="3200" baseline="0" dirty="0" err="1" smtClean="0"/>
                        <a:t>lớp</a:t>
                      </a:r>
                      <a:r>
                        <a:rPr lang="en-US" sz="3200" baseline="0" dirty="0" smtClean="0"/>
                        <a:t> </a:t>
                      </a:r>
                      <a:r>
                        <a:rPr lang="en-US" sz="3200" baseline="0" dirty="0" err="1" smtClean="0"/>
                        <a:t>động</a:t>
                      </a:r>
                      <a:r>
                        <a:rPr lang="en-US" sz="3200" baseline="0" dirty="0" smtClean="0"/>
                        <a:t> </a:t>
                      </a:r>
                      <a:r>
                        <a:rPr lang="en-US" sz="3200" baseline="0" dirty="0" err="1" smtClean="0"/>
                        <a:t>vật</a:t>
                      </a:r>
                      <a:endParaRPr lang="en-US" sz="3200" dirty="0" smtClean="0"/>
                    </a:p>
                    <a:p>
                      <a:endParaRPr lang="en-US" sz="3200" dirty="0" smtClean="0"/>
                    </a:p>
                  </a:txBody>
                  <a:tcPr/>
                </a:tc>
                <a:tc>
                  <a:txBody>
                    <a:bodyPr/>
                    <a:lstStyle/>
                    <a:p>
                      <a:r>
                        <a:rPr lang="en-US" sz="3200" dirty="0" err="1" smtClean="0"/>
                        <a:t>Lớp</a:t>
                      </a:r>
                      <a:r>
                        <a:rPr lang="en-US" sz="3200" baseline="0" dirty="0" smtClean="0"/>
                        <a:t> </a:t>
                      </a:r>
                      <a:r>
                        <a:rPr lang="en-US" sz="3200" baseline="0" dirty="0" err="1" smtClean="0"/>
                        <a:t>cá</a:t>
                      </a:r>
                      <a:endParaRPr lang="en-US" sz="3200" dirty="0"/>
                    </a:p>
                  </a:txBody>
                  <a:tcPr/>
                </a:tc>
                <a:tc>
                  <a:txBody>
                    <a:bodyPr/>
                    <a:lstStyle/>
                    <a:p>
                      <a:r>
                        <a:rPr lang="en-US" sz="3200" dirty="0" err="1" smtClean="0"/>
                        <a:t>Lớp</a:t>
                      </a:r>
                      <a:r>
                        <a:rPr lang="en-US" sz="3200" baseline="0" dirty="0" smtClean="0"/>
                        <a:t> </a:t>
                      </a:r>
                      <a:r>
                        <a:rPr lang="en-US" sz="3200" baseline="0" dirty="0" err="1" smtClean="0"/>
                        <a:t>lưỡng</a:t>
                      </a:r>
                      <a:r>
                        <a:rPr lang="en-US" sz="3200" baseline="0" dirty="0" smtClean="0"/>
                        <a:t> </a:t>
                      </a:r>
                      <a:r>
                        <a:rPr lang="en-US" sz="3200" baseline="0" dirty="0" err="1" smtClean="0"/>
                        <a:t>cư</a:t>
                      </a:r>
                      <a:endParaRPr lang="en-US" sz="3200" dirty="0"/>
                    </a:p>
                  </a:txBody>
                  <a:tcPr/>
                </a:tc>
                <a:tc>
                  <a:txBody>
                    <a:bodyPr/>
                    <a:lstStyle/>
                    <a:p>
                      <a:r>
                        <a:rPr lang="en-US" sz="3200" dirty="0" err="1" smtClean="0"/>
                        <a:t>Lớp</a:t>
                      </a:r>
                      <a:r>
                        <a:rPr lang="en-US" sz="3200" baseline="0" dirty="0" smtClean="0"/>
                        <a:t> </a:t>
                      </a:r>
                      <a:r>
                        <a:rPr lang="en-US" sz="3200" baseline="0" dirty="0" err="1" smtClean="0"/>
                        <a:t>bò</a:t>
                      </a:r>
                      <a:r>
                        <a:rPr lang="en-US" sz="3200" baseline="0" dirty="0" smtClean="0"/>
                        <a:t> </a:t>
                      </a:r>
                      <a:r>
                        <a:rPr lang="en-US" sz="3200" baseline="0" dirty="0" err="1" smtClean="0"/>
                        <a:t>sát</a:t>
                      </a:r>
                      <a:endParaRPr lang="en-US" sz="3200" dirty="0"/>
                    </a:p>
                  </a:txBody>
                  <a:tcPr/>
                </a:tc>
                <a:tc>
                  <a:txBody>
                    <a:bodyPr/>
                    <a:lstStyle/>
                    <a:p>
                      <a:r>
                        <a:rPr lang="en-US" sz="3200" dirty="0" err="1" smtClean="0"/>
                        <a:t>Lớp</a:t>
                      </a:r>
                      <a:r>
                        <a:rPr lang="en-US" sz="3200" dirty="0" smtClean="0"/>
                        <a:t> </a:t>
                      </a:r>
                      <a:r>
                        <a:rPr lang="en-US" sz="3200" dirty="0" err="1" smtClean="0"/>
                        <a:t>chim</a:t>
                      </a:r>
                      <a:endParaRPr lang="en-US" sz="3200" dirty="0"/>
                    </a:p>
                  </a:txBody>
                  <a:tcPr/>
                </a:tc>
                <a:tc>
                  <a:txBody>
                    <a:bodyPr/>
                    <a:lstStyle/>
                    <a:p>
                      <a:r>
                        <a:rPr lang="en-US" sz="3200" dirty="0" err="1" smtClean="0"/>
                        <a:t>Lớp</a:t>
                      </a:r>
                      <a:r>
                        <a:rPr lang="en-US" sz="3200" dirty="0" smtClean="0"/>
                        <a:t> </a:t>
                      </a:r>
                      <a:r>
                        <a:rPr lang="en-US" sz="3200" dirty="0" err="1" smtClean="0"/>
                        <a:t>thú</a:t>
                      </a:r>
                      <a:endParaRPr lang="en-US" sz="3200" dirty="0"/>
                    </a:p>
                  </a:txBody>
                  <a:tcPr/>
                </a:tc>
                <a:extLst>
                  <a:ext uri="{0D108BD9-81ED-4DB2-BD59-A6C34878D82A}">
                    <a16:rowId xmlns:a16="http://schemas.microsoft.com/office/drawing/2014/main" val="10000"/>
                  </a:ext>
                </a:extLst>
              </a:tr>
              <a:tr h="2185445">
                <a:tc>
                  <a:txBody>
                    <a:bodyPr/>
                    <a:lstStyle/>
                    <a:p>
                      <a:r>
                        <a:rPr lang="en-US" sz="3200" dirty="0" err="1" smtClean="0"/>
                        <a:t>Đặc</a:t>
                      </a:r>
                      <a:r>
                        <a:rPr lang="en-US" sz="3200" baseline="0" dirty="0" smtClean="0"/>
                        <a:t> </a:t>
                      </a:r>
                      <a:r>
                        <a:rPr lang="en-US" sz="3200" baseline="0" dirty="0" err="1" smtClean="0"/>
                        <a:t>điểm</a:t>
                      </a:r>
                      <a:r>
                        <a:rPr lang="en-US" sz="3200" baseline="0" dirty="0" smtClean="0"/>
                        <a:t> </a:t>
                      </a:r>
                      <a:r>
                        <a:rPr lang="en-US" sz="3200" baseline="0" dirty="0" err="1" smtClean="0"/>
                        <a:t>nhận</a:t>
                      </a:r>
                      <a:r>
                        <a:rPr lang="en-US" sz="3200" baseline="0" dirty="0" smtClean="0"/>
                        <a:t> </a:t>
                      </a:r>
                      <a:r>
                        <a:rPr lang="en-US" sz="3200" baseline="0" dirty="0" err="1" smtClean="0"/>
                        <a:t>biết</a:t>
                      </a:r>
                      <a:endParaRPr lang="en-US" sz="3200" dirty="0"/>
                    </a:p>
                  </a:txBody>
                  <a:tcPr/>
                </a:tc>
                <a:tc>
                  <a:txBody>
                    <a:bodyPr/>
                    <a:lstStyle/>
                    <a:p>
                      <a:endParaRPr lang="en-US" sz="3200" dirty="0" smtClean="0"/>
                    </a:p>
                    <a:p>
                      <a:endParaRPr lang="en-US" sz="3200" dirty="0" smtClean="0"/>
                    </a:p>
                    <a:p>
                      <a:endParaRPr lang="en-US" sz="3200" dirty="0" smtClean="0"/>
                    </a:p>
                    <a:p>
                      <a:endParaRPr lang="en-US" sz="3200" dirty="0" smtClean="0"/>
                    </a:p>
                    <a:p>
                      <a:endParaRPr lang="en-US" sz="3200" dirty="0" smtClean="0"/>
                    </a:p>
                    <a:p>
                      <a:endParaRPr lang="en-US" sz="3200" dirty="0"/>
                    </a:p>
                  </a:txBody>
                  <a:tcPr/>
                </a:tc>
                <a:tc>
                  <a:txBody>
                    <a:bodyPr/>
                    <a:lstStyle/>
                    <a:p>
                      <a:endParaRPr lang="en-US" sz="3200" dirty="0"/>
                    </a:p>
                  </a:txBody>
                  <a:tcPr/>
                </a:tc>
                <a:tc>
                  <a:txBody>
                    <a:bodyPr/>
                    <a:lstStyle/>
                    <a:p>
                      <a:endParaRPr lang="en-US" sz="3200" dirty="0"/>
                    </a:p>
                  </a:txBody>
                  <a:tcPr/>
                </a:tc>
                <a:tc>
                  <a:txBody>
                    <a:bodyPr/>
                    <a:lstStyle/>
                    <a:p>
                      <a:endParaRPr lang="en-US" sz="3200" dirty="0"/>
                    </a:p>
                  </a:txBody>
                  <a:tcPr/>
                </a:tc>
                <a:tc>
                  <a:txBody>
                    <a:bodyPr/>
                    <a:lstStyle/>
                    <a:p>
                      <a:endParaRPr lang="en-US" sz="3200" dirty="0"/>
                    </a:p>
                  </a:txBody>
                  <a:tcPr/>
                </a:tc>
                <a:extLst>
                  <a:ext uri="{0D108BD9-81ED-4DB2-BD59-A6C34878D82A}">
                    <a16:rowId xmlns:a16="http://schemas.microsoft.com/office/drawing/2014/main" val="10001"/>
                  </a:ext>
                </a:extLst>
              </a:tr>
              <a:tr h="884018">
                <a:tc>
                  <a:txBody>
                    <a:bodyPr/>
                    <a:lstStyle/>
                    <a:p>
                      <a:r>
                        <a:rPr lang="en-US" sz="3200" dirty="0" err="1" smtClean="0"/>
                        <a:t>Đại</a:t>
                      </a:r>
                      <a:r>
                        <a:rPr lang="en-US" sz="3200" baseline="0" dirty="0" smtClean="0"/>
                        <a:t> </a:t>
                      </a:r>
                      <a:r>
                        <a:rPr lang="en-US" sz="3200" baseline="0" dirty="0" err="1" smtClean="0"/>
                        <a:t>diện</a:t>
                      </a:r>
                      <a:endParaRPr lang="en-US" sz="3200" dirty="0"/>
                    </a:p>
                  </a:txBody>
                  <a:tcPr/>
                </a:tc>
                <a:tc>
                  <a:txBody>
                    <a:bodyPr/>
                    <a:lstStyle/>
                    <a:p>
                      <a:endParaRPr lang="en-US" sz="3200" dirty="0"/>
                    </a:p>
                  </a:txBody>
                  <a:tcPr/>
                </a:tc>
                <a:tc>
                  <a:txBody>
                    <a:bodyPr/>
                    <a:lstStyle/>
                    <a:p>
                      <a:endParaRPr lang="en-US" sz="3200"/>
                    </a:p>
                  </a:txBody>
                  <a:tcPr/>
                </a:tc>
                <a:tc>
                  <a:txBody>
                    <a:bodyPr/>
                    <a:lstStyle/>
                    <a:p>
                      <a:endParaRPr lang="en-US" sz="3200" dirty="0"/>
                    </a:p>
                  </a:txBody>
                  <a:tcPr/>
                </a:tc>
                <a:tc>
                  <a:txBody>
                    <a:bodyPr/>
                    <a:lstStyle/>
                    <a:p>
                      <a:endParaRPr lang="en-US" sz="3200" dirty="0"/>
                    </a:p>
                  </a:txBody>
                  <a:tcPr/>
                </a:tc>
                <a:tc>
                  <a:txBody>
                    <a:bodyPr/>
                    <a:lstStyle/>
                    <a:p>
                      <a:endParaRPr lang="en-US" sz="32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69312796"/>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E017C-E94B-45F4-B33E-9C5C803AD7CE}"/>
              </a:ext>
            </a:extLst>
          </p:cNvPr>
          <p:cNvSpPr>
            <a:spLocks noGrp="1"/>
          </p:cNvSpPr>
          <p:nvPr>
            <p:ph type="title"/>
          </p:nvPr>
        </p:nvSpPr>
        <p:spPr>
          <a:xfrm>
            <a:off x="1599321" y="244736"/>
            <a:ext cx="8993354" cy="574379"/>
          </a:xfrm>
          <a:solidFill>
            <a:srgbClr val="FFFF00"/>
          </a:solidFill>
        </p:spPr>
        <p:txBody>
          <a:bodyPr/>
          <a:lstStyle/>
          <a:p>
            <a:pPr algn="just"/>
            <a:r>
              <a:rPr lang="en-US" b="1" dirty="0">
                <a:solidFill>
                  <a:schemeClr val="tx1">
                    <a:lumMod val="95000"/>
                    <a:lumOff val="5000"/>
                  </a:schemeClr>
                </a:solidFill>
                <a:latin typeface="Arial" panose="020B0604020202020204" pitchFamily="34" charset="0"/>
                <a:cs typeface="Arial" panose="020B0604020202020204" pitchFamily="34" charset="0"/>
              </a:rPr>
              <a:t>BẢNG THU HOẠCH. CÁC NHÓM ĐỘNG VẬT</a:t>
            </a:r>
          </a:p>
        </p:txBody>
      </p:sp>
      <p:sp>
        <p:nvSpPr>
          <p:cNvPr id="3" name="Slide Number Placeholder 2">
            <a:extLst>
              <a:ext uri="{FF2B5EF4-FFF2-40B4-BE49-F238E27FC236}">
                <a16:creationId xmlns:a16="http://schemas.microsoft.com/office/drawing/2014/main" id="{D25B7FCF-93AB-42E2-8225-0CEF7BFA3033}"/>
              </a:ext>
            </a:extLst>
          </p:cNvPr>
          <p:cNvSpPr>
            <a:spLocks noGrp="1"/>
          </p:cNvSpPr>
          <p:nvPr>
            <p:ph type="sldNum" sz="quarter" idx="11"/>
          </p:nvPr>
        </p:nvSpPr>
        <p:spPr/>
        <p:txBody>
          <a:bodyPr/>
          <a:lstStyle/>
          <a:p>
            <a:fld id="{19B51A1E-902D-48AF-9020-955120F399B6}" type="slidenum">
              <a:rPr lang="en-US" noProof="0" smtClean="0"/>
              <a:pPr/>
              <a:t>14</a:t>
            </a:fld>
            <a:endParaRPr lang="en-US" noProof="0" dirty="0"/>
          </a:p>
        </p:txBody>
      </p:sp>
      <p:sp>
        <p:nvSpPr>
          <p:cNvPr id="4" name="Text Placeholder 3">
            <a:extLst>
              <a:ext uri="{FF2B5EF4-FFF2-40B4-BE49-F238E27FC236}">
                <a16:creationId xmlns:a16="http://schemas.microsoft.com/office/drawing/2014/main" id="{3C114B97-44DA-46A5-B80C-2D561E308728}"/>
              </a:ext>
            </a:extLst>
          </p:cNvPr>
          <p:cNvSpPr>
            <a:spLocks noGrp="1"/>
          </p:cNvSpPr>
          <p:nvPr>
            <p:ph type="body" sz="quarter" idx="26"/>
          </p:nvPr>
        </p:nvSpPr>
        <p:spPr>
          <a:xfrm>
            <a:off x="907363" y="922538"/>
            <a:ext cx="10377270" cy="432000"/>
          </a:xfrm>
        </p:spPr>
        <p:txBody>
          <a:bodyPr/>
          <a:lstStyle/>
          <a:p>
            <a:r>
              <a:rPr lang="en-US" b="1" i="1" dirty="0" err="1">
                <a:solidFill>
                  <a:schemeClr val="tx1">
                    <a:lumMod val="95000"/>
                    <a:lumOff val="5000"/>
                  </a:schemeClr>
                </a:solidFill>
                <a:latin typeface="Arial" panose="020B0604020202020204" pitchFamily="34" charset="0"/>
                <a:cs typeface="Arial" panose="020B0604020202020204" pitchFamily="34" charset="0"/>
              </a:rPr>
              <a:t>Nhiệm</a:t>
            </a:r>
            <a:r>
              <a:rPr lang="en-US" b="1" i="1" dirty="0">
                <a:solidFill>
                  <a:schemeClr val="tx1">
                    <a:lumMod val="95000"/>
                    <a:lumOff val="5000"/>
                  </a:schemeClr>
                </a:solidFill>
                <a:latin typeface="Arial" panose="020B0604020202020204" pitchFamily="34" charset="0"/>
                <a:cs typeface="Arial" panose="020B0604020202020204" pitchFamily="34" charset="0"/>
              </a:rPr>
              <a:t> </a:t>
            </a:r>
            <a:r>
              <a:rPr lang="en-US" b="1" i="1" dirty="0" err="1">
                <a:solidFill>
                  <a:schemeClr val="tx1">
                    <a:lumMod val="95000"/>
                    <a:lumOff val="5000"/>
                  </a:schemeClr>
                </a:solidFill>
                <a:latin typeface="Arial" panose="020B0604020202020204" pitchFamily="34" charset="0"/>
                <a:cs typeface="Arial" panose="020B0604020202020204" pitchFamily="34" charset="0"/>
              </a:rPr>
              <a:t>vụ</a:t>
            </a:r>
            <a:r>
              <a:rPr lang="en-US" b="1" i="1"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Lắng</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nghe</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phần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thuyết</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trình</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thảo</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luận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các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nhóm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hoàn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thiện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bảng</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thu</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hoạch</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cá</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nhân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sau</a:t>
            </a:r>
            <a:r>
              <a:rPr lang="en-US" dirty="0">
                <a:solidFill>
                  <a:schemeClr val="tx1">
                    <a:lumMod val="95000"/>
                    <a:lumOff val="5000"/>
                  </a:schemeClr>
                </a:solidFill>
                <a:latin typeface="Arial" panose="020B0604020202020204" pitchFamily="34" charset="0"/>
                <a:cs typeface="Arial" panose="020B0604020202020204" pitchFamily="34" charset="0"/>
              </a:rPr>
              <a:t>: </a:t>
            </a:r>
          </a:p>
        </p:txBody>
      </p:sp>
      <p:graphicFrame>
        <p:nvGraphicFramePr>
          <p:cNvPr id="6" name="Table 6">
            <a:extLst>
              <a:ext uri="{FF2B5EF4-FFF2-40B4-BE49-F238E27FC236}">
                <a16:creationId xmlns:a16="http://schemas.microsoft.com/office/drawing/2014/main" id="{8DEE6E73-F0FA-46D5-9956-E23B81341A9A}"/>
              </a:ext>
            </a:extLst>
          </p:cNvPr>
          <p:cNvGraphicFramePr>
            <a:graphicFrameLocks noGrp="1"/>
          </p:cNvGraphicFramePr>
          <p:nvPr>
            <p:extLst>
              <p:ext uri="{D42A27DB-BD31-4B8C-83A1-F6EECF244321}">
                <p14:modId xmlns:p14="http://schemas.microsoft.com/office/powerpoint/2010/main" val="1618109149"/>
              </p:ext>
            </p:extLst>
          </p:nvPr>
        </p:nvGraphicFramePr>
        <p:xfrm>
          <a:off x="1390355" y="1354538"/>
          <a:ext cx="9411287" cy="5380951"/>
        </p:xfrm>
        <a:graphic>
          <a:graphicData uri="http://schemas.openxmlformats.org/drawingml/2006/table">
            <a:tbl>
              <a:tblPr firstRow="1" bandRow="1">
                <a:tableStyleId>{69012ECD-51FC-41F1-AA8D-1B2483CD663E}</a:tableStyleId>
              </a:tblPr>
              <a:tblGrid>
                <a:gridCol w="1676011">
                  <a:extLst>
                    <a:ext uri="{9D8B030D-6E8A-4147-A177-3AD203B41FA5}">
                      <a16:colId xmlns:a16="http://schemas.microsoft.com/office/drawing/2014/main" val="3738552799"/>
                    </a:ext>
                  </a:extLst>
                </a:gridCol>
                <a:gridCol w="2530229">
                  <a:extLst>
                    <a:ext uri="{9D8B030D-6E8A-4147-A177-3AD203B41FA5}">
                      <a16:colId xmlns:a16="http://schemas.microsoft.com/office/drawing/2014/main" val="4060835716"/>
                    </a:ext>
                  </a:extLst>
                </a:gridCol>
                <a:gridCol w="2852225">
                  <a:extLst>
                    <a:ext uri="{9D8B030D-6E8A-4147-A177-3AD203B41FA5}">
                      <a16:colId xmlns:a16="http://schemas.microsoft.com/office/drawing/2014/main" val="374908182"/>
                    </a:ext>
                  </a:extLst>
                </a:gridCol>
                <a:gridCol w="2352822">
                  <a:extLst>
                    <a:ext uri="{9D8B030D-6E8A-4147-A177-3AD203B41FA5}">
                      <a16:colId xmlns:a16="http://schemas.microsoft.com/office/drawing/2014/main" val="1855356058"/>
                    </a:ext>
                  </a:extLst>
                </a:gridCol>
              </a:tblGrid>
              <a:tr h="430912">
                <a:tc>
                  <a:txBody>
                    <a:bodyPr/>
                    <a:lstStyle/>
                    <a:p>
                      <a:pPr algn="ct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latin typeface="Arial" panose="020B0604020202020204" pitchFamily="34" charset="0"/>
                          <a:cs typeface="Arial" panose="020B0604020202020204" pitchFamily="34" charset="0"/>
                        </a:rPr>
                        <a:t>Nhóm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latin typeface="Arial" panose="020B0604020202020204" pitchFamily="34" charset="0"/>
                          <a:cs typeface="Arial" panose="020B0604020202020204" pitchFamily="34" charset="0"/>
                        </a:rPr>
                        <a:t>Đặc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biết</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latin typeface="Arial" panose="020B0604020202020204" pitchFamily="34" charset="0"/>
                          <a:cs typeface="Arial" panose="020B0604020202020204" pitchFamily="34" charset="0"/>
                        </a:rPr>
                        <a:t>Đại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diện</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8674142"/>
                  </a:ext>
                </a:extLst>
              </a:tr>
              <a:tr h="428710">
                <a:tc rowSpan="6">
                  <a:txBody>
                    <a:bodyPr/>
                    <a:lstStyle/>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sống</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Ngành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Ruột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khoang</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4011193"/>
                  </a:ext>
                </a:extLst>
              </a:tr>
              <a:tr h="430912">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Ngành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Giun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dẹp</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72103"/>
                  </a:ext>
                </a:extLst>
              </a:tr>
              <a:tr h="435874">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Ngành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Giun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tròn</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225755"/>
                  </a:ext>
                </a:extLst>
              </a:tr>
              <a:tr h="465328">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Ngành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Giun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đốt</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1099252"/>
                  </a:ext>
                </a:extLst>
              </a:tr>
              <a:tr h="456203">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Ngành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mềm</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6660483"/>
                  </a:ext>
                </a:extLst>
              </a:tr>
              <a:tr h="455502">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Ngành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khớp</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9210419"/>
                  </a:ext>
                </a:extLst>
              </a:tr>
              <a:tr h="455502">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sống</a:t>
                      </a: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Lớp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4517047"/>
                  </a:ext>
                </a:extLst>
              </a:tr>
              <a:tr h="455502">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Lớp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cư</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0177812"/>
                  </a:ext>
                </a:extLst>
              </a:tr>
              <a:tr h="455502">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Lớp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Bò</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2786850"/>
                  </a:ext>
                </a:extLst>
              </a:tr>
              <a:tr h="455502">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Lớp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Chim</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2518549"/>
                  </a:ext>
                </a:extLst>
              </a:tr>
              <a:tr h="455502">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Arial" panose="020B0604020202020204" pitchFamily="34" charset="0"/>
                          <a:cs typeface="Arial" panose="020B0604020202020204" pitchFamily="34" charset="0"/>
                        </a:rPr>
                        <a:t>Lớp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Thú</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4324776"/>
                  </a:ext>
                </a:extLst>
              </a:tr>
            </a:tbl>
          </a:graphicData>
        </a:graphic>
      </p:graphicFrame>
    </p:spTree>
    <p:extLst>
      <p:ext uri="{BB962C8B-B14F-4D97-AF65-F5344CB8AC3E}">
        <p14:creationId xmlns:p14="http://schemas.microsoft.com/office/powerpoint/2010/main" val="423858133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15</a:t>
            </a:fld>
            <a:endParaRPr lang="en-US" noProof="0" dirty="0"/>
          </a:p>
        </p:txBody>
      </p:sp>
      <p:graphicFrame>
        <p:nvGraphicFramePr>
          <p:cNvPr id="5" name="Table 4"/>
          <p:cNvGraphicFramePr>
            <a:graphicFrameLocks noGrp="1"/>
          </p:cNvGraphicFramePr>
          <p:nvPr>
            <p:extLst>
              <p:ext uri="{D42A27DB-BD31-4B8C-83A1-F6EECF244321}">
                <p14:modId xmlns:p14="http://schemas.microsoft.com/office/powerpoint/2010/main" val="927383728"/>
              </p:ext>
            </p:extLst>
          </p:nvPr>
        </p:nvGraphicFramePr>
        <p:xfrm>
          <a:off x="23539" y="357403"/>
          <a:ext cx="12194097" cy="6500597"/>
        </p:xfrm>
        <a:graphic>
          <a:graphicData uri="http://schemas.openxmlformats.org/drawingml/2006/table">
            <a:tbl>
              <a:tblPr firstRow="1" bandRow="1">
                <a:tableStyleId>{E8B1032C-EA38-4F05-BA0D-38AFFFC7BED3}</a:tableStyleId>
              </a:tblPr>
              <a:tblGrid>
                <a:gridCol w="1142244">
                  <a:extLst>
                    <a:ext uri="{9D8B030D-6E8A-4147-A177-3AD203B41FA5}">
                      <a16:colId xmlns:a16="http://schemas.microsoft.com/office/drawing/2014/main" val="20000"/>
                    </a:ext>
                  </a:extLst>
                </a:gridCol>
                <a:gridCol w="1985754">
                  <a:extLst>
                    <a:ext uri="{9D8B030D-6E8A-4147-A177-3AD203B41FA5}">
                      <a16:colId xmlns:a16="http://schemas.microsoft.com/office/drawing/2014/main" val="20001"/>
                    </a:ext>
                  </a:extLst>
                </a:gridCol>
                <a:gridCol w="6445611">
                  <a:extLst>
                    <a:ext uri="{9D8B030D-6E8A-4147-A177-3AD203B41FA5}">
                      <a16:colId xmlns:a16="http://schemas.microsoft.com/office/drawing/2014/main" val="20002"/>
                    </a:ext>
                  </a:extLst>
                </a:gridCol>
                <a:gridCol w="2620488">
                  <a:extLst>
                    <a:ext uri="{9D8B030D-6E8A-4147-A177-3AD203B41FA5}">
                      <a16:colId xmlns:a16="http://schemas.microsoft.com/office/drawing/2014/main" val="20003"/>
                    </a:ext>
                  </a:extLst>
                </a:gridCol>
              </a:tblGrid>
              <a:tr h="408983">
                <a:tc>
                  <a:txBody>
                    <a:bodyPr/>
                    <a:lstStyle/>
                    <a:p>
                      <a:endParaRPr lang="en-US" sz="1400" dirty="0">
                        <a:effectLst/>
                        <a:latin typeface="Calibri" panose="020F0502020204030204" pitchFamily="34" charset="0"/>
                      </a:endParaRPr>
                    </a:p>
                  </a:txBody>
                  <a:tcPr marL="38198" marR="38198" marT="19099" marB="19099"/>
                </a:tc>
                <a:tc>
                  <a:txBody>
                    <a:bodyPr/>
                    <a:lstStyle/>
                    <a:p>
                      <a:pPr algn="ctr">
                        <a:lnSpc>
                          <a:spcPct val="107000"/>
                        </a:lnSpc>
                        <a:spcAft>
                          <a:spcPts val="800"/>
                        </a:spcAft>
                      </a:pP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extLst>
                  <a:ext uri="{0D108BD9-81ED-4DB2-BD59-A6C34878D82A}">
                    <a16:rowId xmlns:a16="http://schemas.microsoft.com/office/drawing/2014/main" val="10000"/>
                  </a:ext>
                </a:extLst>
              </a:tr>
              <a:tr h="469689">
                <a:tc rowSpan="6">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smtClean="0">
                        <a:effectLst/>
                      </a:endParaRPr>
                    </a:p>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extLst>
                  <a:ext uri="{0D108BD9-81ED-4DB2-BD59-A6C34878D82A}">
                    <a16:rowId xmlns:a16="http://schemas.microsoft.com/office/drawing/2014/main" val="10001"/>
                  </a:ext>
                </a:extLst>
              </a:tr>
              <a:tr h="358537">
                <a:tc vMerge="1">
                  <a:txBody>
                    <a:bodyPr/>
                    <a:lstStyle/>
                    <a:p>
                      <a:endParaRPr lang="en-US"/>
                    </a:p>
                  </a:txBody>
                  <a:tcPr/>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extLst>
                  <a:ext uri="{0D108BD9-81ED-4DB2-BD59-A6C34878D82A}">
                    <a16:rowId xmlns:a16="http://schemas.microsoft.com/office/drawing/2014/main" val="10002"/>
                  </a:ext>
                </a:extLst>
              </a:tr>
              <a:tr h="426904">
                <a:tc vMerge="1">
                  <a:txBody>
                    <a:bodyPr/>
                    <a:lstStyle/>
                    <a:p>
                      <a:endParaRPr lang="en-US"/>
                    </a:p>
                  </a:txBody>
                  <a:tcPr/>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extLst>
                  <a:ext uri="{0D108BD9-81ED-4DB2-BD59-A6C34878D82A}">
                    <a16:rowId xmlns:a16="http://schemas.microsoft.com/office/drawing/2014/main" val="10003"/>
                  </a:ext>
                </a:extLst>
              </a:tr>
              <a:tr h="248460">
                <a:tc vMerge="1">
                  <a:txBody>
                    <a:bodyPr/>
                    <a:lstStyle/>
                    <a:p>
                      <a:endParaRPr lang="en-US"/>
                    </a:p>
                  </a:txBody>
                  <a:tcPr/>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smtClean="0">
                        <a:effectLst/>
                      </a:endParaRPr>
                    </a:p>
                    <a:p>
                      <a:pPr algn="ctr">
                        <a:lnSpc>
                          <a:spcPct val="107000"/>
                        </a:lnSpc>
                        <a:spcAft>
                          <a:spcPts val="800"/>
                        </a:spcAft>
                      </a:pP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extLst>
                  <a:ext uri="{0D108BD9-81ED-4DB2-BD59-A6C34878D82A}">
                    <a16:rowId xmlns:a16="http://schemas.microsoft.com/office/drawing/2014/main" val="10004"/>
                  </a:ext>
                </a:extLst>
              </a:tr>
              <a:tr h="0">
                <a:tc vMerge="1">
                  <a:txBody>
                    <a:bodyPr/>
                    <a:lstStyle/>
                    <a:p>
                      <a:endParaRPr lang="en-US"/>
                    </a:p>
                  </a:txBody>
                  <a:tcPr/>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smtClean="0">
                        <a:effectLst/>
                      </a:endParaRPr>
                    </a:p>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extLst>
                  <a:ext uri="{0D108BD9-81ED-4DB2-BD59-A6C34878D82A}">
                    <a16:rowId xmlns:a16="http://schemas.microsoft.com/office/drawing/2014/main" val="10005"/>
                  </a:ext>
                </a:extLst>
              </a:tr>
              <a:tr h="469689">
                <a:tc vMerge="1">
                  <a:txBody>
                    <a:bodyPr/>
                    <a:lstStyle/>
                    <a:p>
                      <a:endParaRPr lang="en-US"/>
                    </a:p>
                  </a:txBody>
                  <a:tcPr/>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extLst>
                  <a:ext uri="{0D108BD9-81ED-4DB2-BD59-A6C34878D82A}">
                    <a16:rowId xmlns:a16="http://schemas.microsoft.com/office/drawing/2014/main" val="10006"/>
                  </a:ext>
                </a:extLst>
              </a:tr>
              <a:tr h="568148">
                <a:tc rowSpan="5">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extLst>
                  <a:ext uri="{0D108BD9-81ED-4DB2-BD59-A6C34878D82A}">
                    <a16:rowId xmlns:a16="http://schemas.microsoft.com/office/drawing/2014/main" val="10007"/>
                  </a:ext>
                </a:extLst>
              </a:tr>
              <a:tr h="905920">
                <a:tc vMerge="1">
                  <a:txBody>
                    <a:bodyPr/>
                    <a:lstStyle/>
                    <a:p>
                      <a:endParaRPr lang="en-US"/>
                    </a:p>
                  </a:txBody>
                  <a:tcPr/>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extLst>
                  <a:ext uri="{0D108BD9-81ED-4DB2-BD59-A6C34878D82A}">
                    <a16:rowId xmlns:a16="http://schemas.microsoft.com/office/drawing/2014/main" val="10008"/>
                  </a:ext>
                </a:extLst>
              </a:tr>
              <a:tr h="314264">
                <a:tc vMerge="1">
                  <a:txBody>
                    <a:bodyPr/>
                    <a:lstStyle/>
                    <a:p>
                      <a:endParaRPr lang="en-US"/>
                    </a:p>
                  </a:txBody>
                  <a:tcPr/>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extLst>
                  <a:ext uri="{0D108BD9-81ED-4DB2-BD59-A6C34878D82A}">
                    <a16:rowId xmlns:a16="http://schemas.microsoft.com/office/drawing/2014/main" val="10009"/>
                  </a:ext>
                </a:extLst>
              </a:tr>
              <a:tr h="690915">
                <a:tc vMerge="1">
                  <a:txBody>
                    <a:bodyPr/>
                    <a:lstStyle/>
                    <a:p>
                      <a:endParaRPr lang="en-US"/>
                    </a:p>
                  </a:txBody>
                  <a:tcPr/>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extLst>
                  <a:ext uri="{0D108BD9-81ED-4DB2-BD59-A6C34878D82A}">
                    <a16:rowId xmlns:a16="http://schemas.microsoft.com/office/drawing/2014/main" val="10010"/>
                  </a:ext>
                </a:extLst>
              </a:tr>
              <a:tr h="568148">
                <a:tc vMerge="1">
                  <a:txBody>
                    <a:bodyPr/>
                    <a:lstStyle/>
                    <a:p>
                      <a:endParaRPr lang="en-US"/>
                    </a:p>
                  </a:txBody>
                  <a:tcPr/>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8198" marR="38198" marT="19099" marB="19099"/>
                </a:tc>
                <a:extLst>
                  <a:ext uri="{0D108BD9-81ED-4DB2-BD59-A6C34878D82A}">
                    <a16:rowId xmlns:a16="http://schemas.microsoft.com/office/drawing/2014/main" val="10011"/>
                  </a:ext>
                </a:extLst>
              </a:tr>
            </a:tbl>
          </a:graphicData>
        </a:graphic>
      </p:graphicFrame>
      <p:sp>
        <p:nvSpPr>
          <p:cNvPr id="6" name="Rectangle 5"/>
          <p:cNvSpPr/>
          <p:nvPr/>
        </p:nvSpPr>
        <p:spPr>
          <a:xfrm>
            <a:off x="135257" y="-105197"/>
            <a:ext cx="4676217" cy="523220"/>
          </a:xfrm>
          <a:prstGeom prst="rect">
            <a:avLst/>
          </a:prstGeom>
        </p:spPr>
        <p:txBody>
          <a:bodyPr wrap="non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II. CÁC </a:t>
            </a:r>
            <a:r>
              <a:rPr lang="en-US" sz="2800" b="1" dirty="0">
                <a:solidFill>
                  <a:srgbClr val="FF0000"/>
                </a:solidFill>
                <a:latin typeface="Times New Roman" panose="02020603050405020304" pitchFamily="18" charset="0"/>
                <a:cs typeface="Times New Roman" panose="02020603050405020304" pitchFamily="18" charset="0"/>
              </a:rPr>
              <a:t>NHÓM ĐỘNG VẬT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5659" y="947547"/>
            <a:ext cx="1393698" cy="2500043"/>
          </a:xfrm>
          <a:prstGeom prst="rect">
            <a:avLst/>
          </a:prstGeom>
        </p:spPr>
        <p:txBody>
          <a:bodyPr wrap="square">
            <a:spAutoFit/>
          </a:bodyPr>
          <a:lstStyle/>
          <a:p>
            <a:pPr algn="ctr">
              <a:lnSpc>
                <a:spcPct val="107000"/>
              </a:lnSpc>
              <a:spcAft>
                <a:spcPts val="800"/>
              </a:spcAft>
            </a:pP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xương</a:t>
            </a:r>
            <a:r>
              <a:rPr lang="en-US" sz="2800" dirty="0">
                <a:solidFill>
                  <a:srgbClr val="FF0000"/>
                </a:solidFill>
                <a:latin typeface="Times New Roman" panose="02020603050405020304" pitchFamily="18" charset="0"/>
                <a:cs typeface="Times New Roman" panose="02020603050405020304" pitchFamily="18" charset="0"/>
              </a:rPr>
              <a:t> </a:t>
            </a:r>
            <a:endParaRPr lang="en-US" sz="2800" dirty="0" smtClean="0">
              <a:solidFill>
                <a:srgbClr val="FF0000"/>
              </a:solidFill>
              <a:latin typeface="Times New Roman" panose="02020603050405020304" pitchFamily="18" charset="0"/>
              <a:cs typeface="Times New Roman" panose="02020603050405020304" pitchFamily="18" charset="0"/>
            </a:endParaRPr>
          </a:p>
          <a:p>
            <a:pPr algn="ctr">
              <a:lnSpc>
                <a:spcPct val="107000"/>
              </a:lnSpc>
              <a:spcAft>
                <a:spcPts val="800"/>
              </a:spcAft>
            </a:pPr>
            <a:r>
              <a:rPr lang="en-US" sz="2800" dirty="0" err="1" smtClean="0">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flipH="1">
            <a:off x="-87325" y="4218762"/>
            <a:ext cx="1183738" cy="1936428"/>
          </a:xfrm>
          <a:prstGeom prst="rect">
            <a:avLst/>
          </a:prstGeom>
        </p:spPr>
        <p:txBody>
          <a:bodyPr wrap="square">
            <a:spAutoFit/>
          </a:bodyPr>
          <a:lstStyle/>
          <a:p>
            <a:pPr algn="ctr">
              <a:lnSpc>
                <a:spcPct val="107000"/>
              </a:lnSpc>
              <a:spcAft>
                <a:spcPts val="800"/>
              </a:spcAft>
            </a:pP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184071" y="879365"/>
            <a:ext cx="2010807" cy="388696"/>
          </a:xfrm>
          <a:prstGeom prst="rect">
            <a:avLst/>
          </a:prstGeom>
        </p:spPr>
        <p:txBody>
          <a:bodyPr wrap="none">
            <a:spAutoFit/>
          </a:bodyPr>
          <a:lstStyle/>
          <a:p>
            <a:pPr algn="ctr">
              <a:lnSpc>
                <a:spcPct val="107000"/>
              </a:lnSpc>
              <a:spcAft>
                <a:spcPts val="800"/>
              </a:spcAft>
            </a:pPr>
            <a:r>
              <a:rPr lang="en-US" b="1" dirty="0" err="1">
                <a:solidFill>
                  <a:srgbClr val="002060"/>
                </a:solidFill>
              </a:rPr>
              <a:t>Ngành</a:t>
            </a:r>
            <a:r>
              <a:rPr lang="en-US" b="1" dirty="0">
                <a:solidFill>
                  <a:srgbClr val="002060"/>
                </a:solidFill>
              </a:rPr>
              <a:t> </a:t>
            </a:r>
            <a:r>
              <a:rPr lang="en-US" b="1" dirty="0" err="1">
                <a:solidFill>
                  <a:srgbClr val="002060"/>
                </a:solidFill>
              </a:rPr>
              <a:t>Ruột</a:t>
            </a:r>
            <a:r>
              <a:rPr lang="en-US" b="1" dirty="0">
                <a:solidFill>
                  <a:srgbClr val="002060"/>
                </a:solidFill>
              </a:rPr>
              <a:t> </a:t>
            </a:r>
            <a:r>
              <a:rPr lang="en-US" b="1" dirty="0" err="1">
                <a:solidFill>
                  <a:srgbClr val="002060"/>
                </a:solidFill>
              </a:rPr>
              <a:t>khoang</a:t>
            </a:r>
            <a:endParaRPr lang="en-US" b="1"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1270519" y="1330582"/>
            <a:ext cx="1682192" cy="388696"/>
          </a:xfrm>
          <a:prstGeom prst="rect">
            <a:avLst/>
          </a:prstGeom>
        </p:spPr>
        <p:txBody>
          <a:bodyPr wrap="none">
            <a:spAutoFit/>
          </a:bodyPr>
          <a:lstStyle/>
          <a:p>
            <a:pPr algn="ctr">
              <a:lnSpc>
                <a:spcPct val="107000"/>
              </a:lnSpc>
              <a:spcAft>
                <a:spcPts val="800"/>
              </a:spcAft>
            </a:pPr>
            <a:r>
              <a:rPr lang="en-US" b="1" dirty="0" err="1">
                <a:solidFill>
                  <a:srgbClr val="002060"/>
                </a:solidFill>
              </a:rPr>
              <a:t>Ngành</a:t>
            </a:r>
            <a:r>
              <a:rPr lang="en-US" b="1" dirty="0">
                <a:solidFill>
                  <a:srgbClr val="002060"/>
                </a:solidFill>
              </a:rPr>
              <a:t> </a:t>
            </a:r>
            <a:r>
              <a:rPr lang="en-US" b="1" dirty="0" err="1">
                <a:solidFill>
                  <a:srgbClr val="002060"/>
                </a:solidFill>
              </a:rPr>
              <a:t>Giun</a:t>
            </a:r>
            <a:r>
              <a:rPr lang="en-US" b="1" dirty="0">
                <a:solidFill>
                  <a:srgbClr val="002060"/>
                </a:solidFill>
              </a:rPr>
              <a:t> </a:t>
            </a:r>
            <a:r>
              <a:rPr lang="en-US" b="1" dirty="0" err="1">
                <a:solidFill>
                  <a:srgbClr val="002060"/>
                </a:solidFill>
              </a:rPr>
              <a:t>dẹp</a:t>
            </a:r>
            <a:endParaRPr lang="en-US" b="1"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p:cNvSpPr/>
          <p:nvPr/>
        </p:nvSpPr>
        <p:spPr>
          <a:xfrm>
            <a:off x="1191298" y="1753726"/>
            <a:ext cx="1865094" cy="388696"/>
          </a:xfrm>
          <a:prstGeom prst="rect">
            <a:avLst/>
          </a:prstGeom>
        </p:spPr>
        <p:txBody>
          <a:bodyPr wrap="square">
            <a:spAutoFit/>
          </a:bodyPr>
          <a:lstStyle/>
          <a:p>
            <a:pPr algn="ctr">
              <a:lnSpc>
                <a:spcPct val="107000"/>
              </a:lnSpc>
              <a:spcAft>
                <a:spcPts val="800"/>
              </a:spcAft>
            </a:pPr>
            <a:r>
              <a:rPr lang="en-US" b="1" dirty="0" err="1">
                <a:solidFill>
                  <a:srgbClr val="002060"/>
                </a:solidFill>
              </a:rPr>
              <a:t>Ngành</a:t>
            </a:r>
            <a:r>
              <a:rPr lang="en-US" b="1" dirty="0">
                <a:solidFill>
                  <a:srgbClr val="002060"/>
                </a:solidFill>
              </a:rPr>
              <a:t> </a:t>
            </a:r>
            <a:r>
              <a:rPr lang="en-US" b="1" dirty="0" err="1">
                <a:solidFill>
                  <a:srgbClr val="002060"/>
                </a:solidFill>
              </a:rPr>
              <a:t>Giun</a:t>
            </a:r>
            <a:r>
              <a:rPr lang="en-US" b="1" dirty="0">
                <a:solidFill>
                  <a:srgbClr val="002060"/>
                </a:solidFill>
              </a:rPr>
              <a:t> </a:t>
            </a:r>
            <a:r>
              <a:rPr lang="en-US" b="1" dirty="0" err="1">
                <a:solidFill>
                  <a:srgbClr val="002060"/>
                </a:solidFill>
              </a:rPr>
              <a:t>tròn</a:t>
            </a:r>
            <a:endParaRPr lang="en-US" b="1"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p:cNvSpPr/>
          <p:nvPr/>
        </p:nvSpPr>
        <p:spPr>
          <a:xfrm>
            <a:off x="1289592" y="2272872"/>
            <a:ext cx="1648528" cy="388696"/>
          </a:xfrm>
          <a:prstGeom prst="rect">
            <a:avLst/>
          </a:prstGeom>
        </p:spPr>
        <p:txBody>
          <a:bodyPr wrap="none">
            <a:spAutoFit/>
          </a:bodyPr>
          <a:lstStyle/>
          <a:p>
            <a:pPr algn="ctr">
              <a:lnSpc>
                <a:spcPct val="107000"/>
              </a:lnSpc>
              <a:spcAft>
                <a:spcPts val="800"/>
              </a:spcAft>
            </a:pPr>
            <a:r>
              <a:rPr lang="en-US" b="1" dirty="0" err="1">
                <a:solidFill>
                  <a:srgbClr val="002060"/>
                </a:solidFill>
              </a:rPr>
              <a:t>Ngành</a:t>
            </a:r>
            <a:r>
              <a:rPr lang="en-US" b="1" dirty="0">
                <a:solidFill>
                  <a:srgbClr val="002060"/>
                </a:solidFill>
              </a:rPr>
              <a:t> </a:t>
            </a:r>
            <a:r>
              <a:rPr lang="en-US" b="1" dirty="0" err="1">
                <a:solidFill>
                  <a:srgbClr val="002060"/>
                </a:solidFill>
              </a:rPr>
              <a:t>Giun</a:t>
            </a:r>
            <a:r>
              <a:rPr lang="en-US" b="1" dirty="0">
                <a:solidFill>
                  <a:srgbClr val="002060"/>
                </a:solidFill>
              </a:rPr>
              <a:t> </a:t>
            </a:r>
            <a:r>
              <a:rPr lang="en-US" b="1" dirty="0" err="1">
                <a:solidFill>
                  <a:srgbClr val="002060"/>
                </a:solidFill>
              </a:rPr>
              <a:t>đốt</a:t>
            </a:r>
            <a:endParaRPr lang="en-US" b="1"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p:cNvSpPr/>
          <p:nvPr/>
        </p:nvSpPr>
        <p:spPr>
          <a:xfrm>
            <a:off x="1270519" y="2861980"/>
            <a:ext cx="1832873" cy="388696"/>
          </a:xfrm>
          <a:prstGeom prst="rect">
            <a:avLst/>
          </a:prstGeom>
        </p:spPr>
        <p:txBody>
          <a:bodyPr wrap="none">
            <a:spAutoFit/>
          </a:bodyPr>
          <a:lstStyle/>
          <a:p>
            <a:pPr algn="ctr">
              <a:lnSpc>
                <a:spcPct val="107000"/>
              </a:lnSpc>
              <a:spcAft>
                <a:spcPts val="800"/>
              </a:spcAft>
            </a:pPr>
            <a:r>
              <a:rPr lang="en-US" b="1" dirty="0" err="1">
                <a:solidFill>
                  <a:srgbClr val="002060"/>
                </a:solidFill>
              </a:rPr>
              <a:t>Ngành</a:t>
            </a:r>
            <a:r>
              <a:rPr lang="en-US" b="1" dirty="0">
                <a:solidFill>
                  <a:srgbClr val="002060"/>
                </a:solidFill>
              </a:rPr>
              <a:t> </a:t>
            </a:r>
            <a:r>
              <a:rPr lang="en-US" b="1" dirty="0" err="1">
                <a:solidFill>
                  <a:srgbClr val="002060"/>
                </a:solidFill>
              </a:rPr>
              <a:t>Thân</a:t>
            </a:r>
            <a:r>
              <a:rPr lang="en-US" b="1" dirty="0">
                <a:solidFill>
                  <a:srgbClr val="002060"/>
                </a:solidFill>
              </a:rPr>
              <a:t> </a:t>
            </a:r>
            <a:r>
              <a:rPr lang="en-US" b="1" dirty="0" err="1">
                <a:solidFill>
                  <a:srgbClr val="002060"/>
                </a:solidFill>
              </a:rPr>
              <a:t>mềm</a:t>
            </a:r>
            <a:endParaRPr lang="en-US" b="1"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14" name="Rectangle 13"/>
          <p:cNvSpPr/>
          <p:nvPr/>
        </p:nvSpPr>
        <p:spPr>
          <a:xfrm>
            <a:off x="1270519" y="3429931"/>
            <a:ext cx="1829668" cy="388696"/>
          </a:xfrm>
          <a:prstGeom prst="rect">
            <a:avLst/>
          </a:prstGeom>
        </p:spPr>
        <p:txBody>
          <a:bodyPr wrap="none">
            <a:spAutoFit/>
          </a:bodyPr>
          <a:lstStyle/>
          <a:p>
            <a:pPr algn="ctr">
              <a:lnSpc>
                <a:spcPct val="107000"/>
              </a:lnSpc>
              <a:spcAft>
                <a:spcPts val="800"/>
              </a:spcAft>
            </a:pPr>
            <a:r>
              <a:rPr lang="en-US" b="1" dirty="0" err="1">
                <a:solidFill>
                  <a:srgbClr val="002060"/>
                </a:solidFill>
              </a:rPr>
              <a:t>Ngành</a:t>
            </a:r>
            <a:r>
              <a:rPr lang="en-US" b="1" dirty="0">
                <a:solidFill>
                  <a:srgbClr val="002060"/>
                </a:solidFill>
              </a:rPr>
              <a:t> </a:t>
            </a:r>
            <a:r>
              <a:rPr lang="en-US" b="1" dirty="0" err="1">
                <a:solidFill>
                  <a:srgbClr val="002060"/>
                </a:solidFill>
              </a:rPr>
              <a:t>Chân</a:t>
            </a:r>
            <a:r>
              <a:rPr lang="en-US" b="1" dirty="0">
                <a:solidFill>
                  <a:srgbClr val="002060"/>
                </a:solidFill>
              </a:rPr>
              <a:t> </a:t>
            </a:r>
            <a:r>
              <a:rPr lang="en-US" b="1" dirty="0" err="1">
                <a:solidFill>
                  <a:srgbClr val="002060"/>
                </a:solidFill>
              </a:rPr>
              <a:t>khớp</a:t>
            </a:r>
            <a:endParaRPr lang="en-US" b="1"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15" name="Rectangle 14"/>
          <p:cNvSpPr/>
          <p:nvPr/>
        </p:nvSpPr>
        <p:spPr>
          <a:xfrm>
            <a:off x="967888" y="3923424"/>
            <a:ext cx="1515685" cy="421654"/>
          </a:xfrm>
          <a:prstGeom prst="rect">
            <a:avLst/>
          </a:prstGeom>
        </p:spPr>
        <p:txBody>
          <a:bodyPr wrap="square">
            <a:spAutoFit/>
          </a:bodyPr>
          <a:lstStyle/>
          <a:p>
            <a:pPr algn="ctr">
              <a:lnSpc>
                <a:spcPct val="107000"/>
              </a:lnSpc>
              <a:spcAft>
                <a:spcPts val="800"/>
              </a:spcAft>
            </a:pPr>
            <a:r>
              <a:rPr lang="en-US" sz="2000" b="1" dirty="0" err="1">
                <a:solidFill>
                  <a:srgbClr val="C00000"/>
                </a:solidFill>
                <a:latin typeface="Times New Roman" panose="02020603050405020304" pitchFamily="18" charset="0"/>
                <a:cs typeface="Times New Roman" panose="02020603050405020304" pitchFamily="18" charset="0"/>
              </a:rPr>
              <a:t>Lớp</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Cá</a:t>
            </a:r>
            <a:endParaRPr lang="en-US"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1194196" y="4643899"/>
            <a:ext cx="1776448" cy="421654"/>
          </a:xfrm>
          <a:prstGeom prst="rect">
            <a:avLst/>
          </a:prstGeom>
        </p:spPr>
        <p:txBody>
          <a:bodyPr wrap="none">
            <a:spAutoFit/>
          </a:bodyPr>
          <a:lstStyle/>
          <a:p>
            <a:pPr algn="ctr">
              <a:lnSpc>
                <a:spcPct val="107000"/>
              </a:lnSpc>
              <a:spcAft>
                <a:spcPts val="800"/>
              </a:spcAft>
            </a:pPr>
            <a:r>
              <a:rPr lang="en-US" sz="2000" b="1" dirty="0" err="1">
                <a:solidFill>
                  <a:srgbClr val="C00000"/>
                </a:solidFill>
                <a:latin typeface="Times New Roman" panose="02020603050405020304" pitchFamily="18" charset="0"/>
                <a:cs typeface="Times New Roman" panose="02020603050405020304" pitchFamily="18" charset="0"/>
              </a:rPr>
              <a:t>Lớp</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Lưỡng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cư</a:t>
            </a:r>
            <a:endParaRPr lang="en-US"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1223054" y="5194638"/>
            <a:ext cx="1382110" cy="421654"/>
          </a:xfrm>
          <a:prstGeom prst="rect">
            <a:avLst/>
          </a:prstGeom>
        </p:spPr>
        <p:txBody>
          <a:bodyPr wrap="none">
            <a:spAutoFit/>
          </a:bodyPr>
          <a:lstStyle/>
          <a:p>
            <a:pPr algn="ctr">
              <a:lnSpc>
                <a:spcPct val="107000"/>
              </a:lnSpc>
              <a:spcAft>
                <a:spcPts val="800"/>
              </a:spcAft>
            </a:pPr>
            <a:r>
              <a:rPr lang="en-US" sz="2000" b="1" dirty="0" err="1">
                <a:solidFill>
                  <a:srgbClr val="C00000"/>
                </a:solidFill>
                <a:latin typeface="Times New Roman" panose="02020603050405020304" pitchFamily="18" charset="0"/>
                <a:cs typeface="Times New Roman" panose="02020603050405020304" pitchFamily="18" charset="0"/>
              </a:rPr>
              <a:t>Lớp</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Bò</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sát</a:t>
            </a:r>
            <a:endParaRPr lang="en-US"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1218328" y="5766494"/>
            <a:ext cx="1317990" cy="421654"/>
          </a:xfrm>
          <a:prstGeom prst="rect">
            <a:avLst/>
          </a:prstGeom>
        </p:spPr>
        <p:txBody>
          <a:bodyPr wrap="none">
            <a:spAutoFit/>
          </a:bodyPr>
          <a:lstStyle/>
          <a:p>
            <a:pPr algn="ctr">
              <a:lnSpc>
                <a:spcPct val="107000"/>
              </a:lnSpc>
              <a:spcAft>
                <a:spcPts val="800"/>
              </a:spcAft>
            </a:pPr>
            <a:r>
              <a:rPr lang="en-US" sz="2000" b="1" dirty="0" err="1">
                <a:solidFill>
                  <a:srgbClr val="C00000"/>
                </a:solidFill>
                <a:latin typeface="Times New Roman" panose="02020603050405020304" pitchFamily="18" charset="0"/>
                <a:cs typeface="Times New Roman" panose="02020603050405020304" pitchFamily="18" charset="0"/>
              </a:rPr>
              <a:t>Lớp</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Chim</a:t>
            </a:r>
            <a:endParaRPr lang="en-US"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1235865" y="6383986"/>
            <a:ext cx="1157881" cy="421654"/>
          </a:xfrm>
          <a:prstGeom prst="rect">
            <a:avLst/>
          </a:prstGeom>
        </p:spPr>
        <p:txBody>
          <a:bodyPr wrap="none">
            <a:spAutoFit/>
          </a:bodyPr>
          <a:lstStyle/>
          <a:p>
            <a:pPr algn="ctr">
              <a:lnSpc>
                <a:spcPct val="107000"/>
              </a:lnSpc>
              <a:spcAft>
                <a:spcPts val="800"/>
              </a:spcAft>
              <a:defRPr/>
            </a:pPr>
            <a:r>
              <a:rPr lang="en-US" sz="2000" b="1" dirty="0" err="1">
                <a:solidFill>
                  <a:srgbClr val="C00000"/>
                </a:solidFill>
                <a:latin typeface="Times New Roman" panose="02020603050405020304" pitchFamily="18" charset="0"/>
                <a:cs typeface="Times New Roman" panose="02020603050405020304" pitchFamily="18" charset="0"/>
              </a:rPr>
              <a:t>Lớp</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Thú</a:t>
            </a:r>
            <a:endParaRPr lang="en-US"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3136736" y="6179278"/>
            <a:ext cx="6436404" cy="750975"/>
          </a:xfrm>
          <a:prstGeom prst="rect">
            <a:avLst/>
          </a:prstGeom>
        </p:spPr>
        <p:txBody>
          <a:bodyPr wrap="square">
            <a:spAutoFit/>
          </a:bodyPr>
          <a:lstStyle/>
          <a:p>
            <a:pPr>
              <a:lnSpc>
                <a:spcPct val="107000"/>
              </a:lnSpc>
              <a:spcAft>
                <a:spcPts val="800"/>
              </a:spcAft>
            </a:pPr>
            <a:r>
              <a:rPr lang="en-US" sz="2000" b="1" dirty="0" err="1"/>
              <a:t>Lông</a:t>
            </a:r>
            <a:r>
              <a:rPr lang="en-US" sz="2000" b="1" dirty="0"/>
              <a:t> </a:t>
            </a:r>
            <a:r>
              <a:rPr lang="en-US" sz="2000" b="1" dirty="0" err="1"/>
              <a:t>mao</a:t>
            </a:r>
            <a:r>
              <a:rPr lang="en-US" sz="2000" b="1" dirty="0"/>
              <a:t> </a:t>
            </a:r>
            <a:r>
              <a:rPr lang="en-US" sz="2000" b="1" dirty="0" err="1"/>
              <a:t>bao</a:t>
            </a:r>
            <a:r>
              <a:rPr lang="en-US" sz="2000" b="1" dirty="0"/>
              <a:t> </a:t>
            </a:r>
            <a:r>
              <a:rPr lang="en-US" sz="2000" b="1" dirty="0" err="1"/>
              <a:t>phủ</a:t>
            </a:r>
            <a:r>
              <a:rPr lang="en-US" sz="2000" b="1" dirty="0"/>
              <a:t> </a:t>
            </a:r>
            <a:r>
              <a:rPr lang="en-US" sz="2000" b="1" dirty="0" err="1"/>
              <a:t>cơ</a:t>
            </a:r>
            <a:r>
              <a:rPr lang="en-US" sz="2000" b="1" dirty="0"/>
              <a:t> </a:t>
            </a:r>
            <a:r>
              <a:rPr lang="en-US" sz="2000" b="1" dirty="0" err="1" smtClean="0"/>
              <a:t>thể</a:t>
            </a:r>
            <a:r>
              <a:rPr lang="en-US" sz="2000" b="1" dirty="0" smtClean="0"/>
              <a:t>, </a:t>
            </a:r>
            <a:r>
              <a:rPr lang="en-US" sz="2000" b="1" dirty="0" err="1"/>
              <a:t>đ</a:t>
            </a:r>
            <a:r>
              <a:rPr lang="en-US" sz="2000" b="1" dirty="0" err="1" smtClean="0"/>
              <a:t>ẻ</a:t>
            </a:r>
            <a:r>
              <a:rPr lang="en-US" sz="2000" b="1" dirty="0" smtClean="0"/>
              <a:t> </a:t>
            </a:r>
            <a:r>
              <a:rPr lang="en-US" sz="2000" b="1" dirty="0"/>
              <a:t>con, </a:t>
            </a:r>
            <a:r>
              <a:rPr lang="en-US" sz="2000" b="1" dirty="0" err="1"/>
              <a:t>nuôi</a:t>
            </a:r>
            <a:r>
              <a:rPr lang="en-US" sz="2000" b="1" dirty="0"/>
              <a:t> con </a:t>
            </a:r>
            <a:r>
              <a:rPr lang="en-US" sz="2000" b="1" dirty="0" err="1"/>
              <a:t>bằng</a:t>
            </a:r>
            <a:r>
              <a:rPr lang="en-US" sz="2000" b="1" dirty="0"/>
              <a:t> </a:t>
            </a:r>
            <a:r>
              <a:rPr lang="en-US" sz="2000" b="1" dirty="0" err="1"/>
              <a:t>sữa</a:t>
            </a:r>
            <a:r>
              <a:rPr lang="en-US" sz="2000" b="1" dirty="0"/>
              <a:t> </a:t>
            </a:r>
            <a:r>
              <a:rPr lang="en-US" sz="2000" b="1" dirty="0" err="1"/>
              <a:t>tiết</a:t>
            </a:r>
            <a:r>
              <a:rPr lang="en-US" sz="2000" b="1" dirty="0"/>
              <a:t> </a:t>
            </a:r>
            <a:r>
              <a:rPr lang="en-US" sz="2000" b="1" dirty="0" err="1"/>
              <a:t>ra</a:t>
            </a:r>
            <a:r>
              <a:rPr lang="en-US" sz="2000" b="1" dirty="0"/>
              <a:t> </a:t>
            </a:r>
            <a:r>
              <a:rPr lang="en-US" sz="2000" b="1" dirty="0" err="1"/>
              <a:t>từ</a:t>
            </a:r>
            <a:r>
              <a:rPr lang="en-US" sz="2000" b="1" dirty="0"/>
              <a:t> </a:t>
            </a:r>
            <a:r>
              <a:rPr lang="en-US" sz="2000" b="1" dirty="0" err="1"/>
              <a:t>tuyến</a:t>
            </a:r>
            <a:r>
              <a:rPr lang="en-US" sz="2000" b="1" dirty="0"/>
              <a:t> </a:t>
            </a:r>
            <a:r>
              <a:rPr lang="en-US" sz="2000" b="1" dirty="0" err="1"/>
              <a:t>vú</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21" name="Rectangle 20"/>
          <p:cNvSpPr/>
          <p:nvPr/>
        </p:nvSpPr>
        <p:spPr>
          <a:xfrm>
            <a:off x="3249120" y="673562"/>
            <a:ext cx="6531248" cy="750975"/>
          </a:xfrm>
          <a:prstGeom prst="rect">
            <a:avLst/>
          </a:prstGeom>
        </p:spPr>
        <p:txBody>
          <a:bodyPr wrap="square">
            <a:spAutoFit/>
          </a:bodyPr>
          <a:lstStyle/>
          <a:p>
            <a:pPr>
              <a:lnSpc>
                <a:spcPct val="107000"/>
              </a:lnSpc>
              <a:spcAft>
                <a:spcPts val="800"/>
              </a:spcAft>
            </a:pPr>
            <a:r>
              <a:rPr lang="en-US" sz="2000" b="1" dirty="0" err="1"/>
              <a:t>Cơ</a:t>
            </a:r>
            <a:r>
              <a:rPr lang="en-US" sz="2000" b="1" dirty="0"/>
              <a:t> </a:t>
            </a:r>
            <a:r>
              <a:rPr lang="en-US" sz="2000" b="1" dirty="0" err="1"/>
              <a:t>thể</a:t>
            </a:r>
            <a:r>
              <a:rPr lang="en-US" sz="2000" b="1" dirty="0"/>
              <a:t> </a:t>
            </a:r>
            <a:r>
              <a:rPr lang="en-US" sz="2000" b="1" dirty="0" err="1"/>
              <a:t>đối</a:t>
            </a:r>
            <a:r>
              <a:rPr lang="en-US" sz="2000" b="1" dirty="0"/>
              <a:t> </a:t>
            </a:r>
            <a:r>
              <a:rPr lang="en-US" sz="2000" b="1" dirty="0" err="1"/>
              <a:t>xứng</a:t>
            </a:r>
            <a:r>
              <a:rPr lang="en-US" sz="2000" b="1" dirty="0"/>
              <a:t> </a:t>
            </a:r>
            <a:r>
              <a:rPr lang="en-US" sz="2000" b="1" dirty="0" err="1"/>
              <a:t>tỏa</a:t>
            </a:r>
            <a:r>
              <a:rPr lang="en-US" sz="2000" b="1" dirty="0"/>
              <a:t> </a:t>
            </a:r>
            <a:r>
              <a:rPr lang="en-US" sz="2000" b="1" dirty="0" err="1"/>
              <a:t>tròn</a:t>
            </a:r>
            <a:r>
              <a:rPr lang="en-US" sz="2000" b="1" dirty="0"/>
              <a:t>, </a:t>
            </a:r>
            <a:r>
              <a:rPr lang="en-US" sz="2000" b="1" dirty="0" err="1"/>
              <a:t>khoang</a:t>
            </a:r>
            <a:r>
              <a:rPr lang="en-US" sz="2000" b="1" dirty="0"/>
              <a:t> </a:t>
            </a:r>
            <a:r>
              <a:rPr lang="en-US" sz="2000" b="1" dirty="0" err="1"/>
              <a:t>cơ</a:t>
            </a:r>
            <a:r>
              <a:rPr lang="en-US" sz="2000" b="1" dirty="0"/>
              <a:t> </a:t>
            </a:r>
            <a:r>
              <a:rPr lang="en-US" sz="2000" b="1" dirty="0" err="1"/>
              <a:t>thể</a:t>
            </a:r>
            <a:r>
              <a:rPr lang="en-US" sz="2000" b="1" dirty="0"/>
              <a:t> </a:t>
            </a:r>
            <a:r>
              <a:rPr lang="en-US" sz="2000" b="1" dirty="0" err="1"/>
              <a:t>thông</a:t>
            </a:r>
            <a:r>
              <a:rPr lang="en-US" sz="2000" b="1" dirty="0"/>
              <a:t> </a:t>
            </a:r>
            <a:r>
              <a:rPr lang="en-US" sz="2000" b="1" dirty="0" err="1"/>
              <a:t>ra</a:t>
            </a:r>
            <a:r>
              <a:rPr lang="en-US" sz="2000" b="1" dirty="0"/>
              <a:t> </a:t>
            </a:r>
            <a:r>
              <a:rPr lang="en-US" sz="2000" b="1" dirty="0" err="1"/>
              <a:t>bên</a:t>
            </a:r>
            <a:r>
              <a:rPr lang="en-US" sz="2000" b="1" dirty="0"/>
              <a:t> </a:t>
            </a:r>
            <a:r>
              <a:rPr lang="en-US" sz="2000" b="1" dirty="0" err="1"/>
              <a:t>ngoài</a:t>
            </a:r>
            <a:r>
              <a:rPr lang="en-US" sz="2000" b="1" dirty="0"/>
              <a:t> qua </a:t>
            </a:r>
            <a:r>
              <a:rPr lang="en-US" sz="2000" b="1" dirty="0" err="1" smtClean="0"/>
              <a:t>lỗ</a:t>
            </a:r>
            <a:r>
              <a:rPr lang="en-US" sz="2000" b="1" dirty="0" smtClean="0"/>
              <a:t> </a:t>
            </a:r>
            <a:r>
              <a:rPr lang="en-US" sz="2000" b="1" dirty="0" err="1" smtClean="0"/>
              <a:t>miệng</a:t>
            </a:r>
            <a:r>
              <a:rPr lang="en-US" sz="2000" b="1" dirty="0" smtClean="0"/>
              <a:t>(</a:t>
            </a:r>
            <a:r>
              <a:rPr lang="en-US" sz="2000" b="1" dirty="0" err="1" smtClean="0"/>
              <a:t>ruột</a:t>
            </a:r>
            <a:r>
              <a:rPr lang="en-US" sz="2000" b="1" dirty="0" smtClean="0"/>
              <a:t> </a:t>
            </a:r>
            <a:r>
              <a:rPr lang="en-US" sz="2000" b="1" dirty="0" err="1" smtClean="0"/>
              <a:t>hình</a:t>
            </a:r>
            <a:r>
              <a:rPr lang="en-US" sz="2000" b="1" dirty="0" smtClean="0"/>
              <a:t> </a:t>
            </a:r>
            <a:r>
              <a:rPr lang="en-US" sz="2000" b="1" dirty="0" err="1" smtClean="0"/>
              <a:t>túi</a:t>
            </a:r>
            <a:r>
              <a:rPr lang="en-US" sz="2000" b="1" dirty="0" smtClean="0"/>
              <a:t>).</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22" name="Rectangle 21"/>
          <p:cNvSpPr/>
          <p:nvPr/>
        </p:nvSpPr>
        <p:spPr>
          <a:xfrm>
            <a:off x="3430106" y="1311752"/>
            <a:ext cx="4314702" cy="421654"/>
          </a:xfrm>
          <a:prstGeom prst="rect">
            <a:avLst/>
          </a:prstGeom>
        </p:spPr>
        <p:txBody>
          <a:bodyPr wrap="square">
            <a:spAutoFit/>
          </a:bodyPr>
          <a:lstStyle/>
          <a:p>
            <a:pPr>
              <a:lnSpc>
                <a:spcPct val="107000"/>
              </a:lnSpc>
              <a:spcAft>
                <a:spcPts val="800"/>
              </a:spcAft>
            </a:pPr>
            <a:r>
              <a:rPr lang="en-US" sz="2000" b="1" dirty="0" err="1"/>
              <a:t>Cơ</a:t>
            </a:r>
            <a:r>
              <a:rPr lang="en-US" sz="2000" b="1" dirty="0"/>
              <a:t> </a:t>
            </a:r>
            <a:r>
              <a:rPr lang="en-US" sz="2000" b="1" dirty="0" err="1"/>
              <a:t>thể</a:t>
            </a:r>
            <a:r>
              <a:rPr lang="en-US" sz="2000" b="1" dirty="0"/>
              <a:t> </a:t>
            </a:r>
            <a:r>
              <a:rPr lang="en-US" sz="2000" b="1" dirty="0" err="1" smtClean="0"/>
              <a:t>dẹp</a:t>
            </a:r>
            <a:r>
              <a:rPr lang="en-US" sz="2000" b="1" dirty="0" smtClean="0"/>
              <a:t>, </a:t>
            </a:r>
            <a:r>
              <a:rPr lang="en-US" sz="2000" b="1" dirty="0" err="1" smtClean="0"/>
              <a:t>đối</a:t>
            </a:r>
            <a:r>
              <a:rPr lang="en-US" sz="2000" b="1" dirty="0" smtClean="0"/>
              <a:t> </a:t>
            </a:r>
            <a:r>
              <a:rPr lang="en-US" sz="2000" b="1" dirty="0" err="1"/>
              <a:t>xứng</a:t>
            </a:r>
            <a:r>
              <a:rPr lang="en-US" sz="2000" b="1" dirty="0"/>
              <a:t> 2 </a:t>
            </a:r>
            <a:r>
              <a:rPr lang="en-US" sz="2000" b="1" dirty="0" err="1"/>
              <a:t>bên</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23" name="Rectangle 22"/>
          <p:cNvSpPr/>
          <p:nvPr/>
        </p:nvSpPr>
        <p:spPr>
          <a:xfrm>
            <a:off x="2805043" y="1739385"/>
            <a:ext cx="4987160" cy="421654"/>
          </a:xfrm>
          <a:prstGeom prst="rect">
            <a:avLst/>
          </a:prstGeom>
        </p:spPr>
        <p:txBody>
          <a:bodyPr wrap="square">
            <a:spAutoFit/>
          </a:bodyPr>
          <a:lstStyle/>
          <a:p>
            <a:pPr algn="ctr">
              <a:lnSpc>
                <a:spcPct val="107000"/>
              </a:lnSpc>
              <a:spcAft>
                <a:spcPts val="800"/>
              </a:spcAft>
            </a:pPr>
            <a:r>
              <a:rPr lang="en-US" sz="2000" b="1" dirty="0" err="1"/>
              <a:t>Cơ</a:t>
            </a:r>
            <a:r>
              <a:rPr lang="en-US" sz="2000" b="1" dirty="0"/>
              <a:t> </a:t>
            </a:r>
            <a:r>
              <a:rPr lang="en-US" sz="2000" b="1" dirty="0" err="1"/>
              <a:t>thể</a:t>
            </a:r>
            <a:r>
              <a:rPr lang="en-US" sz="2000" b="1" dirty="0"/>
              <a:t> </a:t>
            </a:r>
            <a:r>
              <a:rPr lang="en-US" sz="2000" b="1" dirty="0" err="1"/>
              <a:t>hình</a:t>
            </a:r>
            <a:r>
              <a:rPr lang="en-US" sz="2000" b="1" dirty="0"/>
              <a:t> </a:t>
            </a:r>
            <a:r>
              <a:rPr lang="en-US" sz="2000" b="1" dirty="0" err="1"/>
              <a:t>trụ</a:t>
            </a:r>
            <a:r>
              <a:rPr lang="en-US" sz="2000" b="1" dirty="0"/>
              <a:t>, </a:t>
            </a:r>
            <a:r>
              <a:rPr lang="en-US" sz="2000" b="1" dirty="0" err="1"/>
              <a:t>hầu</a:t>
            </a:r>
            <a:r>
              <a:rPr lang="en-US" sz="2000" b="1" dirty="0"/>
              <a:t> </a:t>
            </a:r>
            <a:r>
              <a:rPr lang="en-US" sz="2000" b="1" dirty="0" err="1"/>
              <a:t>hết</a:t>
            </a:r>
            <a:r>
              <a:rPr lang="en-US" sz="2000" b="1" dirty="0"/>
              <a:t> </a:t>
            </a:r>
            <a:r>
              <a:rPr lang="en-US" sz="2000" b="1" dirty="0" err="1"/>
              <a:t>kích</a:t>
            </a:r>
            <a:r>
              <a:rPr lang="en-US" sz="2000" b="1" dirty="0"/>
              <a:t> </a:t>
            </a:r>
            <a:r>
              <a:rPr lang="en-US" sz="2000" b="1" dirty="0" err="1"/>
              <a:t>thước</a:t>
            </a:r>
            <a:r>
              <a:rPr lang="en-US" sz="2000" b="1" dirty="0"/>
              <a:t> </a:t>
            </a:r>
            <a:r>
              <a:rPr lang="en-US" sz="2000" b="1" dirty="0" err="1"/>
              <a:t>bé</a:t>
            </a:r>
            <a:endParaRPr lang="en-US" sz="2000" b="1" dirty="0"/>
          </a:p>
        </p:txBody>
      </p:sp>
      <p:sp>
        <p:nvSpPr>
          <p:cNvPr id="24" name="Rectangle 23"/>
          <p:cNvSpPr/>
          <p:nvPr/>
        </p:nvSpPr>
        <p:spPr>
          <a:xfrm>
            <a:off x="3187088" y="2283746"/>
            <a:ext cx="2040392" cy="421654"/>
          </a:xfrm>
          <a:prstGeom prst="rect">
            <a:avLst/>
          </a:prstGeom>
        </p:spPr>
        <p:txBody>
          <a:bodyPr wrap="square">
            <a:spAutoFit/>
          </a:bodyPr>
          <a:lstStyle/>
          <a:p>
            <a:pPr algn="ctr">
              <a:lnSpc>
                <a:spcPct val="107000"/>
              </a:lnSpc>
              <a:spcAft>
                <a:spcPts val="800"/>
              </a:spcAft>
            </a:pPr>
            <a:r>
              <a:rPr lang="en-US" sz="2000" b="1" dirty="0" err="1"/>
              <a:t>Cơ</a:t>
            </a:r>
            <a:r>
              <a:rPr lang="en-US" sz="2000" b="1" dirty="0"/>
              <a:t> </a:t>
            </a:r>
            <a:r>
              <a:rPr lang="en-US" sz="2000" b="1" dirty="0" err="1"/>
              <a:t>thể</a:t>
            </a:r>
            <a:r>
              <a:rPr lang="en-US" sz="2000" b="1" dirty="0"/>
              <a:t> </a:t>
            </a:r>
            <a:r>
              <a:rPr lang="en-US" sz="2000" b="1" dirty="0" err="1"/>
              <a:t>phân</a:t>
            </a:r>
            <a:r>
              <a:rPr lang="en-US" sz="2000" b="1" dirty="0"/>
              <a:t> </a:t>
            </a:r>
            <a:r>
              <a:rPr lang="en-US" sz="2000" b="1" dirty="0" err="1"/>
              <a:t>đốt</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25" name="Rectangle 24"/>
          <p:cNvSpPr/>
          <p:nvPr/>
        </p:nvSpPr>
        <p:spPr>
          <a:xfrm>
            <a:off x="3056392" y="2816892"/>
            <a:ext cx="6382529" cy="388696"/>
          </a:xfrm>
          <a:prstGeom prst="rect">
            <a:avLst/>
          </a:prstGeom>
        </p:spPr>
        <p:txBody>
          <a:bodyPr wrap="square">
            <a:spAutoFit/>
          </a:bodyPr>
          <a:lstStyle/>
          <a:p>
            <a:pPr algn="ctr">
              <a:lnSpc>
                <a:spcPct val="107000"/>
              </a:lnSpc>
              <a:spcAft>
                <a:spcPts val="800"/>
              </a:spcAft>
            </a:pPr>
            <a:r>
              <a:rPr lang="en-US" b="1" dirty="0" err="1"/>
              <a:t>Cơ</a:t>
            </a:r>
            <a:r>
              <a:rPr lang="en-US" b="1" dirty="0"/>
              <a:t> </a:t>
            </a:r>
            <a:r>
              <a:rPr lang="en-US" b="1" dirty="0" err="1"/>
              <a:t>thể</a:t>
            </a:r>
            <a:r>
              <a:rPr lang="en-US" b="1" dirty="0"/>
              <a:t> </a:t>
            </a:r>
            <a:r>
              <a:rPr lang="en-US" b="1" dirty="0" err="1"/>
              <a:t>rất</a:t>
            </a:r>
            <a:r>
              <a:rPr lang="en-US" b="1" dirty="0"/>
              <a:t> </a:t>
            </a:r>
            <a:r>
              <a:rPr lang="en-US" b="1" dirty="0" err="1"/>
              <a:t>mềm</a:t>
            </a:r>
            <a:r>
              <a:rPr lang="en-US" b="1" dirty="0"/>
              <a:t>, </a:t>
            </a:r>
            <a:r>
              <a:rPr lang="en-US" b="1" dirty="0" err="1"/>
              <a:t>thường</a:t>
            </a:r>
            <a:r>
              <a:rPr lang="en-US" b="1" dirty="0"/>
              <a:t> </a:t>
            </a:r>
            <a:r>
              <a:rPr lang="en-US" b="1" dirty="0" err="1"/>
              <a:t>được</a:t>
            </a:r>
            <a:r>
              <a:rPr lang="en-US" b="1" dirty="0"/>
              <a:t> </a:t>
            </a:r>
            <a:r>
              <a:rPr lang="en-US" b="1" dirty="0" err="1"/>
              <a:t>bao</a:t>
            </a:r>
            <a:r>
              <a:rPr lang="en-US" b="1" dirty="0"/>
              <a:t> </a:t>
            </a:r>
            <a:r>
              <a:rPr lang="en-US" b="1" dirty="0" err="1"/>
              <a:t>bọc</a:t>
            </a:r>
            <a:r>
              <a:rPr lang="en-US" b="1" dirty="0"/>
              <a:t> </a:t>
            </a:r>
            <a:r>
              <a:rPr lang="en-US" b="1" dirty="0" err="1"/>
              <a:t>bởi</a:t>
            </a:r>
            <a:r>
              <a:rPr lang="en-US" b="1" dirty="0"/>
              <a:t> </a:t>
            </a:r>
            <a:r>
              <a:rPr lang="en-US" b="1" dirty="0" err="1"/>
              <a:t>lớp</a:t>
            </a:r>
            <a:r>
              <a:rPr lang="en-US" b="1" dirty="0"/>
              <a:t> </a:t>
            </a:r>
            <a:r>
              <a:rPr lang="en-US" b="1" dirty="0" err="1"/>
              <a:t>vỏ</a:t>
            </a:r>
            <a:r>
              <a:rPr lang="en-US" b="1" dirty="0"/>
              <a:t> </a:t>
            </a:r>
            <a:r>
              <a:rPr lang="en-US" b="1" dirty="0" err="1"/>
              <a:t>cứng</a:t>
            </a:r>
            <a:r>
              <a:rPr lang="en-US" b="1" dirty="0"/>
              <a:t> </a:t>
            </a:r>
            <a:r>
              <a:rPr lang="en-US" b="1" dirty="0" err="1"/>
              <a:t>bên</a:t>
            </a:r>
            <a:r>
              <a:rPr lang="en-US" b="1" dirty="0"/>
              <a:t> </a:t>
            </a:r>
            <a:r>
              <a:rPr lang="en-US" b="1" dirty="0" err="1"/>
              <a:t>ngoài</a:t>
            </a:r>
            <a:endParaRPr lang="en-US" b="1" dirty="0">
              <a:latin typeface="Calibri" panose="020F0502020204030204" pitchFamily="34" charset="0"/>
              <a:ea typeface="Calibri" panose="020F0502020204030204" pitchFamily="34" charset="0"/>
              <a:cs typeface="Arial" panose="020B0604020202020204" pitchFamily="34" charset="0"/>
            </a:endParaRPr>
          </a:p>
        </p:txBody>
      </p:sp>
      <p:sp>
        <p:nvSpPr>
          <p:cNvPr id="26" name="Rectangle 25"/>
          <p:cNvSpPr/>
          <p:nvPr/>
        </p:nvSpPr>
        <p:spPr>
          <a:xfrm>
            <a:off x="3361997" y="3369968"/>
            <a:ext cx="5354350" cy="388696"/>
          </a:xfrm>
          <a:prstGeom prst="rect">
            <a:avLst/>
          </a:prstGeom>
        </p:spPr>
        <p:txBody>
          <a:bodyPr wrap="none">
            <a:spAutoFit/>
          </a:bodyPr>
          <a:lstStyle/>
          <a:p>
            <a:pPr algn="ctr">
              <a:lnSpc>
                <a:spcPct val="107000"/>
              </a:lnSpc>
              <a:spcAft>
                <a:spcPts val="800"/>
              </a:spcAft>
            </a:pPr>
            <a:r>
              <a:rPr lang="en-US" b="1" dirty="0" err="1"/>
              <a:t>Phần</a:t>
            </a:r>
            <a:r>
              <a:rPr lang="en-US" b="1" dirty="0"/>
              <a:t> </a:t>
            </a:r>
            <a:r>
              <a:rPr lang="en-US" b="1" dirty="0" err="1"/>
              <a:t>phụ</a:t>
            </a:r>
            <a:r>
              <a:rPr lang="en-US" b="1" dirty="0"/>
              <a:t>(</a:t>
            </a:r>
            <a:r>
              <a:rPr lang="en-US" b="1" dirty="0" err="1"/>
              <a:t>chân</a:t>
            </a:r>
            <a:r>
              <a:rPr lang="en-US" b="1" dirty="0"/>
              <a:t>) </a:t>
            </a:r>
            <a:r>
              <a:rPr lang="en-US" b="1" dirty="0" err="1"/>
              <a:t>phân</a:t>
            </a:r>
            <a:r>
              <a:rPr lang="en-US" b="1" dirty="0"/>
              <a:t> </a:t>
            </a:r>
            <a:r>
              <a:rPr lang="en-US" b="1" dirty="0" err="1"/>
              <a:t>đốt</a:t>
            </a:r>
            <a:r>
              <a:rPr lang="en-US" b="1" dirty="0"/>
              <a:t>, </a:t>
            </a:r>
            <a:r>
              <a:rPr lang="en-US" b="1" dirty="0" err="1"/>
              <a:t>nối</a:t>
            </a:r>
            <a:r>
              <a:rPr lang="en-US" b="1" dirty="0"/>
              <a:t> </a:t>
            </a:r>
            <a:r>
              <a:rPr lang="en-US" b="1" dirty="0" err="1"/>
              <a:t>với</a:t>
            </a:r>
            <a:r>
              <a:rPr lang="en-US" b="1" dirty="0"/>
              <a:t> </a:t>
            </a:r>
            <a:r>
              <a:rPr lang="en-US" b="1" dirty="0" err="1"/>
              <a:t>nhau</a:t>
            </a:r>
            <a:r>
              <a:rPr lang="en-US" b="1" dirty="0"/>
              <a:t> </a:t>
            </a:r>
            <a:r>
              <a:rPr lang="en-US" b="1" dirty="0" err="1"/>
              <a:t>bằng</a:t>
            </a:r>
            <a:r>
              <a:rPr lang="en-US" b="1" dirty="0"/>
              <a:t> </a:t>
            </a:r>
            <a:r>
              <a:rPr lang="en-US" b="1" dirty="0" err="1"/>
              <a:t>khớp</a:t>
            </a:r>
            <a:r>
              <a:rPr lang="en-US" b="1" dirty="0"/>
              <a:t> </a:t>
            </a:r>
            <a:r>
              <a:rPr lang="en-US" b="1" dirty="0" err="1"/>
              <a:t>động</a:t>
            </a:r>
            <a:endParaRPr lang="en-US" b="1" dirty="0">
              <a:latin typeface="Calibri" panose="020F0502020204030204" pitchFamily="34" charset="0"/>
              <a:ea typeface="Calibri" panose="020F0502020204030204" pitchFamily="34" charset="0"/>
              <a:cs typeface="Arial" panose="020B0604020202020204" pitchFamily="34" charset="0"/>
            </a:endParaRPr>
          </a:p>
        </p:txBody>
      </p:sp>
      <p:sp>
        <p:nvSpPr>
          <p:cNvPr id="27" name="Rectangle 26"/>
          <p:cNvSpPr/>
          <p:nvPr/>
        </p:nvSpPr>
        <p:spPr>
          <a:xfrm>
            <a:off x="2536318" y="3881600"/>
            <a:ext cx="6654140" cy="421654"/>
          </a:xfrm>
          <a:prstGeom prst="rect">
            <a:avLst/>
          </a:prstGeom>
        </p:spPr>
        <p:txBody>
          <a:bodyPr wrap="square">
            <a:spAutoFit/>
          </a:bodyPr>
          <a:lstStyle/>
          <a:p>
            <a:pPr algn="ctr">
              <a:lnSpc>
                <a:spcPct val="107000"/>
              </a:lnSpc>
              <a:spcAft>
                <a:spcPts val="800"/>
              </a:spcAft>
            </a:pPr>
            <a:r>
              <a:rPr lang="en-US" sz="2000" b="1" dirty="0" err="1"/>
              <a:t>Thân</a:t>
            </a:r>
            <a:r>
              <a:rPr lang="en-US" sz="2000" b="1" dirty="0"/>
              <a:t> </a:t>
            </a:r>
            <a:r>
              <a:rPr lang="en-US" sz="2000" b="1" dirty="0" err="1"/>
              <a:t>hình</a:t>
            </a:r>
            <a:r>
              <a:rPr lang="en-US" sz="2000" b="1" dirty="0"/>
              <a:t> </a:t>
            </a:r>
            <a:r>
              <a:rPr lang="en-US" sz="2000" b="1" dirty="0" err="1"/>
              <a:t>thoi</a:t>
            </a:r>
            <a:r>
              <a:rPr lang="en-US" sz="2000" b="1" dirty="0"/>
              <a:t>, </a:t>
            </a:r>
            <a:r>
              <a:rPr lang="en-US" sz="2000" b="1" dirty="0" err="1"/>
              <a:t>dẹp</a:t>
            </a:r>
            <a:r>
              <a:rPr lang="en-US" sz="2000" b="1" dirty="0"/>
              <a:t> 2 </a:t>
            </a:r>
            <a:r>
              <a:rPr lang="en-US" sz="2000" b="1" dirty="0" err="1" smtClean="0"/>
              <a:t>bên</a:t>
            </a:r>
            <a:r>
              <a:rPr lang="en-US" sz="2000" b="1" dirty="0" smtClean="0"/>
              <a:t>, </a:t>
            </a:r>
            <a:r>
              <a:rPr lang="en-US" sz="2000" b="1" dirty="0" err="1" smtClean="0"/>
              <a:t>hô</a:t>
            </a:r>
            <a:r>
              <a:rPr lang="en-US" sz="2000" b="1" dirty="0" smtClean="0"/>
              <a:t> </a:t>
            </a:r>
            <a:r>
              <a:rPr lang="en-US" sz="2000" b="1" dirty="0" err="1"/>
              <a:t>hấp</a:t>
            </a:r>
            <a:r>
              <a:rPr lang="en-US" sz="2000" b="1" dirty="0"/>
              <a:t> </a:t>
            </a:r>
            <a:r>
              <a:rPr lang="en-US" sz="2000" b="1" dirty="0" err="1"/>
              <a:t>bằng</a:t>
            </a:r>
            <a:r>
              <a:rPr lang="en-US" sz="2000" b="1" dirty="0"/>
              <a:t> </a:t>
            </a:r>
            <a:r>
              <a:rPr lang="en-US" sz="2000" b="1" dirty="0" err="1"/>
              <a:t>mang</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28" name="Rectangle 27"/>
          <p:cNvSpPr/>
          <p:nvPr/>
        </p:nvSpPr>
        <p:spPr>
          <a:xfrm>
            <a:off x="3063501" y="4264908"/>
            <a:ext cx="6375420" cy="1080296"/>
          </a:xfrm>
          <a:prstGeom prst="rect">
            <a:avLst/>
          </a:prstGeom>
        </p:spPr>
        <p:txBody>
          <a:bodyPr wrap="square">
            <a:spAutoFit/>
          </a:bodyPr>
          <a:lstStyle/>
          <a:p>
            <a:pPr>
              <a:lnSpc>
                <a:spcPct val="107000"/>
              </a:lnSpc>
              <a:spcAft>
                <a:spcPts val="800"/>
              </a:spcAft>
            </a:pPr>
            <a:r>
              <a:rPr lang="en-US" sz="2000" b="1" dirty="0" err="1"/>
              <a:t>Phát</a:t>
            </a:r>
            <a:r>
              <a:rPr lang="en-US" sz="2000" b="1" dirty="0"/>
              <a:t> </a:t>
            </a:r>
            <a:r>
              <a:rPr lang="en-US" sz="2000" b="1" dirty="0" err="1"/>
              <a:t>triển</a:t>
            </a:r>
            <a:r>
              <a:rPr lang="en-US" sz="2000" b="1" dirty="0"/>
              <a:t> qua </a:t>
            </a:r>
            <a:r>
              <a:rPr lang="en-US" sz="2000" b="1" dirty="0" err="1"/>
              <a:t>biến</a:t>
            </a:r>
            <a:r>
              <a:rPr lang="en-US" sz="2000" b="1" dirty="0"/>
              <a:t> </a:t>
            </a:r>
            <a:r>
              <a:rPr lang="en-US" sz="2000" b="1" dirty="0" err="1" smtClean="0"/>
              <a:t>thái</a:t>
            </a:r>
            <a:r>
              <a:rPr lang="en-US" sz="2000" b="1" dirty="0" smtClean="0"/>
              <a:t>: </a:t>
            </a:r>
            <a:r>
              <a:rPr lang="en-US" sz="2000" b="1" dirty="0" err="1" smtClean="0"/>
              <a:t>Giai</a:t>
            </a:r>
            <a:r>
              <a:rPr lang="en-US" sz="2000" b="1" dirty="0" smtClean="0"/>
              <a:t> </a:t>
            </a:r>
            <a:r>
              <a:rPr lang="en-US" sz="2000" b="1" dirty="0" err="1"/>
              <a:t>đoạn</a:t>
            </a:r>
            <a:r>
              <a:rPr lang="en-US" sz="2000" b="1" dirty="0"/>
              <a:t> </a:t>
            </a:r>
            <a:r>
              <a:rPr lang="en-US" sz="2000" b="1" dirty="0" err="1"/>
              <a:t>ấu</a:t>
            </a:r>
            <a:r>
              <a:rPr lang="en-US" sz="2000" b="1" dirty="0"/>
              <a:t> </a:t>
            </a:r>
            <a:r>
              <a:rPr lang="en-US" sz="2000" b="1" dirty="0" err="1"/>
              <a:t>trùng</a:t>
            </a:r>
            <a:r>
              <a:rPr lang="en-US" sz="2000" b="1" dirty="0"/>
              <a:t> </a:t>
            </a:r>
            <a:r>
              <a:rPr lang="en-US" sz="2000" b="1" dirty="0" err="1"/>
              <a:t>phát</a:t>
            </a:r>
            <a:r>
              <a:rPr lang="en-US" sz="2000" b="1" dirty="0"/>
              <a:t> </a:t>
            </a:r>
            <a:r>
              <a:rPr lang="en-US" sz="2000" b="1" dirty="0" err="1"/>
              <a:t>triển</a:t>
            </a:r>
            <a:r>
              <a:rPr lang="en-US" sz="2000" b="1" dirty="0"/>
              <a:t> </a:t>
            </a:r>
            <a:r>
              <a:rPr lang="en-US" sz="2000" b="1" dirty="0" err="1"/>
              <a:t>trong</a:t>
            </a:r>
            <a:r>
              <a:rPr lang="en-US" sz="2000" b="1" dirty="0"/>
              <a:t> </a:t>
            </a:r>
            <a:r>
              <a:rPr lang="en-US" sz="2000" b="1" dirty="0" err="1"/>
              <a:t>nước</a:t>
            </a:r>
            <a:r>
              <a:rPr lang="en-US" sz="2000" b="1" dirty="0"/>
              <a:t>, </a:t>
            </a:r>
            <a:r>
              <a:rPr lang="en-US" sz="2000" b="1" dirty="0" err="1"/>
              <a:t>hô</a:t>
            </a:r>
            <a:r>
              <a:rPr lang="en-US" sz="2000" b="1" dirty="0"/>
              <a:t> </a:t>
            </a:r>
            <a:r>
              <a:rPr lang="en-US" sz="2000" b="1" dirty="0" err="1"/>
              <a:t>hấp</a:t>
            </a:r>
            <a:r>
              <a:rPr lang="en-US" sz="2000" b="1" dirty="0"/>
              <a:t> </a:t>
            </a:r>
            <a:r>
              <a:rPr lang="en-US" sz="2000" b="1" dirty="0" err="1"/>
              <a:t>bằng</a:t>
            </a:r>
            <a:r>
              <a:rPr lang="en-US" sz="2000" b="1" dirty="0"/>
              <a:t> </a:t>
            </a:r>
            <a:r>
              <a:rPr lang="en-US" sz="2000" b="1" dirty="0" err="1"/>
              <a:t>mang</a:t>
            </a:r>
            <a:r>
              <a:rPr lang="en-US" sz="2000" b="1" dirty="0"/>
              <a:t>, </a:t>
            </a:r>
            <a:r>
              <a:rPr lang="en-US" sz="2000" b="1" dirty="0" err="1"/>
              <a:t>giai</a:t>
            </a:r>
            <a:r>
              <a:rPr lang="en-US" sz="2000" b="1" dirty="0"/>
              <a:t> </a:t>
            </a:r>
            <a:r>
              <a:rPr lang="en-US" sz="2000" b="1" dirty="0" err="1"/>
              <a:t>đoạn</a:t>
            </a:r>
            <a:r>
              <a:rPr lang="en-US" sz="2000" b="1" dirty="0"/>
              <a:t> </a:t>
            </a:r>
            <a:r>
              <a:rPr lang="en-US" sz="2000" b="1" dirty="0" err="1"/>
              <a:t>trưởng</a:t>
            </a:r>
            <a:r>
              <a:rPr lang="en-US" sz="2000" b="1" dirty="0"/>
              <a:t> </a:t>
            </a:r>
            <a:r>
              <a:rPr lang="en-US" sz="2000" b="1" dirty="0" err="1"/>
              <a:t>thành</a:t>
            </a:r>
            <a:r>
              <a:rPr lang="en-US" sz="2000" b="1" dirty="0"/>
              <a:t> </a:t>
            </a:r>
            <a:r>
              <a:rPr lang="en-US" sz="2000" b="1" dirty="0" err="1"/>
              <a:t>sống</a:t>
            </a:r>
            <a:r>
              <a:rPr lang="en-US" sz="2000" b="1" dirty="0"/>
              <a:t> </a:t>
            </a:r>
            <a:r>
              <a:rPr lang="en-US" sz="2000" b="1" dirty="0" err="1"/>
              <a:t>trên</a:t>
            </a:r>
            <a:r>
              <a:rPr lang="en-US" sz="2000" b="1" dirty="0"/>
              <a:t> </a:t>
            </a:r>
            <a:r>
              <a:rPr lang="en-US" sz="2000" b="1" dirty="0" err="1"/>
              <a:t>cạn</a:t>
            </a:r>
            <a:r>
              <a:rPr lang="en-US" sz="2000" b="1" dirty="0"/>
              <a:t>, </a:t>
            </a:r>
            <a:r>
              <a:rPr lang="en-US" sz="2000" b="1" dirty="0" err="1"/>
              <a:t>hô</a:t>
            </a:r>
            <a:r>
              <a:rPr lang="en-US" sz="2000" b="1" dirty="0"/>
              <a:t> </a:t>
            </a:r>
            <a:r>
              <a:rPr lang="en-US" sz="2000" b="1" dirty="0" err="1"/>
              <a:t>hấp</a:t>
            </a:r>
            <a:r>
              <a:rPr lang="en-US" sz="2000" b="1" dirty="0"/>
              <a:t> </a:t>
            </a:r>
            <a:r>
              <a:rPr lang="en-US" sz="2000" b="1" dirty="0" err="1"/>
              <a:t>bằng</a:t>
            </a:r>
            <a:r>
              <a:rPr lang="en-US" sz="2000" b="1" dirty="0"/>
              <a:t> da </a:t>
            </a:r>
            <a:r>
              <a:rPr lang="en-US" sz="2000" b="1" dirty="0" err="1"/>
              <a:t>và</a:t>
            </a:r>
            <a:r>
              <a:rPr lang="en-US" sz="2000" b="1" dirty="0"/>
              <a:t> </a:t>
            </a:r>
            <a:r>
              <a:rPr lang="en-US" sz="2000" b="1" dirty="0" err="1"/>
              <a:t>phổi</a:t>
            </a:r>
            <a:r>
              <a:rPr lang="en-US" sz="2000" b="1" dirty="0"/>
              <a:t>.</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29" name="Rectangle 28"/>
          <p:cNvSpPr/>
          <p:nvPr/>
        </p:nvSpPr>
        <p:spPr>
          <a:xfrm>
            <a:off x="4633293" y="5218183"/>
            <a:ext cx="3906840" cy="421654"/>
          </a:xfrm>
          <a:prstGeom prst="rect">
            <a:avLst/>
          </a:prstGeom>
        </p:spPr>
        <p:txBody>
          <a:bodyPr wrap="none">
            <a:spAutoFit/>
          </a:bodyPr>
          <a:lstStyle/>
          <a:p>
            <a:pPr algn="ctr">
              <a:lnSpc>
                <a:spcPct val="107000"/>
              </a:lnSpc>
              <a:spcAft>
                <a:spcPts val="800"/>
              </a:spcAft>
            </a:pPr>
            <a:r>
              <a:rPr lang="en-US" sz="2000" b="1" dirty="0" err="1"/>
              <a:t>Hô</a:t>
            </a:r>
            <a:r>
              <a:rPr lang="en-US" sz="2000" b="1" dirty="0"/>
              <a:t> </a:t>
            </a:r>
            <a:r>
              <a:rPr lang="en-US" sz="2000" b="1" dirty="0" err="1"/>
              <a:t>hấp</a:t>
            </a:r>
            <a:r>
              <a:rPr lang="en-US" sz="2000" b="1" dirty="0"/>
              <a:t> </a:t>
            </a:r>
            <a:r>
              <a:rPr lang="en-US" sz="2000" b="1" dirty="0" err="1"/>
              <a:t>bằng</a:t>
            </a:r>
            <a:r>
              <a:rPr lang="en-US" sz="2000" b="1" dirty="0"/>
              <a:t> </a:t>
            </a:r>
            <a:r>
              <a:rPr lang="en-US" sz="2000" b="1" dirty="0" err="1"/>
              <a:t>phổi</a:t>
            </a:r>
            <a:r>
              <a:rPr lang="en-US" sz="2000" b="1" dirty="0"/>
              <a:t>, </a:t>
            </a:r>
            <a:r>
              <a:rPr lang="en-US" sz="2000" b="1" dirty="0" err="1"/>
              <a:t>vảy</a:t>
            </a:r>
            <a:r>
              <a:rPr lang="en-US" sz="2000" b="1" dirty="0"/>
              <a:t> </a:t>
            </a:r>
            <a:r>
              <a:rPr lang="en-US" sz="2000" b="1" dirty="0" err="1"/>
              <a:t>sừng</a:t>
            </a:r>
            <a:r>
              <a:rPr lang="en-US" sz="2000" b="1" dirty="0"/>
              <a:t> </a:t>
            </a:r>
            <a:r>
              <a:rPr lang="en-US" sz="2000" b="1" dirty="0" err="1"/>
              <a:t>che</a:t>
            </a:r>
            <a:r>
              <a:rPr lang="en-US" sz="2000" b="1" dirty="0"/>
              <a:t> </a:t>
            </a:r>
            <a:r>
              <a:rPr lang="en-US" sz="2000" b="1" dirty="0" err="1"/>
              <a:t>phủ</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30" name="Rectangle 29"/>
          <p:cNvSpPr/>
          <p:nvPr/>
        </p:nvSpPr>
        <p:spPr>
          <a:xfrm>
            <a:off x="3169413" y="5522363"/>
            <a:ext cx="6096000" cy="750975"/>
          </a:xfrm>
          <a:prstGeom prst="rect">
            <a:avLst/>
          </a:prstGeom>
        </p:spPr>
        <p:txBody>
          <a:bodyPr>
            <a:spAutoFit/>
          </a:bodyPr>
          <a:lstStyle/>
          <a:p>
            <a:pPr>
              <a:lnSpc>
                <a:spcPct val="107000"/>
              </a:lnSpc>
              <a:spcAft>
                <a:spcPts val="800"/>
              </a:spcAft>
            </a:pPr>
            <a:r>
              <a:rPr lang="en-US" sz="2000" b="1" dirty="0" err="1"/>
              <a:t>Lông</a:t>
            </a:r>
            <a:r>
              <a:rPr lang="en-US" sz="2000" b="1" dirty="0"/>
              <a:t> </a:t>
            </a:r>
            <a:r>
              <a:rPr lang="en-US" sz="2000" b="1" dirty="0" err="1"/>
              <a:t>vũ</a:t>
            </a:r>
            <a:r>
              <a:rPr lang="en-US" sz="2000" b="1" dirty="0"/>
              <a:t> </a:t>
            </a:r>
            <a:r>
              <a:rPr lang="en-US" sz="2000" b="1" dirty="0" err="1"/>
              <a:t>bao</a:t>
            </a:r>
            <a:r>
              <a:rPr lang="en-US" sz="2000" b="1" dirty="0"/>
              <a:t> </a:t>
            </a:r>
            <a:r>
              <a:rPr lang="en-US" sz="2000" b="1" dirty="0" err="1"/>
              <a:t>phủ</a:t>
            </a:r>
            <a:r>
              <a:rPr lang="en-US" sz="2000" b="1" dirty="0"/>
              <a:t>, chi </a:t>
            </a:r>
            <a:r>
              <a:rPr lang="en-US" sz="2000" b="1" dirty="0" err="1"/>
              <a:t>trước</a:t>
            </a:r>
            <a:r>
              <a:rPr lang="en-US" sz="2000" b="1" dirty="0"/>
              <a:t> </a:t>
            </a:r>
            <a:r>
              <a:rPr lang="en-US" sz="2000" b="1" dirty="0" err="1"/>
              <a:t>biến</a:t>
            </a:r>
            <a:r>
              <a:rPr lang="en-US" sz="2000" b="1" dirty="0"/>
              <a:t> </a:t>
            </a:r>
            <a:r>
              <a:rPr lang="en-US" sz="2000" b="1" dirty="0" err="1"/>
              <a:t>đổi</a:t>
            </a:r>
            <a:r>
              <a:rPr lang="en-US" sz="2000" b="1" dirty="0"/>
              <a:t> </a:t>
            </a:r>
            <a:r>
              <a:rPr lang="en-US" sz="2000" b="1" dirty="0" err="1"/>
              <a:t>thành</a:t>
            </a:r>
            <a:r>
              <a:rPr lang="en-US" sz="2000" b="1" dirty="0"/>
              <a:t> </a:t>
            </a:r>
            <a:r>
              <a:rPr lang="en-US" sz="2000" b="1" dirty="0" err="1"/>
              <a:t>cánh</a:t>
            </a:r>
            <a:r>
              <a:rPr lang="en-US" sz="2000" b="1" dirty="0"/>
              <a:t>, </a:t>
            </a:r>
            <a:r>
              <a:rPr lang="en-US" sz="2000" b="1" dirty="0" err="1"/>
              <a:t>hô</a:t>
            </a:r>
            <a:r>
              <a:rPr lang="en-US" sz="2000" b="1" dirty="0"/>
              <a:t> </a:t>
            </a:r>
            <a:r>
              <a:rPr lang="en-US" sz="2000" b="1" dirty="0" err="1"/>
              <a:t>hấp</a:t>
            </a:r>
            <a:r>
              <a:rPr lang="en-US" sz="2000" b="1" dirty="0"/>
              <a:t> </a:t>
            </a:r>
            <a:r>
              <a:rPr lang="en-US" sz="2000" b="1" dirty="0" err="1"/>
              <a:t>bằng</a:t>
            </a:r>
            <a:r>
              <a:rPr lang="en-US" sz="2000" b="1" dirty="0"/>
              <a:t> </a:t>
            </a:r>
            <a:r>
              <a:rPr lang="en-US" sz="2000" b="1" dirty="0" err="1"/>
              <a:t>phổi</a:t>
            </a:r>
            <a:r>
              <a:rPr lang="en-US" sz="2000" b="1" dirty="0"/>
              <a:t>, </a:t>
            </a:r>
            <a:r>
              <a:rPr lang="en-US" sz="2000" b="1" dirty="0" err="1"/>
              <a:t>hệ</a:t>
            </a:r>
            <a:r>
              <a:rPr lang="en-US" sz="2000" b="1" dirty="0"/>
              <a:t> </a:t>
            </a:r>
            <a:r>
              <a:rPr lang="en-US" sz="2000" b="1" dirty="0" err="1"/>
              <a:t>thống</a:t>
            </a:r>
            <a:r>
              <a:rPr lang="en-US" sz="2000" b="1" dirty="0"/>
              <a:t> </a:t>
            </a:r>
            <a:r>
              <a:rPr lang="en-US" sz="2000" b="1" dirty="0" err="1"/>
              <a:t>túi</a:t>
            </a:r>
            <a:r>
              <a:rPr lang="en-US" sz="2000" b="1" dirty="0"/>
              <a:t> </a:t>
            </a:r>
            <a:r>
              <a:rPr lang="en-US" sz="2000" b="1" dirty="0" err="1"/>
              <a:t>khí</a:t>
            </a:r>
            <a:r>
              <a:rPr lang="en-US" sz="2000" b="1" dirty="0"/>
              <a:t> </a:t>
            </a:r>
            <a:r>
              <a:rPr lang="en-US" sz="2000" b="1" dirty="0" err="1"/>
              <a:t>phát</a:t>
            </a:r>
            <a:r>
              <a:rPr lang="en-US" sz="2000" b="1" dirty="0"/>
              <a:t> </a:t>
            </a:r>
            <a:r>
              <a:rPr lang="en-US" sz="2000" b="1" dirty="0" err="1"/>
              <a:t>triển</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31" name="Rectangle 30"/>
          <p:cNvSpPr/>
          <p:nvPr/>
        </p:nvSpPr>
        <p:spPr>
          <a:xfrm>
            <a:off x="9780368" y="860699"/>
            <a:ext cx="2379176" cy="388696"/>
          </a:xfrm>
          <a:prstGeom prst="rect">
            <a:avLst/>
          </a:prstGeom>
        </p:spPr>
        <p:txBody>
          <a:bodyPr wrap="none">
            <a:spAutoFit/>
          </a:bodyPr>
          <a:lstStyle/>
          <a:p>
            <a:pPr algn="ctr">
              <a:lnSpc>
                <a:spcPct val="107000"/>
              </a:lnSpc>
              <a:spcAft>
                <a:spcPts val="800"/>
              </a:spcAft>
            </a:pPr>
            <a:r>
              <a:rPr lang="en-US" b="1" dirty="0" err="1"/>
              <a:t>Thủy</a:t>
            </a:r>
            <a:r>
              <a:rPr lang="en-US" b="1" dirty="0"/>
              <a:t> </a:t>
            </a:r>
            <a:r>
              <a:rPr lang="en-US" b="1" dirty="0" err="1"/>
              <a:t>tức</a:t>
            </a:r>
            <a:r>
              <a:rPr lang="en-US" b="1" dirty="0"/>
              <a:t>, </a:t>
            </a:r>
            <a:r>
              <a:rPr lang="en-US" b="1" dirty="0" err="1"/>
              <a:t>sứa</a:t>
            </a:r>
            <a:r>
              <a:rPr lang="en-US" b="1" dirty="0"/>
              <a:t>, </a:t>
            </a:r>
            <a:r>
              <a:rPr lang="en-US" b="1" dirty="0" err="1"/>
              <a:t>hải</a:t>
            </a:r>
            <a:r>
              <a:rPr lang="en-US" b="1" dirty="0"/>
              <a:t> </a:t>
            </a:r>
            <a:r>
              <a:rPr lang="en-US" b="1" dirty="0" err="1"/>
              <a:t>quỳ</a:t>
            </a:r>
            <a:r>
              <a:rPr lang="en-US" b="1" dirty="0"/>
              <a:t>…</a:t>
            </a:r>
            <a:endParaRPr lang="en-US" b="1" dirty="0">
              <a:latin typeface="Calibri" panose="020F0502020204030204" pitchFamily="34" charset="0"/>
              <a:ea typeface="Calibri" panose="020F0502020204030204" pitchFamily="34" charset="0"/>
              <a:cs typeface="Arial" panose="020B0604020202020204" pitchFamily="34" charset="0"/>
            </a:endParaRPr>
          </a:p>
        </p:txBody>
      </p:sp>
      <p:sp>
        <p:nvSpPr>
          <p:cNvPr id="32" name="Rectangle 31"/>
          <p:cNvSpPr/>
          <p:nvPr/>
        </p:nvSpPr>
        <p:spPr>
          <a:xfrm>
            <a:off x="9846710" y="1349275"/>
            <a:ext cx="2081659" cy="388696"/>
          </a:xfrm>
          <a:prstGeom prst="rect">
            <a:avLst/>
          </a:prstGeom>
        </p:spPr>
        <p:txBody>
          <a:bodyPr wrap="none">
            <a:spAutoFit/>
          </a:bodyPr>
          <a:lstStyle/>
          <a:p>
            <a:pPr algn="ctr">
              <a:lnSpc>
                <a:spcPct val="107000"/>
              </a:lnSpc>
              <a:spcAft>
                <a:spcPts val="800"/>
              </a:spcAft>
            </a:pPr>
            <a:r>
              <a:rPr lang="en-US" b="1" dirty="0" err="1"/>
              <a:t>Sán</a:t>
            </a:r>
            <a:r>
              <a:rPr lang="en-US" b="1" dirty="0"/>
              <a:t> </a:t>
            </a:r>
            <a:r>
              <a:rPr lang="en-US" b="1" dirty="0" err="1"/>
              <a:t>lá</a:t>
            </a:r>
            <a:r>
              <a:rPr lang="en-US" b="1" dirty="0"/>
              <a:t> </a:t>
            </a:r>
            <a:r>
              <a:rPr lang="en-US" b="1" dirty="0" err="1"/>
              <a:t>gan</a:t>
            </a:r>
            <a:r>
              <a:rPr lang="en-US" b="1" dirty="0"/>
              <a:t>, </a:t>
            </a:r>
            <a:r>
              <a:rPr lang="en-US" b="1" dirty="0" err="1"/>
              <a:t>sán</a:t>
            </a:r>
            <a:r>
              <a:rPr lang="en-US" b="1" dirty="0"/>
              <a:t> </a:t>
            </a:r>
            <a:r>
              <a:rPr lang="en-US" b="1" dirty="0" err="1"/>
              <a:t>dây</a:t>
            </a:r>
            <a:r>
              <a:rPr lang="en-US" b="1" dirty="0"/>
              <a:t>…</a:t>
            </a:r>
            <a:endParaRPr lang="en-US" b="1" dirty="0">
              <a:latin typeface="Calibri" panose="020F0502020204030204" pitchFamily="34" charset="0"/>
              <a:ea typeface="Calibri" panose="020F0502020204030204" pitchFamily="34" charset="0"/>
              <a:cs typeface="Arial" panose="020B0604020202020204" pitchFamily="34" charset="0"/>
            </a:endParaRPr>
          </a:p>
        </p:txBody>
      </p:sp>
      <p:sp>
        <p:nvSpPr>
          <p:cNvPr id="33" name="Rectangle 32"/>
          <p:cNvSpPr/>
          <p:nvPr/>
        </p:nvSpPr>
        <p:spPr>
          <a:xfrm>
            <a:off x="9758384" y="1737971"/>
            <a:ext cx="2257349" cy="421654"/>
          </a:xfrm>
          <a:prstGeom prst="rect">
            <a:avLst/>
          </a:prstGeom>
        </p:spPr>
        <p:txBody>
          <a:bodyPr wrap="none">
            <a:spAutoFit/>
          </a:bodyPr>
          <a:lstStyle/>
          <a:p>
            <a:pPr algn="ctr">
              <a:lnSpc>
                <a:spcPct val="107000"/>
              </a:lnSpc>
              <a:spcAft>
                <a:spcPts val="800"/>
              </a:spcAft>
            </a:pPr>
            <a:r>
              <a:rPr lang="en-US" sz="2000" b="1" dirty="0" err="1"/>
              <a:t>Giun</a:t>
            </a:r>
            <a:r>
              <a:rPr lang="en-US" sz="2000" b="1" dirty="0"/>
              <a:t> </a:t>
            </a:r>
            <a:r>
              <a:rPr lang="en-US" sz="2000" b="1" dirty="0" err="1"/>
              <a:t>kim</a:t>
            </a:r>
            <a:r>
              <a:rPr lang="en-US" sz="2000" b="1" dirty="0"/>
              <a:t>, </a:t>
            </a:r>
            <a:r>
              <a:rPr lang="en-US" sz="2000" b="1" dirty="0" err="1"/>
              <a:t>giun</a:t>
            </a:r>
            <a:r>
              <a:rPr lang="en-US" sz="2000" b="1" dirty="0"/>
              <a:t> </a:t>
            </a:r>
            <a:r>
              <a:rPr lang="en-US" sz="2000" b="1" dirty="0" err="1"/>
              <a:t>đũa</a:t>
            </a:r>
            <a:r>
              <a:rPr lang="en-US" sz="2000" b="1" dirty="0"/>
              <a:t>…</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34" name="Rectangle 33"/>
          <p:cNvSpPr/>
          <p:nvPr/>
        </p:nvSpPr>
        <p:spPr>
          <a:xfrm>
            <a:off x="9881320" y="2283746"/>
            <a:ext cx="1795684" cy="421654"/>
          </a:xfrm>
          <a:prstGeom prst="rect">
            <a:avLst/>
          </a:prstGeom>
        </p:spPr>
        <p:txBody>
          <a:bodyPr wrap="none">
            <a:spAutoFit/>
          </a:bodyPr>
          <a:lstStyle/>
          <a:p>
            <a:pPr algn="ctr">
              <a:lnSpc>
                <a:spcPct val="107000"/>
              </a:lnSpc>
              <a:spcAft>
                <a:spcPts val="800"/>
              </a:spcAft>
            </a:pPr>
            <a:r>
              <a:rPr lang="en-US" sz="2000" b="1" dirty="0" err="1"/>
              <a:t>Giun</a:t>
            </a:r>
            <a:r>
              <a:rPr lang="en-US" sz="2000" b="1" dirty="0"/>
              <a:t> </a:t>
            </a:r>
            <a:r>
              <a:rPr lang="en-US" sz="2000" b="1" dirty="0" err="1"/>
              <a:t>đất</a:t>
            </a:r>
            <a:r>
              <a:rPr lang="en-US" sz="2000" b="1" dirty="0"/>
              <a:t>, </a:t>
            </a:r>
            <a:r>
              <a:rPr lang="en-US" sz="2000" b="1" dirty="0" err="1"/>
              <a:t>rươi</a:t>
            </a:r>
            <a:r>
              <a:rPr lang="en-US" sz="2000" b="1" dirty="0"/>
              <a:t>…</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35" name="Rectangle 34"/>
          <p:cNvSpPr/>
          <p:nvPr/>
        </p:nvSpPr>
        <p:spPr>
          <a:xfrm>
            <a:off x="9509918" y="2839727"/>
            <a:ext cx="2641222" cy="388696"/>
          </a:xfrm>
          <a:prstGeom prst="rect">
            <a:avLst/>
          </a:prstGeom>
        </p:spPr>
        <p:txBody>
          <a:bodyPr wrap="square">
            <a:spAutoFit/>
          </a:bodyPr>
          <a:lstStyle/>
          <a:p>
            <a:pPr algn="ctr">
              <a:lnSpc>
                <a:spcPct val="107000"/>
              </a:lnSpc>
              <a:spcAft>
                <a:spcPts val="800"/>
              </a:spcAft>
            </a:pPr>
            <a:r>
              <a:rPr lang="en-US" b="1" dirty="0" err="1"/>
              <a:t>Trai</a:t>
            </a:r>
            <a:r>
              <a:rPr lang="en-US" b="1" dirty="0"/>
              <a:t>, </a:t>
            </a:r>
            <a:r>
              <a:rPr lang="en-US" b="1" dirty="0" err="1"/>
              <a:t>ốc</a:t>
            </a:r>
            <a:r>
              <a:rPr lang="en-US" b="1" dirty="0"/>
              <a:t>, </a:t>
            </a:r>
            <a:r>
              <a:rPr lang="en-US" b="1" dirty="0" err="1"/>
              <a:t>mực</a:t>
            </a:r>
            <a:r>
              <a:rPr lang="en-US" b="1" dirty="0"/>
              <a:t>, </a:t>
            </a:r>
            <a:r>
              <a:rPr lang="en-US" b="1" dirty="0" err="1"/>
              <a:t>bạch</a:t>
            </a:r>
            <a:r>
              <a:rPr lang="en-US" b="1" dirty="0"/>
              <a:t> </a:t>
            </a:r>
            <a:r>
              <a:rPr lang="en-US" b="1" dirty="0" err="1"/>
              <a:t>tuộc</a:t>
            </a:r>
            <a:r>
              <a:rPr lang="en-US" b="1" dirty="0"/>
              <a:t>…</a:t>
            </a:r>
            <a:endParaRPr lang="en-US" b="1" dirty="0">
              <a:latin typeface="Calibri" panose="020F0502020204030204" pitchFamily="34" charset="0"/>
              <a:ea typeface="Calibri" panose="020F0502020204030204" pitchFamily="34" charset="0"/>
              <a:cs typeface="Arial" panose="020B0604020202020204" pitchFamily="34" charset="0"/>
            </a:endParaRPr>
          </a:p>
        </p:txBody>
      </p:sp>
      <p:sp>
        <p:nvSpPr>
          <p:cNvPr id="36" name="Rectangle 35"/>
          <p:cNvSpPr/>
          <p:nvPr/>
        </p:nvSpPr>
        <p:spPr>
          <a:xfrm>
            <a:off x="9509918" y="3375071"/>
            <a:ext cx="2754280" cy="388696"/>
          </a:xfrm>
          <a:prstGeom prst="rect">
            <a:avLst/>
          </a:prstGeom>
        </p:spPr>
        <p:txBody>
          <a:bodyPr wrap="none">
            <a:spAutoFit/>
          </a:bodyPr>
          <a:lstStyle/>
          <a:p>
            <a:pPr algn="ctr">
              <a:lnSpc>
                <a:spcPct val="107000"/>
              </a:lnSpc>
              <a:spcAft>
                <a:spcPts val="800"/>
              </a:spcAft>
            </a:pPr>
            <a:r>
              <a:rPr lang="en-US" b="1" dirty="0" err="1"/>
              <a:t>Tôm</a:t>
            </a:r>
            <a:r>
              <a:rPr lang="en-US" b="1" dirty="0"/>
              <a:t>, </a:t>
            </a:r>
            <a:r>
              <a:rPr lang="en-US" b="1" dirty="0" err="1"/>
              <a:t>rết</a:t>
            </a:r>
            <a:r>
              <a:rPr lang="en-US" b="1" dirty="0"/>
              <a:t>, </a:t>
            </a:r>
            <a:r>
              <a:rPr lang="en-US" b="1" dirty="0" err="1"/>
              <a:t>nhện</a:t>
            </a:r>
            <a:r>
              <a:rPr lang="en-US" b="1" dirty="0"/>
              <a:t>, </a:t>
            </a:r>
            <a:r>
              <a:rPr lang="en-US" b="1" dirty="0" err="1"/>
              <a:t>châu</a:t>
            </a:r>
            <a:r>
              <a:rPr lang="en-US" b="1" dirty="0"/>
              <a:t> </a:t>
            </a:r>
            <a:r>
              <a:rPr lang="en-US" b="1" dirty="0" err="1"/>
              <a:t>chấu</a:t>
            </a:r>
            <a:r>
              <a:rPr lang="en-US" b="1" dirty="0"/>
              <a:t>…</a:t>
            </a:r>
            <a:endParaRPr lang="en-US" b="1" dirty="0">
              <a:latin typeface="Calibri" panose="020F0502020204030204" pitchFamily="34" charset="0"/>
              <a:ea typeface="Calibri" panose="020F0502020204030204" pitchFamily="34" charset="0"/>
              <a:cs typeface="Arial" panose="020B0604020202020204" pitchFamily="34" charset="0"/>
            </a:endParaRPr>
          </a:p>
        </p:txBody>
      </p:sp>
      <p:sp>
        <p:nvSpPr>
          <p:cNvPr id="37" name="Rectangle 36"/>
          <p:cNvSpPr/>
          <p:nvPr/>
        </p:nvSpPr>
        <p:spPr>
          <a:xfrm>
            <a:off x="9500397" y="3863647"/>
            <a:ext cx="2773323" cy="421654"/>
          </a:xfrm>
          <a:prstGeom prst="rect">
            <a:avLst/>
          </a:prstGeom>
        </p:spPr>
        <p:txBody>
          <a:bodyPr wrap="none">
            <a:spAutoFit/>
          </a:bodyPr>
          <a:lstStyle/>
          <a:p>
            <a:pPr algn="ctr">
              <a:lnSpc>
                <a:spcPct val="107000"/>
              </a:lnSpc>
              <a:spcAft>
                <a:spcPts val="800"/>
              </a:spcAft>
            </a:pPr>
            <a:r>
              <a:rPr lang="en-US" sz="2000" b="1" dirty="0" err="1"/>
              <a:t>Cá</a:t>
            </a:r>
            <a:r>
              <a:rPr lang="en-US" sz="2000" b="1" dirty="0"/>
              <a:t> </a:t>
            </a:r>
            <a:r>
              <a:rPr lang="en-US" sz="2000" b="1" dirty="0" err="1"/>
              <a:t>mập</a:t>
            </a:r>
            <a:r>
              <a:rPr lang="en-US" sz="2000" b="1" dirty="0"/>
              <a:t>, </a:t>
            </a:r>
            <a:r>
              <a:rPr lang="en-US" sz="2000" b="1" dirty="0" err="1"/>
              <a:t>cá</a:t>
            </a:r>
            <a:r>
              <a:rPr lang="en-US" sz="2000" b="1" dirty="0"/>
              <a:t> </a:t>
            </a:r>
            <a:r>
              <a:rPr lang="en-US" sz="2000" b="1" dirty="0" err="1"/>
              <a:t>chép</a:t>
            </a:r>
            <a:r>
              <a:rPr lang="en-US" sz="2000" b="1" dirty="0"/>
              <a:t>, </a:t>
            </a:r>
            <a:r>
              <a:rPr lang="en-US" sz="2000" b="1" dirty="0" err="1"/>
              <a:t>cá</a:t>
            </a:r>
            <a:r>
              <a:rPr lang="en-US" sz="2000" b="1" dirty="0"/>
              <a:t> </a:t>
            </a:r>
            <a:r>
              <a:rPr lang="en-US" sz="2000" b="1" dirty="0" err="1"/>
              <a:t>mè</a:t>
            </a:r>
            <a:r>
              <a:rPr lang="en-US" sz="2000" b="1" dirty="0"/>
              <a:t>…</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38" name="Rectangle 37"/>
          <p:cNvSpPr/>
          <p:nvPr/>
        </p:nvSpPr>
        <p:spPr>
          <a:xfrm>
            <a:off x="9634006" y="4489355"/>
            <a:ext cx="2290307" cy="421654"/>
          </a:xfrm>
          <a:prstGeom prst="rect">
            <a:avLst/>
          </a:prstGeom>
        </p:spPr>
        <p:txBody>
          <a:bodyPr wrap="none">
            <a:spAutoFit/>
          </a:bodyPr>
          <a:lstStyle/>
          <a:p>
            <a:pPr algn="ctr">
              <a:lnSpc>
                <a:spcPct val="107000"/>
              </a:lnSpc>
              <a:spcAft>
                <a:spcPts val="800"/>
              </a:spcAft>
            </a:pPr>
            <a:r>
              <a:rPr lang="en-US" sz="2000" b="1" dirty="0" err="1"/>
              <a:t>Cóc</a:t>
            </a:r>
            <a:r>
              <a:rPr lang="en-US" sz="2000" b="1" dirty="0"/>
              <a:t> </a:t>
            </a:r>
            <a:r>
              <a:rPr lang="en-US" sz="2000" b="1" dirty="0" err="1"/>
              <a:t>nhà</a:t>
            </a:r>
            <a:r>
              <a:rPr lang="en-US" sz="2000" b="1" dirty="0"/>
              <a:t>, </a:t>
            </a:r>
            <a:r>
              <a:rPr lang="en-US" sz="2000" b="1" dirty="0" err="1"/>
              <a:t>ếch</a:t>
            </a:r>
            <a:r>
              <a:rPr lang="en-US" sz="2000" b="1" dirty="0"/>
              <a:t> </a:t>
            </a:r>
            <a:r>
              <a:rPr lang="en-US" sz="2000" b="1" dirty="0" err="1"/>
              <a:t>đồng</a:t>
            </a:r>
            <a:r>
              <a:rPr lang="en-US" sz="2000" b="1" dirty="0"/>
              <a:t>,…</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39" name="Rectangle 38"/>
          <p:cNvSpPr/>
          <p:nvPr/>
        </p:nvSpPr>
        <p:spPr>
          <a:xfrm>
            <a:off x="9553746" y="5229043"/>
            <a:ext cx="2464842" cy="421654"/>
          </a:xfrm>
          <a:prstGeom prst="rect">
            <a:avLst/>
          </a:prstGeom>
        </p:spPr>
        <p:txBody>
          <a:bodyPr wrap="none">
            <a:spAutoFit/>
          </a:bodyPr>
          <a:lstStyle/>
          <a:p>
            <a:pPr algn="ctr">
              <a:lnSpc>
                <a:spcPct val="107000"/>
              </a:lnSpc>
              <a:spcAft>
                <a:spcPts val="800"/>
              </a:spcAft>
            </a:pPr>
            <a:r>
              <a:rPr lang="en-US" sz="2000" b="1" dirty="0" err="1"/>
              <a:t>Rùa</a:t>
            </a:r>
            <a:r>
              <a:rPr lang="en-US" sz="2000" b="1" dirty="0"/>
              <a:t>, </a:t>
            </a:r>
            <a:r>
              <a:rPr lang="en-US" sz="2000" b="1" dirty="0" err="1"/>
              <a:t>thằn</a:t>
            </a:r>
            <a:r>
              <a:rPr lang="en-US" sz="2000" b="1" dirty="0"/>
              <a:t> </a:t>
            </a:r>
            <a:r>
              <a:rPr lang="en-US" sz="2000" b="1" dirty="0" err="1"/>
              <a:t>lằn</a:t>
            </a:r>
            <a:r>
              <a:rPr lang="en-US" sz="2000" b="1" dirty="0"/>
              <a:t>, </a:t>
            </a:r>
            <a:r>
              <a:rPr lang="en-US" sz="2000" b="1" dirty="0" err="1"/>
              <a:t>cá</a:t>
            </a:r>
            <a:r>
              <a:rPr lang="en-US" sz="2000" b="1" dirty="0"/>
              <a:t> </a:t>
            </a:r>
            <a:r>
              <a:rPr lang="en-US" sz="2000" b="1" dirty="0" err="1"/>
              <a:t>sấu</a:t>
            </a:r>
            <a:r>
              <a:rPr lang="en-US" sz="2000" b="1" dirty="0"/>
              <a:t>…</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40" name="Rectangle 39"/>
          <p:cNvSpPr/>
          <p:nvPr/>
        </p:nvSpPr>
        <p:spPr>
          <a:xfrm>
            <a:off x="9573140" y="5681605"/>
            <a:ext cx="2549801" cy="421654"/>
          </a:xfrm>
          <a:prstGeom prst="rect">
            <a:avLst/>
          </a:prstGeom>
        </p:spPr>
        <p:txBody>
          <a:bodyPr wrap="none">
            <a:spAutoFit/>
          </a:bodyPr>
          <a:lstStyle/>
          <a:p>
            <a:pPr algn="ctr">
              <a:lnSpc>
                <a:spcPct val="107000"/>
              </a:lnSpc>
              <a:spcAft>
                <a:spcPts val="800"/>
              </a:spcAft>
            </a:pPr>
            <a:r>
              <a:rPr lang="en-US" sz="2000" b="1" dirty="0" err="1"/>
              <a:t>Chim</a:t>
            </a:r>
            <a:r>
              <a:rPr lang="en-US" sz="2000" b="1" dirty="0"/>
              <a:t> </a:t>
            </a:r>
            <a:r>
              <a:rPr lang="en-US" sz="2000" b="1" dirty="0" err="1"/>
              <a:t>bồ</a:t>
            </a:r>
            <a:r>
              <a:rPr lang="en-US" sz="2000" b="1" dirty="0"/>
              <a:t> </a:t>
            </a:r>
            <a:r>
              <a:rPr lang="en-US" sz="2000" b="1" dirty="0" err="1"/>
              <a:t>câu</a:t>
            </a:r>
            <a:r>
              <a:rPr lang="en-US" sz="2000" b="1" dirty="0"/>
              <a:t>, </a:t>
            </a:r>
            <a:r>
              <a:rPr lang="en-US" sz="2000" b="1" dirty="0" err="1"/>
              <a:t>vịt</a:t>
            </a:r>
            <a:r>
              <a:rPr lang="en-US" sz="2000" b="1" dirty="0"/>
              <a:t> </a:t>
            </a:r>
            <a:r>
              <a:rPr lang="en-US" sz="2000" b="1" dirty="0" err="1"/>
              <a:t>trời</a:t>
            </a:r>
            <a:r>
              <a:rPr lang="en-US" sz="2000" b="1" dirty="0"/>
              <a:t>, …</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41" name="Rectangle 40"/>
          <p:cNvSpPr/>
          <p:nvPr/>
        </p:nvSpPr>
        <p:spPr>
          <a:xfrm>
            <a:off x="9690183" y="6366066"/>
            <a:ext cx="2059090" cy="421654"/>
          </a:xfrm>
          <a:prstGeom prst="rect">
            <a:avLst/>
          </a:prstGeom>
        </p:spPr>
        <p:txBody>
          <a:bodyPr wrap="none">
            <a:spAutoFit/>
          </a:bodyPr>
          <a:lstStyle/>
          <a:p>
            <a:pPr algn="ctr">
              <a:lnSpc>
                <a:spcPct val="107000"/>
              </a:lnSpc>
              <a:spcAft>
                <a:spcPts val="800"/>
              </a:spcAft>
            </a:pPr>
            <a:r>
              <a:rPr lang="en-US" sz="2000" b="1" dirty="0" err="1"/>
              <a:t>Thỏ</a:t>
            </a:r>
            <a:r>
              <a:rPr lang="en-US" sz="2000" b="1" dirty="0"/>
              <a:t>, </a:t>
            </a:r>
            <a:r>
              <a:rPr lang="en-US" sz="2000" b="1" dirty="0" err="1"/>
              <a:t>bò</a:t>
            </a:r>
            <a:r>
              <a:rPr lang="en-US" sz="2000" b="1" dirty="0"/>
              <a:t>, </a:t>
            </a:r>
            <a:r>
              <a:rPr lang="en-US" sz="2000" b="1" dirty="0" err="1"/>
              <a:t>voi</a:t>
            </a:r>
            <a:r>
              <a:rPr lang="en-US" sz="2000" b="1" dirty="0"/>
              <a:t>, </a:t>
            </a:r>
            <a:r>
              <a:rPr lang="en-US" sz="2000" b="1" dirty="0" err="1"/>
              <a:t>lợn</a:t>
            </a:r>
            <a:r>
              <a:rPr lang="en-US" sz="2000" b="1" dirty="0"/>
              <a:t>,…</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
        <p:nvSpPr>
          <p:cNvPr id="42" name="Rectangle 41"/>
          <p:cNvSpPr/>
          <p:nvPr/>
        </p:nvSpPr>
        <p:spPr>
          <a:xfrm>
            <a:off x="1270519" y="323432"/>
            <a:ext cx="1866217" cy="421654"/>
          </a:xfrm>
          <a:prstGeom prst="rect">
            <a:avLst/>
          </a:prstGeom>
        </p:spPr>
        <p:txBody>
          <a:bodyPr wrap="none">
            <a:spAutoFit/>
          </a:bodyPr>
          <a:lstStyle/>
          <a:p>
            <a:pPr>
              <a:lnSpc>
                <a:spcPct val="107000"/>
              </a:lnSpc>
              <a:spcAft>
                <a:spcPts val="800"/>
              </a:spcAft>
            </a:pP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vật</a:t>
            </a:r>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Rectangle 42"/>
          <p:cNvSpPr/>
          <p:nvPr/>
        </p:nvSpPr>
        <p:spPr>
          <a:xfrm>
            <a:off x="4541538" y="326397"/>
            <a:ext cx="2741456" cy="487506"/>
          </a:xfrm>
          <a:prstGeom prst="rect">
            <a:avLst/>
          </a:prstGeom>
        </p:spPr>
        <p:txBody>
          <a:bodyPr wrap="none">
            <a:spAutoFit/>
          </a:bodyPr>
          <a:lstStyle/>
          <a:p>
            <a:pPr algn="ctr">
              <a:lnSpc>
                <a:spcPct val="107000"/>
              </a:lnSpc>
              <a:spcAft>
                <a:spcPts val="800"/>
              </a:spcAft>
            </a:pP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Rectangle 43"/>
          <p:cNvSpPr/>
          <p:nvPr/>
        </p:nvSpPr>
        <p:spPr>
          <a:xfrm>
            <a:off x="10126343" y="281694"/>
            <a:ext cx="1305633" cy="487506"/>
          </a:xfrm>
          <a:prstGeom prst="rect">
            <a:avLst/>
          </a:prstGeom>
        </p:spPr>
        <p:txBody>
          <a:bodyPr wrap="square">
            <a:spAutoFit/>
          </a:bodyPr>
          <a:lstStyle/>
          <a:p>
            <a:pPr algn="ctr">
              <a:lnSpc>
                <a:spcPct val="107000"/>
              </a:lnSpc>
              <a:spcAft>
                <a:spcPts val="800"/>
              </a:spcAft>
            </a:pPr>
            <a:r>
              <a:rPr lang="en-US" sz="2400" b="1" dirty="0" err="1">
                <a:latin typeface="Times New Roman" panose="02020603050405020304" pitchFamily="18" charset="0"/>
                <a:cs typeface="Times New Roman" panose="02020603050405020304" pitchFamily="18" charset="0"/>
              </a:rPr>
              <a:t>Đại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6781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circle(in)">
                                      <p:cBhvr>
                                        <p:cTn id="42" dur="20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circle(in)">
                                      <p:cBhvr>
                                        <p:cTn id="47" dur="2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circle(in)">
                                      <p:cBhvr>
                                        <p:cTn id="52" dur="20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circle(in)">
                                      <p:cBhvr>
                                        <p:cTn id="57" dur="20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circle(in)">
                                      <p:cBhvr>
                                        <p:cTn id="62" dur="20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circle(in)">
                                      <p:cBhvr>
                                        <p:cTn id="67" dur="20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circle(in)">
                                      <p:cBhvr>
                                        <p:cTn id="72" dur="20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circle(in)">
                                      <p:cBhvr>
                                        <p:cTn id="77" dur="20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circle(in)">
                                      <p:cBhvr>
                                        <p:cTn id="82" dur="20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circle(in)">
                                      <p:cBhvr>
                                        <p:cTn id="87" dur="20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circle(in)">
                                      <p:cBhvr>
                                        <p:cTn id="92" dur="20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circle(in)">
                                      <p:cBhvr>
                                        <p:cTn id="97" dur="2000"/>
                                        <p:tgtEl>
                                          <p:spTgt spid="30"/>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circle(in)">
                                      <p:cBhvr>
                                        <p:cTn id="102" dur="20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circle(in)">
                                      <p:cBhvr>
                                        <p:cTn id="107" dur="2000"/>
                                        <p:tgtEl>
                                          <p:spTgt spid="20"/>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circle(in)">
                                      <p:cBhvr>
                                        <p:cTn id="112"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16</a:t>
            </a:fld>
            <a:endParaRPr lang="en-US" noProof="0" dirty="0"/>
          </a:p>
        </p:txBody>
      </p:sp>
      <p:sp>
        <p:nvSpPr>
          <p:cNvPr id="5" name="Rectangle 1"/>
          <p:cNvSpPr>
            <a:spLocks noChangeArrowheads="1"/>
          </p:cNvSpPr>
          <p:nvPr/>
        </p:nvSpPr>
        <p:spPr bwMode="auto">
          <a:xfrm>
            <a:off x="841249" y="290006"/>
            <a:ext cx="992428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Dựa</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vào</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các</a:t>
            </a:r>
            <a:r>
              <a:rPr kumimoji="0" lang="en-US" sz="28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kiến</a:t>
            </a:r>
            <a:r>
              <a:rPr kumimoji="0" lang="en-US" sz="28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thức</a:t>
            </a:r>
            <a:r>
              <a:rPr kumimoji="0" lang="en-US" sz="28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đã</a:t>
            </a:r>
            <a:r>
              <a:rPr kumimoji="0" lang="en-US" sz="28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học</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hãy</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quan</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sát</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hình</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36.7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và</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hoàn</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thành</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bảng</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theo</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mẫu</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sau</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vào</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smtClean="0">
                <a:ln>
                  <a:noFill/>
                </a:ln>
                <a:solidFill>
                  <a:srgbClr val="333333"/>
                </a:solidFill>
                <a:effectLst/>
                <a:latin typeface="Times New Roman" panose="02020603050405020304" pitchFamily="18" charset="0"/>
                <a:cs typeface="Times New Roman" panose="02020603050405020304" pitchFamily="18" charset="0"/>
              </a:rPr>
              <a:t>vở</a:t>
            </a: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p>
        </p:txBody>
      </p:sp>
      <p:pic>
        <p:nvPicPr>
          <p:cNvPr id="2050" name="Picture 2" descr="Dựa vào câu trả lời ở câu 1, hãy quan sát hình 36.7 và hoàn thành bảng theo mẫu sau vào v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372" y="1255776"/>
            <a:ext cx="10153924" cy="520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52240"/>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17</a:t>
            </a:fld>
            <a:endParaRPr lang="en-US" noProof="0" dirty="0"/>
          </a:p>
        </p:txBody>
      </p:sp>
      <p:graphicFrame>
        <p:nvGraphicFramePr>
          <p:cNvPr id="5" name="Table 4"/>
          <p:cNvGraphicFramePr>
            <a:graphicFrameLocks noGrp="1"/>
          </p:cNvGraphicFramePr>
          <p:nvPr>
            <p:extLst>
              <p:ext uri="{D42A27DB-BD31-4B8C-83A1-F6EECF244321}">
                <p14:modId xmlns:p14="http://schemas.microsoft.com/office/powerpoint/2010/main" val="383737558"/>
              </p:ext>
            </p:extLst>
          </p:nvPr>
        </p:nvGraphicFramePr>
        <p:xfrm>
          <a:off x="390144" y="3100628"/>
          <a:ext cx="10107168" cy="3486562"/>
        </p:xfrm>
        <a:graphic>
          <a:graphicData uri="http://schemas.openxmlformats.org/drawingml/2006/table">
            <a:tbl>
              <a:tblPr>
                <a:tableStyleId>{E8B1032C-EA38-4F05-BA0D-38AFFFC7BED3}</a:tableStyleId>
              </a:tblPr>
              <a:tblGrid>
                <a:gridCol w="1726830">
                  <a:extLst>
                    <a:ext uri="{9D8B030D-6E8A-4147-A177-3AD203B41FA5}">
                      <a16:colId xmlns:a16="http://schemas.microsoft.com/office/drawing/2014/main" val="20000"/>
                    </a:ext>
                  </a:extLst>
                </a:gridCol>
                <a:gridCol w="5966386">
                  <a:extLst>
                    <a:ext uri="{9D8B030D-6E8A-4147-A177-3AD203B41FA5}">
                      <a16:colId xmlns:a16="http://schemas.microsoft.com/office/drawing/2014/main" val="20001"/>
                    </a:ext>
                  </a:extLst>
                </a:gridCol>
                <a:gridCol w="2413952">
                  <a:extLst>
                    <a:ext uri="{9D8B030D-6E8A-4147-A177-3AD203B41FA5}">
                      <a16:colId xmlns:a16="http://schemas.microsoft.com/office/drawing/2014/main" val="20002"/>
                    </a:ext>
                  </a:extLst>
                </a:gridCol>
              </a:tblGrid>
              <a:tr h="506285">
                <a:tc>
                  <a:txBody>
                    <a:bodyPr/>
                    <a:lstStyle/>
                    <a:p>
                      <a:pPr algn="ctr"/>
                      <a:r>
                        <a:rPr lang="en-US" sz="2800" b="1" dirty="0" err="1">
                          <a:solidFill>
                            <a:srgbClr val="C00000"/>
                          </a:solidFill>
                          <a:effectLst/>
                          <a:latin typeface="Times New Roman" panose="02020603050405020304" pitchFamily="18" charset="0"/>
                          <a:cs typeface="Times New Roman" panose="02020603050405020304" pitchFamily="18" charset="0"/>
                        </a:rPr>
                        <a:t>Tên</a:t>
                      </a:r>
                      <a:r>
                        <a:rPr lang="en-US" sz="2800" b="1" dirty="0">
                          <a:solidFill>
                            <a:srgbClr val="C00000"/>
                          </a:solidFill>
                          <a:effectLst/>
                          <a:latin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cs typeface="Times New Roman" panose="02020603050405020304" pitchFamily="18" charset="0"/>
                        </a:rPr>
                        <a:t>loài</a:t>
                      </a:r>
                      <a:endParaRPr lang="en-US" sz="2800" b="1" dirty="0">
                        <a:solidFill>
                          <a:srgbClr val="C00000"/>
                        </a:solidFill>
                        <a:effectLst/>
                        <a:latin typeface="Times New Roman" panose="02020603050405020304" pitchFamily="18" charset="0"/>
                        <a:cs typeface="Times New Roman" panose="02020603050405020304" pitchFamily="18" charset="0"/>
                      </a:endParaRPr>
                    </a:p>
                  </a:txBody>
                  <a:tcPr marL="0" marR="0" marT="0" marB="0" anchor="ctr">
                    <a:solidFill>
                      <a:schemeClr val="tx2">
                        <a:lumMod val="60000"/>
                        <a:lumOff val="40000"/>
                      </a:schemeClr>
                    </a:solidFill>
                  </a:tcPr>
                </a:tc>
                <a:tc>
                  <a:txBody>
                    <a:bodyPr/>
                    <a:lstStyle/>
                    <a:p>
                      <a:pPr algn="ctr"/>
                      <a:r>
                        <a:rPr lang="en-US" sz="2800" b="1" dirty="0" err="1">
                          <a:solidFill>
                            <a:srgbClr val="C00000"/>
                          </a:solidFill>
                          <a:effectLst/>
                          <a:latin typeface="Times New Roman" panose="02020603050405020304" pitchFamily="18" charset="0"/>
                          <a:cs typeface="Times New Roman" panose="02020603050405020304" pitchFamily="18" charset="0"/>
                        </a:rPr>
                        <a:t>Đặc</a:t>
                      </a:r>
                      <a:r>
                        <a:rPr lang="en-US" sz="2800" b="1" dirty="0">
                          <a:solidFill>
                            <a:srgbClr val="C00000"/>
                          </a:solidFill>
                          <a:effectLst/>
                          <a:latin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cs typeface="Times New Roman" panose="02020603050405020304" pitchFamily="18" charset="0"/>
                        </a:rPr>
                        <a:t>điểm</a:t>
                      </a:r>
                      <a:r>
                        <a:rPr lang="en-US" sz="2800" b="1" dirty="0">
                          <a:solidFill>
                            <a:srgbClr val="C00000"/>
                          </a:solidFill>
                          <a:effectLst/>
                          <a:latin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cs typeface="Times New Roman" panose="02020603050405020304" pitchFamily="18" charset="0"/>
                        </a:rPr>
                        <a:t>nhận</a:t>
                      </a:r>
                      <a:r>
                        <a:rPr lang="en-US" sz="2800" b="1" dirty="0">
                          <a:solidFill>
                            <a:srgbClr val="C00000"/>
                          </a:solidFill>
                          <a:effectLst/>
                          <a:latin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cs typeface="Times New Roman" panose="02020603050405020304" pitchFamily="18" charset="0"/>
                        </a:rPr>
                        <a:t>biết</a:t>
                      </a:r>
                      <a:endParaRPr lang="en-US" sz="2800" b="1" dirty="0">
                        <a:solidFill>
                          <a:srgbClr val="C00000"/>
                        </a:solidFill>
                        <a:effectLst/>
                        <a:latin typeface="Times New Roman" panose="02020603050405020304" pitchFamily="18" charset="0"/>
                        <a:cs typeface="Times New Roman" panose="02020603050405020304" pitchFamily="18" charset="0"/>
                      </a:endParaRPr>
                    </a:p>
                  </a:txBody>
                  <a:tcPr marL="68580" marR="68580" marT="0" marB="0" anchor="ctr">
                    <a:solidFill>
                      <a:schemeClr val="tx2">
                        <a:lumMod val="60000"/>
                        <a:lumOff val="40000"/>
                      </a:schemeClr>
                    </a:solidFill>
                  </a:tcPr>
                </a:tc>
                <a:tc>
                  <a:txBody>
                    <a:bodyPr/>
                    <a:lstStyle/>
                    <a:p>
                      <a:pPr algn="ctr"/>
                      <a:r>
                        <a:rPr lang="en-US" sz="2800" b="1" dirty="0" err="1">
                          <a:solidFill>
                            <a:srgbClr val="C00000"/>
                          </a:solidFill>
                          <a:effectLst/>
                          <a:latin typeface="Times New Roman" panose="02020603050405020304" pitchFamily="18" charset="0"/>
                          <a:cs typeface="Times New Roman" panose="02020603050405020304" pitchFamily="18" charset="0"/>
                        </a:rPr>
                        <a:t>Ngành</a:t>
                      </a:r>
                      <a:endParaRPr lang="en-US" sz="2800" b="1" dirty="0">
                        <a:solidFill>
                          <a:srgbClr val="C00000"/>
                        </a:solidFill>
                        <a:effectLst/>
                        <a:latin typeface="Times New Roman" panose="02020603050405020304" pitchFamily="18" charset="0"/>
                        <a:cs typeface="Times New Roman" panose="02020603050405020304" pitchFamily="18" charset="0"/>
                      </a:endParaRPr>
                    </a:p>
                  </a:txBody>
                  <a:tcPr marL="68580" marR="68580" marT="0" marB="0" anchor="ctr">
                    <a:solidFill>
                      <a:schemeClr val="tx2">
                        <a:lumMod val="60000"/>
                        <a:lumOff val="40000"/>
                      </a:schemeClr>
                    </a:solidFill>
                  </a:tcPr>
                </a:tc>
                <a:extLst>
                  <a:ext uri="{0D108BD9-81ED-4DB2-BD59-A6C34878D82A}">
                    <a16:rowId xmlns:a16="http://schemas.microsoft.com/office/drawing/2014/main" val="10000"/>
                  </a:ext>
                </a:extLst>
              </a:tr>
              <a:tr h="536131">
                <a:tc>
                  <a:txBody>
                    <a:bodyPr/>
                    <a:lstStyle/>
                    <a:p>
                      <a:pPr algn="ctr"/>
                      <a:r>
                        <a:rPr lang="en-US" sz="2800" b="1" dirty="0" err="1">
                          <a:solidFill>
                            <a:schemeClr val="accent2">
                              <a:lumMod val="50000"/>
                            </a:schemeClr>
                          </a:solidFill>
                          <a:effectLst/>
                          <a:latin typeface="Times New Roman" panose="02020603050405020304" pitchFamily="18" charset="0"/>
                          <a:cs typeface="Times New Roman" panose="02020603050405020304" pitchFamily="18" charset="0"/>
                        </a:rPr>
                        <a:t>Sứa</a:t>
                      </a:r>
                      <a:endParaRPr lang="en-US" sz="2800" b="1"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2800" b="1" dirty="0" smtClean="0">
                        <a:solidFill>
                          <a:srgbClr val="C00000"/>
                        </a:solidFill>
                        <a:effectLst/>
                      </a:endParaRPr>
                    </a:p>
                    <a:p>
                      <a:endParaRPr lang="vi-VN" sz="2800" b="1" dirty="0">
                        <a:solidFill>
                          <a:srgbClr val="C00000"/>
                        </a:solidFill>
                        <a:effectLst/>
                      </a:endParaRPr>
                    </a:p>
                  </a:txBody>
                  <a:tcPr marL="68580" marR="68580" marT="0" marB="0" anchor="ctr"/>
                </a:tc>
                <a:tc>
                  <a:txBody>
                    <a:bodyPr/>
                    <a:lstStyle/>
                    <a:p>
                      <a:pPr algn="ctr"/>
                      <a:endParaRPr lang="en-US" sz="2800" b="1" dirty="0">
                        <a:solidFill>
                          <a:srgbClr val="C00000"/>
                        </a:solidFill>
                        <a:effectLst/>
                      </a:endParaRPr>
                    </a:p>
                  </a:txBody>
                  <a:tcPr marL="68580" marR="68580" marT="0" marB="0" anchor="ctr"/>
                </a:tc>
                <a:extLst>
                  <a:ext uri="{0D108BD9-81ED-4DB2-BD59-A6C34878D82A}">
                    <a16:rowId xmlns:a16="http://schemas.microsoft.com/office/drawing/2014/main" val="10001"/>
                  </a:ext>
                </a:extLst>
              </a:tr>
              <a:tr h="955087">
                <a:tc>
                  <a:txBody>
                    <a:bodyPr/>
                    <a:lstStyle/>
                    <a:p>
                      <a:pPr algn="ctr"/>
                      <a:r>
                        <a:rPr lang="en-US" sz="2800" b="1" dirty="0" err="1">
                          <a:solidFill>
                            <a:schemeClr val="accent2">
                              <a:lumMod val="50000"/>
                            </a:schemeClr>
                          </a:solidFill>
                          <a:effectLst/>
                          <a:latin typeface="Times New Roman" panose="02020603050405020304" pitchFamily="18" charset="0"/>
                          <a:cs typeface="Times New Roman" panose="02020603050405020304" pitchFamily="18" charset="0"/>
                        </a:rPr>
                        <a:t>Châu</a:t>
                      </a:r>
                      <a:r>
                        <a:rPr lang="en-US" sz="2800" b="1" dirty="0">
                          <a:solidFill>
                            <a:schemeClr val="accent2">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effectLst/>
                          <a:latin typeface="Times New Roman" panose="02020603050405020304" pitchFamily="18" charset="0"/>
                          <a:cs typeface="Times New Roman" panose="02020603050405020304" pitchFamily="18" charset="0"/>
                        </a:rPr>
                        <a:t>chấu</a:t>
                      </a:r>
                      <a:endParaRPr lang="en-US" sz="2800" b="1"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2800" b="1" dirty="0">
                        <a:solidFill>
                          <a:srgbClr val="C00000"/>
                        </a:solidFill>
                        <a:effectLst/>
                      </a:endParaRPr>
                    </a:p>
                  </a:txBody>
                  <a:tcPr marL="68580" marR="68580" marT="0" marB="0" anchor="ctr"/>
                </a:tc>
                <a:tc>
                  <a:txBody>
                    <a:bodyPr/>
                    <a:lstStyle/>
                    <a:p>
                      <a:pPr algn="ctr"/>
                      <a:endParaRPr lang="en-US" sz="2800" b="1" dirty="0">
                        <a:solidFill>
                          <a:srgbClr val="C00000"/>
                        </a:solidFill>
                        <a:effectLst/>
                      </a:endParaRPr>
                    </a:p>
                  </a:txBody>
                  <a:tcPr marL="68580" marR="68580" marT="0" marB="0" anchor="ctr"/>
                </a:tc>
                <a:extLst>
                  <a:ext uri="{0D108BD9-81ED-4DB2-BD59-A6C34878D82A}">
                    <a16:rowId xmlns:a16="http://schemas.microsoft.com/office/drawing/2014/main" val="10002"/>
                  </a:ext>
                </a:extLst>
              </a:tr>
              <a:tr h="585875">
                <a:tc>
                  <a:txBody>
                    <a:bodyPr/>
                    <a:lstStyle/>
                    <a:p>
                      <a:pPr algn="ctr"/>
                      <a:r>
                        <a:rPr lang="en-US" sz="2800" b="1" dirty="0" err="1">
                          <a:solidFill>
                            <a:schemeClr val="accent2">
                              <a:lumMod val="50000"/>
                            </a:schemeClr>
                          </a:solidFill>
                          <a:effectLst/>
                          <a:latin typeface="Times New Roman" panose="02020603050405020304" pitchFamily="18" charset="0"/>
                          <a:cs typeface="Times New Roman" panose="02020603050405020304" pitchFamily="18" charset="0"/>
                        </a:rPr>
                        <a:t>Hàu</a:t>
                      </a:r>
                      <a:r>
                        <a:rPr lang="en-US" sz="2800" b="1" dirty="0">
                          <a:solidFill>
                            <a:schemeClr val="accent2">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effectLst/>
                          <a:latin typeface="Times New Roman" panose="02020603050405020304" pitchFamily="18" charset="0"/>
                          <a:cs typeface="Times New Roman" panose="02020603050405020304" pitchFamily="18" charset="0"/>
                        </a:rPr>
                        <a:t>biển</a:t>
                      </a:r>
                      <a:endParaRPr lang="en-US" sz="2800" b="1"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2800" b="1" dirty="0">
                        <a:solidFill>
                          <a:srgbClr val="C00000"/>
                        </a:solidFill>
                        <a:effectLst/>
                      </a:endParaRPr>
                    </a:p>
                  </a:txBody>
                  <a:tcPr marL="68580" marR="68580" marT="0" marB="0" anchor="ctr"/>
                </a:tc>
                <a:tc>
                  <a:txBody>
                    <a:bodyPr/>
                    <a:lstStyle/>
                    <a:p>
                      <a:pPr algn="ctr"/>
                      <a:endParaRPr lang="en-US" sz="2800" b="1" dirty="0">
                        <a:solidFill>
                          <a:srgbClr val="C00000"/>
                        </a:solidFill>
                        <a:effectLst/>
                      </a:endParaRPr>
                    </a:p>
                  </a:txBody>
                  <a:tcPr marL="68580" marR="68580" marT="0" marB="0" anchor="ctr"/>
                </a:tc>
                <a:extLst>
                  <a:ext uri="{0D108BD9-81ED-4DB2-BD59-A6C34878D82A}">
                    <a16:rowId xmlns:a16="http://schemas.microsoft.com/office/drawing/2014/main" val="10003"/>
                  </a:ext>
                </a:extLst>
              </a:tr>
              <a:tr h="585875">
                <a:tc>
                  <a:txBody>
                    <a:bodyPr/>
                    <a:lstStyle/>
                    <a:p>
                      <a:pPr algn="ctr"/>
                      <a:r>
                        <a:rPr lang="vi-VN" sz="2800" b="1" dirty="0">
                          <a:solidFill>
                            <a:schemeClr val="accent2">
                              <a:lumMod val="50000"/>
                            </a:schemeClr>
                          </a:solidFill>
                          <a:effectLst/>
                          <a:latin typeface="Times New Roman" panose="02020603050405020304" pitchFamily="18" charset="0"/>
                          <a:cs typeface="Times New Roman" panose="02020603050405020304" pitchFamily="18" charset="0"/>
                        </a:rPr>
                        <a:t>Rươi</a:t>
                      </a:r>
                    </a:p>
                  </a:txBody>
                  <a:tcPr marL="68580" marR="68580" marT="0" marB="0" anchor="ctr"/>
                </a:tc>
                <a:tc>
                  <a:txBody>
                    <a:bodyPr/>
                    <a:lstStyle/>
                    <a:p>
                      <a:endParaRPr lang="vi-VN" sz="2800" b="1" dirty="0">
                        <a:solidFill>
                          <a:srgbClr val="C00000"/>
                        </a:solidFill>
                        <a:effectLst/>
                      </a:endParaRPr>
                    </a:p>
                  </a:txBody>
                  <a:tcPr marL="68580" marR="68580" marT="0" marB="0" anchor="ctr"/>
                </a:tc>
                <a:tc>
                  <a:txBody>
                    <a:bodyPr/>
                    <a:lstStyle/>
                    <a:p>
                      <a:pPr algn="ctr"/>
                      <a:endParaRPr lang="en-US" sz="2800" b="1" dirty="0">
                        <a:solidFill>
                          <a:srgbClr val="C00000"/>
                        </a:solidFill>
                        <a:effectLst/>
                      </a:endParaRPr>
                    </a:p>
                  </a:txBody>
                  <a:tcPr marL="68580" marR="68580" marT="0" marB="0" anchor="ctr"/>
                </a:tc>
                <a:extLst>
                  <a:ext uri="{0D108BD9-81ED-4DB2-BD59-A6C34878D82A}">
                    <a16:rowId xmlns:a16="http://schemas.microsoft.com/office/drawing/2014/main" val="10004"/>
                  </a:ext>
                </a:extLst>
              </a:tr>
            </a:tbl>
          </a:graphicData>
        </a:graphic>
      </p:graphicFrame>
      <p:sp>
        <p:nvSpPr>
          <p:cNvPr id="6" name="Rectangle 5"/>
          <p:cNvSpPr/>
          <p:nvPr/>
        </p:nvSpPr>
        <p:spPr>
          <a:xfrm>
            <a:off x="2279363" y="3648807"/>
            <a:ext cx="5073968" cy="830997"/>
          </a:xfrm>
          <a:prstGeom prst="rect">
            <a:avLst/>
          </a:prstGeom>
        </p:spPr>
        <p:txBody>
          <a:bodyPr wrap="square">
            <a:spAutoFit/>
          </a:bodyPr>
          <a:lstStyle/>
          <a:p>
            <a:r>
              <a:rPr lang="vi-VN" sz="2400" b="1" dirty="0">
                <a:solidFill>
                  <a:srgbClr val="C00000"/>
                </a:solidFill>
                <a:latin typeface="Times New Roman" panose="02020603050405020304" pitchFamily="18" charset="0"/>
                <a:cs typeface="Times New Roman" panose="02020603050405020304" pitchFamily="18" charset="0"/>
              </a:rPr>
              <a:t>Ruột hình túi, cơ thể hình dù đối xứng tỏa tròn</a:t>
            </a:r>
          </a:p>
        </p:txBody>
      </p:sp>
      <p:sp>
        <p:nvSpPr>
          <p:cNvPr id="7" name="Rectangle 6"/>
          <p:cNvSpPr/>
          <p:nvPr/>
        </p:nvSpPr>
        <p:spPr>
          <a:xfrm>
            <a:off x="2143268" y="4524378"/>
            <a:ext cx="5854684" cy="830997"/>
          </a:xfrm>
          <a:prstGeom prst="rect">
            <a:avLst/>
          </a:prstGeom>
        </p:spPr>
        <p:txBody>
          <a:bodyPr wrap="square">
            <a:spAutoFit/>
          </a:bodyPr>
          <a:lstStyle/>
          <a:p>
            <a:r>
              <a:rPr lang="en-US" sz="2400" b="1" dirty="0" err="1">
                <a:solidFill>
                  <a:srgbClr val="C00000"/>
                </a:solidFill>
                <a:latin typeface="Times New Roman" panose="02020603050405020304" pitchFamily="18" charset="0"/>
                <a:cs typeface="Times New Roman" panose="02020603050405020304" pitchFamily="18" charset="0"/>
              </a:rPr>
              <a:t>Có</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hai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đôi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cánh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đôi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chân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chân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phân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đốt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khớp</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động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với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nhau</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396037" y="5430051"/>
            <a:ext cx="4840621" cy="461665"/>
          </a:xfrm>
          <a:prstGeom prst="rect">
            <a:avLst/>
          </a:prstGeom>
        </p:spPr>
        <p:txBody>
          <a:bodyPr wrap="none">
            <a:spAutoFit/>
          </a:bodyPr>
          <a:lstStyle/>
          <a:p>
            <a:r>
              <a:rPr lang="en-US" sz="2400" b="1" dirty="0" err="1">
                <a:solidFill>
                  <a:srgbClr val="C00000"/>
                </a:solidFill>
                <a:latin typeface="Times New Roman" panose="02020603050405020304" pitchFamily="18" charset="0"/>
                <a:cs typeface="Times New Roman" panose="02020603050405020304" pitchFamily="18" charset="0"/>
              </a:rPr>
              <a:t>Thân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mềm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nằm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trong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hai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mảnh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vỏ</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501290" y="6104652"/>
            <a:ext cx="2315057" cy="461665"/>
          </a:xfrm>
          <a:prstGeom prst="rect">
            <a:avLst/>
          </a:prstGeom>
        </p:spPr>
        <p:txBody>
          <a:bodyPr wrap="none">
            <a:spAutoFit/>
          </a:bodyPr>
          <a:lstStyle/>
          <a:p>
            <a:r>
              <a:rPr lang="vi-VN" sz="2400" b="1" dirty="0">
                <a:solidFill>
                  <a:srgbClr val="C00000"/>
                </a:solidFill>
                <a:latin typeface="Times New Roman" panose="02020603050405020304" pitchFamily="18" charset="0"/>
                <a:cs typeface="Times New Roman" panose="02020603050405020304" pitchFamily="18" charset="0"/>
              </a:rPr>
              <a:t>Cơ thể phân đốt</a:t>
            </a:r>
          </a:p>
        </p:txBody>
      </p:sp>
      <p:sp>
        <p:nvSpPr>
          <p:cNvPr id="10" name="Rectangle 9"/>
          <p:cNvSpPr/>
          <p:nvPr/>
        </p:nvSpPr>
        <p:spPr>
          <a:xfrm>
            <a:off x="7488580" y="3801371"/>
            <a:ext cx="3311058" cy="461665"/>
          </a:xfrm>
          <a:prstGeom prst="rect">
            <a:avLst/>
          </a:prstGeom>
        </p:spPr>
        <p:txBody>
          <a:bodyPr wrap="square">
            <a:spAutoFit/>
          </a:bodyPr>
          <a:lstStyle/>
          <a:p>
            <a:pPr algn="ctr"/>
            <a:r>
              <a:rPr lang="en-US" sz="2400" b="1" dirty="0" err="1">
                <a:solidFill>
                  <a:srgbClr val="C00000"/>
                </a:solidFill>
                <a:latin typeface="Times New Roman" panose="02020603050405020304" pitchFamily="18" charset="0"/>
                <a:cs typeface="Times New Roman" panose="02020603050405020304" pitchFamily="18" charset="0"/>
              </a:rPr>
              <a:t>Ruột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khoang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635731" y="4748483"/>
            <a:ext cx="2920430" cy="461665"/>
          </a:xfrm>
          <a:prstGeom prst="rect">
            <a:avLst/>
          </a:prstGeom>
        </p:spPr>
        <p:txBody>
          <a:bodyPr wrap="square">
            <a:spAutoFit/>
          </a:bodyPr>
          <a:lstStyle/>
          <a:p>
            <a:pPr algn="ctr"/>
            <a:r>
              <a:rPr lang="en-US" sz="2400" b="1" dirty="0" err="1">
                <a:solidFill>
                  <a:srgbClr val="C00000"/>
                </a:solidFill>
                <a:latin typeface="Times New Roman" panose="02020603050405020304" pitchFamily="18" charset="0"/>
                <a:cs typeface="Times New Roman" panose="02020603050405020304" pitchFamily="18" charset="0"/>
              </a:rPr>
              <a:t>Chân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khớp</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635731" y="5430051"/>
            <a:ext cx="2827691" cy="461665"/>
          </a:xfrm>
          <a:prstGeom prst="rect">
            <a:avLst/>
          </a:prstGeom>
        </p:spPr>
        <p:txBody>
          <a:bodyPr wrap="square">
            <a:spAutoFit/>
          </a:bodyPr>
          <a:lstStyle/>
          <a:p>
            <a:pPr algn="ctr"/>
            <a:r>
              <a:rPr lang="en-US" sz="2400" b="1" dirty="0" err="1">
                <a:solidFill>
                  <a:srgbClr val="C00000"/>
                </a:solidFill>
                <a:latin typeface="Times New Roman" panose="02020603050405020304" pitchFamily="18" charset="0"/>
                <a:cs typeface="Times New Roman" panose="02020603050405020304" pitchFamily="18" charset="0"/>
              </a:rPr>
              <a:t>Thân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mềm</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286696" y="6041068"/>
            <a:ext cx="1714826" cy="461665"/>
          </a:xfrm>
          <a:prstGeom prst="rect">
            <a:avLst/>
          </a:prstGeom>
        </p:spPr>
        <p:txBody>
          <a:bodyPr wrap="square">
            <a:spAutoFit/>
          </a:bodyPr>
          <a:lstStyle/>
          <a:p>
            <a:pPr algn="ctr"/>
            <a:r>
              <a:rPr lang="en-US" sz="2400" b="1" dirty="0" err="1">
                <a:solidFill>
                  <a:srgbClr val="C00000"/>
                </a:solidFill>
                <a:latin typeface="Times New Roman" panose="02020603050405020304" pitchFamily="18" charset="0"/>
                <a:cs typeface="Times New Roman" panose="02020603050405020304" pitchFamily="18" charset="0"/>
              </a:rPr>
              <a:t>Giun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đốt</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14" name="Picture 2" descr="Dựa vào câu trả lời ở câu 1, hãy quan sát hình 36.7 và hoàn thành bảng theo mẫu sau vào vở"/>
          <p:cNvPicPr>
            <a:picLocks noChangeAspect="1" noChangeArrowheads="1"/>
          </p:cNvPicPr>
          <p:nvPr/>
        </p:nvPicPr>
        <p:blipFill rotWithShape="1">
          <a:blip r:embed="rId2">
            <a:extLst>
              <a:ext uri="{28A0092B-C50C-407E-A947-70E740481C1C}">
                <a14:useLocalDpi xmlns:a14="http://schemas.microsoft.com/office/drawing/2010/main" val="0"/>
              </a:ext>
            </a:extLst>
          </a:blip>
          <a:srcRect b="52576"/>
          <a:stretch/>
        </p:blipFill>
        <p:spPr bwMode="auto">
          <a:xfrm>
            <a:off x="402237" y="597054"/>
            <a:ext cx="10153924"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045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18</a:t>
            </a:fld>
            <a:endParaRPr lang="en-US" noProof="0" dirty="0"/>
          </a:p>
        </p:txBody>
      </p:sp>
      <p:sp>
        <p:nvSpPr>
          <p:cNvPr id="5" name="Title 1">
            <a:extLst>
              <a:ext uri="{FF2B5EF4-FFF2-40B4-BE49-F238E27FC236}">
                <a16:creationId xmlns:a16="http://schemas.microsoft.com/office/drawing/2014/main" id="{9044C35E-BC58-4CCD-A205-F96699897CD9}"/>
              </a:ext>
            </a:extLst>
          </p:cNvPr>
          <p:cNvSpPr>
            <a:spLocks noGrp="1"/>
          </p:cNvSpPr>
          <p:nvPr>
            <p:ph type="title"/>
          </p:nvPr>
        </p:nvSpPr>
        <p:spPr>
          <a:xfrm>
            <a:off x="344384" y="181705"/>
            <a:ext cx="812800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III. </a:t>
            </a:r>
            <a:r>
              <a:rPr lang="en-US" sz="3600" b="1" dirty="0" err="1">
                <a:solidFill>
                  <a:schemeClr val="bg1"/>
                </a:solidFill>
                <a:latin typeface="Arial" panose="020B0604020202020204" pitchFamily="34" charset="0"/>
                <a:cs typeface="Arial" panose="020B0604020202020204" pitchFamily="34" charset="0"/>
              </a:rPr>
              <a:t>Vai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trò</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và</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hại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r>
              <a:rPr lang="en-US" sz="3600" b="1" dirty="0">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1092530" y="1282535"/>
            <a:ext cx="10010899" cy="1151907"/>
          </a:xfrm>
          <a:prstGeom prst="rect">
            <a:avLst/>
          </a:prstGeom>
          <a:noFill/>
        </p:spPr>
        <p:txBody>
          <a:bodyPr wrap="square" lIns="0" tIns="0" rIns="0" bIns="0" rtlCol="0">
            <a:noAutofit/>
          </a:bodyPr>
          <a:lstStyle/>
          <a:p>
            <a:pPr algn="l"/>
            <a:r>
              <a:rPr lang="en-US" sz="2800" dirty="0" smtClean="0">
                <a:solidFill>
                  <a:srgbClr val="FF0000"/>
                </a:solidFill>
                <a:latin typeface="Times New Roman" panose="02020603050405020304" pitchFamily="18" charset="0"/>
                <a:cs typeface="Times New Roman" panose="02020603050405020304" pitchFamily="18" charset="0"/>
              </a:rPr>
              <a:t>NHÓM 1+2 : </a:t>
            </a:r>
            <a:r>
              <a:rPr lang="en-US" sz="2800" dirty="0" err="1" smtClean="0">
                <a:solidFill>
                  <a:srgbClr val="FF0000"/>
                </a:solidFill>
                <a:latin typeface="Times New Roman" panose="02020603050405020304" pitchFamily="18" charset="0"/>
                <a:cs typeface="Times New Roman" panose="02020603050405020304" pitchFamily="18" charset="0"/>
              </a:rPr>
              <a:t>Tìm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hiểu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thông</a:t>
            </a:r>
            <a:r>
              <a:rPr lang="en-US" sz="2800" dirty="0" smtClean="0">
                <a:solidFill>
                  <a:srgbClr val="FF0000"/>
                </a:solidFill>
                <a:latin typeface="Times New Roman" panose="02020603050405020304" pitchFamily="18" charset="0"/>
                <a:cs typeface="Times New Roman" panose="02020603050405020304" pitchFamily="18" charset="0"/>
              </a:rPr>
              <a:t> tin SGK </a:t>
            </a:r>
            <a:r>
              <a:rPr lang="en-US" sz="2800" dirty="0" err="1" smtClean="0">
                <a:solidFill>
                  <a:srgbClr val="FF0000"/>
                </a:solidFill>
                <a:latin typeface="Times New Roman" panose="02020603050405020304" pitchFamily="18" charset="0"/>
                <a:cs typeface="Times New Roman" panose="02020603050405020304" pitchFamily="18" charset="0"/>
              </a:rPr>
              <a:t>trang</a:t>
            </a:r>
            <a:r>
              <a:rPr lang="en-US" sz="2800" dirty="0" smtClean="0">
                <a:solidFill>
                  <a:srgbClr val="FF0000"/>
                </a:solidFill>
                <a:latin typeface="Times New Roman" panose="02020603050405020304" pitchFamily="18" charset="0"/>
                <a:cs typeface="Times New Roman" panose="02020603050405020304" pitchFamily="18" charset="0"/>
              </a:rPr>
              <a:t> 129-130 </a:t>
            </a:r>
            <a:r>
              <a:rPr lang="en-US" sz="2800" dirty="0" err="1" smtClean="0">
                <a:solidFill>
                  <a:srgbClr val="FF0000"/>
                </a:solidFill>
                <a:latin typeface="Times New Roman" panose="02020603050405020304" pitchFamily="18" charset="0"/>
                <a:cs typeface="Times New Roman" panose="02020603050405020304" pitchFamily="18" charset="0"/>
              </a:rPr>
              <a:t>trình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bày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vai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trò</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nhiên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với</a:t>
            </a:r>
            <a:r>
              <a:rPr lang="en-US" sz="2800" dirty="0" smtClean="0">
                <a:solidFill>
                  <a:srgbClr val="FF0000"/>
                </a:solidFill>
                <a:latin typeface="Times New Roman" panose="02020603050405020304" pitchFamily="18" charset="0"/>
                <a:cs typeface="Times New Roman" panose="02020603050405020304" pitchFamily="18" charset="0"/>
              </a:rPr>
              <a:t> con </a:t>
            </a:r>
            <a:r>
              <a:rPr lang="en-US" sz="2800" dirty="0" err="1" smtClean="0">
                <a:solidFill>
                  <a:srgbClr val="FF0000"/>
                </a:solidFill>
                <a:latin typeface="Times New Roman" panose="02020603050405020304" pitchFamily="18" charset="0"/>
                <a:cs typeface="Times New Roman" panose="02020603050405020304" pitchFamily="18" charset="0"/>
              </a:rPr>
              <a:t>người</a:t>
            </a:r>
            <a:r>
              <a:rPr lang="en-US" sz="2800" dirty="0" smtClean="0">
                <a:solidFill>
                  <a:srgbClr val="FF0000"/>
                </a:solidFill>
                <a:latin typeface="Times New Roman" panose="02020603050405020304" pitchFamily="18" charset="0"/>
                <a:cs typeface="Times New Roman" panose="02020603050405020304" pitchFamily="18" charset="0"/>
              </a:rPr>
              <a:t>. Cho </a:t>
            </a:r>
            <a:r>
              <a:rPr lang="en-US" sz="2800" dirty="0" err="1" smtClean="0">
                <a:solidFill>
                  <a:srgbClr val="FF0000"/>
                </a:solidFill>
                <a:latin typeface="Times New Roman" panose="02020603050405020304" pitchFamily="18" charset="0"/>
                <a:cs typeface="Times New Roman" panose="02020603050405020304" pitchFamily="18" charset="0"/>
              </a:rPr>
              <a:t>ví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a:t>
            </a:r>
          </a:p>
          <a:p>
            <a:pPr algn="l"/>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92530" y="2588821"/>
            <a:ext cx="10010899" cy="1151907"/>
          </a:xfrm>
          <a:prstGeom prst="rect">
            <a:avLst/>
          </a:prstGeom>
          <a:noFill/>
        </p:spPr>
        <p:txBody>
          <a:bodyPr wrap="square" lIns="0" tIns="0" rIns="0" bIns="0" rtlCol="0">
            <a:noAutofit/>
          </a:bodyPr>
          <a:lstStyle/>
          <a:p>
            <a:pPr algn="l"/>
            <a:r>
              <a:rPr lang="en-US" sz="2800" dirty="0" smtClean="0">
                <a:solidFill>
                  <a:srgbClr val="FF0000"/>
                </a:solidFill>
                <a:latin typeface="Times New Roman" panose="02020603050405020304" pitchFamily="18" charset="0"/>
                <a:cs typeface="Times New Roman" panose="02020603050405020304" pitchFamily="18" charset="0"/>
              </a:rPr>
              <a:t>NHÓM 3+4 : </a:t>
            </a:r>
            <a:r>
              <a:rPr lang="en-US" sz="2800" dirty="0" err="1" smtClean="0">
                <a:solidFill>
                  <a:srgbClr val="FF0000"/>
                </a:solidFill>
                <a:latin typeface="Times New Roman" panose="02020603050405020304" pitchFamily="18" charset="0"/>
                <a:cs typeface="Times New Roman" panose="02020603050405020304" pitchFamily="18" charset="0"/>
              </a:rPr>
              <a:t>Tìm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hiểu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thông</a:t>
            </a:r>
            <a:r>
              <a:rPr lang="en-US" sz="2800" dirty="0" smtClean="0">
                <a:solidFill>
                  <a:srgbClr val="FF0000"/>
                </a:solidFill>
                <a:latin typeface="Times New Roman" panose="02020603050405020304" pitchFamily="18" charset="0"/>
                <a:cs typeface="Times New Roman" panose="02020603050405020304" pitchFamily="18" charset="0"/>
              </a:rPr>
              <a:t> tin SGK </a:t>
            </a:r>
            <a:r>
              <a:rPr lang="en-US" sz="2800" dirty="0" err="1" smtClean="0">
                <a:solidFill>
                  <a:srgbClr val="FF0000"/>
                </a:solidFill>
                <a:latin typeface="Times New Roman" panose="02020603050405020304" pitchFamily="18" charset="0"/>
                <a:cs typeface="Times New Roman" panose="02020603050405020304" pitchFamily="18" charset="0"/>
              </a:rPr>
              <a:t>trang</a:t>
            </a:r>
            <a:r>
              <a:rPr lang="en-US" sz="2800" dirty="0" smtClean="0">
                <a:solidFill>
                  <a:srgbClr val="FF0000"/>
                </a:solidFill>
                <a:latin typeface="Times New Roman" panose="02020603050405020304" pitchFamily="18" charset="0"/>
                <a:cs typeface="Times New Roman" panose="02020603050405020304" pitchFamily="18" charset="0"/>
              </a:rPr>
              <a:t> 129-130 </a:t>
            </a:r>
            <a:r>
              <a:rPr lang="en-US" sz="2800" dirty="0" err="1" smtClean="0">
                <a:solidFill>
                  <a:srgbClr val="FF0000"/>
                </a:solidFill>
                <a:latin typeface="Times New Roman" panose="02020603050405020304" pitchFamily="18" charset="0"/>
                <a:cs typeface="Times New Roman" panose="02020603050405020304" pitchFamily="18" charset="0"/>
              </a:rPr>
              <a:t>trình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bày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r>
              <a:rPr lang="en-US" sz="2800" dirty="0" smtClean="0">
                <a:solidFill>
                  <a:srgbClr val="FF0000"/>
                </a:solidFill>
                <a:latin typeface="Times New Roman" panose="02020603050405020304" pitchFamily="18" charset="0"/>
                <a:cs typeface="Times New Roman" panose="02020603050405020304" pitchFamily="18" charset="0"/>
              </a:rPr>
              <a:t> . Cho </a:t>
            </a:r>
            <a:r>
              <a:rPr lang="en-US" sz="2800" dirty="0" err="1" smtClean="0">
                <a:solidFill>
                  <a:srgbClr val="FF0000"/>
                </a:solidFill>
                <a:latin typeface="Times New Roman" panose="02020603050405020304" pitchFamily="18" charset="0"/>
                <a:cs typeface="Times New Roman" panose="02020603050405020304" pitchFamily="18" charset="0"/>
              </a:rPr>
              <a:t>ví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1092529" y="4012672"/>
            <a:ext cx="10010899" cy="1151907"/>
          </a:xfrm>
          <a:prstGeom prst="rect">
            <a:avLst/>
          </a:prstGeom>
          <a:noFill/>
        </p:spPr>
        <p:txBody>
          <a:bodyPr wrap="square" lIns="0" tIns="0" rIns="0" bIns="0" rtlCol="0">
            <a:noAutofit/>
          </a:bodyPr>
          <a:lstStyle/>
          <a:p>
            <a:pPr algn="l"/>
            <a:r>
              <a:rPr lang="en-US" sz="2800" dirty="0" err="1" smtClean="0">
                <a:solidFill>
                  <a:srgbClr val="FF0000"/>
                </a:solidFill>
                <a:latin typeface="Times New Roman" panose="02020603050405020304" pitchFamily="18" charset="0"/>
                <a:cs typeface="Times New Roman" panose="02020603050405020304" pitchFamily="18" charset="0"/>
              </a:rPr>
              <a:t>Cả</a:t>
            </a:r>
            <a:r>
              <a:rPr lang="en-US" sz="2800" dirty="0" smtClean="0">
                <a:solidFill>
                  <a:srgbClr val="FF0000"/>
                </a:solidFill>
                <a:latin typeface="Times New Roman" panose="02020603050405020304" pitchFamily="18" charset="0"/>
                <a:cs typeface="Times New Roman" panose="02020603050405020304" pitchFamily="18" charset="0"/>
              </a:rPr>
              <a:t> 4 NHÓM : </a:t>
            </a:r>
            <a:r>
              <a:rPr lang="en-US" sz="2800" dirty="0" err="1" smtClean="0">
                <a:solidFill>
                  <a:srgbClr val="FF0000"/>
                </a:solidFill>
                <a:latin typeface="Times New Roman" panose="02020603050405020304" pitchFamily="18" charset="0"/>
                <a:cs typeface="Times New Roman" panose="02020603050405020304" pitchFamily="18" charset="0"/>
              </a:rPr>
              <a:t>Tìm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hiểu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thông</a:t>
            </a:r>
            <a:r>
              <a:rPr lang="en-US" sz="2800" dirty="0" smtClean="0">
                <a:solidFill>
                  <a:srgbClr val="FF0000"/>
                </a:solidFill>
                <a:latin typeface="Times New Roman" panose="02020603050405020304" pitchFamily="18" charset="0"/>
                <a:cs typeface="Times New Roman" panose="02020603050405020304" pitchFamily="18" charset="0"/>
              </a:rPr>
              <a:t> tin </a:t>
            </a:r>
            <a:r>
              <a:rPr lang="en-US" sz="2800" dirty="0" err="1" smtClean="0">
                <a:solidFill>
                  <a:srgbClr val="FF0000"/>
                </a:solidFill>
                <a:latin typeface="Times New Roman" panose="02020603050405020304" pitchFamily="18" charset="0"/>
                <a:cs typeface="Times New Roman" panose="02020603050405020304" pitchFamily="18" charset="0"/>
              </a:rPr>
              <a:t>Bệnh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giun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phòng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tránh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bệnh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giun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sán</a:t>
            </a:r>
            <a:r>
              <a:rPr lang="en-US" sz="2800" dirty="0" smtClean="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05534739"/>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AB8A96-4ECB-445D-90F1-4C7E558D2A8A}"/>
              </a:ext>
            </a:extLst>
          </p:cNvPr>
          <p:cNvSpPr>
            <a:spLocks noGrp="1"/>
          </p:cNvSpPr>
          <p:nvPr>
            <p:ph type="sldNum" sz="quarter" idx="11"/>
          </p:nvPr>
        </p:nvSpPr>
        <p:spPr/>
        <p:txBody>
          <a:bodyPr/>
          <a:lstStyle/>
          <a:p>
            <a:fld id="{19B51A1E-902D-48AF-9020-955120F399B6}" type="slidenum">
              <a:rPr lang="en-US" smtClean="0"/>
              <a:pPr/>
              <a:t>19</a:t>
            </a:fld>
            <a:endParaRPr lang="en-US" dirty="0"/>
          </a:p>
        </p:txBody>
      </p:sp>
      <p:pic>
        <p:nvPicPr>
          <p:cNvPr id="6150" name="Picture 6" descr="The Debaters - Sân chơi tranh biện bằng tiếng Anh mới toanh dành cho học  sinh THPT trên VTV7 | VTV.VN">
            <a:extLst>
              <a:ext uri="{FF2B5EF4-FFF2-40B4-BE49-F238E27FC236}">
                <a16:creationId xmlns:a16="http://schemas.microsoft.com/office/drawing/2014/main" id="{335A8327-2B80-490C-AA20-6F6DAD21FA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403"/>
          <a:stretch/>
        </p:blipFill>
        <p:spPr bwMode="auto">
          <a:xfrm>
            <a:off x="4125790" y="1360316"/>
            <a:ext cx="6191250" cy="4308964"/>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92F3B916-2A7C-4296-B9F3-69A9E6180A7A}"/>
              </a:ext>
            </a:extLst>
          </p:cNvPr>
          <p:cNvSpPr txBox="1">
            <a:spLocks/>
          </p:cNvSpPr>
          <p:nvPr/>
        </p:nvSpPr>
        <p:spPr>
          <a:xfrm>
            <a:off x="389797" y="235052"/>
            <a:ext cx="5490500" cy="4824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2400" b="1">
                <a:solidFill>
                  <a:schemeClr val="bg1"/>
                </a:solidFill>
                <a:latin typeface="Arial" panose="020B0604020202020204" pitchFamily="34" charset="0"/>
                <a:cs typeface="Arial" panose="020B0604020202020204" pitchFamily="34" charset="0"/>
              </a:rPr>
              <a:t>  III. Vai trò và tác hại của động vật: </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378197"/>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fld id="{19B51A1E-902D-48AF-9020-955120F399B6}" type="slidenum">
              <a:rPr lang="en-US" noProof="0" smtClean="0"/>
              <a:pPr/>
              <a:t>2</a:t>
            </a:fld>
            <a:endParaRPr lang="en-US" noProof="0" dirty="0"/>
          </a:p>
        </p:txBody>
      </p:sp>
      <p:sp>
        <p:nvSpPr>
          <p:cNvPr id="6" name="Title 1">
            <a:extLst>
              <a:ext uri="{FF2B5EF4-FFF2-40B4-BE49-F238E27FC236}">
                <a16:creationId xmlns:a16="http://schemas.microsoft.com/office/drawing/2014/main" id="{9044C35E-BC58-4CCD-A205-F96699897CD9}"/>
              </a:ext>
            </a:extLst>
          </p:cNvPr>
          <p:cNvSpPr txBox="1">
            <a:spLocks/>
          </p:cNvSpPr>
          <p:nvPr/>
        </p:nvSpPr>
        <p:spPr>
          <a:xfrm>
            <a:off x="3930732" y="142504"/>
            <a:ext cx="3621974" cy="688115"/>
          </a:xfrm>
          <a:prstGeom prst="homePlate">
            <a:avLst/>
          </a:prstGeom>
          <a:solidFill>
            <a:schemeClr val="accent2">
              <a:lumMod val="50000"/>
            </a:schemeClr>
          </a:solidFill>
        </p:spPr>
        <p:txBody>
          <a:bodyPr vert="horz" lIns="288000" tIns="0" rIns="432000" bIns="144000" rtlCol="0" anchor="b">
            <a:noAutofit/>
          </a:bodyPr>
          <a:lstStyle>
            <a:lvl1pPr algn="r" defTabSz="914400" rtl="0" eaLnBrk="1" latinLnBrk="0" hangingPunct="1">
              <a:lnSpc>
                <a:spcPct val="90000"/>
              </a:lnSpc>
              <a:spcBef>
                <a:spcPct val="0"/>
              </a:spcBef>
              <a:buNone/>
              <a:defRPr sz="4200" kern="1200" spc="-150">
                <a:solidFill>
                  <a:schemeClr val="bg1"/>
                </a:solidFill>
                <a:latin typeface="+mj-lt"/>
                <a:ea typeface="+mj-ea"/>
                <a:cs typeface="+mj-cs"/>
              </a:defRPr>
            </a:lvl1pPr>
          </a:lstStyle>
          <a:p>
            <a:pPr algn="l"/>
            <a:r>
              <a:rPr lang="en-US" sz="3600" b="1" dirty="0" smtClean="0">
                <a:latin typeface="Arial" panose="020B0604020202020204" pitchFamily="34" charset="0"/>
                <a:cs typeface="Arial" panose="020B0604020202020204" pitchFamily="34" charset="0"/>
              </a:rPr>
              <a:t>  KHỞI ĐỘNG</a:t>
            </a:r>
            <a:endParaRPr lang="en-US" sz="3600" b="1" dirty="0">
              <a:latin typeface="Arial" panose="020B0604020202020204" pitchFamily="34" charset="0"/>
              <a:cs typeface="Arial" panose="020B0604020202020204" pitchFamily="34" charset="0"/>
            </a:endParaRPr>
          </a:p>
        </p:txBody>
      </p:sp>
      <p:pic>
        <p:nvPicPr>
          <p:cNvPr id="7" name="Picture 6" descr="https://hoigiasudanang.com/wp-content/uploads/2021/11/screenshot_45_421.png"/>
          <p:cNvPicPr/>
          <p:nvPr/>
        </p:nvPicPr>
        <p:blipFill>
          <a:blip r:embed="rId2">
            <a:extLst>
              <a:ext uri="{28A0092B-C50C-407E-A947-70E740481C1C}">
                <a14:useLocalDpi xmlns:a14="http://schemas.microsoft.com/office/drawing/2010/main" val="0"/>
              </a:ext>
            </a:extLst>
          </a:blip>
          <a:srcRect/>
          <a:stretch>
            <a:fillRect/>
          </a:stretch>
        </p:blipFill>
        <p:spPr bwMode="auto">
          <a:xfrm>
            <a:off x="4049485" y="1128157"/>
            <a:ext cx="7564581" cy="5153890"/>
          </a:xfrm>
          <a:prstGeom prst="rect">
            <a:avLst/>
          </a:prstGeom>
          <a:noFill/>
          <a:ln>
            <a:noFill/>
          </a:ln>
        </p:spPr>
      </p:pic>
      <p:sp>
        <p:nvSpPr>
          <p:cNvPr id="8" name="Rectangle 7"/>
          <p:cNvSpPr/>
          <p:nvPr/>
        </p:nvSpPr>
        <p:spPr>
          <a:xfrm>
            <a:off x="269175" y="1548876"/>
            <a:ext cx="3910940" cy="3780907"/>
          </a:xfrm>
          <a:prstGeom prst="rect">
            <a:avLst/>
          </a:prstGeom>
        </p:spPr>
        <p:txBody>
          <a:bodyPr wrap="square">
            <a:spAutoFit/>
          </a:bodyPr>
          <a:lstStyle/>
          <a:p>
            <a:pPr fontAlgn="base">
              <a:lnSpc>
                <a:spcPct val="107000"/>
              </a:lnSpc>
              <a:spcAft>
                <a:spcPts val="1920"/>
              </a:spcAft>
            </a:pP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Chỉ</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ra</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các</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loài</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em</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cho</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là</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động</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vật</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trong</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hình</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bên</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và</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gọi</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tên</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các</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loài</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em</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biết</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Vì</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sao</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em</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lại</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xếp</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chúng</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vào</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nhóm</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động</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 </a:t>
            </a:r>
            <a:r>
              <a:rPr lang="en-US" sz="3200" b="1" dirty="0" err="1">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vật</a:t>
            </a:r>
            <a:r>
              <a:rPr lang="en-US" sz="3200" b="1" dirty="0">
                <a:solidFill>
                  <a:schemeClr val="accent3"/>
                </a:solidFill>
                <a:latin typeface="Segoe UI" panose="020B0502040204020203" pitchFamily="34" charset="0"/>
                <a:ea typeface="Times New Roman" panose="02020603050405020304" pitchFamily="18" charset="0"/>
                <a:cs typeface="Times New Roman" panose="02020603050405020304" pitchFamily="18" charset="0"/>
              </a:rPr>
              <a:t>?</a:t>
            </a:r>
            <a:endParaRPr lang="en-US" sz="32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9817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0" y="502338"/>
            <a:ext cx="812800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III. </a:t>
            </a:r>
            <a:r>
              <a:rPr lang="en-US" sz="3600" b="1" dirty="0" err="1">
                <a:solidFill>
                  <a:schemeClr val="bg1"/>
                </a:solidFill>
                <a:latin typeface="Arial" panose="020B0604020202020204" pitchFamily="34" charset="0"/>
                <a:cs typeface="Arial" panose="020B0604020202020204" pitchFamily="34" charset="0"/>
              </a:rPr>
              <a:t>Vai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trò</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và</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hại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r>
              <a:rPr lang="en-US" sz="3600" b="1" dirty="0">
                <a:solidFill>
                  <a:schemeClr val="bg1"/>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20</a:t>
            </a:fld>
            <a:endParaRPr lang="en-US" noProof="0" dirty="0"/>
          </a:p>
        </p:txBody>
      </p:sp>
      <p:sp>
        <p:nvSpPr>
          <p:cNvPr id="9" name="TextBox 8">
            <a:extLst>
              <a:ext uri="{FF2B5EF4-FFF2-40B4-BE49-F238E27FC236}">
                <a16:creationId xmlns:a16="http://schemas.microsoft.com/office/drawing/2014/main" id="{BDC57072-39A5-471E-9D9C-195ADC042E79}"/>
              </a:ext>
            </a:extLst>
          </p:cNvPr>
          <p:cNvSpPr txBox="1"/>
          <p:nvPr/>
        </p:nvSpPr>
        <p:spPr>
          <a:xfrm>
            <a:off x="431998" y="1630875"/>
            <a:ext cx="8275904" cy="3366627"/>
          </a:xfrm>
          <a:prstGeom prst="rect">
            <a:avLst/>
          </a:prstGeom>
          <a:noFill/>
        </p:spPr>
        <p:txBody>
          <a:bodyPr wrap="square">
            <a:spAutoFit/>
          </a:bodyPr>
          <a:lstStyle/>
          <a:p>
            <a:pPr algn="just">
              <a:lnSpc>
                <a:spcPct val="150000"/>
              </a:lnSpc>
            </a:pPr>
            <a:r>
              <a:rPr lang="en-US" sz="2400" b="1" i="0" dirty="0" err="1">
                <a:solidFill>
                  <a:srgbClr val="202122"/>
                </a:solidFill>
                <a:effectLst/>
                <a:latin typeface="Arial" panose="020B0604020202020204" pitchFamily="34" charset="0"/>
              </a:rPr>
              <a:t>Luật</a:t>
            </a:r>
            <a:r>
              <a:rPr lang="en-US" sz="2400" b="1" i="0" dirty="0">
                <a:solidFill>
                  <a:srgbClr val="202122"/>
                </a:solidFill>
                <a:effectLst/>
                <a:latin typeface="Arial" panose="020B0604020202020204" pitchFamily="34" charset="0"/>
              </a:rPr>
              <a:t> </a:t>
            </a:r>
            <a:r>
              <a:rPr lang="en-US" sz="2400" b="1" i="0" dirty="0" err="1">
                <a:solidFill>
                  <a:srgbClr val="202122"/>
                </a:solidFill>
                <a:effectLst/>
                <a:latin typeface="Arial" panose="020B0604020202020204" pitchFamily="34" charset="0"/>
              </a:rPr>
              <a:t>chơi</a:t>
            </a:r>
            <a:r>
              <a:rPr lang="en-US" sz="2400" b="1" i="0" dirty="0">
                <a:solidFill>
                  <a:srgbClr val="202122"/>
                </a:solidFill>
                <a:effectLst/>
                <a:latin typeface="Arial" panose="020B0604020202020204" pitchFamily="34" charset="0"/>
              </a:rPr>
              <a:t>: </a:t>
            </a:r>
          </a:p>
          <a:p>
            <a:pPr algn="just">
              <a:lnSpc>
                <a:spcPct val="150000"/>
              </a:lnSpc>
            </a:pPr>
            <a:r>
              <a:rPr lang="en-US" sz="2000" b="0" i="0" dirty="0" err="1">
                <a:solidFill>
                  <a:schemeClr val="tx1">
                    <a:lumMod val="95000"/>
                    <a:lumOff val="5000"/>
                  </a:schemeClr>
                </a:solidFill>
                <a:effectLst/>
                <a:latin typeface="Arial" panose="020B0604020202020204" pitchFamily="34" charset="0"/>
              </a:rPr>
              <a:t>Giám</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khảo</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là</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cô</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giáo</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và</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các</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học</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sinh</a:t>
            </a:r>
            <a:r>
              <a:rPr lang="en-US" sz="2000" b="0" i="0" dirty="0">
                <a:solidFill>
                  <a:schemeClr val="tx1">
                    <a:lumMod val="95000"/>
                    <a:lumOff val="5000"/>
                  </a:schemeClr>
                </a:solidFill>
                <a:effectLst/>
                <a:latin typeface="Arial" panose="020B0604020202020204" pitchFamily="34" charset="0"/>
              </a:rPr>
              <a:t>. </a:t>
            </a:r>
          </a:p>
          <a:p>
            <a:pPr algn="just">
              <a:lnSpc>
                <a:spcPct val="150000"/>
              </a:lnSpc>
            </a:pPr>
            <a:r>
              <a:rPr lang="vi-VN" sz="2000" b="0" i="0" dirty="0">
                <a:solidFill>
                  <a:schemeClr val="tx1">
                    <a:lumMod val="95000"/>
                    <a:lumOff val="5000"/>
                  </a:schemeClr>
                </a:solidFill>
                <a:effectLst/>
                <a:latin typeface="Arial" panose="020B0604020202020204" pitchFamily="34" charset="0"/>
              </a:rPr>
              <a:t>Có hai đội tham gia - đội Ủng hộ và đội Phản đối, </a:t>
            </a:r>
            <a:r>
              <a:rPr lang="en-US" sz="2000" dirty="0">
                <a:solidFill>
                  <a:schemeClr val="tx1">
                    <a:lumMod val="95000"/>
                    <a:lumOff val="5000"/>
                  </a:schemeClr>
                </a:solidFill>
                <a:latin typeface="Arial" panose="020B0604020202020204" pitchFamily="34" charset="0"/>
              </a:rPr>
              <a:t>m</a:t>
            </a:r>
            <a:r>
              <a:rPr lang="vi-VN" sz="2000" b="0" i="0" dirty="0">
                <a:solidFill>
                  <a:schemeClr val="tx1">
                    <a:lumMod val="95000"/>
                    <a:lumOff val="5000"/>
                  </a:schemeClr>
                </a:solidFill>
                <a:effectLst/>
                <a:latin typeface="Arial" panose="020B0604020202020204" pitchFamily="34" charset="0"/>
              </a:rPr>
              <a:t>ỗi đội 3 thành viên</a:t>
            </a:r>
            <a:r>
              <a:rPr lang="en-US" sz="2000" b="0" i="0" dirty="0">
                <a:solidFill>
                  <a:schemeClr val="tx1">
                    <a:lumMod val="95000"/>
                    <a:lumOff val="5000"/>
                  </a:schemeClr>
                </a:solidFill>
                <a:effectLst/>
                <a:latin typeface="Arial" panose="020B0604020202020204" pitchFamily="34" charset="0"/>
              </a:rPr>
              <a:t>.</a:t>
            </a:r>
            <a:r>
              <a:rPr lang="vi-VN" sz="2000" b="0" i="0" dirty="0">
                <a:solidFill>
                  <a:schemeClr val="tx1">
                    <a:lumMod val="95000"/>
                    <a:lumOff val="5000"/>
                  </a:schemeClr>
                </a:solidFill>
                <a:effectLst/>
                <a:latin typeface="Arial" panose="020B0604020202020204" pitchFamily="34" charset="0"/>
              </a:rPr>
              <a:t> </a:t>
            </a:r>
            <a:endParaRPr lang="en-US" sz="2000" b="0" i="0" dirty="0">
              <a:solidFill>
                <a:schemeClr val="tx1">
                  <a:lumMod val="95000"/>
                  <a:lumOff val="5000"/>
                </a:schemeClr>
              </a:solidFill>
              <a:effectLst/>
              <a:latin typeface="Arial" panose="020B0604020202020204" pitchFamily="34" charset="0"/>
            </a:endParaRPr>
          </a:p>
          <a:p>
            <a:pPr algn="just">
              <a:lnSpc>
                <a:spcPct val="150000"/>
              </a:lnSpc>
            </a:pPr>
            <a:r>
              <a:rPr lang="vi-VN" sz="2000" b="0" i="0" dirty="0">
                <a:solidFill>
                  <a:schemeClr val="tx1">
                    <a:lumMod val="95000"/>
                    <a:lumOff val="5000"/>
                  </a:schemeClr>
                </a:solidFill>
                <a:effectLst/>
                <a:latin typeface="Arial" panose="020B0604020202020204" pitchFamily="34" charset="0"/>
              </a:rPr>
              <a:t>Có tổng cộng </a:t>
            </a:r>
            <a:r>
              <a:rPr lang="en-US" sz="2000" b="0" i="0" dirty="0">
                <a:solidFill>
                  <a:schemeClr val="tx1">
                    <a:lumMod val="95000"/>
                    <a:lumOff val="5000"/>
                  </a:schemeClr>
                </a:solidFill>
                <a:effectLst/>
                <a:latin typeface="Arial" panose="020B0604020202020204" pitchFamily="34" charset="0"/>
              </a:rPr>
              <a:t>2</a:t>
            </a:r>
            <a:r>
              <a:rPr lang="vi-VN" sz="2000" b="0" i="0" dirty="0">
                <a:solidFill>
                  <a:schemeClr val="tx1">
                    <a:lumMod val="95000"/>
                    <a:lumOff val="5000"/>
                  </a:schemeClr>
                </a:solidFill>
                <a:effectLst/>
                <a:latin typeface="Arial" panose="020B0604020202020204" pitchFamily="34" charset="0"/>
              </a:rPr>
              <a:t> lượt tranh biện: Lượt </a:t>
            </a:r>
            <a:r>
              <a:rPr lang="en-US" sz="2000" b="0" i="0" dirty="0" err="1">
                <a:solidFill>
                  <a:schemeClr val="tx1">
                    <a:lumMod val="95000"/>
                    <a:lumOff val="5000"/>
                  </a:schemeClr>
                </a:solidFill>
                <a:effectLst/>
                <a:latin typeface="Arial" panose="020B0604020202020204" pitchFamily="34" charset="0"/>
              </a:rPr>
              <a:t>tranh</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luận</a:t>
            </a:r>
            <a:r>
              <a:rPr lang="en-US" sz="2000" b="0" i="0" dirty="0">
                <a:solidFill>
                  <a:schemeClr val="tx1">
                    <a:lumMod val="95000"/>
                    <a:lumOff val="5000"/>
                  </a:schemeClr>
                </a:solidFill>
                <a:effectLst/>
                <a:latin typeface="Arial" panose="020B0604020202020204" pitchFamily="34" charset="0"/>
              </a:rPr>
              <a:t> </a:t>
            </a:r>
            <a:r>
              <a:rPr lang="en-US" sz="2000" dirty="0" err="1">
                <a:solidFill>
                  <a:schemeClr val="tx1">
                    <a:lumMod val="95000"/>
                    <a:lumOff val="5000"/>
                  </a:schemeClr>
                </a:solidFill>
                <a:latin typeface="Arial" panose="020B0604020202020204" pitchFamily="34" charset="0"/>
              </a:rPr>
              <a:t>trong</a:t>
            </a:r>
            <a:r>
              <a:rPr lang="en-US" sz="2000" dirty="0">
                <a:solidFill>
                  <a:schemeClr val="tx1">
                    <a:lumMod val="95000"/>
                    <a:lumOff val="5000"/>
                  </a:schemeClr>
                </a:solidFill>
                <a:latin typeface="Arial" panose="020B0604020202020204" pitchFamily="34" charset="0"/>
              </a:rPr>
              <a:t> 2 </a:t>
            </a:r>
            <a:r>
              <a:rPr lang="en-US" sz="2000" dirty="0" err="1">
                <a:solidFill>
                  <a:schemeClr val="tx1">
                    <a:lumMod val="95000"/>
                    <a:lumOff val="5000"/>
                  </a:schemeClr>
                </a:solidFill>
                <a:latin typeface="Arial" panose="020B0604020202020204" pitchFamily="34" charset="0"/>
              </a:rPr>
              <a:t>phút</a:t>
            </a:r>
            <a:r>
              <a:rPr lang="vi-VN" sz="2000" b="0" i="0" dirty="0">
                <a:solidFill>
                  <a:schemeClr val="tx1">
                    <a:lumMod val="95000"/>
                    <a:lumOff val="5000"/>
                  </a:schemeClr>
                </a:solidFill>
                <a:effectLst/>
                <a:latin typeface="Arial" panose="020B0604020202020204" pitchFamily="34" charset="0"/>
              </a:rPr>
              <a:t> và lượt phản hồi trong 2 phút. </a:t>
            </a:r>
            <a:endParaRPr lang="en-US" sz="2000" b="0" i="0" dirty="0">
              <a:solidFill>
                <a:schemeClr val="tx1">
                  <a:lumMod val="95000"/>
                  <a:lumOff val="5000"/>
                </a:schemeClr>
              </a:solidFill>
              <a:effectLst/>
              <a:latin typeface="Arial" panose="020B0604020202020204" pitchFamily="34" charset="0"/>
            </a:endParaRPr>
          </a:p>
          <a:p>
            <a:pPr algn="just">
              <a:lnSpc>
                <a:spcPct val="150000"/>
              </a:lnSpc>
            </a:pPr>
            <a:r>
              <a:rPr lang="vi-VN" sz="2000" b="0" i="0" dirty="0">
                <a:solidFill>
                  <a:schemeClr val="tx1">
                    <a:lumMod val="95000"/>
                    <a:lumOff val="5000"/>
                  </a:schemeClr>
                </a:solidFill>
                <a:effectLst/>
                <a:latin typeface="Arial" panose="020B0604020202020204" pitchFamily="34" charset="0"/>
              </a:rPr>
              <a:t>Điểm </a:t>
            </a:r>
            <a:r>
              <a:rPr lang="en-US" sz="2000" b="0" i="0" dirty="0" err="1">
                <a:solidFill>
                  <a:schemeClr val="tx1">
                    <a:lumMod val="95000"/>
                    <a:lumOff val="5000"/>
                  </a:schemeClr>
                </a:solidFill>
                <a:effectLst/>
                <a:latin typeface="Arial" panose="020B0604020202020204" pitchFamily="34" charset="0"/>
              </a:rPr>
              <a:t>lý</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luận</a:t>
            </a:r>
            <a:r>
              <a:rPr lang="en-US" sz="2000" b="0" i="0" dirty="0">
                <a:solidFill>
                  <a:schemeClr val="tx1">
                    <a:lumMod val="95000"/>
                    <a:lumOff val="5000"/>
                  </a:schemeClr>
                </a:solidFill>
                <a:effectLst/>
                <a:latin typeface="Arial" panose="020B0604020202020204" pitchFamily="34" charset="0"/>
              </a:rPr>
              <a:t> ở </a:t>
            </a:r>
            <a:r>
              <a:rPr lang="en-US" sz="2000" b="0" i="0" dirty="0" err="1">
                <a:solidFill>
                  <a:schemeClr val="tx1">
                    <a:lumMod val="95000"/>
                    <a:lumOff val="5000"/>
                  </a:schemeClr>
                </a:solidFill>
                <a:effectLst/>
                <a:latin typeface="Arial" panose="020B0604020202020204" pitchFamily="34" charset="0"/>
              </a:rPr>
              <a:t>lượt</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tranh</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luận</a:t>
            </a:r>
            <a:r>
              <a:rPr lang="en-US" sz="2000" b="0" i="0" dirty="0">
                <a:solidFill>
                  <a:schemeClr val="tx1">
                    <a:lumMod val="95000"/>
                    <a:lumOff val="5000"/>
                  </a:schemeClr>
                </a:solidFill>
                <a:effectLst/>
                <a:latin typeface="Arial" panose="020B0604020202020204" pitchFamily="34" charset="0"/>
              </a:rPr>
              <a:t> </a:t>
            </a:r>
            <a:r>
              <a:rPr lang="vi-VN" sz="2000" b="0" i="0" dirty="0">
                <a:solidFill>
                  <a:schemeClr val="tx1">
                    <a:lumMod val="95000"/>
                    <a:lumOff val="5000"/>
                  </a:schemeClr>
                </a:solidFill>
                <a:effectLst/>
                <a:latin typeface="Arial" panose="020B0604020202020204" pitchFamily="34" charset="0"/>
              </a:rPr>
              <a:t>là 10 điểm/giám khảo </a:t>
            </a:r>
            <a:endParaRPr lang="en-US" sz="2000" b="0" i="0" dirty="0">
              <a:solidFill>
                <a:schemeClr val="tx1">
                  <a:lumMod val="95000"/>
                  <a:lumOff val="5000"/>
                </a:schemeClr>
              </a:solidFill>
              <a:effectLst/>
              <a:latin typeface="Arial" panose="020B0604020202020204" pitchFamily="34" charset="0"/>
            </a:endParaRPr>
          </a:p>
          <a:p>
            <a:pPr algn="just">
              <a:lnSpc>
                <a:spcPct val="150000"/>
              </a:lnSpc>
            </a:pPr>
            <a:r>
              <a:rPr lang="en-US" sz="2000" dirty="0">
                <a:solidFill>
                  <a:schemeClr val="tx1">
                    <a:lumMod val="95000"/>
                    <a:lumOff val="5000"/>
                  </a:schemeClr>
                </a:solidFill>
                <a:latin typeface="Arial" panose="020B0604020202020204" pitchFamily="34" charset="0"/>
              </a:rPr>
              <a:t>L</a:t>
            </a:r>
            <a:r>
              <a:rPr lang="vi-VN" sz="2000" b="0" i="0" dirty="0">
                <a:solidFill>
                  <a:schemeClr val="tx1">
                    <a:lumMod val="95000"/>
                    <a:lumOff val="5000"/>
                  </a:schemeClr>
                </a:solidFill>
                <a:effectLst/>
                <a:latin typeface="Arial" panose="020B0604020202020204" pitchFamily="34" charset="0"/>
              </a:rPr>
              <a:t>ượt phản hồi là 5 điểm/giám khảo</a:t>
            </a:r>
            <a:r>
              <a:rPr lang="en-US" sz="2000" b="0" i="0" dirty="0">
                <a:solidFill>
                  <a:schemeClr val="tx1">
                    <a:lumMod val="95000"/>
                    <a:lumOff val="5000"/>
                  </a:schemeClr>
                </a:solidFill>
                <a:effectLst/>
                <a:latin typeface="Arial" panose="020B0604020202020204" pitchFamily="34" charset="0"/>
              </a:rPr>
              <a:t>.</a:t>
            </a:r>
            <a:endParaRPr lang="en-US" sz="2000" dirty="0">
              <a:solidFill>
                <a:schemeClr val="tx1">
                  <a:lumMod val="95000"/>
                  <a:lumOff val="5000"/>
                </a:schemeClr>
              </a:solidFill>
            </a:endParaRPr>
          </a:p>
        </p:txBody>
      </p:sp>
      <p:pic>
        <p:nvPicPr>
          <p:cNvPr id="7" name="Picture 6" descr="The Debaters - Sân chơi tranh biện bằng tiếng Anh mới toanh dành cho học  sinh THPT trên VTV7 | VTV.VN">
            <a:extLst>
              <a:ext uri="{FF2B5EF4-FFF2-40B4-BE49-F238E27FC236}">
                <a16:creationId xmlns:a16="http://schemas.microsoft.com/office/drawing/2014/main" id="{5D96D49C-2028-4CEC-B7A0-866A7CE837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403"/>
          <a:stretch/>
        </p:blipFill>
        <p:spPr bwMode="auto">
          <a:xfrm>
            <a:off x="9025448" y="270810"/>
            <a:ext cx="2734554" cy="190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660519"/>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8" y="432000"/>
            <a:ext cx="812800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III. </a:t>
            </a:r>
            <a:r>
              <a:rPr lang="en-US" sz="3600" b="1" dirty="0" err="1">
                <a:solidFill>
                  <a:schemeClr val="bg1"/>
                </a:solidFill>
                <a:latin typeface="Arial" panose="020B0604020202020204" pitchFamily="34" charset="0"/>
                <a:cs typeface="Arial" panose="020B0604020202020204" pitchFamily="34" charset="0"/>
              </a:rPr>
              <a:t>Vai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trò</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và</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hại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r>
              <a:rPr lang="en-US" sz="3600" b="1" dirty="0">
                <a:solidFill>
                  <a:schemeClr val="bg1"/>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21</a:t>
            </a:fld>
            <a:endParaRPr lang="en-US" noProof="0" dirty="0"/>
          </a:p>
        </p:txBody>
      </p:sp>
      <p:sp>
        <p:nvSpPr>
          <p:cNvPr id="9" name="TextBox 8">
            <a:extLst>
              <a:ext uri="{FF2B5EF4-FFF2-40B4-BE49-F238E27FC236}">
                <a16:creationId xmlns:a16="http://schemas.microsoft.com/office/drawing/2014/main" id="{BDC57072-39A5-471E-9D9C-195ADC042E79}"/>
              </a:ext>
            </a:extLst>
          </p:cNvPr>
          <p:cNvSpPr txBox="1"/>
          <p:nvPr/>
        </p:nvSpPr>
        <p:spPr>
          <a:xfrm>
            <a:off x="2132159" y="1587271"/>
            <a:ext cx="7927681" cy="1685846"/>
          </a:xfrm>
          <a:prstGeom prst="rect">
            <a:avLst/>
          </a:prstGeom>
          <a:noFill/>
        </p:spPr>
        <p:txBody>
          <a:bodyPr wrap="square">
            <a:spAutoFit/>
          </a:bodyPr>
          <a:lstStyle/>
          <a:p>
            <a:pPr algn="just">
              <a:lnSpc>
                <a:spcPct val="150000"/>
              </a:lnSpc>
            </a:pPr>
            <a:r>
              <a:rPr lang="en-US" sz="2400" b="1" i="0" dirty="0">
                <a:solidFill>
                  <a:srgbClr val="202122"/>
                </a:solidFill>
                <a:effectLst/>
                <a:latin typeface="Arial" panose="020B0604020202020204" pitchFamily="34" charset="0"/>
              </a:rPr>
              <a:t>CHỦ ĐỀ: </a:t>
            </a:r>
          </a:p>
          <a:p>
            <a:pPr algn="ctr">
              <a:lnSpc>
                <a:spcPct val="150000"/>
              </a:lnSpc>
            </a:pPr>
            <a:r>
              <a:rPr lang="en-US" sz="2400" i="0" dirty="0" err="1">
                <a:solidFill>
                  <a:srgbClr val="202122"/>
                </a:solidFill>
                <a:effectLst/>
                <a:latin typeface="Arial" panose="020B0604020202020204" pitchFamily="34" charset="0"/>
              </a:rPr>
              <a:t>Động</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vật</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mang</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lại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lợi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ích</a:t>
            </a:r>
            <a:r>
              <a:rPr lang="en-US" sz="2400" i="0" dirty="0">
                <a:solidFill>
                  <a:srgbClr val="202122"/>
                </a:solidFill>
                <a:effectLst/>
                <a:latin typeface="Arial" panose="020B0604020202020204" pitchFamily="34" charset="0"/>
              </a:rPr>
              <a:t> hay </a:t>
            </a:r>
            <a:r>
              <a:rPr lang="en-US" sz="2400" i="0" dirty="0" err="1">
                <a:solidFill>
                  <a:srgbClr val="202122"/>
                </a:solidFill>
                <a:effectLst/>
                <a:latin typeface="Arial" panose="020B0604020202020204" pitchFamily="34" charset="0"/>
              </a:rPr>
              <a:t>tác</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hại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nhiều</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hơn</a:t>
            </a:r>
            <a:r>
              <a:rPr lang="en-US" sz="2400" i="0" dirty="0">
                <a:solidFill>
                  <a:srgbClr val="202122"/>
                </a:solidFill>
                <a:effectLst/>
                <a:latin typeface="Arial" panose="020B0604020202020204" pitchFamily="34" charset="0"/>
              </a:rPr>
              <a:t> </a:t>
            </a:r>
          </a:p>
          <a:p>
            <a:pPr algn="ctr">
              <a:lnSpc>
                <a:spcPct val="150000"/>
              </a:lnSpc>
            </a:pPr>
            <a:r>
              <a:rPr lang="en-US" sz="2400" i="0" dirty="0" err="1">
                <a:solidFill>
                  <a:srgbClr val="202122"/>
                </a:solidFill>
                <a:effectLst/>
                <a:latin typeface="Arial" panose="020B0604020202020204" pitchFamily="34" charset="0"/>
              </a:rPr>
              <a:t>đối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với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đời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sống</a:t>
            </a:r>
            <a:r>
              <a:rPr lang="en-US" sz="2400" i="0" dirty="0">
                <a:solidFill>
                  <a:srgbClr val="202122"/>
                </a:solidFill>
                <a:effectLst/>
                <a:latin typeface="Arial" panose="020B0604020202020204" pitchFamily="34" charset="0"/>
              </a:rPr>
              <a:t> con </a:t>
            </a:r>
            <a:r>
              <a:rPr lang="en-US" sz="2400" i="0" dirty="0" err="1">
                <a:solidFill>
                  <a:srgbClr val="202122"/>
                </a:solidFill>
                <a:effectLst/>
                <a:latin typeface="Arial" panose="020B0604020202020204" pitchFamily="34" charset="0"/>
              </a:rPr>
              <a:t>người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và</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tự</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nhiên</a:t>
            </a:r>
            <a:r>
              <a:rPr lang="en-US" sz="2400" i="0" dirty="0">
                <a:solidFill>
                  <a:srgbClr val="202122"/>
                </a:solidFill>
                <a:effectLst/>
                <a:latin typeface="Arial" panose="020B0604020202020204" pitchFamily="34" charset="0"/>
              </a:rPr>
              <a:t>?</a:t>
            </a:r>
          </a:p>
        </p:txBody>
      </p:sp>
      <p:pic>
        <p:nvPicPr>
          <p:cNvPr id="5" name="Đồng hồ đếm ngược 3 phút - 3 Minutes">
            <a:hlinkClick r:id="" action="ppaction://media"/>
            <a:extLst>
              <a:ext uri="{FF2B5EF4-FFF2-40B4-BE49-F238E27FC236}">
                <a16:creationId xmlns:a16="http://schemas.microsoft.com/office/drawing/2014/main" id="{D1EA8483-4FBA-4CEF-8B11-7571F000E7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6602" y="4209763"/>
            <a:ext cx="2658794" cy="1495572"/>
          </a:xfrm>
          <a:prstGeom prst="rect">
            <a:avLst/>
          </a:prstGeom>
        </p:spPr>
      </p:pic>
    </p:spTree>
    <p:extLst>
      <p:ext uri="{BB962C8B-B14F-4D97-AF65-F5344CB8AC3E}">
        <p14:creationId xmlns:p14="http://schemas.microsoft.com/office/powerpoint/2010/main" val="3227927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22</a:t>
            </a:fld>
            <a:endParaRPr lang="en-US" noProof="0" dirty="0"/>
          </a:p>
        </p:txBody>
      </p:sp>
      <p:sp>
        <p:nvSpPr>
          <p:cNvPr id="5" name="Rectangle 4"/>
          <p:cNvSpPr/>
          <p:nvPr/>
        </p:nvSpPr>
        <p:spPr>
          <a:xfrm>
            <a:off x="431997" y="923058"/>
            <a:ext cx="11598893" cy="1179554"/>
          </a:xfrm>
          <a:prstGeom prst="rect">
            <a:avLst/>
          </a:prstGeom>
        </p:spPr>
        <p:txBody>
          <a:bodyPr wrap="square">
            <a:spAutoFit/>
          </a:bodyPr>
          <a:lstStyle/>
          <a:p>
            <a:pPr marL="457200" indent="-457200" algn="just">
              <a:lnSpc>
                <a:spcPct val="115000"/>
              </a:lnSpc>
              <a:spcAft>
                <a:spcPts val="0"/>
              </a:spcAft>
              <a:buFontTx/>
              <a:buChar char="-"/>
              <a:tabLst>
                <a:tab pos="540385" algn="l"/>
              </a:tabLst>
            </a:pPr>
            <a:r>
              <a:rPr lang="en-US" sz="3200" b="1"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Động</a:t>
            </a:r>
            <a:r>
              <a:rPr lang="en-US" sz="3200" b="1"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vật</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mang</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lại</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lợi</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ích</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đồng</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thời</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cũng</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gây</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ra</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các</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tác</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hại</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đối</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với</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đời</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sồng</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con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người</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và</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tự</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nhiên</a:t>
            </a:r>
            <a:r>
              <a:rPr lang="en-US" sz="32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endParaRPr lang="en-US" sz="3200" b="1" dirty="0" smtClean="0">
              <a:solidFill>
                <a:srgbClr val="C00000"/>
              </a:solidFill>
              <a:latin typeface="Times New Roman" panose="02020603050405020304" pitchFamily="18" charset="0"/>
              <a:ea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9044C35E-BC58-4CCD-A205-F96699897CD9}"/>
              </a:ext>
            </a:extLst>
          </p:cNvPr>
          <p:cNvSpPr>
            <a:spLocks noGrp="1"/>
          </p:cNvSpPr>
          <p:nvPr>
            <p:ph type="title"/>
          </p:nvPr>
        </p:nvSpPr>
        <p:spPr>
          <a:xfrm>
            <a:off x="431998" y="170743"/>
            <a:ext cx="812800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III. </a:t>
            </a:r>
            <a:r>
              <a:rPr lang="en-US" sz="3600" b="1" dirty="0" err="1">
                <a:solidFill>
                  <a:schemeClr val="bg1"/>
                </a:solidFill>
                <a:latin typeface="Arial" panose="020B0604020202020204" pitchFamily="34" charset="0"/>
                <a:cs typeface="Arial" panose="020B0604020202020204" pitchFamily="34" charset="0"/>
              </a:rPr>
              <a:t>Vai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trò</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và</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hại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r>
              <a:rPr lang="en-US" sz="36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86368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9" y="432000"/>
            <a:ext cx="5124739" cy="648000"/>
          </a:xfrm>
          <a:prstGeom prst="homePlate">
            <a:avLst/>
          </a:prstGeom>
          <a:solidFill>
            <a:schemeClr val="accent2">
              <a:lumMod val="50000"/>
            </a:schemeClr>
          </a:solidFill>
        </p:spPr>
        <p:txBody>
          <a:bodyPr/>
          <a:lstStyle/>
          <a:p>
            <a:r>
              <a:rPr lang="en-US" sz="3600" b="1" dirty="0" err="1">
                <a:solidFill>
                  <a:schemeClr val="bg1"/>
                </a:solidFill>
                <a:latin typeface="Arial" panose="020B0604020202020204" pitchFamily="34" charset="0"/>
                <a:cs typeface="Arial" panose="020B0604020202020204" pitchFamily="34" charset="0"/>
              </a:rPr>
              <a:t>Lợi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ích</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r>
              <a:rPr lang="en-US" sz="3600" b="1" dirty="0">
                <a:solidFill>
                  <a:schemeClr val="bg1"/>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23</a:t>
            </a:fld>
            <a:endParaRPr lang="en-US" noProof="0" dirty="0"/>
          </a:p>
        </p:txBody>
      </p:sp>
      <p:pic>
        <p:nvPicPr>
          <p:cNvPr id="3074" name="Picture 2" descr="Cần gì đi đâu xa, đi xem trình diễn cá heo ngay tại Hà Nội! | VTV.VN">
            <a:extLst>
              <a:ext uri="{FF2B5EF4-FFF2-40B4-BE49-F238E27FC236}">
                <a16:creationId xmlns:a16="http://schemas.microsoft.com/office/drawing/2014/main" id="{208D697E-514C-4EAF-80B9-4C208153D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3406" y="1218490"/>
            <a:ext cx="3822863" cy="23920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ân biệt đạm động vật và đạm thực vật | Vinmec">
            <a:extLst>
              <a:ext uri="{FF2B5EF4-FFF2-40B4-BE49-F238E27FC236}">
                <a16:creationId xmlns:a16="http://schemas.microsoft.com/office/drawing/2014/main" id="{86D2EAD4-D3E2-410D-9CF8-0ECD399BD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99" y="1218490"/>
            <a:ext cx="3761407" cy="23920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ử nghiệm thành công vắc xin chống ung thư trên động vật">
            <a:extLst>
              <a:ext uri="{FF2B5EF4-FFF2-40B4-BE49-F238E27FC236}">
                <a16:creationId xmlns:a16="http://schemas.microsoft.com/office/drawing/2014/main" id="{5F8E62A4-35CC-450F-9BE0-ECD98D9BD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999" y="3610511"/>
            <a:ext cx="3761407" cy="26047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ương trình OCOP Hà Tĩnh - Những thành quả bước đầu đáng trân trọng">
            <a:extLst>
              <a:ext uri="{FF2B5EF4-FFF2-40B4-BE49-F238E27FC236}">
                <a16:creationId xmlns:a16="http://schemas.microsoft.com/office/drawing/2014/main" id="{379DD06F-A770-40A1-90ED-5CB47B6B9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406" y="3610510"/>
            <a:ext cx="3805190" cy="260477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ướng dẫn cách nuôi chim sâu xanh chuẩn nhất - Wiki Cách Làm">
            <a:extLst>
              <a:ext uri="{FF2B5EF4-FFF2-40B4-BE49-F238E27FC236}">
                <a16:creationId xmlns:a16="http://schemas.microsoft.com/office/drawing/2014/main" id="{55DE1F39-A0B7-457E-9718-92BF860C8E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8595" y="1218490"/>
            <a:ext cx="3607251" cy="240243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an hô là thực vật hay động vật?">
            <a:extLst>
              <a:ext uri="{FF2B5EF4-FFF2-40B4-BE49-F238E27FC236}">
                <a16:creationId xmlns:a16="http://schemas.microsoft.com/office/drawing/2014/main" id="{081A56FF-2D6B-4D64-A845-4974CCA3DC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8328" y="3610508"/>
            <a:ext cx="3822862" cy="2523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Nhung hươu có tác dụng như thế nào đối với sức khỏe">
            <a:extLst>
              <a:ext uri="{FF2B5EF4-FFF2-40B4-BE49-F238E27FC236}">
                <a16:creationId xmlns:a16="http://schemas.microsoft.com/office/drawing/2014/main" id="{B3A7F16F-FF7E-464A-9604-6BBDDA480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3406" y="3610509"/>
            <a:ext cx="3822863" cy="260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09032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9" y="432000"/>
            <a:ext cx="5124739" cy="648000"/>
          </a:xfrm>
          <a:prstGeom prst="homePlate">
            <a:avLst/>
          </a:prstGeom>
          <a:solidFill>
            <a:schemeClr val="accent2">
              <a:lumMod val="50000"/>
            </a:schemeClr>
          </a:solidFill>
        </p:spPr>
        <p:txBody>
          <a:bodyPr/>
          <a:lstStyle/>
          <a:p>
            <a:r>
              <a:rPr lang="en-US" sz="3600" b="1" dirty="0" err="1">
                <a:solidFill>
                  <a:schemeClr val="bg1"/>
                </a:solidFill>
                <a:latin typeface="Arial" panose="020B0604020202020204" pitchFamily="34" charset="0"/>
                <a:cs typeface="Arial" panose="020B0604020202020204" pitchFamily="34" charset="0"/>
              </a:rPr>
              <a:t>Tác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hại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r>
              <a:rPr lang="en-US" sz="3600" b="1" dirty="0">
                <a:solidFill>
                  <a:schemeClr val="bg1"/>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24</a:t>
            </a:fld>
            <a:endParaRPr lang="en-US" noProof="0" dirty="0"/>
          </a:p>
        </p:txBody>
      </p:sp>
      <p:pic>
        <p:nvPicPr>
          <p:cNvPr id="5122" name="Picture 2" descr="Rệp hại cây cảnh, hoa cảnh">
            <a:extLst>
              <a:ext uri="{FF2B5EF4-FFF2-40B4-BE49-F238E27FC236}">
                <a16:creationId xmlns:a16="http://schemas.microsoft.com/office/drawing/2014/main" id="{96C2CCE1-D1F2-4557-9E1D-BBCDB4EFD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941" y="1355183"/>
            <a:ext cx="3663576" cy="24423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iun sán: Gan lúc nhúc sán vì ăn quá nhiều gỏi hải sản tươi sống">
            <a:extLst>
              <a:ext uri="{FF2B5EF4-FFF2-40B4-BE49-F238E27FC236}">
                <a16:creationId xmlns:a16="http://schemas.microsoft.com/office/drawing/2014/main" id="{E4C8F22D-B9B2-46BA-A62F-5AD12A28E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99" y="1355183"/>
            <a:ext cx="3908942" cy="24430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ình ảnh : thiên nhiên, thực vật, hoa, rau xà lách, Sản xuất, vườn, Động  vật, Vỏ, rau diếp, Động vật không xương sống, Sống, Ốc sên, Đục, Nhuyễn  thể, Sên, Động">
            <a:extLst>
              <a:ext uri="{FF2B5EF4-FFF2-40B4-BE49-F238E27FC236}">
                <a16:creationId xmlns:a16="http://schemas.microsoft.com/office/drawing/2014/main" id="{44E2C6DB-0C98-41DD-9FF0-579D0853EA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24" b="11859"/>
          <a:stretch/>
        </p:blipFill>
        <p:spPr bwMode="auto">
          <a:xfrm>
            <a:off x="431999" y="3797568"/>
            <a:ext cx="3908942" cy="244238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ướng dẫn sơ cứu khi bị rắn độc cắn | Vinmec">
            <a:extLst>
              <a:ext uri="{FF2B5EF4-FFF2-40B4-BE49-F238E27FC236}">
                <a16:creationId xmlns:a16="http://schemas.microsoft.com/office/drawing/2014/main" id="{907DFEB1-0A41-4C56-B42E-EF63B2271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818" y="3754834"/>
            <a:ext cx="3931641" cy="244238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á mập trắng lớn đã quét sạch siêu cá mập Megalodon khổng lồ? | Báo Dân trí">
            <a:extLst>
              <a:ext uri="{FF2B5EF4-FFF2-40B4-BE49-F238E27FC236}">
                <a16:creationId xmlns:a16="http://schemas.microsoft.com/office/drawing/2014/main" id="{D11AB546-5A62-4EDA-8F86-0DD8B221D8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29" r="7356"/>
          <a:stretch/>
        </p:blipFill>
        <p:spPr bwMode="auto">
          <a:xfrm>
            <a:off x="8008950" y="1354478"/>
            <a:ext cx="3904509" cy="244238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Không có khả năng bị nhiễm COVID-19 do bị muỗi đốt | VTV.VN">
            <a:extLst>
              <a:ext uri="{FF2B5EF4-FFF2-40B4-BE49-F238E27FC236}">
                <a16:creationId xmlns:a16="http://schemas.microsoft.com/office/drawing/2014/main" id="{142D1197-A119-4F84-A1A1-E77EE1B06E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229" r="7638"/>
          <a:stretch/>
        </p:blipFill>
        <p:spPr bwMode="auto">
          <a:xfrm>
            <a:off x="4313808" y="3796861"/>
            <a:ext cx="3668010" cy="248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98465"/>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25</a:t>
            </a:fld>
            <a:endParaRPr lang="en-US" noProof="0" dirty="0"/>
          </a:p>
        </p:txBody>
      </p:sp>
      <p:sp>
        <p:nvSpPr>
          <p:cNvPr id="5" name="Rectangle 4"/>
          <p:cNvSpPr/>
          <p:nvPr/>
        </p:nvSpPr>
        <p:spPr>
          <a:xfrm>
            <a:off x="431997" y="923058"/>
            <a:ext cx="11598893" cy="5543056"/>
          </a:xfrm>
          <a:prstGeom prst="rect">
            <a:avLst/>
          </a:prstGeom>
        </p:spPr>
        <p:txBody>
          <a:bodyPr wrap="square">
            <a:spAutoFit/>
          </a:bodyPr>
          <a:lstStyle/>
          <a:p>
            <a:pPr marL="457200" indent="-457200" algn="just">
              <a:lnSpc>
                <a:spcPct val="115000"/>
              </a:lnSpc>
              <a:spcAft>
                <a:spcPts val="0"/>
              </a:spcAft>
              <a:buFontTx/>
              <a:buChar char="-"/>
              <a:tabLst>
                <a:tab pos="540385" algn="l"/>
              </a:tabLst>
            </a:pP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Động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vật</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mang</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lại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lợi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ích</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đồng</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thời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cũng</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gây</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ra</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các</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tác</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hại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đối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với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đời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sồng</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con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người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và</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tự</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nhiên</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endPar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endParaRPr>
          </a:p>
          <a:p>
            <a:pPr algn="just">
              <a:lnSpc>
                <a:spcPct val="115000"/>
              </a:lnSpc>
              <a:spcAft>
                <a:spcPts val="0"/>
              </a:spcAft>
              <a:tabLst>
                <a:tab pos="540385" algn="l"/>
              </a:tabLst>
            </a:pP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Động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vật</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là</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mắt</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xích</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quan</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trọng</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của</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chuỗi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thức</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ăn</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trong</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tự</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nhiên</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góp</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phần</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duy</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trì</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trạng</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thái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cân</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bằng</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của</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hệ</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sinh</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thái</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cải</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tạo</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đất</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phát</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tán</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cho</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cây</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a:t>
            </a:r>
          </a:p>
          <a:p>
            <a:pPr algn="just">
              <a:lnSpc>
                <a:spcPct val="115000"/>
              </a:lnSpc>
              <a:spcAft>
                <a:spcPts val="0"/>
              </a:spcAft>
              <a:tabLst>
                <a:tab pos="540385" algn="l"/>
              </a:tabLst>
            </a:pP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Động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vật</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cung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cấp</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thức</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ăn</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nguyên</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liệu</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phục</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vụ</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đời</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sống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sử</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dụng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làm</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đồ</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mĩ</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nghệ</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và</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trang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sức</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phục</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vụ</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nhu</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cầu</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giải</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trí</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an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ninh</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một</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số</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có</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khả</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năng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tiêu</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diệt</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các</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sinh</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vật</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gây</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hại</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bảo</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vệ</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mùa</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màng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p>
          <a:p>
            <a:pPr algn="just">
              <a:lnSpc>
                <a:spcPct val="115000"/>
              </a:lnSpc>
              <a:spcAft>
                <a:spcPts val="0"/>
              </a:spcAft>
              <a:tabLst>
                <a:tab pos="540385" algn="l"/>
              </a:tabLst>
            </a:pP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Tuy</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vậy</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động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vật</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là</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tác</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nhân</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gây</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bệnh</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trung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gian</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truyền</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bệnh</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cho</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người</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thực</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vật</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và</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động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vật</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khác</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gây</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ảnh</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hưởng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trực</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tiếp</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hoặc</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gián</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tiếp</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đến</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kinh</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tế</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địa</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phương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phá</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hại</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mùa</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màng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công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trình</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xây</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dựng</a:t>
            </a: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a:t>
            </a:r>
          </a:p>
          <a:p>
            <a:pPr marL="457200" indent="-457200" algn="just">
              <a:lnSpc>
                <a:spcPct val="115000"/>
              </a:lnSpc>
              <a:spcAft>
                <a:spcPts val="0"/>
              </a:spcAft>
              <a:buFontTx/>
              <a:buChar char="-"/>
              <a:tabLst>
                <a:tab pos="540385" algn="l"/>
              </a:tabLst>
            </a:pPr>
            <a:r>
              <a:rPr lang="en-US" sz="2800"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Con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người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cần</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phải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chung</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sống</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hòa</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bình</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và</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bảo</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vệ</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tất</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cả</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các</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loài</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động</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cs typeface="Arial" panose="020B0604020202020204" pitchFamily="34" charset="0"/>
              </a:rPr>
              <a:t>vật</a:t>
            </a:r>
            <a:r>
              <a:rPr lang="en-US" sz="2800" dirty="0">
                <a:solidFill>
                  <a:srgbClr val="C00000"/>
                </a:solidFill>
                <a:latin typeface="Times New Roman" panose="02020603050405020304" pitchFamily="18" charset="0"/>
                <a:ea typeface="Arial" panose="020B0604020202020204" pitchFamily="34" charset="0"/>
                <a:cs typeface="Arial" panose="020B0604020202020204" pitchFamily="34" charset="0"/>
              </a:rPr>
              <a:t>.</a:t>
            </a:r>
            <a:endParaRPr lang="en-US" sz="2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Title 1">
            <a:extLst>
              <a:ext uri="{FF2B5EF4-FFF2-40B4-BE49-F238E27FC236}">
                <a16:creationId xmlns:a16="http://schemas.microsoft.com/office/drawing/2014/main" id="{9044C35E-BC58-4CCD-A205-F96699897CD9}"/>
              </a:ext>
            </a:extLst>
          </p:cNvPr>
          <p:cNvSpPr>
            <a:spLocks noGrp="1"/>
          </p:cNvSpPr>
          <p:nvPr>
            <p:ph type="title"/>
          </p:nvPr>
        </p:nvSpPr>
        <p:spPr>
          <a:xfrm>
            <a:off x="431998" y="170743"/>
            <a:ext cx="812800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III. </a:t>
            </a:r>
            <a:r>
              <a:rPr lang="en-US" sz="3600" b="1" dirty="0" err="1">
                <a:solidFill>
                  <a:schemeClr val="bg1"/>
                </a:solidFill>
                <a:latin typeface="Arial" panose="020B0604020202020204" pitchFamily="34" charset="0"/>
                <a:cs typeface="Arial" panose="020B0604020202020204" pitchFamily="34" charset="0"/>
              </a:rPr>
              <a:t>Vai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trò</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và</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hại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r>
              <a:rPr lang="en-US" sz="36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8503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ircle(in)">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circle(in)">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ircle(in)">
                                      <p:cBhvr>
                                        <p:cTn id="2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26</a:t>
            </a:fld>
            <a:endParaRPr lang="en-US" noProof="0" dirty="0"/>
          </a:p>
        </p:txBody>
      </p:sp>
      <p:pic>
        <p:nvPicPr>
          <p:cNvPr id="5" name="Picture 4" descr="Screen Clipping"/>
          <p:cNvPicPr>
            <a:picLocks noChangeAspect="1"/>
          </p:cNvPicPr>
          <p:nvPr/>
        </p:nvPicPr>
        <p:blipFill rotWithShape="1">
          <a:blip r:embed="rId2">
            <a:extLst>
              <a:ext uri="{28A0092B-C50C-407E-A947-70E740481C1C}">
                <a14:useLocalDpi xmlns:a14="http://schemas.microsoft.com/office/drawing/2010/main" val="0"/>
              </a:ext>
            </a:extLst>
          </a:blip>
          <a:srcRect r="3737"/>
          <a:stretch/>
        </p:blipFill>
        <p:spPr>
          <a:xfrm>
            <a:off x="332509" y="285008"/>
            <a:ext cx="11163860" cy="6127667"/>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690" y="2246488"/>
            <a:ext cx="8173591" cy="2010056"/>
          </a:xfrm>
          <a:prstGeom prst="rect">
            <a:avLst/>
          </a:prstGeom>
        </p:spPr>
      </p:pic>
    </p:spTree>
    <p:extLst>
      <p:ext uri="{BB962C8B-B14F-4D97-AF65-F5344CB8AC3E}">
        <p14:creationId xmlns:p14="http://schemas.microsoft.com/office/powerpoint/2010/main" val="2094773183"/>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62BF23-9135-4D56-80C8-9562BBBDD2FB}"/>
              </a:ext>
            </a:extLst>
          </p:cNvPr>
          <p:cNvSpPr>
            <a:spLocks noGrp="1"/>
          </p:cNvSpPr>
          <p:nvPr>
            <p:ph type="sldNum" sz="quarter" idx="11"/>
          </p:nvPr>
        </p:nvSpPr>
        <p:spPr/>
        <p:txBody>
          <a:bodyPr/>
          <a:lstStyle/>
          <a:p>
            <a:fld id="{19B51A1E-902D-48AF-9020-955120F399B6}" type="slidenum">
              <a:rPr lang="en-US" noProof="0" smtClean="0"/>
              <a:pPr/>
              <a:t>27</a:t>
            </a:fld>
            <a:endParaRPr lang="en-US" noProof="0" dirty="0"/>
          </a:p>
        </p:txBody>
      </p:sp>
      <p:sp>
        <p:nvSpPr>
          <p:cNvPr id="7" name="Title 1">
            <a:extLst>
              <a:ext uri="{FF2B5EF4-FFF2-40B4-BE49-F238E27FC236}">
                <a16:creationId xmlns:a16="http://schemas.microsoft.com/office/drawing/2014/main" id="{6E6B8529-4602-484A-99CE-DA50B29E365F}"/>
              </a:ext>
            </a:extLst>
          </p:cNvPr>
          <p:cNvSpPr txBox="1">
            <a:spLocks/>
          </p:cNvSpPr>
          <p:nvPr/>
        </p:nvSpPr>
        <p:spPr>
          <a:xfrm>
            <a:off x="328451" y="241824"/>
            <a:ext cx="2864915"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CỦNG CỐ:</a:t>
            </a:r>
          </a:p>
        </p:txBody>
      </p:sp>
      <p:sp>
        <p:nvSpPr>
          <p:cNvPr id="8" name="TextBox 7">
            <a:extLst>
              <a:ext uri="{FF2B5EF4-FFF2-40B4-BE49-F238E27FC236}">
                <a16:creationId xmlns:a16="http://schemas.microsoft.com/office/drawing/2014/main" id="{EDD1747D-E83C-4773-A6C2-5330AD8DB99B}"/>
              </a:ext>
            </a:extLst>
          </p:cNvPr>
          <p:cNvSpPr txBox="1"/>
          <p:nvPr/>
        </p:nvSpPr>
        <p:spPr>
          <a:xfrm>
            <a:off x="1365231" y="1486957"/>
            <a:ext cx="9461538" cy="2793842"/>
          </a:xfrm>
          <a:prstGeom prst="rect">
            <a:avLst/>
          </a:prstGeom>
          <a:solidFill>
            <a:schemeClr val="bg1">
              <a:alpha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a:t>
            </a:r>
            <a:r>
              <a:rPr kumimoji="0" lang="en-US" alt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Hình</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thức</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HS </a:t>
            </a:r>
            <a:r>
              <a:rPr kumimoji="0" lang="en-US" altLang="en-US" sz="240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làm</a:t>
            </a:r>
            <a:r>
              <a:rPr kumimoji="0" lang="en-US" altLang="en-US" sz="24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việc</a:t>
            </a:r>
            <a:r>
              <a:rPr kumimoji="0" lang="en-US" altLang="en-US" sz="24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cá</a:t>
            </a:r>
            <a:r>
              <a:rPr kumimoji="0" lang="en-US" altLang="en-US" sz="24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nhân</a:t>
            </a:r>
            <a:r>
              <a:rPr kumimoji="0" lang="en-US" altLang="en-US" sz="24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a:t>
            </a:r>
            <a:r>
              <a:rPr kumimoji="0" lang="en-US" alt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Nhiệm</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vụ</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342900" marR="0" lvl="0" indent="-342900" algn="l" defTabSz="9144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lang="en-US" altLang="en-US" sz="2400" dirty="0" err="1">
                <a:solidFill>
                  <a:prstClr val="black"/>
                </a:solidFill>
                <a:latin typeface="Arial" panose="020B0604020202020204" pitchFamily="34" charset="0"/>
              </a:rPr>
              <a:t>Viết</a:t>
            </a:r>
            <a:r>
              <a:rPr lang="en-US" altLang="en-US" sz="2400" dirty="0">
                <a:solidFill>
                  <a:prstClr val="black"/>
                </a:solidFill>
                <a:latin typeface="Arial" panose="020B0604020202020204" pitchFamily="34" charset="0"/>
              </a:rPr>
              <a:t> 3 </a:t>
            </a:r>
            <a:r>
              <a:rPr lang="en-US" altLang="en-US" sz="2400" dirty="0" err="1">
                <a:solidFill>
                  <a:prstClr val="black"/>
                </a:solidFill>
                <a:latin typeface="Arial" panose="020B0604020202020204" pitchFamily="34" charset="0"/>
              </a:rPr>
              <a:t>nội</a:t>
            </a:r>
            <a:r>
              <a:rPr lang="en-US" altLang="en-US" sz="2400" dirty="0">
                <a:solidFill>
                  <a:prstClr val="black"/>
                </a:solidFill>
                <a:latin typeface="Arial" panose="020B0604020202020204" pitchFamily="34" charset="0"/>
              </a:rPr>
              <a:t> dung con </a:t>
            </a:r>
            <a:r>
              <a:rPr lang="en-US" altLang="en-US" sz="2400" dirty="0" err="1">
                <a:solidFill>
                  <a:prstClr val="black"/>
                </a:solidFill>
                <a:latin typeface="Arial" panose="020B0604020202020204" pitchFamily="34" charset="0"/>
              </a:rPr>
              <a:t>ấn</a:t>
            </a:r>
            <a:r>
              <a:rPr lang="en-US" altLang="en-US" sz="2400" dirty="0">
                <a:solidFill>
                  <a:prstClr val="black"/>
                </a:solidFill>
                <a:latin typeface="Arial" panose="020B0604020202020204" pitchFamily="34" charset="0"/>
              </a:rPr>
              <a:t> </a:t>
            </a:r>
            <a:r>
              <a:rPr lang="en-US" altLang="en-US" sz="2400" dirty="0" err="1">
                <a:solidFill>
                  <a:prstClr val="black"/>
                </a:solidFill>
                <a:latin typeface="Arial" panose="020B0604020202020204" pitchFamily="34" charset="0"/>
              </a:rPr>
              <a:t>tượng</a:t>
            </a:r>
            <a:r>
              <a:rPr lang="en-US" altLang="en-US" sz="2400" dirty="0">
                <a:solidFill>
                  <a:prstClr val="black"/>
                </a:solidFill>
                <a:latin typeface="Arial" panose="020B0604020202020204" pitchFamily="34" charset="0"/>
              </a:rPr>
              <a:t> </a:t>
            </a:r>
            <a:r>
              <a:rPr lang="en-US" altLang="en-US" sz="2400" dirty="0" err="1">
                <a:solidFill>
                  <a:prstClr val="black"/>
                </a:solidFill>
                <a:latin typeface="Arial" panose="020B0604020202020204" pitchFamily="34" charset="0"/>
              </a:rPr>
              <a:t>nhất</a:t>
            </a:r>
            <a:r>
              <a:rPr lang="en-US" altLang="en-US" sz="2400" dirty="0">
                <a:solidFill>
                  <a:prstClr val="black"/>
                </a:solidFill>
                <a:latin typeface="Arial" panose="020B0604020202020204" pitchFamily="34" charset="0"/>
              </a:rPr>
              <a:t> </a:t>
            </a:r>
            <a:r>
              <a:rPr lang="en-US" altLang="en-US" sz="2400" dirty="0" err="1">
                <a:solidFill>
                  <a:prstClr val="black"/>
                </a:solidFill>
                <a:latin typeface="Arial" panose="020B0604020202020204" pitchFamily="34" charset="0"/>
              </a:rPr>
              <a:t>trong</a:t>
            </a:r>
            <a:r>
              <a:rPr lang="en-US" altLang="en-US" sz="2400" dirty="0">
                <a:solidFill>
                  <a:prstClr val="black"/>
                </a:solidFill>
                <a:latin typeface="Arial" panose="020B0604020202020204" pitchFamily="34" charset="0"/>
              </a:rPr>
              <a:t> </a:t>
            </a:r>
            <a:r>
              <a:rPr lang="en-US" altLang="en-US" sz="2400" dirty="0" err="1">
                <a:solidFill>
                  <a:prstClr val="black"/>
                </a:solidFill>
                <a:latin typeface="Arial" panose="020B0604020202020204" pitchFamily="34" charset="0"/>
              </a:rPr>
              <a:t>giờ</a:t>
            </a:r>
            <a:r>
              <a:rPr lang="en-US" altLang="en-US" sz="2400" dirty="0">
                <a:solidFill>
                  <a:prstClr val="black"/>
                </a:solidFill>
                <a:latin typeface="Arial" panose="020B0604020202020204" pitchFamily="34" charset="0"/>
              </a:rPr>
              <a:t> </a:t>
            </a:r>
            <a:r>
              <a:rPr lang="en-US" altLang="en-US" sz="2400" dirty="0" err="1">
                <a:solidFill>
                  <a:prstClr val="black"/>
                </a:solidFill>
                <a:latin typeface="Arial" panose="020B0604020202020204" pitchFamily="34" charset="0"/>
              </a:rPr>
              <a:t>học</a:t>
            </a:r>
            <a:r>
              <a:rPr lang="en-US" altLang="en-US" sz="2400" dirty="0">
                <a:solidFill>
                  <a:prstClr val="black"/>
                </a:solidFill>
                <a:latin typeface="Arial" panose="020B0604020202020204" pitchFamily="34" charset="0"/>
              </a:rPr>
              <a:t> </a:t>
            </a:r>
            <a:r>
              <a:rPr lang="en-US" altLang="en-US" sz="2400" dirty="0" err="1">
                <a:solidFill>
                  <a:prstClr val="black"/>
                </a:solidFill>
                <a:latin typeface="Arial" panose="020B0604020202020204" pitchFamily="34" charset="0"/>
              </a:rPr>
              <a:t>vào</a:t>
            </a:r>
            <a:r>
              <a:rPr lang="en-US" altLang="en-US" sz="2400" dirty="0">
                <a:solidFill>
                  <a:prstClr val="black"/>
                </a:solidFill>
                <a:latin typeface="Arial" panose="020B0604020202020204" pitchFamily="34" charset="0"/>
              </a:rPr>
              <a:t> </a:t>
            </a:r>
            <a:r>
              <a:rPr lang="en-US" altLang="en-US" sz="2400" dirty="0" err="1">
                <a:solidFill>
                  <a:prstClr val="black"/>
                </a:solidFill>
                <a:latin typeface="Arial" panose="020B0604020202020204" pitchFamily="34" charset="0"/>
              </a:rPr>
              <a:t>mục</a:t>
            </a:r>
            <a:r>
              <a:rPr lang="en-US" altLang="en-US" sz="2400" dirty="0">
                <a:solidFill>
                  <a:prstClr val="black"/>
                </a:solidFill>
                <a:latin typeface="Arial" panose="020B0604020202020204" pitchFamily="34" charset="0"/>
              </a:rPr>
              <a:t> con </a:t>
            </a:r>
            <a:r>
              <a:rPr lang="en-US" altLang="en-US" sz="2400" dirty="0" err="1">
                <a:solidFill>
                  <a:prstClr val="black"/>
                </a:solidFill>
                <a:latin typeface="Arial" panose="020B0604020202020204" pitchFamily="34" charset="0"/>
              </a:rPr>
              <a:t>học</a:t>
            </a:r>
            <a:r>
              <a:rPr lang="en-US" altLang="en-US" sz="2400" dirty="0">
                <a:solidFill>
                  <a:prstClr val="black"/>
                </a:solidFill>
                <a:latin typeface="Arial" panose="020B0604020202020204" pitchFamily="34" charset="0"/>
              </a:rPr>
              <a:t> </a:t>
            </a:r>
            <a:r>
              <a:rPr lang="en-US" altLang="en-US" sz="2400" dirty="0" err="1">
                <a:solidFill>
                  <a:prstClr val="black"/>
                </a:solidFill>
                <a:latin typeface="Arial" panose="020B0604020202020204" pitchFamily="34" charset="0"/>
              </a:rPr>
              <a:t>được</a:t>
            </a:r>
            <a:r>
              <a:rPr lang="en-US" altLang="en-US" sz="2400" dirty="0">
                <a:solidFill>
                  <a:prstClr val="black"/>
                </a:solidFill>
                <a:latin typeface="Arial" panose="020B0604020202020204" pitchFamily="34" charset="0"/>
              </a:rPr>
              <a:t> </a:t>
            </a:r>
            <a:r>
              <a:rPr lang="en-US" altLang="en-US" sz="2400" dirty="0" err="1">
                <a:solidFill>
                  <a:prstClr val="black"/>
                </a:solidFill>
                <a:latin typeface="Arial" panose="020B0604020202020204" pitchFamily="34" charset="0"/>
              </a:rPr>
              <a:t>trong</a:t>
            </a:r>
            <a:r>
              <a:rPr lang="en-US" altLang="en-US" sz="2400" dirty="0">
                <a:solidFill>
                  <a:prstClr val="black"/>
                </a:solidFill>
                <a:latin typeface="Arial" panose="020B0604020202020204" pitchFamily="34" charset="0"/>
              </a:rPr>
              <a:t> PHT </a:t>
            </a:r>
            <a:r>
              <a:rPr lang="en-US" altLang="en-US" sz="2400" dirty="0" err="1">
                <a:solidFill>
                  <a:prstClr val="black"/>
                </a:solidFill>
                <a:latin typeface="Arial" panose="020B0604020202020204" pitchFamily="34" charset="0"/>
              </a:rPr>
              <a:t>Động</a:t>
            </a:r>
            <a:r>
              <a:rPr lang="en-US" altLang="en-US" sz="2400" dirty="0">
                <a:solidFill>
                  <a:prstClr val="black"/>
                </a:solidFill>
                <a:latin typeface="Arial" panose="020B0604020202020204" pitchFamily="34" charset="0"/>
              </a:rPr>
              <a:t> </a:t>
            </a:r>
            <a:r>
              <a:rPr lang="en-US" altLang="en-US" sz="2400" dirty="0" err="1">
                <a:solidFill>
                  <a:prstClr val="black"/>
                </a:solidFill>
                <a:latin typeface="Arial" panose="020B0604020202020204" pitchFamily="34" charset="0"/>
              </a:rPr>
              <a:t>vật</a:t>
            </a:r>
            <a:r>
              <a:rPr lang="en-US" altLang="en-US" sz="2400" dirty="0">
                <a:solidFill>
                  <a:prstClr val="black"/>
                </a:solidFill>
                <a:latin typeface="Arial" panose="020B0604020202020204" pitchFamily="34" charset="0"/>
              </a:rPr>
              <a:t>.</a:t>
            </a:r>
          </a:p>
          <a:p>
            <a:pPr marL="342900" marR="0" lvl="0" indent="-342900" algn="l" defTabSz="9144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Tóm</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tắt</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nội</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dung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bài</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dưới</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dạng</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sơ</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đồ</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tư</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duy</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pic>
        <p:nvPicPr>
          <p:cNvPr id="9" name="Đồng hồ đếm ngược 5 phút - 5 Minutes">
            <a:hlinkClick r:id="" action="ppaction://media"/>
            <a:extLst>
              <a:ext uri="{FF2B5EF4-FFF2-40B4-BE49-F238E27FC236}">
                <a16:creationId xmlns:a16="http://schemas.microsoft.com/office/drawing/2014/main" id="{CA681F18-E4AD-4374-9B8D-6F9F757AB0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79407" y="351997"/>
            <a:ext cx="2588455" cy="1456006"/>
          </a:xfrm>
          <a:prstGeom prst="rect">
            <a:avLst/>
          </a:prstGeom>
        </p:spPr>
      </p:pic>
      <p:pic>
        <p:nvPicPr>
          <p:cNvPr id="1026" name="Picture 2" descr="Cup Icon Design 508214 - Download Free Vectors, Clipart Graphics &amp; Vector  Art">
            <a:extLst>
              <a:ext uri="{FF2B5EF4-FFF2-40B4-BE49-F238E27FC236}">
                <a16:creationId xmlns:a16="http://schemas.microsoft.com/office/drawing/2014/main" id="{1627719F-CC26-499E-B0A3-095DBBDE37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9485" y="4614160"/>
            <a:ext cx="1973030" cy="197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508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28</a:t>
            </a:fld>
            <a:endParaRPr lang="en-US" noProof="0" dirty="0"/>
          </a:p>
        </p:txBody>
      </p:sp>
      <p:sp>
        <p:nvSpPr>
          <p:cNvPr id="7" name="Title 1">
            <a:extLst>
              <a:ext uri="{FF2B5EF4-FFF2-40B4-BE49-F238E27FC236}">
                <a16:creationId xmlns:a16="http://schemas.microsoft.com/office/drawing/2014/main" id="{6E6B8529-4602-484A-99CE-DA50B29E365F}"/>
              </a:ext>
            </a:extLst>
          </p:cNvPr>
          <p:cNvSpPr txBox="1">
            <a:spLocks/>
          </p:cNvSpPr>
          <p:nvPr/>
        </p:nvSpPr>
        <p:spPr>
          <a:xfrm>
            <a:off x="4064428" y="137321"/>
            <a:ext cx="3603469"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rPr>
              <a:t>LUYỆN TẬP:</a:t>
            </a:r>
            <a:endParaRPr lang="en-US" sz="3600" b="1" dirty="0">
              <a:solidFill>
                <a:schemeClr val="bg1"/>
              </a:solidFill>
              <a:latin typeface="Arial" panose="020B0604020202020204" pitchFamily="34" charset="0"/>
              <a:cs typeface="Arial" panose="020B0604020202020204" pitchFamily="34" charset="0"/>
            </a:endParaRPr>
          </a:p>
        </p:txBody>
      </p:sp>
      <p:pic>
        <p:nvPicPr>
          <p:cNvPr id="5" name="Picture 4" descr="Screen Clipping"/>
          <p:cNvPicPr>
            <a:picLocks noChangeAspect="1"/>
          </p:cNvPicPr>
          <p:nvPr/>
        </p:nvPicPr>
        <p:blipFill rotWithShape="1">
          <a:blip r:embed="rId2">
            <a:extLst>
              <a:ext uri="{28A0092B-C50C-407E-A947-70E740481C1C}">
                <a14:useLocalDpi xmlns:a14="http://schemas.microsoft.com/office/drawing/2010/main" val="0"/>
              </a:ext>
            </a:extLst>
          </a:blip>
          <a:srcRect l="17519" t="26075" r="12396"/>
          <a:stretch/>
        </p:blipFill>
        <p:spPr>
          <a:xfrm>
            <a:off x="2915143" y="2274870"/>
            <a:ext cx="5902036" cy="3880320"/>
          </a:xfrm>
          <a:prstGeom prst="rect">
            <a:avLst/>
          </a:prstGeom>
        </p:spPr>
      </p:pic>
      <p:pic>
        <p:nvPicPr>
          <p:cNvPr id="8" name="Picture 7" descr="Screen Clipping"/>
          <p:cNvPicPr>
            <a:picLocks noChangeAspect="1"/>
          </p:cNvPicPr>
          <p:nvPr/>
        </p:nvPicPr>
        <p:blipFill rotWithShape="1">
          <a:blip r:embed="rId2">
            <a:extLst>
              <a:ext uri="{28A0092B-C50C-407E-A947-70E740481C1C}">
                <a14:useLocalDpi xmlns:a14="http://schemas.microsoft.com/office/drawing/2010/main" val="0"/>
              </a:ext>
            </a:extLst>
          </a:blip>
          <a:srcRect l="1185" r="950" b="76602"/>
          <a:stretch/>
        </p:blipFill>
        <p:spPr>
          <a:xfrm>
            <a:off x="1745423" y="863353"/>
            <a:ext cx="8241477" cy="1228164"/>
          </a:xfrm>
          <a:prstGeom prst="rect">
            <a:avLst/>
          </a:prstGeom>
        </p:spPr>
      </p:pic>
    </p:spTree>
    <p:extLst>
      <p:ext uri="{BB962C8B-B14F-4D97-AF65-F5344CB8AC3E}">
        <p14:creationId xmlns:p14="http://schemas.microsoft.com/office/powerpoint/2010/main" val="1793414453"/>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29</a:t>
            </a:fld>
            <a:endParaRPr lang="en-US" noProof="0" dirty="0"/>
          </a:p>
        </p:txBody>
      </p:sp>
      <p:sp>
        <p:nvSpPr>
          <p:cNvPr id="7" name="Title 1">
            <a:extLst>
              <a:ext uri="{FF2B5EF4-FFF2-40B4-BE49-F238E27FC236}">
                <a16:creationId xmlns:a16="http://schemas.microsoft.com/office/drawing/2014/main" id="{6E6B8529-4602-484A-99CE-DA50B29E365F}"/>
              </a:ext>
            </a:extLst>
          </p:cNvPr>
          <p:cNvSpPr txBox="1">
            <a:spLocks/>
          </p:cNvSpPr>
          <p:nvPr/>
        </p:nvSpPr>
        <p:spPr>
          <a:xfrm>
            <a:off x="4064428" y="137321"/>
            <a:ext cx="3603469"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rPr>
              <a:t>LUYỆN TẬP:</a:t>
            </a:r>
            <a:endParaRPr lang="en-US" sz="3600" b="1" dirty="0">
              <a:solidFill>
                <a:schemeClr val="bg1"/>
              </a:solidFill>
              <a:latin typeface="Arial" panose="020B0604020202020204" pitchFamily="34" charset="0"/>
              <a:cs typeface="Arial" panose="020B0604020202020204" pitchFamily="34" charset="0"/>
            </a:endParaRPr>
          </a:p>
        </p:txBody>
      </p:sp>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l="1266" r="1918"/>
          <a:stretch/>
        </p:blipFill>
        <p:spPr>
          <a:xfrm>
            <a:off x="1104405" y="756864"/>
            <a:ext cx="9844644" cy="5344271"/>
          </a:xfrm>
          <a:prstGeom prst="rect">
            <a:avLst/>
          </a:prstGeom>
        </p:spPr>
      </p:pic>
    </p:spTree>
    <p:extLst>
      <p:ext uri="{BB962C8B-B14F-4D97-AF65-F5344CB8AC3E}">
        <p14:creationId xmlns:p14="http://schemas.microsoft.com/office/powerpoint/2010/main" val="228356179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6" name="Picture 12" descr="Set animals sets Royalty Free Vector Image - VectorStock">
            <a:extLst>
              <a:ext uri="{FF2B5EF4-FFF2-40B4-BE49-F238E27FC236}">
                <a16:creationId xmlns:a16="http://schemas.microsoft.com/office/drawing/2014/main" id="{685B02FA-C7F6-45BC-9B01-BD6C910D35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368"/>
          <a:stretch/>
        </p:blipFill>
        <p:spPr bwMode="auto">
          <a:xfrm>
            <a:off x="1189629" y="-2941"/>
            <a:ext cx="9812741" cy="6860941"/>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3">
            <a:extLst>
              <a:ext uri="{FF2B5EF4-FFF2-40B4-BE49-F238E27FC236}">
                <a16:creationId xmlns:a16="http://schemas.microsoft.com/office/drawing/2014/main" id="{E157E8E0-3357-4115-A3DA-723E409F7355}"/>
              </a:ext>
            </a:extLst>
          </p:cNvPr>
          <p:cNvSpPr>
            <a:spLocks noGrp="1"/>
          </p:cNvSpPr>
          <p:nvPr>
            <p:ph type="ctrTitle"/>
          </p:nvPr>
        </p:nvSpPr>
        <p:spPr>
          <a:xfrm>
            <a:off x="1189629" y="1282535"/>
            <a:ext cx="9812740" cy="2873487"/>
          </a:xfrm>
        </p:spPr>
        <p:txBody>
          <a:bodyPr/>
          <a:lstStyle/>
          <a:p>
            <a:pPr>
              <a:lnSpc>
                <a:spcPct val="100000"/>
              </a:lnSpc>
            </a:pPr>
            <a:r>
              <a:rPr lang="en-US" sz="5400" dirty="0" err="1" smtClean="0">
                <a:latin typeface="Arial" panose="020B0604020202020204" pitchFamily="34" charset="0"/>
                <a:cs typeface="Arial" panose="020B0604020202020204" pitchFamily="34" charset="0"/>
              </a:rPr>
              <a:t>Tiết</a:t>
            </a:r>
            <a:r>
              <a:rPr lang="en-US" sz="5400" dirty="0" smtClean="0">
                <a:latin typeface="Arial" panose="020B0604020202020204" pitchFamily="34" charset="0"/>
                <a:cs typeface="Arial" panose="020B0604020202020204" pitchFamily="34" charset="0"/>
              </a:rPr>
              <a:t> : 87, 88,89,90: </a:t>
            </a:r>
            <a:br>
              <a:rPr lang="en-US" sz="5400" dirty="0" smtClean="0">
                <a:latin typeface="Arial" panose="020B0604020202020204" pitchFamily="34" charset="0"/>
                <a:cs typeface="Arial" panose="020B0604020202020204" pitchFamily="34" charset="0"/>
              </a:rPr>
            </a:br>
            <a:r>
              <a:rPr lang="en-US" sz="5400" dirty="0">
                <a:latin typeface="Arial" panose="020B0604020202020204" pitchFamily="34" charset="0"/>
                <a:cs typeface="Arial" panose="020B0604020202020204" pitchFamily="34" charset="0"/>
              </a:rPr>
              <a:t> </a:t>
            </a:r>
            <a:r>
              <a:rPr lang="en-US" sz="5400" dirty="0" err="1" smtClean="0">
                <a:latin typeface="Arial" panose="020B0604020202020204" pitchFamily="34" charset="0"/>
                <a:cs typeface="Arial" panose="020B0604020202020204" pitchFamily="34" charset="0"/>
              </a:rPr>
              <a:t>Bài</a:t>
            </a:r>
            <a:r>
              <a:rPr lang="en-US" sz="5400" dirty="0" smtClean="0">
                <a:latin typeface="Arial" panose="020B0604020202020204" pitchFamily="34" charset="0"/>
                <a:cs typeface="Arial" panose="020B0604020202020204" pitchFamily="34" charset="0"/>
              </a:rPr>
              <a:t> </a:t>
            </a:r>
            <a:r>
              <a:rPr lang="en-US" sz="5400" dirty="0">
                <a:latin typeface="Arial" panose="020B0604020202020204" pitchFamily="34" charset="0"/>
                <a:cs typeface="Arial" panose="020B0604020202020204" pitchFamily="34" charset="0"/>
              </a:rPr>
              <a:t>36: </a:t>
            </a:r>
            <a:r>
              <a:rPr lang="en-US" sz="7200" dirty="0">
                <a:latin typeface="Arial" panose="020B0604020202020204" pitchFamily="34" charset="0"/>
                <a:cs typeface="Arial" panose="020B0604020202020204" pitchFamily="34" charset="0"/>
              </a:rPr>
              <a:t/>
            </a:r>
            <a:br>
              <a:rPr lang="en-US" sz="7200" dirty="0">
                <a:latin typeface="Arial" panose="020B0604020202020204" pitchFamily="34" charset="0"/>
                <a:cs typeface="Arial" panose="020B0604020202020204" pitchFamily="34" charset="0"/>
              </a:rPr>
            </a:br>
            <a:r>
              <a:rPr lang="en-US" sz="7200" dirty="0">
                <a:latin typeface="Arial" panose="020B0604020202020204" pitchFamily="34" charset="0"/>
                <a:cs typeface="Arial" panose="020B0604020202020204" pitchFamily="34" charset="0"/>
              </a:rPr>
              <a:t>ĐỘNG VẬT</a:t>
            </a:r>
          </a:p>
        </p:txBody>
      </p:sp>
    </p:spTree>
    <p:extLst>
      <p:ext uri="{BB962C8B-B14F-4D97-AF65-F5344CB8AC3E}">
        <p14:creationId xmlns:p14="http://schemas.microsoft.com/office/powerpoint/2010/main" val="1229235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30</a:t>
            </a:fld>
            <a:endParaRPr lang="en-US" noProof="0" dirty="0"/>
          </a:p>
        </p:txBody>
      </p:sp>
      <p:sp>
        <p:nvSpPr>
          <p:cNvPr id="5" name="Rectangle 4"/>
          <p:cNvSpPr/>
          <p:nvPr/>
        </p:nvSpPr>
        <p:spPr>
          <a:xfrm>
            <a:off x="831273" y="924006"/>
            <a:ext cx="10665096" cy="1569660"/>
          </a:xfrm>
          <a:prstGeom prst="rect">
            <a:avLst/>
          </a:prstGeom>
        </p:spPr>
        <p:txBody>
          <a:bodyPr wrap="square">
            <a:spAutoFit/>
          </a:bodyPr>
          <a:lstStyle/>
          <a:p>
            <a:pPr algn="just"/>
            <a:r>
              <a:rPr lang="en-US" sz="3200" dirty="0" smtClean="0">
                <a:solidFill>
                  <a:srgbClr val="FF0000"/>
                </a:solidFill>
                <a:latin typeface="Roboto"/>
              </a:rPr>
              <a:t> </a:t>
            </a:r>
            <a:r>
              <a:rPr lang="vi-VN" sz="3200" dirty="0" smtClean="0">
                <a:solidFill>
                  <a:srgbClr val="FF0000"/>
                </a:solidFill>
                <a:latin typeface="Roboto"/>
              </a:rPr>
              <a:t>Ếch </a:t>
            </a:r>
            <a:r>
              <a:rPr lang="vi-VN" sz="3200" dirty="0">
                <a:solidFill>
                  <a:srgbClr val="FF0000"/>
                </a:solidFill>
                <a:latin typeface="Roboto"/>
              </a:rPr>
              <a:t>đồng thường sống ở những nơi ẩm ướt, nếu nuôi nó ở nơi khô ráo, thiếu ẩm ướt thì nó có </a:t>
            </a:r>
            <a:r>
              <a:rPr lang="vi-VN" sz="3200" dirty="0" smtClean="0">
                <a:solidFill>
                  <a:srgbClr val="FF0000"/>
                </a:solidFill>
                <a:latin typeface="Roboto"/>
              </a:rPr>
              <a:t>sống </a:t>
            </a:r>
            <a:r>
              <a:rPr lang="vi-VN" sz="3200" dirty="0">
                <a:solidFill>
                  <a:srgbClr val="FF0000"/>
                </a:solidFill>
                <a:latin typeface="Roboto"/>
              </a:rPr>
              <a:t>được không? Vì sao</a:t>
            </a:r>
            <a:r>
              <a:rPr lang="vi-VN" sz="3200" dirty="0" smtClean="0">
                <a:solidFill>
                  <a:srgbClr val="FF0000"/>
                </a:solidFill>
                <a:latin typeface="Roboto"/>
              </a:rPr>
              <a:t>?</a:t>
            </a:r>
            <a:endParaRPr lang="vi-VN" sz="3200" dirty="0">
              <a:solidFill>
                <a:srgbClr val="FF0000"/>
              </a:solidFill>
              <a:latin typeface="Roboto"/>
            </a:endParaRPr>
          </a:p>
        </p:txBody>
      </p:sp>
      <p:sp>
        <p:nvSpPr>
          <p:cNvPr id="6" name="Title 1">
            <a:extLst>
              <a:ext uri="{FF2B5EF4-FFF2-40B4-BE49-F238E27FC236}">
                <a16:creationId xmlns:a16="http://schemas.microsoft.com/office/drawing/2014/main" id="{6E6B8529-4602-484A-99CE-DA50B29E365F}"/>
              </a:ext>
            </a:extLst>
          </p:cNvPr>
          <p:cNvSpPr txBox="1">
            <a:spLocks/>
          </p:cNvSpPr>
          <p:nvPr/>
        </p:nvSpPr>
        <p:spPr>
          <a:xfrm>
            <a:off x="4064428" y="137321"/>
            <a:ext cx="3603469"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rPr>
              <a:t>LUYỆN TẬP:</a:t>
            </a:r>
            <a:endParaRPr lang="en-US" sz="36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164309" y="2825108"/>
            <a:ext cx="9619013" cy="3046988"/>
          </a:xfrm>
          <a:prstGeom prst="rect">
            <a:avLst/>
          </a:prstGeom>
        </p:spPr>
        <p:txBody>
          <a:bodyPr wrap="square">
            <a:spAutoFit/>
          </a:bodyPr>
          <a:lstStyle/>
          <a:p>
            <a:pPr algn="just"/>
            <a:r>
              <a:rPr lang="vi-VN" sz="2400" dirty="0" smtClean="0">
                <a:solidFill>
                  <a:srgbClr val="333333"/>
                </a:solidFill>
                <a:latin typeface="Roboto"/>
              </a:rPr>
              <a:t>Nếu </a:t>
            </a:r>
            <a:r>
              <a:rPr lang="vi-VN" sz="2400" dirty="0">
                <a:solidFill>
                  <a:srgbClr val="333333"/>
                </a:solidFill>
                <a:latin typeface="Roboto"/>
              </a:rPr>
              <a:t>nuôi ếch ở môi trường thiếu ẩm ướt, ếch sẽ không sống được vì:</a:t>
            </a:r>
          </a:p>
          <a:p>
            <a:pPr algn="just"/>
            <a:r>
              <a:rPr lang="vi-VN" sz="2400" dirty="0">
                <a:solidFill>
                  <a:srgbClr val="333333"/>
                </a:solidFill>
                <a:latin typeface="Roboto"/>
              </a:rPr>
              <a:t>- Mặc dù có thể hô hắp bằng phổi nhưng ếch vẫn hô hấp chủ yếu qua da  nên khi trao đổi khí cần phải đủ ẩm để có thể khuếch tán dễ dàng qua da.</a:t>
            </a:r>
          </a:p>
          <a:p>
            <a:pPr algn="just"/>
            <a:r>
              <a:rPr lang="vi-VN" sz="2400" dirty="0">
                <a:solidFill>
                  <a:srgbClr val="333333"/>
                </a:solidFill>
                <a:latin typeface="Roboto"/>
              </a:rPr>
              <a:t>- Khi ở môi trường khô ráo thì da sẽ bị khô. Khi đó, ếch sẽ không thực hiện được hô hấp, dẫn đến việc bị thiếu oxy và sẽ chết vì không thể trao đổi khí.</a:t>
            </a:r>
          </a:p>
        </p:txBody>
      </p:sp>
    </p:spTree>
    <p:extLst>
      <p:ext uri="{BB962C8B-B14F-4D97-AF65-F5344CB8AC3E}">
        <p14:creationId xmlns:p14="http://schemas.microsoft.com/office/powerpoint/2010/main" val="3794747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31</a:t>
            </a:fld>
            <a:endParaRPr lang="en-US" noProof="0" dirty="0"/>
          </a:p>
        </p:txBody>
      </p:sp>
      <p:sp>
        <p:nvSpPr>
          <p:cNvPr id="5" name="Rectangle 4"/>
          <p:cNvSpPr/>
          <p:nvPr/>
        </p:nvSpPr>
        <p:spPr>
          <a:xfrm>
            <a:off x="752633" y="1339670"/>
            <a:ext cx="10437222" cy="1815882"/>
          </a:xfrm>
          <a:prstGeom prst="rect">
            <a:avLst/>
          </a:prstGeom>
        </p:spPr>
        <p:txBody>
          <a:bodyPr wrap="square">
            <a:spAutoFit/>
          </a:bodyPr>
          <a:lstStyle/>
          <a:p>
            <a:r>
              <a:rPr lang="vi-VN" sz="2800" dirty="0" smtClean="0">
                <a:solidFill>
                  <a:srgbClr val="333333"/>
                </a:solidFill>
                <a:latin typeface="Roboto"/>
              </a:rPr>
              <a:t>Cá </a:t>
            </a:r>
            <a:r>
              <a:rPr lang="vi-VN" sz="2800" dirty="0">
                <a:solidFill>
                  <a:srgbClr val="333333"/>
                </a:solidFill>
                <a:latin typeface="Roboto"/>
              </a:rPr>
              <a:t>heo và cá voi cùng sống dưới nước và cùng được gọi là cá, tuy nhiên chúng không thuộc lớp Cá mà thuộc lớp động vật có vú. Em hãy tìm hiểu về hai loài trên và giải thích vì sao chúng lại không được xếp vào các lớp </a:t>
            </a:r>
            <a:r>
              <a:rPr lang="vi-VN" sz="2800" dirty="0" smtClean="0">
                <a:solidFill>
                  <a:srgbClr val="333333"/>
                </a:solidFill>
                <a:latin typeface="Roboto"/>
              </a:rPr>
              <a:t>Cá</a:t>
            </a:r>
            <a:r>
              <a:rPr lang="en-US" sz="2800" dirty="0" smtClean="0">
                <a:solidFill>
                  <a:srgbClr val="333333"/>
                </a:solidFill>
                <a:latin typeface="Roboto"/>
              </a:rPr>
              <a:t>? </a:t>
            </a:r>
            <a:endParaRPr lang="en-US" sz="2800" dirty="0"/>
          </a:p>
        </p:txBody>
      </p:sp>
      <p:sp>
        <p:nvSpPr>
          <p:cNvPr id="6" name="Rectangle 5"/>
          <p:cNvSpPr/>
          <p:nvPr/>
        </p:nvSpPr>
        <p:spPr>
          <a:xfrm>
            <a:off x="1288211" y="3356542"/>
            <a:ext cx="10063412" cy="2246769"/>
          </a:xfrm>
          <a:prstGeom prst="rect">
            <a:avLst/>
          </a:prstGeom>
        </p:spPr>
        <p:txBody>
          <a:bodyPr wrap="square">
            <a:spAutoFit/>
          </a:bodyPr>
          <a:lstStyle/>
          <a:p>
            <a:pPr algn="just"/>
            <a:r>
              <a:rPr lang="vi-VN" sz="2800" b="1" dirty="0" smtClean="0">
                <a:solidFill>
                  <a:srgbClr val="C00000"/>
                </a:solidFill>
                <a:latin typeface="Times New Roman" panose="02020603050405020304" pitchFamily="18" charset="0"/>
                <a:cs typeface="Times New Roman" panose="02020603050405020304" pitchFamily="18" charset="0"/>
              </a:rPr>
              <a:t>Cá </a:t>
            </a:r>
            <a:r>
              <a:rPr lang="vi-VN" sz="2800" b="1" dirty="0">
                <a:solidFill>
                  <a:srgbClr val="C00000"/>
                </a:solidFill>
                <a:latin typeface="Times New Roman" panose="02020603050405020304" pitchFamily="18" charset="0"/>
                <a:cs typeface="Times New Roman" panose="02020603050405020304" pitchFamily="18" charset="0"/>
              </a:rPr>
              <a:t>heo và cá voi không được xếp vào các lớp Cá vì:</a:t>
            </a:r>
          </a:p>
          <a:p>
            <a:pPr algn="just"/>
            <a:r>
              <a:rPr lang="vi-VN" sz="2800" b="1" dirty="0">
                <a:solidFill>
                  <a:srgbClr val="C00000"/>
                </a:solidFill>
                <a:latin typeface="Times New Roman" panose="02020603050405020304" pitchFamily="18" charset="0"/>
                <a:cs typeface="Times New Roman" panose="02020603050405020304" pitchFamily="18" charset="0"/>
              </a:rPr>
              <a:t>- Thở bằng phổi</a:t>
            </a:r>
          </a:p>
          <a:p>
            <a:pPr algn="just"/>
            <a:r>
              <a:rPr lang="vi-VN" sz="2800" b="1" dirty="0">
                <a:solidFill>
                  <a:srgbClr val="C00000"/>
                </a:solidFill>
                <a:latin typeface="Times New Roman" panose="02020603050405020304" pitchFamily="18" charset="0"/>
                <a:cs typeface="Times New Roman" panose="02020603050405020304" pitchFamily="18" charset="0"/>
              </a:rPr>
              <a:t>- Tim 4 ngăn hoàn chỉnh </a:t>
            </a:r>
          </a:p>
          <a:p>
            <a:pPr algn="just"/>
            <a:r>
              <a:rPr lang="vi-VN" sz="2800" b="1" dirty="0">
                <a:solidFill>
                  <a:srgbClr val="C00000"/>
                </a:solidFill>
                <a:latin typeface="Times New Roman" panose="02020603050405020304" pitchFamily="18" charset="0"/>
                <a:cs typeface="Times New Roman" panose="02020603050405020304" pitchFamily="18" charset="0"/>
              </a:rPr>
              <a:t>- Là động vật máu nóng hằng nhiệt</a:t>
            </a:r>
          </a:p>
          <a:p>
            <a:pPr algn="just"/>
            <a:r>
              <a:rPr lang="vi-VN" sz="2800" b="1" dirty="0">
                <a:solidFill>
                  <a:srgbClr val="C00000"/>
                </a:solidFill>
                <a:latin typeface="Times New Roman" panose="02020603050405020304" pitchFamily="18" charset="0"/>
                <a:cs typeface="Times New Roman" panose="02020603050405020304" pitchFamily="18" charset="0"/>
              </a:rPr>
              <a:t>- Đẻ con và nuôi con bằng sữa mẹ</a:t>
            </a:r>
            <a:endParaRPr lang="vi-VN" sz="2800" b="1" i="0" dirty="0">
              <a:solidFill>
                <a:srgbClr val="C00000"/>
              </a:solidFill>
              <a:effectLst/>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6E6B8529-4602-484A-99CE-DA50B29E365F}"/>
              </a:ext>
            </a:extLst>
          </p:cNvPr>
          <p:cNvSpPr txBox="1">
            <a:spLocks/>
          </p:cNvSpPr>
          <p:nvPr/>
        </p:nvSpPr>
        <p:spPr>
          <a:xfrm>
            <a:off x="4064428" y="137321"/>
            <a:ext cx="3603469"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rPr>
              <a:t>LUYỆN TẬP:</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4905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circle(in)">
                                      <p:cBhvr>
                                        <p:cTn id="7" dur="2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ircle(in)">
                                      <p:cBhvr>
                                        <p:cTn id="12" dur="2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circle(in)">
                                      <p:cBhvr>
                                        <p:cTn id="17" dur="20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circle(in)">
                                      <p:cBhvr>
                                        <p:cTn id="22"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32</a:t>
            </a:fld>
            <a:endParaRPr lang="en-US" noProof="0" dirty="0"/>
          </a:p>
        </p:txBody>
      </p:sp>
      <p:sp>
        <p:nvSpPr>
          <p:cNvPr id="7" name="Title 1">
            <a:extLst>
              <a:ext uri="{FF2B5EF4-FFF2-40B4-BE49-F238E27FC236}">
                <a16:creationId xmlns:a16="http://schemas.microsoft.com/office/drawing/2014/main" id="{6E6B8529-4602-484A-99CE-DA50B29E365F}"/>
              </a:ext>
            </a:extLst>
          </p:cNvPr>
          <p:cNvSpPr txBox="1">
            <a:spLocks/>
          </p:cNvSpPr>
          <p:nvPr/>
        </p:nvSpPr>
        <p:spPr>
          <a:xfrm>
            <a:off x="4064428" y="137321"/>
            <a:ext cx="3603469"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rPr>
              <a:t>LUYỆN TẬP:</a:t>
            </a:r>
            <a:endParaRPr lang="en-US" sz="3600" b="1" dirty="0">
              <a:solidFill>
                <a:schemeClr val="bg1"/>
              </a:solidFill>
              <a:latin typeface="Arial" panose="020B0604020202020204" pitchFamily="34" charset="0"/>
              <a:cs typeface="Arial" panose="020B0604020202020204" pitchFamily="34"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766" y="1161733"/>
            <a:ext cx="10628416" cy="5425457"/>
          </a:xfrm>
          <a:prstGeom prst="rect">
            <a:avLst/>
          </a:prstGeom>
        </p:spPr>
      </p:pic>
    </p:spTree>
    <p:extLst>
      <p:ext uri="{BB962C8B-B14F-4D97-AF65-F5344CB8AC3E}">
        <p14:creationId xmlns:p14="http://schemas.microsoft.com/office/powerpoint/2010/main" val="866728986"/>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62BF23-9135-4D56-80C8-9562BBBDD2FB}"/>
              </a:ext>
            </a:extLst>
          </p:cNvPr>
          <p:cNvSpPr>
            <a:spLocks noGrp="1"/>
          </p:cNvSpPr>
          <p:nvPr>
            <p:ph type="sldNum" sz="quarter" idx="11"/>
          </p:nvPr>
        </p:nvSpPr>
        <p:spPr/>
        <p:txBody>
          <a:bodyPr/>
          <a:lstStyle/>
          <a:p>
            <a:fld id="{19B51A1E-902D-48AF-9020-955120F399B6}" type="slidenum">
              <a:rPr lang="en-US" noProof="0" smtClean="0"/>
              <a:pPr/>
              <a:t>33</a:t>
            </a:fld>
            <a:endParaRPr lang="en-US" noProof="0" dirty="0"/>
          </a:p>
        </p:txBody>
      </p:sp>
      <p:sp>
        <p:nvSpPr>
          <p:cNvPr id="6" name="TextBox 5">
            <a:extLst>
              <a:ext uri="{FF2B5EF4-FFF2-40B4-BE49-F238E27FC236}">
                <a16:creationId xmlns:a16="http://schemas.microsoft.com/office/drawing/2014/main" id="{59702100-B5F4-4E00-863E-6D865F2A0005}"/>
              </a:ext>
            </a:extLst>
          </p:cNvPr>
          <p:cNvSpPr txBox="1"/>
          <p:nvPr/>
        </p:nvSpPr>
        <p:spPr>
          <a:xfrm>
            <a:off x="1547448" y="2518874"/>
            <a:ext cx="9461538" cy="3636316"/>
          </a:xfrm>
          <a:prstGeom prst="rect">
            <a:avLst/>
          </a:prstGeom>
          <a:solidFill>
            <a:schemeClr val="bg1">
              <a:alpha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Chủ</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đề</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Đa</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dạng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nhóm</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động</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vật</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đã</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Hình</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thức</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trình</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bày</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bằng</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poster,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sơ</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đồ</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tư</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duy</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inforgraphic</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khuyến</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khích</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các</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hình</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ảnh</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minh</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họa</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ý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tưởng</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trình</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bày</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sáng</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tạo</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Làm</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việc</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cá</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nhân</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hoặc</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hoạt</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động</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nhóm</a:t>
            </a: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2-4HS/</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nhóm</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Deadline: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Nộp</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vào</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tiết</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sau</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1">
            <a:extLst>
              <a:ext uri="{FF2B5EF4-FFF2-40B4-BE49-F238E27FC236}">
                <a16:creationId xmlns:a16="http://schemas.microsoft.com/office/drawing/2014/main" id="{B34BECD5-F986-4898-B842-9D192E2AD2DA}"/>
              </a:ext>
            </a:extLst>
          </p:cNvPr>
          <p:cNvSpPr txBox="1">
            <a:spLocks noChangeArrowheads="1"/>
          </p:cNvSpPr>
          <p:nvPr/>
        </p:nvSpPr>
        <p:spPr bwMode="auto">
          <a:xfrm>
            <a:off x="3353005" y="1001776"/>
            <a:ext cx="6409974" cy="1949098"/>
          </a:xfrm>
          <a:prstGeom prst="ellipse">
            <a:avLst/>
          </a:prstGeom>
          <a:solidFill>
            <a:srgbClr val="F4ECD5"/>
          </a:solidFill>
          <a:ln>
            <a:noFill/>
          </a:ln>
        </p:spPr>
        <p:txBody>
          <a:bodyPr wrap="square">
            <a:spAutoFit/>
          </a:bodyPr>
          <a:lstStyle>
            <a:lvl1pPr marL="266700" indent="-2667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lnSpc>
                <a:spcPct val="150000"/>
              </a:lnSpc>
              <a:spcBef>
                <a:spcPct val="0"/>
              </a:spcBef>
              <a:buFontTx/>
              <a:buNone/>
            </a:pPr>
            <a:r>
              <a:rPr lang="en-US" altLang="en-US" dirty="0" err="1">
                <a:solidFill>
                  <a:srgbClr val="FF0000"/>
                </a:solidFill>
                <a:latin typeface="Arial" panose="020B0604020202020204" pitchFamily="34" charset="0"/>
              </a:rPr>
              <a:t>Tập</a:t>
            </a:r>
            <a:r>
              <a:rPr lang="en-US" altLang="en-US" dirty="0">
                <a:solidFill>
                  <a:srgbClr val="FF0000"/>
                </a:solidFill>
                <a:latin typeface="Arial" panose="020B0604020202020204" pitchFamily="34" charset="0"/>
              </a:rPr>
              <a:t> san: </a:t>
            </a:r>
          </a:p>
          <a:p>
            <a:pPr>
              <a:lnSpc>
                <a:spcPct val="150000"/>
              </a:lnSpc>
              <a:spcBef>
                <a:spcPct val="0"/>
              </a:spcBef>
              <a:buFontTx/>
              <a:buNone/>
            </a:pPr>
            <a:r>
              <a:rPr lang="en-US" altLang="en-US" sz="3200" b="1" dirty="0">
                <a:solidFill>
                  <a:srgbClr val="FF0000"/>
                </a:solidFill>
                <a:latin typeface="Arial" panose="020B0604020202020204" pitchFamily="34" charset="0"/>
              </a:rPr>
              <a:t>ĐA DẠNG ĐỘNG VẬT</a:t>
            </a:r>
          </a:p>
        </p:txBody>
      </p:sp>
      <p:sp>
        <p:nvSpPr>
          <p:cNvPr id="8" name="Title 1">
            <a:extLst>
              <a:ext uri="{FF2B5EF4-FFF2-40B4-BE49-F238E27FC236}">
                <a16:creationId xmlns:a16="http://schemas.microsoft.com/office/drawing/2014/main" id="{F1B5DB14-9A15-4477-B099-29C7519BA1B8}"/>
              </a:ext>
            </a:extLst>
          </p:cNvPr>
          <p:cNvSpPr txBox="1">
            <a:spLocks/>
          </p:cNvSpPr>
          <p:nvPr/>
        </p:nvSpPr>
        <p:spPr>
          <a:xfrm>
            <a:off x="328451" y="241824"/>
            <a:ext cx="5124739"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NHIỆM VỤ VỀ NHÀ:</a:t>
            </a:r>
          </a:p>
        </p:txBody>
      </p:sp>
    </p:spTree>
    <p:extLst>
      <p:ext uri="{BB962C8B-B14F-4D97-AF65-F5344CB8AC3E}">
        <p14:creationId xmlns:p14="http://schemas.microsoft.com/office/powerpoint/2010/main" val="1340678090"/>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0938" y="213323"/>
            <a:ext cx="5051383" cy="523220"/>
          </a:xfrm>
          <a:prstGeom prst="rect">
            <a:avLst/>
          </a:prstGeom>
          <a:solidFill>
            <a:srgbClr val="002060"/>
          </a:solidFill>
        </p:spPr>
        <p:style>
          <a:lnRef idx="0">
            <a:schemeClr val="accent6"/>
          </a:lnRef>
          <a:fillRef idx="3">
            <a:schemeClr val="accent6"/>
          </a:fillRef>
          <a:effectRef idx="3">
            <a:schemeClr val="accent6"/>
          </a:effectRef>
          <a:fontRef idx="minor">
            <a:schemeClr val="lt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9612313" algn="l"/>
              </a:tabLst>
              <a:defRPr/>
            </a:pPr>
            <a:r>
              <a:rPr kumimoji="0" lang="en-US" altLang="vi-VN" sz="2800" b="1" i="0" u="none" strike="noStrike" kern="1200" cap="none" spc="0" normalizeH="0" baseline="0" noProof="0" dirty="0">
                <a:ln>
                  <a:noFill/>
                </a:ln>
                <a:solidFill>
                  <a:prstClr val="white"/>
                </a:solidFill>
                <a:effectLst/>
                <a:uLnTx/>
                <a:uFillTx/>
                <a:latin typeface="+mj-lt"/>
                <a:ea typeface="Calibri" panose="020F0502020204030204" pitchFamily="34" charset="0"/>
                <a:cs typeface="Times New Roman" panose="02020603050405020304" pitchFamily="18" charset="0"/>
              </a:rPr>
              <a:t>TIÊU CHÍ CHẤM SẢN PHẨM</a:t>
            </a:r>
          </a:p>
        </p:txBody>
      </p:sp>
      <p:graphicFrame>
        <p:nvGraphicFramePr>
          <p:cNvPr id="3" name="Table 2">
            <a:extLst>
              <a:ext uri="{FF2B5EF4-FFF2-40B4-BE49-F238E27FC236}">
                <a16:creationId xmlns:a16="http://schemas.microsoft.com/office/drawing/2014/main" id="{59482A87-BCFA-485C-A2D4-2CE53959B1F2}"/>
              </a:ext>
            </a:extLst>
          </p:cNvPr>
          <p:cNvGraphicFramePr>
            <a:graphicFrameLocks noGrp="1"/>
          </p:cNvGraphicFramePr>
          <p:nvPr>
            <p:extLst>
              <p:ext uri="{D42A27DB-BD31-4B8C-83A1-F6EECF244321}">
                <p14:modId xmlns:p14="http://schemas.microsoft.com/office/powerpoint/2010/main" val="384533011"/>
              </p:ext>
            </p:extLst>
          </p:nvPr>
        </p:nvGraphicFramePr>
        <p:xfrm>
          <a:off x="1018400" y="1383876"/>
          <a:ext cx="10155200" cy="4619381"/>
        </p:xfrm>
        <a:graphic>
          <a:graphicData uri="http://schemas.openxmlformats.org/drawingml/2006/table">
            <a:tbl>
              <a:tblPr firstRow="1" firstCol="1" bandRow="1">
                <a:tableStyleId>{69012ECD-51FC-41F1-AA8D-1B2483CD663E}</a:tableStyleId>
              </a:tblPr>
              <a:tblGrid>
                <a:gridCol w="757388">
                  <a:extLst>
                    <a:ext uri="{9D8B030D-6E8A-4147-A177-3AD203B41FA5}">
                      <a16:colId xmlns:a16="http://schemas.microsoft.com/office/drawing/2014/main" val="2113466805"/>
                    </a:ext>
                  </a:extLst>
                </a:gridCol>
                <a:gridCol w="2131486">
                  <a:extLst>
                    <a:ext uri="{9D8B030D-6E8A-4147-A177-3AD203B41FA5}">
                      <a16:colId xmlns:a16="http://schemas.microsoft.com/office/drawing/2014/main" val="2808072247"/>
                    </a:ext>
                  </a:extLst>
                </a:gridCol>
                <a:gridCol w="5827569">
                  <a:extLst>
                    <a:ext uri="{9D8B030D-6E8A-4147-A177-3AD203B41FA5}">
                      <a16:colId xmlns:a16="http://schemas.microsoft.com/office/drawing/2014/main" val="1459252735"/>
                    </a:ext>
                  </a:extLst>
                </a:gridCol>
                <a:gridCol w="1438757">
                  <a:extLst>
                    <a:ext uri="{9D8B030D-6E8A-4147-A177-3AD203B41FA5}">
                      <a16:colId xmlns:a16="http://schemas.microsoft.com/office/drawing/2014/main" val="2744524918"/>
                    </a:ext>
                  </a:extLst>
                </a:gridCol>
              </a:tblGrid>
              <a:tr h="799328">
                <a:tc>
                  <a:txBody>
                    <a:bodyPr/>
                    <a:lstStyle/>
                    <a:p>
                      <a:pPr algn="ctr">
                        <a:lnSpc>
                          <a:spcPct val="150000"/>
                        </a:lnSpc>
                      </a:pPr>
                      <a:r>
                        <a:rPr lang="vi-VN" sz="2000" dirty="0">
                          <a:solidFill>
                            <a:schemeClr val="tx1"/>
                          </a:solidFill>
                          <a:effectLst/>
                        </a:rPr>
                        <a:t>STT</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vi-VN" sz="2000" dirty="0">
                          <a:solidFill>
                            <a:schemeClr val="tx1"/>
                          </a:solidFill>
                          <a:effectLst/>
                        </a:rPr>
                        <a:t>Tiêu chí</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vi-VN" sz="2000" dirty="0">
                          <a:solidFill>
                            <a:schemeClr val="tx1"/>
                          </a:solidFill>
                          <a:effectLst/>
                        </a:rPr>
                        <a:t>Yêu cầu</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vi-VN" sz="2000" dirty="0">
                          <a:solidFill>
                            <a:schemeClr val="tx1"/>
                          </a:solidFill>
                          <a:effectLst/>
                        </a:rPr>
                        <a:t>Số điểm</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3412626"/>
                  </a:ext>
                </a:extLst>
              </a:tr>
              <a:tr h="799328">
                <a:tc>
                  <a:txBody>
                    <a:bodyPr/>
                    <a:lstStyle/>
                    <a:p>
                      <a:pPr>
                        <a:lnSpc>
                          <a:spcPct val="150000"/>
                        </a:lnSpc>
                      </a:pPr>
                      <a:r>
                        <a:rPr lang="vi-VN" sz="2000" dirty="0">
                          <a:solidFill>
                            <a:schemeClr val="bg1"/>
                          </a:solidFill>
                          <a:effectLst/>
                        </a:rPr>
                        <a:t>1</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50000"/>
                        </a:lnSpc>
                      </a:pPr>
                      <a:r>
                        <a:rPr lang="vi-VN" sz="2000" dirty="0">
                          <a:solidFill>
                            <a:schemeClr val="bg1"/>
                          </a:solidFill>
                          <a:effectLst/>
                        </a:rPr>
                        <a:t>Nội dung</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50000"/>
                        </a:lnSpc>
                      </a:pPr>
                      <a:r>
                        <a:rPr lang="vi-VN" sz="2000" dirty="0">
                          <a:solidFill>
                            <a:schemeClr val="bg1"/>
                          </a:solidFill>
                          <a:effectLst/>
                        </a:rPr>
                        <a:t>- Đầy đủ, ngắn gọn, chính xác (</a:t>
                      </a:r>
                      <a:r>
                        <a:rPr lang="en-US" sz="2000" dirty="0">
                          <a:solidFill>
                            <a:schemeClr val="bg1"/>
                          </a:solidFill>
                          <a:effectLst/>
                        </a:rPr>
                        <a:t>3</a:t>
                      </a:r>
                      <a:r>
                        <a:rPr lang="vi-VN" sz="2000" dirty="0">
                          <a:solidFill>
                            <a:schemeClr val="bg1"/>
                          </a:solidFill>
                          <a:effectLst/>
                        </a:rPr>
                        <a:t> điểm).</a:t>
                      </a:r>
                      <a:endParaRPr lang="en-US" sz="1400" dirty="0">
                        <a:solidFill>
                          <a:schemeClr val="bg1"/>
                        </a:solidFill>
                        <a:effectLst/>
                      </a:endParaRPr>
                    </a:p>
                    <a:p>
                      <a:pPr>
                        <a:lnSpc>
                          <a:spcPct val="150000"/>
                        </a:lnSpc>
                      </a:pPr>
                      <a:r>
                        <a:rPr lang="vi-VN" sz="2000" dirty="0">
                          <a:solidFill>
                            <a:schemeClr val="bg1"/>
                          </a:solidFill>
                          <a:effectLst/>
                        </a:rPr>
                        <a:t>- Sắp xếp nội dung logic, sáng tạo (2 điểm).</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50000"/>
                        </a:lnSpc>
                      </a:pPr>
                      <a:r>
                        <a:rPr lang="vi-VN" sz="2000" dirty="0">
                          <a:solidFill>
                            <a:schemeClr val="bg1"/>
                          </a:solidFill>
                          <a:effectLst/>
                        </a:rPr>
                        <a:t> </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0194249"/>
                  </a:ext>
                </a:extLst>
              </a:tr>
              <a:tr h="1630075">
                <a:tc>
                  <a:txBody>
                    <a:bodyPr/>
                    <a:lstStyle/>
                    <a:p>
                      <a:pPr>
                        <a:lnSpc>
                          <a:spcPct val="150000"/>
                        </a:lnSpc>
                      </a:pPr>
                      <a:r>
                        <a:rPr lang="vi-VN" sz="2000">
                          <a:solidFill>
                            <a:schemeClr val="bg1"/>
                          </a:solidFill>
                          <a:effectLst/>
                        </a:rPr>
                        <a:t>2</a:t>
                      </a:r>
                      <a:endParaRPr lang="en-US" sz="1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50000"/>
                        </a:lnSpc>
                      </a:pPr>
                      <a:r>
                        <a:rPr lang="vi-VN" sz="2000" dirty="0">
                          <a:solidFill>
                            <a:schemeClr val="bg1"/>
                          </a:solidFill>
                          <a:effectLst/>
                        </a:rPr>
                        <a:t>Hình thức</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50000"/>
                        </a:lnSpc>
                      </a:pPr>
                      <a:r>
                        <a:rPr lang="vi-VN" sz="2000" dirty="0">
                          <a:solidFill>
                            <a:schemeClr val="bg1"/>
                          </a:solidFill>
                          <a:effectLst/>
                        </a:rPr>
                        <a:t>- Bố cục khoa học, hợp lí (2 điểm).</a:t>
                      </a:r>
                      <a:endParaRPr lang="en-US" sz="1400" dirty="0">
                        <a:solidFill>
                          <a:schemeClr val="bg1"/>
                        </a:solidFill>
                        <a:effectLst/>
                      </a:endParaRPr>
                    </a:p>
                    <a:p>
                      <a:pPr>
                        <a:lnSpc>
                          <a:spcPct val="150000"/>
                        </a:lnSpc>
                      </a:pPr>
                      <a:r>
                        <a:rPr lang="vi-VN" sz="2000" dirty="0">
                          <a:solidFill>
                            <a:schemeClr val="bg1"/>
                          </a:solidFill>
                          <a:effectLst/>
                        </a:rPr>
                        <a:t>- Có cả kênh chữ và kênh hình (1 điểm).</a:t>
                      </a:r>
                      <a:endParaRPr lang="en-US" sz="1400" dirty="0">
                        <a:solidFill>
                          <a:schemeClr val="bg1"/>
                        </a:solidFill>
                        <a:effectLst/>
                      </a:endParaRPr>
                    </a:p>
                    <a:p>
                      <a:pPr>
                        <a:lnSpc>
                          <a:spcPct val="150000"/>
                        </a:lnSpc>
                      </a:pPr>
                      <a:r>
                        <a:rPr lang="vi-VN" sz="2000" dirty="0">
                          <a:solidFill>
                            <a:schemeClr val="bg1"/>
                          </a:solidFill>
                          <a:effectLst/>
                        </a:rPr>
                        <a:t>- Hình ảnh minh họa phù hợp, sinh động (1 điểm).</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50000"/>
                        </a:lnSpc>
                      </a:pPr>
                      <a:r>
                        <a:rPr lang="vi-VN" sz="2000" dirty="0">
                          <a:solidFill>
                            <a:schemeClr val="bg1"/>
                          </a:solidFill>
                          <a:effectLst/>
                        </a:rPr>
                        <a:t> </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24510503"/>
                  </a:ext>
                </a:extLst>
              </a:tr>
              <a:tr h="799328">
                <a:tc>
                  <a:txBody>
                    <a:bodyPr/>
                    <a:lstStyle/>
                    <a:p>
                      <a:pPr>
                        <a:lnSpc>
                          <a:spcPct val="150000"/>
                        </a:lnSpc>
                      </a:pPr>
                      <a:r>
                        <a:rPr lang="vi-VN" sz="2000">
                          <a:solidFill>
                            <a:schemeClr val="bg1"/>
                          </a:solidFill>
                          <a:effectLst/>
                        </a:rPr>
                        <a:t>3</a:t>
                      </a:r>
                      <a:endParaRPr lang="en-US" sz="1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50000"/>
                        </a:lnSpc>
                      </a:pPr>
                      <a:r>
                        <a:rPr lang="vi-VN" sz="2000">
                          <a:solidFill>
                            <a:schemeClr val="bg1"/>
                          </a:solidFill>
                          <a:effectLst/>
                        </a:rPr>
                        <a:t>Ý thức học tập</a:t>
                      </a:r>
                      <a:endParaRPr lang="en-US" sz="1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50000"/>
                        </a:lnSpc>
                      </a:pPr>
                      <a:r>
                        <a:rPr lang="vi-VN" sz="2000" dirty="0">
                          <a:solidFill>
                            <a:schemeClr val="bg1"/>
                          </a:solidFill>
                          <a:effectLst/>
                        </a:rPr>
                        <a:t>- Hoàn thành đúng thời gian cho phép (1 điểm).</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nSpc>
                          <a:spcPct val="150000"/>
                        </a:lnSpc>
                      </a:pPr>
                      <a:r>
                        <a:rPr lang="vi-VN" sz="2000" dirty="0">
                          <a:solidFill>
                            <a:schemeClr val="bg1"/>
                          </a:solidFill>
                          <a:effectLst/>
                        </a:rPr>
                        <a:t> </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88630740"/>
                  </a:ext>
                </a:extLst>
              </a:tr>
              <a:tr h="383954">
                <a:tc gridSpan="3">
                  <a:txBody>
                    <a:bodyPr/>
                    <a:lstStyle/>
                    <a:p>
                      <a:pPr algn="ctr">
                        <a:lnSpc>
                          <a:spcPct val="150000"/>
                        </a:lnSpc>
                      </a:pPr>
                      <a:r>
                        <a:rPr lang="vi-VN" sz="2000">
                          <a:solidFill>
                            <a:schemeClr val="bg1"/>
                          </a:solidFill>
                          <a:effectLst/>
                        </a:rPr>
                        <a:t>Tổng điểm:</a:t>
                      </a:r>
                      <a:endParaRPr lang="en-US" sz="1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a:p>
                  </a:txBody>
                  <a:tcPr/>
                </a:tc>
                <a:tc hMerge="1">
                  <a:txBody>
                    <a:bodyPr/>
                    <a:lstStyle/>
                    <a:p>
                      <a:endParaRPr lang="en-US"/>
                    </a:p>
                  </a:txBody>
                  <a:tcPr/>
                </a:tc>
                <a:tc>
                  <a:txBody>
                    <a:bodyPr/>
                    <a:lstStyle/>
                    <a:p>
                      <a:pPr>
                        <a:lnSpc>
                          <a:spcPct val="150000"/>
                        </a:lnSpc>
                      </a:pPr>
                      <a:r>
                        <a:rPr lang="vi-VN" sz="2000" dirty="0">
                          <a:solidFill>
                            <a:schemeClr val="bg1"/>
                          </a:solidFill>
                          <a:effectLst/>
                        </a:rPr>
                        <a:t> </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39278402"/>
                  </a:ext>
                </a:extLst>
              </a:tr>
            </a:tbl>
          </a:graphicData>
        </a:graphic>
      </p:graphicFrame>
    </p:spTree>
    <p:extLst>
      <p:ext uri="{BB962C8B-B14F-4D97-AF65-F5344CB8AC3E}">
        <p14:creationId xmlns:p14="http://schemas.microsoft.com/office/powerpoint/2010/main" val="2607313502"/>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rial view of ocean and land near the ocean">
            <a:extLst>
              <a:ext uri="{FF2B5EF4-FFF2-40B4-BE49-F238E27FC236}">
                <a16:creationId xmlns:a16="http://schemas.microsoft.com/office/drawing/2014/main" id="{7DD607C7-7CF7-4A0F-BFF7-6F3C46205E6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11" r="11"/>
          <a:stretch>
            <a:fillRect/>
          </a:stretch>
        </p:blipFill>
        <p:spPr/>
      </p:pic>
      <p:sp>
        <p:nvSpPr>
          <p:cNvPr id="3" name="Title 2">
            <a:extLst>
              <a:ext uri="{FF2B5EF4-FFF2-40B4-BE49-F238E27FC236}">
                <a16:creationId xmlns:a16="http://schemas.microsoft.com/office/drawing/2014/main" id="{EBDC24D3-EEF0-4B69-A174-E4DFF7884894}"/>
              </a:ext>
            </a:extLst>
          </p:cNvPr>
          <p:cNvSpPr>
            <a:spLocks noGrp="1"/>
          </p:cNvSpPr>
          <p:nvPr>
            <p:ph type="ctrTitle"/>
          </p:nvPr>
        </p:nvSpPr>
        <p:spPr/>
        <p:txBody>
          <a:bodyPr/>
          <a:lstStyle/>
          <a:p>
            <a:r>
              <a:rPr lang="en-US" dirty="0"/>
              <a:t>Thank You</a:t>
            </a:r>
          </a:p>
        </p:txBody>
      </p:sp>
      <p:cxnSp>
        <p:nvCxnSpPr>
          <p:cNvPr id="5" name="Straight Connector 4" descr="Divider line">
            <a:extLst>
              <a:ext uri="{FF2B5EF4-FFF2-40B4-BE49-F238E27FC236}">
                <a16:creationId xmlns:a16="http://schemas.microsoft.com/office/drawing/2014/main" id="{FE07C9EC-5158-440C-995A-EAC50D3E05DA}"/>
              </a:ext>
              <a:ext uri="{C183D7F6-B498-43B3-948B-1728B52AA6E4}">
                <adec:decorative xmlns:adec="http://schemas.microsoft.com/office/drawing/2017/decorative" xmlns="" val="1"/>
              </a:ext>
            </a:extLst>
          </p:cNvPr>
          <p:cNvCxnSpPr>
            <a:cxnSpLocks/>
          </p:cNvCxnSpPr>
          <p:nvPr/>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Graphic 12" descr="Person icon">
            <a:extLst>
              <a:ext uri="{FF2B5EF4-FFF2-40B4-BE49-F238E27FC236}">
                <a16:creationId xmlns:a16="http://schemas.microsoft.com/office/drawing/2014/main" id="{708AF784-88DE-4E89-A28B-BECD54FC11C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284624" y="3886690"/>
            <a:ext cx="164463" cy="164463"/>
          </a:xfrm>
          <a:prstGeom prst="rect">
            <a:avLst/>
          </a:prstGeom>
        </p:spPr>
      </p:pic>
      <p:sp>
        <p:nvSpPr>
          <p:cNvPr id="9" name="Text Placeholder 8">
            <a:extLst>
              <a:ext uri="{FF2B5EF4-FFF2-40B4-BE49-F238E27FC236}">
                <a16:creationId xmlns:a16="http://schemas.microsoft.com/office/drawing/2014/main" id="{650F9D0C-7F14-4B83-A0A3-5710128C815A}"/>
              </a:ext>
            </a:extLst>
          </p:cNvPr>
          <p:cNvSpPr>
            <a:spLocks noGrp="1"/>
          </p:cNvSpPr>
          <p:nvPr>
            <p:ph type="body" sz="quarter" idx="13"/>
          </p:nvPr>
        </p:nvSpPr>
        <p:spPr/>
        <p:txBody>
          <a:bodyPr/>
          <a:lstStyle/>
          <a:p>
            <a:r>
              <a:rPr lang="en-US" dirty="0"/>
              <a:t>+1 23 987 6554</a:t>
            </a:r>
          </a:p>
        </p:txBody>
      </p:sp>
      <p:pic>
        <p:nvPicPr>
          <p:cNvPr id="15" name="Graphic 14" descr="Phone icon">
            <a:extLst>
              <a:ext uri="{FF2B5EF4-FFF2-40B4-BE49-F238E27FC236}">
                <a16:creationId xmlns:a16="http://schemas.microsoft.com/office/drawing/2014/main" id="{E276E47B-4C08-4FEC-AAE8-3DCCBA7EE72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284624" y="4196776"/>
            <a:ext cx="164463" cy="164463"/>
          </a:xfrm>
          <a:prstGeom prst="rect">
            <a:avLst/>
          </a:prstGeom>
        </p:spPr>
      </p:pic>
      <p:sp>
        <p:nvSpPr>
          <p:cNvPr id="10" name="Text Placeholder 9">
            <a:extLst>
              <a:ext uri="{FF2B5EF4-FFF2-40B4-BE49-F238E27FC236}">
                <a16:creationId xmlns:a16="http://schemas.microsoft.com/office/drawing/2014/main" id="{2EF9E03C-A81E-4083-9F20-EF8FFAF5914D}"/>
              </a:ext>
            </a:extLst>
          </p:cNvPr>
          <p:cNvSpPr>
            <a:spLocks noGrp="1"/>
          </p:cNvSpPr>
          <p:nvPr>
            <p:ph type="body" sz="quarter" idx="14"/>
          </p:nvPr>
        </p:nvSpPr>
        <p:spPr/>
        <p:txBody>
          <a:bodyPr/>
          <a:lstStyle/>
          <a:p>
            <a:r>
              <a:rPr lang="en-US" dirty="0"/>
              <a:t>kalle@email.com</a:t>
            </a:r>
          </a:p>
        </p:txBody>
      </p:sp>
      <p:pic>
        <p:nvPicPr>
          <p:cNvPr id="14" name="Graphic 13" descr="Email icon">
            <a:extLst>
              <a:ext uri="{FF2B5EF4-FFF2-40B4-BE49-F238E27FC236}">
                <a16:creationId xmlns:a16="http://schemas.microsoft.com/office/drawing/2014/main" id="{4F2D4997-93AD-4A62-8488-4572923DB81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7284624" y="4530964"/>
            <a:ext cx="164463" cy="164463"/>
          </a:xfrm>
          <a:prstGeom prst="rect">
            <a:avLst/>
          </a:prstGeom>
        </p:spPr>
      </p:pic>
      <p:sp>
        <p:nvSpPr>
          <p:cNvPr id="26" name="Text Placeholder 25">
            <a:extLst>
              <a:ext uri="{FF2B5EF4-FFF2-40B4-BE49-F238E27FC236}">
                <a16:creationId xmlns:a16="http://schemas.microsoft.com/office/drawing/2014/main" id="{88557579-7DEF-FF4C-AD37-0E81A6BB3B75}"/>
              </a:ext>
            </a:extLst>
          </p:cNvPr>
          <p:cNvSpPr>
            <a:spLocks noGrp="1"/>
          </p:cNvSpPr>
          <p:nvPr>
            <p:ph type="body" sz="quarter" idx="16"/>
          </p:nvPr>
        </p:nvSpPr>
        <p:spPr/>
        <p:txBody>
          <a:bodyPr/>
          <a:lstStyle/>
          <a:p>
            <a:r>
              <a:rPr lang="en-US" dirty="0">
                <a:hlinkClick r:id="rId10"/>
              </a:rPr>
              <a:t>www.fabrikam.com</a:t>
            </a:r>
            <a:r>
              <a:rPr lang="en-US" dirty="0"/>
              <a:t> </a:t>
            </a:r>
          </a:p>
        </p:txBody>
      </p:sp>
      <p:pic>
        <p:nvPicPr>
          <p:cNvPr id="30" name="Graphic 29" descr="World web icon">
            <a:extLst>
              <a:ext uri="{FF2B5EF4-FFF2-40B4-BE49-F238E27FC236}">
                <a16:creationId xmlns:a16="http://schemas.microsoft.com/office/drawing/2014/main" id="{07973E30-0C12-8442-90B5-47D1C45545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7278999" y="4843614"/>
            <a:ext cx="170088" cy="170088"/>
          </a:xfrm>
          <a:prstGeom prst="rect">
            <a:avLst/>
          </a:prstGeom>
        </p:spPr>
      </p:pic>
    </p:spTree>
    <p:extLst>
      <p:ext uri="{BB962C8B-B14F-4D97-AF65-F5344CB8AC3E}">
        <p14:creationId xmlns:p14="http://schemas.microsoft.com/office/powerpoint/2010/main" val="220142968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pPr/>
              <a:t>4</a:t>
            </a:fld>
            <a:endParaRPr lang="en-US" noProof="0" dirty="0"/>
          </a:p>
        </p:txBody>
      </p:sp>
      <p:sp>
        <p:nvSpPr>
          <p:cNvPr id="4" name="Title 1">
            <a:extLst>
              <a:ext uri="{FF2B5EF4-FFF2-40B4-BE49-F238E27FC236}">
                <a16:creationId xmlns:a16="http://schemas.microsoft.com/office/drawing/2014/main" id="{9044C35E-BC58-4CCD-A205-F96699897CD9}"/>
              </a:ext>
            </a:extLst>
          </p:cNvPr>
          <p:cNvSpPr>
            <a:spLocks noGrp="1"/>
          </p:cNvSpPr>
          <p:nvPr>
            <p:ph type="title"/>
          </p:nvPr>
        </p:nvSpPr>
        <p:spPr>
          <a:xfrm>
            <a:off x="396373" y="170743"/>
            <a:ext cx="547847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 </a:t>
            </a:r>
            <a:r>
              <a:rPr lang="en-US" sz="3600" b="1" dirty="0" err="1">
                <a:solidFill>
                  <a:schemeClr val="bg1"/>
                </a:solidFill>
                <a:latin typeface="Arial" panose="020B0604020202020204" pitchFamily="34" charset="0"/>
                <a:cs typeface="Arial" panose="020B0604020202020204" pitchFamily="34" charset="0"/>
              </a:rPr>
              <a:t>Đa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dạng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endParaRPr lang="en-US" sz="3600" b="1" dirty="0">
              <a:solidFill>
                <a:schemeClr val="bg1"/>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09589998"/>
              </p:ext>
            </p:extLst>
          </p:nvPr>
        </p:nvGraphicFramePr>
        <p:xfrm>
          <a:off x="1888177" y="3363863"/>
          <a:ext cx="7315200" cy="2560320"/>
        </p:xfrm>
        <a:graphic>
          <a:graphicData uri="http://schemas.openxmlformats.org/drawingml/2006/table">
            <a:tbl>
              <a:tblPr firstRow="1" firstCol="1" bandRow="1">
                <a:tableStyleId>{69012ECD-51FC-41F1-AA8D-1B2483CD663E}</a:tableStyleId>
              </a:tblPr>
              <a:tblGrid>
                <a:gridCol w="3681350">
                  <a:extLst>
                    <a:ext uri="{9D8B030D-6E8A-4147-A177-3AD203B41FA5}">
                      <a16:colId xmlns:a16="http://schemas.microsoft.com/office/drawing/2014/main" val="20000"/>
                    </a:ext>
                  </a:extLst>
                </a:gridCol>
                <a:gridCol w="3633850">
                  <a:extLst>
                    <a:ext uri="{9D8B030D-6E8A-4147-A177-3AD203B41FA5}">
                      <a16:colId xmlns:a16="http://schemas.microsoft.com/office/drawing/2014/main" val="20001"/>
                    </a:ext>
                  </a:extLst>
                </a:gridCol>
              </a:tblGrid>
              <a:tr h="349384">
                <a:tc>
                  <a:txBody>
                    <a:bodyPr/>
                    <a:lstStyle/>
                    <a:p>
                      <a:pPr>
                        <a:spcAft>
                          <a:spcPts val="0"/>
                        </a:spcAft>
                      </a:pPr>
                      <a:r>
                        <a:rPr lang="vi-VN" sz="1800" dirty="0">
                          <a:effectLst/>
                        </a:rPr>
                        <a:t>Môi trường sống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76200" marR="76200" marT="76200" marB="76200" anchor="ctr"/>
                </a:tc>
                <a:tc>
                  <a:txBody>
                    <a:bodyPr/>
                    <a:lstStyle/>
                    <a:p>
                      <a:pPr>
                        <a:spcAft>
                          <a:spcPts val="0"/>
                        </a:spcAft>
                      </a:pPr>
                      <a:r>
                        <a:rPr lang="vi-VN" sz="1800" dirty="0">
                          <a:effectLst/>
                        </a:rPr>
                        <a:t>Loài động vật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76200" marR="76200" marT="76200" marB="76200" anchor="ctr"/>
                </a:tc>
                <a:extLst>
                  <a:ext uri="{0D108BD9-81ED-4DB2-BD59-A6C34878D82A}">
                    <a16:rowId xmlns:a16="http://schemas.microsoft.com/office/drawing/2014/main" val="10000"/>
                  </a:ext>
                </a:extLst>
              </a:tr>
              <a:tr h="349384">
                <a:tc>
                  <a:txBody>
                    <a:bodyPr/>
                    <a:lstStyle/>
                    <a:p>
                      <a:pPr>
                        <a:spcAft>
                          <a:spcPts val="0"/>
                        </a:spcAft>
                      </a:pPr>
                      <a:r>
                        <a:rPr lang="vi-VN" sz="1800">
                          <a:effectLst/>
                        </a:rPr>
                        <a: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76200" marR="76200" marT="76200" marB="76200" anchor="ctr"/>
                </a:tc>
                <a:tc>
                  <a:txBody>
                    <a:bodyPr/>
                    <a:lstStyle/>
                    <a:p>
                      <a:pPr>
                        <a:spcAft>
                          <a:spcPts val="0"/>
                        </a:spcAft>
                      </a:pPr>
                      <a:r>
                        <a:rPr lang="vi-VN" sz="1800">
                          <a:effectLst/>
                        </a:rPr>
                        <a: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76200" marR="76200" marT="76200" marB="76200" anchor="ctr"/>
                </a:tc>
                <a:extLst>
                  <a:ext uri="{0D108BD9-81ED-4DB2-BD59-A6C34878D82A}">
                    <a16:rowId xmlns:a16="http://schemas.microsoft.com/office/drawing/2014/main" val="10001"/>
                  </a:ext>
                </a:extLst>
              </a:tr>
              <a:tr h="349384">
                <a:tc>
                  <a:txBody>
                    <a:bodyPr/>
                    <a:lstStyle/>
                    <a:p>
                      <a:pPr>
                        <a:spcAft>
                          <a:spcPts val="0"/>
                        </a:spcAft>
                      </a:pPr>
                      <a:r>
                        <a:rPr lang="vi-VN" sz="1800">
                          <a:effectLst/>
                        </a:rPr>
                        <a: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76200" marR="76200" marT="76200" marB="76200" anchor="ctr"/>
                </a:tc>
                <a:tc>
                  <a:txBody>
                    <a:bodyPr/>
                    <a:lstStyle/>
                    <a:p>
                      <a:pPr>
                        <a:spcAft>
                          <a:spcPts val="0"/>
                        </a:spcAft>
                      </a:pPr>
                      <a:r>
                        <a:rPr lang="vi-VN" sz="1800" dirty="0">
                          <a:effectLst/>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76200" marR="76200" marT="76200" marB="76200" anchor="ctr"/>
                </a:tc>
                <a:extLst>
                  <a:ext uri="{0D108BD9-81ED-4DB2-BD59-A6C34878D82A}">
                    <a16:rowId xmlns:a16="http://schemas.microsoft.com/office/drawing/2014/main" val="10002"/>
                  </a:ext>
                </a:extLst>
              </a:tr>
              <a:tr h="349384">
                <a:tc>
                  <a:txBody>
                    <a:bodyPr/>
                    <a:lstStyle/>
                    <a:p>
                      <a:pPr>
                        <a:spcAft>
                          <a:spcPts val="0"/>
                        </a:spcAft>
                      </a:pPr>
                      <a:r>
                        <a:rPr lang="vi-VN" sz="1800">
                          <a:effectLst/>
                        </a:rPr>
                        <a: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76200" marR="76200" marT="76200" marB="76200" anchor="ctr"/>
                </a:tc>
                <a:tc>
                  <a:txBody>
                    <a:bodyPr/>
                    <a:lstStyle/>
                    <a:p>
                      <a:pPr>
                        <a:spcAft>
                          <a:spcPts val="0"/>
                        </a:spcAft>
                      </a:pPr>
                      <a:r>
                        <a:rPr lang="vi-VN" sz="1800">
                          <a:effectLst/>
                        </a:rPr>
                        <a: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76200" marR="76200" marT="76200" marB="76200" anchor="ctr"/>
                </a:tc>
                <a:extLst>
                  <a:ext uri="{0D108BD9-81ED-4DB2-BD59-A6C34878D82A}">
                    <a16:rowId xmlns:a16="http://schemas.microsoft.com/office/drawing/2014/main" val="10003"/>
                  </a:ext>
                </a:extLst>
              </a:tr>
              <a:tr h="349384">
                <a:tc>
                  <a:txBody>
                    <a:bodyPr/>
                    <a:lstStyle/>
                    <a:p>
                      <a:pPr>
                        <a:spcAft>
                          <a:spcPts val="0"/>
                        </a:spcAft>
                      </a:pPr>
                      <a:r>
                        <a:rPr lang="vi-VN" sz="1800">
                          <a:effectLst/>
                        </a:rPr>
                        <a: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76200" marR="76200" marT="76200" marB="76200" anchor="ctr"/>
                </a:tc>
                <a:tc>
                  <a:txBody>
                    <a:bodyPr/>
                    <a:lstStyle/>
                    <a:p>
                      <a:pPr>
                        <a:spcAft>
                          <a:spcPts val="0"/>
                        </a:spcAft>
                      </a:pPr>
                      <a:r>
                        <a:rPr lang="vi-VN" sz="1800">
                          <a:effectLst/>
                        </a:rPr>
                        <a: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76200" marR="76200" marT="76200" marB="76200" anchor="ctr"/>
                </a:tc>
                <a:extLst>
                  <a:ext uri="{0D108BD9-81ED-4DB2-BD59-A6C34878D82A}">
                    <a16:rowId xmlns:a16="http://schemas.microsoft.com/office/drawing/2014/main" val="10004"/>
                  </a:ext>
                </a:extLst>
              </a:tr>
              <a:tr h="349384">
                <a:tc>
                  <a:txBody>
                    <a:bodyPr/>
                    <a:lstStyle/>
                    <a:p>
                      <a:pPr>
                        <a:spcAft>
                          <a:spcPts val="0"/>
                        </a:spcAft>
                      </a:pPr>
                      <a:r>
                        <a:rPr lang="vi-VN" sz="1800">
                          <a:effectLst/>
                        </a:rPr>
                        <a: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76200" marR="76200" marT="76200" marB="76200" anchor="ctr"/>
                </a:tc>
                <a:tc>
                  <a:txBody>
                    <a:bodyPr/>
                    <a:lstStyle/>
                    <a:p>
                      <a:pPr>
                        <a:spcAft>
                          <a:spcPts val="0"/>
                        </a:spcAft>
                      </a:pPr>
                      <a:r>
                        <a:rPr lang="vi-VN" sz="1800" dirty="0">
                          <a:effectLst/>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76200" marR="76200" marT="76200" marB="76200" anchor="ct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844673" y="5796890"/>
            <a:ext cx="1056804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3.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Nêu</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những</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đặc</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cấu</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tạo</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chung</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động</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vật</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khác</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với</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loài</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sinh</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vật</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khác</a:t>
            </a:r>
            <a:r>
              <a:rPr kumimoji="0" lang="en-US" sz="2800" b="1" i="0" u="none" strike="noStrike" cap="none" normalizeH="0" baseline="0" dirty="0" smtClean="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sz="2800" b="1" i="0" u="none" strike="noStrike" cap="none" normalizeH="0" baseline="0" dirty="0" smtClean="0">
              <a:ln>
                <a:noFill/>
              </a:ln>
              <a:solidFill>
                <a:srgbClr val="C00000"/>
              </a:solidFill>
              <a:effectLst/>
            </a:endParaRPr>
          </a:p>
        </p:txBody>
      </p:sp>
      <p:sp>
        <p:nvSpPr>
          <p:cNvPr id="7" name="Rectangle 1"/>
          <p:cNvSpPr>
            <a:spLocks noChangeArrowheads="1"/>
          </p:cNvSpPr>
          <p:nvPr/>
        </p:nvSpPr>
        <p:spPr bwMode="auto">
          <a:xfrm>
            <a:off x="545020" y="806464"/>
            <a:ext cx="111673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en-US" sz="2800" b="1" i="0" u="none" strike="noStrike" cap="none" normalizeH="0" baseline="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Nghiên</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cứu</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thông</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tin SGK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trang</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125 ,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thảo</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luận</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cặp</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đôi</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theo</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bàn</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hoàn</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thành</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Phiếu</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cap="none" normalizeH="0" dirty="0" err="1"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tập</a:t>
            </a:r>
            <a:r>
              <a:rPr kumimoji="0" lang="en-US" sz="2800" b="1" i="0" u="none" strike="noStrike" cap="none" normalizeH="0" dirty="0" smtClean="0">
                <a:ln>
                  <a:noFill/>
                </a:ln>
                <a:solidFill>
                  <a:schemeClr val="accent3">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1. </a:t>
            </a:r>
            <a:endParaRPr kumimoji="0" lang="en-US" sz="2800" b="1" i="0" u="none" strike="noStrike" cap="none" normalizeH="0" baseline="0" dirty="0" smtClean="0">
              <a:ln>
                <a:noFill/>
              </a:ln>
              <a:solidFill>
                <a:schemeClr val="accent3">
                  <a:lumMod val="50000"/>
                </a:schemeClr>
              </a:solidFill>
              <a:effectLst/>
            </a:endParaRPr>
          </a:p>
        </p:txBody>
      </p:sp>
      <p:sp>
        <p:nvSpPr>
          <p:cNvPr id="8" name="Rectangle 7"/>
          <p:cNvSpPr/>
          <p:nvPr/>
        </p:nvSpPr>
        <p:spPr>
          <a:xfrm>
            <a:off x="761019" y="1777491"/>
            <a:ext cx="10841173" cy="523220"/>
          </a:xfrm>
          <a:prstGeom prst="rect">
            <a:avLst/>
          </a:prstGeom>
        </p:spPr>
        <p:txBody>
          <a:bodyPr wrap="square">
            <a:spAutoFit/>
          </a:bodyPr>
          <a:lstStyle/>
          <a:p>
            <a:pPr lvl="0" algn="just" eaLnBrk="0" fontAlgn="base" hangingPunct="0">
              <a:spcBef>
                <a:spcPct val="0"/>
              </a:spcBef>
              <a:spcAft>
                <a:spcPct val="0"/>
              </a:spcAft>
              <a:tabLst>
                <a:tab pos="450850" algn="l"/>
              </a:tabLst>
            </a:pP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1.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đa</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dạng</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được</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qua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đặc</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điểm</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nào</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C00000"/>
              </a:solidFill>
            </a:endParaRPr>
          </a:p>
        </p:txBody>
      </p:sp>
      <p:sp>
        <p:nvSpPr>
          <p:cNvPr id="9" name="Rectangle 8"/>
          <p:cNvSpPr/>
          <p:nvPr/>
        </p:nvSpPr>
        <p:spPr>
          <a:xfrm>
            <a:off x="761019" y="2317631"/>
            <a:ext cx="11167350" cy="954107"/>
          </a:xfrm>
          <a:prstGeom prst="rect">
            <a:avLst/>
          </a:prstGeom>
        </p:spPr>
        <p:txBody>
          <a:bodyPr wrap="square">
            <a:spAutoFit/>
          </a:bodyPr>
          <a:lstStyle/>
          <a:p>
            <a:pPr lvl="0" algn="just" eaLnBrk="0" fontAlgn="base" hangingPunct="0">
              <a:spcBef>
                <a:spcPct val="0"/>
              </a:spcBef>
              <a:spcAft>
                <a:spcPct val="0"/>
              </a:spcAft>
              <a:tabLst>
                <a:tab pos="450850" algn="l"/>
              </a:tabLst>
            </a:pP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2.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loài</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ở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đâu</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Hãy</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kể</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tên</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số</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loài</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ở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nơi</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đó</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hoàn</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bảng</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theo</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mẫu</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sau</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C00000"/>
              </a:solidFill>
            </a:endParaRPr>
          </a:p>
        </p:txBody>
      </p:sp>
    </p:spTree>
    <p:extLst>
      <p:ext uri="{BB962C8B-B14F-4D97-AF65-F5344CB8AC3E}">
        <p14:creationId xmlns:p14="http://schemas.microsoft.com/office/powerpoint/2010/main" val="3084553491"/>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9" y="432000"/>
            <a:ext cx="547847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 </a:t>
            </a:r>
            <a:r>
              <a:rPr lang="en-US" sz="3600" b="1" dirty="0" err="1">
                <a:solidFill>
                  <a:schemeClr val="bg1"/>
                </a:solidFill>
                <a:latin typeface="Arial" panose="020B0604020202020204" pitchFamily="34" charset="0"/>
                <a:cs typeface="Arial" panose="020B0604020202020204" pitchFamily="34" charset="0"/>
              </a:rPr>
              <a:t>Đa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dạng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endParaRPr lang="en-US" sz="3600" b="1"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5</a:t>
            </a:fld>
            <a:endParaRPr lang="en-US" noProof="0" dirty="0"/>
          </a:p>
        </p:txBody>
      </p:sp>
      <p:pic>
        <p:nvPicPr>
          <p:cNvPr id="2052" name="Picture 4">
            <a:extLst>
              <a:ext uri="{FF2B5EF4-FFF2-40B4-BE49-F238E27FC236}">
                <a16:creationId xmlns:a16="http://schemas.microsoft.com/office/drawing/2014/main" id="{7227C2A7-2EE2-4B26-B40D-514F40D2E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9" y="2332973"/>
            <a:ext cx="8572500" cy="4124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9C43BB-9DA7-4147-9DDE-7D82DFFFD2CD}"/>
              </a:ext>
            </a:extLst>
          </p:cNvPr>
          <p:cNvSpPr txBox="1"/>
          <p:nvPr/>
        </p:nvSpPr>
        <p:spPr>
          <a:xfrm>
            <a:off x="542308" y="1418573"/>
            <a:ext cx="11649692" cy="914400"/>
          </a:xfrm>
          <a:prstGeom prst="rect">
            <a:avLst/>
          </a:prstGeom>
          <a:noFill/>
        </p:spPr>
        <p:txBody>
          <a:bodyPr wrap="none" lIns="0" tIns="0" rIns="0" bIns="0" rtlCol="0">
            <a:noAutofit/>
          </a:bodyPr>
          <a:lstStyle/>
          <a:p>
            <a:pPr algn="l"/>
            <a:r>
              <a:rPr lang="en-US" sz="2300" dirty="0" smtClean="0">
                <a:latin typeface="Arial" panose="020B0604020202020204" pitchFamily="34" charset="0"/>
                <a:cs typeface="Arial" panose="020B0604020202020204" pitchFamily="34" charset="0"/>
              </a:rPr>
              <a:t>- </a:t>
            </a:r>
            <a:r>
              <a:rPr lang="en-US" sz="2300" dirty="0" err="1" smtClean="0">
                <a:latin typeface="Arial" panose="020B0604020202020204" pitchFamily="34" charset="0"/>
                <a:cs typeface="Arial" panose="020B0604020202020204" pitchFamily="34" charset="0"/>
              </a:rPr>
              <a:t>Có</a:t>
            </a:r>
            <a:r>
              <a:rPr lang="en-US" sz="2300" dirty="0" smtClean="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khoảng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hơn</a:t>
            </a:r>
            <a:r>
              <a:rPr lang="en-US" sz="2300" dirty="0">
                <a:latin typeface="Arial" panose="020B0604020202020204" pitchFamily="34" charset="0"/>
                <a:cs typeface="Arial" panose="020B0604020202020204" pitchFamily="34" charset="0"/>
              </a:rPr>
              <a:t> 1,5 </a:t>
            </a:r>
            <a:r>
              <a:rPr lang="en-US" sz="2300" dirty="0" err="1">
                <a:latin typeface="Arial" panose="020B0604020202020204" pitchFamily="34" charset="0"/>
                <a:cs typeface="Arial" panose="020B0604020202020204" pitchFamily="34" charset="0"/>
              </a:rPr>
              <a:t>triệu</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loài</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động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vật</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đã</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được</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xác</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định</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mô</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tả</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và</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định</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tên</a:t>
            </a:r>
            <a:r>
              <a:rPr lang="en-US" sz="23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30662029"/>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62839E-9134-4274-9281-31BB46F29C60}"/>
              </a:ext>
            </a:extLst>
          </p:cNvPr>
          <p:cNvSpPr>
            <a:spLocks noGrp="1"/>
          </p:cNvSpPr>
          <p:nvPr>
            <p:ph type="sldNum" sz="quarter" idx="11"/>
          </p:nvPr>
        </p:nvSpPr>
        <p:spPr>
          <a:xfrm>
            <a:off x="11472318" y="6170137"/>
            <a:ext cx="432000" cy="432000"/>
          </a:xfrm>
        </p:spPr>
        <p:txBody>
          <a:bodyPr/>
          <a:lstStyle/>
          <a:p>
            <a:fld id="{19B51A1E-902D-48AF-9020-955120F399B6}" type="slidenum">
              <a:rPr lang="en-US" noProof="0" smtClean="0"/>
              <a:pPr/>
              <a:t>6</a:t>
            </a:fld>
            <a:endParaRPr lang="en-US" noProof="0" dirty="0"/>
          </a:p>
        </p:txBody>
      </p:sp>
      <p:sp>
        <p:nvSpPr>
          <p:cNvPr id="4" name="Speech Bubble: Rectangle 3">
            <a:extLst>
              <a:ext uri="{FF2B5EF4-FFF2-40B4-BE49-F238E27FC236}">
                <a16:creationId xmlns:a16="http://schemas.microsoft.com/office/drawing/2014/main" id="{8862CA18-56BA-4491-8687-E16CA7C40AC7}"/>
              </a:ext>
            </a:extLst>
          </p:cNvPr>
          <p:cNvSpPr/>
          <p:nvPr/>
        </p:nvSpPr>
        <p:spPr>
          <a:xfrm>
            <a:off x="650997" y="876589"/>
            <a:ext cx="11037321" cy="596183"/>
          </a:xfrm>
          <a:prstGeom prst="wedgeRectCallout">
            <a:avLst>
              <a:gd name="adj1" fmla="val 953"/>
              <a:gd name="adj2" fmla="val 8405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Động</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vật</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có</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mặt</a:t>
            </a:r>
            <a:r>
              <a:rPr lang="en-US" dirty="0" smtClean="0">
                <a:solidFill>
                  <a:schemeClr val="tx1"/>
                </a:solidFill>
                <a:latin typeface="Arial" panose="020B0604020202020204" pitchFamily="34" charset="0"/>
                <a:cs typeface="Arial" panose="020B0604020202020204" pitchFamily="34" charset="0"/>
              </a:rPr>
              <a:t> ở </a:t>
            </a:r>
            <a:r>
              <a:rPr lang="en-US" dirty="0" err="1" smtClean="0">
                <a:solidFill>
                  <a:schemeClr val="tx1"/>
                </a:solidFill>
                <a:latin typeface="Arial" panose="020B0604020202020204" pitchFamily="34" charset="0"/>
                <a:cs typeface="Arial" panose="020B0604020202020204" pitchFamily="34" charset="0"/>
              </a:rPr>
              <a:t>khắp</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mọi</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nơi</a:t>
            </a:r>
            <a:r>
              <a:rPr lang="en-US" dirty="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trên</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trái</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đất</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dưới</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nước</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trên</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cạn</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trong</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đất</a:t>
            </a:r>
            <a:r>
              <a:rPr lang="en-US" dirty="0" smtClean="0">
                <a:solidFill>
                  <a:schemeClr val="tx1"/>
                </a:solidFill>
                <a:latin typeface="Arial" panose="020B0604020202020204" pitchFamily="34" charset="0"/>
                <a:cs typeface="Arial" panose="020B0604020202020204" pitchFamily="34" charset="0"/>
              </a:rPr>
              <a:t> , </a:t>
            </a:r>
            <a:r>
              <a:rPr lang="en-US" dirty="0" err="1" smtClean="0">
                <a:solidFill>
                  <a:schemeClr val="tx1"/>
                </a:solidFill>
                <a:latin typeface="Arial" panose="020B0604020202020204" pitchFamily="34" charset="0"/>
                <a:cs typeface="Arial" panose="020B0604020202020204" pitchFamily="34" charset="0"/>
              </a:rPr>
              <a:t>trong</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cơ</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thể</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sinh</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vật</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khác</a:t>
            </a:r>
            <a:r>
              <a:rPr lang="en-US" dirty="0" smtClean="0">
                <a:solidFill>
                  <a:schemeClr val="tx1"/>
                </a:solidFill>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903A262-7C0C-46BE-9ACF-91EF1F36428E}"/>
              </a:ext>
            </a:extLst>
          </p:cNvPr>
          <p:cNvSpPr/>
          <p:nvPr/>
        </p:nvSpPr>
        <p:spPr>
          <a:xfrm>
            <a:off x="6671932" y="4149830"/>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San </a:t>
            </a:r>
            <a:r>
              <a:rPr lang="en-US" dirty="0" err="1">
                <a:solidFill>
                  <a:schemeClr val="tx1"/>
                </a:solidFill>
                <a:latin typeface="Arial" panose="020B0604020202020204" pitchFamily="34" charset="0"/>
                <a:cs typeface="Arial" panose="020B0604020202020204" pitchFamily="34" charset="0"/>
              </a:rPr>
              <a:t>hô</a:t>
            </a:r>
            <a:endParaRPr lang="en-US" dirty="0">
              <a:solidFill>
                <a:schemeClr val="tx1"/>
              </a:solidFill>
              <a:latin typeface="Arial" panose="020B0604020202020204" pitchFamily="34" charset="0"/>
              <a:cs typeface="Arial" panose="020B0604020202020204" pitchFamily="34" charset="0"/>
            </a:endParaRPr>
          </a:p>
        </p:txBody>
      </p:sp>
      <p:sp>
        <p:nvSpPr>
          <p:cNvPr id="25" name="Title 1">
            <a:extLst>
              <a:ext uri="{FF2B5EF4-FFF2-40B4-BE49-F238E27FC236}">
                <a16:creationId xmlns:a16="http://schemas.microsoft.com/office/drawing/2014/main" id="{4D7FABF8-E0F4-4A28-ABD0-E5B4F67B7276}"/>
              </a:ext>
            </a:extLst>
          </p:cNvPr>
          <p:cNvSpPr>
            <a:spLocks noGrp="1"/>
          </p:cNvSpPr>
          <p:nvPr>
            <p:ph type="title"/>
          </p:nvPr>
        </p:nvSpPr>
        <p:spPr>
          <a:xfrm>
            <a:off x="265673" y="131138"/>
            <a:ext cx="547847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 </a:t>
            </a:r>
            <a:r>
              <a:rPr lang="en-US" sz="3600" b="1" dirty="0" err="1">
                <a:solidFill>
                  <a:schemeClr val="bg1"/>
                </a:solidFill>
                <a:latin typeface="Arial" panose="020B0604020202020204" pitchFamily="34" charset="0"/>
                <a:cs typeface="Arial" panose="020B0604020202020204" pitchFamily="34" charset="0"/>
              </a:rPr>
              <a:t>Đa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dạng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endParaRPr lang="en-US" sz="3600" b="1"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E85ED96-9977-4336-AB98-05D3BB08876D}"/>
              </a:ext>
            </a:extLst>
          </p:cNvPr>
          <p:cNvSpPr/>
          <p:nvPr/>
        </p:nvSpPr>
        <p:spPr>
          <a:xfrm>
            <a:off x="6662368" y="6402861"/>
            <a:ext cx="1158631" cy="2750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Lạc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đà</a:t>
            </a:r>
            <a:endParaRPr lang="en-US" dirty="0">
              <a:solidFill>
                <a:schemeClr val="tx1"/>
              </a:solidFill>
              <a:latin typeface="Arial" panose="020B0604020202020204" pitchFamily="34" charset="0"/>
              <a:cs typeface="Arial" panose="020B0604020202020204" pitchFamily="34" charset="0"/>
            </a:endParaRPr>
          </a:p>
        </p:txBody>
      </p:sp>
      <p:pic>
        <p:nvPicPr>
          <p:cNvPr id="2050" name="Picture 2" descr="Hải quỳ là gì? Có ăn được không? Sống ở đâu? Sống được bao lâu? - IAS Links">
            <a:extLst>
              <a:ext uri="{FF2B5EF4-FFF2-40B4-BE49-F238E27FC236}">
                <a16:creationId xmlns:a16="http://schemas.microsoft.com/office/drawing/2014/main" id="{495D6EE4-57B6-4549-9D19-30722CC44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7240" y="1494988"/>
            <a:ext cx="2701110" cy="16506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 hô – Wikipedia tiếng Việt">
            <a:extLst>
              <a:ext uri="{FF2B5EF4-FFF2-40B4-BE49-F238E27FC236}">
                <a16:creationId xmlns:a16="http://schemas.microsoft.com/office/drawing/2014/main" id="{D54558E3-2E6E-4487-92D4-C80002BD00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28"/>
          <a:stretch/>
        </p:blipFill>
        <p:spPr bwMode="auto">
          <a:xfrm>
            <a:off x="6817240" y="3190899"/>
            <a:ext cx="2701110" cy="16506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 mập trắng lớn đã quét sạch siêu cá mập Megalodon khổng lồ? | Báo Dân trí">
            <a:extLst>
              <a:ext uri="{FF2B5EF4-FFF2-40B4-BE49-F238E27FC236}">
                <a16:creationId xmlns:a16="http://schemas.microsoft.com/office/drawing/2014/main" id="{54870A8A-CD38-49D6-A0E8-B24CEBAF42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25" t="-347" r="6480" b="347"/>
          <a:stretch/>
        </p:blipFill>
        <p:spPr bwMode="auto">
          <a:xfrm>
            <a:off x="1072891" y="3190898"/>
            <a:ext cx="3034637" cy="16506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ững giai thoại thú vị về con trùn (giun) - Đặng Gia Trang">
            <a:extLst>
              <a:ext uri="{FF2B5EF4-FFF2-40B4-BE49-F238E27FC236}">
                <a16:creationId xmlns:a16="http://schemas.microsoft.com/office/drawing/2014/main" id="{3490ED08-158B-4DAC-82E2-226CA4EBB4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83"/>
          <a:stretch/>
        </p:blipFill>
        <p:spPr bwMode="auto">
          <a:xfrm>
            <a:off x="1072891" y="1503834"/>
            <a:ext cx="3034638" cy="16506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 5 con ếch trên 1 cái lá hoa súng, 1 con quyết định nhảy, hỏi">
            <a:extLst>
              <a:ext uri="{FF2B5EF4-FFF2-40B4-BE49-F238E27FC236}">
                <a16:creationId xmlns:a16="http://schemas.microsoft.com/office/drawing/2014/main" id="{6B252376-6152-4BB7-98F4-652654CB43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39"/>
          <a:stretch/>
        </p:blipFill>
        <p:spPr bwMode="auto">
          <a:xfrm>
            <a:off x="4107527" y="1494990"/>
            <a:ext cx="2709713" cy="16506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h tinh 'già' hơn con người cả triệu năm">
            <a:extLst>
              <a:ext uri="{FF2B5EF4-FFF2-40B4-BE49-F238E27FC236}">
                <a16:creationId xmlns:a16="http://schemas.microsoft.com/office/drawing/2014/main" id="{523AF494-88A0-4DE5-B27D-47A152FDDB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06" t="7546" r="2065" b="3536"/>
          <a:stretch/>
        </p:blipFill>
        <p:spPr bwMode="auto">
          <a:xfrm>
            <a:off x="1072891" y="4878229"/>
            <a:ext cx="3034637" cy="18071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hám phá bí ẩn về chiếc bướu của loài Lạc đà | Báo Dân trí">
            <a:extLst>
              <a:ext uri="{FF2B5EF4-FFF2-40B4-BE49-F238E27FC236}">
                <a16:creationId xmlns:a16="http://schemas.microsoft.com/office/drawing/2014/main" id="{817D8C26-90ED-444A-A396-F5DD6A3632B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55" t="536" r="3119"/>
          <a:stretch/>
        </p:blipFill>
        <p:spPr bwMode="auto">
          <a:xfrm>
            <a:off x="6808637" y="4886809"/>
            <a:ext cx="2709713" cy="18071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Đối thoại với loài chim cánh cụt">
            <a:extLst>
              <a:ext uri="{FF2B5EF4-FFF2-40B4-BE49-F238E27FC236}">
                <a16:creationId xmlns:a16="http://schemas.microsoft.com/office/drawing/2014/main" id="{3DE3032D-4F29-4956-A26A-8EDF5C1DEDA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895" t="886" r="6478"/>
          <a:stretch/>
        </p:blipFill>
        <p:spPr bwMode="auto">
          <a:xfrm>
            <a:off x="4107526" y="3190898"/>
            <a:ext cx="2709710" cy="165068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67326BD6-BD44-4A5A-A97D-909506EFD169}"/>
              </a:ext>
            </a:extLst>
          </p:cNvPr>
          <p:cNvSpPr/>
          <p:nvPr/>
        </p:nvSpPr>
        <p:spPr>
          <a:xfrm>
            <a:off x="4107522" y="4566195"/>
            <a:ext cx="1656012" cy="292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Chim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cụt</a:t>
            </a:r>
            <a:endParaRPr lang="en-US" dirty="0">
              <a:solidFill>
                <a:schemeClr val="tx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326BD6-BD44-4A5A-A97D-909506EFD169}"/>
              </a:ext>
            </a:extLst>
          </p:cNvPr>
          <p:cNvSpPr/>
          <p:nvPr/>
        </p:nvSpPr>
        <p:spPr>
          <a:xfrm>
            <a:off x="6801619" y="4540959"/>
            <a:ext cx="1656012" cy="292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anose="020B0604020202020204" pitchFamily="34" charset="0"/>
                <a:cs typeface="Arial" panose="020B0604020202020204" pitchFamily="34" charset="0"/>
              </a:rPr>
              <a:t>San </a:t>
            </a:r>
            <a:r>
              <a:rPr lang="en-US" dirty="0" err="1" smtClean="0">
                <a:solidFill>
                  <a:schemeClr val="tx1"/>
                </a:solidFill>
                <a:latin typeface="Arial" panose="020B0604020202020204" pitchFamily="34" charset="0"/>
                <a:cs typeface="Arial" panose="020B0604020202020204" pitchFamily="34" charset="0"/>
              </a:rPr>
              <a:t>hô</a:t>
            </a:r>
            <a:endParaRPr lang="en-US" dirty="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1AB87E35-C444-4CBB-8E37-E0990EDF1837}"/>
              </a:ext>
            </a:extLst>
          </p:cNvPr>
          <p:cNvSpPr/>
          <p:nvPr/>
        </p:nvSpPr>
        <p:spPr>
          <a:xfrm>
            <a:off x="1776890" y="2808661"/>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Giun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đất</a:t>
            </a:r>
            <a:endParaRPr lang="en-US"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D689EDB-786B-4FF6-B9FF-AD2903157E00}"/>
              </a:ext>
            </a:extLst>
          </p:cNvPr>
          <p:cNvSpPr/>
          <p:nvPr/>
        </p:nvSpPr>
        <p:spPr>
          <a:xfrm>
            <a:off x="6801619" y="2858399"/>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Hải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quỳ</a:t>
            </a:r>
            <a:endParaRPr lang="en-US" dirty="0">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51A92D80-1676-4DE4-9DCC-051D27871171}"/>
              </a:ext>
            </a:extLst>
          </p:cNvPr>
          <p:cNvSpPr/>
          <p:nvPr/>
        </p:nvSpPr>
        <p:spPr>
          <a:xfrm>
            <a:off x="4131733" y="2848069"/>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Ếch</a:t>
            </a:r>
            <a:endParaRPr lang="en-US" dirty="0">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001553CD-1EC8-4695-83DD-783B2FF5B80A}"/>
              </a:ext>
            </a:extLst>
          </p:cNvPr>
          <p:cNvSpPr/>
          <p:nvPr/>
        </p:nvSpPr>
        <p:spPr>
          <a:xfrm>
            <a:off x="866997" y="6399350"/>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Tinh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tinh</a:t>
            </a:r>
            <a:endParaRPr lang="en-US" dirty="0">
              <a:solidFill>
                <a:schemeClr val="tx1"/>
              </a:solidFill>
              <a:latin typeface="Arial" panose="020B0604020202020204" pitchFamily="34" charset="0"/>
              <a:cs typeface="Arial" panose="020B0604020202020204" pitchFamily="34" charset="0"/>
            </a:endParaRPr>
          </a:p>
        </p:txBody>
      </p:sp>
      <p:pic>
        <p:nvPicPr>
          <p:cNvPr id="6" name="Picture 2" descr="Siêu âm phát hiện giun lớn dị thường ngọ nguậy trong dạ dày chàng tra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0231" y="4877963"/>
            <a:ext cx="2708406" cy="184067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37A5C0F7-24E2-4C11-B884-9B3E9768E7AA}"/>
              </a:ext>
            </a:extLst>
          </p:cNvPr>
          <p:cNvSpPr/>
          <p:nvPr/>
        </p:nvSpPr>
        <p:spPr>
          <a:xfrm>
            <a:off x="1414109" y="4451143"/>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Cá</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mập</a:t>
            </a:r>
            <a:endParaRPr lang="en-US" dirty="0">
              <a:solidFill>
                <a:schemeClr val="tx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1B43AFE1-014C-489A-B044-71DC41D11903}"/>
              </a:ext>
            </a:extLst>
          </p:cNvPr>
          <p:cNvSpPr/>
          <p:nvPr/>
        </p:nvSpPr>
        <p:spPr>
          <a:xfrm>
            <a:off x="4183236" y="6386137"/>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Arial" panose="020B0604020202020204" pitchFamily="34" charset="0"/>
                <a:cs typeface="Arial" panose="020B0604020202020204" pitchFamily="34" charset="0"/>
              </a:rPr>
              <a:t>Giun</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đũa</a:t>
            </a:r>
            <a:endParaRPr lang="en-US" dirty="0">
              <a:solidFill>
                <a:schemeClr val="tx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1B43AFE1-014C-489A-B044-71DC41D11903}"/>
              </a:ext>
            </a:extLst>
          </p:cNvPr>
          <p:cNvSpPr/>
          <p:nvPr/>
        </p:nvSpPr>
        <p:spPr>
          <a:xfrm>
            <a:off x="6891642" y="6356166"/>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Arial" panose="020B0604020202020204" pitchFamily="34" charset="0"/>
                <a:cs typeface="Arial" panose="020B0604020202020204" pitchFamily="34" charset="0"/>
              </a:rPr>
              <a:t>Lạc</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đà</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87498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9" y="432000"/>
            <a:ext cx="547847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 </a:t>
            </a:r>
            <a:r>
              <a:rPr lang="en-US" sz="3600" b="1" dirty="0" err="1">
                <a:solidFill>
                  <a:schemeClr val="bg1"/>
                </a:solidFill>
                <a:latin typeface="Arial" panose="020B0604020202020204" pitchFamily="34" charset="0"/>
                <a:cs typeface="Arial" panose="020B0604020202020204" pitchFamily="34" charset="0"/>
              </a:rPr>
              <a:t>Đa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dạng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endParaRPr lang="en-US" sz="3600" b="1"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7</a:t>
            </a:fld>
            <a:endParaRPr lang="en-US" noProof="0" dirty="0"/>
          </a:p>
        </p:txBody>
      </p:sp>
      <p:sp>
        <p:nvSpPr>
          <p:cNvPr id="4" name="Rectangle 3"/>
          <p:cNvSpPr/>
          <p:nvPr/>
        </p:nvSpPr>
        <p:spPr>
          <a:xfrm>
            <a:off x="431999" y="1339553"/>
            <a:ext cx="10481424" cy="3036344"/>
          </a:xfrm>
          <a:prstGeom prst="rect">
            <a:avLst/>
          </a:prstGeom>
        </p:spPr>
        <p:txBody>
          <a:bodyPr wrap="square">
            <a:spAutoFit/>
          </a:bodyPr>
          <a:lstStyle/>
          <a:p>
            <a:pPr marL="457200" algn="just">
              <a:lnSpc>
                <a:spcPct val="115000"/>
              </a:lnSpc>
              <a:spcAft>
                <a:spcPts val="0"/>
              </a:spcAft>
              <a:tabLst>
                <a:tab pos="450215" algn="l"/>
              </a:tabLst>
            </a:pP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Đa</a:t>
            </a: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đạng</a:t>
            </a: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động</a:t>
            </a: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được</a:t>
            </a: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thể</a:t>
            </a: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hiện</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endParaRPr lang="en-US" sz="2800" b="1" dirty="0">
              <a:solidFill>
                <a:srgbClr val="C00000"/>
              </a:solidFill>
              <a:latin typeface="Calibri" panose="020F0502020204030204" pitchFamily="34" charset="0"/>
              <a:ea typeface="Calibri" panose="020F0502020204030204" pitchFamily="34" charset="0"/>
              <a:cs typeface="Arial" panose="020B0604020202020204" pitchFamily="34" charset="0"/>
            </a:endParaRPr>
          </a:p>
          <a:p>
            <a:pPr marL="457200" algn="just">
              <a:lnSpc>
                <a:spcPct val="115000"/>
              </a:lnSpc>
              <a:spcAft>
                <a:spcPts val="0"/>
              </a:spcAft>
              <a:tabLst>
                <a:tab pos="450215" algn="l"/>
              </a:tabLst>
            </a:pP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Số</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lượng</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loài</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c</a:t>
            </a:r>
            <a:r>
              <a:rPr lang="vi-VN"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ó khoảng hơn 1,5 triệu loài động vật đã được xác định, mô tả và định tên.</a:t>
            </a:r>
            <a:endParaRPr lang="en-US" sz="2800" b="1" dirty="0">
              <a:solidFill>
                <a:srgbClr val="C00000"/>
              </a:solidFill>
              <a:latin typeface="Calibri" panose="020F0502020204030204" pitchFamily="34" charset="0"/>
              <a:ea typeface="Calibri" panose="020F0502020204030204" pitchFamily="34" charset="0"/>
              <a:cs typeface="Arial" panose="020B0604020202020204" pitchFamily="34" charset="0"/>
            </a:endParaRPr>
          </a:p>
          <a:p>
            <a:pPr marL="457200" algn="just">
              <a:lnSpc>
                <a:spcPct val="115000"/>
              </a:lnSpc>
              <a:spcAft>
                <a:spcPts val="0"/>
              </a:spcAft>
              <a:tabLst>
                <a:tab pos="450215" algn="l"/>
              </a:tabLst>
            </a:pP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Môi</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trường</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sống</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đa</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dạng</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dưới</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nước</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trên</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cạn</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trong</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đất</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trong</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cơ</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thể</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khác</a:t>
            </a:r>
            <a:r>
              <a:rPr lang="en-US" sz="2800" b="1"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a:t>
            </a:r>
          </a:p>
          <a:p>
            <a:pPr marL="457200" algn="just">
              <a:lnSpc>
                <a:spcPct val="115000"/>
              </a:lnSpc>
              <a:spcAft>
                <a:spcPts val="0"/>
              </a:spcAft>
              <a:tabLst>
                <a:tab pos="450215" algn="l"/>
              </a:tabLst>
            </a:pPr>
            <a:endParaRPr lang="en-US" sz="28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5"/>
          <p:cNvSpPr/>
          <p:nvPr/>
        </p:nvSpPr>
        <p:spPr>
          <a:xfrm>
            <a:off x="555221" y="3995365"/>
            <a:ext cx="10710497" cy="1578894"/>
          </a:xfrm>
          <a:prstGeom prst="rect">
            <a:avLst/>
          </a:prstGeom>
        </p:spPr>
        <p:txBody>
          <a:bodyPr wrap="square">
            <a:spAutoFit/>
          </a:bodyPr>
          <a:lstStyle/>
          <a:p>
            <a:pPr marL="457200" algn="just">
              <a:lnSpc>
                <a:spcPct val="115000"/>
              </a:lnSpc>
              <a:spcAft>
                <a:spcPts val="0"/>
              </a:spcAft>
              <a:tabLst>
                <a:tab pos="450215" algn="l"/>
              </a:tabLst>
            </a:pP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Đặc</a:t>
            </a: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điểm</a:t>
            </a: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chung</a:t>
            </a: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của</a:t>
            </a: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động</a:t>
            </a:r>
            <a:r>
              <a:rPr lang="en-US" sz="2800" b="1" dirty="0">
                <a:solidFill>
                  <a:srgbClr val="00206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00206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đều</a:t>
            </a:r>
            <a:r>
              <a:rPr lang="en-US" sz="2800" b="1"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là</a:t>
            </a:r>
            <a:r>
              <a:rPr lang="en-US" sz="2800" b="1"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những</a:t>
            </a:r>
            <a:r>
              <a:rPr lang="en-US" sz="2800" b="1"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smtClean="0">
                <a:solidFill>
                  <a:srgbClr val="C00000"/>
                </a:solidFill>
                <a:latin typeface="Times New Roman" panose="02020603050405020304" pitchFamily="18" charset="0"/>
                <a:ea typeface="Arial" panose="020B0604020202020204" pitchFamily="34" charset="0"/>
                <a:cs typeface="Arial" panose="020B0604020202020204" pitchFamily="34" charset="0"/>
              </a:rPr>
              <a:t>sinh</a:t>
            </a:r>
            <a:r>
              <a:rPr lang="en-US" sz="2800" b="1" dirty="0" smtClean="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vật</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đa</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bào</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nhân</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thực</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dị</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dưỡng</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tế</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bào</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không</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có</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thành</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tế</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bào</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hầu</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hết</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có</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khả</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năng</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 di </a:t>
            </a:r>
            <a:r>
              <a:rPr lang="en-US" sz="2800" b="1" dirty="0" err="1">
                <a:solidFill>
                  <a:srgbClr val="C00000"/>
                </a:solidFill>
                <a:latin typeface="Times New Roman" panose="02020603050405020304" pitchFamily="18" charset="0"/>
                <a:ea typeface="Arial" panose="020B0604020202020204" pitchFamily="34" charset="0"/>
                <a:cs typeface="Arial" panose="020B0604020202020204" pitchFamily="34" charset="0"/>
              </a:rPr>
              <a:t>chuyển</a:t>
            </a:r>
            <a:r>
              <a:rPr lang="en-US" sz="2800" b="1" dirty="0">
                <a:solidFill>
                  <a:srgbClr val="C00000"/>
                </a:solidFill>
                <a:latin typeface="Times New Roman" panose="02020603050405020304" pitchFamily="18" charset="0"/>
                <a:ea typeface="Arial" panose="020B0604020202020204" pitchFamily="34" charset="0"/>
                <a:cs typeface="Arial" panose="020B0604020202020204" pitchFamily="34" charset="0"/>
              </a:rPr>
              <a:t>.</a:t>
            </a:r>
            <a:endParaRPr lang="en-US" sz="28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413492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ircle(in)">
                                      <p:cBhvr>
                                        <p:cTn id="2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F53074-7DB3-4CBC-A448-99F025EC4829}"/>
              </a:ext>
            </a:extLst>
          </p:cNvPr>
          <p:cNvSpPr>
            <a:spLocks noGrp="1"/>
          </p:cNvSpPr>
          <p:nvPr>
            <p:ph type="sldNum" sz="quarter" idx="11"/>
          </p:nvPr>
        </p:nvSpPr>
        <p:spPr/>
        <p:txBody>
          <a:bodyPr/>
          <a:lstStyle/>
          <a:p>
            <a:fld id="{19B51A1E-902D-48AF-9020-955120F399B6}" type="slidenum">
              <a:rPr lang="en-US" noProof="0" smtClean="0"/>
              <a:pPr/>
              <a:t>8</a:t>
            </a:fld>
            <a:endParaRPr lang="en-US" noProof="0" dirty="0"/>
          </a:p>
        </p:txBody>
      </p:sp>
      <p:pic>
        <p:nvPicPr>
          <p:cNvPr id="7170" name="Picture 2" descr="Bải Giảng Trực Tuyến | THCS Ba Đình">
            <a:extLst>
              <a:ext uri="{FF2B5EF4-FFF2-40B4-BE49-F238E27FC236}">
                <a16:creationId xmlns:a16="http://schemas.microsoft.com/office/drawing/2014/main" id="{11A6971D-4165-4CEE-BE2F-465C096B5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278" y="72360"/>
            <a:ext cx="6598722" cy="66182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23D0892-998D-4EC3-BCD3-82EFE80BA590}"/>
              </a:ext>
            </a:extLst>
          </p:cNvPr>
          <p:cNvSpPr txBox="1">
            <a:spLocks/>
          </p:cNvSpPr>
          <p:nvPr/>
        </p:nvSpPr>
        <p:spPr>
          <a:xfrm>
            <a:off x="235051" y="277255"/>
            <a:ext cx="5478471"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  II. </a:t>
            </a:r>
            <a:r>
              <a:rPr lang="en-US" sz="3600" b="1" dirty="0" err="1">
                <a:solidFill>
                  <a:schemeClr val="bg1"/>
                </a:solidFill>
                <a:latin typeface="Arial" panose="020B0604020202020204" pitchFamily="34" charset="0"/>
                <a:cs typeface="Arial" panose="020B0604020202020204" pitchFamily="34" charset="0"/>
              </a:rPr>
              <a:t>Các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nhóm</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578965"/>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F53074-7DB3-4CBC-A448-99F025EC4829}"/>
              </a:ext>
            </a:extLst>
          </p:cNvPr>
          <p:cNvSpPr>
            <a:spLocks noGrp="1"/>
          </p:cNvSpPr>
          <p:nvPr>
            <p:ph type="sldNum" sz="quarter" idx="11"/>
          </p:nvPr>
        </p:nvSpPr>
        <p:spPr/>
        <p:txBody>
          <a:bodyPr/>
          <a:lstStyle/>
          <a:p>
            <a:fld id="{19B51A1E-902D-48AF-9020-955120F399B6}" type="slidenum">
              <a:rPr lang="en-US" noProof="0" smtClean="0"/>
              <a:pPr/>
              <a:t>9</a:t>
            </a:fld>
            <a:endParaRPr lang="en-US" noProof="0" dirty="0"/>
          </a:p>
        </p:txBody>
      </p:sp>
      <p:pic>
        <p:nvPicPr>
          <p:cNvPr id="1026" name="Picture 2" descr="Mạng Thủy sản Việt Nam — Thủy tức: Loài động vật có khả năng “trường sinh...">
            <a:extLst>
              <a:ext uri="{FF2B5EF4-FFF2-40B4-BE49-F238E27FC236}">
                <a16:creationId xmlns:a16="http://schemas.microsoft.com/office/drawing/2014/main" id="{2A9D01CC-EBD6-43D3-8EDB-E71311544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709" y="1463040"/>
            <a:ext cx="3450683" cy="2299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é 5 tuổi sốt âm ỉ, bất ngờ sán làm tổ trong gan - Báo Phụ Nữ">
            <a:extLst>
              <a:ext uri="{FF2B5EF4-FFF2-40B4-BE49-F238E27FC236}">
                <a16:creationId xmlns:a16="http://schemas.microsoft.com/office/drawing/2014/main" id="{EBB05793-C457-4C73-8C87-6E6924521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208" y="1463040"/>
            <a:ext cx="3662291" cy="22950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339 - 09/07/2017 - Hình ảnh giun đũa - Chuẩn Rồi">
            <a:extLst>
              <a:ext uri="{FF2B5EF4-FFF2-40B4-BE49-F238E27FC236}">
                <a16:creationId xmlns:a16="http://schemas.microsoft.com/office/drawing/2014/main" id="{3DD28F41-8CB5-49B0-A905-84FCF4427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2316" y="1463040"/>
            <a:ext cx="3377975" cy="22950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8D0E9C-CD31-4B2E-AA56-B0823BA42022}"/>
              </a:ext>
            </a:extLst>
          </p:cNvPr>
          <p:cNvPicPr>
            <a:picLocks noChangeAspect="1"/>
          </p:cNvPicPr>
          <p:nvPr/>
        </p:nvPicPr>
        <p:blipFill rotWithShape="1">
          <a:blip r:embed="rId5"/>
          <a:srcRect l="-497" t="1353" r="497" b="6632"/>
          <a:stretch/>
        </p:blipFill>
        <p:spPr>
          <a:xfrm>
            <a:off x="8129608" y="3930401"/>
            <a:ext cx="3450683" cy="2297153"/>
          </a:xfrm>
          <a:prstGeom prst="rect">
            <a:avLst/>
          </a:prstGeom>
        </p:spPr>
      </p:pic>
      <p:pic>
        <p:nvPicPr>
          <p:cNvPr id="6" name="Picture 5">
            <a:extLst>
              <a:ext uri="{FF2B5EF4-FFF2-40B4-BE49-F238E27FC236}">
                <a16:creationId xmlns:a16="http://schemas.microsoft.com/office/drawing/2014/main" id="{81618F58-3F42-48F0-8C46-2E692C6A31E7}"/>
              </a:ext>
            </a:extLst>
          </p:cNvPr>
          <p:cNvPicPr>
            <a:picLocks noChangeAspect="1"/>
          </p:cNvPicPr>
          <p:nvPr/>
        </p:nvPicPr>
        <p:blipFill>
          <a:blip r:embed="rId6"/>
          <a:stretch>
            <a:fillRect/>
          </a:stretch>
        </p:blipFill>
        <p:spPr>
          <a:xfrm>
            <a:off x="4301208" y="3930401"/>
            <a:ext cx="3662291" cy="2295036"/>
          </a:xfrm>
          <a:prstGeom prst="rect">
            <a:avLst/>
          </a:prstGeom>
        </p:spPr>
      </p:pic>
      <p:pic>
        <p:nvPicPr>
          <p:cNvPr id="9" name="Picture 8">
            <a:extLst>
              <a:ext uri="{FF2B5EF4-FFF2-40B4-BE49-F238E27FC236}">
                <a16:creationId xmlns:a16="http://schemas.microsoft.com/office/drawing/2014/main" id="{39DBEBC4-70D7-40A9-BFEE-CFAABAB3F14F}"/>
              </a:ext>
            </a:extLst>
          </p:cNvPr>
          <p:cNvPicPr>
            <a:picLocks noChangeAspect="1"/>
          </p:cNvPicPr>
          <p:nvPr/>
        </p:nvPicPr>
        <p:blipFill rotWithShape="1">
          <a:blip r:embed="rId7"/>
          <a:srcRect l="6285" r="3585"/>
          <a:stretch/>
        </p:blipFill>
        <p:spPr>
          <a:xfrm>
            <a:off x="611709" y="3930401"/>
            <a:ext cx="3450683" cy="2297153"/>
          </a:xfrm>
          <a:prstGeom prst="rect">
            <a:avLst/>
          </a:prstGeom>
        </p:spPr>
      </p:pic>
      <p:sp>
        <p:nvSpPr>
          <p:cNvPr id="14" name="Title 1">
            <a:extLst>
              <a:ext uri="{FF2B5EF4-FFF2-40B4-BE49-F238E27FC236}">
                <a16:creationId xmlns:a16="http://schemas.microsoft.com/office/drawing/2014/main" id="{AC5E0568-6D6D-4232-A0A8-16C19F10069B}"/>
              </a:ext>
            </a:extLst>
          </p:cNvPr>
          <p:cNvSpPr>
            <a:spLocks noGrp="1"/>
          </p:cNvSpPr>
          <p:nvPr>
            <p:ph type="title"/>
          </p:nvPr>
        </p:nvSpPr>
        <p:spPr>
          <a:xfrm>
            <a:off x="240291" y="630446"/>
            <a:ext cx="11340000" cy="432000"/>
          </a:xfrm>
        </p:spPr>
        <p:txBody>
          <a:bodyPr/>
          <a:lstStyle/>
          <a:p>
            <a:pPr algn="ctr"/>
            <a:r>
              <a:rPr lang="en-US" sz="2800" b="1" dirty="0" smtClean="0">
                <a:solidFill>
                  <a:schemeClr val="accent3">
                    <a:lumMod val="50000"/>
                  </a:schemeClr>
                </a:solidFill>
                <a:latin typeface="Arial" panose="020B0604020202020204" pitchFamily="34" charset="0"/>
                <a:cs typeface="Arial" panose="020B0604020202020204" pitchFamily="34" charset="0"/>
              </a:rPr>
              <a:t>ĐỘNG </a:t>
            </a:r>
            <a:r>
              <a:rPr lang="en-US" sz="2800" b="1" dirty="0">
                <a:solidFill>
                  <a:schemeClr val="accent3">
                    <a:lumMod val="50000"/>
                  </a:schemeClr>
                </a:solidFill>
                <a:latin typeface="Arial" panose="020B0604020202020204" pitchFamily="34" charset="0"/>
                <a:cs typeface="Arial" panose="020B0604020202020204" pitchFamily="34" charset="0"/>
              </a:rPr>
              <a:t>VẬT KHÔNG XƯƠNG SỐNG</a:t>
            </a:r>
          </a:p>
        </p:txBody>
      </p:sp>
    </p:spTree>
    <p:extLst>
      <p:ext uri="{BB962C8B-B14F-4D97-AF65-F5344CB8AC3E}">
        <p14:creationId xmlns:p14="http://schemas.microsoft.com/office/powerpoint/2010/main" val="362255520"/>
      </p:ext>
    </p:extLst>
  </p:cSld>
  <p:clrMapOvr>
    <a:masterClrMapping/>
  </p:clrMapOvr>
  <p:transition spd="slow">
    <p:wipe/>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2.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Custom 1">
      <a:majorFont>
        <a:latin typeface="Arial"/>
        <a:ea typeface=""/>
        <a:cs typeface=""/>
      </a:majorFont>
      <a:minorFont>
        <a:latin typeface="Arial"/>
        <a:ea typeface=""/>
        <a:cs typeface=""/>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1961DD-CF27-443B-BFF6-660110ED05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490261-1200-4EC7-95B0-2241EE54AA34}">
  <ds:schemaRefs>
    <ds:schemaRef ds:uri="16c05727-aa75-4e4a-9b5f-8a80a1165891"/>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terms/"/>
    <ds:schemaRef ds:uri="http://schemas.openxmlformats.org/package/2006/metadata/core-properties"/>
    <ds:schemaRef ds:uri="71af3243-3dd4-4a8d-8c0d-dd76da1f02a5"/>
    <ds:schemaRef ds:uri="http://purl.org/dc/dcmitype/"/>
    <ds:schemaRef ds:uri="http://purl.org/dc/elements/1.1/"/>
  </ds:schemaRefs>
</ds:datastoreItem>
</file>

<file path=customXml/itemProps3.xml><?xml version="1.0" encoding="utf-8"?>
<ds:datastoreItem xmlns:ds="http://schemas.openxmlformats.org/officeDocument/2006/customXml" ds:itemID="{19BF51BA-BD97-4518-9266-AD3D615498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Green pitch deck</Template>
  <TotalTime>1241</TotalTime>
  <Words>1891</Words>
  <Application>Microsoft Office PowerPoint</Application>
  <PresentationFormat>Widescreen</PresentationFormat>
  <Paragraphs>277</Paragraphs>
  <Slides>35</Slides>
  <Notes>5</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Arial</vt:lpstr>
      <vt:lpstr>Calibri</vt:lpstr>
      <vt:lpstr>Calibri Light</vt:lpstr>
      <vt:lpstr>Roboto</vt:lpstr>
      <vt:lpstr>Rockwell</vt:lpstr>
      <vt:lpstr>Segoe UI</vt:lpstr>
      <vt:lpstr>Tahoma</vt:lpstr>
      <vt:lpstr>Times</vt:lpstr>
      <vt:lpstr>Times New Roman</vt:lpstr>
      <vt:lpstr>Wingdings</vt:lpstr>
      <vt:lpstr>Office Theme</vt:lpstr>
      <vt:lpstr>Savon</vt:lpstr>
      <vt:lpstr> </vt:lpstr>
      <vt:lpstr>PowerPoint Presentation</vt:lpstr>
      <vt:lpstr>Tiết : 87, 88,89,90:   Bài 36:  ĐỘNG VẬT</vt:lpstr>
      <vt:lpstr>  I. Đa dạng động vật</vt:lpstr>
      <vt:lpstr>  I. Đa dạng động vật</vt:lpstr>
      <vt:lpstr>  I. Đa dạng động vật</vt:lpstr>
      <vt:lpstr>  I. Đa dạng động vật</vt:lpstr>
      <vt:lpstr>PowerPoint Presentation</vt:lpstr>
      <vt:lpstr>ĐỘNG VẬT KHÔNG XƯƠNG SỐNG</vt:lpstr>
      <vt:lpstr>ĐỘNG VẬT CÓ XƯƠNG SỐNG</vt:lpstr>
      <vt:lpstr>  II. Các nhóm động vật</vt:lpstr>
      <vt:lpstr>1. ĐỘNG VẬT KHÔNG XƯƠNG SỐNG</vt:lpstr>
      <vt:lpstr>2. ĐỘNG VẬT CÓ XƯƠNG SỐNG</vt:lpstr>
      <vt:lpstr>BẢNG THU HOẠCH. CÁC NHÓM ĐỘNG VẬT</vt:lpstr>
      <vt:lpstr>PowerPoint Presentation</vt:lpstr>
      <vt:lpstr>PowerPoint Presentation</vt:lpstr>
      <vt:lpstr>PowerPoint Presentation</vt:lpstr>
      <vt:lpstr>  III. Vai trò và tác hại của động vật: </vt:lpstr>
      <vt:lpstr>PowerPoint Presentation</vt:lpstr>
      <vt:lpstr>  III. Vai trò và tác hại của động vật: </vt:lpstr>
      <vt:lpstr>  III. Vai trò và tác hại của động vật: </vt:lpstr>
      <vt:lpstr>  III. Vai trò và tác hại của động vật: </vt:lpstr>
      <vt:lpstr>Lợi ích của động vật: </vt:lpstr>
      <vt:lpstr>Tác hại của động vật: </vt:lpstr>
      <vt:lpstr>  III. Vai trò và tác hại của động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Phuong Thao</dc:creator>
  <cp:lastModifiedBy>MHC</cp:lastModifiedBy>
  <cp:revision>105</cp:revision>
  <dcterms:created xsi:type="dcterms:W3CDTF">2021-04-13T16:26:41Z</dcterms:created>
  <dcterms:modified xsi:type="dcterms:W3CDTF">2024-06-02T16:28:07Z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