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3"/>
  </p:notesMasterIdLst>
  <p:sldIdLst>
    <p:sldId id="315" r:id="rId2"/>
    <p:sldId id="316" r:id="rId3"/>
    <p:sldId id="301" r:id="rId4"/>
    <p:sldId id="314" r:id="rId5"/>
    <p:sldId id="294" r:id="rId6"/>
    <p:sldId id="323" r:id="rId7"/>
    <p:sldId id="259" r:id="rId8"/>
    <p:sldId id="260" r:id="rId9"/>
    <p:sldId id="261" r:id="rId10"/>
    <p:sldId id="263" r:id="rId11"/>
    <p:sldId id="264" r:id="rId12"/>
    <p:sldId id="325" r:id="rId13"/>
    <p:sldId id="313" r:id="rId14"/>
    <p:sldId id="312" r:id="rId15"/>
    <p:sldId id="267" r:id="rId16"/>
    <p:sldId id="268" r:id="rId17"/>
    <p:sldId id="269" r:id="rId18"/>
    <p:sldId id="303" r:id="rId19"/>
    <p:sldId id="308" r:id="rId20"/>
    <p:sldId id="272" r:id="rId21"/>
    <p:sldId id="319" r:id="rId22"/>
    <p:sldId id="304" r:id="rId23"/>
    <p:sldId id="306" r:id="rId24"/>
    <p:sldId id="273" r:id="rId25"/>
    <p:sldId id="274" r:id="rId26"/>
    <p:sldId id="305" r:id="rId27"/>
    <p:sldId id="275" r:id="rId28"/>
    <p:sldId id="276" r:id="rId29"/>
    <p:sldId id="320" r:id="rId30"/>
    <p:sldId id="277" r:id="rId31"/>
    <p:sldId id="278" r:id="rId32"/>
    <p:sldId id="280" r:id="rId33"/>
    <p:sldId id="322" r:id="rId34"/>
    <p:sldId id="282" r:id="rId35"/>
    <p:sldId id="329" r:id="rId36"/>
    <p:sldId id="286" r:id="rId37"/>
    <p:sldId id="287" r:id="rId38"/>
    <p:sldId id="288" r:id="rId39"/>
    <p:sldId id="326" r:id="rId40"/>
    <p:sldId id="292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24" autoAdjust="0"/>
  </p:normalViewPr>
  <p:slideViewPr>
    <p:cSldViewPr>
      <p:cViewPr varScale="1">
        <p:scale>
          <a:sx n="66" d="100"/>
          <a:sy n="66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15A14-2B41-4822-BC8E-B5CCE4774A54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2BE1D-C95D-4CE6-88F1-33EF17194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BC7B93-313F-4FEB-8CE8-B5237774A8C2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79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00AB-4E94-412F-A08F-A12796F57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0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7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5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8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6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8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616C-607C-4603-90E7-A03316BB4D95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9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D616C-607C-4603-90E7-A03316BB4D95}" type="datetimeFigureOut">
              <a:rPr lang="en-US" smtClean="0"/>
              <a:pPr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42E17-8129-4223-BB89-10549D6A19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5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15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69.pn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2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5318125"/>
          </a:xfrm>
        </p:spPr>
        <p:txBody>
          <a:bodyPr>
            <a:prstTxWarp prst="textCanUp">
              <a:avLst/>
            </a:prstTxWarp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CHÀO MỪNG CÁC EM</a:t>
            </a:r>
            <a:endParaRPr lang="en-US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ĐẾN VỚI TIẾT SINH HỌC 9   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838200" y="3048000"/>
            <a:ext cx="8305800" cy="8925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 quần thể sinh vật 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 khu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mối quan hệ nào ?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04800" y="3886200"/>
            <a:ext cx="8305800" cy="1169988"/>
            <a:chOff x="240" y="2481"/>
            <a:chExt cx="5232" cy="737"/>
          </a:xfrm>
        </p:grpSpPr>
        <p:sp>
          <p:nvSpPr>
            <p:cNvPr id="8205" name="Text Box 6"/>
            <p:cNvSpPr txBox="1">
              <a:spLocks noChangeArrowheads="1"/>
            </p:cNvSpPr>
            <p:nvPr/>
          </p:nvSpPr>
          <p:spPr bwMode="auto">
            <a:xfrm>
              <a:off x="240" y="2481"/>
              <a:ext cx="5232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latin typeface="Times New Roman" pitchFamily="18" charset="0"/>
                </a:rPr>
                <a:t>- </a:t>
              </a:r>
              <a:r>
                <a:rPr lang="en-US" sz="2800" b="1" dirty="0" err="1">
                  <a:latin typeface="Times New Roman" pitchFamily="18" charset="0"/>
                </a:rPr>
                <a:t>Quan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hệ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cùng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loài</a:t>
              </a:r>
              <a:r>
                <a:rPr lang="en-US" sz="2800" b="1" dirty="0">
                  <a:latin typeface="Times New Roman" pitchFamily="18" charset="0"/>
                </a:rPr>
                <a:t> :         </a:t>
              </a:r>
              <a:r>
                <a:rPr lang="en-US" sz="2800" b="1" dirty="0" err="1">
                  <a:latin typeface="Times New Roman" pitchFamily="18" charset="0"/>
                </a:rPr>
                <a:t>Hỗ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trợ</a:t>
              </a:r>
              <a:endParaRPr lang="en-US" sz="2800" b="1" dirty="0">
                <a:latin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</a:rPr>
                <a:t>                                            </a:t>
              </a:r>
              <a:r>
                <a:rPr lang="en-US" sz="2800" b="1" dirty="0" err="1">
                  <a:latin typeface="Times New Roman" pitchFamily="18" charset="0"/>
                </a:rPr>
                <a:t>Cạnh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tranh</a:t>
              </a:r>
              <a:endParaRPr lang="en-US" sz="2800" b="1" dirty="0">
                <a:latin typeface="Times New Roman" pitchFamily="18" charset="0"/>
              </a:endParaRPr>
            </a:p>
          </p:txBody>
        </p:sp>
        <p:sp>
          <p:nvSpPr>
            <p:cNvPr id="8206" name="Line 12"/>
            <p:cNvSpPr>
              <a:spLocks noChangeShapeType="1"/>
            </p:cNvSpPr>
            <p:nvPr/>
          </p:nvSpPr>
          <p:spPr bwMode="auto">
            <a:xfrm flipV="1">
              <a:off x="2352" y="2625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13"/>
            <p:cNvSpPr>
              <a:spLocks noChangeShapeType="1"/>
            </p:cNvSpPr>
            <p:nvPr/>
          </p:nvSpPr>
          <p:spPr bwMode="auto">
            <a:xfrm>
              <a:off x="2352" y="2721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304800" y="4953000"/>
            <a:ext cx="8686800" cy="1816100"/>
            <a:chOff x="0" y="3120"/>
            <a:chExt cx="5472" cy="1144"/>
          </a:xfrm>
        </p:grpSpPr>
        <p:sp>
          <p:nvSpPr>
            <p:cNvPr id="8201" name="Text Box 19"/>
            <p:cNvSpPr txBox="1">
              <a:spLocks noChangeArrowheads="1"/>
            </p:cNvSpPr>
            <p:nvPr/>
          </p:nvSpPr>
          <p:spPr bwMode="auto">
            <a:xfrm>
              <a:off x="0" y="3120"/>
              <a:ext cx="5472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latin typeface="Times New Roman" pitchFamily="18" charset="0"/>
                </a:rPr>
                <a:t>- </a:t>
              </a:r>
              <a:r>
                <a:rPr lang="en-US" sz="2800" b="1" dirty="0" err="1">
                  <a:latin typeface="Times New Roman" pitchFamily="18" charset="0"/>
                </a:rPr>
                <a:t>Quan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hệ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khác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loài</a:t>
              </a:r>
              <a:r>
                <a:rPr lang="en-US" sz="2800" b="1" dirty="0">
                  <a:latin typeface="Times New Roman" pitchFamily="18" charset="0"/>
                </a:rPr>
                <a:t> :      </a:t>
              </a:r>
              <a:r>
                <a:rPr lang="en-US" sz="2800" b="1" dirty="0" err="1">
                  <a:latin typeface="Times New Roman" pitchFamily="18" charset="0"/>
                </a:rPr>
                <a:t>Hỗ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trợ</a:t>
              </a:r>
              <a:r>
                <a:rPr lang="en-US" sz="2800" b="1" dirty="0">
                  <a:latin typeface="Times New Roman" pitchFamily="18" charset="0"/>
                </a:rPr>
                <a:t> : </a:t>
              </a:r>
              <a:r>
                <a:rPr lang="en-US" sz="2800" b="1" dirty="0" err="1">
                  <a:latin typeface="Times New Roman" pitchFamily="18" charset="0"/>
                </a:rPr>
                <a:t>Cộng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sinh</a:t>
              </a:r>
              <a:r>
                <a:rPr lang="en-US" sz="2800" b="1" dirty="0">
                  <a:latin typeface="Times New Roman" pitchFamily="18" charset="0"/>
                </a:rPr>
                <a:t> ,</a:t>
              </a:r>
              <a:r>
                <a:rPr lang="en-US" sz="2800" b="1" dirty="0" err="1">
                  <a:latin typeface="Times New Roman" pitchFamily="18" charset="0"/>
                </a:rPr>
                <a:t>hội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sinh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</a:rPr>
                <a:t>                                         </a:t>
              </a:r>
              <a:r>
                <a:rPr lang="en-US" sz="2800" b="1" dirty="0" err="1">
                  <a:latin typeface="Times New Roman" pitchFamily="18" charset="0"/>
                </a:rPr>
                <a:t>Đối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địch</a:t>
              </a:r>
              <a:r>
                <a:rPr lang="en-US" sz="2800" b="1" dirty="0">
                  <a:latin typeface="Times New Roman" pitchFamily="18" charset="0"/>
                </a:rPr>
                <a:t> : </a:t>
              </a:r>
              <a:r>
                <a:rPr lang="en-US" sz="2800" b="1" dirty="0" err="1">
                  <a:latin typeface="Times New Roman" pitchFamily="18" charset="0"/>
                </a:rPr>
                <a:t>Cạnh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tranh</a:t>
              </a:r>
              <a:r>
                <a:rPr lang="en-US" sz="2800" b="1" dirty="0">
                  <a:latin typeface="Times New Roman" pitchFamily="18" charset="0"/>
                </a:rPr>
                <a:t>, </a:t>
              </a:r>
              <a:r>
                <a:rPr lang="en-US" sz="2800" b="1" dirty="0" err="1">
                  <a:latin typeface="Times New Roman" pitchFamily="18" charset="0"/>
                </a:rPr>
                <a:t>kí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</a:rPr>
                <a:t>sinh</a:t>
              </a:r>
              <a:r>
                <a:rPr lang="en-US" sz="2800" b="1" dirty="0">
                  <a:latin typeface="Times New Roman" pitchFamily="18" charset="0"/>
                </a:rPr>
                <a:t>-</a:t>
              </a:r>
            </a:p>
            <a:p>
              <a:pPr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</a:rPr>
                <a:t>                        </a:t>
              </a:r>
              <a:r>
                <a:rPr lang="en-US" sz="2800" b="1" dirty="0" smtClean="0">
                  <a:latin typeface="Times New Roman" pitchFamily="18" charset="0"/>
                </a:rPr>
                <a:t>     </a:t>
              </a:r>
              <a:r>
                <a:rPr lang="en-US" sz="2800" b="1" dirty="0" err="1">
                  <a:latin typeface="Times New Roman" pitchFamily="18" charset="0"/>
                </a:rPr>
                <a:t>nửa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kí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sinh</a:t>
              </a:r>
              <a:r>
                <a:rPr lang="en-US" sz="2800" b="1" dirty="0">
                  <a:latin typeface="Times New Roman" pitchFamily="18" charset="0"/>
                </a:rPr>
                <a:t>, </a:t>
              </a:r>
              <a:r>
                <a:rPr lang="en-US" sz="2800" b="1" dirty="0" err="1">
                  <a:latin typeface="Times New Roman" pitchFamily="18" charset="0"/>
                </a:rPr>
                <a:t>sinh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vật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ăn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sinh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vật</a:t>
              </a:r>
              <a:r>
                <a:rPr lang="en-US" sz="2800" b="1" dirty="0">
                  <a:latin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</a:rPr>
                <a:t>khác</a:t>
              </a:r>
              <a:endParaRPr lang="en-US" sz="2800" b="1" dirty="0">
                <a:latin typeface="Times New Roman" pitchFamily="18" charset="0"/>
              </a:endParaRP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064" y="3264"/>
              <a:ext cx="246" cy="432"/>
              <a:chOff x="2040" y="2640"/>
              <a:chExt cx="240" cy="432"/>
            </a:xfrm>
          </p:grpSpPr>
          <p:sp>
            <p:nvSpPr>
              <p:cNvPr id="8203" name="Line 16"/>
              <p:cNvSpPr>
                <a:spLocks noChangeShapeType="1"/>
              </p:cNvSpPr>
              <p:nvPr/>
            </p:nvSpPr>
            <p:spPr bwMode="auto">
              <a:xfrm flipV="1">
                <a:off x="2040" y="2640"/>
                <a:ext cx="24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Line 17"/>
              <p:cNvSpPr>
                <a:spLocks noChangeShapeType="1"/>
              </p:cNvSpPr>
              <p:nvPr/>
            </p:nvSpPr>
            <p:spPr bwMode="auto">
              <a:xfrm>
                <a:off x="2043" y="2784"/>
                <a:ext cx="19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4" name="Picture 17" descr="qustionbig_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304800" y="1"/>
            <a:ext cx="8839200" cy="3048000"/>
            <a:chOff x="0" y="0"/>
            <a:chExt cx="5760" cy="2422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32" y="0"/>
              <a:ext cx="2928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688" cy="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0" y="2112"/>
              <a:ext cx="2688" cy="288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mưa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nhiệt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đới</a:t>
              </a:r>
              <a:endParaRPr lang="en-US" sz="2000" b="1" dirty="0">
                <a:latin typeface="Times New Roman" pitchFamily="18" charset="0"/>
                <a:cs typeface="Times New Roman" pitchFamily="18" charset="0"/>
                <a:sym typeface="Wingdings 3" pitchFamily="18" charset="2"/>
              </a:endParaRP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2832" y="2112"/>
              <a:ext cx="2928" cy="288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ngập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mặn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ven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biển</a:t>
              </a:r>
              <a:endParaRPr lang="en-US" sz="2000" b="1" dirty="0">
                <a:latin typeface="Times New Roman" pitchFamily="18" charset="0"/>
                <a:cs typeface="Times New Roman" pitchFamily="18" charset="0"/>
                <a:sym typeface="Wingdings 3" pitchFamily="18" charset="2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9"/>
          <p:cNvSpPr>
            <a:spLocks noChangeArrowheads="1"/>
          </p:cNvSpPr>
          <p:nvPr/>
        </p:nvSpPr>
        <p:spPr bwMode="auto">
          <a:xfrm>
            <a:off x="304800" y="0"/>
            <a:ext cx="8305800" cy="685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1300" y="838200"/>
            <a:ext cx="6616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vât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WordArt 11"/>
          <p:cNvSpPr>
            <a:spLocks noChangeArrowheads="1" noChangeShapeType="1" noTextEdit="1"/>
          </p:cNvSpPr>
          <p:nvPr/>
        </p:nvSpPr>
        <p:spPr bwMode="auto">
          <a:xfrm>
            <a:off x="3048000" y="1524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6"/>
              </a:avLst>
            </a:prstTxWarp>
          </a:bodyPr>
          <a:lstStyle/>
          <a:p>
            <a:pPr algn="ctr"/>
            <a:r>
              <a:rPr lang="en-US" sz="24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QUẦN XÃ SINH VẬT</a:t>
            </a:r>
          </a:p>
        </p:txBody>
      </p:sp>
      <p:pic>
        <p:nvPicPr>
          <p:cNvPr id="10" name="Picture 3" descr="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53000"/>
            <a:ext cx="1447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676400" y="1219200"/>
            <a:ext cx="7010400" cy="4114800"/>
          </a:xfrm>
          <a:prstGeom prst="cloudCallout">
            <a:avLst>
              <a:gd name="adj1" fmla="val -50532"/>
              <a:gd name="adj2" fmla="val 810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Tập hợp các quần thể sinh vật sinh sống trong khu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gọi là quần xã sinh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cho biết thế nào là một quần xã sinh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vật?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9"/>
          <p:cNvSpPr>
            <a:spLocks noChangeArrowheads="1"/>
          </p:cNvSpPr>
          <p:nvPr/>
        </p:nvSpPr>
        <p:spPr bwMode="auto">
          <a:xfrm>
            <a:off x="2209800" y="-7937"/>
            <a:ext cx="57912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1300" y="838200"/>
            <a:ext cx="6616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vât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21" name="WordArt 11"/>
          <p:cNvSpPr>
            <a:spLocks noChangeArrowheads="1" noChangeShapeType="1" noTextEdit="1"/>
          </p:cNvSpPr>
          <p:nvPr/>
        </p:nvSpPr>
        <p:spPr bwMode="auto">
          <a:xfrm>
            <a:off x="2667000" y="152400"/>
            <a:ext cx="5105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6"/>
              </a:avLst>
            </a:prstTxWarp>
          </a:bodyPr>
          <a:lstStyle/>
          <a:p>
            <a:pPr algn="ctr"/>
            <a:r>
              <a:rPr lang="en-US" sz="2400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QUẦN XÃ SINH VẬT</a:t>
            </a:r>
          </a:p>
        </p:txBody>
      </p:sp>
      <p:pic>
        <p:nvPicPr>
          <p:cNvPr id="10" name="Picture 3" descr="3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53000"/>
            <a:ext cx="1447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23875" y="1524000"/>
            <a:ext cx="75533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         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Khái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niệm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mối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thiết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gắn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nhau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mưa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đới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mặn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ven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biển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930130" y="1203325"/>
            <a:ext cx="89867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37548055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7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47470"/>
              </p:ext>
            </p:extLst>
          </p:nvPr>
        </p:nvGraphicFramePr>
        <p:xfrm>
          <a:off x="495300" y="1295400"/>
          <a:ext cx="8229600" cy="3577756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9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Mối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4271" name="Text Box 63"/>
          <p:cNvSpPr txBox="1">
            <a:spLocks noChangeArrowheads="1"/>
          </p:cNvSpPr>
          <p:nvPr/>
        </p:nvSpPr>
        <p:spPr bwMode="auto">
          <a:xfrm>
            <a:off x="304800" y="304800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biệt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quần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xã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sinh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vật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quần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sinh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vật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74" name="Group 66"/>
          <p:cNvGraphicFramePr>
            <a:graphicFrameLocks noGrp="1"/>
          </p:cNvGraphicFramePr>
          <p:nvPr/>
        </p:nvGraphicFramePr>
        <p:xfrm>
          <a:off x="0" y="304800"/>
          <a:ext cx="8991600" cy="5659755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42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Quần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r>
                        <a:rPr kumimoji="0" lang="en-US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6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1" u="sng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4271" name="Text Box 63"/>
          <p:cNvSpPr txBox="1">
            <a:spLocks noChangeArrowheads="1"/>
          </p:cNvSpPr>
          <p:nvPr/>
        </p:nvSpPr>
        <p:spPr bwMode="auto">
          <a:xfrm>
            <a:off x="381000" y="3048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Phân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biệt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quần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xã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sinh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vật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quần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sinh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</a:rPr>
              <a:t>vật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133600"/>
            <a:ext cx="4267200" cy="434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32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2133600"/>
            <a:ext cx="4343400" cy="434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4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1" grpId="0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2"/>
          <p:cNvSpPr>
            <a:spLocks noChangeArrowheads="1"/>
          </p:cNvSpPr>
          <p:nvPr/>
        </p:nvSpPr>
        <p:spPr bwMode="auto">
          <a:xfrm>
            <a:off x="304800" y="228600"/>
            <a:ext cx="83058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1066800"/>
            <a:ext cx="5702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vât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2700" y="1600200"/>
            <a:ext cx="730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 dấu hiệu điển hình của một quần xã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" name="Picture 10" descr="F:\ANH\Picture\Anh Dong\S128x128P_418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105400"/>
            <a:ext cx="137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2057400" y="2951018"/>
            <a:ext cx="6324600" cy="1981200"/>
          </a:xfrm>
          <a:prstGeom prst="wedgeRoundRectCallout">
            <a:avLst>
              <a:gd name="adj1" fmla="val -48519"/>
              <a:gd name="adj2" fmla="val 869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 cứu thông tin bảng 49/sgk tr.147 trình bày các đặc điểm cơ bản của quần xã sinh vật.</a:t>
            </a:r>
          </a:p>
        </p:txBody>
      </p:sp>
      <p:sp>
        <p:nvSpPr>
          <p:cNvPr id="12296" name="WordArt 9"/>
          <p:cNvSpPr>
            <a:spLocks noChangeArrowheads="1" noChangeShapeType="1" noTextEdit="1"/>
          </p:cNvSpPr>
          <p:nvPr/>
        </p:nvSpPr>
        <p:spPr bwMode="auto">
          <a:xfrm>
            <a:off x="3048000" y="3048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6"/>
              </a:avLst>
            </a:prstTxWarp>
          </a:bodyPr>
          <a:lstStyle/>
          <a:p>
            <a:pPr algn="ctr"/>
            <a:r>
              <a:rPr lang="en-US" sz="2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QUẦN XÃ SINH VẬT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  <p:bldP spid="921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700" y="0"/>
            <a:ext cx="730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6600"/>
                </a:solidFill>
              </a:rPr>
              <a:t>II/ </a:t>
            </a:r>
            <a:r>
              <a:rPr lang="en-US" sz="2800" b="1" u="sng">
                <a:solidFill>
                  <a:srgbClr val="006600"/>
                </a:solidFill>
              </a:rPr>
              <a:t>Những dấu hiệu điển hình của một quần xã</a:t>
            </a:r>
            <a:r>
              <a:rPr lang="en-US" sz="2800">
                <a:solidFill>
                  <a:srgbClr val="006600"/>
                </a:solidFill>
              </a:rPr>
              <a:t> </a:t>
            </a:r>
          </a:p>
        </p:txBody>
      </p:sp>
      <p:graphicFrame>
        <p:nvGraphicFramePr>
          <p:cNvPr id="94305" name="Group 97"/>
          <p:cNvGraphicFramePr>
            <a:graphicFrameLocks noGrp="1"/>
          </p:cNvGraphicFramePr>
          <p:nvPr>
            <p:ph/>
          </p:nvPr>
        </p:nvGraphicFramePr>
        <p:xfrm>
          <a:off x="228600" y="1143000"/>
          <a:ext cx="8686800" cy="5638800"/>
        </p:xfrm>
        <a:graphic>
          <a:graphicData uri="http://schemas.openxmlformats.org/drawingml/2006/table">
            <a:tbl>
              <a:tblPr/>
              <a:tblGrid>
                <a:gridCol w="191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42" name="Rectangle 78"/>
          <p:cNvSpPr>
            <a:spLocks noChangeArrowheads="1"/>
          </p:cNvSpPr>
          <p:nvPr/>
        </p:nvSpPr>
        <p:spPr bwMode="auto">
          <a:xfrm>
            <a:off x="285750" y="1133475"/>
            <a:ext cx="1752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Đặc điểm</a:t>
            </a:r>
          </a:p>
        </p:txBody>
      </p:sp>
      <p:sp>
        <p:nvSpPr>
          <p:cNvPr id="94287" name="Rectangle 79"/>
          <p:cNvSpPr>
            <a:spLocks noChangeArrowheads="1"/>
          </p:cNvSpPr>
          <p:nvPr/>
        </p:nvSpPr>
        <p:spPr bwMode="auto">
          <a:xfrm>
            <a:off x="304800" y="19812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Số lượng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các loài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94288" name="Rectangle 80"/>
          <p:cNvSpPr>
            <a:spLocks noChangeArrowheads="1"/>
          </p:cNvSpPr>
          <p:nvPr/>
        </p:nvSpPr>
        <p:spPr bwMode="auto">
          <a:xfrm>
            <a:off x="290513" y="5105400"/>
            <a:ext cx="1752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Thành phần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loài 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13345" name="Rectangle 81"/>
          <p:cNvSpPr>
            <a:spLocks noChangeArrowheads="1"/>
          </p:cNvSpPr>
          <p:nvPr/>
        </p:nvSpPr>
        <p:spPr bwMode="auto">
          <a:xfrm>
            <a:off x="2176463" y="1066800"/>
            <a:ext cx="1785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Các chỉ số</a:t>
            </a:r>
          </a:p>
        </p:txBody>
      </p:sp>
      <p:sp>
        <p:nvSpPr>
          <p:cNvPr id="94291" name="Rectangle 8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09800" y="2209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đa dạng</a:t>
            </a:r>
          </a:p>
        </p:txBody>
      </p:sp>
      <p:sp>
        <p:nvSpPr>
          <p:cNvPr id="13351" name="Rectangle 89"/>
          <p:cNvSpPr>
            <a:spLocks noChangeArrowheads="1"/>
          </p:cNvSpPr>
          <p:nvPr/>
        </p:nvSpPr>
        <p:spPr bwMode="auto">
          <a:xfrm>
            <a:off x="5562600" y="120015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Thể hiện</a:t>
            </a:r>
            <a:r>
              <a:rPr lang="en-US" sz="2800" b="1">
                <a:latin typeface="Times New Roman" pitchFamily="18" charset="0"/>
              </a:rPr>
              <a:t> </a:t>
            </a:r>
          </a:p>
        </p:txBody>
      </p:sp>
      <p:sp>
        <p:nvSpPr>
          <p:cNvPr id="94298" name="Rectangle 90"/>
          <p:cNvSpPr>
            <a:spLocks noChangeArrowheads="1"/>
          </p:cNvSpPr>
          <p:nvPr/>
        </p:nvSpPr>
        <p:spPr bwMode="auto">
          <a:xfrm>
            <a:off x="4081463" y="21336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Mức độ phong phú về số </a:t>
            </a:r>
            <a:endParaRPr lang="en-US" sz="2800" b="1" dirty="0" smtClean="0">
              <a:latin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</a:rPr>
              <a:t>lượng </a:t>
            </a:r>
            <a:r>
              <a:rPr lang="en-US" sz="2800" b="1" dirty="0">
                <a:latin typeface="Times New Roman" pitchFamily="18" charset="0"/>
              </a:rPr>
              <a:t>loài trong quần xã</a:t>
            </a:r>
          </a:p>
        </p:txBody>
      </p:sp>
      <p:sp>
        <p:nvSpPr>
          <p:cNvPr id="13357" name="Rectangle 98"/>
          <p:cNvSpPr>
            <a:spLocks noChangeArrowheads="1"/>
          </p:cNvSpPr>
          <p:nvPr/>
        </p:nvSpPr>
        <p:spPr bwMode="auto">
          <a:xfrm>
            <a:off x="2066925" y="609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latin typeface="Times New Roman" pitchFamily="18" charset="0"/>
              </a:rPr>
              <a:t>Bảng 49</a:t>
            </a:r>
            <a:r>
              <a:rPr lang="en-US" sz="2800" b="1">
                <a:latin typeface="Times New Roman" pitchFamily="18" charset="0"/>
              </a:rPr>
              <a:t>: Các đặc điểm của quần xã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amaz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AutoShape 6" descr="thằn lằn xanh"/>
          <p:cNvSpPr>
            <a:spLocks noGrp="1" noChangeAspect="1" noChangeArrowheads="1"/>
          </p:cNvSpPr>
          <p:nvPr isPhoto="1"/>
        </p:nvSpPr>
        <p:spPr bwMode="auto">
          <a:xfrm>
            <a:off x="609600" y="0"/>
            <a:ext cx="2438400" cy="163671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AutoShape 7" descr="amazon-rain-forest-04"/>
          <p:cNvSpPr>
            <a:spLocks noGrp="1" noChangeAspect="1" noChangeArrowheads="1"/>
          </p:cNvSpPr>
          <p:nvPr isPhoto="1"/>
        </p:nvSpPr>
        <p:spPr bwMode="auto">
          <a:xfrm>
            <a:off x="6096000" y="0"/>
            <a:ext cx="1698625" cy="2262188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AutoShape 8" descr="tran"/>
          <p:cNvSpPr>
            <a:spLocks noGrp="1" noChangeAspect="1" noChangeArrowheads="1"/>
          </p:cNvSpPr>
          <p:nvPr isPhoto="1"/>
        </p:nvSpPr>
        <p:spPr bwMode="auto">
          <a:xfrm>
            <a:off x="3505200" y="0"/>
            <a:ext cx="1471613" cy="2262188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AutoShape 9" descr="vẹt dầu hồng"/>
          <p:cNvSpPr>
            <a:spLocks noGrp="1" noChangeAspect="1" noChangeArrowheads="1"/>
          </p:cNvSpPr>
          <p:nvPr isPhoto="1"/>
        </p:nvSpPr>
        <p:spPr bwMode="auto">
          <a:xfrm>
            <a:off x="914400" y="1828800"/>
            <a:ext cx="1739900" cy="2057400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AutoShape 10" descr="ech doc"/>
          <p:cNvSpPr>
            <a:spLocks noGrp="1" noChangeAspect="1" noChangeArrowheads="1"/>
          </p:cNvSpPr>
          <p:nvPr isPhoto="1"/>
        </p:nvSpPr>
        <p:spPr bwMode="auto">
          <a:xfrm>
            <a:off x="6096000" y="4114800"/>
            <a:ext cx="2286000" cy="1447800"/>
          </a:xfrm>
          <a:prstGeom prst="roundRect">
            <a:avLst>
              <a:gd name="adj" fmla="val 1666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AutoShape 11" descr="nhện hổ"/>
          <p:cNvSpPr>
            <a:spLocks noGrp="1" noChangeAspect="1" noChangeArrowheads="1"/>
          </p:cNvSpPr>
          <p:nvPr isPhoto="1"/>
        </p:nvSpPr>
        <p:spPr bwMode="auto">
          <a:xfrm>
            <a:off x="6019800" y="2362200"/>
            <a:ext cx="2133600" cy="1679575"/>
          </a:xfrm>
          <a:prstGeom prst="roundRect">
            <a:avLst>
              <a:gd name="adj" fmla="val 16667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AutoShape 12" descr="cá đầu vàng"/>
          <p:cNvSpPr>
            <a:spLocks noGrp="1" noChangeAspect="1" noChangeArrowheads="1"/>
          </p:cNvSpPr>
          <p:nvPr isPhoto="1"/>
        </p:nvSpPr>
        <p:spPr bwMode="auto">
          <a:xfrm>
            <a:off x="3581400" y="4114800"/>
            <a:ext cx="1981200" cy="1371600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AutoShape 13" descr="ech da xanh"/>
          <p:cNvSpPr>
            <a:spLocks noGrp="1" noChangeAspect="1" noChangeArrowheads="1"/>
          </p:cNvSpPr>
          <p:nvPr isPhoto="1"/>
        </p:nvSpPr>
        <p:spPr bwMode="auto">
          <a:xfrm>
            <a:off x="3352800" y="2438400"/>
            <a:ext cx="2286000" cy="1535113"/>
          </a:xfrm>
          <a:prstGeom prst="roundRect">
            <a:avLst>
              <a:gd name="adj" fmla="val 16667"/>
            </a:avLst>
          </a:prstGeom>
          <a:blipFill dpi="0" rotWithShape="1">
            <a:blip r:embed="rId10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AutoShape 14" descr="sáo nâu"/>
          <p:cNvSpPr>
            <a:spLocks noGrp="1" noChangeAspect="1" noChangeArrowheads="1"/>
          </p:cNvSpPr>
          <p:nvPr isPhoto="1"/>
        </p:nvSpPr>
        <p:spPr bwMode="auto">
          <a:xfrm>
            <a:off x="609600" y="3962400"/>
            <a:ext cx="2286000" cy="1600200"/>
          </a:xfrm>
          <a:prstGeom prst="roundRect">
            <a:avLst>
              <a:gd name="adj" fmla="val 16667"/>
            </a:avLst>
          </a:prstGeom>
          <a:blipFill dpi="0" rotWithShape="1">
            <a:blip r:embed="rId11"/>
            <a:srcRect/>
            <a:stretch>
              <a:fillRect/>
            </a:stretch>
          </a:blip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>
            <a:off x="2362200" y="58674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2819400" y="58674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 đa dạng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700" y="0"/>
            <a:ext cx="730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6600"/>
                </a:solidFill>
              </a:rPr>
              <a:t>II/ </a:t>
            </a:r>
            <a:r>
              <a:rPr lang="en-US" sz="2800" b="1" u="sng">
                <a:solidFill>
                  <a:srgbClr val="006600"/>
                </a:solidFill>
              </a:rPr>
              <a:t>Những dấu hiệu điển hình của một quần xã</a:t>
            </a:r>
            <a:r>
              <a:rPr lang="en-US" sz="2800">
                <a:solidFill>
                  <a:srgbClr val="006600"/>
                </a:solidFill>
              </a:rPr>
              <a:t> </a:t>
            </a:r>
          </a:p>
        </p:txBody>
      </p:sp>
      <p:graphicFrame>
        <p:nvGraphicFramePr>
          <p:cNvPr id="94305" name="Group 97"/>
          <p:cNvGraphicFramePr>
            <a:graphicFrameLocks noGrp="1"/>
          </p:cNvGraphicFramePr>
          <p:nvPr>
            <p:ph/>
          </p:nvPr>
        </p:nvGraphicFramePr>
        <p:xfrm>
          <a:off x="228600" y="1143000"/>
          <a:ext cx="8686800" cy="5638800"/>
        </p:xfrm>
        <a:graphic>
          <a:graphicData uri="http://schemas.openxmlformats.org/drawingml/2006/table">
            <a:tbl>
              <a:tblPr/>
              <a:tblGrid>
                <a:gridCol w="191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42" name="Rectangle 78"/>
          <p:cNvSpPr>
            <a:spLocks noChangeArrowheads="1"/>
          </p:cNvSpPr>
          <p:nvPr/>
        </p:nvSpPr>
        <p:spPr bwMode="auto">
          <a:xfrm>
            <a:off x="285750" y="1133475"/>
            <a:ext cx="1752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Đặc điểm</a:t>
            </a:r>
          </a:p>
        </p:txBody>
      </p:sp>
      <p:sp>
        <p:nvSpPr>
          <p:cNvPr id="94287" name="Rectangle 79"/>
          <p:cNvSpPr>
            <a:spLocks noChangeArrowheads="1"/>
          </p:cNvSpPr>
          <p:nvPr/>
        </p:nvSpPr>
        <p:spPr bwMode="auto">
          <a:xfrm>
            <a:off x="304800" y="19812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Số lượng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các loài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94288" name="Rectangle 80"/>
          <p:cNvSpPr>
            <a:spLocks noChangeArrowheads="1"/>
          </p:cNvSpPr>
          <p:nvPr/>
        </p:nvSpPr>
        <p:spPr bwMode="auto">
          <a:xfrm>
            <a:off x="290513" y="5105400"/>
            <a:ext cx="1752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Thành phần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loài 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13345" name="Rectangle 81"/>
          <p:cNvSpPr>
            <a:spLocks noChangeArrowheads="1"/>
          </p:cNvSpPr>
          <p:nvPr/>
        </p:nvSpPr>
        <p:spPr bwMode="auto">
          <a:xfrm>
            <a:off x="2176463" y="1066800"/>
            <a:ext cx="1785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Các chỉ số</a:t>
            </a:r>
          </a:p>
        </p:txBody>
      </p:sp>
      <p:sp>
        <p:nvSpPr>
          <p:cNvPr id="94291" name="Rectangle 8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09800" y="2209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đa dạng</a:t>
            </a:r>
          </a:p>
        </p:txBody>
      </p:sp>
      <p:sp>
        <p:nvSpPr>
          <p:cNvPr id="94292" name="Rectangle 8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43138" y="3157538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nhiều</a:t>
            </a:r>
          </a:p>
        </p:txBody>
      </p:sp>
      <p:sp>
        <p:nvSpPr>
          <p:cNvPr id="13351" name="Rectangle 89"/>
          <p:cNvSpPr>
            <a:spLocks noChangeArrowheads="1"/>
          </p:cNvSpPr>
          <p:nvPr/>
        </p:nvSpPr>
        <p:spPr bwMode="auto">
          <a:xfrm>
            <a:off x="5562600" y="120015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Thể hiện</a:t>
            </a:r>
            <a:r>
              <a:rPr lang="en-US" sz="2800" b="1">
                <a:latin typeface="Times New Roman" pitchFamily="18" charset="0"/>
              </a:rPr>
              <a:t> </a:t>
            </a:r>
          </a:p>
        </p:txBody>
      </p:sp>
      <p:sp>
        <p:nvSpPr>
          <p:cNvPr id="94298" name="Rectangle 90"/>
          <p:cNvSpPr>
            <a:spLocks noChangeArrowheads="1"/>
          </p:cNvSpPr>
          <p:nvPr/>
        </p:nvSpPr>
        <p:spPr bwMode="auto">
          <a:xfrm>
            <a:off x="4081463" y="21336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Mức độ phong phú về số </a:t>
            </a:r>
            <a:endParaRPr lang="en-US" sz="2800" b="1" dirty="0" smtClean="0">
              <a:latin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</a:rPr>
              <a:t>lượng </a:t>
            </a:r>
            <a:r>
              <a:rPr lang="en-US" sz="2800" b="1" dirty="0">
                <a:latin typeface="Times New Roman" pitchFamily="18" charset="0"/>
              </a:rPr>
              <a:t>loài trong quần xã</a:t>
            </a:r>
          </a:p>
        </p:txBody>
      </p:sp>
      <p:sp>
        <p:nvSpPr>
          <p:cNvPr id="94299" name="Rectangle 91"/>
          <p:cNvSpPr>
            <a:spLocks noChangeArrowheads="1"/>
          </p:cNvSpPr>
          <p:nvPr/>
        </p:nvSpPr>
        <p:spPr bwMode="auto">
          <a:xfrm>
            <a:off x="4129088" y="3167063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Mật độ cá thể của từng loài </a:t>
            </a:r>
          </a:p>
          <a:p>
            <a:r>
              <a:rPr lang="en-US" sz="2800" b="1" dirty="0">
                <a:latin typeface="Times New Roman" pitchFamily="18" charset="0"/>
              </a:rPr>
              <a:t>trong quần xã</a:t>
            </a:r>
          </a:p>
        </p:txBody>
      </p:sp>
      <p:sp>
        <p:nvSpPr>
          <p:cNvPr id="13357" name="Rectangle 98"/>
          <p:cNvSpPr>
            <a:spLocks noChangeArrowheads="1"/>
          </p:cNvSpPr>
          <p:nvPr/>
        </p:nvSpPr>
        <p:spPr bwMode="auto">
          <a:xfrm>
            <a:off x="2066925" y="609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latin typeface="Times New Roman" pitchFamily="18" charset="0"/>
              </a:rPr>
              <a:t>Bảng 49</a:t>
            </a:r>
            <a:r>
              <a:rPr lang="en-US" sz="2800" b="1">
                <a:latin typeface="Times New Roman" pitchFamily="18" charset="0"/>
              </a:rPr>
              <a:t>: Các đặc điểm của quần xã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46482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20840" name="Picture 8" descr="Linhduongdaubo_Tanza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267200" cy="4648200"/>
          </a:xfrm>
          <a:prstGeom prst="rect">
            <a:avLst/>
          </a:prstGeom>
          <a:noFill/>
          <a:ln w="19050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28676" name="Text Box 9"/>
          <p:cNvSpPr txBox="1">
            <a:spLocks noChangeArrowheads="1"/>
          </p:cNvSpPr>
          <p:nvPr/>
        </p:nvSpPr>
        <p:spPr bwMode="auto">
          <a:xfrm>
            <a:off x="3733800" y="4648200"/>
            <a:ext cx="205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Độ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304800" y="5257800"/>
            <a:ext cx="464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-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5105400" y="5334000"/>
            <a:ext cx="3860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-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5" dur="1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2" grpId="0"/>
      <p:bldP spid="120842" grpId="1"/>
      <p:bldP spid="120844" grpId="0"/>
      <p:bldP spid="12084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3900" b="1" dirty="0" smtClean="0"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vi-VN" sz="3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Quần thể người khác với quần thể sinh vật khác ở điểm căn bản nào?</a:t>
            </a:r>
            <a:r>
              <a:rPr lang="en-US" sz="3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him-canh-cut-hoang-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28600"/>
            <a:ext cx="51054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emperor-pengu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95600"/>
            <a:ext cx="33337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4114800" y="4267200"/>
            <a:ext cx="4724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CHIM CÁNH CỤT HOÀNG ĐẾ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320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 NHIỀU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905000"/>
            <a:ext cx="84582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7" descr="qustionbig_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8382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700" y="0"/>
            <a:ext cx="730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6600"/>
                </a:solidFill>
              </a:rPr>
              <a:t>II/ </a:t>
            </a:r>
            <a:r>
              <a:rPr lang="en-US" sz="2800" b="1" u="sng">
                <a:solidFill>
                  <a:srgbClr val="006600"/>
                </a:solidFill>
              </a:rPr>
              <a:t>Những dấu hiệu điển hình của một quần xã</a:t>
            </a:r>
            <a:r>
              <a:rPr lang="en-US" sz="2800">
                <a:solidFill>
                  <a:srgbClr val="006600"/>
                </a:solidFill>
              </a:rPr>
              <a:t> </a:t>
            </a:r>
          </a:p>
        </p:txBody>
      </p:sp>
      <p:graphicFrame>
        <p:nvGraphicFramePr>
          <p:cNvPr id="94305" name="Group 97"/>
          <p:cNvGraphicFramePr>
            <a:graphicFrameLocks noGrp="1"/>
          </p:cNvGraphicFramePr>
          <p:nvPr>
            <p:ph/>
          </p:nvPr>
        </p:nvGraphicFramePr>
        <p:xfrm>
          <a:off x="228600" y="1143000"/>
          <a:ext cx="8686800" cy="5638800"/>
        </p:xfrm>
        <a:graphic>
          <a:graphicData uri="http://schemas.openxmlformats.org/drawingml/2006/table">
            <a:tbl>
              <a:tblPr/>
              <a:tblGrid>
                <a:gridCol w="191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42" name="Rectangle 78"/>
          <p:cNvSpPr>
            <a:spLocks noChangeArrowheads="1"/>
          </p:cNvSpPr>
          <p:nvPr/>
        </p:nvSpPr>
        <p:spPr bwMode="auto">
          <a:xfrm>
            <a:off x="285750" y="1133475"/>
            <a:ext cx="1752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Đặc điểm</a:t>
            </a:r>
          </a:p>
        </p:txBody>
      </p:sp>
      <p:sp>
        <p:nvSpPr>
          <p:cNvPr id="94287" name="Rectangle 79"/>
          <p:cNvSpPr>
            <a:spLocks noChangeArrowheads="1"/>
          </p:cNvSpPr>
          <p:nvPr/>
        </p:nvSpPr>
        <p:spPr bwMode="auto">
          <a:xfrm>
            <a:off x="304800" y="19812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Số lượng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các loài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94288" name="Rectangle 80"/>
          <p:cNvSpPr>
            <a:spLocks noChangeArrowheads="1"/>
          </p:cNvSpPr>
          <p:nvPr/>
        </p:nvSpPr>
        <p:spPr bwMode="auto">
          <a:xfrm>
            <a:off x="290513" y="5105400"/>
            <a:ext cx="1752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Thành phần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loài 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13345" name="Rectangle 81"/>
          <p:cNvSpPr>
            <a:spLocks noChangeArrowheads="1"/>
          </p:cNvSpPr>
          <p:nvPr/>
        </p:nvSpPr>
        <p:spPr bwMode="auto">
          <a:xfrm>
            <a:off x="2176463" y="1066800"/>
            <a:ext cx="1785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Các chỉ số</a:t>
            </a:r>
          </a:p>
        </p:txBody>
      </p:sp>
      <p:sp>
        <p:nvSpPr>
          <p:cNvPr id="94291" name="Rectangle 8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09800" y="2209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đa dạng</a:t>
            </a:r>
          </a:p>
        </p:txBody>
      </p:sp>
      <p:sp>
        <p:nvSpPr>
          <p:cNvPr id="94292" name="Rectangle 8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43138" y="3157538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nhiều</a:t>
            </a:r>
          </a:p>
        </p:txBody>
      </p:sp>
      <p:sp>
        <p:nvSpPr>
          <p:cNvPr id="94293" name="Rectangle 85"/>
          <p:cNvSpPr>
            <a:spLocks noChangeArrowheads="1"/>
          </p:cNvSpPr>
          <p:nvPr/>
        </p:nvSpPr>
        <p:spPr bwMode="auto">
          <a:xfrm>
            <a:off x="2219325" y="4062413"/>
            <a:ext cx="17240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thường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gặp</a:t>
            </a:r>
          </a:p>
        </p:txBody>
      </p:sp>
      <p:sp>
        <p:nvSpPr>
          <p:cNvPr id="13351" name="Rectangle 89"/>
          <p:cNvSpPr>
            <a:spLocks noChangeArrowheads="1"/>
          </p:cNvSpPr>
          <p:nvPr/>
        </p:nvSpPr>
        <p:spPr bwMode="auto">
          <a:xfrm>
            <a:off x="5562600" y="120015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Thể hiện</a:t>
            </a:r>
            <a:r>
              <a:rPr lang="en-US" sz="2800" b="1">
                <a:latin typeface="Times New Roman" pitchFamily="18" charset="0"/>
              </a:rPr>
              <a:t> </a:t>
            </a:r>
          </a:p>
        </p:txBody>
      </p:sp>
      <p:sp>
        <p:nvSpPr>
          <p:cNvPr id="94298" name="Rectangle 90"/>
          <p:cNvSpPr>
            <a:spLocks noChangeArrowheads="1"/>
          </p:cNvSpPr>
          <p:nvPr/>
        </p:nvSpPr>
        <p:spPr bwMode="auto">
          <a:xfrm>
            <a:off x="4081463" y="21336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Mức độ phong phú về số </a:t>
            </a:r>
            <a:endParaRPr lang="en-US" sz="2800" b="1" dirty="0" smtClean="0">
              <a:latin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</a:rPr>
              <a:t>lượng </a:t>
            </a:r>
            <a:r>
              <a:rPr lang="en-US" sz="2800" b="1" dirty="0">
                <a:latin typeface="Times New Roman" pitchFamily="18" charset="0"/>
              </a:rPr>
              <a:t>loài trong quần xã</a:t>
            </a:r>
          </a:p>
        </p:txBody>
      </p:sp>
      <p:sp>
        <p:nvSpPr>
          <p:cNvPr id="94299" name="Rectangle 91"/>
          <p:cNvSpPr>
            <a:spLocks noChangeArrowheads="1"/>
          </p:cNvSpPr>
          <p:nvPr/>
        </p:nvSpPr>
        <p:spPr bwMode="auto">
          <a:xfrm>
            <a:off x="4129088" y="3167063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Mật độ cá thể của từng loài </a:t>
            </a:r>
          </a:p>
          <a:p>
            <a:r>
              <a:rPr lang="en-US" sz="2800" b="1" dirty="0">
                <a:latin typeface="Times New Roman" pitchFamily="18" charset="0"/>
              </a:rPr>
              <a:t>trong quần xã</a:t>
            </a:r>
          </a:p>
        </p:txBody>
      </p:sp>
      <p:sp>
        <p:nvSpPr>
          <p:cNvPr id="94300" name="Rectangle 92"/>
          <p:cNvSpPr>
            <a:spLocks noChangeArrowheads="1"/>
          </p:cNvSpPr>
          <p:nvPr/>
        </p:nvSpPr>
        <p:spPr bwMode="auto">
          <a:xfrm>
            <a:off x="3967163" y="4038600"/>
            <a:ext cx="49482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500" b="1">
                <a:latin typeface="Times New Roman" pitchFamily="18" charset="0"/>
              </a:rPr>
              <a:t>Tỉ lệ % số địa điểm bắt gặp một loài</a:t>
            </a:r>
          </a:p>
          <a:p>
            <a:r>
              <a:rPr lang="en-US" sz="2500" b="1">
                <a:latin typeface="Times New Roman" pitchFamily="18" charset="0"/>
              </a:rPr>
              <a:t> trong tổng số địa điểm quan sát</a:t>
            </a:r>
          </a:p>
        </p:txBody>
      </p:sp>
      <p:sp>
        <p:nvSpPr>
          <p:cNvPr id="13357" name="Rectangle 98"/>
          <p:cNvSpPr>
            <a:spLocks noChangeArrowheads="1"/>
          </p:cNvSpPr>
          <p:nvPr/>
        </p:nvSpPr>
        <p:spPr bwMode="auto">
          <a:xfrm>
            <a:off x="2066925" y="609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latin typeface="Times New Roman" pitchFamily="18" charset="0"/>
              </a:rPr>
              <a:t>Bảng 49</a:t>
            </a:r>
            <a:r>
              <a:rPr lang="en-US" sz="2800" b="1">
                <a:latin typeface="Times New Roman" pitchFamily="18" charset="0"/>
              </a:rPr>
              <a:t>: Các đặc điểm của quần xã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700" y="0"/>
            <a:ext cx="730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6600"/>
                </a:solidFill>
              </a:rPr>
              <a:t>II/ </a:t>
            </a:r>
            <a:r>
              <a:rPr lang="en-US" sz="2800" b="1" u="sng">
                <a:solidFill>
                  <a:srgbClr val="006600"/>
                </a:solidFill>
              </a:rPr>
              <a:t>Những dấu hiệu điển hình của một quần xã</a:t>
            </a:r>
            <a:r>
              <a:rPr lang="en-US" sz="2800">
                <a:solidFill>
                  <a:srgbClr val="006600"/>
                </a:solidFill>
              </a:rPr>
              <a:t> </a:t>
            </a:r>
          </a:p>
        </p:txBody>
      </p:sp>
      <p:graphicFrame>
        <p:nvGraphicFramePr>
          <p:cNvPr id="94305" name="Group 97"/>
          <p:cNvGraphicFramePr>
            <a:graphicFrameLocks noGrp="1"/>
          </p:cNvGraphicFramePr>
          <p:nvPr>
            <p:ph/>
          </p:nvPr>
        </p:nvGraphicFramePr>
        <p:xfrm>
          <a:off x="228600" y="1143000"/>
          <a:ext cx="8686800" cy="5638800"/>
        </p:xfrm>
        <a:graphic>
          <a:graphicData uri="http://schemas.openxmlformats.org/drawingml/2006/table">
            <a:tbl>
              <a:tblPr/>
              <a:tblGrid>
                <a:gridCol w="191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42" name="Rectangle 78"/>
          <p:cNvSpPr>
            <a:spLocks noChangeArrowheads="1"/>
          </p:cNvSpPr>
          <p:nvPr/>
        </p:nvSpPr>
        <p:spPr bwMode="auto">
          <a:xfrm>
            <a:off x="285750" y="1133475"/>
            <a:ext cx="1752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Đặc điểm</a:t>
            </a:r>
          </a:p>
        </p:txBody>
      </p:sp>
      <p:sp>
        <p:nvSpPr>
          <p:cNvPr id="94287" name="Rectangle 79"/>
          <p:cNvSpPr>
            <a:spLocks noChangeArrowheads="1"/>
          </p:cNvSpPr>
          <p:nvPr/>
        </p:nvSpPr>
        <p:spPr bwMode="auto">
          <a:xfrm>
            <a:off x="304800" y="19812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Số lượng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các loài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94288" name="Rectangle 80"/>
          <p:cNvSpPr>
            <a:spLocks noChangeArrowheads="1"/>
          </p:cNvSpPr>
          <p:nvPr/>
        </p:nvSpPr>
        <p:spPr bwMode="auto">
          <a:xfrm>
            <a:off x="290513" y="5105400"/>
            <a:ext cx="1752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Thành phần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loài 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13345" name="Rectangle 81"/>
          <p:cNvSpPr>
            <a:spLocks noChangeArrowheads="1"/>
          </p:cNvSpPr>
          <p:nvPr/>
        </p:nvSpPr>
        <p:spPr bwMode="auto">
          <a:xfrm>
            <a:off x="2176463" y="1066800"/>
            <a:ext cx="1785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Các chỉ số</a:t>
            </a:r>
          </a:p>
        </p:txBody>
      </p:sp>
      <p:sp>
        <p:nvSpPr>
          <p:cNvPr id="94291" name="Rectangle 8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09800" y="2209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đa dạng</a:t>
            </a:r>
          </a:p>
        </p:txBody>
      </p:sp>
      <p:sp>
        <p:nvSpPr>
          <p:cNvPr id="94292" name="Rectangle 8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43138" y="3157538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nhiều</a:t>
            </a:r>
          </a:p>
        </p:txBody>
      </p:sp>
      <p:sp>
        <p:nvSpPr>
          <p:cNvPr id="94293" name="Rectangle 85"/>
          <p:cNvSpPr>
            <a:spLocks noChangeArrowheads="1"/>
          </p:cNvSpPr>
          <p:nvPr/>
        </p:nvSpPr>
        <p:spPr bwMode="auto">
          <a:xfrm>
            <a:off x="2219325" y="4062413"/>
            <a:ext cx="17240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thường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gặp</a:t>
            </a:r>
          </a:p>
        </p:txBody>
      </p:sp>
      <p:sp>
        <p:nvSpPr>
          <p:cNvPr id="94295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85988" y="5029200"/>
            <a:ext cx="17192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Loài ưu thế</a:t>
            </a:r>
          </a:p>
        </p:txBody>
      </p:sp>
      <p:sp>
        <p:nvSpPr>
          <p:cNvPr id="13351" name="Rectangle 89"/>
          <p:cNvSpPr>
            <a:spLocks noChangeArrowheads="1"/>
          </p:cNvSpPr>
          <p:nvPr/>
        </p:nvSpPr>
        <p:spPr bwMode="auto">
          <a:xfrm>
            <a:off x="5562600" y="120015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Thể hiện</a:t>
            </a:r>
            <a:r>
              <a:rPr lang="en-US" sz="2800" b="1">
                <a:latin typeface="Times New Roman" pitchFamily="18" charset="0"/>
              </a:rPr>
              <a:t> </a:t>
            </a:r>
          </a:p>
        </p:txBody>
      </p:sp>
      <p:sp>
        <p:nvSpPr>
          <p:cNvPr id="94298" name="Rectangle 90"/>
          <p:cNvSpPr>
            <a:spLocks noChangeArrowheads="1"/>
          </p:cNvSpPr>
          <p:nvPr/>
        </p:nvSpPr>
        <p:spPr bwMode="auto">
          <a:xfrm>
            <a:off x="4081463" y="21336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Mức độ phong phú về số </a:t>
            </a:r>
            <a:endParaRPr lang="en-US" sz="2800" b="1" dirty="0" smtClean="0">
              <a:latin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</a:rPr>
              <a:t>lượng </a:t>
            </a:r>
            <a:r>
              <a:rPr lang="en-US" sz="2800" b="1" dirty="0">
                <a:latin typeface="Times New Roman" pitchFamily="18" charset="0"/>
              </a:rPr>
              <a:t>loài trong quần xã</a:t>
            </a:r>
          </a:p>
        </p:txBody>
      </p:sp>
      <p:sp>
        <p:nvSpPr>
          <p:cNvPr id="94299" name="Rectangle 91"/>
          <p:cNvSpPr>
            <a:spLocks noChangeArrowheads="1"/>
          </p:cNvSpPr>
          <p:nvPr/>
        </p:nvSpPr>
        <p:spPr bwMode="auto">
          <a:xfrm>
            <a:off x="4129088" y="3167063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Mật độ cá thể của từng loài </a:t>
            </a:r>
          </a:p>
          <a:p>
            <a:r>
              <a:rPr lang="en-US" sz="2800" b="1" dirty="0">
                <a:latin typeface="Times New Roman" pitchFamily="18" charset="0"/>
              </a:rPr>
              <a:t>trong quần xã</a:t>
            </a:r>
          </a:p>
        </p:txBody>
      </p:sp>
      <p:sp>
        <p:nvSpPr>
          <p:cNvPr id="94300" name="Rectangle 92"/>
          <p:cNvSpPr>
            <a:spLocks noChangeArrowheads="1"/>
          </p:cNvSpPr>
          <p:nvPr/>
        </p:nvSpPr>
        <p:spPr bwMode="auto">
          <a:xfrm>
            <a:off x="3967163" y="4038600"/>
            <a:ext cx="49482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500" b="1">
                <a:latin typeface="Times New Roman" pitchFamily="18" charset="0"/>
              </a:rPr>
              <a:t>Tỉ lệ % số địa điểm bắt gặp một loài</a:t>
            </a:r>
          </a:p>
          <a:p>
            <a:r>
              <a:rPr lang="en-US" sz="2500" b="1">
                <a:latin typeface="Times New Roman" pitchFamily="18" charset="0"/>
              </a:rPr>
              <a:t> trong tổng số địa điểm quan sát</a:t>
            </a:r>
          </a:p>
        </p:txBody>
      </p:sp>
      <p:sp>
        <p:nvSpPr>
          <p:cNvPr id="94302" name="Rectangle 94"/>
          <p:cNvSpPr>
            <a:spLocks noChangeArrowheads="1"/>
          </p:cNvSpPr>
          <p:nvPr/>
        </p:nvSpPr>
        <p:spPr bwMode="auto">
          <a:xfrm>
            <a:off x="4038600" y="5029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latin typeface="Times New Roman" pitchFamily="18" charset="0"/>
              </a:rPr>
              <a:t>Loài đóng vai trò quan trọng </a:t>
            </a:r>
          </a:p>
          <a:p>
            <a:r>
              <a:rPr lang="en-US" sz="2800" b="1">
                <a:latin typeface="Times New Roman" pitchFamily="18" charset="0"/>
              </a:rPr>
              <a:t>trong quần xã</a:t>
            </a:r>
          </a:p>
        </p:txBody>
      </p:sp>
      <p:sp>
        <p:nvSpPr>
          <p:cNvPr id="13357" name="Rectangle 98"/>
          <p:cNvSpPr>
            <a:spLocks noChangeArrowheads="1"/>
          </p:cNvSpPr>
          <p:nvPr/>
        </p:nvSpPr>
        <p:spPr bwMode="auto">
          <a:xfrm>
            <a:off x="2066925" y="609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latin typeface="Times New Roman" pitchFamily="18" charset="0"/>
              </a:rPr>
              <a:t>Bảng 49</a:t>
            </a:r>
            <a:r>
              <a:rPr lang="en-US" sz="2800" b="1">
                <a:latin typeface="Times New Roman" pitchFamily="18" charset="0"/>
              </a:rPr>
              <a:t>: Các đặc điểm của quần xã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a_lat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28600"/>
            <a:ext cx="7239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2438400" y="59436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RỪNG THÔNG</a:t>
            </a:r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152400" y="990600"/>
            <a:ext cx="990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ƯU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THẾ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bamboo-fores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152400" y="990600"/>
            <a:ext cx="990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ƯU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THẾ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9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2438400" y="5943600"/>
            <a:ext cx="388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RỪNG TRE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12700" y="0"/>
            <a:ext cx="7302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6600"/>
                </a:solidFill>
              </a:rPr>
              <a:t>II/ </a:t>
            </a:r>
            <a:r>
              <a:rPr lang="en-US" sz="2800" b="1" u="sng">
                <a:solidFill>
                  <a:srgbClr val="006600"/>
                </a:solidFill>
              </a:rPr>
              <a:t>Những dấu hiệu điển hình của một quần xã</a:t>
            </a:r>
            <a:r>
              <a:rPr lang="en-US" sz="2800">
                <a:solidFill>
                  <a:srgbClr val="006600"/>
                </a:solidFill>
              </a:rPr>
              <a:t> </a:t>
            </a:r>
          </a:p>
        </p:txBody>
      </p:sp>
      <p:graphicFrame>
        <p:nvGraphicFramePr>
          <p:cNvPr id="94305" name="Group 97"/>
          <p:cNvGraphicFramePr>
            <a:graphicFrameLocks noGrp="1"/>
          </p:cNvGraphicFramePr>
          <p:nvPr>
            <p:ph/>
          </p:nvPr>
        </p:nvGraphicFramePr>
        <p:xfrm>
          <a:off x="228600" y="1143000"/>
          <a:ext cx="8686800" cy="5638800"/>
        </p:xfrm>
        <a:graphic>
          <a:graphicData uri="http://schemas.openxmlformats.org/drawingml/2006/table">
            <a:tbl>
              <a:tblPr/>
              <a:tblGrid>
                <a:gridCol w="1912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2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3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05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42" name="Rectangle 78"/>
          <p:cNvSpPr>
            <a:spLocks noChangeArrowheads="1"/>
          </p:cNvSpPr>
          <p:nvPr/>
        </p:nvSpPr>
        <p:spPr bwMode="auto">
          <a:xfrm>
            <a:off x="285750" y="1133475"/>
            <a:ext cx="17526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Đặc điểm</a:t>
            </a:r>
          </a:p>
        </p:txBody>
      </p:sp>
      <p:sp>
        <p:nvSpPr>
          <p:cNvPr id="94287" name="Rectangle 79"/>
          <p:cNvSpPr>
            <a:spLocks noChangeArrowheads="1"/>
          </p:cNvSpPr>
          <p:nvPr/>
        </p:nvSpPr>
        <p:spPr bwMode="auto">
          <a:xfrm>
            <a:off x="304800" y="19812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Số lượng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các loài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94288" name="Rectangle 80"/>
          <p:cNvSpPr>
            <a:spLocks noChangeArrowheads="1"/>
          </p:cNvSpPr>
          <p:nvPr/>
        </p:nvSpPr>
        <p:spPr bwMode="auto">
          <a:xfrm>
            <a:off x="290513" y="5105400"/>
            <a:ext cx="1752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Thành phần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loài trong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quần xã</a:t>
            </a:r>
          </a:p>
        </p:txBody>
      </p:sp>
      <p:sp>
        <p:nvSpPr>
          <p:cNvPr id="13345" name="Rectangle 81"/>
          <p:cNvSpPr>
            <a:spLocks noChangeArrowheads="1"/>
          </p:cNvSpPr>
          <p:nvPr/>
        </p:nvSpPr>
        <p:spPr bwMode="auto">
          <a:xfrm>
            <a:off x="2176463" y="1066800"/>
            <a:ext cx="17859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Các chỉ số</a:t>
            </a:r>
          </a:p>
        </p:txBody>
      </p:sp>
      <p:sp>
        <p:nvSpPr>
          <p:cNvPr id="94291" name="Rectangle 8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09800" y="22098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dạng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94292" name="Rectangle 8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43138" y="3157538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nhiều</a:t>
            </a:r>
          </a:p>
        </p:txBody>
      </p:sp>
      <p:sp>
        <p:nvSpPr>
          <p:cNvPr id="94293" name="Rectangle 85"/>
          <p:cNvSpPr>
            <a:spLocks noChangeArrowheads="1"/>
          </p:cNvSpPr>
          <p:nvPr/>
        </p:nvSpPr>
        <p:spPr bwMode="auto">
          <a:xfrm>
            <a:off x="2219325" y="4062413"/>
            <a:ext cx="17240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Độ thường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gặp</a:t>
            </a:r>
          </a:p>
        </p:txBody>
      </p:sp>
      <p:sp>
        <p:nvSpPr>
          <p:cNvPr id="94295" name="Rectangle 8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85988" y="5029200"/>
            <a:ext cx="17192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Loài ưu thế</a:t>
            </a:r>
          </a:p>
        </p:txBody>
      </p:sp>
      <p:sp>
        <p:nvSpPr>
          <p:cNvPr id="94296" name="Rectangle 8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09800" y="60198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pitchFamily="18" charset="0"/>
              </a:rPr>
              <a:t>Loài </a:t>
            </a:r>
          </a:p>
          <a:p>
            <a:pPr algn="ctr"/>
            <a:r>
              <a:rPr lang="en-US" sz="2800" b="1">
                <a:latin typeface="Times New Roman" pitchFamily="18" charset="0"/>
              </a:rPr>
              <a:t>đặc trưng</a:t>
            </a:r>
          </a:p>
        </p:txBody>
      </p:sp>
      <p:sp>
        <p:nvSpPr>
          <p:cNvPr id="13351" name="Rectangle 89"/>
          <p:cNvSpPr>
            <a:spLocks noChangeArrowheads="1"/>
          </p:cNvSpPr>
          <p:nvPr/>
        </p:nvSpPr>
        <p:spPr bwMode="auto">
          <a:xfrm>
            <a:off x="5562600" y="120015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Thể hiện</a:t>
            </a:r>
            <a:r>
              <a:rPr lang="en-US" sz="2800" b="1">
                <a:latin typeface="Times New Roman" pitchFamily="18" charset="0"/>
              </a:rPr>
              <a:t> </a:t>
            </a:r>
          </a:p>
        </p:txBody>
      </p:sp>
      <p:sp>
        <p:nvSpPr>
          <p:cNvPr id="94298" name="Rectangle 90"/>
          <p:cNvSpPr>
            <a:spLocks noChangeArrowheads="1"/>
          </p:cNvSpPr>
          <p:nvPr/>
        </p:nvSpPr>
        <p:spPr bwMode="auto">
          <a:xfrm>
            <a:off x="4081463" y="21336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Mức độ phong phú về số </a:t>
            </a:r>
            <a:endParaRPr lang="en-US" sz="2800" b="1" dirty="0" smtClean="0">
              <a:latin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</a:rPr>
              <a:t>lượng </a:t>
            </a:r>
            <a:r>
              <a:rPr lang="en-US" sz="2800" b="1" dirty="0">
                <a:latin typeface="Times New Roman" pitchFamily="18" charset="0"/>
              </a:rPr>
              <a:t>loài trong quần xã</a:t>
            </a:r>
          </a:p>
        </p:txBody>
      </p:sp>
      <p:sp>
        <p:nvSpPr>
          <p:cNvPr id="94299" name="Rectangle 91"/>
          <p:cNvSpPr>
            <a:spLocks noChangeArrowheads="1"/>
          </p:cNvSpPr>
          <p:nvPr/>
        </p:nvSpPr>
        <p:spPr bwMode="auto">
          <a:xfrm>
            <a:off x="4129088" y="3167063"/>
            <a:ext cx="457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latin typeface="Times New Roman" pitchFamily="18" charset="0"/>
              </a:rPr>
              <a:t>Mật độ cá thể của từng loài </a:t>
            </a:r>
          </a:p>
          <a:p>
            <a:r>
              <a:rPr lang="en-US" sz="2800" b="1" dirty="0">
                <a:latin typeface="Times New Roman" pitchFamily="18" charset="0"/>
              </a:rPr>
              <a:t>trong quần xã</a:t>
            </a:r>
          </a:p>
        </p:txBody>
      </p:sp>
      <p:sp>
        <p:nvSpPr>
          <p:cNvPr id="94300" name="Rectangle 92"/>
          <p:cNvSpPr>
            <a:spLocks noChangeArrowheads="1"/>
          </p:cNvSpPr>
          <p:nvPr/>
        </p:nvSpPr>
        <p:spPr bwMode="auto">
          <a:xfrm>
            <a:off x="3967163" y="4038600"/>
            <a:ext cx="49482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500" b="1">
                <a:latin typeface="Times New Roman" pitchFamily="18" charset="0"/>
              </a:rPr>
              <a:t>Tỉ lệ % số địa điểm bắt gặp một loài</a:t>
            </a:r>
          </a:p>
          <a:p>
            <a:r>
              <a:rPr lang="en-US" sz="2500" b="1">
                <a:latin typeface="Times New Roman" pitchFamily="18" charset="0"/>
              </a:rPr>
              <a:t> trong tổng số địa điểm quan sát</a:t>
            </a:r>
          </a:p>
        </p:txBody>
      </p:sp>
      <p:sp>
        <p:nvSpPr>
          <p:cNvPr id="94302" name="Rectangle 94"/>
          <p:cNvSpPr>
            <a:spLocks noChangeArrowheads="1"/>
          </p:cNvSpPr>
          <p:nvPr/>
        </p:nvSpPr>
        <p:spPr bwMode="auto">
          <a:xfrm>
            <a:off x="4038600" y="5029200"/>
            <a:ext cx="457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latin typeface="Times New Roman" pitchFamily="18" charset="0"/>
              </a:rPr>
              <a:t>Loài đóng vai trò quan trọng </a:t>
            </a:r>
          </a:p>
          <a:p>
            <a:r>
              <a:rPr lang="en-US" sz="2800" b="1">
                <a:latin typeface="Times New Roman" pitchFamily="18" charset="0"/>
              </a:rPr>
              <a:t>trong quần xã</a:t>
            </a:r>
          </a:p>
        </p:txBody>
      </p:sp>
      <p:sp>
        <p:nvSpPr>
          <p:cNvPr id="94303" name="Rectangle 95"/>
          <p:cNvSpPr>
            <a:spLocks noChangeArrowheads="1"/>
          </p:cNvSpPr>
          <p:nvPr/>
        </p:nvSpPr>
        <p:spPr bwMode="auto">
          <a:xfrm>
            <a:off x="4014788" y="5943600"/>
            <a:ext cx="480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latin typeface="Times New Roman" pitchFamily="18" charset="0"/>
              </a:rPr>
              <a:t>Loài chỉ có ở một quần xã hoặc</a:t>
            </a:r>
          </a:p>
          <a:p>
            <a:r>
              <a:rPr lang="en-US" sz="2800" b="1">
                <a:latin typeface="Times New Roman" pitchFamily="18" charset="0"/>
              </a:rPr>
              <a:t>có nhiều hơn hẳn các loài khác</a:t>
            </a:r>
          </a:p>
        </p:txBody>
      </p:sp>
      <p:sp>
        <p:nvSpPr>
          <p:cNvPr id="13357" name="Rectangle 98"/>
          <p:cNvSpPr>
            <a:spLocks noChangeArrowheads="1"/>
          </p:cNvSpPr>
          <p:nvPr/>
        </p:nvSpPr>
        <p:spPr bwMode="auto">
          <a:xfrm>
            <a:off x="2066925" y="609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>
                <a:latin typeface="Times New Roman" pitchFamily="18" charset="0"/>
              </a:rPr>
              <a:t>Bảng 49</a:t>
            </a:r>
            <a:r>
              <a:rPr lang="en-US" sz="2800" b="1">
                <a:latin typeface="Times New Roman" pitchFamily="18" charset="0"/>
              </a:rPr>
              <a:t>: Các đặc điểm của quần xã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te%20giac%20ja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"/>
            <a:ext cx="655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2895600" y="5410200"/>
            <a:ext cx="3657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Tê giác </a:t>
            </a:r>
            <a:r>
              <a:rPr lang="en-US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JAVA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762000" y="6019800"/>
            <a:ext cx="815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 ĐẶC TRƯNG CỦA VƯỜN QUỐC GIA NAM CÁT TIÊN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8" name="AutoShape 2" descr="http://www.thanhnien.com.vn/Pictures201207/CongDong/070812/sung-te-giac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20745983_images1418682_SaoLa_CM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saola-credit-davide-h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200400"/>
            <a:ext cx="4867275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304800" y="4876800"/>
            <a:ext cx="3200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SAO LA</a:t>
            </a:r>
          </a:p>
        </p:txBody>
      </p:sp>
      <p:sp>
        <p:nvSpPr>
          <p:cNvPr id="16393" name="WordArt 9"/>
          <p:cNvSpPr>
            <a:spLocks noChangeArrowheads="1" noChangeShapeType="1" noTextEdit="1"/>
          </p:cNvSpPr>
          <p:nvPr/>
        </p:nvSpPr>
        <p:spPr bwMode="auto">
          <a:xfrm>
            <a:off x="4191000" y="609600"/>
            <a:ext cx="4419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LOÀI ĐẶC TRƯNG </a:t>
            </a:r>
          </a:p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KHU BẢO TỒN HUẾ</a:t>
            </a:r>
            <a:endParaRPr lang="en-US" sz="3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0"/>
            <a:ext cx="84582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4000" b="1" dirty="0" smtClean="0">
                <a:latin typeface="Times New Roman" pitchFamily="18" charset="0"/>
                <a:cs typeface="Times New Roman" pitchFamily="18" charset="0"/>
              </a:rPr>
              <a:t>Cho biết loài ưu thế và loài đặc trưng khác nhau căn bản ở điểm nào?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7" descr="qustionbig_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8382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HỎI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762"/>
            <a:ext cx="7086600" cy="1913020"/>
          </a:xfr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Picture1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1"/>
            <a:ext cx="91439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80738" y="1728703"/>
            <a:ext cx="345306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3" name="Picture 11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5800"/>
            <a:ext cx="190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HoangCl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098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5185612" y="1728703"/>
            <a:ext cx="3653588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90" name="Picture 18" descr="normal_81548324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4473575"/>
            <a:ext cx="2133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boer_goa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09800"/>
            <a:ext cx="1889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6" name="Picture 24" descr="CAU7STI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4825" y="2209800"/>
            <a:ext cx="25685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7" name="Picture 25" descr="cú mè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4343400"/>
            <a:ext cx="243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AutoShape 11"/>
          <p:cNvSpPr>
            <a:spLocks noChangeArrowheads="1"/>
          </p:cNvSpPr>
          <p:nvPr/>
        </p:nvSpPr>
        <p:spPr bwMode="auto">
          <a:xfrm>
            <a:off x="304800" y="0"/>
            <a:ext cx="8305800" cy="685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539" name="WordArt 9"/>
          <p:cNvSpPr>
            <a:spLocks noChangeArrowheads="1" noChangeShapeType="1" noTextEdit="1"/>
          </p:cNvSpPr>
          <p:nvPr/>
        </p:nvSpPr>
        <p:spPr bwMode="auto">
          <a:xfrm>
            <a:off x="3048000" y="1524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6"/>
              </a:avLst>
            </a:prstTxWarp>
          </a:bodyPr>
          <a:lstStyle/>
          <a:p>
            <a:pPr algn="ctr"/>
            <a:r>
              <a:rPr lang="en-US" sz="24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QUẦN XÃ SINH VẬT</a:t>
            </a:r>
          </a:p>
        </p:txBody>
      </p:sp>
      <p:sp>
        <p:nvSpPr>
          <p:cNvPr id="22540" name="Text Box 10"/>
          <p:cNvSpPr txBox="1">
            <a:spLocks noChangeArrowheads="1"/>
          </p:cNvSpPr>
          <p:nvPr/>
        </p:nvSpPr>
        <p:spPr bwMode="auto">
          <a:xfrm>
            <a:off x="523875" y="13652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FF00"/>
                </a:solidFill>
              </a:rPr>
              <a:t>  </a:t>
            </a:r>
            <a:r>
              <a:rPr lang="en-US" sz="2000" b="1" dirty="0" err="1">
                <a:solidFill>
                  <a:srgbClr val="FFFF00"/>
                </a:solidFill>
              </a:rPr>
              <a:t>Bài</a:t>
            </a:r>
            <a:r>
              <a:rPr lang="en-US" sz="2000" b="1" dirty="0">
                <a:solidFill>
                  <a:srgbClr val="FFFF00"/>
                </a:solidFill>
              </a:rPr>
              <a:t> 49</a:t>
            </a: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152400" y="685800"/>
            <a:ext cx="730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III/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" name="Picture 19" descr="bat"/>
          <p:cNvPicPr>
            <a:picLocks noChangeAspect="1" noChangeArrowheads="1"/>
          </p:cNvPicPr>
          <p:nvPr/>
        </p:nvPicPr>
        <p:blipFill>
          <a:blip r:embed="rId8">
            <a:lum contrast="24000"/>
          </a:blip>
          <a:srcRect/>
          <a:stretch>
            <a:fillRect/>
          </a:stretch>
        </p:blipFill>
        <p:spPr bwMode="auto">
          <a:xfrm>
            <a:off x="6934200" y="2209800"/>
            <a:ext cx="2209800" cy="2057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pic>
        <p:nvPicPr>
          <p:cNvPr id="16" name="Picture 6" descr="Chuột đất túi (macrotis)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43434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971800" y="1219200"/>
            <a:ext cx="32004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ÁNH SÁNG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 decel="100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 decel="100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85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LaVa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128210" y="493296"/>
            <a:ext cx="4219074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10" y="256672"/>
            <a:ext cx="296779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ĐỘ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gau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44196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Picture 10" descr="nh%C3%AD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133600"/>
            <a:ext cx="42672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128210" y="493296"/>
            <a:ext cx="4219074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nhím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10" y="256672"/>
            <a:ext cx="296779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ĐỘ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utoShape 3"/>
          <p:cNvSpPr>
            <a:spLocks noChangeArrowheads="1"/>
          </p:cNvSpPr>
          <p:nvPr/>
        </p:nvSpPr>
        <p:spPr bwMode="auto">
          <a:xfrm>
            <a:off x="2362200" y="1905000"/>
            <a:ext cx="762000" cy="152400"/>
          </a:xfrm>
          <a:custGeom>
            <a:avLst/>
            <a:gdLst>
              <a:gd name="T0" fmla="*/ 571500 w 21600"/>
              <a:gd name="T1" fmla="*/ 0 h 21600"/>
              <a:gd name="T2" fmla="*/ 0 w 21600"/>
              <a:gd name="T3" fmla="*/ 76200 h 21600"/>
              <a:gd name="T4" fmla="*/ 571500 w 21600"/>
              <a:gd name="T5" fmla="*/ 152400 h 21600"/>
              <a:gd name="T6" fmla="*/ 7620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5715000" y="1917700"/>
            <a:ext cx="942975" cy="139700"/>
          </a:xfrm>
          <a:custGeom>
            <a:avLst/>
            <a:gdLst>
              <a:gd name="T0" fmla="*/ 707231 w 21600"/>
              <a:gd name="T1" fmla="*/ 0 h 21600"/>
              <a:gd name="T2" fmla="*/ 0 w 21600"/>
              <a:gd name="T3" fmla="*/ 69850 h 21600"/>
              <a:gd name="T4" fmla="*/ 707231 w 21600"/>
              <a:gd name="T5" fmla="*/ 139700 h 21600"/>
              <a:gd name="T6" fmla="*/ 942975 w 21600"/>
              <a:gd name="T7" fmla="*/ 698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791200" y="639603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Khi chim ăn hết nhiều sâu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3200400" y="3276600"/>
            <a:ext cx="2403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</a:rPr>
              <a:t>Số lượng sâu tăng</a:t>
            </a:r>
            <a:endParaRPr lang="en-US" sz="24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auto">
          <a:xfrm rot="5400000">
            <a:off x="6369844" y="3536156"/>
            <a:ext cx="685800" cy="166688"/>
          </a:xfrm>
          <a:custGeom>
            <a:avLst/>
            <a:gdLst>
              <a:gd name="T0" fmla="*/ 514350 w 21600"/>
              <a:gd name="T1" fmla="*/ 0 h 21600"/>
              <a:gd name="T2" fmla="*/ 0 w 21600"/>
              <a:gd name="T3" fmla="*/ 83344 h 21600"/>
              <a:gd name="T4" fmla="*/ 514350 w 21600"/>
              <a:gd name="T5" fmla="*/ 166688 h 21600"/>
              <a:gd name="T6" fmla="*/ 685800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auto">
          <a:xfrm rot="10800000">
            <a:off x="5486400" y="5029200"/>
            <a:ext cx="938213" cy="166687"/>
          </a:xfrm>
          <a:custGeom>
            <a:avLst/>
            <a:gdLst>
              <a:gd name="T0" fmla="*/ 703660 w 21600"/>
              <a:gd name="T1" fmla="*/ 0 h 21600"/>
              <a:gd name="T2" fmla="*/ 0 w 21600"/>
              <a:gd name="T3" fmla="*/ 83344 h 21600"/>
              <a:gd name="T4" fmla="*/ 703660 w 21600"/>
              <a:gd name="T5" fmla="*/ 166687 h 21600"/>
              <a:gd name="T6" fmla="*/ 938213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114800"/>
            <a:ext cx="23622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90600"/>
            <a:ext cx="23209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90600"/>
            <a:ext cx="2279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9" name="Picture 13"/>
          <p:cNvPicPr>
            <a:picLocks noChangeAspect="1" noChangeArrowheads="1"/>
          </p:cNvPicPr>
          <p:nvPr/>
        </p:nvPicPr>
        <p:blipFill>
          <a:blip r:embed="rId5"/>
          <a:srcRect l="17999" t="19333" r="28000" b="20667"/>
          <a:stretch>
            <a:fillRect/>
          </a:stretch>
        </p:blipFill>
        <p:spPr bwMode="auto">
          <a:xfrm>
            <a:off x="6477000" y="4038600"/>
            <a:ext cx="243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629400" y="990600"/>
            <a:ext cx="2362200" cy="2209800"/>
            <a:chOff x="4176" y="638"/>
            <a:chExt cx="1350" cy="964"/>
          </a:xfrm>
        </p:grpSpPr>
        <p:pic>
          <p:nvPicPr>
            <p:cNvPr id="27665" name="Picture 15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6" name="Picture 16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7" name="Picture 17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80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8" name="Picture 18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80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9" name="Picture 19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0" name="Picture 20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80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1" name="Rectangle 8"/>
          <p:cNvSpPr>
            <a:spLocks noChangeArrowheads="1"/>
          </p:cNvSpPr>
          <p:nvPr/>
        </p:nvSpPr>
        <p:spPr bwMode="auto">
          <a:xfrm>
            <a:off x="1219200" y="0"/>
            <a:ext cx="7620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 smtClean="0">
                <a:solidFill>
                  <a:srgbClr val="0000CC"/>
                </a:solidFill>
              </a:rPr>
              <a:t> 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Gặp điều kiện khí hậu thuận lợi thì sinh vật phát </a:t>
            </a:r>
          </a:p>
          <a:p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 như thế 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ví dụ minh họa? 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0" y="3276600"/>
            <a:ext cx="2526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Thực vật phát triển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705600" y="3276600"/>
            <a:ext cx="22701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</a:rPr>
              <a:t>SLChim </a:t>
            </a:r>
            <a:r>
              <a:rPr lang="en-US" sz="2000" dirty="0">
                <a:solidFill>
                  <a:srgbClr val="0000CC"/>
                </a:solidFill>
                <a:latin typeface="Times New Roman" pitchFamily="18" charset="0"/>
              </a:rPr>
              <a:t>ăn sâu </a:t>
            </a:r>
            <a:r>
              <a:rPr lang="en-US" sz="2000" dirty="0" smtClean="0">
                <a:solidFill>
                  <a:srgbClr val="0000CC"/>
                </a:solidFill>
                <a:latin typeface="Times New Roman" pitchFamily="18" charset="0"/>
              </a:rPr>
              <a:t>tăng</a:t>
            </a:r>
            <a:endParaRPr lang="en-US" sz="20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429000" y="6334780"/>
            <a:ext cx="19784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 SLsâu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giảm</a:t>
            </a:r>
          </a:p>
        </p:txBody>
      </p:sp>
      <p:grpSp>
        <p:nvGrpSpPr>
          <p:cNvPr id="25" name="Group 14"/>
          <p:cNvGrpSpPr>
            <a:grpSpLocks/>
          </p:cNvGrpSpPr>
          <p:nvPr/>
        </p:nvGrpSpPr>
        <p:grpSpPr bwMode="auto">
          <a:xfrm>
            <a:off x="609600" y="3962400"/>
            <a:ext cx="1259840" cy="2209800"/>
            <a:chOff x="4176" y="638"/>
            <a:chExt cx="720" cy="964"/>
          </a:xfrm>
        </p:grpSpPr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1242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6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951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9"/>
            <p:cNvPicPr>
              <a:picLocks noChangeAspect="1" noChangeArrowheads="1"/>
            </p:cNvPicPr>
            <p:nvPr/>
          </p:nvPicPr>
          <p:blipFill>
            <a:blip r:embed="rId6"/>
            <a:srcRect l="18001" t="28595" r="30800" b="28595"/>
            <a:stretch>
              <a:fillRect/>
            </a:stretch>
          </p:blipFill>
          <p:spPr bwMode="auto">
            <a:xfrm>
              <a:off x="4176" y="638"/>
              <a:ext cx="72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" name="AutoShape 8"/>
          <p:cNvSpPr>
            <a:spLocks noChangeArrowheads="1"/>
          </p:cNvSpPr>
          <p:nvPr/>
        </p:nvSpPr>
        <p:spPr bwMode="auto">
          <a:xfrm rot="10800000">
            <a:off x="2057400" y="4953000"/>
            <a:ext cx="938213" cy="166687"/>
          </a:xfrm>
          <a:custGeom>
            <a:avLst/>
            <a:gdLst>
              <a:gd name="T0" fmla="*/ 703660 w 21600"/>
              <a:gd name="T1" fmla="*/ 0 h 21600"/>
              <a:gd name="T2" fmla="*/ 0 w 21600"/>
              <a:gd name="T3" fmla="*/ 83344 h 21600"/>
              <a:gd name="T4" fmla="*/ 703660 w 21600"/>
              <a:gd name="T5" fmla="*/ 166687 h 21600"/>
              <a:gd name="T6" fmla="*/ 938213 w 21600"/>
              <a:gd name="T7" fmla="*/ 8334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7CB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28600" y="6334780"/>
            <a:ext cx="2203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</a:rPr>
              <a:t>SL chim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giảm</a:t>
            </a:r>
          </a:p>
        </p:txBody>
      </p:sp>
      <p:pic>
        <p:nvPicPr>
          <p:cNvPr id="29" name="Picture 17" descr="qustionbig_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loud Callout 30"/>
          <p:cNvSpPr/>
          <p:nvPr/>
        </p:nvSpPr>
        <p:spPr>
          <a:xfrm>
            <a:off x="1219200" y="1905000"/>
            <a:ext cx="7162800" cy="28956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/>
      <p:bldP spid="116742" grpId="0"/>
      <p:bldP spid="116743" grpId="0" animBg="1"/>
      <p:bldP spid="116744" grpId="0" animBg="1"/>
      <p:bldP spid="27661" grpId="0" animBg="1"/>
      <p:bldP spid="22" grpId="0"/>
      <p:bldP spid="23" grpId="0"/>
      <p:bldP spid="24" grpId="0"/>
      <p:bldP spid="32" grpId="0" animBg="1"/>
      <p:bldP spid="33" grpId="0"/>
      <p:bldP spid="31" grpId="0" animBg="1"/>
      <p:bldP spid="3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4"/>
          <p:cNvSpPr>
            <a:spLocks noChangeArrowheads="1" noChangeShapeType="1" noTextEdit="1"/>
          </p:cNvSpPr>
          <p:nvPr/>
        </p:nvSpPr>
        <p:spPr bwMode="auto">
          <a:xfrm>
            <a:off x="1509713" y="257175"/>
            <a:ext cx="6124575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spc="72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49: QUẦN XÃ SINH VẬT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250825" y="1854200"/>
            <a:ext cx="8382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Các nhân tố sinh thái vô sinh và hữu sinh  luôn ảnh hưởng tới quần xã, tạo nên sự thay đổi.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50825" y="2798763"/>
            <a:ext cx="83820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15900" y="4132263"/>
            <a:ext cx="83820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Số lượng cá thể trong quần xã thay đổi theo những thây đổi của ngoại cảnh và luôn được khống chế ở mứcđộ nhất định phù hợp với khả năng của môi trường, tạo nên sự cân bằng sinh học trong quần xã.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1300" y="1066800"/>
            <a:ext cx="7302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III/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5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9" name="Picture 13" descr="101118bai17-a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9850"/>
            <a:ext cx="41148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1" name="Picture 15" descr="thur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3505200"/>
            <a:ext cx="414496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52" name="Picture 16" descr="Dothi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429000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152400" y="2819400"/>
            <a:ext cx="4114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Đốt rừng làm nương rẫy</a:t>
            </a:r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76200" y="6096000"/>
            <a:ext cx="4114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Săn bắt, mua bán động vật hoang dã</a:t>
            </a:r>
          </a:p>
        </p:txBody>
      </p:sp>
      <p:pic>
        <p:nvPicPr>
          <p:cNvPr id="11675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60325"/>
            <a:ext cx="4267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4800600" y="6096000"/>
            <a:ext cx="4114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Quá trình đô thị hóa quá nhanh,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thiếu quy hoạch</a:t>
            </a:r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4800600" y="2819400"/>
            <a:ext cx="4191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85800" y="76200"/>
            <a:ext cx="8305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>
                <a:solidFill>
                  <a:srgbClr val="0000CC"/>
                </a:solidFill>
              </a:rPr>
              <a:t>Trong thực tế, con người đã có những tác động nào </a:t>
            </a:r>
          </a:p>
          <a:p>
            <a:r>
              <a:rPr lang="en-US" sz="2600" b="1" dirty="0">
                <a:solidFill>
                  <a:srgbClr val="0000CC"/>
                </a:solidFill>
              </a:rPr>
              <a:t>gây mất cân bằng sinh học trong các quần xã?</a:t>
            </a:r>
          </a:p>
        </p:txBody>
      </p:sp>
      <p:pic>
        <p:nvPicPr>
          <p:cNvPr id="13" name="Picture 17" descr="qustionbig_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" y="2286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3" grpId="0" animBg="1"/>
      <p:bldP spid="116754" grpId="0" animBg="1"/>
      <p:bldP spid="116756" grpId="0" animBg="1"/>
      <p:bldP spid="116757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406775"/>
            <a:ext cx="38862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15240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14300"/>
            <a:ext cx="4038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533400" y="2743200"/>
            <a:ext cx="769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dã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1870" name="Picture 14" descr="small_609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406775"/>
            <a:ext cx="43719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4876800" y="6400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95800" y="152400"/>
            <a:ext cx="4419600" cy="2649538"/>
            <a:chOff x="3024" y="2160"/>
            <a:chExt cx="2208" cy="1669"/>
          </a:xfrm>
        </p:grpSpPr>
        <p:pic>
          <p:nvPicPr>
            <p:cNvPr id="32779" name="Picture 16"/>
            <p:cNvPicPr>
              <a:picLocks noChangeAspect="1" noChangeArrowheads="1"/>
            </p:cNvPicPr>
            <p:nvPr/>
          </p:nvPicPr>
          <p:blipFill>
            <a:blip r:embed="rId5">
              <a:lum bright="-18000"/>
            </a:blip>
            <a:srcRect/>
            <a:stretch>
              <a:fillRect/>
            </a:stretch>
          </p:blipFill>
          <p:spPr bwMode="auto">
            <a:xfrm>
              <a:off x="3024" y="2160"/>
              <a:ext cx="2208" cy="1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0" name="Line 17"/>
            <p:cNvSpPr>
              <a:spLocks noChangeShapeType="1"/>
            </p:cNvSpPr>
            <p:nvPr/>
          </p:nvSpPr>
          <p:spPr bwMode="auto">
            <a:xfrm>
              <a:off x="3072" y="2208"/>
              <a:ext cx="2160" cy="1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18"/>
            <p:cNvSpPr>
              <a:spLocks noChangeShapeType="1"/>
            </p:cNvSpPr>
            <p:nvPr/>
          </p:nvSpPr>
          <p:spPr bwMode="auto">
            <a:xfrm flipH="1">
              <a:off x="3072" y="2208"/>
              <a:ext cx="2160" cy="1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62000" y="152400"/>
            <a:ext cx="8153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15" name="Picture 17" descr="qustionbig_w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048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3" grpId="0"/>
      <p:bldP spid="121871" grpId="0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6"/>
          <p:cNvSpPr>
            <a:spLocks noChangeArrowheads="1"/>
          </p:cNvSpPr>
          <p:nvPr/>
        </p:nvSpPr>
        <p:spPr bwMode="auto">
          <a:xfrm>
            <a:off x="152400" y="0"/>
            <a:ext cx="5638800" cy="1371600"/>
          </a:xfrm>
          <a:prstGeom prst="irregularSeal2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u="sng" dirty="0" err="1" smtClean="0">
                <a:latin typeface="Times New Roman" pitchFamily="18" charset="0"/>
              </a:rPr>
              <a:t>Đánh</a:t>
            </a:r>
            <a:r>
              <a:rPr lang="en-US" sz="2800" b="1" u="sng" dirty="0" smtClean="0"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</a:rPr>
              <a:t>giá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33795" name="Rectangle 27"/>
          <p:cNvSpPr>
            <a:spLocks noChangeArrowheads="1"/>
          </p:cNvSpPr>
          <p:nvPr/>
        </p:nvSpPr>
        <p:spPr bwMode="auto">
          <a:xfrm>
            <a:off x="0" y="3124200"/>
            <a:ext cx="8839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 err="1" smtClean="0">
                <a:latin typeface="Times New Roman" pitchFamily="18" charset="0"/>
              </a:rPr>
              <a:t>Quần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tập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</a:rPr>
              <a:t> . . . . . . . . . . . . . . 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</a:p>
          <a:p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thuộccác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loài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sống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một</a:t>
            </a:r>
            <a:endParaRPr lang="en-US" sz="3200" b="1" dirty="0" smtClean="0">
              <a:latin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smtClean="0">
                <a:latin typeface="Times New Roman" pitchFamily="18" charset="0"/>
              </a:rPr>
              <a:t>.. </a:t>
            </a:r>
            <a:r>
              <a:rPr lang="en-US" sz="3200" b="1" dirty="0">
                <a:latin typeface="Times New Roman" pitchFamily="18" charset="0"/>
              </a:rPr>
              <a:t>. . . . . </a:t>
            </a:r>
            <a:r>
              <a:rPr lang="en-US" sz="3200" b="1" dirty="0" smtClean="0">
                <a:latin typeface="Times New Roman" pitchFamily="18" charset="0"/>
              </a:rPr>
              <a:t>…. </a:t>
            </a:r>
            <a:r>
              <a:rPr lang="en-US" sz="3200" b="1" dirty="0">
                <a:latin typeface="Times New Roman" pitchFamily="18" charset="0"/>
              </a:rPr>
              <a:t>. . . . . . . , </a:t>
            </a:r>
            <a:r>
              <a:rPr lang="en-US" sz="3200" b="1" dirty="0" err="1" smtClean="0">
                <a:latin typeface="Times New Roman" pitchFamily="18" charset="0"/>
              </a:rPr>
              <a:t>giữa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mối</a:t>
            </a:r>
            <a:endParaRPr lang="en-US" sz="3200" b="1" dirty="0" smtClean="0">
              <a:latin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gắn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như</a:t>
            </a:r>
            <a:r>
              <a:rPr lang="en-US" sz="3200" b="1" dirty="0">
                <a:latin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. . . . . . . . . . . </a:t>
            </a:r>
            <a:r>
              <a:rPr lang="en-US" sz="3200" b="1" dirty="0" smtClean="0">
                <a:latin typeface="Times New Roman" pitchFamily="18" charset="0"/>
              </a:rPr>
              <a:t>.,</a:t>
            </a:r>
          </a:p>
          <a:p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D</a:t>
            </a:r>
            <a:r>
              <a:rPr lang="en-US" sz="3200" b="1" dirty="0" smtClean="0">
                <a:latin typeface="Times New Roman" pitchFamily="18" charset="0"/>
              </a:rPr>
              <a:t>o </a:t>
            </a:r>
            <a:r>
              <a:rPr lang="en-US" sz="3200" b="1" dirty="0" err="1">
                <a:latin typeface="Times New Roman" pitchFamily="18" charset="0"/>
              </a:rPr>
              <a:t>vậy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quần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trúc</a:t>
            </a:r>
            <a:r>
              <a:rPr lang="en-US" sz="3200" b="1" dirty="0">
                <a:latin typeface="Times New Roman" pitchFamily="18" charset="0"/>
              </a:rPr>
              <a:t> . . . . . . . . . . . . . . ..</a:t>
            </a:r>
          </a:p>
          <a:p>
            <a:pPr>
              <a:buFont typeface="Wingdings" pitchFamily="2" charset="2"/>
              <a:buNone/>
            </a:pPr>
            <a:r>
              <a:rPr lang="en-US" sz="3200" b="1" dirty="0">
                <a:latin typeface="Times New Roman" pitchFamily="18" charset="0"/>
              </a:rPr>
              <a:t>   </a:t>
            </a:r>
          </a:p>
        </p:txBody>
      </p:sp>
      <p:sp>
        <p:nvSpPr>
          <p:cNvPr id="33796" name="Rectangle 35"/>
          <p:cNvSpPr>
            <a:spLocks noChangeArrowheads="1"/>
          </p:cNvSpPr>
          <p:nvPr/>
        </p:nvSpPr>
        <p:spPr bwMode="auto">
          <a:xfrm>
            <a:off x="685800" y="990600"/>
            <a:ext cx="464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1:Điền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22920" name="Rectangle 40"/>
          <p:cNvSpPr>
            <a:spLocks noChangeArrowheads="1"/>
          </p:cNvSpPr>
          <p:nvPr/>
        </p:nvSpPr>
        <p:spPr bwMode="auto">
          <a:xfrm>
            <a:off x="5791200" y="0"/>
            <a:ext cx="3124200" cy="304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2921" name="Rectangle 41"/>
          <p:cNvSpPr>
            <a:spLocks noChangeArrowheads="1"/>
          </p:cNvSpPr>
          <p:nvPr/>
        </p:nvSpPr>
        <p:spPr bwMode="auto">
          <a:xfrm>
            <a:off x="5867400" y="228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quần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22" name="Rectangle 42"/>
          <p:cNvSpPr>
            <a:spLocks noChangeArrowheads="1"/>
          </p:cNvSpPr>
          <p:nvPr/>
        </p:nvSpPr>
        <p:spPr bwMode="auto">
          <a:xfrm>
            <a:off x="5791200" y="60960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tương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ổn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22923" name="Rectangle 43"/>
          <p:cNvSpPr>
            <a:spLocks noChangeArrowheads="1"/>
          </p:cNvSpPr>
          <p:nvPr/>
        </p:nvSpPr>
        <p:spPr bwMode="auto">
          <a:xfrm>
            <a:off x="5867400" y="10668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thống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nhất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24" name="Rectangle 44"/>
          <p:cNvSpPr>
            <a:spLocks noChangeArrowheads="1"/>
          </p:cNvSpPr>
          <p:nvPr/>
        </p:nvSpPr>
        <p:spPr bwMode="auto">
          <a:xfrm>
            <a:off x="5791200" y="2438400"/>
            <a:ext cx="3048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25" name="Rectangle 45"/>
          <p:cNvSpPr>
            <a:spLocks noChangeArrowheads="1"/>
          </p:cNvSpPr>
          <p:nvPr/>
        </p:nvSpPr>
        <p:spPr bwMode="auto">
          <a:xfrm>
            <a:off x="5943600" y="16002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loài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2926" name="Rectangle 46"/>
          <p:cNvSpPr>
            <a:spLocks noChangeArrowheads="1"/>
          </p:cNvSpPr>
          <p:nvPr/>
        </p:nvSpPr>
        <p:spPr bwMode="auto">
          <a:xfrm>
            <a:off x="5943600" y="21336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loài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8611 0.11273 C -0.2283 0.13657 -0.25 0.17199 -0.25 0.20903 C -0.25 0.25116 -0.2283 0.28495 -0.18611 0.3088 L 3.33333E-6 0.42222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67 -0.00047 C -0.175 -0.00903 -0.20208 -0.01667 -0.21042 -0.01667 C -0.26875 -0.01667 -0.32917 0.11666 -0.32917 0.25 C -0.32917 0.18217 -0.35833 0.11666 -0.3875 0.11666 C -0.41667 0.11666 -0.44583 0.1831 -0.44583 0.25 C -0.44583 0.2162 -0.46042 0.18217 -0.475 0.18217 C -0.49167 0.18217 -0.50625 0.2155 -0.50625 0.25 C -0.50625 0.2324 -0.5125 0.2162 -0.52083 0.2162 C -0.52708 0.2162 -0.53542 0.23333 -0.53542 0.25 C -0.53542 0.24097 -0.53958 0.2324 -0.54167 0.2324 C -0.54583 0.2324 -0.55 0.24097 -0.55 0.25 C -0.55 0.24513 -0.55208 0.24097 -0.55417 0.24097 C -0.55417 0.23981 -0.55833 0.24513 -0.55833 0.25 C -0.55833 0.24722 -0.55833 0.24513 -0.56042 0.24513 C -0.56042 0.24629 -0.5625 0.24722 -0.5625 0.25 C -0.5625 0.24838 -0.5625 0.24722 -0.5625 0.24629 C -0.56458 0.24629 -0.56458 0.24722 -0.56458 0.24861 C -0.56667 0.24861 -0.56667 0.24722 -0.56667 0.24629 C -0.56667 0.24675 -0.56667 0.24722 -0.56667 0.24861 " pathEditMode="relative" rAng="0" ptsTypes="fffffffffffffffffff">
                                      <p:cBhvr>
                                        <p:cTn id="10" dur="1000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 0.5333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29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4 0.05879 C -0.13334 0.0375 -0.12361 0.01666 -0.12118 0.01666 C -0.10417 0.01666 -0.08716 0.35 -0.08716 0.68333 C -0.08716 0.51528 -0.07986 0.35 -0.07014 0.35 C -0.06285 0.35 -0.05313 0.51736 -0.05313 0.68333 C -0.05313 0.60023 -0.04827 0.51528 -0.04584 0.51528 C -0.04098 0.51528 -0.03611 0.59768 -0.03611 0.68333 C -0.03611 0.64028 -0.03368 0.60023 -0.03125 0.60023 C -0.02882 0.60023 -0.02639 0.64259 -0.02639 0.68333 C -0.02639 0.66134 -0.02639 0.64028 -0.02639 0.64051 C -0.02396 0.64028 -0.02396 0.66134 -0.02396 0.68333 C -0.02396 0.67245 -0.02153 0.66134 -0.02153 0.66157 C -0.02153 0.66435 -0.02153 0.67245 -0.02153 0.68333 C -0.02153 0.67731 -0.02153 0.67245 -0.0191 0.67245 C -0.0191 0.675 -0.0191 0.67778 -0.0191 0.68333 C -0.0191 0.68009 -0.0191 0.67731 -0.0191 0.675 C -0.0191 0.67523 -0.0191 0.67778 -0.0191 0.68009 C -0.0191 0.68032 -0.0191 0.67778 -0.0191 0.675 C -0.01667 0.675 -0.01667 0.67778 -0.01667 0.68009 " pathEditMode="relative" rAng="0" ptsTypes="fffffffffffffffffff">
                                      <p:cBhvr>
                                        <p:cTn id="18" dur="2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2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2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22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0" grpId="0" animBg="1"/>
      <p:bldP spid="122921" grpId="0"/>
      <p:bldP spid="122922" grpId="0"/>
      <p:bldP spid="122923" grpId="0"/>
      <p:bldP spid="122924" grpId="0"/>
      <p:bldP spid="122925" grpId="0"/>
      <p:bldP spid="1229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946150"/>
            <a:ext cx="8229600" cy="3200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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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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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		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alt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143000" y="304800"/>
            <a:ext cx="70104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– ĐÁNH GIÁ 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981200" y="34290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  <a:sym typeface="Wingdings" panose="05000000000000000000" pitchFamily="2" charset="2"/>
              </a:rPr>
              <a:t></a:t>
            </a:r>
          </a:p>
        </p:txBody>
      </p:sp>
    </p:spTree>
    <p:extLst>
      <p:ext uri="{BB962C8B-B14F-4D97-AF65-F5344CB8AC3E}">
        <p14:creationId xmlns:p14="http://schemas.microsoft.com/office/powerpoint/2010/main" val="176388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4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0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40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0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3000"/>
                                        <p:tgtEl>
                                          <p:spTgt spid="140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 build="p"/>
      <p:bldP spid="140291" grpId="0"/>
      <p:bldP spid="1402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Picture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3000"/>
            <a:ext cx="533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AutoShape 9"/>
          <p:cNvSpPr>
            <a:spLocks noChangeArrowheads="1"/>
          </p:cNvSpPr>
          <p:nvPr/>
        </p:nvSpPr>
        <p:spPr bwMode="auto">
          <a:xfrm>
            <a:off x="304800" y="0"/>
            <a:ext cx="8305800" cy="685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180" name="Text Box 8"/>
          <p:cNvSpPr txBox="1">
            <a:spLocks noChangeArrowheads="1"/>
          </p:cNvSpPr>
          <p:nvPr/>
        </p:nvSpPr>
        <p:spPr bwMode="auto">
          <a:xfrm>
            <a:off x="523875" y="136525"/>
            <a:ext cx="199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FFFF00"/>
                </a:solidFill>
              </a:rPr>
              <a:t>  </a:t>
            </a:r>
            <a:r>
              <a:rPr lang="en-US" sz="2000" b="1" dirty="0" err="1" smtClean="0">
                <a:solidFill>
                  <a:srgbClr val="FFFF00"/>
                </a:solidFill>
              </a:rPr>
              <a:t>Bài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49</a:t>
            </a:r>
          </a:p>
        </p:txBody>
      </p:sp>
      <p:sp>
        <p:nvSpPr>
          <p:cNvPr id="7181" name="WordArt 11"/>
          <p:cNvSpPr>
            <a:spLocks noChangeArrowheads="1" noChangeShapeType="1" noTextEdit="1"/>
          </p:cNvSpPr>
          <p:nvPr/>
        </p:nvSpPr>
        <p:spPr bwMode="auto">
          <a:xfrm>
            <a:off x="3048000" y="1524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6"/>
              </a:avLst>
            </a:prstTxWarp>
          </a:bodyPr>
          <a:lstStyle/>
          <a:p>
            <a:pPr algn="ctr"/>
            <a:r>
              <a:rPr lang="en-US" sz="2400" kern="10" dirty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QUẦN XÃ SINH VẬT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676400" y="2057400"/>
            <a:ext cx="884238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1600200" y="3505200"/>
            <a:ext cx="960438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1371600" y="4724400"/>
            <a:ext cx="1112838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 flipV="1">
            <a:off x="6446838" y="4343400"/>
            <a:ext cx="944562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 flipV="1">
            <a:off x="6599238" y="3505200"/>
            <a:ext cx="944562" cy="46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6599238" y="1905000"/>
            <a:ext cx="1020762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0" y="1066800"/>
            <a:ext cx="9123946" cy="5835316"/>
            <a:chOff x="0" y="1066800"/>
            <a:chExt cx="9123946" cy="5835316"/>
          </a:xfrm>
        </p:grpSpPr>
        <p:pic>
          <p:nvPicPr>
            <p:cNvPr id="198659" name="Picture 3" descr="SNAK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15064"/>
              <a:ext cx="1828800" cy="128587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0" name="Picture 4" descr="water_lettuc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15200" y="1066800"/>
              <a:ext cx="1752600" cy="1447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1" name="Picture 5" descr="hoa su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143000"/>
              <a:ext cx="1828800" cy="13509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2" name="Picture 6" descr="imagesCA6EFKO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614864"/>
              <a:ext cx="1828800" cy="1447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3" name="Picture 7" descr="imagesCAJFH8H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310438" y="2614864"/>
              <a:ext cx="1757362" cy="145256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198664" name="Picture 8" descr="imagesCAFFRLCX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15200" y="4173455"/>
              <a:ext cx="1752600" cy="13891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44034" name="Picture 2" descr="http://sohanews2.vcmedia.vn/2014/1-mon-ngon-cua-dong-139349248741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5655207"/>
              <a:ext cx="1828800" cy="1246909"/>
            </a:xfrm>
            <a:prstGeom prst="rect">
              <a:avLst/>
            </a:prstGeom>
            <a:noFill/>
          </p:spPr>
        </p:pic>
        <p:pic>
          <p:nvPicPr>
            <p:cNvPr id="44036" name="Picture 4" descr="http://tepbac.com/upload/images/luon%20bo%20me(1)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13022" y="5638800"/>
              <a:ext cx="1668378" cy="1219200"/>
            </a:xfrm>
            <a:prstGeom prst="rect">
              <a:avLst/>
            </a:prstGeom>
            <a:noFill/>
          </p:spPr>
        </p:pic>
        <p:pic>
          <p:nvPicPr>
            <p:cNvPr id="44038" name="Picture 6" descr="https://upload.wikimedia.org/wikipedia/commons/4/47/Hoplobatrachus_rugulosus_from_Minanga_-_ZooKeys-266-001-g030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657600" y="5638799"/>
              <a:ext cx="1600200" cy="1219201"/>
            </a:xfrm>
            <a:prstGeom prst="rect">
              <a:avLst/>
            </a:prstGeom>
            <a:noFill/>
          </p:spPr>
        </p:pic>
        <p:pic>
          <p:nvPicPr>
            <p:cNvPr id="44040" name="Picture 8" descr="http://nld.vcmedia.vn/S5KKUQrkCvT6Eb8lVn0QdkQXCW1U7p/Image/2013/09/curuavaonhadan1_fcd6a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410200" y="5638800"/>
              <a:ext cx="1752600" cy="1219200"/>
            </a:xfrm>
            <a:prstGeom prst="rect">
              <a:avLst/>
            </a:prstGeom>
            <a:noFill/>
          </p:spPr>
        </p:pic>
        <p:pic>
          <p:nvPicPr>
            <p:cNvPr id="44042" name="Picture 10" descr="http://vanhoamientay.com/wp-content/uploads/2014/09/thu-hoach-lac.jpg"/>
            <p:cNvPicPr>
              <a:picLocks noChangeAspect="1" noChangeArrowheads="1"/>
            </p:cNvPicPr>
            <p:nvPr/>
          </p:nvPicPr>
          <p:blipFill>
            <a:blip r:embed="rId13"/>
            <a:srcRect l="4348" t="51304"/>
            <a:stretch>
              <a:fillRect/>
            </a:stretch>
          </p:blipFill>
          <p:spPr bwMode="auto">
            <a:xfrm>
              <a:off x="7218946" y="5638800"/>
              <a:ext cx="1905000" cy="1219200"/>
            </a:xfrm>
            <a:prstGeom prst="rect">
              <a:avLst/>
            </a:prstGeom>
            <a:noFill/>
          </p:spPr>
        </p:pic>
      </p:grp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4495800" y="4953000"/>
            <a:ext cx="45719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5791200" y="4876800"/>
            <a:ext cx="76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 flipV="1">
            <a:off x="6477000" y="4876800"/>
            <a:ext cx="868362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V="1">
            <a:off x="3276600" y="4876800"/>
            <a:ext cx="45719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1219200" y="5029200"/>
            <a:ext cx="1493519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4" grpId="0" animBg="1"/>
      <p:bldP spid="25" grpId="0" animBg="1"/>
      <p:bldP spid="26" grpId="0" animBg="1"/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j0196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2133600" y="457200"/>
            <a:ext cx="525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HƯỚNG DẪN VỀ NHÀ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28600" y="2362200"/>
            <a:ext cx="81816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Trả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lời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hỏi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1, 2, 3, 4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trang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149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Xem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 “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Hệ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thái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.”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 descr="1174645oad7z9n2ir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667125"/>
            <a:ext cx="325755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200" name="WordArt 8"/>
          <p:cNvSpPr>
            <a:spLocks noChangeArrowheads="1" noChangeShapeType="1" noTextEdit="1"/>
          </p:cNvSpPr>
          <p:nvPr/>
        </p:nvSpPr>
        <p:spPr bwMode="auto">
          <a:xfrm rot="-137035">
            <a:off x="966788" y="534988"/>
            <a:ext cx="6886575" cy="297021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52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Trân trọng cảm ơn các thầy cô giáo</a:t>
            </a:r>
          </a:p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0000FF"/>
                    </a:gs>
                  </a:gsLst>
                  <a:lin ang="552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0000FF"/>
                  </a:gs>
                </a:gsLst>
                <a:lin ang="552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6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838200" y="2286000"/>
            <a:ext cx="7239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TIẾT 50-BÀI 49:  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QUẦN XÃ SINH VẬT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914400"/>
          </a:xfrm>
        </p:spPr>
        <p:txBody>
          <a:bodyPr>
            <a:noAutofit/>
          </a:bodyPr>
          <a:lstStyle/>
          <a:p>
            <a:pPr algn="ctr"/>
            <a:r>
              <a:rPr lang="en-US" sz="4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QUẦN XÃ SINH VẬT</a:t>
            </a:r>
            <a:br>
              <a:rPr lang="en-US" sz="44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</a:br>
            <a:endParaRPr lang="en-US" sz="4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b="1" u="sng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u="sng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vât</a:t>
            </a:r>
            <a:r>
              <a:rPr lang="en-US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II/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endParaRPr lang="en-US" b="1" u="sng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u="sng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III/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1"/>
          <p:cNvSpPr>
            <a:spLocks noChangeArrowheads="1"/>
          </p:cNvSpPr>
          <p:nvPr/>
        </p:nvSpPr>
        <p:spPr bwMode="auto">
          <a:xfrm>
            <a:off x="304800" y="0"/>
            <a:ext cx="8305800" cy="6858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38100" cmpd="dbl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52400" y="1066800"/>
            <a:ext cx="7031517" cy="5791200"/>
            <a:chOff x="0" y="1056"/>
            <a:chExt cx="4280" cy="3264"/>
          </a:xfrm>
        </p:grpSpPr>
        <p:pic>
          <p:nvPicPr>
            <p:cNvPr id="4105" name="Picture 6" descr="rainfores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" y="1056"/>
              <a:ext cx="4271" cy="2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Rectangle 7"/>
            <p:cNvSpPr>
              <a:spLocks noChangeArrowheads="1"/>
            </p:cNvSpPr>
            <p:nvPr/>
          </p:nvSpPr>
          <p:spPr bwMode="auto">
            <a:xfrm>
              <a:off x="0" y="3840"/>
              <a:ext cx="39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u="sng" dirty="0" err="1">
                  <a:latin typeface="Times New Roman" pitchFamily="18" charset="0"/>
                </a:rPr>
                <a:t>Hình</a:t>
              </a:r>
              <a:r>
                <a:rPr lang="en-US" sz="2800" b="1" u="sng" dirty="0">
                  <a:latin typeface="Times New Roman" pitchFamily="18" charset="0"/>
                </a:rPr>
                <a:t> </a:t>
              </a:r>
              <a:r>
                <a:rPr lang="en-US" sz="2800" b="1" u="sng" dirty="0" err="1">
                  <a:latin typeface="Times New Roman" pitchFamily="18" charset="0"/>
                </a:rPr>
                <a:t>ảnh</a:t>
              </a:r>
              <a:r>
                <a:rPr lang="en-US" sz="2800" b="1" u="sng" dirty="0">
                  <a:latin typeface="Times New Roman" pitchFamily="18" charset="0"/>
                </a:rPr>
                <a:t> </a:t>
              </a:r>
              <a:r>
                <a:rPr lang="en-US" sz="2800" b="1" u="sng" dirty="0" err="1">
                  <a:latin typeface="Times New Roman" pitchFamily="18" charset="0"/>
                </a:rPr>
                <a:t>một</a:t>
              </a:r>
              <a:r>
                <a:rPr lang="en-US" sz="2800" b="1" u="sng" dirty="0">
                  <a:latin typeface="Times New Roman" pitchFamily="18" charset="0"/>
                </a:rPr>
                <a:t> </a:t>
              </a:r>
              <a:r>
                <a:rPr lang="en-US" sz="2800" b="1" u="sng" dirty="0" err="1">
                  <a:latin typeface="Times New Roman" pitchFamily="18" charset="0"/>
                </a:rPr>
                <a:t>khu</a:t>
              </a:r>
              <a:r>
                <a:rPr lang="en-US" sz="2800" b="1" u="sng" dirty="0">
                  <a:latin typeface="Times New Roman" pitchFamily="18" charset="0"/>
                </a:rPr>
                <a:t> </a:t>
              </a:r>
              <a:r>
                <a:rPr lang="en-US" sz="2800" b="1" u="sng" dirty="0" err="1">
                  <a:latin typeface="Times New Roman" pitchFamily="18" charset="0"/>
                </a:rPr>
                <a:t>rừng</a:t>
              </a:r>
              <a:r>
                <a:rPr lang="en-US" sz="2800" b="1" u="sng" dirty="0">
                  <a:latin typeface="Times New Roman" pitchFamily="18" charset="0"/>
                </a:rPr>
                <a:t> </a:t>
              </a:r>
              <a:r>
                <a:rPr lang="en-US" sz="2800" b="1" u="sng" dirty="0" err="1">
                  <a:latin typeface="Times New Roman" pitchFamily="18" charset="0"/>
                </a:rPr>
                <a:t>mưa</a:t>
              </a:r>
              <a:r>
                <a:rPr lang="en-US" sz="2800" b="1" u="sng" dirty="0">
                  <a:latin typeface="Times New Roman" pitchFamily="18" charset="0"/>
                </a:rPr>
                <a:t> </a:t>
              </a:r>
              <a:r>
                <a:rPr lang="en-US" sz="2800" b="1" u="sng" dirty="0" err="1">
                  <a:latin typeface="Times New Roman" pitchFamily="18" charset="0"/>
                </a:rPr>
                <a:t>nhiệt</a:t>
              </a:r>
              <a:r>
                <a:rPr lang="en-US" sz="2800" b="1" u="sng" dirty="0">
                  <a:latin typeface="Times New Roman" pitchFamily="18" charset="0"/>
                </a:rPr>
                <a:t> </a:t>
              </a:r>
              <a:r>
                <a:rPr lang="en-US" sz="2800" b="1" u="sng" dirty="0" err="1">
                  <a:latin typeface="Times New Roman" pitchFamily="18" charset="0"/>
                </a:rPr>
                <a:t>đới</a:t>
              </a:r>
              <a:endParaRPr lang="en-US" sz="2800" b="1" u="sng" dirty="0">
                <a:latin typeface="Times New Roman" pitchFamily="18" charset="0"/>
              </a:endParaRPr>
            </a:p>
          </p:txBody>
        </p:sp>
      </p:grp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7010400" y="2667000"/>
            <a:ext cx="2133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2961" name="Picture 17" descr="qustionbig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990600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WordArt 19"/>
          <p:cNvSpPr>
            <a:spLocks noChangeArrowheads="1" noChangeShapeType="1" noTextEdit="1"/>
          </p:cNvSpPr>
          <p:nvPr/>
        </p:nvSpPr>
        <p:spPr bwMode="auto">
          <a:xfrm>
            <a:off x="3048000" y="152400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06"/>
              </a:avLst>
            </a:prstTxWarp>
          </a:bodyPr>
          <a:lstStyle/>
          <a:p>
            <a:pPr algn="ctr"/>
            <a:r>
              <a:rPr lang="en-US" sz="24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QUẦN XÃ SINH VẬT</a:t>
            </a:r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304800" y="577850"/>
            <a:ext cx="6616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I/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u="sng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vât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Picture 4" descr="Oecophyll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57200"/>
            <a:ext cx="2743200" cy="236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5350" name="Picture 6" descr="55b78bc5af1a4223d2ada5ce1c91d4a6_382692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57200"/>
            <a:ext cx="3276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1" name="Picture 7" descr="duongx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8100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2" name="Picture 8" descr="hinh anh dan chi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"/>
            <a:ext cx="2514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3" name="Picture 9" descr="n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38100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4" name="Picture 10" descr="re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8100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0" y="2971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56" name="Text Box 12"/>
          <p:cNvSpPr txBox="1">
            <a:spLocks noChangeArrowheads="1"/>
          </p:cNvSpPr>
          <p:nvPr/>
        </p:nvSpPr>
        <p:spPr bwMode="auto">
          <a:xfrm>
            <a:off x="3048000" y="6096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0" y="6172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rêu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6705600" y="6096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3200400" y="2971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360" name="Text Box 16"/>
          <p:cNvSpPr txBox="1">
            <a:spLocks noChangeArrowheads="1"/>
          </p:cNvSpPr>
          <p:nvPr/>
        </p:nvSpPr>
        <p:spPr bwMode="auto">
          <a:xfrm>
            <a:off x="6553200" y="3048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5" grpId="0"/>
      <p:bldP spid="185356" grpId="0"/>
      <p:bldP spid="185357" grpId="0"/>
      <p:bldP spid="185358" grpId="0"/>
      <p:bldP spid="185359" grpId="0"/>
      <p:bldP spid="185360" grpId="0"/>
      <p:bldP spid="18536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62200" y="2133600"/>
            <a:ext cx="4267200" cy="4724400"/>
            <a:chOff x="0" y="1056"/>
            <a:chExt cx="4128" cy="3264"/>
          </a:xfrm>
        </p:grpSpPr>
        <p:pic>
          <p:nvPicPr>
            <p:cNvPr id="6162" name="Picture 4" descr="rainfores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" y="1056"/>
              <a:ext cx="4119" cy="2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Rectangle 5"/>
            <p:cNvSpPr>
              <a:spLocks noChangeArrowheads="1"/>
            </p:cNvSpPr>
            <p:nvPr/>
          </p:nvSpPr>
          <p:spPr bwMode="auto">
            <a:xfrm>
              <a:off x="0" y="3840"/>
              <a:ext cx="39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="1" u="sng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pic>
        <p:nvPicPr>
          <p:cNvPr id="6147" name="Picture 14" descr="Oecophyll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0"/>
            <a:ext cx="2743200" cy="2057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2287" name="Text Box 15"/>
          <p:cNvSpPr txBox="1">
            <a:spLocks noChangeArrowheads="1"/>
          </p:cNvSpPr>
          <p:nvPr/>
        </p:nvSpPr>
        <p:spPr bwMode="auto">
          <a:xfrm>
            <a:off x="2590800" y="6172200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9" name="Picture 26" descr="images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38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0" descr="55b78bc5af1a4223d2ada5ce1c91d4a6_382692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31" descr="duongx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2860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2" descr="hinh anh dan chi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8120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33" descr="na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44958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34" descr="reu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495800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2057400" y="1524000"/>
            <a:ext cx="121920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H="1">
            <a:off x="6172200" y="1676400"/>
            <a:ext cx="7620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V="1">
            <a:off x="1905000" y="5334000"/>
            <a:ext cx="12192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>
            <a:off x="4525963" y="1600200"/>
            <a:ext cx="46037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5867400" y="5562600"/>
            <a:ext cx="1371600" cy="152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6019800" y="3657600"/>
            <a:ext cx="1219200" cy="460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905000" y="3505200"/>
            <a:ext cx="9906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7" grpId="0"/>
      <p:bldP spid="1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1656</Words>
  <Application>Microsoft Office PowerPoint</Application>
  <PresentationFormat>On-screen Show (4:3)</PresentationFormat>
  <Paragraphs>275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.VnTime</vt:lpstr>
      <vt:lpstr>Arial</vt:lpstr>
      <vt:lpstr>Calibri</vt:lpstr>
      <vt:lpstr>Calibri Light</vt:lpstr>
      <vt:lpstr>Times New Roman</vt:lpstr>
      <vt:lpstr>Wingdings</vt:lpstr>
      <vt:lpstr>Wingdings 3</vt:lpstr>
      <vt:lpstr>Office Theme</vt:lpstr>
      <vt:lpstr>PowerPoint Presentation</vt:lpstr>
      <vt:lpstr>KIỂM TRA BÀI CŨ</vt:lpstr>
      <vt:lpstr>? Trong thời gian 1 phút hãy kể tên các sinh vật có thể sống ở ao cá tự nhiên dưới đây</vt:lpstr>
      <vt:lpstr>PowerPoint Presentation</vt:lpstr>
      <vt:lpstr>PowerPoint Presentation</vt:lpstr>
      <vt:lpstr>QUẦN XÃ SINH VẬT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MyPC One</dc:creator>
  <cp:lastModifiedBy>MHC</cp:lastModifiedBy>
  <cp:revision>117</cp:revision>
  <dcterms:created xsi:type="dcterms:W3CDTF">2014-02-23T16:28:46Z</dcterms:created>
  <dcterms:modified xsi:type="dcterms:W3CDTF">2024-06-02T16:06:53Z</dcterms:modified>
</cp:coreProperties>
</file>