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6" r:id="rId2"/>
    <p:sldId id="344" r:id="rId3"/>
    <p:sldId id="345" r:id="rId4"/>
    <p:sldId id="370" r:id="rId5"/>
    <p:sldId id="337" r:id="rId6"/>
    <p:sldId id="339" r:id="rId7"/>
    <p:sldId id="371" r:id="rId8"/>
    <p:sldId id="372" r:id="rId9"/>
    <p:sldId id="373" r:id="rId10"/>
    <p:sldId id="378" r:id="rId11"/>
    <p:sldId id="357" r:id="rId12"/>
    <p:sldId id="379" r:id="rId13"/>
    <p:sldId id="374" r:id="rId14"/>
    <p:sldId id="377" r:id="rId15"/>
    <p:sldId id="359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06" r:id="rId24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27E292-5A33-768E-4471-C9AA57E809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83AA3-7C9C-6196-9910-3288E72CC6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5685B3-4B27-4B4C-A0E6-F123C8CA6535}" type="datetimeFigureOut">
              <a:rPr lang="vi-VN"/>
              <a:pPr>
                <a:defRPr/>
              </a:pPr>
              <a:t>03/06/2024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B03A4A1-48F4-C75A-7A08-BA7B7B81E5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0F36CF1-A103-BD94-8430-6F1677B80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A94FA-282D-E14A-FEAA-A521C4D699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2C049-CBCA-FB9A-E8F4-D834429F7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57945B-1CD0-4FCF-AD5F-3687B4E5287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6756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50D4F04E-A607-A990-419C-86B679B56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01ECA2C-9727-7A9A-F06C-2BBED2C12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169F5F86-F703-3A59-5F84-9C47557D2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C1A038-7C9A-4FD7-9D63-8C9E5935C14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75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F50F3-FA2D-6864-9F89-FCC82211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27CD-4D25-426D-9A3A-988884A5C533}" type="datetimeFigureOut">
              <a:rPr lang="vi-VN"/>
              <a:pPr>
                <a:defRPr/>
              </a:pPr>
              <a:t>03/06/2024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BA558-2CA3-D873-7776-F64782A5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529D1-F561-909B-EE93-44D06FF1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38E5-BF7D-4A28-98B6-D9068DED704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67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265E9-0B8C-7CEF-7D46-3825F5A7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AB5F0-7914-497E-B025-2BFCFDB420A6}" type="datetimeFigureOut">
              <a:rPr lang="vi-VN"/>
              <a:pPr>
                <a:defRPr/>
              </a:pPr>
              <a:t>03/06/2024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B4797-0A4A-4894-CF05-4AB2E943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86F9D-E066-9F25-D192-8745EBD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D454-FAC5-4EE6-8298-9FA55AF5971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32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0715C-A4A6-825D-D07B-BB16F210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768B-B996-4C34-ADAE-1EC72FCB434C}" type="datetimeFigureOut">
              <a:rPr lang="vi-VN"/>
              <a:pPr>
                <a:defRPr/>
              </a:pPr>
              <a:t>03/06/2024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C3B14-BA54-B517-AB4F-2E1A2DBD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6895E-9157-46EF-7570-44560F95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58F8-3138-4B71-BBCD-B1C057C680A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96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F1236-2AEB-1874-5644-2C0C1E47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72245-F567-4EFC-83D3-D26D699D6972}" type="datetimeFigureOut">
              <a:rPr lang="vi-VN"/>
              <a:pPr>
                <a:defRPr/>
              </a:pPr>
              <a:t>03/06/2024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CA7F-0C1C-6FCF-DCF3-0FA9A8B0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1980-A7A0-8A60-5D30-4FACC23B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47062-6067-48B3-B12B-233EA2D9CA9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64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3C220-8D7F-CEEC-5A6D-444D7C43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9880-7279-41D1-8A8C-A0BF9C3B9D71}" type="datetimeFigureOut">
              <a:rPr lang="vi-VN"/>
              <a:pPr>
                <a:defRPr/>
              </a:pPr>
              <a:t>03/06/2024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0375C-FE9E-AA14-B653-A1C6109E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09C67-97B2-B968-2D81-8015EE87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C64D-B32A-443C-87EF-7C359CD8838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70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93B76B-74FB-A215-476D-2942F8DB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9831-5577-4EC7-AAE5-84DF186426A8}" type="datetimeFigureOut">
              <a:rPr lang="vi-VN"/>
              <a:pPr>
                <a:defRPr/>
              </a:pPr>
              <a:t>03/06/2024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111D0A-9079-1821-B4B8-062249B8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C18CE6-DA7D-F80C-798A-774FD88E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847F-5F1C-4BC0-96B6-220C40EC5E2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14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DF248C-E203-2CD9-40B2-778A5213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65C4A-8EE7-4413-9E05-854DD0F04EDE}" type="datetimeFigureOut">
              <a:rPr lang="vi-VN"/>
              <a:pPr>
                <a:defRPr/>
              </a:pPr>
              <a:t>03/06/2024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5C9A73-D7C3-B08C-FD5F-BCF73714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7B3892-4012-56DF-6D17-8888C877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1E8F8-F3D3-413C-8FE9-A4CD810E8A8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14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E773F99-BD3C-B8DF-E23D-B5BF274A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409F8-A5C9-42C5-BB12-16FB2FD9C745}" type="datetimeFigureOut">
              <a:rPr lang="vi-VN"/>
              <a:pPr>
                <a:defRPr/>
              </a:pPr>
              <a:t>03/06/2024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5F4DC0-B7DC-FF6A-746D-AF1031E5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A991C4-553B-4910-43B1-A9539924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03717-4F36-46D5-9099-2A4B9578E83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223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49C16B-C5C8-8348-4ACA-A2AD442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F27A-394F-44F7-B2DB-A6E6ABCB844C}" type="datetimeFigureOut">
              <a:rPr lang="vi-VN"/>
              <a:pPr>
                <a:defRPr/>
              </a:pPr>
              <a:t>03/06/2024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1F5AC-3FF7-3FE3-C219-46D51302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F4B21B-84CD-74C9-07A5-15E05468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55A6-B146-4151-9FCB-4FE08F96629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26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7C8836-610B-451E-695C-4F46A33E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74D6-4082-4A60-AADF-25770FBD84B1}" type="datetimeFigureOut">
              <a:rPr lang="vi-VN"/>
              <a:pPr>
                <a:defRPr/>
              </a:pPr>
              <a:t>03/06/2024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60EBD0-A5DB-963A-FFC4-D9F95D61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F8FE83-991C-45C0-629C-93E9EF7D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CB90-A774-4414-80C3-1BF876B52F1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090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D11444-75EC-C971-2DC8-06D97C66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2E3A-213B-41F1-9157-2492F9467A26}" type="datetimeFigureOut">
              <a:rPr lang="vi-VN"/>
              <a:pPr>
                <a:defRPr/>
              </a:pPr>
              <a:t>03/06/2024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B551FB-081E-8D98-ED32-A81F7D73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20509F-5D60-40D9-121A-49FADA61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B217-0E0C-4E06-829B-40FD5AA4C1F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383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8FC"/>
            </a:gs>
            <a:gs pos="74001">
              <a:srgbClr val="ABC0E4"/>
            </a:gs>
            <a:gs pos="83000">
              <a:srgbClr val="ABC0E4"/>
            </a:gs>
            <a:gs pos="100000">
              <a:srgbClr val="C7D5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B3C4A8-9E4D-364E-CA99-59E1C5910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B74F3AA-4AA4-037F-1ACD-44C1D6F07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A5E5-F42F-F77E-7835-81DEC0545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8750C5-D1CE-45FC-AE2A-90DE02CBA0D0}" type="datetimeFigureOut">
              <a:rPr lang="vi-VN"/>
              <a:pPr>
                <a:defRPr/>
              </a:pPr>
              <a:t>03/06/2024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41D1-6746-EC45-EEA7-37D613E64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AEEA3-8264-B892-0996-1CFEC71F7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568FAF-01C2-4FE3-ACA0-1646E6DCA30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jpe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2.gif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gif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png"/><Relationship Id="rId3" Type="http://schemas.openxmlformats.org/officeDocument/2006/relationships/audio" Target="../media/audio3.wav"/><Relationship Id="rId7" Type="http://schemas.openxmlformats.org/officeDocument/2006/relationships/image" Target="../media/image41.png"/><Relationship Id="rId12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11" Type="http://schemas.openxmlformats.org/officeDocument/2006/relationships/image" Target="../media/image54.gif"/><Relationship Id="rId5" Type="http://schemas.openxmlformats.org/officeDocument/2006/relationships/image" Target="../media/image50.jpeg"/><Relationship Id="rId15" Type="http://schemas.openxmlformats.org/officeDocument/2006/relationships/image" Target="../media/image57.jpeg"/><Relationship Id="rId10" Type="http://schemas.openxmlformats.org/officeDocument/2006/relationships/image" Target="../media/image53.gif"/><Relationship Id="rId4" Type="http://schemas.openxmlformats.org/officeDocument/2006/relationships/audio" Target="../media/audio4.wav"/><Relationship Id="rId9" Type="http://schemas.openxmlformats.org/officeDocument/2006/relationships/image" Target="../media/image52.gif"/><Relationship Id="rId14" Type="http://schemas.openxmlformats.org/officeDocument/2006/relationships/image" Target="../media/image5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5.png"/><Relationship Id="rId3" Type="http://schemas.openxmlformats.org/officeDocument/2006/relationships/audio" Target="../media/audio5.wav"/><Relationship Id="rId7" Type="http://schemas.openxmlformats.org/officeDocument/2006/relationships/image" Target="../media/image51.gif"/><Relationship Id="rId12" Type="http://schemas.openxmlformats.org/officeDocument/2006/relationships/image" Target="../media/image5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53.gif"/><Relationship Id="rId5" Type="http://schemas.openxmlformats.org/officeDocument/2006/relationships/audio" Target="../media/audio4.wav"/><Relationship Id="rId15" Type="http://schemas.openxmlformats.org/officeDocument/2006/relationships/image" Target="../media/image58.gif"/><Relationship Id="rId10" Type="http://schemas.openxmlformats.org/officeDocument/2006/relationships/image" Target="../media/image52.gif"/><Relationship Id="rId4" Type="http://schemas.openxmlformats.org/officeDocument/2006/relationships/audio" Target="../media/audio3.wav"/><Relationship Id="rId9" Type="http://schemas.openxmlformats.org/officeDocument/2006/relationships/image" Target="../media/image40.gif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audio" Target="../media/audio3.wav"/><Relationship Id="rId7" Type="http://schemas.openxmlformats.org/officeDocument/2006/relationships/image" Target="../media/image54.gif"/><Relationship Id="rId12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11" Type="http://schemas.openxmlformats.org/officeDocument/2006/relationships/image" Target="../media/image53.gif"/><Relationship Id="rId5" Type="http://schemas.openxmlformats.org/officeDocument/2006/relationships/image" Target="../media/image57.jpeg"/><Relationship Id="rId10" Type="http://schemas.openxmlformats.org/officeDocument/2006/relationships/image" Target="../media/image52.gif"/><Relationship Id="rId4" Type="http://schemas.openxmlformats.org/officeDocument/2006/relationships/audio" Target="../media/audio4.wav"/><Relationship Id="rId9" Type="http://schemas.openxmlformats.org/officeDocument/2006/relationships/image" Target="../media/image40.gif"/><Relationship Id="rId1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13" Type="http://schemas.openxmlformats.org/officeDocument/2006/relationships/image" Target="../media/image59.png"/><Relationship Id="rId3" Type="http://schemas.openxmlformats.org/officeDocument/2006/relationships/audio" Target="../media/audio2.wav"/><Relationship Id="rId7" Type="http://schemas.openxmlformats.org/officeDocument/2006/relationships/image" Target="../media/image60.png"/><Relationship Id="rId12" Type="http://schemas.openxmlformats.org/officeDocument/2006/relationships/image" Target="../media/image5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11" Type="http://schemas.openxmlformats.org/officeDocument/2006/relationships/image" Target="../media/image52.gif"/><Relationship Id="rId5" Type="http://schemas.openxmlformats.org/officeDocument/2006/relationships/image" Target="../media/image57.jpeg"/><Relationship Id="rId15" Type="http://schemas.openxmlformats.org/officeDocument/2006/relationships/image" Target="../media/image55.png"/><Relationship Id="rId10" Type="http://schemas.openxmlformats.org/officeDocument/2006/relationships/image" Target="../media/image40.gif"/><Relationship Id="rId4" Type="http://schemas.openxmlformats.org/officeDocument/2006/relationships/audio" Target="../media/audio4.wav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5.png"/><Relationship Id="rId3" Type="http://schemas.openxmlformats.org/officeDocument/2006/relationships/audio" Target="../media/audio5.wav"/><Relationship Id="rId7" Type="http://schemas.openxmlformats.org/officeDocument/2006/relationships/image" Target="../media/image51.gif"/><Relationship Id="rId12" Type="http://schemas.openxmlformats.org/officeDocument/2006/relationships/image" Target="../media/image54.gif"/><Relationship Id="rId2" Type="http://schemas.openxmlformats.org/officeDocument/2006/relationships/audio" Target="../media/audio2.wav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3.gif"/><Relationship Id="rId5" Type="http://schemas.openxmlformats.org/officeDocument/2006/relationships/audio" Target="../media/audio4.wav"/><Relationship Id="rId15" Type="http://schemas.openxmlformats.org/officeDocument/2006/relationships/image" Target="../media/image58.gif"/><Relationship Id="rId10" Type="http://schemas.openxmlformats.org/officeDocument/2006/relationships/image" Target="../media/image52.gif"/><Relationship Id="rId4" Type="http://schemas.openxmlformats.org/officeDocument/2006/relationships/audio" Target="../media/audio3.wav"/><Relationship Id="rId9" Type="http://schemas.openxmlformats.org/officeDocument/2006/relationships/image" Target="../media/image40.gif"/><Relationship Id="rId1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3.png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blue cartoon children">
            <a:extLst>
              <a:ext uri="{FF2B5EF4-FFF2-40B4-BE49-F238E27FC236}">
                <a16:creationId xmlns:a16="http://schemas.microsoft.com/office/drawing/2014/main" id="{D300C707-60B0-C210-D5BA-E812A1CD3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12099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CA96D3-62F4-119F-ACF7-54D0841C49BC}"/>
              </a:ext>
            </a:extLst>
          </p:cNvPr>
          <p:cNvSpPr txBox="1">
            <a:spLocks/>
          </p:cNvSpPr>
          <p:nvPr/>
        </p:nvSpPr>
        <p:spPr>
          <a:xfrm>
            <a:off x="1249363" y="411163"/>
            <a:ext cx="3017837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sz="528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5" descr="POINSET2">
            <a:extLst>
              <a:ext uri="{FF2B5EF4-FFF2-40B4-BE49-F238E27FC236}">
                <a16:creationId xmlns:a16="http://schemas.microsoft.com/office/drawing/2014/main" id="{39BDB511-205F-0DD8-37F1-799A655F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3663"/>
            <a:ext cx="155416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3" descr="POINSET2">
            <a:extLst>
              <a:ext uri="{FF2B5EF4-FFF2-40B4-BE49-F238E27FC236}">
                <a16:creationId xmlns:a16="http://schemas.microsoft.com/office/drawing/2014/main" id="{281691BE-1F1F-1D11-A697-C925F768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845">
            <a:off x="10512425" y="38100"/>
            <a:ext cx="15541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12">
            <a:extLst>
              <a:ext uri="{FF2B5EF4-FFF2-40B4-BE49-F238E27FC236}">
                <a16:creationId xmlns:a16="http://schemas.microsoft.com/office/drawing/2014/main" id="{A181B7C2-354E-982F-94EB-8262B697F9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00375" y="1549400"/>
            <a:ext cx="7772400" cy="725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91035FF-ADA2-73D1-64C3-DA1C084DE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663" y="2422525"/>
            <a:ext cx="2232025" cy="6096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b="1" dirty="0">
                <a:solidFill>
                  <a:srgbClr val="FF0000"/>
                </a:solidFill>
                <a:latin typeface="Times New Roman" pitchFamily="18" charset="0"/>
              </a:rPr>
              <a:t>(Trang </a:t>
            </a:r>
            <a:r>
              <a:rPr lang="en-US" sz="3360" b="1" dirty="0" err="1">
                <a:solidFill>
                  <a:srgbClr val="FF0000"/>
                </a:solidFill>
                <a:latin typeface="Times New Roman" pitchFamily="18" charset="0"/>
              </a:rPr>
              <a:t>Tử</a:t>
            </a:r>
            <a:r>
              <a:rPr lang="en-US" sz="336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3080" name="Picture 9" descr="ech op keu rong">
            <a:extLst>
              <a:ext uri="{FF2B5EF4-FFF2-40B4-BE49-F238E27FC236}">
                <a16:creationId xmlns:a16="http://schemas.microsoft.com/office/drawing/2014/main" id="{BB337D12-C2CC-22D0-C68D-A19B5D1B58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7364">
            <a:off x="900113" y="5891213"/>
            <a:ext cx="13271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ech op keu rong">
            <a:extLst>
              <a:ext uri="{FF2B5EF4-FFF2-40B4-BE49-F238E27FC236}">
                <a16:creationId xmlns:a16="http://schemas.microsoft.com/office/drawing/2014/main" id="{59B69071-B19D-B357-56E0-8E3AABC6E6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7364">
            <a:off x="904875" y="4133850"/>
            <a:ext cx="13255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93070" y="178964"/>
            <a:ext cx="443012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7- KNTTCS</a:t>
            </a:r>
          </a:p>
          <a:p>
            <a:pPr algn="ctr"/>
            <a:r>
              <a:rPr lang="en-US" sz="3200" b="1" cap="none" spc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74 Tạ Thị Hải Thao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>
            <a:extLst>
              <a:ext uri="{FF2B5EF4-FFF2-40B4-BE49-F238E27FC236}">
                <a16:creationId xmlns:a16="http://schemas.microsoft.com/office/drawing/2014/main" id="{EA182C08-1B9D-C58F-6C4E-F1D839C67DD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76199"/>
            <a:ext cx="12191999" cy="112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2F9933-544A-82EA-F652-F2DE2C9FCEC3}"/>
              </a:ext>
            </a:extLst>
          </p:cNvPr>
          <p:cNvSpPr/>
          <p:nvPr/>
        </p:nvSpPr>
        <p:spPr>
          <a:xfrm>
            <a:off x="0" y="1049338"/>
            <a:ext cx="7937500" cy="227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90170" algn="l"/>
                <a:tab pos="180340" algn="l"/>
              </a:tabLst>
              <a:defRPr/>
            </a:pPr>
            <a:r>
              <a:rPr lang="nl-NL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Đọc, tìm hiểu chung về văn bản:</a:t>
            </a:r>
            <a:endParaRPr lang="vi-VN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Xuất xứ: trích từ Thiên thứ 17 của sách Trang Tử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Thể loại: Truyện ngụ ngôn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PTBĐ: Tự sự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Ngôi kể: Ngôi thứ 3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E386EA-3F45-8FD5-9356-6655C57B9CB7}"/>
              </a:ext>
            </a:extLst>
          </p:cNvPr>
          <p:cNvSpPr txBox="1"/>
          <p:nvPr/>
        </p:nvSpPr>
        <p:spPr>
          <a:xfrm>
            <a:off x="0" y="2922588"/>
            <a:ext cx="10536238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khác nhau về môi trường sống của Ếch, Rùa và suy nghĩ, cảm xúc của chúng.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Ếch: sống trong 1 cái giếng cạn, nước tù, cả đời chưa đi xa -&gt; Kém hiểu biết, Suy nghĩ nông cạn.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Rùa: sống ở biển Đông mênh mông, sâu thẳm,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có hiểu biết sâu sắc, Suy nghĩ thấu đáo, cẩn thận.</a:t>
            </a:r>
          </a:p>
        </p:txBody>
      </p:sp>
      <p:pic>
        <p:nvPicPr>
          <p:cNvPr id="13319" name="Picture 16">
            <a:extLst>
              <a:ext uri="{FF2B5EF4-FFF2-40B4-BE49-F238E27FC236}">
                <a16:creationId xmlns:a16="http://schemas.microsoft.com/office/drawing/2014/main" id="{58C690A4-076B-6D30-4385-BFA37DBC8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25682" r="22375" b="25243"/>
          <a:stretch>
            <a:fillRect/>
          </a:stretch>
        </p:blipFill>
        <p:spPr bwMode="auto">
          <a:xfrm>
            <a:off x="7442200" y="4533900"/>
            <a:ext cx="46418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7">
            <a:extLst>
              <a:ext uri="{FF2B5EF4-FFF2-40B4-BE49-F238E27FC236}">
                <a16:creationId xmlns:a16="http://schemas.microsoft.com/office/drawing/2014/main" id="{2EAD1D59-56E4-72AC-EBD3-AD10A556C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560888"/>
            <a:ext cx="3578225" cy="2297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18">
            <a:extLst>
              <a:ext uri="{FF2B5EF4-FFF2-40B4-BE49-F238E27FC236}">
                <a16:creationId xmlns:a16="http://schemas.microsoft.com/office/drawing/2014/main" id="{F43FA7B7-DE6D-6C91-5A76-70C61CE99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573588"/>
            <a:ext cx="3392488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>
            <a:extLst>
              <a:ext uri="{FF2B5EF4-FFF2-40B4-BE49-F238E27FC236}">
                <a16:creationId xmlns:a16="http://schemas.microsoft.com/office/drawing/2014/main" id="{F7329AB5-EF6B-C763-EB72-1996B59E34E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63943" y="413897"/>
            <a:ext cx="10058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lIns="85588" tIns="42794" rIns="85588" bIns="4279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46A4915B-599E-CB80-5FFB-011AC07206A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01813" y="396875"/>
            <a:ext cx="8583612" cy="492125"/>
          </a:xfrm>
          <a:prstGeom prst="rect">
            <a:avLst/>
          </a:prstGeom>
          <a:noFill/>
          <a:ln>
            <a:noFill/>
          </a:ln>
        </p:spPr>
        <p:txBody>
          <a:bodyPr lIns="85588" tIns="42794" rIns="85588" bIns="4279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64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21D2697-30A5-C56C-A68B-66869F6462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63943" y="1124250"/>
            <a:ext cx="5154931" cy="359495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4345" name="TextBox 5">
            <a:extLst>
              <a:ext uri="{FF2B5EF4-FFF2-40B4-BE49-F238E27FC236}">
                <a16:creationId xmlns:a16="http://schemas.microsoft.com/office/drawing/2014/main" id="{46B40E5D-20C3-44E5-60D7-732CBED79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843463"/>
            <a:ext cx="10788650" cy="193198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588" tIns="42794" rIns="85588" bIns="4279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việc theo nhóm bàn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nhóm trình bày thành sơ đồ tư duy, cắt dán, kẻ bảng…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xong trước thời gian yêu cầu thì trưng bày lên nhóm nào xong trước lên trình bày.</a:t>
            </a:r>
          </a:p>
        </p:txBody>
      </p:sp>
      <p:sp>
        <p:nvSpPr>
          <p:cNvPr id="6155" name="Line 12">
            <a:extLst>
              <a:ext uri="{FF2B5EF4-FFF2-40B4-BE49-F238E27FC236}">
                <a16:creationId xmlns:a16="http://schemas.microsoft.com/office/drawing/2014/main" id="{527F3E5E-62AB-FC5D-A0C7-1C7335D7F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lIns="85588" tIns="42794" rIns="85588" bIns="4279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n-lt"/>
            </a:endParaRPr>
          </a:p>
        </p:txBody>
      </p:sp>
      <p:pic>
        <p:nvPicPr>
          <p:cNvPr id="19458" name="Picture 2" descr="HÃ¬nh áº£nh cÃ³ liÃªn quan">
            <a:extLst>
              <a:ext uri="{FF2B5EF4-FFF2-40B4-BE49-F238E27FC236}">
                <a16:creationId xmlns:a16="http://schemas.microsoft.com/office/drawing/2014/main" id="{F6CA159C-CF27-3793-618F-3076ECFD6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1760" y="1258964"/>
            <a:ext cx="4952194" cy="3450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>
            <a:extLst>
              <a:ext uri="{FF2B5EF4-FFF2-40B4-BE49-F238E27FC236}">
                <a16:creationId xmlns:a16="http://schemas.microsoft.com/office/drawing/2014/main" id="{ABB27C2B-2455-762D-003F-BCE57DB50B5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76199"/>
            <a:ext cx="12191999" cy="112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EF208E-1B4C-2812-470F-406C4D94D11A}"/>
              </a:ext>
            </a:extLst>
          </p:cNvPr>
          <p:cNvSpPr/>
          <p:nvPr/>
        </p:nvSpPr>
        <p:spPr>
          <a:xfrm>
            <a:off x="0" y="1049338"/>
            <a:ext cx="7937500" cy="227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90170" algn="l"/>
                <a:tab pos="180340" algn="l"/>
              </a:tabLst>
              <a:defRPr/>
            </a:pPr>
            <a:r>
              <a:rPr lang="nl-NL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Đọc, tìm hiểu chung về văn bản:</a:t>
            </a:r>
            <a:endParaRPr lang="vi-VN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Xuất xứ: trích từ Thiên thứ 17 của sách Trang Tử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Thể loại: Truyện ngụ ngôn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PTBĐ: Tự sự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Ngôi kể: Ngôi thứ 3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B183F-F801-8C29-030F-544C6EF34DBF}"/>
              </a:ext>
            </a:extLst>
          </p:cNvPr>
          <p:cNvSpPr txBox="1"/>
          <p:nvPr/>
        </p:nvSpPr>
        <p:spPr>
          <a:xfrm>
            <a:off x="0" y="2922588"/>
            <a:ext cx="10536238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khác nhau về môi trường sống của Ếch, Rùa và suy nghĩ, cảm xúc của chúng.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Ếch: sống trong 1 cái giếng cạn, nước tù, cả đời chưa đi xa -&gt; Kém hiểu biết, Suy nghĩ nông cạn.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Rùa: sống ở biển Đông mênh mông, sâu thẳm,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có hiểu biết sâu sắc, Suy nghĩ thấu đáo, cẩn thận.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226B0B-48DA-BBB3-9924-244E49FAA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54538"/>
            <a:ext cx="1219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nl-NL" altLang="en-U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 ứng của Ếch và bài học cho chúng ta</a:t>
            </a:r>
            <a:endParaRPr lang="vi-VN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de-DE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 nhận ra mình nông cạn, thiếu hiểu biết, xấu hổ, mắc cỡ vì mình thiếu hiểu biết mà lại huyênh hoang, khoe mẽ</a:t>
            </a:r>
            <a:endParaRPr lang="vi-VN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de-DE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Bài học:</a:t>
            </a:r>
            <a:r>
              <a:rPr lang="vi-VN" alt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de-DE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Môi trường sống có ảnh hưởng đến suy nghĩa, cảm xúc và tính cách của mỗi cá nhân, nhưng nỗ lực của con người mới là quan trọng</a:t>
            </a:r>
            <a:endParaRPr lang="vi-VN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nl-NL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de-DE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Cần khiêm tốn, tế nhị, có tinh thần học hỏi khi giao tiếp.</a:t>
            </a:r>
            <a:endParaRPr lang="vi-VN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nl-NL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de-DE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nhận lỗi và sửa lỗi, không nên dấu dốt</a:t>
            </a:r>
            <a:endParaRPr lang="vi-VN" alt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>
            <a:extLst>
              <a:ext uri="{FF2B5EF4-FFF2-40B4-BE49-F238E27FC236}">
                <a16:creationId xmlns:a16="http://schemas.microsoft.com/office/drawing/2014/main" id="{795DABF9-EB95-7BF5-180E-4DD9411030B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76199"/>
            <a:ext cx="12191999" cy="112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5E32F763-6427-E7FF-57BC-EDAAE3B6B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603" y="1628572"/>
            <a:ext cx="10846190" cy="2346297"/>
          </a:xfrm>
          <a:prstGeom prst="cloudCallout">
            <a:avLst>
              <a:gd name="adj1" fmla="val -40297"/>
              <a:gd name="adj2" fmla="val 77014"/>
            </a:avLst>
          </a:prstGeom>
          <a:solidFill>
            <a:srgbClr val="002060"/>
          </a:solidFill>
          <a:ln w="9525">
            <a:solidFill>
              <a:srgbClr val="00FF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>
              <a:tabLst>
                <a:tab pos="90488" algn="l"/>
                <a:tab pos="180975" algn="l"/>
              </a:tabLst>
              <a:defRPr/>
            </a:pPr>
            <a:r>
              <a:rPr lang="nl-NL" alt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trao đổi cặp đôi ho</a:t>
            </a:r>
            <a:r>
              <a:rPr lang="nl-NL" altLang="vi-VN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nl-NL" alt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th</a:t>
            </a:r>
            <a:r>
              <a:rPr lang="nl-NL" altLang="vi-VN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nl-NL" alt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PHT tổng hợp về ND v</a:t>
            </a:r>
            <a:r>
              <a:rPr lang="nl-NL" altLang="vi-VN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nl-NL" alt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NT của VB. Thời gian 3 phút</a:t>
            </a:r>
            <a:endParaRPr lang="vi-VN" altLang="vi-VN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D4CD9D-807C-7D18-4F90-8CD5DD9CE56C}"/>
              </a:ext>
            </a:extLst>
          </p:cNvPr>
          <p:cNvGraphicFramePr>
            <a:graphicFrameLocks noGrp="1"/>
          </p:cNvGraphicFramePr>
          <p:nvPr/>
        </p:nvGraphicFramePr>
        <p:xfrm>
          <a:off x="1519238" y="4406900"/>
          <a:ext cx="9720262" cy="2374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0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 tìm và chỉ ra những đặc sắc NT của câu truyện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</a:t>
                      </a:r>
                      <a:endParaRPr lang="vi-VN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câu truyện em rút ra được những ý nghĩa gì cho bản thân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blue cartoon children">
            <a:extLst>
              <a:ext uri="{FF2B5EF4-FFF2-40B4-BE49-F238E27FC236}">
                <a16:creationId xmlns:a16="http://schemas.microsoft.com/office/drawing/2014/main" id="{4F0D519A-A1C4-AC74-4B98-71649065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11063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5DA845B5-104D-AF8A-809C-E9D130B069E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76199"/>
            <a:ext cx="12191999" cy="112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234B6E8-0E0D-05A4-45FA-A571F2D00767}"/>
              </a:ext>
            </a:extLst>
          </p:cNvPr>
          <p:cNvSpPr/>
          <p:nvPr/>
        </p:nvSpPr>
        <p:spPr>
          <a:xfrm>
            <a:off x="273050" y="1344613"/>
            <a:ext cx="11764963" cy="3322637"/>
          </a:xfrm>
          <a:prstGeom prst="horizontalScrol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nl-NL" altLang="en-US" sz="2000" b="1">
                <a:solidFill>
                  <a:srgbClr val="181717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III. Tổng kết</a:t>
            </a:r>
            <a:endParaRPr lang="vi-VN" altLang="en-US" sz="2000">
              <a:solidFill>
                <a:srgbClr val="181717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2000" b="1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2000" b="1" u="sng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 thuật:</a:t>
            </a:r>
            <a:r>
              <a:rPr lang="en-US" altLang="en-US" sz="2000" b="1" u="sng">
                <a:solidFill>
                  <a:srgbClr val="18171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Xây dựng hình tượng gần gũi với đời sống.</a:t>
            </a:r>
            <a:endParaRPr lang="vi-VN" altLang="en-US" sz="2000">
              <a:solidFill>
                <a:srgbClr val="18171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2000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- Cách nói bằng ngụ ngôn, cách giáo huấn tự nhiên, đặc sắc.</a:t>
            </a:r>
            <a:endParaRPr lang="vi-VN" altLang="en-US" sz="2000">
              <a:solidFill>
                <a:srgbClr val="18171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2000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- Cách kể bất ngờ, kín đáo.</a:t>
            </a:r>
            <a:endParaRPr lang="vi-VN" altLang="en-US" sz="2000">
              <a:solidFill>
                <a:srgbClr val="18171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2000" b="1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altLang="en-US" sz="2000" b="1" u="sng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nghĩa văn bản</a:t>
            </a:r>
            <a:r>
              <a:rPr lang="en-US" altLang="en-US" sz="2000" b="1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 b="1">
                <a:solidFill>
                  <a:srgbClr val="18171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Ngụ ý phê phán những kẻ hiểu biết hạn hẹp mà lại huyênh hoang. </a:t>
            </a:r>
            <a:endParaRPr lang="vi-VN" altLang="en-US" sz="2000">
              <a:solidFill>
                <a:srgbClr val="18171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2000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- Khuyên nhủ chúng ta phải mở rộng tầm hiểu biết, không chủ quan, kiêu ngạo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alt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alt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4" descr="Cover">
            <a:extLst>
              <a:ext uri="{FF2B5EF4-FFF2-40B4-BE49-F238E27FC236}">
                <a16:creationId xmlns:a16="http://schemas.microsoft.com/office/drawing/2014/main" id="{D707E55D-D0A4-957E-0379-9AEB3B631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7988"/>
            <a:ext cx="33750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3" descr="Cover">
            <a:extLst>
              <a:ext uri="{FF2B5EF4-FFF2-40B4-BE49-F238E27FC236}">
                <a16:creationId xmlns:a16="http://schemas.microsoft.com/office/drawing/2014/main" id="{F558B2F7-A15F-4FFE-2D0F-428AAABD5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941888"/>
            <a:ext cx="343376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2" descr="Cover">
            <a:extLst>
              <a:ext uri="{FF2B5EF4-FFF2-40B4-BE49-F238E27FC236}">
                <a16:creationId xmlns:a16="http://schemas.microsoft.com/office/drawing/2014/main" id="{E7B3CA7D-D206-C38E-79FF-DAC84D77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3389313"/>
            <a:ext cx="294322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1" descr="Cover">
            <a:extLst>
              <a:ext uri="{FF2B5EF4-FFF2-40B4-BE49-F238E27FC236}">
                <a16:creationId xmlns:a16="http://schemas.microsoft.com/office/drawing/2014/main" id="{F8296BB9-C889-B9A3-D95C-040A87DB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675" y="4565650"/>
            <a:ext cx="26257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0" descr="Cover">
            <a:extLst>
              <a:ext uri="{FF2B5EF4-FFF2-40B4-BE49-F238E27FC236}">
                <a16:creationId xmlns:a16="http://schemas.microsoft.com/office/drawing/2014/main" id="{69032862-37B3-586A-6B6E-B75823CB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675" y="4525963"/>
            <a:ext cx="25781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8" descr="Cover">
            <a:extLst>
              <a:ext uri="{FF2B5EF4-FFF2-40B4-BE49-F238E27FC236}">
                <a16:creationId xmlns:a16="http://schemas.microsoft.com/office/drawing/2014/main" id="{EA2311FC-6556-850E-7CB9-2E5CFD999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3584575"/>
            <a:ext cx="27828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Cover">
            <a:extLst>
              <a:ext uri="{FF2B5EF4-FFF2-40B4-BE49-F238E27FC236}">
                <a16:creationId xmlns:a16="http://schemas.microsoft.com/office/drawing/2014/main" id="{0615A809-ACB8-8A8C-4DC2-8B018A1D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235075"/>
            <a:ext cx="388778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Cover">
            <a:extLst>
              <a:ext uri="{FF2B5EF4-FFF2-40B4-BE49-F238E27FC236}">
                <a16:creationId xmlns:a16="http://schemas.microsoft.com/office/drawing/2014/main" id="{4039D426-03F0-6648-D0B5-F03FA1770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53975"/>
            <a:ext cx="36941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Cover">
            <a:extLst>
              <a:ext uri="{FF2B5EF4-FFF2-40B4-BE49-F238E27FC236}">
                <a16:creationId xmlns:a16="http://schemas.microsoft.com/office/drawing/2014/main" id="{702BB1BF-5141-F20C-610B-1E1B50A3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960438"/>
            <a:ext cx="237648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9" descr="Cover">
            <a:extLst>
              <a:ext uri="{FF2B5EF4-FFF2-40B4-BE49-F238E27FC236}">
                <a16:creationId xmlns:a16="http://schemas.microsoft.com/office/drawing/2014/main" id="{D1351EFC-6A20-0A66-73BB-834111186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1481138"/>
            <a:ext cx="230663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8" descr="Cover">
            <a:extLst>
              <a:ext uri="{FF2B5EF4-FFF2-40B4-BE49-F238E27FC236}">
                <a16:creationId xmlns:a16="http://schemas.microsoft.com/office/drawing/2014/main" id="{83DCCD64-4E41-CC13-363A-DB2A4615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1325563"/>
            <a:ext cx="258286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7" descr="Cover">
            <a:extLst>
              <a:ext uri="{FF2B5EF4-FFF2-40B4-BE49-F238E27FC236}">
                <a16:creationId xmlns:a16="http://schemas.microsoft.com/office/drawing/2014/main" id="{A8020FDB-A8AE-7D86-FC77-52DDB3DD9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685800"/>
            <a:ext cx="1993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6" descr="Cover">
            <a:extLst>
              <a:ext uri="{FF2B5EF4-FFF2-40B4-BE49-F238E27FC236}">
                <a16:creationId xmlns:a16="http://schemas.microsoft.com/office/drawing/2014/main" id="{71D2892A-148B-DFD6-2780-FF5D3E1F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46038"/>
            <a:ext cx="255746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5" descr="Cover">
            <a:extLst>
              <a:ext uri="{FF2B5EF4-FFF2-40B4-BE49-F238E27FC236}">
                <a16:creationId xmlns:a16="http://schemas.microsoft.com/office/drawing/2014/main" id="{13E63768-11FA-C5E4-14A7-AD115BF9E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1143000"/>
            <a:ext cx="25193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4" descr="Cover">
            <a:extLst>
              <a:ext uri="{FF2B5EF4-FFF2-40B4-BE49-F238E27FC236}">
                <a16:creationId xmlns:a16="http://schemas.microsoft.com/office/drawing/2014/main" id="{1136077A-A12F-57E3-3423-D9839C212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3035300"/>
            <a:ext cx="10953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" descr="Káº¿t quáº£ hÃ¬nh áº£nh cho áº¿ch khi ra ngoÃ i giáº¿ng">
            <a:extLst>
              <a:ext uri="{FF2B5EF4-FFF2-40B4-BE49-F238E27FC236}">
                <a16:creationId xmlns:a16="http://schemas.microsoft.com/office/drawing/2014/main" id="{AE8FE0DA-8CF0-F813-8553-2FF74012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858838"/>
            <a:ext cx="1719263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9" descr="Cover">
            <a:extLst>
              <a:ext uri="{FF2B5EF4-FFF2-40B4-BE49-F238E27FC236}">
                <a16:creationId xmlns:a16="http://schemas.microsoft.com/office/drawing/2014/main" id="{1D7521B0-DA4A-A74F-F3C8-340E6E53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3508375"/>
            <a:ext cx="2828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CDF0FF-D91E-FAE9-78B8-38FF69732415}"/>
              </a:ext>
            </a:extLst>
          </p:cNvPr>
          <p:cNvSpPr/>
          <p:nvPr/>
        </p:nvSpPr>
        <p:spPr>
          <a:xfrm>
            <a:off x="4997450" y="3005138"/>
            <a:ext cx="8318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Rùa</a:t>
            </a:r>
            <a:r>
              <a:rPr lang="en-US" dirty="0"/>
              <a:t> ở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lớn</a:t>
            </a:r>
            <a:endParaRPr lang="vi-VN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8AB7AE1-CD44-FD02-4363-4CFF2031C92D}"/>
              </a:ext>
            </a:extLst>
          </p:cNvPr>
          <p:cNvSpPr/>
          <p:nvPr/>
        </p:nvSpPr>
        <p:spPr>
          <a:xfrm>
            <a:off x="177800" y="2530475"/>
            <a:ext cx="3317875" cy="2035175"/>
          </a:xfrm>
          <a:prstGeom prst="wedgeRoundRectCallout">
            <a:avLst>
              <a:gd name="adj1" fmla="val 65309"/>
              <a:gd name="adj2" fmla="val 23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Sống ở biển Đông mênh mông, sâu thẳm.         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hiểu biết sâu sắc,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nghĩ thấu đáo, cẩn thận</a:t>
            </a:r>
            <a:endParaRPr lang="vi-VN" sz="2000" dirty="0">
              <a:solidFill>
                <a:schemeClr val="bg1"/>
              </a:solidFill>
            </a:endParaRPr>
          </a:p>
        </p:txBody>
      </p:sp>
      <p:pic>
        <p:nvPicPr>
          <p:cNvPr id="18453" name="Picture 26">
            <a:extLst>
              <a:ext uri="{FF2B5EF4-FFF2-40B4-BE49-F238E27FC236}">
                <a16:creationId xmlns:a16="http://schemas.microsoft.com/office/drawing/2014/main" id="{A3BF1E71-B36D-EE9A-EAF9-230ACF2B3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017838"/>
            <a:ext cx="14271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áº¿t quáº£ hÃ¬nh áº£nh cho ná»n Äáº¹p">
            <a:extLst>
              <a:ext uri="{FF2B5EF4-FFF2-40B4-BE49-F238E27FC236}">
                <a16:creationId xmlns:a16="http://schemas.microsoft.com/office/drawing/2014/main" id="{BFC309E8-CAA0-0F09-7935-DB0DAA6C4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>
            <a:extLst>
              <a:ext uri="{FF2B5EF4-FFF2-40B4-BE49-F238E27FC236}">
                <a16:creationId xmlns:a16="http://schemas.microsoft.com/office/drawing/2014/main" id="{AE6F0AB1-180E-CA34-DC4B-6E1CDA365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850" y="111125"/>
            <a:ext cx="3249613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>
            <a:extLst>
              <a:ext uri="{FF2B5EF4-FFF2-40B4-BE49-F238E27FC236}">
                <a16:creationId xmlns:a16="http://schemas.microsoft.com/office/drawing/2014/main" id="{6BC0A756-96CF-F88D-A74F-AC79D4D9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2841625"/>
            <a:ext cx="14366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2">
            <a:extLst>
              <a:ext uri="{FF2B5EF4-FFF2-40B4-BE49-F238E27FC236}">
                <a16:creationId xmlns:a16="http://schemas.microsoft.com/office/drawing/2014/main" id="{12C66852-F98E-53BD-2F2F-EFF27098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006600"/>
            <a:ext cx="24479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3">
            <a:extLst>
              <a:ext uri="{FF2B5EF4-FFF2-40B4-BE49-F238E27FC236}">
                <a16:creationId xmlns:a16="http://schemas.microsoft.com/office/drawing/2014/main" id="{3E6977F8-1EE0-4412-47E9-31CB455D2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332163"/>
            <a:ext cx="1782762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4">
            <a:extLst>
              <a:ext uri="{FF2B5EF4-FFF2-40B4-BE49-F238E27FC236}">
                <a16:creationId xmlns:a16="http://schemas.microsoft.com/office/drawing/2014/main" id="{239710E7-643E-8315-FC2B-37EF983F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9418638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>
            <a:extLst>
              <a:ext uri="{FF2B5EF4-FFF2-40B4-BE49-F238E27FC236}">
                <a16:creationId xmlns:a16="http://schemas.microsoft.com/office/drawing/2014/main" id="{29384F52-2D67-09EE-DFD1-2E4125CED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753225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6">
            <a:extLst>
              <a:ext uri="{FF2B5EF4-FFF2-40B4-BE49-F238E27FC236}">
                <a16:creationId xmlns:a16="http://schemas.microsoft.com/office/drawing/2014/main" id="{95770D8F-7D21-634E-51F7-C89F725F0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070350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7">
            <a:extLst>
              <a:ext uri="{FF2B5EF4-FFF2-40B4-BE49-F238E27FC236}">
                <a16:creationId xmlns:a16="http://schemas.microsoft.com/office/drawing/2014/main" id="{92B881A1-C07F-6290-5AD9-A50FEC5EF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1484313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nhacnen">
            <a:hlinkClick r:id="" action="ppaction://media"/>
            <a:extLst>
              <a:ext uri="{FF2B5EF4-FFF2-40B4-BE49-F238E27FC236}">
                <a16:creationId xmlns:a16="http://schemas.microsoft.com/office/drawing/2014/main" id="{2DD741B8-5469-0E8E-0161-29D6167EB718}"/>
              </a:ext>
            </a:extLst>
          </p:cNvPr>
          <p:cNvPicPr>
            <a:picLocks noChangeAspect="1" noChangeArrowheads="1"/>
          </p:cNvPicPr>
          <p:nvPr>
            <a:wavAudioFile r:embed="rId1" name="66851C3F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975" y="2536825"/>
            <a:ext cx="731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7EF7D6-EF54-B91E-97EF-B25B873E468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90956"/>
          <a:stretch/>
        </p:blipFill>
        <p:spPr>
          <a:xfrm>
            <a:off x="593652" y="6054443"/>
            <a:ext cx="10988748" cy="8195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59C562-B189-6E34-5489-089FE35B7D42}"/>
              </a:ext>
            </a:extLst>
          </p:cNvPr>
          <p:cNvSpPr/>
          <p:nvPr/>
        </p:nvSpPr>
        <p:spPr>
          <a:xfrm>
            <a:off x="1443038" y="6049963"/>
            <a:ext cx="9529762" cy="82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4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84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84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</a:p>
        </p:txBody>
      </p:sp>
      <p:pic>
        <p:nvPicPr>
          <p:cNvPr id="19470" name="Picture 2">
            <a:extLst>
              <a:ext uri="{FF2B5EF4-FFF2-40B4-BE49-F238E27FC236}">
                <a16:creationId xmlns:a16="http://schemas.microsoft.com/office/drawing/2014/main" id="{E55C5CB1-0765-2444-0511-7FCE0C09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301625"/>
            <a:ext cx="9605962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F7D8E566-257B-3CB5-40DF-B17C3455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8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6A4C1091-FCE0-CFA1-194C-9903C416831B}"/>
              </a:ext>
            </a:extLst>
          </p:cNvPr>
          <p:cNvSpPr/>
          <p:nvPr/>
        </p:nvSpPr>
        <p:spPr>
          <a:xfrm>
            <a:off x="1428807" y="1397000"/>
            <a:ext cx="9372599" cy="49530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củ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Chú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thỏ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nhổ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Cuối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nông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màn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qua slide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chứa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theo.</a:t>
            </a:r>
            <a:endParaRPr lang="en-US" sz="336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F8A952FE-2828-F724-CCC3-F3323D24A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381000"/>
            <a:ext cx="6121400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4">
            <a:extLst>
              <a:ext uri="{FF2B5EF4-FFF2-40B4-BE49-F238E27FC236}">
                <a16:creationId xmlns:a16="http://schemas.microsoft.com/office/drawing/2014/main" id="{1EB05412-CEBA-B9F8-8139-1C7DCB8DE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50"/>
            <a:ext cx="109728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98FC96-1B69-5EC2-E80A-0935E44ED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4556125"/>
            <a:ext cx="1498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26FCBF-ADD6-CA46-2616-ED9617ECE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4489450"/>
            <a:ext cx="15001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F7B376-CDDD-3D3A-E912-B18F2809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5275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4">
            <a:extLst>
              <a:ext uri="{FF2B5EF4-FFF2-40B4-BE49-F238E27FC236}">
                <a16:creationId xmlns:a16="http://schemas.microsoft.com/office/drawing/2014/main" id="{155883F4-7A02-13E5-C4EB-D6E6AD76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3382963"/>
            <a:ext cx="1435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>
            <a:extLst>
              <a:ext uri="{FF2B5EF4-FFF2-40B4-BE49-F238E27FC236}">
                <a16:creationId xmlns:a16="http://schemas.microsoft.com/office/drawing/2014/main" id="{93BFB0E3-275B-3D69-D660-6245078F7AFE}"/>
              </a:ext>
            </a:extLst>
          </p:cNvPr>
          <p:cNvSpPr/>
          <p:nvPr/>
        </p:nvSpPr>
        <p:spPr>
          <a:xfrm>
            <a:off x="3435350" y="3960813"/>
            <a:ext cx="2595563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j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11E3BCF-C7F8-C185-B884-7BCA2DB07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238" y="330200"/>
            <a:ext cx="1992312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BF6A5E-14FE-6E35-51F8-ED75FA199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263" y="2209800"/>
            <a:ext cx="23495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F8E169-F3A4-DC72-5147-C6EFEF29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5063"/>
            <a:ext cx="12731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DBB945-FF15-09AC-10ED-66F31AB0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4894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E310CA-EEC5-6F69-C7EA-959E85CD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4556125"/>
            <a:ext cx="17303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041A7F-EDB7-4D34-E934-30865822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10562431" y="5418932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F56460-ED74-90CE-2EB2-5D2016EC6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9418638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F588A3-0622-9A77-E892-A4EBED6CA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4489450"/>
            <a:ext cx="17319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42E5C5-291E-6C10-530B-8796E6C67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7895431" y="5352257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75C68F-D922-1BA5-9DEE-944A0CD8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753225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3F0258-1907-409E-7E01-3FE366027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346575"/>
            <a:ext cx="12747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C2893A-A04A-60A7-902F-B59DEE7C5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070350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26EA37-55AB-277B-28DE-0E09CDEFB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384675"/>
            <a:ext cx="18986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7DFBB6-3D23-F7AA-FAEE-6DA6FF03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1484313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86F919-74B7-15A3-C00C-B66B26BA9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2726531" y="5418932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76F734D-7A7C-095F-7C25-0E7FA786015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673C0A9-EF8B-4D24-081A-18E9CFE32DE4}"/>
              </a:ext>
            </a:extLst>
          </p:cNvPr>
          <p:cNvSpPr/>
          <p:nvPr/>
        </p:nvSpPr>
        <p:spPr>
          <a:xfrm>
            <a:off x="1454150" y="6273800"/>
            <a:ext cx="9504363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336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B11A535-8ED2-4730-E4EE-534DB44A2586}"/>
              </a:ext>
            </a:extLst>
          </p:cNvPr>
          <p:cNvSpPr/>
          <p:nvPr/>
        </p:nvSpPr>
        <p:spPr>
          <a:xfrm>
            <a:off x="1981200" y="130175"/>
            <a:ext cx="9498013" cy="106362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977EBF5-36E7-F191-F3D2-07DF5679D869}"/>
              </a:ext>
            </a:extLst>
          </p:cNvPr>
          <p:cNvSpPr/>
          <p:nvPr/>
        </p:nvSpPr>
        <p:spPr>
          <a:xfrm>
            <a:off x="2073275" y="177800"/>
            <a:ext cx="9282113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>
                <a:latin typeface="+mj-lt"/>
              </a:rPr>
              <a:t>“</a:t>
            </a:r>
            <a:r>
              <a:rPr lang="en-US" sz="2880" b="1" dirty="0" err="1">
                <a:latin typeface="+mj-lt"/>
              </a:rPr>
              <a:t>Ếch</a:t>
            </a:r>
            <a:r>
              <a:rPr lang="en-US" sz="2880" b="1" dirty="0">
                <a:latin typeface="+mj-lt"/>
              </a:rPr>
              <a:t> </a:t>
            </a:r>
            <a:r>
              <a:rPr lang="en-US" sz="2880" b="1" dirty="0" err="1">
                <a:latin typeface="+mj-lt"/>
              </a:rPr>
              <a:t>ngồi</a:t>
            </a:r>
            <a:r>
              <a:rPr lang="en-US" sz="2880" b="1" dirty="0">
                <a:latin typeface="+mj-lt"/>
              </a:rPr>
              <a:t> </a:t>
            </a:r>
            <a:r>
              <a:rPr lang="en-US" sz="2880" b="1" dirty="0" err="1">
                <a:latin typeface="+mj-lt"/>
              </a:rPr>
              <a:t>đáy</a:t>
            </a:r>
            <a:r>
              <a:rPr lang="en-US" sz="2880" b="1" dirty="0">
                <a:latin typeface="+mj-lt"/>
              </a:rPr>
              <a:t> </a:t>
            </a:r>
            <a:r>
              <a:rPr lang="en-US" sz="2880" b="1" dirty="0" err="1">
                <a:latin typeface="+mj-lt"/>
              </a:rPr>
              <a:t>giếng</a:t>
            </a:r>
            <a:r>
              <a:rPr lang="en-US" sz="2880" b="1" dirty="0">
                <a:latin typeface="+mj-lt"/>
              </a:rPr>
              <a:t>” </a:t>
            </a:r>
            <a:r>
              <a:rPr lang="en-US" sz="2880" b="1" dirty="0" err="1">
                <a:latin typeface="+mj-lt"/>
              </a:rPr>
              <a:t>thuộc</a:t>
            </a:r>
            <a:r>
              <a:rPr lang="en-US" sz="2880" b="1" dirty="0">
                <a:latin typeface="+mj-lt"/>
              </a:rPr>
              <a:t> </a:t>
            </a:r>
            <a:r>
              <a:rPr lang="en-US" sz="2880" b="1" dirty="0" err="1">
                <a:latin typeface="+mj-lt"/>
              </a:rPr>
              <a:t>thể</a:t>
            </a:r>
            <a:r>
              <a:rPr lang="en-US" sz="2880" b="1" dirty="0">
                <a:latin typeface="+mj-lt"/>
              </a:rPr>
              <a:t> </a:t>
            </a:r>
            <a:r>
              <a:rPr lang="en-US" sz="2880" b="1" dirty="0" err="1">
                <a:latin typeface="+mj-lt"/>
              </a:rPr>
              <a:t>loại</a:t>
            </a:r>
            <a:r>
              <a:rPr lang="en-US" sz="2880" b="1" dirty="0">
                <a:latin typeface="+mj-lt"/>
              </a:rPr>
              <a:t> </a:t>
            </a:r>
            <a:r>
              <a:rPr lang="en-US" sz="2880" b="1" dirty="0" err="1">
                <a:latin typeface="+mj-lt"/>
              </a:rPr>
              <a:t>nào</a:t>
            </a:r>
            <a:r>
              <a:rPr lang="en-US" sz="2880" b="1" dirty="0">
                <a:latin typeface="+mj-lt"/>
              </a:rPr>
              <a:t> </a:t>
            </a:r>
            <a:r>
              <a:rPr lang="en-US" sz="2880" b="1" dirty="0" err="1">
                <a:latin typeface="+mj-lt"/>
              </a:rPr>
              <a:t>sau</a:t>
            </a:r>
            <a:r>
              <a:rPr lang="en-US" sz="2880" b="1" dirty="0">
                <a:latin typeface="+mj-lt"/>
              </a:rPr>
              <a:t> </a:t>
            </a:r>
            <a:r>
              <a:rPr lang="en-US" sz="2880" b="1" dirty="0" err="1">
                <a:latin typeface="+mj-lt"/>
              </a:rPr>
              <a:t>đây</a:t>
            </a:r>
            <a:r>
              <a:rPr lang="en-US" sz="2880" b="1" dirty="0">
                <a:latin typeface="+mj-lt"/>
              </a:rPr>
              <a:t>?</a:t>
            </a:r>
            <a:endParaRPr lang="en-US" sz="288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9" name="Bevel 38">
            <a:extLst>
              <a:ext uri="{FF2B5EF4-FFF2-40B4-BE49-F238E27FC236}">
                <a16:creationId xmlns:a16="http://schemas.microsoft.com/office/drawing/2014/main" id="{0E53C8FE-1A0F-A57B-2411-BCF51A8A02C5}"/>
              </a:ext>
            </a:extLst>
          </p:cNvPr>
          <p:cNvSpPr/>
          <p:nvPr/>
        </p:nvSpPr>
        <p:spPr>
          <a:xfrm>
            <a:off x="2438400" y="1338263"/>
            <a:ext cx="4392613" cy="11763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2880" b="1" dirty="0" err="1">
                <a:solidFill>
                  <a:srgbClr val="FFFF00"/>
                </a:solidFill>
              </a:rPr>
              <a:t>Cổ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tích</a:t>
            </a:r>
            <a:endParaRPr lang="en-US" sz="2880" b="1" dirty="0">
              <a:solidFill>
                <a:srgbClr val="FFFF00"/>
              </a:solidFill>
            </a:endParaRPr>
          </a:p>
        </p:txBody>
      </p:sp>
      <p:sp>
        <p:nvSpPr>
          <p:cNvPr id="31" name="Bevel 30">
            <a:extLst>
              <a:ext uri="{FF2B5EF4-FFF2-40B4-BE49-F238E27FC236}">
                <a16:creationId xmlns:a16="http://schemas.microsoft.com/office/drawing/2014/main" id="{73C40787-EDF0-3288-2B41-571BD2B160EF}"/>
              </a:ext>
            </a:extLst>
          </p:cNvPr>
          <p:cNvSpPr/>
          <p:nvPr/>
        </p:nvSpPr>
        <p:spPr>
          <a:xfrm>
            <a:off x="2438400" y="2697163"/>
            <a:ext cx="4392613" cy="108108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>
                <a:solidFill>
                  <a:srgbClr val="FFFF00"/>
                </a:solidFill>
                <a:latin typeface="+mj-lt"/>
              </a:rPr>
              <a:t>C. </a:t>
            </a:r>
            <a:r>
              <a:rPr lang="en-US" sz="2880" b="1" dirty="0" err="1">
                <a:solidFill>
                  <a:srgbClr val="FFFF00"/>
                </a:solidFill>
                <a:latin typeface="+mj-lt"/>
              </a:rPr>
              <a:t>Truyện</a:t>
            </a:r>
            <a:r>
              <a:rPr lang="en-US" sz="288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+mj-lt"/>
              </a:rPr>
              <a:t>cười</a:t>
            </a:r>
            <a:endParaRPr lang="en-US" sz="288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2" name="Bevel 31">
            <a:extLst>
              <a:ext uri="{FF2B5EF4-FFF2-40B4-BE49-F238E27FC236}">
                <a16:creationId xmlns:a16="http://schemas.microsoft.com/office/drawing/2014/main" id="{389A360A-168F-3040-2274-866BB5EE45AA}"/>
              </a:ext>
            </a:extLst>
          </p:cNvPr>
          <p:cNvSpPr/>
          <p:nvPr/>
        </p:nvSpPr>
        <p:spPr>
          <a:xfrm>
            <a:off x="6932613" y="1338263"/>
            <a:ext cx="4478337" cy="11763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>
                <a:solidFill>
                  <a:srgbClr val="FFFF00"/>
                </a:solidFill>
                <a:latin typeface="+mj-lt"/>
              </a:rPr>
              <a:t>B. </a:t>
            </a:r>
            <a:r>
              <a:rPr lang="en-US" sz="2880" b="1" dirty="0" err="1">
                <a:solidFill>
                  <a:srgbClr val="FFFF00"/>
                </a:solidFill>
                <a:latin typeface="+mj-lt"/>
              </a:rPr>
              <a:t>Ngụ</a:t>
            </a:r>
            <a:r>
              <a:rPr lang="en-US" sz="288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+mj-lt"/>
              </a:rPr>
              <a:t>ngôn</a:t>
            </a:r>
            <a:endParaRPr lang="en-US" sz="288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Bevel 33">
            <a:extLst>
              <a:ext uri="{FF2B5EF4-FFF2-40B4-BE49-F238E27FC236}">
                <a16:creationId xmlns:a16="http://schemas.microsoft.com/office/drawing/2014/main" id="{FD309115-B845-CF64-5E29-D2D2CDA16DE5}"/>
              </a:ext>
            </a:extLst>
          </p:cNvPr>
          <p:cNvSpPr/>
          <p:nvPr/>
        </p:nvSpPr>
        <p:spPr>
          <a:xfrm>
            <a:off x="6932613" y="2697163"/>
            <a:ext cx="4516437" cy="108108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>
                <a:solidFill>
                  <a:srgbClr val="FFFF00"/>
                </a:solidFill>
                <a:latin typeface="+mj-lt"/>
              </a:rPr>
              <a:t>D. </a:t>
            </a:r>
            <a:r>
              <a:rPr lang="en-US" sz="2880" b="1" dirty="0" err="1">
                <a:solidFill>
                  <a:srgbClr val="FFFF00"/>
                </a:solidFill>
                <a:latin typeface="+mj-lt"/>
              </a:rPr>
              <a:t>Truyền</a:t>
            </a:r>
            <a:r>
              <a:rPr lang="en-US" sz="288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+mj-lt"/>
              </a:rPr>
              <a:t>thuyết</a:t>
            </a:r>
            <a:endParaRPr lang="en-US" sz="288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E0B95A0B-8497-8CF6-763D-5852358D0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50"/>
            <a:ext cx="109728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3E01B5-3B57-55BE-79C8-EBDC2114C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4556125"/>
            <a:ext cx="1498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F131DA-2959-7C9B-B6D2-2D3BCA56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4489450"/>
            <a:ext cx="15001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4">
            <a:extLst>
              <a:ext uri="{FF2B5EF4-FFF2-40B4-BE49-F238E27FC236}">
                <a16:creationId xmlns:a16="http://schemas.microsoft.com/office/drawing/2014/main" id="{399E0E80-DA58-640F-B7D6-4F8198537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3416300"/>
            <a:ext cx="143668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>
            <a:extLst>
              <a:ext uri="{FF2B5EF4-FFF2-40B4-BE49-F238E27FC236}">
                <a16:creationId xmlns:a16="http://schemas.microsoft.com/office/drawing/2014/main" id="{C8B8CCF4-DDB3-1CB6-E136-B34C23460451}"/>
              </a:ext>
            </a:extLst>
          </p:cNvPr>
          <p:cNvSpPr/>
          <p:nvPr/>
        </p:nvSpPr>
        <p:spPr>
          <a:xfrm>
            <a:off x="838200" y="3981450"/>
            <a:ext cx="2595563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j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9985682-5623-F22B-A742-A62CED694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177800"/>
            <a:ext cx="231616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775740-CF47-12CE-DB7F-0855268C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263" y="2209800"/>
            <a:ext cx="23495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6A75BE-010F-B5CA-CCA1-AE598CF7B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5063"/>
            <a:ext cx="12731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B24BFFF-3ADE-9636-E3B0-6C291E50E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4894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7AD48E-5F0B-E011-F056-98398190D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4556125"/>
            <a:ext cx="17303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6D87E7-0CEE-26AC-298C-20A353879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10562431" y="5418932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67C28-1EC3-20B4-88EF-9ADD1376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9418638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A38731-1BDA-EF21-6ABC-CE73DEE2B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4489450"/>
            <a:ext cx="17319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7F0846-0D8D-FB7D-AFB8-1C2C48455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7895431" y="5352257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5C9F96-949E-6670-7201-51F8A20E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753225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975AE3-01D0-2B23-83D7-547FE254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4527550"/>
            <a:ext cx="17303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572327-C8AF-2889-11DB-18AEC9C3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5275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1D1E18-3A92-6CA3-8E2D-8044A7C60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5214144" y="5390356"/>
            <a:ext cx="8223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F700DC8-675C-03CE-334A-5B72C635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070350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CD6755-1EAE-5386-E1D4-DF17BB13B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343400"/>
            <a:ext cx="1322387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39679AE-2E15-C119-1134-CEA05DD5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1484313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A5F85B-0874-9655-47D5-0F93A1C1E8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12959C7-4516-335C-AE91-EE3AA9F48B7F}"/>
              </a:ext>
            </a:extLst>
          </p:cNvPr>
          <p:cNvSpPr/>
          <p:nvPr/>
        </p:nvSpPr>
        <p:spPr>
          <a:xfrm>
            <a:off x="1528763" y="6273800"/>
            <a:ext cx="9504362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336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CF668-341D-F0AF-A2EC-178FF69950F7}"/>
              </a:ext>
            </a:extLst>
          </p:cNvPr>
          <p:cNvSpPr/>
          <p:nvPr/>
        </p:nvSpPr>
        <p:spPr>
          <a:xfrm>
            <a:off x="1981200" y="130175"/>
            <a:ext cx="9498013" cy="106362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F65D9C-E621-9704-FC61-2BA774022A50}"/>
              </a:ext>
            </a:extLst>
          </p:cNvPr>
          <p:cNvSpPr/>
          <p:nvPr/>
        </p:nvSpPr>
        <p:spPr>
          <a:xfrm>
            <a:off x="2073275" y="177800"/>
            <a:ext cx="9282113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 err="1">
                <a:solidFill>
                  <a:srgbClr val="FFFF00"/>
                </a:solidFill>
              </a:rPr>
              <a:t>Truyện</a:t>
            </a:r>
            <a:r>
              <a:rPr lang="en-US" sz="2880" b="1" dirty="0">
                <a:solidFill>
                  <a:srgbClr val="FFFF00"/>
                </a:solidFill>
              </a:rPr>
              <a:t> “</a:t>
            </a:r>
            <a:r>
              <a:rPr lang="en-US" sz="2880" b="1" dirty="0" err="1">
                <a:solidFill>
                  <a:srgbClr val="FFFF00"/>
                </a:solidFill>
              </a:rPr>
              <a:t>Ếch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ngồi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đáy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giếng</a:t>
            </a:r>
            <a:r>
              <a:rPr lang="en-US" sz="2880" b="1" dirty="0">
                <a:solidFill>
                  <a:srgbClr val="FFFF00"/>
                </a:solidFill>
              </a:rPr>
              <a:t>” </a:t>
            </a:r>
            <a:r>
              <a:rPr lang="en-US" sz="2880" b="1" dirty="0" err="1">
                <a:solidFill>
                  <a:srgbClr val="FFFF00"/>
                </a:solidFill>
              </a:rPr>
              <a:t>kể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theo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ngôi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thứ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mấy</a:t>
            </a:r>
            <a:r>
              <a:rPr lang="en-US" sz="288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5" name="Bevel 34">
            <a:extLst>
              <a:ext uri="{FF2B5EF4-FFF2-40B4-BE49-F238E27FC236}">
                <a16:creationId xmlns:a16="http://schemas.microsoft.com/office/drawing/2014/main" id="{6627B797-E8BB-8060-B253-7F10854ACE46}"/>
              </a:ext>
            </a:extLst>
          </p:cNvPr>
          <p:cNvSpPr/>
          <p:nvPr/>
        </p:nvSpPr>
        <p:spPr>
          <a:xfrm>
            <a:off x="2620963" y="1463675"/>
            <a:ext cx="3648075" cy="746125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A. </a:t>
            </a:r>
            <a:r>
              <a:rPr lang="en-US" sz="2400" b="1" dirty="0" err="1">
                <a:solidFill>
                  <a:schemeClr val="bg1"/>
                </a:solidFill>
              </a:rPr>
              <a:t>Ngôi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6" name="Bevel 35">
            <a:extLst>
              <a:ext uri="{FF2B5EF4-FFF2-40B4-BE49-F238E27FC236}">
                <a16:creationId xmlns:a16="http://schemas.microsoft.com/office/drawing/2014/main" id="{D5487B45-0870-300B-18B7-F9B72E3EF957}"/>
              </a:ext>
            </a:extLst>
          </p:cNvPr>
          <p:cNvSpPr/>
          <p:nvPr/>
        </p:nvSpPr>
        <p:spPr>
          <a:xfrm>
            <a:off x="7324725" y="1463675"/>
            <a:ext cx="3648075" cy="746125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B. </a:t>
            </a:r>
            <a:r>
              <a:rPr lang="en-US" sz="2400" b="1" dirty="0" err="1">
                <a:solidFill>
                  <a:schemeClr val="bg1"/>
                </a:solidFill>
              </a:rPr>
              <a:t>Ngôi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7" name="Bevel 36">
            <a:extLst>
              <a:ext uri="{FF2B5EF4-FFF2-40B4-BE49-F238E27FC236}">
                <a16:creationId xmlns:a16="http://schemas.microsoft.com/office/drawing/2014/main" id="{F7F57D7A-FD6D-A60C-5377-4BC58015A57C}"/>
              </a:ext>
            </a:extLst>
          </p:cNvPr>
          <p:cNvSpPr/>
          <p:nvPr/>
        </p:nvSpPr>
        <p:spPr>
          <a:xfrm>
            <a:off x="2620963" y="2452688"/>
            <a:ext cx="3648075" cy="7445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C. </a:t>
            </a:r>
            <a:r>
              <a:rPr lang="en-US" sz="2400" b="1" dirty="0" err="1">
                <a:solidFill>
                  <a:schemeClr val="bg1"/>
                </a:solidFill>
              </a:rPr>
              <a:t>Ngôi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nhất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Bevel 37">
            <a:extLst>
              <a:ext uri="{FF2B5EF4-FFF2-40B4-BE49-F238E27FC236}">
                <a16:creationId xmlns:a16="http://schemas.microsoft.com/office/drawing/2014/main" id="{EEC09E98-92D4-DC91-BF6A-0449A78E0E7B}"/>
              </a:ext>
            </a:extLst>
          </p:cNvPr>
          <p:cNvSpPr/>
          <p:nvPr/>
        </p:nvSpPr>
        <p:spPr>
          <a:xfrm>
            <a:off x="7318375" y="2468563"/>
            <a:ext cx="3648075" cy="746125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D. </a:t>
            </a:r>
            <a:r>
              <a:rPr lang="en-US" sz="2400" b="1" dirty="0" err="1">
                <a:solidFill>
                  <a:schemeClr val="bg1"/>
                </a:solidFill>
              </a:rPr>
              <a:t>Không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ngôi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kể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 nodeType="clickPar">
                      <p:stCondLst>
                        <p:cond delay="0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 nodeType="clickPar">
                      <p:stCondLst>
                        <p:cond delay="0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 nodeType="clickPar">
                      <p:stCondLst>
                        <p:cond delay="0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blue cartoon children">
            <a:extLst>
              <a:ext uri="{FF2B5EF4-FFF2-40B4-BE49-F238E27FC236}">
                <a16:creationId xmlns:a16="http://schemas.microsoft.com/office/drawing/2014/main" id="{3F062AF2-1217-4065-7AC2-3F4B262EF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9">
            <a:extLst>
              <a:ext uri="{FF2B5EF4-FFF2-40B4-BE49-F238E27FC236}">
                <a16:creationId xmlns:a16="http://schemas.microsoft.com/office/drawing/2014/main" id="{2EA18AE5-F8F5-5B95-F55F-46E02705C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1" y="622189"/>
            <a:ext cx="7918174" cy="2346297"/>
          </a:xfrm>
          <a:prstGeom prst="cloudCallout">
            <a:avLst>
              <a:gd name="adj1" fmla="val -40297"/>
              <a:gd name="adj2" fmla="val 77014"/>
            </a:avLst>
          </a:prstGeom>
          <a:solidFill>
            <a:srgbClr val="002060"/>
          </a:solidFill>
          <a:ln w="9525">
            <a:solidFill>
              <a:srgbClr val="00FF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2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32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32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32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432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4">
            <a:extLst>
              <a:ext uri="{FF2B5EF4-FFF2-40B4-BE49-F238E27FC236}">
                <a16:creationId xmlns:a16="http://schemas.microsoft.com/office/drawing/2014/main" id="{189AFB86-2F44-9F44-CA9E-57C87B49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50"/>
            <a:ext cx="109728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32852B-E549-64EB-7FA5-3DF64062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5275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4403C34-5613-AEB3-3113-59573D061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4894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3B01F8-CFAD-1DB7-9BF6-BD38237B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392613"/>
            <a:ext cx="18970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138E3C-88B3-39FA-9B8A-621EA1E1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384675"/>
            <a:ext cx="18986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7E3154-11AF-576D-976D-945ABAEF3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4556125"/>
            <a:ext cx="1498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9C323E-62D3-136D-19E1-B5705739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4489450"/>
            <a:ext cx="15001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4">
            <a:extLst>
              <a:ext uri="{FF2B5EF4-FFF2-40B4-BE49-F238E27FC236}">
                <a16:creationId xmlns:a16="http://schemas.microsoft.com/office/drawing/2014/main" id="{3AA5DA3A-7B05-1DA8-6986-E6D9C67F5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3875088"/>
            <a:ext cx="14366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>
            <a:extLst>
              <a:ext uri="{FF2B5EF4-FFF2-40B4-BE49-F238E27FC236}">
                <a16:creationId xmlns:a16="http://schemas.microsoft.com/office/drawing/2014/main" id="{2F789918-8E33-38B8-12D6-19922712AB46}"/>
              </a:ext>
            </a:extLst>
          </p:cNvPr>
          <p:cNvSpPr/>
          <p:nvPr/>
        </p:nvSpPr>
        <p:spPr>
          <a:xfrm>
            <a:off x="6076950" y="3952875"/>
            <a:ext cx="25939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j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998E841-3445-A3ED-894D-81EA47247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238" y="330200"/>
            <a:ext cx="1992312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26FB51-A876-7C51-76E3-349D5413B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263" y="2209800"/>
            <a:ext cx="23495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D2C5D6-63C9-0684-FAD4-887CC95B1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5063"/>
            <a:ext cx="12731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909281-BF82-7085-FCB7-43C3B960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4556125"/>
            <a:ext cx="17303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81FB6-4381-FEEE-907B-575A83D81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10562431" y="5418932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F4C564-B59E-41BB-648A-79955785C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9418638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29812B-4D0C-BB3D-F492-28F2A29C8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4338638"/>
            <a:ext cx="12890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4C473C-8167-F287-43A1-90A39EA5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753225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09FCB6-DFE7-E956-4EF9-426E13B6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070350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2774BCB-A381-F37B-6569-DEC281DB3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1484313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ED181BC-56BF-F47E-724B-09EDD9A7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2726531" y="5418932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1C16D6-4C40-CD3D-0EC0-54692AB7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5299869" y="5339556"/>
            <a:ext cx="8223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C1431AA-1326-D237-7038-CBF800FC46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E386D93-085E-1129-A794-7B216283CB86}"/>
              </a:ext>
            </a:extLst>
          </p:cNvPr>
          <p:cNvSpPr/>
          <p:nvPr/>
        </p:nvSpPr>
        <p:spPr>
          <a:xfrm>
            <a:off x="1528763" y="6273800"/>
            <a:ext cx="9504362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336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0EB1A5-15C8-2722-768E-4BF7C6B53C9A}"/>
              </a:ext>
            </a:extLst>
          </p:cNvPr>
          <p:cNvSpPr/>
          <p:nvPr/>
        </p:nvSpPr>
        <p:spPr>
          <a:xfrm>
            <a:off x="1981200" y="130175"/>
            <a:ext cx="9498013" cy="106362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3BB950-632A-E740-3803-7348F56088E6}"/>
              </a:ext>
            </a:extLst>
          </p:cNvPr>
          <p:cNvSpPr/>
          <p:nvPr/>
        </p:nvSpPr>
        <p:spPr>
          <a:xfrm>
            <a:off x="2073275" y="177800"/>
            <a:ext cx="9282113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 err="1">
                <a:solidFill>
                  <a:srgbClr val="FFFF00"/>
                </a:solidFill>
              </a:rPr>
              <a:t>Trong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truyện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chúng</a:t>
            </a:r>
            <a:r>
              <a:rPr lang="en-US" sz="2880" b="1" dirty="0">
                <a:solidFill>
                  <a:srgbClr val="FFFF00"/>
                </a:solidFill>
              </a:rPr>
              <a:t> ta </a:t>
            </a:r>
            <a:r>
              <a:rPr lang="en-US" sz="2880" b="1" dirty="0" err="1">
                <a:solidFill>
                  <a:srgbClr val="FFFF00"/>
                </a:solidFill>
              </a:rPr>
              <a:t>thấy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ếch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là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kẻ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thế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nào</a:t>
            </a:r>
            <a:r>
              <a:rPr lang="en-US" sz="288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1" name="Bevel 30">
            <a:extLst>
              <a:ext uri="{FF2B5EF4-FFF2-40B4-BE49-F238E27FC236}">
                <a16:creationId xmlns:a16="http://schemas.microsoft.com/office/drawing/2014/main" id="{D439A1D9-1CCE-29BB-0D4F-EC7EAC85B197}"/>
              </a:ext>
            </a:extLst>
          </p:cNvPr>
          <p:cNvSpPr/>
          <p:nvPr/>
        </p:nvSpPr>
        <p:spPr>
          <a:xfrm>
            <a:off x="2438400" y="1338263"/>
            <a:ext cx="4392613" cy="11763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</a:rPr>
              <a:t>Hiểu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biết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rộng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2" name="Bevel 31">
            <a:extLst>
              <a:ext uri="{FF2B5EF4-FFF2-40B4-BE49-F238E27FC236}">
                <a16:creationId xmlns:a16="http://schemas.microsoft.com/office/drawing/2014/main" id="{91555095-FD24-7965-8705-56D6A9E06C3E}"/>
              </a:ext>
            </a:extLst>
          </p:cNvPr>
          <p:cNvSpPr/>
          <p:nvPr/>
        </p:nvSpPr>
        <p:spPr>
          <a:xfrm>
            <a:off x="2435225" y="2714625"/>
            <a:ext cx="4392613" cy="1079500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Hiểu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biết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nông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cạn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kiêu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ngạo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sp>
        <p:nvSpPr>
          <p:cNvPr id="34" name="Bevel 33">
            <a:extLst>
              <a:ext uri="{FF2B5EF4-FFF2-40B4-BE49-F238E27FC236}">
                <a16:creationId xmlns:a16="http://schemas.microsoft.com/office/drawing/2014/main" id="{B55522AE-A9CB-1492-FDB6-7B821F698364}"/>
              </a:ext>
            </a:extLst>
          </p:cNvPr>
          <p:cNvSpPr/>
          <p:nvPr/>
        </p:nvSpPr>
        <p:spPr>
          <a:xfrm>
            <a:off x="6932613" y="1338263"/>
            <a:ext cx="4478337" cy="11763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Hòa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đồng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xung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quanh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4" name="Bevel 43">
            <a:extLst>
              <a:ext uri="{FF2B5EF4-FFF2-40B4-BE49-F238E27FC236}">
                <a16:creationId xmlns:a16="http://schemas.microsoft.com/office/drawing/2014/main" id="{9957135B-8EC8-D7FD-19D9-7428032F4BE5}"/>
              </a:ext>
            </a:extLst>
          </p:cNvPr>
          <p:cNvSpPr/>
          <p:nvPr/>
        </p:nvSpPr>
        <p:spPr>
          <a:xfrm>
            <a:off x="6932613" y="2697163"/>
            <a:ext cx="4478337" cy="108108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Hiểu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biết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hạn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hẹp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nhưng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sống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thân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thiện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4">
            <a:extLst>
              <a:ext uri="{FF2B5EF4-FFF2-40B4-BE49-F238E27FC236}">
                <a16:creationId xmlns:a16="http://schemas.microsoft.com/office/drawing/2014/main" id="{AFB2C396-C30F-A113-3EBE-B422F58C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50"/>
            <a:ext cx="109728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74B7EE-0265-E78B-1C1A-AD8F69813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4489450"/>
            <a:ext cx="15001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83F82E-84A7-AF69-0409-4BFECF40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5275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243C30E-53DF-B73F-BAFD-52F7C9E73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4894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660FEE-953B-C8C7-8FB8-9ABD4A9A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427538"/>
            <a:ext cx="189706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D7690E-4D48-A7A3-B444-8A7E9E17A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392613"/>
            <a:ext cx="18970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43E6D49-E8EA-AE48-37FE-32CAF7A2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384675"/>
            <a:ext cx="18986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557B62-3129-57E8-97FC-A4112059C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4556125"/>
            <a:ext cx="1498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74">
            <a:extLst>
              <a:ext uri="{FF2B5EF4-FFF2-40B4-BE49-F238E27FC236}">
                <a16:creationId xmlns:a16="http://schemas.microsoft.com/office/drawing/2014/main" id="{59009A3F-616D-58F5-D8BD-6DDE6F53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429000"/>
            <a:ext cx="143668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>
            <a:extLst>
              <a:ext uri="{FF2B5EF4-FFF2-40B4-BE49-F238E27FC236}">
                <a16:creationId xmlns:a16="http://schemas.microsoft.com/office/drawing/2014/main" id="{877CCE3C-59D9-2687-39B0-444B499AC1A8}"/>
              </a:ext>
            </a:extLst>
          </p:cNvPr>
          <p:cNvSpPr/>
          <p:nvPr/>
        </p:nvSpPr>
        <p:spPr>
          <a:xfrm>
            <a:off x="8728075" y="3944938"/>
            <a:ext cx="2595563" cy="208438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j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9A1F1D7-0A58-B070-61D2-8B204A73B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238" y="330200"/>
            <a:ext cx="1992312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891744-8C32-4397-5CD1-4B042394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263" y="2209800"/>
            <a:ext cx="23495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1EF010-0399-E2E6-5593-68F9CA9B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5063"/>
            <a:ext cx="12731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A82413-CDB5-B28B-A5EB-9E49E97B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4332288"/>
            <a:ext cx="128746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CFD67C-2EA2-07A1-8864-96B5D8170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9418638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0DE481-4693-A3CC-D894-8D6D8801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753225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7FA2B8-36D7-9C16-B12F-AE25F3972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070350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5C3443A-5AED-0EC9-4F2C-1F885ED40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1484313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E253FB-B8FB-8C73-C2CE-511853E83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2726531" y="5418932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44220C-F1F3-4107-0CE0-4D06078A8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5299869" y="5339556"/>
            <a:ext cx="8223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E9C7AA-BA19-302D-8010-EA9134649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7946231" y="5379245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A4C4202-0442-46CB-D729-50477A157C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350EA44-7762-F343-47FD-B65ADDB1FB51}"/>
              </a:ext>
            </a:extLst>
          </p:cNvPr>
          <p:cNvSpPr/>
          <p:nvPr/>
        </p:nvSpPr>
        <p:spPr>
          <a:xfrm>
            <a:off x="1528763" y="6273800"/>
            <a:ext cx="9504362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336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329A7C-BF67-59CA-9460-668BEED9D49C}"/>
              </a:ext>
            </a:extLst>
          </p:cNvPr>
          <p:cNvSpPr/>
          <p:nvPr/>
        </p:nvSpPr>
        <p:spPr>
          <a:xfrm>
            <a:off x="1981200" y="130175"/>
            <a:ext cx="9498013" cy="106362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084C36-BD0C-C079-0C91-51565E72B5D5}"/>
              </a:ext>
            </a:extLst>
          </p:cNvPr>
          <p:cNvSpPr/>
          <p:nvPr/>
        </p:nvSpPr>
        <p:spPr>
          <a:xfrm>
            <a:off x="2073275" y="177800"/>
            <a:ext cx="9282113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 err="1"/>
              <a:t>Nét</a:t>
            </a:r>
            <a:r>
              <a:rPr lang="en-US" sz="2880" b="1" dirty="0"/>
              <a:t> </a:t>
            </a:r>
            <a:r>
              <a:rPr lang="en-US" sz="2880" b="1" dirty="0" err="1"/>
              <a:t>nghệ</a:t>
            </a:r>
            <a:r>
              <a:rPr lang="en-US" sz="2880" b="1" dirty="0"/>
              <a:t> </a:t>
            </a:r>
            <a:r>
              <a:rPr lang="en-US" sz="2880" b="1" dirty="0" err="1"/>
              <a:t>thuật</a:t>
            </a:r>
            <a:r>
              <a:rPr lang="en-US" sz="2880" b="1" dirty="0"/>
              <a:t> </a:t>
            </a:r>
            <a:r>
              <a:rPr lang="en-US" sz="2880" b="1" dirty="0" err="1"/>
              <a:t>của</a:t>
            </a:r>
            <a:r>
              <a:rPr lang="en-US" sz="2880" b="1" dirty="0"/>
              <a:t> </a:t>
            </a:r>
            <a:r>
              <a:rPr lang="en-US" sz="2880" b="1" dirty="0" err="1"/>
              <a:t>truyện</a:t>
            </a:r>
            <a:r>
              <a:rPr lang="en-US" sz="2880" b="1" dirty="0"/>
              <a:t> "</a:t>
            </a:r>
            <a:r>
              <a:rPr lang="en-US" sz="2880" b="1" dirty="0" err="1"/>
              <a:t>Ếch</a:t>
            </a:r>
            <a:r>
              <a:rPr lang="en-US" sz="2880" b="1" dirty="0"/>
              <a:t> </a:t>
            </a:r>
            <a:r>
              <a:rPr lang="en-US" sz="2880" b="1" dirty="0" err="1"/>
              <a:t>ngồi</a:t>
            </a:r>
            <a:r>
              <a:rPr lang="en-US" sz="2880" b="1" dirty="0"/>
              <a:t> </a:t>
            </a:r>
            <a:r>
              <a:rPr lang="en-US" sz="2880" b="1" dirty="0" err="1"/>
              <a:t>đáy</a:t>
            </a:r>
            <a:r>
              <a:rPr lang="en-US" sz="2880" b="1" dirty="0"/>
              <a:t> </a:t>
            </a:r>
            <a:r>
              <a:rPr lang="en-US" sz="2880" b="1" dirty="0" err="1"/>
              <a:t>giếng</a:t>
            </a:r>
            <a:r>
              <a:rPr lang="en-US" sz="2880" b="1" dirty="0"/>
              <a:t>” </a:t>
            </a:r>
            <a:r>
              <a:rPr lang="en-US" sz="2880" b="1" dirty="0" err="1"/>
              <a:t>là</a:t>
            </a:r>
            <a:r>
              <a:rPr lang="en-US" sz="2880" b="1" dirty="0"/>
              <a:t>:</a:t>
            </a:r>
            <a:endParaRPr lang="en-US" sz="2880" b="1" dirty="0">
              <a:solidFill>
                <a:srgbClr val="FFFF00"/>
              </a:solidFill>
            </a:endParaRPr>
          </a:p>
        </p:txBody>
      </p:sp>
      <p:sp>
        <p:nvSpPr>
          <p:cNvPr id="31" name="Bevel 30">
            <a:extLst>
              <a:ext uri="{FF2B5EF4-FFF2-40B4-BE49-F238E27FC236}">
                <a16:creationId xmlns:a16="http://schemas.microsoft.com/office/drawing/2014/main" id="{4BD27F43-5D5C-CE99-4D71-524486DC8B7B}"/>
              </a:ext>
            </a:extLst>
          </p:cNvPr>
          <p:cNvSpPr/>
          <p:nvPr/>
        </p:nvSpPr>
        <p:spPr>
          <a:xfrm>
            <a:off x="2438400" y="1338263"/>
            <a:ext cx="4392613" cy="11763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</a:rPr>
              <a:t>Xây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dựng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tượng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gần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gũi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với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đời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sống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2" name="Bevel 31">
            <a:extLst>
              <a:ext uri="{FF2B5EF4-FFF2-40B4-BE49-F238E27FC236}">
                <a16:creationId xmlns:a16="http://schemas.microsoft.com/office/drawing/2014/main" id="{FFF5BE87-4246-2205-FC64-6F15381F2F5C}"/>
              </a:ext>
            </a:extLst>
          </p:cNvPr>
          <p:cNvSpPr/>
          <p:nvPr/>
        </p:nvSpPr>
        <p:spPr>
          <a:xfrm>
            <a:off x="2435225" y="2714625"/>
            <a:ext cx="4392613" cy="1079500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Cách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kể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bất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ngờ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hài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hước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kín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đáo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sp>
        <p:nvSpPr>
          <p:cNvPr id="34" name="Bevel 33">
            <a:extLst>
              <a:ext uri="{FF2B5EF4-FFF2-40B4-BE49-F238E27FC236}">
                <a16:creationId xmlns:a16="http://schemas.microsoft.com/office/drawing/2014/main" id="{D2C334C4-E7E2-5CCE-E0B1-EE0523486E71}"/>
              </a:ext>
            </a:extLst>
          </p:cNvPr>
          <p:cNvSpPr/>
          <p:nvPr/>
        </p:nvSpPr>
        <p:spPr>
          <a:xfrm>
            <a:off x="6932613" y="1338263"/>
            <a:ext cx="4478337" cy="11763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Cách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nói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ngụ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ngôn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giáo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huấn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đặc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sắc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4" name="Bevel 43">
            <a:extLst>
              <a:ext uri="{FF2B5EF4-FFF2-40B4-BE49-F238E27FC236}">
                <a16:creationId xmlns:a16="http://schemas.microsoft.com/office/drawing/2014/main" id="{EC471D57-626D-C64C-9115-2640C0E22FA5}"/>
              </a:ext>
            </a:extLst>
          </p:cNvPr>
          <p:cNvSpPr/>
          <p:nvPr/>
        </p:nvSpPr>
        <p:spPr>
          <a:xfrm>
            <a:off x="6932613" y="2697163"/>
            <a:ext cx="4478337" cy="108108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Cả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3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phương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án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trên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đều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đúng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A8528513-8647-ACAF-E6F4-D49E48A9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50"/>
            <a:ext cx="109728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D3F887-A77C-956A-1153-8687D81C2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4556125"/>
            <a:ext cx="1498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3531B1-5BF2-C797-14C6-4B6E1580F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4489450"/>
            <a:ext cx="15001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4">
            <a:extLst>
              <a:ext uri="{FF2B5EF4-FFF2-40B4-BE49-F238E27FC236}">
                <a16:creationId xmlns:a16="http://schemas.microsoft.com/office/drawing/2014/main" id="{22E2BC86-8958-5DE9-B45C-28CA3600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3562350"/>
            <a:ext cx="1435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>
            <a:extLst>
              <a:ext uri="{FF2B5EF4-FFF2-40B4-BE49-F238E27FC236}">
                <a16:creationId xmlns:a16="http://schemas.microsoft.com/office/drawing/2014/main" id="{50B483C6-28CE-0BDE-E065-558B5F6559E7}"/>
              </a:ext>
            </a:extLst>
          </p:cNvPr>
          <p:cNvSpPr/>
          <p:nvPr/>
        </p:nvSpPr>
        <p:spPr>
          <a:xfrm>
            <a:off x="838200" y="3981450"/>
            <a:ext cx="2595563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j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2B7730C-3E9D-C4CD-5522-E744CCBF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177800"/>
            <a:ext cx="231616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89B2A4-D8DB-D76A-083A-0493BABE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263" y="2209800"/>
            <a:ext cx="23495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516BA3-C1DB-68B5-18DC-12E42323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5063"/>
            <a:ext cx="12731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7BFA41-101A-9A6A-3942-1CC4938D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4894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65A88E-C83E-134D-0013-1CB9C5A6E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4556125"/>
            <a:ext cx="17303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3B0636-CC0B-878A-8039-C18D6BFF1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10562431" y="5418932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C41F7C-F661-4AD9-9216-CD556D90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9418638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2D3ED5-DC7A-9F1E-34A9-BEA118A5E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4489450"/>
            <a:ext cx="17319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2A2D4E-7CB8-F6C5-4C45-CEED1B39B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7895431" y="5352257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CC6D35-8601-DEEB-67F5-0D64A27F2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753225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21AF5D-CB5D-5CF3-4F8D-885E6FE20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4527550"/>
            <a:ext cx="17303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DE43A1-C671-2C64-1D1F-12F530E8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5275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5AE2A9-5BE4-D700-02BC-EFB12345D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5214144" y="5390356"/>
            <a:ext cx="8223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5520B2A-150E-3952-8ADB-7203CFA5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070350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CD4082-120A-21D4-5236-E864E71A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343400"/>
            <a:ext cx="1322387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36F50A-308E-9797-E9B7-8FA331CC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1484313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1A35676-631B-9FA9-0CD2-1E35B9101E5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E91867D-1E53-EB74-BDC6-8D03C8268EA6}"/>
              </a:ext>
            </a:extLst>
          </p:cNvPr>
          <p:cNvSpPr/>
          <p:nvPr/>
        </p:nvSpPr>
        <p:spPr>
          <a:xfrm>
            <a:off x="1528763" y="6273800"/>
            <a:ext cx="9504362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336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1B658D-D647-050A-498A-9DD0E4A18757}"/>
              </a:ext>
            </a:extLst>
          </p:cNvPr>
          <p:cNvSpPr/>
          <p:nvPr/>
        </p:nvSpPr>
        <p:spPr>
          <a:xfrm>
            <a:off x="1981200" y="130175"/>
            <a:ext cx="9498013" cy="106362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39C0D8-4B7E-8D54-88D3-55ACAFBF882A}"/>
              </a:ext>
            </a:extLst>
          </p:cNvPr>
          <p:cNvSpPr/>
          <p:nvPr/>
        </p:nvSpPr>
        <p:spPr>
          <a:xfrm>
            <a:off x="2073275" y="177800"/>
            <a:ext cx="9282113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0" b="1" dirty="0" err="1">
                <a:solidFill>
                  <a:srgbClr val="FFFF00"/>
                </a:solidFill>
              </a:rPr>
              <a:t>Câu</a:t>
            </a:r>
            <a:r>
              <a:rPr lang="en-US" sz="2640" b="1" dirty="0">
                <a:solidFill>
                  <a:srgbClr val="FFFF00"/>
                </a:solidFill>
              </a:rPr>
              <a:t> </a:t>
            </a:r>
            <a:r>
              <a:rPr lang="en-US" sz="2640" b="1" dirty="0" err="1">
                <a:solidFill>
                  <a:srgbClr val="FFFF00"/>
                </a:solidFill>
              </a:rPr>
              <a:t>thành</a:t>
            </a:r>
            <a:r>
              <a:rPr lang="en-US" sz="2640" b="1" dirty="0">
                <a:solidFill>
                  <a:srgbClr val="FFFF00"/>
                </a:solidFill>
              </a:rPr>
              <a:t> </a:t>
            </a:r>
            <a:r>
              <a:rPr lang="en-US" sz="2640" b="1" dirty="0" err="1">
                <a:solidFill>
                  <a:srgbClr val="FFFF00"/>
                </a:solidFill>
              </a:rPr>
              <a:t>ngữ</a:t>
            </a:r>
            <a:r>
              <a:rPr lang="en-US" sz="2640" b="1" dirty="0">
                <a:solidFill>
                  <a:srgbClr val="FFFF00"/>
                </a:solidFill>
              </a:rPr>
              <a:t> </a:t>
            </a:r>
            <a:r>
              <a:rPr lang="en-US" sz="2640" b="1" dirty="0" err="1">
                <a:solidFill>
                  <a:srgbClr val="FFFF00"/>
                </a:solidFill>
              </a:rPr>
              <a:t>nào</a:t>
            </a:r>
            <a:r>
              <a:rPr lang="en-US" sz="2640" b="1" dirty="0">
                <a:solidFill>
                  <a:srgbClr val="FFFF00"/>
                </a:solidFill>
              </a:rPr>
              <a:t> </a:t>
            </a:r>
            <a:r>
              <a:rPr lang="en-US" sz="2640" b="1" dirty="0" err="1">
                <a:solidFill>
                  <a:srgbClr val="FFFF00"/>
                </a:solidFill>
              </a:rPr>
              <a:t>sau</a:t>
            </a:r>
            <a:r>
              <a:rPr lang="en-US" sz="2640" b="1" dirty="0">
                <a:solidFill>
                  <a:srgbClr val="FFFF00"/>
                </a:solidFill>
              </a:rPr>
              <a:t> </a:t>
            </a:r>
            <a:r>
              <a:rPr lang="en-US" sz="2640" b="1" dirty="0" err="1">
                <a:solidFill>
                  <a:srgbClr val="FFFF00"/>
                </a:solidFill>
              </a:rPr>
              <a:t>đây</a:t>
            </a:r>
            <a:r>
              <a:rPr lang="en-US" sz="2640" b="1" dirty="0">
                <a:solidFill>
                  <a:srgbClr val="FFFF00"/>
                </a:solidFill>
              </a:rPr>
              <a:t> </a:t>
            </a:r>
            <a:r>
              <a:rPr lang="en-US" sz="2640" b="1" dirty="0" err="1">
                <a:solidFill>
                  <a:srgbClr val="FFFF00"/>
                </a:solidFill>
              </a:rPr>
              <a:t>có</a:t>
            </a:r>
            <a:r>
              <a:rPr lang="en-US" sz="2640" b="1" dirty="0">
                <a:solidFill>
                  <a:srgbClr val="FFFF00"/>
                </a:solidFill>
              </a:rPr>
              <a:t> </a:t>
            </a:r>
            <a:r>
              <a:rPr lang="en-US" sz="2640" b="1" dirty="0" err="1">
                <a:solidFill>
                  <a:srgbClr val="FFFF00"/>
                </a:solidFill>
              </a:rPr>
              <a:t>nội</a:t>
            </a:r>
            <a:r>
              <a:rPr lang="en-US" sz="2640" b="1" dirty="0">
                <a:solidFill>
                  <a:srgbClr val="FFFF00"/>
                </a:solidFill>
              </a:rPr>
              <a:t> dung </a:t>
            </a:r>
            <a:r>
              <a:rPr lang="en-US" sz="2640" b="1" dirty="0" err="1">
                <a:solidFill>
                  <a:srgbClr val="FFFF00"/>
                </a:solidFill>
              </a:rPr>
              <a:t>giống</a:t>
            </a:r>
            <a:r>
              <a:rPr lang="en-US" sz="2640" b="1" dirty="0">
                <a:solidFill>
                  <a:srgbClr val="FFFF00"/>
                </a:solidFill>
              </a:rPr>
              <a:t> </a:t>
            </a:r>
            <a:r>
              <a:rPr lang="en-US" sz="2640" b="1" dirty="0" err="1">
                <a:solidFill>
                  <a:srgbClr val="FFFF00"/>
                </a:solidFill>
              </a:rPr>
              <a:t>truyện</a:t>
            </a:r>
            <a:r>
              <a:rPr lang="en-US" sz="264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5" name="Bevel 34">
            <a:extLst>
              <a:ext uri="{FF2B5EF4-FFF2-40B4-BE49-F238E27FC236}">
                <a16:creationId xmlns:a16="http://schemas.microsoft.com/office/drawing/2014/main" id="{959C4A98-1F01-7F15-0892-883AC53B1571}"/>
              </a:ext>
            </a:extLst>
          </p:cNvPr>
          <p:cNvSpPr/>
          <p:nvPr/>
        </p:nvSpPr>
        <p:spPr>
          <a:xfrm>
            <a:off x="2438400" y="1338263"/>
            <a:ext cx="4392613" cy="11763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</a:rPr>
              <a:t>Coi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trời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bằng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vung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0" name="Bevel 39">
            <a:extLst>
              <a:ext uri="{FF2B5EF4-FFF2-40B4-BE49-F238E27FC236}">
                <a16:creationId xmlns:a16="http://schemas.microsoft.com/office/drawing/2014/main" id="{9BC50DA4-597F-6378-BBF0-FC27D5F3BF00}"/>
              </a:ext>
            </a:extLst>
          </p:cNvPr>
          <p:cNvSpPr/>
          <p:nvPr/>
        </p:nvSpPr>
        <p:spPr>
          <a:xfrm>
            <a:off x="2435225" y="2714625"/>
            <a:ext cx="4392613" cy="1079500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Đàn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gảy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tai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trâu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1" name="Bevel 40">
            <a:extLst>
              <a:ext uri="{FF2B5EF4-FFF2-40B4-BE49-F238E27FC236}">
                <a16:creationId xmlns:a16="http://schemas.microsoft.com/office/drawing/2014/main" id="{01FA9CD3-AB45-9A06-4DE7-5C634BE7C25F}"/>
              </a:ext>
            </a:extLst>
          </p:cNvPr>
          <p:cNvSpPr/>
          <p:nvPr/>
        </p:nvSpPr>
        <p:spPr>
          <a:xfrm>
            <a:off x="6932613" y="1338263"/>
            <a:ext cx="4478337" cy="11763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Nước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đến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chân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mới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nhảy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2" name="Bevel 41">
            <a:extLst>
              <a:ext uri="{FF2B5EF4-FFF2-40B4-BE49-F238E27FC236}">
                <a16:creationId xmlns:a16="http://schemas.microsoft.com/office/drawing/2014/main" id="{F2DC2355-7EC5-AA23-62E1-2079B5FF1E77}"/>
              </a:ext>
            </a:extLst>
          </p:cNvPr>
          <p:cNvSpPr/>
          <p:nvPr/>
        </p:nvSpPr>
        <p:spPr>
          <a:xfrm>
            <a:off x="6932613" y="2697163"/>
            <a:ext cx="4478337" cy="108108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D. Tai bay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vạ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gió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9FBA4F27-66F4-1CC4-5D76-3B191CBEE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371600"/>
            <a:ext cx="10607675" cy="4343400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n-lt"/>
            </a:endParaRPr>
          </a:p>
        </p:txBody>
      </p:sp>
      <p:pic>
        <p:nvPicPr>
          <p:cNvPr id="61445" name="Picture 5" descr="bloem23">
            <a:extLst>
              <a:ext uri="{FF2B5EF4-FFF2-40B4-BE49-F238E27FC236}">
                <a16:creationId xmlns:a16="http://schemas.microsoft.com/office/drawing/2014/main" id="{031C7B67-E23A-52C2-E7C7-E11AFE3157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667000"/>
            <a:ext cx="65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bloem23">
            <a:extLst>
              <a:ext uri="{FF2B5EF4-FFF2-40B4-BE49-F238E27FC236}">
                <a16:creationId xmlns:a16="http://schemas.microsoft.com/office/drawing/2014/main" id="{8F0D7B2D-ABDC-3353-AEB1-60C87917F1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3581400"/>
            <a:ext cx="65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7">
            <a:extLst>
              <a:ext uri="{FF2B5EF4-FFF2-40B4-BE49-F238E27FC236}">
                <a16:creationId xmlns:a16="http://schemas.microsoft.com/office/drawing/2014/main" id="{B13FACF3-465B-51CD-88BC-F185922DF3E8}"/>
              </a:ext>
            </a:extLst>
          </p:cNvPr>
          <p:cNvGrpSpPr>
            <a:grpSpLocks/>
          </p:cNvGrpSpPr>
          <p:nvPr/>
        </p:nvGrpSpPr>
        <p:grpSpPr bwMode="auto">
          <a:xfrm>
            <a:off x="2346325" y="5381625"/>
            <a:ext cx="7589838" cy="1476375"/>
            <a:chOff x="1680" y="2880"/>
            <a:chExt cx="2976" cy="1266"/>
          </a:xfrm>
        </p:grpSpPr>
        <p:pic>
          <p:nvPicPr>
            <p:cNvPr id="26637" name="Picture 8" descr="tn_an1000">
              <a:extLst>
                <a:ext uri="{FF2B5EF4-FFF2-40B4-BE49-F238E27FC236}">
                  <a16:creationId xmlns:a16="http://schemas.microsoft.com/office/drawing/2014/main" id="{CAD620CE-CAFB-B92D-1D9A-02F5B78CC78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880"/>
              <a:ext cx="2976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2" name="Freeform 9">
              <a:extLst>
                <a:ext uri="{FF2B5EF4-FFF2-40B4-BE49-F238E27FC236}">
                  <a16:creationId xmlns:a16="http://schemas.microsoft.com/office/drawing/2014/main" id="{05CD910B-307F-1BAC-5760-4D2D98307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" y="3352"/>
              <a:ext cx="108" cy="192"/>
            </a:xfrm>
            <a:custGeom>
              <a:avLst/>
              <a:gdLst>
                <a:gd name="T0" fmla="*/ 37 w 100"/>
                <a:gd name="T1" fmla="*/ 0 h 155"/>
                <a:gd name="T2" fmla="*/ 21 w 100"/>
                <a:gd name="T3" fmla="*/ 152 h 155"/>
                <a:gd name="T4" fmla="*/ 37 w 100"/>
                <a:gd name="T5" fmla="*/ 0 h 155"/>
                <a:gd name="T6" fmla="*/ 0 60000 65536"/>
                <a:gd name="T7" fmla="*/ 0 60000 65536"/>
                <a:gd name="T8" fmla="*/ 0 60000 65536"/>
                <a:gd name="T9" fmla="*/ 0 w 100"/>
                <a:gd name="T10" fmla="*/ 0 h 155"/>
                <a:gd name="T11" fmla="*/ 100 w 100"/>
                <a:gd name="T12" fmla="*/ 155 h 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55">
                  <a:moveTo>
                    <a:pt x="37" y="0"/>
                  </a:moveTo>
                  <a:cubicBezTo>
                    <a:pt x="0" y="56"/>
                    <a:pt x="15" y="69"/>
                    <a:pt x="21" y="152"/>
                  </a:cubicBezTo>
                  <a:cubicBezTo>
                    <a:pt x="100" y="132"/>
                    <a:pt x="54" y="155"/>
                    <a:pt x="37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</a:endParaRPr>
            </a:p>
          </p:txBody>
        </p:sp>
        <p:sp>
          <p:nvSpPr>
            <p:cNvPr id="37903" name="Freeform 10">
              <a:extLst>
                <a:ext uri="{FF2B5EF4-FFF2-40B4-BE49-F238E27FC236}">
                  <a16:creationId xmlns:a16="http://schemas.microsoft.com/office/drawing/2014/main" id="{F4527129-64B7-6752-3801-0D64BCB30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3320"/>
              <a:ext cx="188" cy="196"/>
            </a:xfrm>
            <a:custGeom>
              <a:avLst/>
              <a:gdLst>
                <a:gd name="T0" fmla="*/ 40 w 188"/>
                <a:gd name="T1" fmla="*/ 0 h 196"/>
                <a:gd name="T2" fmla="*/ 86 w 188"/>
                <a:gd name="T3" fmla="*/ 196 h 196"/>
                <a:gd name="T4" fmla="*/ 40 w 188"/>
                <a:gd name="T5" fmla="*/ 0 h 196"/>
                <a:gd name="T6" fmla="*/ 0 60000 65536"/>
                <a:gd name="T7" fmla="*/ 0 60000 65536"/>
                <a:gd name="T8" fmla="*/ 0 60000 65536"/>
                <a:gd name="T9" fmla="*/ 0 w 188"/>
                <a:gd name="T10" fmla="*/ 0 h 196"/>
                <a:gd name="T11" fmla="*/ 188 w 188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196">
                  <a:moveTo>
                    <a:pt x="40" y="0"/>
                  </a:moveTo>
                  <a:cubicBezTo>
                    <a:pt x="0" y="69"/>
                    <a:pt x="79" y="93"/>
                    <a:pt x="86" y="196"/>
                  </a:cubicBezTo>
                  <a:cubicBezTo>
                    <a:pt x="188" y="124"/>
                    <a:pt x="128" y="192"/>
                    <a:pt x="40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</a:endParaRPr>
            </a:p>
          </p:txBody>
        </p:sp>
        <p:sp>
          <p:nvSpPr>
            <p:cNvPr id="37904" name="Freeform 11">
              <a:extLst>
                <a:ext uri="{FF2B5EF4-FFF2-40B4-BE49-F238E27FC236}">
                  <a16:creationId xmlns:a16="http://schemas.microsoft.com/office/drawing/2014/main" id="{0C3D872F-8BAA-8ED3-3D3C-DC0F95F53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3414"/>
              <a:ext cx="101" cy="188"/>
            </a:xfrm>
            <a:custGeom>
              <a:avLst/>
              <a:gdLst>
                <a:gd name="T0" fmla="*/ 36 w 101"/>
                <a:gd name="T1" fmla="*/ 0 h 188"/>
                <a:gd name="T2" fmla="*/ 0 w 101"/>
                <a:gd name="T3" fmla="*/ 150 h 188"/>
                <a:gd name="T4" fmla="*/ 36 w 101"/>
                <a:gd name="T5" fmla="*/ 0 h 188"/>
                <a:gd name="T6" fmla="*/ 0 60000 65536"/>
                <a:gd name="T7" fmla="*/ 0 60000 65536"/>
                <a:gd name="T8" fmla="*/ 0 60000 65536"/>
                <a:gd name="T9" fmla="*/ 0 w 101"/>
                <a:gd name="T10" fmla="*/ 0 h 188"/>
                <a:gd name="T11" fmla="*/ 101 w 101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8">
                  <a:moveTo>
                    <a:pt x="36" y="0"/>
                  </a:moveTo>
                  <a:cubicBezTo>
                    <a:pt x="6" y="68"/>
                    <a:pt x="12" y="18"/>
                    <a:pt x="0" y="150"/>
                  </a:cubicBezTo>
                  <a:cubicBezTo>
                    <a:pt x="36" y="48"/>
                    <a:pt x="101" y="188"/>
                    <a:pt x="3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</a:endParaRPr>
            </a:p>
          </p:txBody>
        </p:sp>
        <p:sp>
          <p:nvSpPr>
            <p:cNvPr id="37905" name="Freeform 12">
              <a:extLst>
                <a:ext uri="{FF2B5EF4-FFF2-40B4-BE49-F238E27FC236}">
                  <a16:creationId xmlns:a16="http://schemas.microsoft.com/office/drawing/2014/main" id="{CA06B486-31D5-996D-CE2C-58B3C39CE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3570"/>
              <a:ext cx="126" cy="204"/>
            </a:xfrm>
            <a:custGeom>
              <a:avLst/>
              <a:gdLst>
                <a:gd name="T0" fmla="*/ 126 w 126"/>
                <a:gd name="T1" fmla="*/ 0 h 204"/>
                <a:gd name="T2" fmla="*/ 0 w 126"/>
                <a:gd name="T3" fmla="*/ 150 h 204"/>
                <a:gd name="T4" fmla="*/ 126 w 126"/>
                <a:gd name="T5" fmla="*/ 0 h 204"/>
                <a:gd name="T6" fmla="*/ 0 60000 65536"/>
                <a:gd name="T7" fmla="*/ 0 60000 65536"/>
                <a:gd name="T8" fmla="*/ 0 60000 65536"/>
                <a:gd name="T9" fmla="*/ 0 w 126"/>
                <a:gd name="T10" fmla="*/ 0 h 204"/>
                <a:gd name="T11" fmla="*/ 126 w 126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" h="204">
                  <a:moveTo>
                    <a:pt x="126" y="0"/>
                  </a:moveTo>
                  <a:cubicBezTo>
                    <a:pt x="96" y="68"/>
                    <a:pt x="12" y="18"/>
                    <a:pt x="0" y="150"/>
                  </a:cubicBezTo>
                  <a:cubicBezTo>
                    <a:pt x="36" y="48"/>
                    <a:pt x="54" y="204"/>
                    <a:pt x="12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</a:endParaRPr>
            </a:p>
          </p:txBody>
        </p:sp>
      </p:grpSp>
      <p:pic>
        <p:nvPicPr>
          <p:cNvPr id="61454" name="Picture 14" descr="bloem23">
            <a:extLst>
              <a:ext uri="{FF2B5EF4-FFF2-40B4-BE49-F238E27FC236}">
                <a16:creationId xmlns:a16="http://schemas.microsoft.com/office/drawing/2014/main" id="{39D1EEA8-D850-F2AA-A25E-FEC75C9737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676400"/>
            <a:ext cx="660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15" descr="bloem23">
            <a:extLst>
              <a:ext uri="{FF2B5EF4-FFF2-40B4-BE49-F238E27FC236}">
                <a16:creationId xmlns:a16="http://schemas.microsoft.com/office/drawing/2014/main" id="{D0A81261-CAC0-44F1-3633-0C718C56CE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648200"/>
            <a:ext cx="65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8" name="Rectangle 18">
            <a:extLst>
              <a:ext uri="{FF2B5EF4-FFF2-40B4-BE49-F238E27FC236}">
                <a16:creationId xmlns:a16="http://schemas.microsoft.com/office/drawing/2014/main" id="{C9EE23FC-B187-7E82-CFDE-51288C8C0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1600200"/>
            <a:ext cx="8686800" cy="1127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>
                <a:solidFill>
                  <a:srgbClr val="0000FF"/>
                </a:solidFill>
                <a:latin typeface="Times New Roman" pitchFamily="18" charset="0"/>
              </a:rPr>
              <a:t>Xem lại toàn bộ nội dung phân tích. Học bài theo nội dung bài học, nội dung ghi nhớ.</a:t>
            </a:r>
          </a:p>
        </p:txBody>
      </p:sp>
      <p:sp>
        <p:nvSpPr>
          <p:cNvPr id="61459" name="Rectangle 19">
            <a:extLst>
              <a:ext uri="{FF2B5EF4-FFF2-40B4-BE49-F238E27FC236}">
                <a16:creationId xmlns:a16="http://schemas.microsoft.com/office/drawing/2014/main" id="{639C3897-22BB-01A0-D95B-F85BCE396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2667000"/>
            <a:ext cx="8777287" cy="609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>
                <a:solidFill>
                  <a:srgbClr val="0000FF"/>
                </a:solidFill>
                <a:latin typeface="Times New Roman" pitchFamily="18" charset="0"/>
              </a:rPr>
              <a:t>Em hãy kể lại truyện và rút ra bài học từ truyện.</a:t>
            </a:r>
          </a:p>
        </p:txBody>
      </p:sp>
      <p:sp>
        <p:nvSpPr>
          <p:cNvPr id="61460" name="Rectangle 20">
            <a:extLst>
              <a:ext uri="{FF2B5EF4-FFF2-40B4-BE49-F238E27FC236}">
                <a16:creationId xmlns:a16="http://schemas.microsoft.com/office/drawing/2014/main" id="{73EA132F-8A7D-7142-B479-A5D99105C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763" y="3505200"/>
            <a:ext cx="8472487" cy="1127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tranh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họa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chi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truyện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461" name="Rectangle 21">
            <a:extLst>
              <a:ext uri="{FF2B5EF4-FFF2-40B4-BE49-F238E27FC236}">
                <a16:creationId xmlns:a16="http://schemas.microsoft.com/office/drawing/2014/main" id="{0FE199B8-575D-535B-2CAB-B2108C0E9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4572000"/>
            <a:ext cx="4902200" cy="6096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Soạn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dung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endParaRPr lang="en-US" sz="336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6636" name="Picture 2">
            <a:extLst>
              <a:ext uri="{FF2B5EF4-FFF2-40B4-BE49-F238E27FC236}">
                <a16:creationId xmlns:a16="http://schemas.microsoft.com/office/drawing/2014/main" id="{17A398F1-7333-5673-B425-2458CB1C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228600"/>
            <a:ext cx="5340350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8" grpId="0"/>
      <p:bldP spid="61459" grpId="0"/>
      <p:bldP spid="61460" grpId="0"/>
      <p:bldP spid="614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9">
            <a:extLst>
              <a:ext uri="{FF2B5EF4-FFF2-40B4-BE49-F238E27FC236}">
                <a16:creationId xmlns:a16="http://schemas.microsoft.com/office/drawing/2014/main" id="{6FE01E65-D437-7BA6-A936-A364F218C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749" y="118607"/>
            <a:ext cx="6208642" cy="1140350"/>
          </a:xfrm>
          <a:prstGeom prst="cloudCallout">
            <a:avLst>
              <a:gd name="adj1" fmla="val -51343"/>
              <a:gd name="adj2" fmla="val 154958"/>
            </a:avLst>
          </a:prstGeom>
          <a:solidFill>
            <a:srgbClr val="002060"/>
          </a:solidFill>
          <a:ln w="9525">
            <a:solidFill>
              <a:srgbClr val="00FF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2">
            <a:extLst>
              <a:ext uri="{FF2B5EF4-FFF2-40B4-BE49-F238E27FC236}">
                <a16:creationId xmlns:a16="http://schemas.microsoft.com/office/drawing/2014/main" id="{04FB93C6-13FA-A3F6-DA39-02CBDB241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581150"/>
            <a:ext cx="3101975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2" descr="gieng khong">
            <a:extLst>
              <a:ext uri="{FF2B5EF4-FFF2-40B4-BE49-F238E27FC236}">
                <a16:creationId xmlns:a16="http://schemas.microsoft.com/office/drawing/2014/main" id="{98754B34-4238-AB2C-8093-5B3FC8FF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576388"/>
            <a:ext cx="3459163" cy="205898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ech op keu rong">
            <a:extLst>
              <a:ext uri="{FF2B5EF4-FFF2-40B4-BE49-F238E27FC236}">
                <a16:creationId xmlns:a16="http://schemas.microsoft.com/office/drawing/2014/main" id="{81249142-79F9-F7E9-37F9-A486A606CE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3005138"/>
            <a:ext cx="12414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gold_crown">
            <a:extLst>
              <a:ext uri="{FF2B5EF4-FFF2-40B4-BE49-F238E27FC236}">
                <a16:creationId xmlns:a16="http://schemas.microsoft.com/office/drawing/2014/main" id="{529B6239-A5BD-2CB1-BEC2-B2D1C3DF72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6017">
            <a:off x="9177338" y="2320925"/>
            <a:ext cx="8715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untitled4">
            <a:extLst>
              <a:ext uri="{FF2B5EF4-FFF2-40B4-BE49-F238E27FC236}">
                <a16:creationId xmlns:a16="http://schemas.microsoft.com/office/drawing/2014/main" id="{1037472D-2914-490B-C426-C7D13F1BF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7458" r="2559" b="3589"/>
          <a:stretch>
            <a:fillRect/>
          </a:stretch>
        </p:blipFill>
        <p:spPr bwMode="auto">
          <a:xfrm>
            <a:off x="717550" y="4373563"/>
            <a:ext cx="3009900" cy="208438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4" descr="duong nhang nhao">
            <a:extLst>
              <a:ext uri="{FF2B5EF4-FFF2-40B4-BE49-F238E27FC236}">
                <a16:creationId xmlns:a16="http://schemas.microsoft.com/office/drawing/2014/main" id="{2E8C7FEF-B5C7-E01E-ADA8-181FF4C88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344988"/>
            <a:ext cx="3363913" cy="21129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chnhangnhaorong2">
            <a:extLst>
              <a:ext uri="{FF2B5EF4-FFF2-40B4-BE49-F238E27FC236}">
                <a16:creationId xmlns:a16="http://schemas.microsoft.com/office/drawing/2014/main" id="{A51F0FA1-414F-4125-107E-360846AA8E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5327650"/>
            <a:ext cx="17383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trau231006">
            <a:extLst>
              <a:ext uri="{FF2B5EF4-FFF2-40B4-BE49-F238E27FC236}">
                <a16:creationId xmlns:a16="http://schemas.microsoft.com/office/drawing/2014/main" id="{CA5BE56E-2F5B-8A94-BB54-7F8B18ECE4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4051300"/>
            <a:ext cx="3009900" cy="240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ch end rong">
            <a:extLst>
              <a:ext uri="{FF2B5EF4-FFF2-40B4-BE49-F238E27FC236}">
                <a16:creationId xmlns:a16="http://schemas.microsoft.com/office/drawing/2014/main" id="{D5A1C7D4-5F8E-AAC8-C67B-F8056C8BB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9239250" y="6061075"/>
            <a:ext cx="723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B9250088-5E8C-9A77-43DE-4891480B3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563" y="5781675"/>
            <a:ext cx="1471612" cy="957263"/>
          </a:xfrm>
          <a:prstGeom prst="irregularSeal1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n-lt"/>
            </a:endParaRPr>
          </a:p>
        </p:txBody>
      </p:sp>
      <p:pic>
        <p:nvPicPr>
          <p:cNvPr id="5135" name="Picture 15" descr="gieng khong">
            <a:extLst>
              <a:ext uri="{FF2B5EF4-FFF2-40B4-BE49-F238E27FC236}">
                <a16:creationId xmlns:a16="http://schemas.microsoft.com/office/drawing/2014/main" id="{23BBE4E9-1987-3606-0288-0289CB4319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590675"/>
            <a:ext cx="3457575" cy="2112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tn_an568">
            <a:extLst>
              <a:ext uri="{FF2B5EF4-FFF2-40B4-BE49-F238E27FC236}">
                <a16:creationId xmlns:a16="http://schemas.microsoft.com/office/drawing/2014/main" id="{0FDB7B9A-5ADC-CD70-CA50-1AA526E8BC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4364831" y="2621757"/>
            <a:ext cx="3079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slak05">
            <a:extLst>
              <a:ext uri="{FF2B5EF4-FFF2-40B4-BE49-F238E27FC236}">
                <a16:creationId xmlns:a16="http://schemas.microsoft.com/office/drawing/2014/main" id="{E3C9C75F-62B3-2317-EDA8-F2AAE16A3A6A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7367588" y="2463800"/>
            <a:ext cx="495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krab01">
            <a:extLst>
              <a:ext uri="{FF2B5EF4-FFF2-40B4-BE49-F238E27FC236}">
                <a16:creationId xmlns:a16="http://schemas.microsoft.com/office/drawing/2014/main" id="{ECE334F2-801F-A320-9645-417E9C03AA8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6896100" y="2587625"/>
            <a:ext cx="3048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 descr="crab10">
            <a:extLst>
              <a:ext uri="{FF2B5EF4-FFF2-40B4-BE49-F238E27FC236}">
                <a16:creationId xmlns:a16="http://schemas.microsoft.com/office/drawing/2014/main" id="{48D45B38-8CE0-E75F-1133-008FF00AB60B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5032375" y="2671763"/>
            <a:ext cx="4572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Ech vua rong">
            <a:extLst>
              <a:ext uri="{FF2B5EF4-FFF2-40B4-BE49-F238E27FC236}">
                <a16:creationId xmlns:a16="http://schemas.microsoft.com/office/drawing/2014/main" id="{F95E27E7-89A9-8942-C38B-2989722E32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2422525"/>
            <a:ext cx="8143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7">
            <a:extLst>
              <a:ext uri="{FF2B5EF4-FFF2-40B4-BE49-F238E27FC236}">
                <a16:creationId xmlns:a16="http://schemas.microsoft.com/office/drawing/2014/main" id="{D77E1C30-6C28-339D-560A-30F2311C6045}"/>
              </a:ext>
            </a:extLst>
          </p:cNvPr>
          <p:cNvSpPr>
            <a:spLocks/>
          </p:cNvSpPr>
          <p:nvPr/>
        </p:nvSpPr>
        <p:spPr bwMode="auto">
          <a:xfrm>
            <a:off x="4366804" y="2870530"/>
            <a:ext cx="3458392" cy="765127"/>
          </a:xfrm>
          <a:custGeom>
            <a:avLst/>
            <a:gdLst/>
            <a:ahLst/>
            <a:cxnLst>
              <a:cxn ang="0">
                <a:pos x="2850" y="1152"/>
              </a:cxn>
              <a:cxn ang="0">
                <a:pos x="18" y="1182"/>
              </a:cxn>
              <a:cxn ang="0">
                <a:pos x="0" y="276"/>
              </a:cxn>
              <a:cxn ang="0">
                <a:pos x="396" y="40"/>
              </a:cxn>
              <a:cxn ang="0">
                <a:pos x="726" y="71"/>
              </a:cxn>
              <a:cxn ang="0">
                <a:pos x="1133" y="48"/>
              </a:cxn>
              <a:cxn ang="0">
                <a:pos x="1399" y="117"/>
              </a:cxn>
              <a:cxn ang="0">
                <a:pos x="1953" y="32"/>
              </a:cxn>
              <a:cxn ang="0">
                <a:pos x="2425" y="32"/>
              </a:cxn>
              <a:cxn ang="0">
                <a:pos x="2726" y="71"/>
              </a:cxn>
              <a:cxn ang="0">
                <a:pos x="2850" y="187"/>
              </a:cxn>
            </a:cxnLst>
            <a:rect l="0" t="0" r="r" b="b"/>
            <a:pathLst>
              <a:path w="2850" h="1328">
                <a:moveTo>
                  <a:pt x="2850" y="1152"/>
                </a:moveTo>
                <a:cubicBezTo>
                  <a:pt x="2346" y="1091"/>
                  <a:pt x="493" y="1328"/>
                  <a:pt x="18" y="1182"/>
                </a:cubicBezTo>
                <a:lnTo>
                  <a:pt x="0" y="276"/>
                </a:lnTo>
                <a:cubicBezTo>
                  <a:pt x="63" y="43"/>
                  <a:pt x="229" y="179"/>
                  <a:pt x="396" y="40"/>
                </a:cubicBezTo>
                <a:cubicBezTo>
                  <a:pt x="672" y="66"/>
                  <a:pt x="478" y="24"/>
                  <a:pt x="726" y="71"/>
                </a:cubicBezTo>
                <a:cubicBezTo>
                  <a:pt x="773" y="82"/>
                  <a:pt x="1095" y="9"/>
                  <a:pt x="1133" y="48"/>
                </a:cubicBezTo>
                <a:cubicBezTo>
                  <a:pt x="1163" y="80"/>
                  <a:pt x="1358" y="111"/>
                  <a:pt x="1399" y="117"/>
                </a:cubicBezTo>
                <a:cubicBezTo>
                  <a:pt x="1774" y="174"/>
                  <a:pt x="1574" y="21"/>
                  <a:pt x="1953" y="32"/>
                </a:cubicBezTo>
                <a:cubicBezTo>
                  <a:pt x="2105" y="220"/>
                  <a:pt x="2185" y="0"/>
                  <a:pt x="2425" y="32"/>
                </a:cubicBezTo>
                <a:cubicBezTo>
                  <a:pt x="2415" y="103"/>
                  <a:pt x="2750" y="6"/>
                  <a:pt x="2726" y="71"/>
                </a:cubicBezTo>
                <a:cubicBezTo>
                  <a:pt x="2710" y="116"/>
                  <a:pt x="2820" y="75"/>
                  <a:pt x="2850" y="187"/>
                </a:cubicBezTo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8841"/>
                </a:srgbClr>
              </a:gs>
              <a:gs pos="36000">
                <a:srgbClr val="9966FF">
                  <a:alpha val="77680"/>
                </a:srgbClr>
              </a:gs>
              <a:gs pos="61000">
                <a:srgbClr val="CC99FF">
                  <a:alpha val="62180"/>
                </a:srgbClr>
              </a:gs>
              <a:gs pos="82001">
                <a:srgbClr val="99CCFF">
                  <a:alpha val="49160"/>
                </a:srgbClr>
              </a:gs>
              <a:gs pos="100000">
                <a:srgbClr val="CCCCFF">
                  <a:alpha val="3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8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C 0.01146 0.03056 0.02292 0.06111 0.01862 0.09329 C 0.0142 0.12523 -0.00572 0.1588 -0.02565 0.19236 " pathEditMode="relative" rAng="0" ptsTypes="AAA">
                                      <p:cBhvr>
                                        <p:cTn id="18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96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7 -0.00764 L -3.95833E-6 -3.703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800000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4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ground blue cartoon children">
            <a:extLst>
              <a:ext uri="{FF2B5EF4-FFF2-40B4-BE49-F238E27FC236}">
                <a16:creationId xmlns:a16="http://schemas.microsoft.com/office/drawing/2014/main" id="{386F9A03-5295-72ED-588D-3088B28D7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id="{145F36FA-18BA-9634-F0C5-2FE4A0956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1" y="622189"/>
            <a:ext cx="7918174" cy="2346297"/>
          </a:xfrm>
          <a:prstGeom prst="cloudCallout">
            <a:avLst>
              <a:gd name="adj1" fmla="val -40297"/>
              <a:gd name="adj2" fmla="val 77014"/>
            </a:avLst>
          </a:prstGeom>
          <a:solidFill>
            <a:srgbClr val="0070C0"/>
          </a:solidFill>
          <a:ln w="9525">
            <a:solidFill>
              <a:srgbClr val="00FF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320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Trong câu chuyện trên, tại sao ếch bị trâu dẫm bẹp? Em rút ra bài học gì?</a:t>
            </a:r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81BCE6D1-9E1B-762E-3CCF-713F01C0E748}"/>
              </a:ext>
            </a:extLst>
          </p:cNvPr>
          <p:cNvSpPr>
            <a:spLocks/>
          </p:cNvSpPr>
          <p:nvPr/>
        </p:nvSpPr>
        <p:spPr bwMode="gray">
          <a:xfrm flipV="1">
            <a:off x="2236788" y="3303588"/>
            <a:ext cx="2692400" cy="107632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2AC57A5-7409-C09A-771A-37A76253127B}"/>
              </a:ext>
            </a:extLst>
          </p:cNvPr>
          <p:cNvSpPr>
            <a:spLocks/>
          </p:cNvSpPr>
          <p:nvPr/>
        </p:nvSpPr>
        <p:spPr bwMode="gray">
          <a:xfrm>
            <a:off x="2386013" y="1835150"/>
            <a:ext cx="2652712" cy="122237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2" name="Nhóm 35">
            <a:extLst>
              <a:ext uri="{FF2B5EF4-FFF2-40B4-BE49-F238E27FC236}">
                <a16:creationId xmlns:a16="http://schemas.microsoft.com/office/drawing/2014/main" id="{232724E3-0900-BEDB-F082-9236F223DA39}"/>
              </a:ext>
            </a:extLst>
          </p:cNvPr>
          <p:cNvGrpSpPr/>
          <p:nvPr/>
        </p:nvGrpSpPr>
        <p:grpSpPr>
          <a:xfrm>
            <a:off x="5088036" y="1806141"/>
            <a:ext cx="6082393" cy="889601"/>
            <a:chOff x="4413024" y="2403579"/>
            <a:chExt cx="2098787" cy="166676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8D5DD5E2-A1DA-7225-4021-422C19C9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024" y="2529856"/>
              <a:ext cx="2098787" cy="15404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4" name="AutoShape 5">
              <a:extLst>
                <a:ext uri="{FF2B5EF4-FFF2-40B4-BE49-F238E27FC236}">
                  <a16:creationId xmlns:a16="http://schemas.microsoft.com/office/drawing/2014/main" id="{C9EE684F-5287-A157-B3E8-3D4EE03D11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6386" y="2403579"/>
              <a:ext cx="1703994" cy="347691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5" name="AutoShape 6">
              <a:extLst>
                <a:ext uri="{FF2B5EF4-FFF2-40B4-BE49-F238E27FC236}">
                  <a16:creationId xmlns:a16="http://schemas.microsoft.com/office/drawing/2014/main" id="{70B4ED29-BBC3-8F3B-C1C7-56D22E9DCAE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6" name="AutoShape 7">
              <a:extLst>
                <a:ext uri="{FF2B5EF4-FFF2-40B4-BE49-F238E27FC236}">
                  <a16:creationId xmlns:a16="http://schemas.microsoft.com/office/drawing/2014/main" id="{66F89BD3-A6A1-D804-41CF-CB19801D32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440C9AF2-BE2E-C166-2DF6-7C28F1D88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2468" y="2987735"/>
              <a:ext cx="1906325" cy="8649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6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ĐỌC – TÌM HIỂU CHUNG</a:t>
              </a:r>
            </a:p>
          </p:txBody>
        </p:sp>
      </p:grpSp>
      <p:grpSp>
        <p:nvGrpSpPr>
          <p:cNvPr id="29" name="Nhóm 36">
            <a:extLst>
              <a:ext uri="{FF2B5EF4-FFF2-40B4-BE49-F238E27FC236}">
                <a16:creationId xmlns:a16="http://schemas.microsoft.com/office/drawing/2014/main" id="{E2924BB1-FFB2-8880-B5F1-C7D1A3AE442E}"/>
              </a:ext>
            </a:extLst>
          </p:cNvPr>
          <p:cNvGrpSpPr/>
          <p:nvPr/>
        </p:nvGrpSpPr>
        <p:grpSpPr>
          <a:xfrm>
            <a:off x="5006707" y="3391448"/>
            <a:ext cx="6202680" cy="846167"/>
            <a:chOff x="6707755" y="1940568"/>
            <a:chExt cx="2098787" cy="199104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0" name="AutoShape 8">
              <a:extLst>
                <a:ext uri="{FF2B5EF4-FFF2-40B4-BE49-F238E27FC236}">
                  <a16:creationId xmlns:a16="http://schemas.microsoft.com/office/drawing/2014/main" id="{F36D4B2C-01A0-AA12-350B-95AAB71C7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1860413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1" name="AutoShape 9">
              <a:extLst>
                <a:ext uri="{FF2B5EF4-FFF2-40B4-BE49-F238E27FC236}">
                  <a16:creationId xmlns:a16="http://schemas.microsoft.com/office/drawing/2014/main" id="{EF0CC10C-6208-252C-20B8-EACA777EF4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33525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2" name="AutoShape 10">
              <a:extLst>
                <a:ext uri="{FF2B5EF4-FFF2-40B4-BE49-F238E27FC236}">
                  <a16:creationId xmlns:a16="http://schemas.microsoft.com/office/drawing/2014/main" id="{16571940-463E-B237-4932-7BD1B47EF5A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3" name="AutoShape 11">
              <a:extLst>
                <a:ext uri="{FF2B5EF4-FFF2-40B4-BE49-F238E27FC236}">
                  <a16:creationId xmlns:a16="http://schemas.microsoft.com/office/drawing/2014/main" id="{64AE75A9-8D8B-F080-E6DB-CF5295FBB39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21">
              <a:extLst>
                <a:ext uri="{FF2B5EF4-FFF2-40B4-BE49-F238E27FC236}">
                  <a16:creationId xmlns:a16="http://schemas.microsoft.com/office/drawing/2014/main" id="{EB59668E-CE0D-62AA-A72C-7132E48CF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9707" y="2301309"/>
              <a:ext cx="2002555" cy="10863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6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ĐỌC – TÌM HIỂU CHI TIẾT</a:t>
              </a:r>
            </a:p>
          </p:txBody>
        </p:sp>
      </p:grpSp>
      <p:sp>
        <p:nvSpPr>
          <p:cNvPr id="37" name="AutoShape 20">
            <a:extLst>
              <a:ext uri="{FF2B5EF4-FFF2-40B4-BE49-F238E27FC236}">
                <a16:creationId xmlns:a16="http://schemas.microsoft.com/office/drawing/2014/main" id="{5D198409-4FFF-0457-AC15-902DAEFE3ED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09603" y="76199"/>
            <a:ext cx="10972799" cy="112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7461A12-5568-B719-ED78-780595595905}"/>
              </a:ext>
            </a:extLst>
          </p:cNvPr>
          <p:cNvCxnSpPr/>
          <p:nvPr/>
        </p:nvCxnSpPr>
        <p:spPr>
          <a:xfrm>
            <a:off x="517525" y="685800"/>
            <a:ext cx="109728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798632D-D429-023D-D7BD-5383A54D7F47}"/>
              </a:ext>
            </a:extLst>
          </p:cNvPr>
          <p:cNvSpPr/>
          <p:nvPr/>
        </p:nvSpPr>
        <p:spPr bwMode="auto">
          <a:xfrm>
            <a:off x="270083" y="2695741"/>
            <a:ext cx="3383280" cy="973055"/>
          </a:xfrm>
          <a:prstGeom prst="roundRect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b="1" dirty="0">
                <a:solidFill>
                  <a:srgbClr val="FFFF00"/>
                </a:solidFill>
                <a:latin typeface="+mn-lt"/>
              </a:rPr>
              <a:t>ẾCH NGỒI ĐÁY GIẾNG</a:t>
            </a:r>
          </a:p>
        </p:txBody>
      </p:sp>
      <p:grpSp>
        <p:nvGrpSpPr>
          <p:cNvPr id="48" name="Nhóm 36">
            <a:extLst>
              <a:ext uri="{FF2B5EF4-FFF2-40B4-BE49-F238E27FC236}">
                <a16:creationId xmlns:a16="http://schemas.microsoft.com/office/drawing/2014/main" id="{6149C706-D0F8-5BC5-8C41-E5F6083D2893}"/>
              </a:ext>
            </a:extLst>
          </p:cNvPr>
          <p:cNvGrpSpPr/>
          <p:nvPr/>
        </p:nvGrpSpPr>
        <p:grpSpPr>
          <a:xfrm>
            <a:off x="5706370" y="4763159"/>
            <a:ext cx="2011681" cy="2018642"/>
            <a:chOff x="6707755" y="2071196"/>
            <a:chExt cx="1332475" cy="366523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9" name="AutoShape 8">
              <a:extLst>
                <a:ext uri="{FF2B5EF4-FFF2-40B4-BE49-F238E27FC236}">
                  <a16:creationId xmlns:a16="http://schemas.microsoft.com/office/drawing/2014/main" id="{F4884C17-0AFB-0CFE-3DC2-06B720A53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755" y="2071196"/>
              <a:ext cx="1332475" cy="3665231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8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21">
              <a:extLst>
                <a:ext uri="{FF2B5EF4-FFF2-40B4-BE49-F238E27FC236}">
                  <a16:creationId xmlns:a16="http://schemas.microsoft.com/office/drawing/2014/main" id="{E7164C9A-38F7-BCE1-6ED3-FA4BE8E5B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3867" y="2230013"/>
              <a:ext cx="1275751" cy="33864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1.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Sự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khác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nhau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giữa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MTS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của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ếch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và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rùa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</a:p>
          </p:txBody>
        </p:sp>
      </p:grpSp>
      <p:grpSp>
        <p:nvGrpSpPr>
          <p:cNvPr id="60" name="Nhóm 36">
            <a:extLst>
              <a:ext uri="{FF2B5EF4-FFF2-40B4-BE49-F238E27FC236}">
                <a16:creationId xmlns:a16="http://schemas.microsoft.com/office/drawing/2014/main" id="{6457B908-93AA-4183-542D-B393BD5414F0}"/>
              </a:ext>
            </a:extLst>
          </p:cNvPr>
          <p:cNvGrpSpPr/>
          <p:nvPr/>
        </p:nvGrpSpPr>
        <p:grpSpPr>
          <a:xfrm>
            <a:off x="8931965" y="4763159"/>
            <a:ext cx="2119094" cy="1952595"/>
            <a:chOff x="6689670" y="2383185"/>
            <a:chExt cx="1350558" cy="366523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1" name="AutoShape 8">
              <a:extLst>
                <a:ext uri="{FF2B5EF4-FFF2-40B4-BE49-F238E27FC236}">
                  <a16:creationId xmlns:a16="http://schemas.microsoft.com/office/drawing/2014/main" id="{1BCA1CA3-21A1-977E-3FFA-B284B35B4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9670" y="2383185"/>
              <a:ext cx="1332475" cy="3665231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8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62" name="Text Box 21">
              <a:extLst>
                <a:ext uri="{FF2B5EF4-FFF2-40B4-BE49-F238E27FC236}">
                  <a16:creationId xmlns:a16="http://schemas.microsoft.com/office/drawing/2014/main" id="{A7E59489-2EFA-9736-231E-3F098F17A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7753" y="2702597"/>
              <a:ext cx="1332475" cy="334581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2.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Bài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học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cho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chúng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ta</a:t>
              </a:r>
              <a:endParaRPr lang="vi-VN" sz="2880" b="1" dirty="0">
                <a:solidFill>
                  <a:srgbClr val="006600"/>
                </a:solidFill>
                <a:latin typeface="+mn-lt"/>
              </a:endParaRP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D3117F79-FE96-B7B3-2C84-A1A99C04647E}"/>
              </a:ext>
            </a:extLst>
          </p:cNvPr>
          <p:cNvSpPr/>
          <p:nvPr/>
        </p:nvSpPr>
        <p:spPr>
          <a:xfrm>
            <a:off x="7912100" y="5632450"/>
            <a:ext cx="887413" cy="2111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3BE5429-8657-8A0A-FB93-7CDA8F116366}"/>
              </a:ext>
            </a:extLst>
          </p:cNvPr>
          <p:cNvSpPr/>
          <p:nvPr/>
        </p:nvSpPr>
        <p:spPr>
          <a:xfrm>
            <a:off x="6711950" y="4292600"/>
            <a:ext cx="184150" cy="361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  <p:custDataLst>
      <p:tags r:id="rId1"/>
    </p:custDataLst>
  </p:cSld>
  <p:clrMapOvr>
    <a:masterClrMapping/>
  </p:clrMapOvr>
  <p:transition spd="slow" advTm="1893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>
            <a:extLst>
              <a:ext uri="{FF2B5EF4-FFF2-40B4-BE49-F238E27FC236}">
                <a16:creationId xmlns:a16="http://schemas.microsoft.com/office/drawing/2014/main" id="{18DAB05E-6244-34F4-2E4C-3016672D1C0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75360" y="1081087"/>
            <a:ext cx="10058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71B2701D-31E4-F73B-5220-475EA01CFAC4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3725" y="1138238"/>
            <a:ext cx="858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I. Đọc, tìm hiểu chung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FC5F942-4EEE-35A7-9B7C-F23E68267BD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2479" y="1687436"/>
            <a:ext cx="5168779" cy="377337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đọc: Giọng to, rõ ràng, truyền cảm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tóm tắt VB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tìm hiểu thông tin chung bằng các câu hỏi: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Xuất xứ: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Thể loại: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PTBĐ: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Ngôi kể: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Nội dung VB này có gì giống và khác câu chuyện Ếch ngồi đáy giếng (Ngụ ngôn Việt Nam)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3" name="TextBox 5">
            <a:extLst>
              <a:ext uri="{FF2B5EF4-FFF2-40B4-BE49-F238E27FC236}">
                <a16:creationId xmlns:a16="http://schemas.microsoft.com/office/drawing/2014/main" id="{8D2470CD-8DD5-2D05-357D-8676E49D8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637213"/>
            <a:ext cx="10972800" cy="97948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155" name="Line 12">
            <a:extLst>
              <a:ext uri="{FF2B5EF4-FFF2-40B4-BE49-F238E27FC236}">
                <a16:creationId xmlns:a16="http://schemas.microsoft.com/office/drawing/2014/main" id="{AF2EAAB5-B692-6127-3E28-2F38810A8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n-lt"/>
            </a:endParaRPr>
          </a:p>
        </p:txBody>
      </p:sp>
      <p:sp>
        <p:nvSpPr>
          <p:cNvPr id="6156" name="Rectangle 13">
            <a:extLst>
              <a:ext uri="{FF2B5EF4-FFF2-40B4-BE49-F238E27FC236}">
                <a16:creationId xmlns:a16="http://schemas.microsoft.com/office/drawing/2014/main" id="{64DBC558-8EC1-6FF1-D3A2-1460F9F08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160">
              <a:latin typeface="+mn-lt"/>
            </a:endParaRPr>
          </a:p>
        </p:txBody>
      </p:sp>
      <p:sp>
        <p:nvSpPr>
          <p:cNvPr id="6157" name="Text Box 16">
            <a:extLst>
              <a:ext uri="{FF2B5EF4-FFF2-40B4-BE49-F238E27FC236}">
                <a16:creationId xmlns:a16="http://schemas.microsoft.com/office/drawing/2014/main" id="{78306F82-60F9-91EF-BF03-074579E8F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3" y="44450"/>
            <a:ext cx="6492875" cy="7572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32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</a:p>
        </p:txBody>
      </p:sp>
      <p:sp>
        <p:nvSpPr>
          <p:cNvPr id="9229" name="Text Box 17">
            <a:extLst>
              <a:ext uri="{FF2B5EF4-FFF2-40B4-BE49-F238E27FC236}">
                <a16:creationId xmlns:a16="http://schemas.microsoft.com/office/drawing/2014/main" id="{04947F0A-A460-1499-5535-3AD33BC77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38" y="503238"/>
            <a:ext cx="29257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(Trang tử)</a:t>
            </a:r>
          </a:p>
        </p:txBody>
      </p:sp>
      <p:sp>
        <p:nvSpPr>
          <p:cNvPr id="6159" name="Oval 62">
            <a:extLst>
              <a:ext uri="{FF2B5EF4-FFF2-40B4-BE49-F238E27FC236}">
                <a16:creationId xmlns:a16="http://schemas.microsoft.com/office/drawing/2014/main" id="{8C710B14-1716-72DB-ECB1-651998AE3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85725"/>
            <a:ext cx="2286000" cy="685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36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altLang="en-US" sz="336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36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endParaRPr lang="en-US" altLang="en-US" sz="336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1BAB580-DC32-5E45-08E8-3D9B9C91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0743" y="1783081"/>
            <a:ext cx="4795661" cy="3525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ckground blue cartoon children">
            <a:extLst>
              <a:ext uri="{FF2B5EF4-FFF2-40B4-BE49-F238E27FC236}">
                <a16:creationId xmlns:a16="http://schemas.microsoft.com/office/drawing/2014/main" id="{67BC8E22-0A1E-D5EE-8A60-D94F10C8A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11463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8C2D9C2D-0892-809F-C4C3-1FA3AA700F5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76199"/>
            <a:ext cx="12191999" cy="112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073E4A-9EAE-7547-7867-636AF5BF61F5}"/>
              </a:ext>
            </a:extLst>
          </p:cNvPr>
          <p:cNvSpPr/>
          <p:nvPr/>
        </p:nvSpPr>
        <p:spPr>
          <a:xfrm>
            <a:off x="225425" y="1341438"/>
            <a:ext cx="7937500" cy="2276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90170" algn="l"/>
                <a:tab pos="180340" algn="l"/>
              </a:tabLst>
              <a:defRPr/>
            </a:pPr>
            <a:r>
              <a:rPr lang="nl-NL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Đọc, tìm hiểu chung về văn bản: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Xuất xứ: trích từ Thiên thứ 17 của sách Trang Tử</a:t>
            </a:r>
            <a:endParaRPr lang="vi-VN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Thể loại: Truyện ngụ ngôn</a:t>
            </a:r>
            <a:endParaRPr lang="vi-VN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PTBĐ: Tự sự</a:t>
            </a:r>
            <a:endParaRPr lang="vi-VN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Ngôi kể: Ngôi thứ 3</a:t>
            </a:r>
            <a:endParaRPr lang="vi-VN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5E74D-504E-2DCF-9D7D-8C90E6B74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3617913"/>
            <a:ext cx="650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 văn bản 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>
            <a:extLst>
              <a:ext uri="{FF2B5EF4-FFF2-40B4-BE49-F238E27FC236}">
                <a16:creationId xmlns:a16="http://schemas.microsoft.com/office/drawing/2014/main" id="{66FAC195-6B8B-4676-5A6A-2E766E6075C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76199"/>
            <a:ext cx="12191999" cy="112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3E7C4F-C4E4-6DF1-19AB-707F693EBEE7}"/>
              </a:ext>
            </a:extLst>
          </p:cNvPr>
          <p:cNvGraphicFramePr>
            <a:graphicFrameLocks noGrp="1"/>
          </p:cNvGraphicFramePr>
          <p:nvPr/>
        </p:nvGraphicFramePr>
        <p:xfrm>
          <a:off x="4425950" y="1241425"/>
          <a:ext cx="7540625" cy="5616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40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Hoàn cảnh sống của Ếch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3" marR="6159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sống của Rùa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3" marR="6159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6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Suy nghĩ, cảm xúc của Ếch về hoàn cảnh sống của mình?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3" marR="6159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Suy nghĩ, cảm xúc của </a:t>
                      </a: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về </a:t>
                      </a: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 của mình?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93" marR="6159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23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Vì sao con Ếch lại ngạc nhiên, thu mình lại, hoảng hốt, bối rối?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93" marR="6159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của em về Rùa?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3" marR="6159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484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 nghĩ, bài học em rút ra qua câu chuyện?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</a:t>
                      </a:r>
                      <a:endParaRPr lang="vi-VN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3" marR="61593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AB6893D9-DAF4-30E3-FE68-644DFD4C25BB}"/>
              </a:ext>
            </a:extLst>
          </p:cNvPr>
          <p:cNvSpPr/>
          <p:nvPr/>
        </p:nvSpPr>
        <p:spPr>
          <a:xfrm>
            <a:off x="511175" y="1450975"/>
            <a:ext cx="3498850" cy="2522538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nhóm,  hoàn thành phiếu học tập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thảo luận: 5 phút</a:t>
            </a:r>
            <a:endParaRPr lang="vi-VN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86375B-CB30-CAF3-59A4-D19323013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4318000"/>
            <a:ext cx="2344737" cy="231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BBA1D3-6CEA-3D49-17D1-5A4D41E6C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4318000"/>
            <a:ext cx="21637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>
            <a:extLst>
              <a:ext uri="{FF2B5EF4-FFF2-40B4-BE49-F238E27FC236}">
                <a16:creationId xmlns:a16="http://schemas.microsoft.com/office/drawing/2014/main" id="{E114ADDC-53D8-1943-358D-44F1F06B99C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76199"/>
            <a:ext cx="12191999" cy="112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A8ACB7-8516-E45E-29A7-B003FB8A4427}"/>
              </a:ext>
            </a:extLst>
          </p:cNvPr>
          <p:cNvGraphicFramePr>
            <a:graphicFrameLocks noGrp="1"/>
          </p:cNvGraphicFramePr>
          <p:nvPr/>
        </p:nvGraphicFramePr>
        <p:xfrm>
          <a:off x="4852988" y="1381125"/>
          <a:ext cx="7280275" cy="5303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9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52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Hoàn cảnh sống của Ếch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 cạn, nước đọng, xung quanh chỉ vài con lăng quăng, nòng nọc bé nhỏ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37" marR="371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sống của Rùa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 Đông mênh mông, ngàn dặm, sâu thẳm, ngàn năm không cạn nước, vô số loài động vật</a:t>
                      </a:r>
                      <a:endParaRPr lang="vi-VN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37" marR="3713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1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Suy nghĩ, cảm xúc của Ếch về hoàn cảnh sống của mình?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Sung sướng, tự mãn, xem mình là nhất, không ai sánh bằng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37" marR="371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 nghĩ, cảm xúc của </a:t>
                      </a: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về </a:t>
                      </a: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</a:t>
                      </a: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 của mình?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 hào về sự mênh mông, vô tận của biển Đông, tự thấy mình kém hiểu biết và bé nhỏ, vui cùng niềm vui lớn của biển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37" marR="3713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03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Vì sao con Ếch lại ngạc nhiên, thu mình lại, hoảng hốt, bối rối?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 nhận ra mình nông cạn, thiếu hiểu biết, xấu hổ, mắc cỡ vì mình thiếu hiểu biết mà lại huyênh hoang, khoe mẽ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37" marR="37137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</a:tabLst>
                        <a:defRPr/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của em về Rùa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 dù được ở biển Đông, hiểu biết sâu rộng nhưng không kiêu căng, tự phụ, xem </a:t>
                      </a:r>
                      <a:r>
                        <a:rPr lang="de-D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người khác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37" marR="3713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084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 nghĩ, bài học em rút ra qua câu chuyện?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Môi trường sống có ảnh hưởng đến suy nghĩa, cảm xúc và tính cách của mỗi cá nhân.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Cần khiêm tốn, tế nghị, có tinh thần học hỏi khi giao tiếp.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Biết nhận lỗi và sửa lỗi, không nên dấu dốt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37" marR="37137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C575291-1D8B-CBE5-2973-246C2CE77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25682" r="22375" b="25243"/>
          <a:stretch>
            <a:fillRect/>
          </a:stretch>
        </p:blipFill>
        <p:spPr bwMode="auto">
          <a:xfrm>
            <a:off x="66675" y="3883025"/>
            <a:ext cx="464185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075A9-9D54-B6FF-ED99-421C88A79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381125"/>
            <a:ext cx="2344738" cy="231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DBAFC6-5B08-B0B3-BDC5-36517A26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381125"/>
            <a:ext cx="216376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iến chình bài học"/>
  <p:tag name="ISPRING_SLIDE_INDENT_LEVEL" val="0"/>
  <p:tag name="ISPRING_CUSTOM_TIMING_USED" val="1"/>
  <p:tag name="ISPRING_PLAYER_LAYOUT_TYPE" val="Full"/>
  <p:tag name="TIMING" val="|2.414|2.798|7.688"/>
  <p:tag name="ISPRING_SLIDE_ID" val="{D220DBB0-DC4E-4F26-95F5-5DCE1202005E}"/>
  <p:tag name="ISPRING_SLIDE_ID_2" val="{02467DC4-D052-4DB6-B3A7-1E6B226549EA}"/>
  <p:tag name="GENSWF_ADVANCE_TIME" val="18.93"/>
  <p:tag name="ISPRING_PRESENTER_ID" val="{A0659629-D4DD-47C3-8DBC-DCE55C380AB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1394261993,C:\Documents and Settings\Admin\Desktop\Ếch ngồi đáy giếng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1618</Words>
  <Application>Microsoft Office PowerPoint</Application>
  <PresentationFormat>Widescreen</PresentationFormat>
  <Paragraphs>179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MHC</cp:lastModifiedBy>
  <cp:revision>20</cp:revision>
  <dcterms:created xsi:type="dcterms:W3CDTF">2022-06-12T08:34:58Z</dcterms:created>
  <dcterms:modified xsi:type="dcterms:W3CDTF">2024-06-03T13:25:42Z</dcterms:modified>
</cp:coreProperties>
</file>