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6" r:id="rId2"/>
    <p:sldId id="294" r:id="rId3"/>
    <p:sldId id="295" r:id="rId4"/>
    <p:sldId id="296" r:id="rId5"/>
    <p:sldId id="297" r:id="rId6"/>
    <p:sldId id="298" r:id="rId7"/>
    <p:sldId id="299" r:id="rId8"/>
    <p:sldId id="300" r:id="rId9"/>
    <p:sldId id="301" r:id="rId10"/>
    <p:sldId id="308" r:id="rId11"/>
    <p:sldId id="256" r:id="rId12"/>
    <p:sldId id="288" r:id="rId13"/>
    <p:sldId id="261" r:id="rId14"/>
    <p:sldId id="290" r:id="rId15"/>
    <p:sldId id="267" r:id="rId16"/>
    <p:sldId id="304" r:id="rId17"/>
    <p:sldId id="284" r:id="rId18"/>
    <p:sldId id="314" r:id="rId19"/>
    <p:sldId id="268" r:id="rId20"/>
    <p:sldId id="307" r:id="rId21"/>
    <p:sldId id="292" r:id="rId22"/>
    <p:sldId id="293" r:id="rId23"/>
    <p:sldId id="285" r:id="rId24"/>
    <p:sldId id="274" r:id="rId25"/>
    <p:sldId id="275" r:id="rId26"/>
    <p:sldId id="315" r:id="rId27"/>
    <p:sldId id="303" r:id="rId28"/>
    <p:sldId id="310" r:id="rId29"/>
    <p:sldId id="311" r:id="rId30"/>
    <p:sldId id="313" r:id="rId31"/>
    <p:sldId id="278" r:id="rId32"/>
    <p:sldId id="280" r:id="rId33"/>
    <p:sldId id="320" r:id="rId34"/>
    <p:sldId id="319" r:id="rId35"/>
    <p:sldId id="302" r:id="rId36"/>
    <p:sldId id="281" r:id="rId37"/>
    <p:sldId id="318" r:id="rId38"/>
    <p:sldId id="317" r:id="rId39"/>
    <p:sldId id="282" r:id="rId40"/>
    <p:sldId id="28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45" autoAdjust="0"/>
  </p:normalViewPr>
  <p:slideViewPr>
    <p:cSldViewPr>
      <p:cViewPr varScale="1">
        <p:scale>
          <a:sx n="65" d="100"/>
          <a:sy n="65" d="100"/>
        </p:scale>
        <p:origin x="153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58FC8-4FB7-47D5-855C-30C7EE46D1C8}" type="datetimeFigureOut">
              <a:rPr lang="en-US" smtClean="0"/>
              <a:t>11/24/2023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0F73B-D3D8-4B7F-970F-809C9D8936F4}" type="slidenum">
              <a:rPr lang="en-US" smtClean="0"/>
              <a:t>‹#›</a:t>
            </a:fld>
            <a:endParaRPr lang="en-US"/>
          </a:p>
        </p:txBody>
      </p:sp>
    </p:spTree>
    <p:extLst>
      <p:ext uri="{BB962C8B-B14F-4D97-AF65-F5344CB8AC3E}">
        <p14:creationId xmlns:p14="http://schemas.microsoft.com/office/powerpoint/2010/main" val="314732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03900787-A147-435B-98CA-5A8EDB6E0338}" type="slidenum">
              <a:rPr lang="en-US" smtClean="0"/>
              <a:t>2</a:t>
            </a:fld>
            <a:endParaRPr lang="en-US"/>
          </a:p>
        </p:txBody>
      </p:sp>
    </p:spTree>
    <p:extLst>
      <p:ext uri="{BB962C8B-B14F-4D97-AF65-F5344CB8AC3E}">
        <p14:creationId xmlns:p14="http://schemas.microsoft.com/office/powerpoint/2010/main" val="1166400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t>16</a:t>
            </a:fld>
            <a:endParaRPr lang="id-ID"/>
          </a:p>
        </p:txBody>
      </p:sp>
    </p:spTree>
    <p:extLst>
      <p:ext uri="{BB962C8B-B14F-4D97-AF65-F5344CB8AC3E}">
        <p14:creationId xmlns:p14="http://schemas.microsoft.com/office/powerpoint/2010/main" val="3042842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20</a:t>
            </a:fld>
            <a:endParaRPr lang="zh-CN" altLang="en-US" dirty="0">
              <a:solidFill>
                <a:prstClr val="black"/>
              </a:solidFill>
            </a:endParaRPr>
          </a:p>
        </p:txBody>
      </p:sp>
    </p:spTree>
    <p:extLst>
      <p:ext uri="{BB962C8B-B14F-4D97-AF65-F5344CB8AC3E}">
        <p14:creationId xmlns:p14="http://schemas.microsoft.com/office/powerpoint/2010/main" val="2970897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03900787-A147-435B-98CA-5A8EDB6E0338}" type="slidenum">
              <a:rPr lang="en-US" smtClean="0"/>
              <a:t>27</a:t>
            </a:fld>
            <a:endParaRPr lang="en-US"/>
          </a:p>
        </p:txBody>
      </p:sp>
    </p:spTree>
    <p:extLst>
      <p:ext uri="{BB962C8B-B14F-4D97-AF65-F5344CB8AC3E}">
        <p14:creationId xmlns:p14="http://schemas.microsoft.com/office/powerpoint/2010/main" val="81294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28</a:t>
            </a:fld>
            <a:endParaRPr lang="id-ID">
              <a:solidFill>
                <a:prstClr val="black"/>
              </a:solidFill>
            </a:endParaRPr>
          </a:p>
        </p:txBody>
      </p:sp>
    </p:spTree>
    <p:extLst>
      <p:ext uri="{BB962C8B-B14F-4D97-AF65-F5344CB8AC3E}">
        <p14:creationId xmlns:p14="http://schemas.microsoft.com/office/powerpoint/2010/main" val="3739163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29</a:t>
            </a:fld>
            <a:endParaRPr lang="zh-CN" altLang="en-US" dirty="0">
              <a:solidFill>
                <a:prstClr val="black"/>
              </a:solidFill>
            </a:endParaRPr>
          </a:p>
        </p:txBody>
      </p:sp>
    </p:spTree>
    <p:extLst>
      <p:ext uri="{BB962C8B-B14F-4D97-AF65-F5344CB8AC3E}">
        <p14:creationId xmlns:p14="http://schemas.microsoft.com/office/powerpoint/2010/main" val="2238457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30</a:t>
            </a:fld>
            <a:endParaRPr lang="id-ID">
              <a:solidFill>
                <a:prstClr val="black"/>
              </a:solidFill>
            </a:endParaRPr>
          </a:p>
        </p:txBody>
      </p:sp>
    </p:spTree>
    <p:extLst>
      <p:ext uri="{BB962C8B-B14F-4D97-AF65-F5344CB8AC3E}">
        <p14:creationId xmlns:p14="http://schemas.microsoft.com/office/powerpoint/2010/main" val="16824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37</a:t>
            </a:fld>
            <a:endParaRPr lang="zh-CN" altLang="en-US" dirty="0">
              <a:solidFill>
                <a:prstClr val="black"/>
              </a:solidFill>
            </a:endParaRPr>
          </a:p>
        </p:txBody>
      </p:sp>
    </p:spTree>
    <p:extLst>
      <p:ext uri="{BB962C8B-B14F-4D97-AF65-F5344CB8AC3E}">
        <p14:creationId xmlns:p14="http://schemas.microsoft.com/office/powerpoint/2010/main" val="249203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03900787-A147-435B-98CA-5A8EDB6E0338}" type="slidenum">
              <a:rPr lang="en-US" smtClean="0"/>
              <a:t>3</a:t>
            </a:fld>
            <a:endParaRPr lang="en-US"/>
          </a:p>
        </p:txBody>
      </p:sp>
    </p:spTree>
    <p:extLst>
      <p:ext uri="{BB962C8B-B14F-4D97-AF65-F5344CB8AC3E}">
        <p14:creationId xmlns:p14="http://schemas.microsoft.com/office/powerpoint/2010/main" val="1344308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10"/>
          </p:nvPr>
        </p:nvSpPr>
        <p:spPr/>
        <p:txBody>
          <a:bodyPr/>
          <a:lstStyle/>
          <a:p>
            <a:fld id="{24CB4512-CB9F-4570-8605-DEEB3CC51E2C}" type="slidenum">
              <a:rPr lang="en-US" smtClean="0"/>
              <a:t>4</a:t>
            </a:fld>
            <a:endParaRPr lang="en-US"/>
          </a:p>
        </p:txBody>
      </p:sp>
    </p:spTree>
    <p:extLst>
      <p:ext uri="{BB962C8B-B14F-4D97-AF65-F5344CB8AC3E}">
        <p14:creationId xmlns:p14="http://schemas.microsoft.com/office/powerpoint/2010/main" val="20133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03900787-A147-435B-98CA-5A8EDB6E0338}" type="slidenum">
              <a:rPr lang="en-US" smtClean="0"/>
              <a:t>5</a:t>
            </a:fld>
            <a:endParaRPr lang="en-US"/>
          </a:p>
        </p:txBody>
      </p:sp>
    </p:spTree>
    <p:extLst>
      <p:ext uri="{BB962C8B-B14F-4D97-AF65-F5344CB8AC3E}">
        <p14:creationId xmlns:p14="http://schemas.microsoft.com/office/powerpoint/2010/main" val="1757155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03900787-A147-435B-98CA-5A8EDB6E0338}" type="slidenum">
              <a:rPr lang="en-US" smtClean="0"/>
              <a:t>6</a:t>
            </a:fld>
            <a:endParaRPr lang="en-US"/>
          </a:p>
        </p:txBody>
      </p:sp>
    </p:spTree>
    <p:extLst>
      <p:ext uri="{BB962C8B-B14F-4D97-AF65-F5344CB8AC3E}">
        <p14:creationId xmlns:p14="http://schemas.microsoft.com/office/powerpoint/2010/main" val="2593228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03900787-A147-435B-98CA-5A8EDB6E0338}" type="slidenum">
              <a:rPr lang="en-US" smtClean="0"/>
              <a:t>7</a:t>
            </a:fld>
            <a:endParaRPr lang="en-US"/>
          </a:p>
        </p:txBody>
      </p:sp>
    </p:spTree>
    <p:extLst>
      <p:ext uri="{BB962C8B-B14F-4D97-AF65-F5344CB8AC3E}">
        <p14:creationId xmlns:p14="http://schemas.microsoft.com/office/powerpoint/2010/main" val="2435336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03900787-A147-435B-98CA-5A8EDB6E0338}" type="slidenum">
              <a:rPr lang="en-US" smtClean="0"/>
              <a:t>8</a:t>
            </a:fld>
            <a:endParaRPr lang="en-US"/>
          </a:p>
        </p:txBody>
      </p:sp>
    </p:spTree>
    <p:extLst>
      <p:ext uri="{BB962C8B-B14F-4D97-AF65-F5344CB8AC3E}">
        <p14:creationId xmlns:p14="http://schemas.microsoft.com/office/powerpoint/2010/main" val="1446559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03900787-A147-435B-98CA-5A8EDB6E0338}" type="slidenum">
              <a:rPr lang="en-US" smtClean="0"/>
              <a:t>9</a:t>
            </a:fld>
            <a:endParaRPr lang="en-US"/>
          </a:p>
        </p:txBody>
      </p:sp>
    </p:spTree>
    <p:extLst>
      <p:ext uri="{BB962C8B-B14F-4D97-AF65-F5344CB8AC3E}">
        <p14:creationId xmlns:p14="http://schemas.microsoft.com/office/powerpoint/2010/main" val="2654662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12</a:t>
            </a:fld>
            <a:endParaRPr lang="zh-CN" altLang="en-US" dirty="0">
              <a:solidFill>
                <a:prstClr val="black"/>
              </a:solidFill>
            </a:endParaRPr>
          </a:p>
        </p:txBody>
      </p:sp>
    </p:spTree>
    <p:extLst>
      <p:ext uri="{BB962C8B-B14F-4D97-AF65-F5344CB8AC3E}">
        <p14:creationId xmlns:p14="http://schemas.microsoft.com/office/powerpoint/2010/main" val="1753205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56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170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682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827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77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slide" Target="slide2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10.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https://sim-portal.ru/wp-content/uploads/2021/03/0-87753-5d2aed22-orig1-b61eed21-20210312_145320_754871.p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7.jpe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5" Type="http://schemas.openxmlformats.org/officeDocument/2006/relationships/image" Target="../media/image9.jpeg"/><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5.png"/><Relationship Id="rId1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p:cNvPicPr>
            <a:picLocks noChangeAspect="1" noChangeArrowheads="1"/>
          </p:cNvPicPr>
          <p:nvPr/>
        </p:nvPicPr>
        <p:blipFill>
          <a:blip r:embed="rId2"/>
          <a:srcRect/>
          <a:stretch>
            <a:fillRect/>
          </a:stretch>
        </p:blipFill>
        <p:spPr bwMode="auto">
          <a:xfrm flipH="1">
            <a:off x="0" y="4972050"/>
            <a:ext cx="2057400" cy="1210866"/>
          </a:xfrm>
          <a:prstGeom prst="rect">
            <a:avLst/>
          </a:prstGeom>
          <a:noFill/>
          <a:ln w="9525">
            <a:noFill/>
            <a:miter lim="800000"/>
            <a:headEnd/>
            <a:tailEnd/>
          </a:ln>
        </p:spPr>
      </p:pic>
      <p:pic>
        <p:nvPicPr>
          <p:cNvPr id="7" name="图片 18"/>
          <p:cNvPicPr>
            <a:picLocks noChangeAspect="1" noChangeArrowheads="1"/>
          </p:cNvPicPr>
          <p:nvPr/>
        </p:nvPicPr>
        <p:blipFill>
          <a:blip r:embed="rId2"/>
          <a:srcRect/>
          <a:stretch>
            <a:fillRect/>
          </a:stretch>
        </p:blipFill>
        <p:spPr bwMode="auto">
          <a:xfrm flipH="1">
            <a:off x="6400800" y="1085850"/>
            <a:ext cx="2743200" cy="1210866"/>
          </a:xfrm>
          <a:prstGeom prst="rect">
            <a:avLst/>
          </a:prstGeom>
          <a:noFill/>
          <a:ln w="9525">
            <a:noFill/>
            <a:miter lim="800000"/>
            <a:headEnd/>
            <a:tailEnd/>
          </a:ln>
        </p:spPr>
      </p:pic>
      <p:pic>
        <p:nvPicPr>
          <p:cNvPr id="8" name="Picture 7"/>
          <p:cNvPicPr>
            <a:picLocks noChangeAspect="1" noChangeArrowheads="1"/>
          </p:cNvPicPr>
          <p:nvPr/>
        </p:nvPicPr>
        <p:blipFill>
          <a:blip r:embed="rId3"/>
          <a:srcRect/>
          <a:stretch>
            <a:fillRect/>
          </a:stretch>
        </p:blipFill>
        <p:spPr bwMode="auto">
          <a:xfrm>
            <a:off x="3886200" y="5543552"/>
            <a:ext cx="5257800" cy="457199"/>
          </a:xfrm>
          <a:prstGeom prst="rect">
            <a:avLst/>
          </a:prstGeom>
          <a:noFill/>
          <a:ln w="9525">
            <a:noFill/>
            <a:miter lim="800000"/>
            <a:headEnd/>
            <a:tailEnd/>
          </a:ln>
        </p:spPr>
      </p:pic>
      <p:sp>
        <p:nvSpPr>
          <p:cNvPr id="2" name="Rectangle 1"/>
          <p:cNvSpPr/>
          <p:nvPr/>
        </p:nvSpPr>
        <p:spPr>
          <a:xfrm>
            <a:off x="762000" y="2000250"/>
            <a:ext cx="7924800" cy="2228850"/>
          </a:xfrm>
          <a:prstGeom prst="rect">
            <a:avLst/>
          </a:prstGeom>
          <a:noFill/>
        </p:spPr>
        <p:txBody>
          <a:bodyPr wrap="none" lIns="91440" tIns="45720" rIns="91440" bIns="45720" numCol="1">
            <a:prstTxWarp prst="textChevronInverted">
              <a:avLst/>
            </a:prstTxWarp>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Nhiệt liệt chào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mừng</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thầy</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cô</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algn="ct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đến</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dự</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giờ học ngữ văn</a:t>
            </a:r>
          </a:p>
        </p:txBody>
      </p:sp>
    </p:spTree>
    <p:extLst>
      <p:ext uri="{BB962C8B-B14F-4D97-AF65-F5344CB8AC3E}">
        <p14:creationId xmlns:p14="http://schemas.microsoft.com/office/powerpoint/2010/main" val="365441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21"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86000" y="903107"/>
            <a:ext cx="4800600" cy="584775"/>
          </a:xfrm>
          <a:prstGeom prst="rect">
            <a:avLst/>
          </a:prstGeom>
        </p:spPr>
        <p:txBody>
          <a:bodyPr wrap="square">
            <a:spAutoFit/>
          </a:bodyPr>
          <a:lstStyle/>
          <a:p>
            <a:r>
              <a:rPr lang="en-US" sz="3200" b="1" dirty="0" err="1" smtClean="0">
                <a:solidFill>
                  <a:srgbClr val="FF0000"/>
                </a:solidFill>
                <a:latin typeface="Times New Roman" pitchFamily="18" charset="0"/>
                <a:cs typeface="Times New Roman" pitchFamily="18" charset="0"/>
              </a:rPr>
              <a:t>Đặc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điểm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thể</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thơ</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lục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bát</a:t>
            </a:r>
            <a:endParaRPr lang="en-US" sz="3200" dirty="0">
              <a:solidFill>
                <a:srgbClr val="FF0000"/>
              </a:solidFill>
            </a:endParaRPr>
          </a:p>
        </p:txBody>
      </p:sp>
      <p:sp>
        <p:nvSpPr>
          <p:cNvPr id="8" name="Rectangle 7"/>
          <p:cNvSpPr/>
          <p:nvPr/>
        </p:nvSpPr>
        <p:spPr>
          <a:xfrm>
            <a:off x="307821" y="1928341"/>
            <a:ext cx="7401231" cy="523220"/>
          </a:xfrm>
          <a:prstGeom prst="rect">
            <a:avLst/>
          </a:prstGeom>
          <a:ln>
            <a:solidFill>
              <a:srgbClr val="FF0000"/>
            </a:solidFill>
          </a:ln>
        </p:spPr>
        <p:txBody>
          <a:bodyPr wrap="square">
            <a:spAutoFit/>
          </a:bodyPr>
          <a:lstStyle/>
          <a:p>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Tuân</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thủ</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luật</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thơ</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lục</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bát</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thông</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thường</a:t>
            </a:r>
            <a:endParaRPr lang="en-US" sz="2800" b="1" dirty="0">
              <a:solidFill>
                <a:prstClr val="black"/>
              </a:solidFill>
              <a:latin typeface="Times New Roman" pitchFamily="18" charset="0"/>
              <a:cs typeface="Times New Roman" pitchFamily="18" charset="0"/>
            </a:endParaRP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4038600"/>
            <a:ext cx="2819400" cy="28193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09600" y="2564370"/>
            <a:ext cx="7172631" cy="523220"/>
          </a:xfrm>
          <a:prstGeom prst="rect">
            <a:avLst/>
          </a:prstGeom>
          <a:ln>
            <a:solidFill>
              <a:srgbClr val="00B0F0"/>
            </a:solidFill>
          </a:ln>
        </p:spPr>
        <p:txBody>
          <a:bodyPr wrap="square">
            <a:spAutoFit/>
          </a:bodyPr>
          <a:lstStyle/>
          <a:p>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Gồm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nhiều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câu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cặp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lục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bát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nối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tiếp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nhau</a:t>
            </a:r>
            <a:endParaRPr lang="en-US" sz="2800" dirty="0">
              <a:solidFill>
                <a:prstClr val="black"/>
              </a:solidFill>
            </a:endParaRPr>
          </a:p>
        </p:txBody>
      </p:sp>
      <p:pic>
        <p:nvPicPr>
          <p:cNvPr id="6" name="Picture 5"/>
          <p:cNvPicPr>
            <a:picLocks noChangeAspect="1"/>
          </p:cNvPicPr>
          <p:nvPr/>
        </p:nvPicPr>
        <p:blipFill>
          <a:blip r:embed="rId3"/>
          <a:stretch>
            <a:fillRect/>
          </a:stretch>
        </p:blipFill>
        <p:spPr>
          <a:xfrm>
            <a:off x="14748" y="5105400"/>
            <a:ext cx="1280652" cy="1724024"/>
          </a:xfrm>
          <a:prstGeom prst="rect">
            <a:avLst/>
          </a:prstGeom>
        </p:spPr>
      </p:pic>
      <p:sp>
        <p:nvSpPr>
          <p:cNvPr id="15" name="Rectangle 14"/>
          <p:cNvSpPr/>
          <p:nvPr/>
        </p:nvSpPr>
        <p:spPr>
          <a:xfrm>
            <a:off x="632336" y="3158209"/>
            <a:ext cx="7127157" cy="954107"/>
          </a:xfrm>
          <a:prstGeom prst="rect">
            <a:avLst/>
          </a:prstGeom>
          <a:ln>
            <a:solidFill>
              <a:srgbClr val="00B0F0"/>
            </a:solidFill>
          </a:ln>
        </p:spPr>
        <p:txBody>
          <a:bodyPr wrap="square">
            <a:spAutoFit/>
          </a:bodyPr>
          <a:lstStyle/>
          <a:p>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Dòng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trên</a:t>
            </a:r>
            <a:r>
              <a:rPr lang="en-US" sz="2800" b="1" dirty="0" smtClean="0">
                <a:solidFill>
                  <a:prstClr val="black"/>
                </a:solidFill>
                <a:latin typeface="Times New Roman" pitchFamily="18" charset="0"/>
                <a:cs typeface="Times New Roman" pitchFamily="18" charset="0"/>
              </a:rPr>
              <a:t> 6 </a:t>
            </a:r>
            <a:r>
              <a:rPr lang="en-US" sz="2800" b="1" dirty="0" err="1" smtClean="0">
                <a:solidFill>
                  <a:prstClr val="black"/>
                </a:solidFill>
                <a:latin typeface="Times New Roman" pitchFamily="18" charset="0"/>
                <a:cs typeface="Times New Roman" pitchFamily="18" charset="0"/>
              </a:rPr>
              <a:t>tiếng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dòng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dưới</a:t>
            </a:r>
            <a:r>
              <a:rPr lang="en-US" sz="2800" b="1" dirty="0" smtClean="0">
                <a:solidFill>
                  <a:prstClr val="black"/>
                </a:solidFill>
                <a:latin typeface="Times New Roman" pitchFamily="18" charset="0"/>
                <a:cs typeface="Times New Roman" pitchFamily="18" charset="0"/>
              </a:rPr>
              <a:t> 8 </a:t>
            </a:r>
            <a:r>
              <a:rPr lang="en-US" sz="2800" b="1" dirty="0" err="1" smtClean="0">
                <a:solidFill>
                  <a:prstClr val="black"/>
                </a:solidFill>
                <a:latin typeface="Times New Roman" pitchFamily="18" charset="0"/>
                <a:cs typeface="Times New Roman" pitchFamily="18" charset="0"/>
              </a:rPr>
              <a:t>tiếng</a:t>
            </a:r>
            <a:endParaRPr lang="vi-VN" sz="2800" b="1" dirty="0" smtClean="0">
              <a:solidFill>
                <a:prstClr val="black"/>
              </a:solidFill>
              <a:latin typeface="Times New Roman" pitchFamily="18" charset="0"/>
              <a:cs typeface="Times New Roman" pitchFamily="18" charset="0"/>
            </a:endParaRPr>
          </a:p>
          <a:p>
            <a:endParaRPr lang="en-US" sz="2800" dirty="0">
              <a:solidFill>
                <a:prstClr val="black"/>
              </a:solidFill>
            </a:endParaRPr>
          </a:p>
        </p:txBody>
      </p:sp>
      <p:pic>
        <p:nvPicPr>
          <p:cNvPr id="16"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428604">
            <a:off x="5047046" y="1221781"/>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55074" y="4429567"/>
            <a:ext cx="5593326" cy="1384995"/>
          </a:xfrm>
          <a:prstGeom prst="rect">
            <a:avLst/>
          </a:prstGeom>
          <a:ln>
            <a:solidFill>
              <a:srgbClr val="FF0000"/>
            </a:solidFill>
          </a:ln>
        </p:spPr>
        <p:txBody>
          <a:bodyPr wrap="square">
            <a:spAutoFit/>
          </a:bodyPr>
          <a:lstStyle/>
          <a:p>
            <a:r>
              <a:rPr lang="en-US" sz="2800" b="1" dirty="0" err="1">
                <a:solidFill>
                  <a:srgbClr val="000000"/>
                </a:solidFill>
                <a:latin typeface="Times New Roman" pitchFamily="18" charset="0"/>
                <a:cs typeface="Times New Roman" pitchFamily="18" charset="0"/>
              </a:rPr>
              <a:t>ngắt</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theo</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nhịp</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chẵn</a:t>
            </a:r>
            <a:r>
              <a:rPr lang="en-US" sz="2800" b="1" dirty="0">
                <a:solidFill>
                  <a:srgbClr val="000000"/>
                </a:solidFill>
                <a:latin typeface="Times New Roman" pitchFamily="18" charset="0"/>
                <a:cs typeface="Times New Roman" pitchFamily="18" charset="0"/>
              </a:rPr>
              <a:t>: 2/2/2, 2/4, 4/4</a:t>
            </a:r>
            <a:r>
              <a:rPr lang="en-US" sz="2800" b="1" dirty="0" smtClean="0">
                <a:solidFill>
                  <a:srgbClr val="000000"/>
                </a:solidFill>
                <a:latin typeface="Times New Roman" pitchFamily="18" charset="0"/>
                <a:cs typeface="Times New Roman" pitchFamily="18" charset="0"/>
              </a:rPr>
              <a:t>.</a:t>
            </a:r>
            <a:endParaRPr lang="vi-VN" sz="2800" b="1" dirty="0" smtClean="0">
              <a:solidFill>
                <a:srgbClr val="000000"/>
              </a:solidFill>
              <a:latin typeface="Times New Roman" pitchFamily="18" charset="0"/>
              <a:cs typeface="Times New Roman" pitchFamily="18" charset="0"/>
            </a:endParaRPr>
          </a:p>
          <a:p>
            <a:r>
              <a:rPr lang="vi-VN" sz="2800" b="1" dirty="0" smtClean="0">
                <a:solidFill>
                  <a:srgbClr val="000000"/>
                </a:solidFill>
                <a:latin typeface="Times New Roman" pitchFamily="18" charset="0"/>
                <a:cs typeface="Times New Roman" pitchFamily="18" charset="0"/>
              </a:rPr>
              <a:t>Gieo vần: Tiếng cuối câu 6 vần tiếng thứ 6 của câu 8. </a:t>
            </a:r>
            <a:r>
              <a:rPr lang="en-US" sz="2400" b="1" dirty="0">
                <a:solidFill>
                  <a:srgbClr val="000000"/>
                </a:solidFill>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65387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36" y="2417"/>
            <a:ext cx="4572000" cy="461665"/>
          </a:xfrm>
          <a:prstGeom prst="rect">
            <a:avLst/>
          </a:prstGeom>
        </p:spPr>
        <p:txBody>
          <a:bodyPr>
            <a:spAutoFit/>
          </a:bodyPr>
          <a:lstStyle/>
          <a:p>
            <a:r>
              <a:rPr lang="en-US" sz="2400" b="1" dirty="0" smtClean="0">
                <a:solidFill>
                  <a:srgbClr val="FF0000"/>
                </a:solidFill>
                <a:latin typeface="Times New Roman" pitchFamily="18" charset="0"/>
                <a:cs typeface="Times New Roman" pitchFamily="18" charset="0"/>
              </a:rPr>
              <a:t>BÀI 4: QUÊ HƯƠNG YÊU DẤU</a:t>
            </a:r>
          </a:p>
        </p:txBody>
      </p:sp>
      <p:sp>
        <p:nvSpPr>
          <p:cNvPr id="5" name="Rectangle 4"/>
          <p:cNvSpPr/>
          <p:nvPr/>
        </p:nvSpPr>
        <p:spPr>
          <a:xfrm>
            <a:off x="3377911" y="464082"/>
            <a:ext cx="5375564" cy="1200329"/>
          </a:xfrm>
          <a:prstGeom prst="rect">
            <a:avLst/>
          </a:prstGeom>
        </p:spPr>
        <p:txBody>
          <a:bodyPr wrap="square">
            <a:spAutoFit/>
          </a:bodyPr>
          <a:lstStyle/>
          <a:p>
            <a:pPr algn="ctr"/>
            <a:r>
              <a:rPr lang="en-US" sz="2400" b="1" dirty="0" err="1" smtClean="0">
                <a:latin typeface="Times New Roman" pitchFamily="18" charset="0"/>
                <a:cs typeface="Times New Roman" pitchFamily="18" charset="0"/>
              </a:rPr>
              <a:t>Tiết</a:t>
            </a:r>
            <a:r>
              <a:rPr lang="en-US" sz="2400" b="1" dirty="0" smtClean="0">
                <a:latin typeface="Times New Roman" pitchFamily="18" charset="0"/>
                <a:cs typeface="Times New Roman" pitchFamily="18" charset="0"/>
              </a:rPr>
              <a:t> 47-48:</a:t>
            </a:r>
            <a:r>
              <a:rPr lang="vi-VN" sz="2400" b="1" dirty="0"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bản</a:t>
            </a:r>
            <a:r>
              <a:rPr lang="en-US" sz="2400" b="1" dirty="0" smtClean="0">
                <a:latin typeface="Times New Roman" pitchFamily="18" charset="0"/>
                <a:cs typeface="Times New Roman" pitchFamily="18" charset="0"/>
              </a:rPr>
              <a:t> 2</a:t>
            </a:r>
          </a:p>
          <a:p>
            <a:r>
              <a:rPr lang="en-US" sz="2400" b="1" dirty="0" smtClean="0">
                <a:solidFill>
                  <a:srgbClr val="0070C0"/>
                </a:solidFill>
                <a:latin typeface="Times New Roman" pitchFamily="18" charset="0"/>
                <a:cs typeface="Times New Roman" pitchFamily="18" charset="0"/>
              </a:rPr>
              <a:t>CHUYỆN CỔ NƯỚC MÌNH</a:t>
            </a:r>
          </a:p>
          <a:p>
            <a:pPr algn="ctr"/>
            <a:r>
              <a:rPr lang="en-US" sz="2400" b="1" i="0" dirty="0" smtClean="0">
                <a:effectLst/>
                <a:latin typeface="Times New Roman" pitchFamily="18" charset="0"/>
                <a:cs typeface="Times New Roman" pitchFamily="18" charset="0"/>
              </a:rPr>
              <a:t>                                    (</a:t>
            </a:r>
            <a:r>
              <a:rPr lang="en-US" sz="2400" b="1" i="0" dirty="0" err="1" smtClean="0">
                <a:effectLst/>
                <a:latin typeface="Times New Roman" pitchFamily="18" charset="0"/>
                <a:cs typeface="Times New Roman" pitchFamily="18" charset="0"/>
              </a:rPr>
              <a:t>Lâm</a:t>
            </a:r>
            <a:r>
              <a:rPr lang="en-US" sz="2400" b="1" i="0" dirty="0" smtClean="0">
                <a:effectLst/>
                <a:latin typeface="Times New Roman" pitchFamily="18" charset="0"/>
                <a:cs typeface="Times New Roman" pitchFamily="18" charset="0"/>
              </a:rPr>
              <a:t> </a:t>
            </a:r>
            <a:r>
              <a:rPr lang="en-US" sz="2400" b="1" i="0" dirty="0" err="1" smtClean="0">
                <a:effectLst/>
                <a:latin typeface="Times New Roman" pitchFamily="18" charset="0"/>
                <a:cs typeface="Times New Roman" pitchFamily="18" charset="0"/>
              </a:rPr>
              <a:t>Thị</a:t>
            </a:r>
            <a:r>
              <a:rPr lang="en-US" sz="2400" b="1" i="0" dirty="0" smtClean="0">
                <a:effectLst/>
                <a:latin typeface="Times New Roman" pitchFamily="18" charset="0"/>
                <a:cs typeface="Times New Roman" pitchFamily="18" charset="0"/>
              </a:rPr>
              <a:t> </a:t>
            </a:r>
            <a:r>
              <a:rPr lang="en-US" sz="2400" b="1" i="0" dirty="0" err="1" smtClean="0">
                <a:effectLst/>
                <a:latin typeface="Times New Roman" pitchFamily="18" charset="0"/>
                <a:cs typeface="Times New Roman" pitchFamily="18" charset="0"/>
              </a:rPr>
              <a:t>Mỹ</a:t>
            </a:r>
            <a:r>
              <a:rPr lang="en-US" sz="2400" b="1" i="0" dirty="0" smtClean="0">
                <a:effectLst/>
                <a:latin typeface="Times New Roman" pitchFamily="18" charset="0"/>
                <a:cs typeface="Times New Roman" pitchFamily="18" charset="0"/>
              </a:rPr>
              <a:t> </a:t>
            </a:r>
            <a:r>
              <a:rPr lang="en-US" sz="2400" b="1" i="0" dirty="0" err="1" smtClean="0">
                <a:effectLst/>
                <a:latin typeface="Times New Roman" pitchFamily="18" charset="0"/>
                <a:cs typeface="Times New Roman" pitchFamily="18" charset="0"/>
              </a:rPr>
              <a:t>Dạ</a:t>
            </a:r>
            <a:r>
              <a:rPr lang="en-US" sz="2400" b="1" i="0" dirty="0" smtClean="0">
                <a:effectLst/>
                <a:latin typeface="Times New Roman" pitchFamily="18" charset="0"/>
                <a:cs typeface="Times New Roman" pitchFamily="18" charset="0"/>
              </a:rPr>
              <a:t>)</a:t>
            </a:r>
            <a:endParaRPr lang="vi-VN" sz="2400" b="1" i="0" dirty="0">
              <a:effectLst/>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1699047"/>
            <a:ext cx="4476750" cy="3190875"/>
          </a:xfrm>
          <a:prstGeom prst="rect">
            <a:avLst/>
          </a:prstGeom>
          <a:solidFill>
            <a:srgbClr val="FF0000"/>
          </a:solidFill>
          <a:ln>
            <a:solidFill>
              <a:srgbClr val="FF0000"/>
            </a:solidFill>
          </a:ln>
          <a:effec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168" y="3680114"/>
            <a:ext cx="4611832"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369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162050" y="2819400"/>
            <a:ext cx="1349751" cy="11049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sp>
        <p:nvSpPr>
          <p:cNvPr id="6" name="流程图: 库存数据 5"/>
          <p:cNvSpPr/>
          <p:nvPr/>
        </p:nvSpPr>
        <p:spPr>
          <a:xfrm flipH="1">
            <a:off x="2077238" y="2542479"/>
            <a:ext cx="5310833" cy="1406195"/>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prstClr val="white"/>
              </a:solidFill>
              <a:latin typeface="印品黑体" panose="00000500000000000000" pitchFamily="2" charset="-122"/>
              <a:ea typeface="印品黑体" panose="00000500000000000000" pitchFamily="2" charset="-122"/>
            </a:endParaRPr>
          </a:p>
        </p:txBody>
      </p:sp>
      <p:sp>
        <p:nvSpPr>
          <p:cNvPr id="7" name="TextBox 9"/>
          <p:cNvSpPr txBox="1"/>
          <p:nvPr/>
        </p:nvSpPr>
        <p:spPr>
          <a:xfrm>
            <a:off x="1623661" y="2795453"/>
            <a:ext cx="627095" cy="923330"/>
          </a:xfrm>
          <a:prstGeom prst="rect">
            <a:avLst/>
          </a:prstGeom>
          <a:noFill/>
        </p:spPr>
        <p:txBody>
          <a:bodyPr wrap="none" rtlCol="0">
            <a:spAutoFit/>
          </a:bodyPr>
          <a:lstStyle/>
          <a:p>
            <a:r>
              <a:rPr lang="en-US" altLang="zh-CN" sz="5400" b="1" dirty="0">
                <a:solidFill>
                  <a:prstClr val="white"/>
                </a:solidFill>
                <a:latin typeface="Times New Roman" pitchFamily="18" charset="0"/>
                <a:ea typeface="印品黑体" panose="00000500000000000000" pitchFamily="2" charset="-122"/>
                <a:cs typeface="Times New Roman" pitchFamily="18" charset="0"/>
              </a:rPr>
              <a:t>I.</a:t>
            </a:r>
            <a:endParaRPr lang="zh-CN" altLang="en-US" sz="5400" b="1" dirty="0">
              <a:solidFill>
                <a:prstClr val="white"/>
              </a:solidFill>
              <a:latin typeface="Times New Roman" pitchFamily="18" charset="0"/>
              <a:ea typeface="印品黑体" panose="00000500000000000000" pitchFamily="2" charset="-122"/>
              <a:cs typeface="Times New Roman" pitchFamily="18" charset="0"/>
            </a:endParaRPr>
          </a:p>
        </p:txBody>
      </p:sp>
      <p:sp>
        <p:nvSpPr>
          <p:cNvPr id="9" name="TextBox 11"/>
          <p:cNvSpPr txBox="1"/>
          <p:nvPr/>
        </p:nvSpPr>
        <p:spPr>
          <a:xfrm>
            <a:off x="2475649" y="2741980"/>
            <a:ext cx="5255787" cy="669414"/>
          </a:xfrm>
          <a:prstGeom prst="rect">
            <a:avLst/>
          </a:prstGeom>
          <a:noFill/>
        </p:spPr>
        <p:txBody>
          <a:bodyPr wrap="square" rtlCol="0">
            <a:spAutoFit/>
          </a:bodyPr>
          <a:lstStyle/>
          <a:p>
            <a:pPr algn="ctr">
              <a:lnSpc>
                <a:spcPct val="125000"/>
              </a:lnSpc>
            </a:pPr>
            <a:r>
              <a:rPr lang="en-US" altLang="zh-CN" sz="3000" b="1" dirty="0">
                <a:solidFill>
                  <a:prstClr val="white"/>
                </a:solidFill>
                <a:latin typeface="Times New Roman" pitchFamily="18" charset="0"/>
                <a:ea typeface="印品黑体" panose="00000500000000000000" pitchFamily="2" charset="-122"/>
                <a:cs typeface="Times New Roman" pitchFamily="18" charset="0"/>
              </a:rPr>
              <a:t>ĐỌC, TÌM HIỂU CHUNG</a:t>
            </a:r>
            <a:endParaRPr lang="zh-CN" altLang="en-US" sz="3000" b="1" dirty="0">
              <a:solidFill>
                <a:prstClr val="white"/>
              </a:solidFill>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52476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68436" y="48446"/>
            <a:ext cx="5375564" cy="1200329"/>
          </a:xfrm>
          <a:prstGeom prst="rect">
            <a:avLst/>
          </a:prstGeom>
        </p:spPr>
        <p:txBody>
          <a:bodyPr wrap="square">
            <a:spAutoFit/>
          </a:bodyPr>
          <a:lstStyle/>
          <a:p>
            <a:pPr algn="ctr"/>
            <a:r>
              <a:rPr lang="en-US" sz="2400" b="1" dirty="0" err="1" smtClean="0">
                <a:solidFill>
                  <a:srgbClr val="00B0F0"/>
                </a:solidFill>
                <a:latin typeface="Times New Roman" pitchFamily="18" charset="0"/>
                <a:cs typeface="Times New Roman" pitchFamily="18" charset="0"/>
              </a:rPr>
              <a:t>Tiết</a:t>
            </a:r>
            <a:r>
              <a:rPr lang="en-US" sz="2400" b="1" dirty="0" smtClean="0">
                <a:solidFill>
                  <a:srgbClr val="00B0F0"/>
                </a:solidFill>
                <a:latin typeface="Times New Roman" pitchFamily="18" charset="0"/>
                <a:cs typeface="Times New Roman" pitchFamily="18" charset="0"/>
              </a:rPr>
              <a:t> 47-48:</a:t>
            </a:r>
            <a:r>
              <a:rPr lang="vi-VN" sz="2400" b="1" dirty="0" smtClean="0">
                <a:solidFill>
                  <a:srgbClr val="00B0F0"/>
                </a:solidFill>
                <a:latin typeface="Times New Roman" pitchFamily="18" charset="0"/>
                <a:cs typeface="Times New Roman" pitchFamily="18" charset="0"/>
              </a:rPr>
              <a:t>Văn</a:t>
            </a:r>
            <a:r>
              <a:rPr lang="en-US" sz="2400" b="1" dirty="0" smtClean="0">
                <a:solidFill>
                  <a:srgbClr val="00B0F0"/>
                </a:solidFill>
                <a:latin typeface="Times New Roman" pitchFamily="18" charset="0"/>
                <a:cs typeface="Times New Roman" pitchFamily="18" charset="0"/>
              </a:rPr>
              <a:t> </a:t>
            </a:r>
            <a:r>
              <a:rPr lang="en-US" sz="2400" b="1" dirty="0" err="1" smtClean="0">
                <a:solidFill>
                  <a:srgbClr val="00B0F0"/>
                </a:solidFill>
                <a:latin typeface="Times New Roman" pitchFamily="18" charset="0"/>
                <a:cs typeface="Times New Roman" pitchFamily="18" charset="0"/>
              </a:rPr>
              <a:t>bản</a:t>
            </a:r>
            <a:r>
              <a:rPr lang="en-US" sz="2400" b="1" dirty="0" smtClean="0">
                <a:solidFill>
                  <a:srgbClr val="00B0F0"/>
                </a:solidFill>
                <a:latin typeface="Times New Roman" pitchFamily="18" charset="0"/>
                <a:cs typeface="Times New Roman" pitchFamily="18" charset="0"/>
              </a:rPr>
              <a:t> 2</a:t>
            </a:r>
          </a:p>
          <a:p>
            <a:r>
              <a:rPr lang="en-US" sz="2400" b="1" dirty="0" smtClean="0">
                <a:solidFill>
                  <a:srgbClr val="FF0000"/>
                </a:solidFill>
                <a:latin typeface="Times New Roman" pitchFamily="18" charset="0"/>
                <a:cs typeface="Times New Roman" pitchFamily="18" charset="0"/>
              </a:rPr>
              <a:t>CHUYỆN CỔ NƯỚC MÌNH</a:t>
            </a:r>
          </a:p>
          <a:p>
            <a:pPr algn="ct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Lâm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Thị</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Mỹ</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Dạ</a:t>
            </a:r>
            <a:r>
              <a:rPr lang="en-US" sz="2400" b="1" dirty="0" smtClean="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4103093"/>
            <a:ext cx="4476750" cy="2754907"/>
          </a:xfrm>
          <a:prstGeom prst="rect">
            <a:avLst/>
          </a:prstGeom>
          <a:solidFill>
            <a:srgbClr val="FF0000"/>
          </a:solidFill>
          <a:ln>
            <a:solidFill>
              <a:srgbClr val="FF0000"/>
            </a:solidFill>
          </a:ln>
          <a:effectLst/>
        </p:spPr>
      </p:pic>
      <p:sp>
        <p:nvSpPr>
          <p:cNvPr id="2" name="Rectangle 1"/>
          <p:cNvSpPr/>
          <p:nvPr/>
        </p:nvSpPr>
        <p:spPr>
          <a:xfrm>
            <a:off x="0" y="844394"/>
            <a:ext cx="3942939" cy="461665"/>
          </a:xfrm>
          <a:prstGeom prst="rect">
            <a:avLst/>
          </a:prstGeom>
          <a:solidFill>
            <a:schemeClr val="bg1"/>
          </a:solidFill>
          <a:ln>
            <a:solidFill>
              <a:srgbClr val="FF0000"/>
            </a:solidFill>
          </a:ln>
        </p:spPr>
        <p:txBody>
          <a:bodyPr wrap="none">
            <a:spAutoFit/>
          </a:bodyPr>
          <a:lstStyle/>
          <a:p>
            <a:r>
              <a:rPr lang="en-US" sz="2400" b="1" dirty="0" smtClean="0">
                <a:solidFill>
                  <a:srgbClr val="FF0000"/>
                </a:solidFill>
                <a:latin typeface="Times New Roman" pitchFamily="18" charset="0"/>
                <a:cs typeface="Times New Roman" pitchFamily="18" charset="0"/>
              </a:rPr>
              <a:t>I. ĐỌC- TÌM HIỂUCHUNG</a:t>
            </a:r>
            <a:endParaRPr lang="en-US" dirty="0">
              <a:solidFill>
                <a:prstClr val="black"/>
              </a:solidFill>
            </a:endParaRPr>
          </a:p>
        </p:txBody>
      </p:sp>
      <p:sp>
        <p:nvSpPr>
          <p:cNvPr id="11" name="Rectangle 10"/>
          <p:cNvSpPr/>
          <p:nvPr/>
        </p:nvSpPr>
        <p:spPr>
          <a:xfrm>
            <a:off x="0" y="1447800"/>
            <a:ext cx="2135521" cy="461665"/>
          </a:xfrm>
          <a:prstGeom prst="rect">
            <a:avLst/>
          </a:prstGeom>
          <a:solidFill>
            <a:schemeClr val="bg1"/>
          </a:solidFill>
          <a:ln>
            <a:solidFill>
              <a:srgbClr val="FF0000"/>
            </a:solidFill>
          </a:ln>
        </p:spPr>
        <p:txBody>
          <a:bodyPr wrap="none">
            <a:spAutoFit/>
          </a:bodyPr>
          <a:lstStyle/>
          <a:p>
            <a:r>
              <a:rPr lang="en-US" sz="2400" b="1" dirty="0" smtClean="0">
                <a:solidFill>
                  <a:srgbClr val="FF0000"/>
                </a:solidFill>
                <a:latin typeface="Times New Roman" pitchFamily="18" charset="0"/>
                <a:cs typeface="Times New Roman" pitchFamily="18" charset="0"/>
              </a:rPr>
              <a:t>1. </a:t>
            </a:r>
            <a:r>
              <a:rPr lang="en-US" sz="2400" b="1" dirty="0" err="1" smtClean="0">
                <a:solidFill>
                  <a:srgbClr val="FF0000"/>
                </a:solidFill>
                <a:latin typeface="Times New Roman" pitchFamily="18" charset="0"/>
                <a:cs typeface="Times New Roman" pitchFamily="18" charset="0"/>
              </a:rPr>
              <a:t>Đọc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văn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bản</a:t>
            </a:r>
            <a:endParaRPr lang="en-US" dirty="0">
              <a:solidFill>
                <a:prstClr val="black"/>
              </a:solidFill>
            </a:endParaRPr>
          </a:p>
        </p:txBody>
      </p:sp>
      <p:sp>
        <p:nvSpPr>
          <p:cNvPr id="13" name="Rectangle 12"/>
          <p:cNvSpPr/>
          <p:nvPr/>
        </p:nvSpPr>
        <p:spPr>
          <a:xfrm>
            <a:off x="4667250" y="1771478"/>
            <a:ext cx="1289135" cy="400110"/>
          </a:xfrm>
          <a:prstGeom prst="rect">
            <a:avLst/>
          </a:prstGeom>
          <a:solidFill>
            <a:schemeClr val="bg1"/>
          </a:solidFill>
          <a:ln>
            <a:solidFill>
              <a:srgbClr val="FF0000"/>
            </a:solidFill>
          </a:ln>
        </p:spPr>
        <p:txBody>
          <a:bodyPr wrap="none">
            <a:spAutoFit/>
          </a:bodyPr>
          <a:lstStyle/>
          <a:p>
            <a:r>
              <a:rPr lang="en-US" sz="2000" b="1" dirty="0" err="1" smtClean="0">
                <a:solidFill>
                  <a:srgbClr val="FF0000"/>
                </a:solidFill>
                <a:latin typeface="Times New Roman" pitchFamily="18" charset="0"/>
                <a:cs typeface="Times New Roman" pitchFamily="18" charset="0"/>
              </a:rPr>
              <a:t>Yêu</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cầu</a:t>
            </a:r>
            <a:r>
              <a:rPr lang="en-US" sz="2000" b="1" dirty="0" smtClean="0">
                <a:solidFill>
                  <a:srgbClr val="FF0000"/>
                </a:solidFill>
                <a:latin typeface="Times New Roman" pitchFamily="18" charset="0"/>
                <a:cs typeface="Times New Roman" pitchFamily="18" charset="0"/>
              </a:rPr>
              <a:t>:  </a:t>
            </a:r>
            <a:endParaRPr lang="en-US" sz="2000" dirty="0">
              <a:solidFill>
                <a:prstClr val="black"/>
              </a:solidFill>
            </a:endParaRPr>
          </a:p>
        </p:txBody>
      </p:sp>
      <p:sp>
        <p:nvSpPr>
          <p:cNvPr id="15" name="Rectangle 14"/>
          <p:cNvSpPr/>
          <p:nvPr/>
        </p:nvSpPr>
        <p:spPr>
          <a:xfrm>
            <a:off x="3200400" y="2164101"/>
            <a:ext cx="5943600" cy="1569660"/>
          </a:xfrm>
          <a:prstGeom prst="rect">
            <a:avLst/>
          </a:prstGeom>
          <a:solidFill>
            <a:schemeClr val="bg1"/>
          </a:solidFill>
          <a:ln>
            <a:solidFill>
              <a:srgbClr val="FF0000"/>
            </a:solidFill>
          </a:ln>
        </p:spPr>
        <p:txBody>
          <a:bodyPr wrap="square">
            <a:spAutoFit/>
          </a:bodyPr>
          <a:lstStyle/>
          <a:p>
            <a:pPr algn="just"/>
            <a:r>
              <a:rPr lang="en-US" sz="2400" b="1" dirty="0" smtClean="0">
                <a:solidFill>
                  <a:srgbClr val="FF0000"/>
                </a:solidFill>
                <a:latin typeface="Times New Roman" pitchFamily="18" charset="0"/>
                <a:cs typeface="Times New Roman" pitchFamily="18" charset="0"/>
              </a:rPr>
              <a:t>  *  </a:t>
            </a:r>
            <a:r>
              <a:rPr lang="en-US" sz="2400" dirty="0" err="1" smtClean="0">
                <a:latin typeface="Times New Roman" pitchFamily="18" charset="0"/>
                <a:cs typeface="Times New Roman" pitchFamily="18" charset="0"/>
              </a:rPr>
              <a:t>Đọc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diễn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nghỉ</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âm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điệu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nhịp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bát</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Giọng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trầm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lắng</a:t>
            </a:r>
            <a:r>
              <a:rPr lang="en-US" sz="2400" dirty="0" smtClean="0">
                <a:latin typeface="Times New Roman" pitchFamily="18" charset="0"/>
                <a:cs typeface="Times New Roman" pitchFamily="18" charset="0"/>
              </a:rPr>
              <a:t>.</a:t>
            </a:r>
          </a:p>
          <a:p>
            <a:pPr algn="just"/>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Sử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dung.</a:t>
            </a:r>
            <a:endParaRPr lang="en-US" sz="2400" dirty="0">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75226"/>
            <a:ext cx="8540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619625" y="1909465"/>
            <a:ext cx="4572000" cy="707886"/>
          </a:xfrm>
          <a:prstGeom prst="rect">
            <a:avLst/>
          </a:prstGeom>
        </p:spPr>
        <p:txBody>
          <a:bodyPr>
            <a:spAutoFit/>
          </a:bodyPr>
          <a:lstStyle/>
          <a:p>
            <a:r>
              <a:rPr lang="vi-VN" sz="2000" b="1" dirty="0">
                <a:solidFill>
                  <a:srgbClr val="000000"/>
                </a:solidFill>
                <a:latin typeface="+mj-lt"/>
              </a:rPr>
              <a:t>Hình dung: </a:t>
            </a:r>
            <a:r>
              <a:rPr lang="vi-VN" sz="2000" b="1" i="1" dirty="0">
                <a:solidFill>
                  <a:srgbClr val="000000"/>
                </a:solidFill>
                <a:latin typeface="+mj-lt"/>
              </a:rPr>
              <a:t>Những màu sắc, đường nét miêu tả quê hương</a:t>
            </a:r>
            <a:r>
              <a:rPr lang="vi-VN" sz="2000" b="1" i="1" dirty="0" smtClean="0">
                <a:solidFill>
                  <a:srgbClr val="000000"/>
                </a:solidFill>
                <a:latin typeface="+mj-lt"/>
              </a:rPr>
              <a:t>.</a:t>
            </a:r>
            <a:endParaRPr lang="en-US" sz="2000" dirty="0">
              <a:latin typeface="+mj-lt"/>
            </a:endParaRPr>
          </a:p>
        </p:txBody>
      </p:sp>
      <p:sp>
        <p:nvSpPr>
          <p:cNvPr id="18" name="Rectangle 17"/>
          <p:cNvSpPr/>
          <p:nvPr/>
        </p:nvSpPr>
        <p:spPr>
          <a:xfrm>
            <a:off x="0" y="2737723"/>
            <a:ext cx="4572000" cy="1015663"/>
          </a:xfrm>
          <a:prstGeom prst="rect">
            <a:avLst/>
          </a:prstGeom>
        </p:spPr>
        <p:txBody>
          <a:bodyPr>
            <a:spAutoFit/>
          </a:bodyPr>
          <a:lstStyle/>
          <a:p>
            <a:pPr algn="just"/>
            <a:r>
              <a:rPr lang="vi-VN" sz="2000" b="1" i="1" dirty="0">
                <a:solidFill>
                  <a:srgbClr val="000000"/>
                </a:solidFill>
                <a:latin typeface="+mj-lt"/>
              </a:rPr>
              <a:t>+ Vàng cơn nắng, trắng cơn mưa </a:t>
            </a:r>
            <a:endParaRPr lang="vi-VN" sz="2000" b="1" dirty="0">
              <a:solidFill>
                <a:srgbClr val="000000"/>
              </a:solidFill>
              <a:latin typeface="+mj-lt"/>
            </a:endParaRPr>
          </a:p>
          <a:p>
            <a:pPr algn="just"/>
            <a:r>
              <a:rPr lang="vi-VN" sz="2000" b="1" i="1" dirty="0">
                <a:solidFill>
                  <a:srgbClr val="000000"/>
                </a:solidFill>
                <a:latin typeface="+mj-lt"/>
              </a:rPr>
              <a:t>Con sông chảy có rặng dừa nghiêng soi </a:t>
            </a:r>
            <a:endParaRPr lang="vi-VN" sz="2000" b="1" dirty="0">
              <a:solidFill>
                <a:srgbClr val="000000"/>
              </a:solidFill>
              <a:latin typeface="+mj-lt"/>
            </a:endParaRPr>
          </a:p>
          <a:p>
            <a:pPr algn="just"/>
            <a:r>
              <a:rPr lang="vi-VN" sz="2000" b="1" i="1" dirty="0">
                <a:solidFill>
                  <a:srgbClr val="000000"/>
                </a:solidFill>
                <a:latin typeface="+mj-lt"/>
              </a:rPr>
              <a:t>+ Như con sông với chân trời đã xa</a:t>
            </a:r>
            <a:endParaRPr lang="vi-VN" sz="2000" b="1" i="0" dirty="0">
              <a:solidFill>
                <a:srgbClr val="000000"/>
              </a:solidFill>
              <a:effectLst/>
              <a:latin typeface="+mj-lt"/>
            </a:endParaRPr>
          </a:p>
        </p:txBody>
      </p:sp>
      <p:pic>
        <p:nvPicPr>
          <p:cNvPr id="3" name="Picture 2"/>
          <p:cNvPicPr>
            <a:picLocks noChangeAspect="1"/>
          </p:cNvPicPr>
          <p:nvPr/>
        </p:nvPicPr>
        <p:blipFill>
          <a:blip r:embed="rId4"/>
          <a:stretch>
            <a:fillRect/>
          </a:stretch>
        </p:blipFill>
        <p:spPr>
          <a:xfrm>
            <a:off x="76200" y="5705475"/>
            <a:ext cx="1724025" cy="1152525"/>
          </a:xfrm>
          <a:prstGeom prst="rect">
            <a:avLst/>
          </a:prstGeom>
        </p:spPr>
      </p:pic>
    </p:spTree>
    <p:extLst>
      <p:ext uri="{BB962C8B-B14F-4D97-AF65-F5344CB8AC3E}">
        <p14:creationId xmlns:p14="http://schemas.microsoft.com/office/powerpoint/2010/main" val="349183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P spid="9"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158262" y="857250"/>
            <a:ext cx="9144001" cy="5143500"/>
          </a:xfrm>
          <a:prstGeom prst="rect">
            <a:avLst/>
          </a:prstGeom>
          <a:noFill/>
          <a:ln w="9525">
            <a:noFill/>
            <a:miter lim="800000"/>
            <a:headEnd/>
            <a:tailEnd/>
          </a:ln>
        </p:spPr>
      </p:pic>
      <p:sp>
        <p:nvSpPr>
          <p:cNvPr id="7" name="TextBox 6"/>
          <p:cNvSpPr txBox="1"/>
          <p:nvPr/>
        </p:nvSpPr>
        <p:spPr>
          <a:xfrm>
            <a:off x="628650" y="1557550"/>
            <a:ext cx="5029200" cy="3785652"/>
          </a:xfrm>
          <a:prstGeom prst="rect">
            <a:avLst/>
          </a:prstGeom>
          <a:noFill/>
        </p:spPr>
        <p:txBody>
          <a:bodyPr wrap="square" rtlCol="0">
            <a:spAutoFit/>
          </a:bodyPr>
          <a:lstStyle/>
          <a:p>
            <a:r>
              <a:rPr lang="nl-NL" sz="2400" b="1" dirty="0" smtClean="0">
                <a:solidFill>
                  <a:srgbClr val="0070C0"/>
                </a:solidFill>
                <a:latin typeface="Times New Roman" pitchFamily="18" charset="0"/>
                <a:cs typeface="Times New Roman" pitchFamily="18" charset="0"/>
              </a:rPr>
              <a:t>2. Tác </a:t>
            </a:r>
            <a:r>
              <a:rPr lang="nl-NL" sz="2400" b="1" dirty="0">
                <a:solidFill>
                  <a:srgbClr val="0070C0"/>
                </a:solidFill>
                <a:latin typeface="Times New Roman" pitchFamily="18" charset="0"/>
                <a:cs typeface="Times New Roman" pitchFamily="18" charset="0"/>
              </a:rPr>
              <a:t>giả:</a:t>
            </a:r>
          </a:p>
          <a:p>
            <a:r>
              <a:rPr lang="nl-NL" sz="2400" dirty="0">
                <a:solidFill>
                  <a:srgbClr val="FF0000"/>
                </a:solidFill>
                <a:latin typeface="Times New Roman" pitchFamily="18" charset="0"/>
                <a:cs typeface="Times New Roman" pitchFamily="18" charset="0"/>
              </a:rPr>
              <a:t>- Lâm Thị Mỹ Dạ</a:t>
            </a:r>
          </a:p>
          <a:p>
            <a:pPr marL="457189" indent="-457189">
              <a:buFontTx/>
              <a:buChar char="-"/>
            </a:pPr>
            <a:r>
              <a:rPr lang="nl-NL" sz="2400" dirty="0">
                <a:latin typeface="Times New Roman" pitchFamily="18" charset="0"/>
                <a:cs typeface="Times New Roman" pitchFamily="18" charset="0"/>
              </a:rPr>
              <a:t>Sinh : 18/91949, mất: 6/7/2023</a:t>
            </a:r>
            <a:endParaRPr lang="en-US" sz="2400" dirty="0">
              <a:latin typeface="Times New Roman" pitchFamily="18" charset="0"/>
              <a:cs typeface="Times New Roman" pitchFamily="18" charset="0"/>
            </a:endParaRPr>
          </a:p>
          <a:p>
            <a:pPr>
              <a:buFontTx/>
              <a:buChar char="-"/>
            </a:pPr>
            <a:r>
              <a:rPr lang="nl-NL" sz="2400" dirty="0">
                <a:latin typeface="Times New Roman" pitchFamily="18" charset="0"/>
                <a:cs typeface="Times New Roman" pitchFamily="18" charset="0"/>
              </a:rPr>
              <a:t> Quê quán: </a:t>
            </a:r>
            <a:r>
              <a:rPr lang="nl-NL" sz="2400" dirty="0">
                <a:solidFill>
                  <a:srgbClr val="FF0000"/>
                </a:solidFill>
                <a:latin typeface="Times New Roman" pitchFamily="18" charset="0"/>
                <a:cs typeface="Times New Roman" pitchFamily="18" charset="0"/>
              </a:rPr>
              <a:t>Quảng Bình</a:t>
            </a:r>
            <a:r>
              <a:rPr lang="nl-NL" sz="2400" dirty="0">
                <a:latin typeface="Times New Roman" pitchFamily="18" charset="0"/>
                <a:cs typeface="Times New Roman" pitchFamily="18" charset="0"/>
              </a:rPr>
              <a:t>; sống ở Huế.</a:t>
            </a:r>
          </a:p>
          <a:p>
            <a:pPr>
              <a:buFontTx/>
              <a:buChar char="-"/>
            </a:pPr>
            <a:r>
              <a:rPr lang="nl-NL" sz="2400" dirty="0">
                <a:latin typeface="Times New Roman" pitchFamily="18" charset="0"/>
                <a:cs typeface="Times New Roman" pitchFamily="18" charset="0"/>
              </a:rPr>
              <a:t> Là </a:t>
            </a:r>
            <a:r>
              <a:rPr lang="nl-NL" sz="2400" dirty="0">
                <a:solidFill>
                  <a:srgbClr val="FF0000"/>
                </a:solidFill>
                <a:latin typeface="Times New Roman" pitchFamily="18" charset="0"/>
                <a:cs typeface="Times New Roman" pitchFamily="18" charset="0"/>
              </a:rPr>
              <a:t>nhà thơ nữ nổi tiếng</a:t>
            </a:r>
            <a:r>
              <a:rPr lang="nl-NL" sz="2400" dirty="0">
                <a:latin typeface="Times New Roman" pitchFamily="18" charset="0"/>
                <a:cs typeface="Times New Roman" pitchFamily="18" charset="0"/>
              </a:rPr>
              <a:t>, là hội viên Hội Nhà văn Việt Nam. Có </a:t>
            </a:r>
            <a:r>
              <a:rPr lang="nl-NL" sz="2400" dirty="0">
                <a:solidFill>
                  <a:srgbClr val="FF0000"/>
                </a:solidFill>
                <a:latin typeface="Times New Roman" pitchFamily="18" charset="0"/>
                <a:cs typeface="Times New Roman" pitchFamily="18" charset="0"/>
              </a:rPr>
              <a:t>nhiều tác phẩm đạt giải cao. </a:t>
            </a:r>
            <a:endParaRPr lang="en-US" sz="2400" dirty="0">
              <a:solidFill>
                <a:srgbClr val="FF0000"/>
              </a:solidFill>
              <a:latin typeface="Times New Roman" pitchFamily="18" charset="0"/>
              <a:cs typeface="Times New Roman" pitchFamily="18" charset="0"/>
            </a:endParaRPr>
          </a:p>
          <a:p>
            <a:r>
              <a:rPr lang="nl-NL" sz="2400" dirty="0">
                <a:latin typeface="Times New Roman" pitchFamily="18" charset="0"/>
                <a:cs typeface="Times New Roman" pitchFamily="18" charset="0"/>
              </a:rPr>
              <a:t>-  Phong cách thơ </a:t>
            </a:r>
            <a:r>
              <a:rPr lang="nl-NL" sz="2400" dirty="0">
                <a:solidFill>
                  <a:srgbClr val="FF0000"/>
                </a:solidFill>
                <a:latin typeface="Times New Roman" pitchFamily="18" charset="0"/>
                <a:cs typeface="Times New Roman" pitchFamily="18" charset="0"/>
              </a:rPr>
              <a:t>nhẹ nhàng, đằm thắm, trong trẻo,</a:t>
            </a:r>
            <a:r>
              <a:rPr lang="nl-NL" sz="2400" dirty="0">
                <a:latin typeface="Times New Roman" pitchFamily="18" charset="0"/>
                <a:cs typeface="Times New Roman" pitchFamily="18" charset="0"/>
              </a:rPr>
              <a:t> thể hiện một tâm hồn tinh tế, giàu yêu thương.</a:t>
            </a:r>
            <a:r>
              <a:rPr lang="en-US" sz="2400" dirty="0">
                <a:latin typeface="Times New Roman" pitchFamily="18" charset="0"/>
                <a:cs typeface="Times New Roman" pitchFamily="18" charset="0"/>
              </a:rPr>
              <a:t> </a:t>
            </a:r>
          </a:p>
        </p:txBody>
      </p:sp>
      <p:pic>
        <p:nvPicPr>
          <p:cNvPr id="9" name="Picture 8" descr="tải xuống (1).jpg"/>
          <p:cNvPicPr>
            <a:picLocks noChangeAspect="1"/>
          </p:cNvPicPr>
          <p:nvPr/>
        </p:nvPicPr>
        <p:blipFill>
          <a:blip r:embed="rId3"/>
          <a:stretch>
            <a:fillRect/>
          </a:stretch>
        </p:blipFill>
        <p:spPr>
          <a:xfrm>
            <a:off x="5486400" y="1657350"/>
            <a:ext cx="3323492" cy="4032100"/>
          </a:xfrm>
          <a:prstGeom prst="rect">
            <a:avLst/>
          </a:prstGeom>
        </p:spPr>
      </p:pic>
    </p:spTree>
    <p:extLst>
      <p:ext uri="{BB962C8B-B14F-4D97-AF65-F5344CB8AC3E}">
        <p14:creationId xmlns:p14="http://schemas.microsoft.com/office/powerpoint/2010/main" val="283820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2448" y="48446"/>
            <a:ext cx="6849152" cy="1200329"/>
          </a:xfrm>
          <a:prstGeom prst="rect">
            <a:avLst/>
          </a:prstGeom>
        </p:spPr>
        <p:txBody>
          <a:bodyPr wrap="square">
            <a:spAutoFit/>
          </a:bodyPr>
          <a:lstStyle/>
          <a:p>
            <a:pPr algn="ctr"/>
            <a:r>
              <a:rPr lang="en-US" sz="2400" b="1" dirty="0" err="1" smtClean="0">
                <a:solidFill>
                  <a:srgbClr val="00B0F0"/>
                </a:solidFill>
                <a:latin typeface="Times New Roman" pitchFamily="18" charset="0"/>
                <a:cs typeface="Times New Roman" pitchFamily="18" charset="0"/>
              </a:rPr>
              <a:t>Tiết</a:t>
            </a:r>
            <a:r>
              <a:rPr lang="en-US" sz="2400" b="1" dirty="0" smtClean="0">
                <a:solidFill>
                  <a:srgbClr val="00B0F0"/>
                </a:solidFill>
                <a:latin typeface="Times New Roman" pitchFamily="18" charset="0"/>
                <a:cs typeface="Times New Roman" pitchFamily="18" charset="0"/>
              </a:rPr>
              <a:t> 47-48:</a:t>
            </a:r>
            <a:r>
              <a:rPr lang="vi-VN" sz="2400" b="1" dirty="0" smtClean="0">
                <a:solidFill>
                  <a:srgbClr val="00B0F0"/>
                </a:solidFill>
                <a:latin typeface="Times New Roman" pitchFamily="18" charset="0"/>
                <a:cs typeface="Times New Roman" pitchFamily="18" charset="0"/>
              </a:rPr>
              <a:t>Văn</a:t>
            </a:r>
            <a:r>
              <a:rPr lang="en-US" sz="2400" b="1" dirty="0" smtClean="0">
                <a:solidFill>
                  <a:srgbClr val="00B0F0"/>
                </a:solidFill>
                <a:latin typeface="Times New Roman" pitchFamily="18" charset="0"/>
                <a:cs typeface="Times New Roman" pitchFamily="18" charset="0"/>
              </a:rPr>
              <a:t> </a:t>
            </a:r>
            <a:r>
              <a:rPr lang="en-US" sz="2400" b="1" dirty="0" err="1" smtClean="0">
                <a:solidFill>
                  <a:srgbClr val="00B0F0"/>
                </a:solidFill>
                <a:latin typeface="Times New Roman" pitchFamily="18" charset="0"/>
                <a:cs typeface="Times New Roman" pitchFamily="18" charset="0"/>
              </a:rPr>
              <a:t>bản</a:t>
            </a:r>
            <a:r>
              <a:rPr lang="en-US" sz="2400" b="1" dirty="0" smtClean="0">
                <a:solidFill>
                  <a:srgbClr val="00B0F0"/>
                </a:solidFill>
                <a:latin typeface="Times New Roman" pitchFamily="18" charset="0"/>
                <a:cs typeface="Times New Roman" pitchFamily="18" charset="0"/>
              </a:rPr>
              <a:t> 2</a:t>
            </a:r>
          </a:p>
          <a:p>
            <a:r>
              <a:rPr lang="en-US" sz="2400" b="1" dirty="0" smtClean="0">
                <a:solidFill>
                  <a:srgbClr val="FF0000"/>
                </a:solidFill>
                <a:latin typeface="Times New Roman" pitchFamily="18" charset="0"/>
                <a:cs typeface="Times New Roman" pitchFamily="18" charset="0"/>
              </a:rPr>
              <a:t>CHUYỆN CỔ NƯỚC MÌNH</a:t>
            </a:r>
          </a:p>
          <a:p>
            <a:pPr algn="ct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Lâm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Thị</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Mỹ</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Dạ</a:t>
            </a:r>
            <a:r>
              <a:rPr lang="en-US" sz="2400" b="1" dirty="0" smtClean="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2" name="Rectangle 1"/>
          <p:cNvSpPr/>
          <p:nvPr/>
        </p:nvSpPr>
        <p:spPr>
          <a:xfrm>
            <a:off x="0" y="1003721"/>
            <a:ext cx="3315523" cy="400110"/>
          </a:xfrm>
          <a:prstGeom prst="rect">
            <a:avLst/>
          </a:prstGeom>
          <a:solidFill>
            <a:schemeClr val="bg1"/>
          </a:solidFill>
          <a:ln>
            <a:solidFill>
              <a:srgbClr val="FF0000"/>
            </a:solidFill>
          </a:ln>
        </p:spPr>
        <p:txBody>
          <a:bodyPr wrap="none">
            <a:spAutoFit/>
          </a:bodyPr>
          <a:lstStyle/>
          <a:p>
            <a:r>
              <a:rPr lang="en-US" sz="2000" b="1" dirty="0" smtClean="0">
                <a:solidFill>
                  <a:srgbClr val="FF0000"/>
                </a:solidFill>
                <a:latin typeface="Times New Roman" pitchFamily="18" charset="0"/>
                <a:cs typeface="Times New Roman" pitchFamily="18" charset="0"/>
              </a:rPr>
              <a:t>I. ĐỌC- TÌM HIỂUCHUNG</a:t>
            </a:r>
            <a:endParaRPr lang="en-US" sz="2000" dirty="0">
              <a:solidFill>
                <a:prstClr val="black"/>
              </a:solidFill>
            </a:endParaRPr>
          </a:p>
        </p:txBody>
      </p:sp>
      <p:sp>
        <p:nvSpPr>
          <p:cNvPr id="12" name="Rectangle 11"/>
          <p:cNvSpPr/>
          <p:nvPr/>
        </p:nvSpPr>
        <p:spPr>
          <a:xfrm>
            <a:off x="-17310" y="1356394"/>
            <a:ext cx="184731" cy="400110"/>
          </a:xfrm>
          <a:prstGeom prst="rect">
            <a:avLst/>
          </a:prstGeom>
          <a:solidFill>
            <a:schemeClr val="bg1"/>
          </a:solidFill>
          <a:ln>
            <a:solidFill>
              <a:srgbClr val="FF0000"/>
            </a:solidFill>
          </a:ln>
        </p:spPr>
        <p:txBody>
          <a:bodyPr wrap="none">
            <a:spAutoFit/>
          </a:bodyPr>
          <a:lstStyle/>
          <a:p>
            <a:endParaRPr lang="en-US" sz="2000" dirty="0">
              <a:solidFill>
                <a:prstClr val="black"/>
              </a:solidFill>
            </a:endParaRPr>
          </a:p>
        </p:txBody>
      </p:sp>
      <p:sp>
        <p:nvSpPr>
          <p:cNvPr id="14" name="Rectangle 13"/>
          <p:cNvSpPr/>
          <p:nvPr/>
        </p:nvSpPr>
        <p:spPr>
          <a:xfrm>
            <a:off x="-17310" y="1864123"/>
            <a:ext cx="1390317" cy="400110"/>
          </a:xfrm>
          <a:prstGeom prst="rect">
            <a:avLst/>
          </a:prstGeom>
          <a:solidFill>
            <a:schemeClr val="bg1"/>
          </a:solidFill>
          <a:ln>
            <a:solidFill>
              <a:srgbClr val="FF0000"/>
            </a:solidFill>
          </a:ln>
        </p:spPr>
        <p:txBody>
          <a:bodyPr wrap="none">
            <a:spAutoFit/>
          </a:bodyPr>
          <a:lstStyle/>
          <a:p>
            <a:r>
              <a:rPr lang="en-US" sz="2000" b="1" dirty="0" smtClean="0">
                <a:solidFill>
                  <a:srgbClr val="FF0000"/>
                </a:solidFill>
                <a:latin typeface="Times New Roman" pitchFamily="18" charset="0"/>
                <a:cs typeface="Times New Roman" pitchFamily="18" charset="0"/>
              </a:rPr>
              <a:t>2. </a:t>
            </a:r>
            <a:r>
              <a:rPr lang="en-US" sz="2000" b="1" dirty="0" err="1" smtClean="0">
                <a:solidFill>
                  <a:srgbClr val="FF0000"/>
                </a:solidFill>
                <a:latin typeface="Times New Roman" pitchFamily="18" charset="0"/>
                <a:cs typeface="Times New Roman" pitchFamily="18" charset="0"/>
              </a:rPr>
              <a:t>Tác</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giả</a:t>
            </a:r>
            <a:r>
              <a:rPr lang="en-US" sz="2000" b="1" dirty="0" smtClean="0">
                <a:solidFill>
                  <a:srgbClr val="FF0000"/>
                </a:solidFill>
                <a:latin typeface="Times New Roman" pitchFamily="18" charset="0"/>
                <a:cs typeface="Times New Roman" pitchFamily="18" charset="0"/>
              </a:rPr>
              <a:t>: </a:t>
            </a:r>
            <a:endParaRPr lang="en-US" sz="2000" dirty="0">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4" y="2819400"/>
            <a:ext cx="2566546"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73355" y="1864123"/>
            <a:ext cx="6094444" cy="4031873"/>
          </a:xfrm>
          <a:prstGeom prst="rect">
            <a:avLst/>
          </a:prstGeom>
        </p:spPr>
        <p:txBody>
          <a:bodyPr wrap="square">
            <a:spAutoFit/>
          </a:bodyPr>
          <a:lstStyle/>
          <a:p>
            <a:r>
              <a:rPr lang="vi-VN" sz="2800" b="1" dirty="0" smtClean="0">
                <a:solidFill>
                  <a:srgbClr val="FF0000"/>
                </a:solidFill>
                <a:latin typeface="+mj-lt"/>
              </a:rPr>
              <a:t>- </a:t>
            </a:r>
            <a:r>
              <a:rPr lang="vi-VN" sz="3200" dirty="0">
                <a:solidFill>
                  <a:srgbClr val="FF0000"/>
                </a:solidFill>
                <a:latin typeface="+mj-lt"/>
              </a:rPr>
              <a:t>Một số tác phẩm: </a:t>
            </a:r>
            <a:r>
              <a:rPr lang="vi-VN" sz="3200" i="1" dirty="0">
                <a:latin typeface="+mj-lt"/>
              </a:rPr>
              <a:t>Trái tim sinh nở (thơ, 1974), Danh ca của đất (truyện thiếu nhi, 1984), Hái tuổi em đầy tay (thơ, 1989), Đề tặng một giấc mơ (thơ, 1998)...</a:t>
            </a:r>
          </a:p>
          <a:p>
            <a:r>
              <a:rPr lang="vi-VN" sz="3200" i="1" dirty="0">
                <a:latin typeface="+mj-lt"/>
              </a:rPr>
              <a:t>- Bà được tặng Giải thưởng Nhà nước về văn học nghệ thuật năm 2007.</a:t>
            </a:r>
            <a:endParaRPr lang="vi-VN" sz="3200" i="1" dirty="0">
              <a:effectLst/>
              <a:latin typeface="+mj-lt"/>
            </a:endParaRPr>
          </a:p>
        </p:txBody>
      </p:sp>
      <p:pic>
        <p:nvPicPr>
          <p:cNvPr id="13"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428604">
            <a:off x="2209383" y="1899901"/>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9076" y="5711309"/>
            <a:ext cx="1834798" cy="369332"/>
          </a:xfrm>
          <a:prstGeom prst="rect">
            <a:avLst/>
          </a:prstGeom>
        </p:spPr>
        <p:txBody>
          <a:bodyPr wrap="none">
            <a:spAutoFit/>
          </a:bodyPr>
          <a:lstStyle/>
          <a:p>
            <a:r>
              <a:rPr lang="vi-VN" b="1" dirty="0">
                <a:latin typeface="+mj-lt"/>
              </a:rPr>
              <a:t>Lâm Thị Mỹ Dạ </a:t>
            </a:r>
            <a:endParaRPr lang="en-US" dirty="0"/>
          </a:p>
        </p:txBody>
      </p:sp>
    </p:spTree>
    <p:extLst>
      <p:ext uri="{BB962C8B-B14F-4D97-AF65-F5344CB8AC3E}">
        <p14:creationId xmlns:p14="http://schemas.microsoft.com/office/powerpoint/2010/main" val="154031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500"/>
                                        <p:tgtEl>
                                          <p:spTgt spid="4">
                                            <p:txEl>
                                              <p:pRg st="0" end="0"/>
                                            </p:txEl>
                                          </p:spTgt>
                                        </p:tgtEl>
                                      </p:cBhvr>
                                    </p:animEffect>
                                    <p:set>
                                      <p:cBhvr>
                                        <p:cTn id="16" dur="1" fill="hold">
                                          <p:stCondLst>
                                            <p:cond delay="499"/>
                                          </p:stCondLst>
                                        </p:cTn>
                                        <p:tgtEl>
                                          <p:spTgt spid="4">
                                            <p:txEl>
                                              <p:pRg st="0" end="0"/>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xEl>
                                              <p:pRg st="1" end="1"/>
                                            </p:txEl>
                                          </p:spTgt>
                                        </p:tgtEl>
                                      </p:cBhvr>
                                    </p:animEffect>
                                    <p:set>
                                      <p:cBhvr>
                                        <p:cTn id="19"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716586" y="967470"/>
            <a:ext cx="340910" cy="600375"/>
            <a:chOff x="9334685" y="731743"/>
            <a:chExt cx="454547" cy="8005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769441"/>
            </a:xfrm>
            <a:prstGeom prst="rect">
              <a:avLst/>
            </a:prstGeom>
            <a:noFill/>
          </p:spPr>
          <p:txBody>
            <a:bodyPr wrap="square" rtlCol="0">
              <a:spAutoFit/>
            </a:bodyPr>
            <a:lstStyle/>
            <a:p>
              <a:pPr algn="ctr"/>
              <a:fld id="{6938B089-D366-4B18-8F5D-85B96241FA3F}" type="slidenum">
                <a:rPr lang="id-ID" sz="1050">
                  <a:solidFill>
                    <a:schemeClr val="accent6"/>
                  </a:solidFill>
                  <a:latin typeface="印品黑体" panose="00000500000000000000" pitchFamily="2" charset="-122"/>
                  <a:ea typeface="印品黑体" panose="00000500000000000000" pitchFamily="2" charset="-122"/>
                </a:rPr>
                <a:t>16</a:t>
              </a:fld>
              <a:endParaRPr lang="id-ID" sz="1050" dirty="0">
                <a:solidFill>
                  <a:schemeClr val="accent6"/>
                </a:solidFill>
                <a:latin typeface="印品黑体" panose="00000500000000000000" pitchFamily="2" charset="-122"/>
                <a:ea typeface="印品黑体" panose="00000500000000000000" pitchFamily="2" charset="-122"/>
              </a:endParaRPr>
            </a:p>
          </p:txBody>
        </p:sp>
      </p:grpSp>
      <p:sp>
        <p:nvSpPr>
          <p:cNvPr id="2" name="Rectangle 1"/>
          <p:cNvSpPr/>
          <p:nvPr/>
        </p:nvSpPr>
        <p:spPr>
          <a:xfrm>
            <a:off x="3061845" y="1064136"/>
            <a:ext cx="4095993" cy="553998"/>
          </a:xfrm>
          <a:prstGeom prst="rect">
            <a:avLst/>
          </a:prstGeom>
        </p:spPr>
        <p:txBody>
          <a:bodyPr wrap="none">
            <a:spAutoFit/>
          </a:bodyPr>
          <a:lstStyle/>
          <a:p>
            <a:r>
              <a:rPr lang="en-US" sz="3000" b="1" kern="100" dirty="0" err="1">
                <a:latin typeface="Times New Roman" pitchFamily="18" charset="0"/>
                <a:ea typeface="SimSun"/>
                <a:cs typeface="Times New Roman" pitchFamily="18" charset="0"/>
              </a:rPr>
              <a:t>Các</a:t>
            </a:r>
            <a:r>
              <a:rPr lang="en-US" sz="3000" b="1" kern="100" dirty="0">
                <a:latin typeface="Times New Roman" pitchFamily="18" charset="0"/>
                <a:ea typeface="SimSun"/>
                <a:cs typeface="Times New Roman" pitchFamily="18" charset="0"/>
              </a:rPr>
              <a:t> </a:t>
            </a:r>
            <a:r>
              <a:rPr lang="en-US" sz="3000" b="1" kern="100" dirty="0" err="1">
                <a:latin typeface="Times New Roman" pitchFamily="18" charset="0"/>
                <a:ea typeface="SimSun"/>
                <a:cs typeface="Times New Roman" pitchFamily="18" charset="0"/>
              </a:rPr>
              <a:t>tác</a:t>
            </a:r>
            <a:r>
              <a:rPr lang="en-US" sz="3000" b="1" kern="100" dirty="0">
                <a:latin typeface="Times New Roman" pitchFamily="18" charset="0"/>
                <a:ea typeface="SimSun"/>
                <a:cs typeface="Times New Roman" pitchFamily="18" charset="0"/>
              </a:rPr>
              <a:t> </a:t>
            </a:r>
            <a:r>
              <a:rPr lang="en-US" sz="3000" b="1" kern="100" dirty="0" err="1">
                <a:latin typeface="Times New Roman" pitchFamily="18" charset="0"/>
                <a:ea typeface="SimSun"/>
                <a:cs typeface="Times New Roman" pitchFamily="18" charset="0"/>
              </a:rPr>
              <a:t>phẩm</a:t>
            </a:r>
            <a:r>
              <a:rPr lang="en-US" sz="3000" b="1" kern="100" dirty="0">
                <a:latin typeface="Times New Roman" pitchFamily="18" charset="0"/>
                <a:ea typeface="SimSun"/>
                <a:cs typeface="Times New Roman" pitchFamily="18" charset="0"/>
              </a:rPr>
              <a:t> </a:t>
            </a:r>
            <a:r>
              <a:rPr lang="en-US" sz="3000" b="1" kern="100" dirty="0" err="1">
                <a:latin typeface="Times New Roman" pitchFamily="18" charset="0"/>
                <a:ea typeface="SimSun"/>
                <a:cs typeface="Times New Roman" pitchFamily="18" charset="0"/>
              </a:rPr>
              <a:t>tiêu</a:t>
            </a:r>
            <a:r>
              <a:rPr lang="en-US" sz="3000" b="1" kern="100" dirty="0">
                <a:latin typeface="Times New Roman" pitchFamily="18" charset="0"/>
                <a:ea typeface="SimSun"/>
                <a:cs typeface="Times New Roman" pitchFamily="18" charset="0"/>
              </a:rPr>
              <a:t> </a:t>
            </a:r>
            <a:r>
              <a:rPr lang="en-US" sz="3000" b="1" kern="100" dirty="0" err="1">
                <a:latin typeface="Times New Roman" pitchFamily="18" charset="0"/>
                <a:ea typeface="SimSun"/>
                <a:cs typeface="Times New Roman" pitchFamily="18" charset="0"/>
              </a:rPr>
              <a:t>biểu</a:t>
            </a:r>
            <a:r>
              <a:rPr lang="en-US" sz="3000" b="1" kern="100" dirty="0">
                <a:latin typeface="Times New Roman" pitchFamily="18" charset="0"/>
                <a:ea typeface="SimSun"/>
                <a:cs typeface="Times New Roman" pitchFamily="18" charset="0"/>
              </a:rPr>
              <a:t>:</a:t>
            </a:r>
            <a:endParaRPr lang="en-US" sz="3000" b="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93" y="2091928"/>
            <a:ext cx="2231232" cy="291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Z.(27). Trang 27 - Thông báo (cập nhật) - HẬU CHIẾN &amp;amp; QUYỀN SỐNG CỦA MIỀN  NAM – thơ văn sử tr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3260" y="2091928"/>
            <a:ext cx="2246490" cy="29848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ài thơ: BIỂN (Lâm Thị Mỹ Dạ) - ThờiĐại2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2644" y="2091928"/>
            <a:ext cx="2363942" cy="29127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trong thơ Lâm Thị Mỹ Dạ - Tạp chí Sông Hươ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3260" y="1996680"/>
            <a:ext cx="2581239" cy="30079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100+ hình ảnh vẽ bông hoa đẹp - hinhanhsieudep.net">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16724" y="5054292"/>
            <a:ext cx="927276" cy="9133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3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heel(1)">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wheel(1)">
                                      <p:cBhvr>
                                        <p:cTn id="24" dur="20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wheel(1)">
                                      <p:cBhvr>
                                        <p:cTn id="29" dur="2000"/>
                                        <p:tgtEl>
                                          <p:spTgt spid="205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56"/>
                                        </p:tgtEl>
                                        <p:attrNameLst>
                                          <p:attrName>style.visibility</p:attrName>
                                        </p:attrNameLst>
                                      </p:cBhvr>
                                      <p:to>
                                        <p:strVal val="visible"/>
                                      </p:to>
                                    </p:set>
                                    <p:anim calcmode="lin" valueType="num">
                                      <p:cBhvr>
                                        <p:cTn id="34" dur="500" fill="hold"/>
                                        <p:tgtEl>
                                          <p:spTgt spid="2056"/>
                                        </p:tgtEl>
                                        <p:attrNameLst>
                                          <p:attrName>ppt_w</p:attrName>
                                        </p:attrNameLst>
                                      </p:cBhvr>
                                      <p:tavLst>
                                        <p:tav tm="0">
                                          <p:val>
                                            <p:fltVal val="0"/>
                                          </p:val>
                                        </p:tav>
                                        <p:tav tm="100000">
                                          <p:val>
                                            <p:strVal val="#ppt_w"/>
                                          </p:val>
                                        </p:tav>
                                      </p:tavLst>
                                    </p:anim>
                                    <p:anim calcmode="lin" valueType="num">
                                      <p:cBhvr>
                                        <p:cTn id="35" dur="500" fill="hold"/>
                                        <p:tgtEl>
                                          <p:spTgt spid="2056"/>
                                        </p:tgtEl>
                                        <p:attrNameLst>
                                          <p:attrName>ppt_h</p:attrName>
                                        </p:attrNameLst>
                                      </p:cBhvr>
                                      <p:tavLst>
                                        <p:tav tm="0">
                                          <p:val>
                                            <p:fltVal val="0"/>
                                          </p:val>
                                        </p:tav>
                                        <p:tav tm="100000">
                                          <p:val>
                                            <p:strVal val="#ppt_h"/>
                                          </p:val>
                                        </p:tav>
                                      </p:tavLst>
                                    </p:anim>
                                    <p:animEffect transition="in" filter="fade">
                                      <p:cBhvr>
                                        <p:cTn id="36"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2448" y="48446"/>
            <a:ext cx="6849152" cy="1200329"/>
          </a:xfrm>
          <a:prstGeom prst="rect">
            <a:avLst/>
          </a:prstGeom>
        </p:spPr>
        <p:txBody>
          <a:bodyPr wrap="square">
            <a:spAutoFit/>
          </a:bodyPr>
          <a:lstStyle/>
          <a:p>
            <a:pPr algn="ctr"/>
            <a:r>
              <a:rPr lang="en-US" sz="2400" b="1" dirty="0" err="1" smtClean="0">
                <a:solidFill>
                  <a:srgbClr val="00B0F0"/>
                </a:solidFill>
                <a:latin typeface="Times New Roman" pitchFamily="18" charset="0"/>
                <a:cs typeface="Times New Roman" pitchFamily="18" charset="0"/>
              </a:rPr>
              <a:t>Tiết</a:t>
            </a:r>
            <a:r>
              <a:rPr lang="en-US" sz="2400" b="1" dirty="0" smtClean="0">
                <a:solidFill>
                  <a:srgbClr val="00B0F0"/>
                </a:solidFill>
                <a:latin typeface="Times New Roman" pitchFamily="18" charset="0"/>
                <a:cs typeface="Times New Roman" pitchFamily="18" charset="0"/>
              </a:rPr>
              <a:t> </a:t>
            </a:r>
            <a:r>
              <a:rPr lang="vi-VN" sz="2400" b="1" dirty="0" smtClean="0">
                <a:solidFill>
                  <a:srgbClr val="00B0F0"/>
                </a:solidFill>
                <a:latin typeface="Times New Roman" pitchFamily="18" charset="0"/>
                <a:cs typeface="Times New Roman" pitchFamily="18" charset="0"/>
              </a:rPr>
              <a:t>47-48</a:t>
            </a:r>
            <a:r>
              <a:rPr lang="en-US" sz="2400" b="1" dirty="0" smtClean="0">
                <a:solidFill>
                  <a:srgbClr val="00B0F0"/>
                </a:solidFill>
                <a:latin typeface="Times New Roman" pitchFamily="18" charset="0"/>
                <a:cs typeface="Times New Roman" pitchFamily="18" charset="0"/>
              </a:rPr>
              <a:t>:</a:t>
            </a:r>
            <a:r>
              <a:rPr lang="vi-VN" sz="2400" b="1" dirty="0" smtClean="0">
                <a:solidFill>
                  <a:srgbClr val="00B0F0"/>
                </a:solidFill>
                <a:latin typeface="Times New Roman" pitchFamily="18" charset="0"/>
                <a:cs typeface="Times New Roman" pitchFamily="18" charset="0"/>
              </a:rPr>
              <a:t>Văn</a:t>
            </a:r>
            <a:r>
              <a:rPr lang="en-US" sz="2400" b="1" dirty="0" smtClean="0">
                <a:solidFill>
                  <a:srgbClr val="00B0F0"/>
                </a:solidFill>
                <a:latin typeface="Times New Roman" pitchFamily="18" charset="0"/>
                <a:cs typeface="Times New Roman" pitchFamily="18" charset="0"/>
              </a:rPr>
              <a:t> </a:t>
            </a:r>
            <a:r>
              <a:rPr lang="en-US" sz="2400" b="1" dirty="0" err="1" smtClean="0">
                <a:solidFill>
                  <a:srgbClr val="00B0F0"/>
                </a:solidFill>
                <a:latin typeface="Times New Roman" pitchFamily="18" charset="0"/>
                <a:cs typeface="Times New Roman" pitchFamily="18" charset="0"/>
              </a:rPr>
              <a:t>bản</a:t>
            </a:r>
            <a:r>
              <a:rPr lang="en-US" sz="2400" b="1" dirty="0" smtClean="0">
                <a:solidFill>
                  <a:srgbClr val="00B0F0"/>
                </a:solidFill>
                <a:latin typeface="Times New Roman" pitchFamily="18" charset="0"/>
                <a:cs typeface="Times New Roman" pitchFamily="18" charset="0"/>
              </a:rPr>
              <a:t> 2</a:t>
            </a:r>
          </a:p>
          <a:p>
            <a:r>
              <a:rPr lang="en-US" sz="2400" b="1" dirty="0" smtClean="0">
                <a:solidFill>
                  <a:srgbClr val="FF0000"/>
                </a:solidFill>
                <a:latin typeface="Times New Roman" pitchFamily="18" charset="0"/>
                <a:cs typeface="Times New Roman" pitchFamily="18" charset="0"/>
              </a:rPr>
              <a:t>CHUYỆN CỔ NƯỚC MÌNH</a:t>
            </a:r>
          </a:p>
          <a:p>
            <a:pPr algn="ct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Lâm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Thị</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Mỹ</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Dạ</a:t>
            </a:r>
            <a:r>
              <a:rPr lang="en-US" sz="2400" b="1" dirty="0" smtClean="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14" name="Rectangle 13"/>
          <p:cNvSpPr/>
          <p:nvPr/>
        </p:nvSpPr>
        <p:spPr>
          <a:xfrm>
            <a:off x="9833" y="844659"/>
            <a:ext cx="1555426" cy="400110"/>
          </a:xfrm>
          <a:prstGeom prst="rect">
            <a:avLst/>
          </a:prstGeom>
          <a:solidFill>
            <a:schemeClr val="bg1"/>
          </a:solidFill>
          <a:ln>
            <a:solidFill>
              <a:srgbClr val="FF0000"/>
            </a:solidFill>
          </a:ln>
        </p:spPr>
        <p:txBody>
          <a:bodyPr wrap="none">
            <a:spAutoFit/>
          </a:bodyPr>
          <a:lstStyle/>
          <a:p>
            <a:r>
              <a:rPr lang="en-US" sz="2000" b="1" dirty="0" smtClean="0">
                <a:solidFill>
                  <a:srgbClr val="FF0000"/>
                </a:solidFill>
                <a:latin typeface="Times New Roman" pitchFamily="18" charset="0"/>
                <a:cs typeface="Times New Roman" pitchFamily="18" charset="0"/>
              </a:rPr>
              <a:t>3, </a:t>
            </a:r>
            <a:r>
              <a:rPr lang="en-US" sz="2000" b="1" dirty="0" err="1" smtClean="0">
                <a:solidFill>
                  <a:srgbClr val="FF0000"/>
                </a:solidFill>
                <a:latin typeface="Times New Roman" pitchFamily="18" charset="0"/>
                <a:cs typeface="Times New Roman" pitchFamily="18" charset="0"/>
              </a:rPr>
              <a:t>Tác</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phẩm</a:t>
            </a:r>
            <a:endParaRPr lang="en-US" sz="2000" dirty="0">
              <a:solidFill>
                <a:prstClr val="black"/>
              </a:solidFill>
            </a:endParaRPr>
          </a:p>
        </p:txBody>
      </p:sp>
      <p:sp>
        <p:nvSpPr>
          <p:cNvPr id="3" name="Rectangle 2"/>
          <p:cNvSpPr/>
          <p:nvPr/>
        </p:nvSpPr>
        <p:spPr>
          <a:xfrm>
            <a:off x="2971800" y="1356292"/>
            <a:ext cx="6291555" cy="954107"/>
          </a:xfrm>
          <a:prstGeom prst="rect">
            <a:avLst/>
          </a:prstGeom>
        </p:spPr>
        <p:txBody>
          <a:bodyPr wrap="square">
            <a:spAutoFit/>
          </a:bodyPr>
          <a:lstStyle/>
          <a:p>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Trình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thông</a:t>
            </a:r>
            <a:r>
              <a:rPr lang="en-US" sz="2800" b="1" dirty="0" smtClean="0">
                <a:solidFill>
                  <a:prstClr val="black"/>
                </a:solidFill>
                <a:latin typeface="Times New Roman" pitchFamily="18" charset="0"/>
                <a:cs typeface="Times New Roman" pitchFamily="18" charset="0"/>
              </a:rPr>
              <a:t> tin </a:t>
            </a:r>
            <a:r>
              <a:rPr lang="en-US" sz="2800" b="1" dirty="0" err="1" smtClean="0">
                <a:solidFill>
                  <a:prstClr val="black"/>
                </a:solidFill>
                <a:latin typeface="Times New Roman" pitchFamily="18" charset="0"/>
                <a:cs typeface="Times New Roman" pitchFamily="18" charset="0"/>
              </a:rPr>
              <a:t>về</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xuất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xứ</a:t>
            </a:r>
            <a:r>
              <a:rPr lang="en-US" sz="2800" b="1" dirty="0" smtClean="0">
                <a:solidFill>
                  <a:prstClr val="black"/>
                </a:solidFill>
                <a:latin typeface="Times New Roman" pitchFamily="18" charset="0"/>
                <a:cs typeface="Times New Roman" pitchFamily="18" charset="0"/>
              </a:rPr>
              <a:t>, PTBĐ, </a:t>
            </a:r>
            <a:r>
              <a:rPr lang="en-US" sz="2800" b="1" dirty="0" err="1" smtClean="0">
                <a:solidFill>
                  <a:prstClr val="black"/>
                </a:solidFill>
                <a:latin typeface="Times New Roman" pitchFamily="18" charset="0"/>
                <a:cs typeface="Times New Roman" pitchFamily="18" charset="0"/>
              </a:rPr>
              <a:t>thể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thơ</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chủ</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đề</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văn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bản</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pic>
        <p:nvPicPr>
          <p:cNvPr id="13"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1949731" y="583772"/>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1" y="2310399"/>
            <a:ext cx="2787131" cy="3328401"/>
          </a:xfrm>
          <a:prstGeom prst="rect">
            <a:avLst/>
          </a:prstGeom>
        </p:spPr>
      </p:pic>
      <p:sp>
        <p:nvSpPr>
          <p:cNvPr id="9" name="Rectangle 8"/>
          <p:cNvSpPr/>
          <p:nvPr/>
        </p:nvSpPr>
        <p:spPr>
          <a:xfrm>
            <a:off x="2787131" y="2417916"/>
            <a:ext cx="6324212" cy="4524315"/>
          </a:xfrm>
          <a:prstGeom prst="rect">
            <a:avLst/>
          </a:prstGeom>
        </p:spPr>
        <p:txBody>
          <a:bodyPr wrap="square">
            <a:spAutoFit/>
          </a:bodyPr>
          <a:lstStyle/>
          <a:p>
            <a:r>
              <a:rPr lang="vi-VN" sz="3200" dirty="0">
                <a:solidFill>
                  <a:srgbClr val="444444"/>
                </a:solidFill>
                <a:latin typeface="+mj-lt"/>
              </a:rPr>
              <a:t>- </a:t>
            </a:r>
            <a:r>
              <a:rPr lang="vi-VN" sz="3200" i="1" dirty="0">
                <a:solidFill>
                  <a:srgbClr val="FF0000"/>
                </a:solidFill>
                <a:latin typeface="+mj-lt"/>
              </a:rPr>
              <a:t>Xuất xứ</a:t>
            </a:r>
            <a:r>
              <a:rPr lang="vi-VN" sz="3200" dirty="0">
                <a:solidFill>
                  <a:srgbClr val="444444"/>
                </a:solidFill>
                <a:latin typeface="+mj-lt"/>
              </a:rPr>
              <a:t>: Trích Tuyển tập, 2011.</a:t>
            </a:r>
          </a:p>
          <a:p>
            <a:r>
              <a:rPr lang="vi-VN" sz="3200" dirty="0">
                <a:solidFill>
                  <a:srgbClr val="444444"/>
                </a:solidFill>
                <a:latin typeface="+mj-lt"/>
              </a:rPr>
              <a:t>- Phương thức biểu đạt chính: Biểu cảm.</a:t>
            </a:r>
          </a:p>
          <a:p>
            <a:pPr marL="457200" indent="-457200">
              <a:buFontTx/>
              <a:buChar char="-"/>
            </a:pPr>
            <a:r>
              <a:rPr lang="vi-VN" sz="3200" i="1" dirty="0" smtClean="0">
                <a:solidFill>
                  <a:srgbClr val="FF0000"/>
                </a:solidFill>
                <a:latin typeface="+mj-lt"/>
              </a:rPr>
              <a:t>Thể </a:t>
            </a:r>
            <a:r>
              <a:rPr lang="vi-VN" sz="3200" i="1" dirty="0">
                <a:solidFill>
                  <a:srgbClr val="FF0000"/>
                </a:solidFill>
                <a:latin typeface="+mj-lt"/>
              </a:rPr>
              <a:t>thơ</a:t>
            </a:r>
            <a:r>
              <a:rPr lang="vi-VN" sz="3200" dirty="0">
                <a:solidFill>
                  <a:srgbClr val="444444"/>
                </a:solidFill>
                <a:latin typeface="+mj-lt"/>
              </a:rPr>
              <a:t>: Lục bát</a:t>
            </a:r>
            <a:r>
              <a:rPr lang="vi-VN" sz="3200" dirty="0" smtClean="0">
                <a:solidFill>
                  <a:srgbClr val="444444"/>
                </a:solidFill>
                <a:latin typeface="+mj-lt"/>
              </a:rPr>
              <a:t>.</a:t>
            </a:r>
            <a:r>
              <a:rPr lang="en-US" sz="3200" dirty="0" smtClean="0">
                <a:solidFill>
                  <a:srgbClr val="444444"/>
                </a:solidFill>
                <a:latin typeface="+mj-lt"/>
              </a:rPr>
              <a:t> </a:t>
            </a:r>
          </a:p>
          <a:p>
            <a:pPr marL="457200" indent="-457200">
              <a:buFontTx/>
              <a:buChar char="-"/>
            </a:pPr>
            <a:r>
              <a:rPr lang="en-US" sz="3200" i="1" dirty="0" err="1" smtClean="0">
                <a:solidFill>
                  <a:srgbClr val="FF0000"/>
                </a:solidFill>
                <a:latin typeface="+mj-lt"/>
              </a:rPr>
              <a:t>Chủ</a:t>
            </a:r>
            <a:r>
              <a:rPr lang="en-US" sz="3200" i="1" dirty="0" smtClean="0">
                <a:solidFill>
                  <a:srgbClr val="FF0000"/>
                </a:solidFill>
                <a:latin typeface="+mj-lt"/>
              </a:rPr>
              <a:t> </a:t>
            </a:r>
            <a:r>
              <a:rPr lang="en-US" sz="3200" i="1" dirty="0" err="1" smtClean="0">
                <a:solidFill>
                  <a:srgbClr val="FF0000"/>
                </a:solidFill>
                <a:latin typeface="+mj-lt"/>
              </a:rPr>
              <a:t>đề</a:t>
            </a:r>
            <a:r>
              <a:rPr lang="en-US" sz="3200" dirty="0" smtClean="0">
                <a:solidFill>
                  <a:srgbClr val="444444"/>
                </a:solidFill>
                <a:latin typeface="+mj-lt"/>
              </a:rPr>
              <a:t>: </a:t>
            </a:r>
            <a:r>
              <a:rPr lang="en-US" sz="3200" dirty="0" err="1" smtClean="0">
                <a:solidFill>
                  <a:srgbClr val="444444"/>
                </a:solidFill>
                <a:latin typeface="+mj-lt"/>
              </a:rPr>
              <a:t>tình</a:t>
            </a:r>
            <a:r>
              <a:rPr lang="en-US" sz="3200" dirty="0" smtClean="0">
                <a:solidFill>
                  <a:srgbClr val="444444"/>
                </a:solidFill>
                <a:latin typeface="+mj-lt"/>
              </a:rPr>
              <a:t> </a:t>
            </a:r>
            <a:r>
              <a:rPr lang="en-US" sz="3200" dirty="0" err="1" smtClean="0">
                <a:solidFill>
                  <a:srgbClr val="444444"/>
                </a:solidFill>
                <a:latin typeface="+mj-lt"/>
              </a:rPr>
              <a:t>yêu</a:t>
            </a:r>
            <a:r>
              <a:rPr lang="en-US" sz="3200" dirty="0" smtClean="0">
                <a:solidFill>
                  <a:srgbClr val="444444"/>
                </a:solidFill>
                <a:latin typeface="+mj-lt"/>
              </a:rPr>
              <a:t> </a:t>
            </a:r>
            <a:r>
              <a:rPr lang="en-US" sz="3200" dirty="0" err="1" smtClean="0">
                <a:solidFill>
                  <a:srgbClr val="444444"/>
                </a:solidFill>
                <a:latin typeface="+mj-lt"/>
              </a:rPr>
              <a:t>và</a:t>
            </a:r>
            <a:r>
              <a:rPr lang="en-US" sz="3200" dirty="0" smtClean="0">
                <a:solidFill>
                  <a:srgbClr val="444444"/>
                </a:solidFill>
                <a:latin typeface="+mj-lt"/>
              </a:rPr>
              <a:t> </a:t>
            </a:r>
            <a:r>
              <a:rPr lang="en-US" sz="3200" dirty="0" err="1" smtClean="0">
                <a:solidFill>
                  <a:srgbClr val="444444"/>
                </a:solidFill>
                <a:latin typeface="+mj-lt"/>
              </a:rPr>
              <a:t>niềm</a:t>
            </a:r>
            <a:r>
              <a:rPr lang="en-US" sz="3200" dirty="0" smtClean="0">
                <a:solidFill>
                  <a:srgbClr val="444444"/>
                </a:solidFill>
                <a:latin typeface="+mj-lt"/>
              </a:rPr>
              <a:t> </a:t>
            </a:r>
            <a:r>
              <a:rPr lang="en-US" sz="3200" dirty="0" err="1" smtClean="0">
                <a:solidFill>
                  <a:srgbClr val="444444"/>
                </a:solidFill>
                <a:latin typeface="+mj-lt"/>
              </a:rPr>
              <a:t>tự</a:t>
            </a:r>
            <a:r>
              <a:rPr lang="en-US" sz="3200" dirty="0" smtClean="0">
                <a:solidFill>
                  <a:srgbClr val="444444"/>
                </a:solidFill>
                <a:latin typeface="+mj-lt"/>
              </a:rPr>
              <a:t> </a:t>
            </a:r>
            <a:r>
              <a:rPr lang="en-US" sz="3200" dirty="0" err="1" smtClean="0">
                <a:solidFill>
                  <a:srgbClr val="444444"/>
                </a:solidFill>
                <a:latin typeface="+mj-lt"/>
              </a:rPr>
              <a:t>hào</a:t>
            </a:r>
            <a:r>
              <a:rPr lang="en-US" sz="3200" dirty="0" smtClean="0">
                <a:solidFill>
                  <a:srgbClr val="444444"/>
                </a:solidFill>
                <a:latin typeface="+mj-lt"/>
              </a:rPr>
              <a:t> </a:t>
            </a:r>
            <a:r>
              <a:rPr lang="en-US" sz="3200" dirty="0" err="1" smtClean="0">
                <a:solidFill>
                  <a:srgbClr val="444444"/>
                </a:solidFill>
                <a:latin typeface="+mj-lt"/>
              </a:rPr>
              <a:t>về</a:t>
            </a:r>
            <a:r>
              <a:rPr lang="en-US" sz="3200" dirty="0" smtClean="0">
                <a:solidFill>
                  <a:srgbClr val="444444"/>
                </a:solidFill>
                <a:latin typeface="+mj-lt"/>
              </a:rPr>
              <a:t> </a:t>
            </a:r>
            <a:r>
              <a:rPr lang="en-US" sz="3200" dirty="0" err="1" smtClean="0">
                <a:solidFill>
                  <a:srgbClr val="444444"/>
                </a:solidFill>
                <a:latin typeface="+mj-lt"/>
              </a:rPr>
              <a:t>những</a:t>
            </a:r>
            <a:r>
              <a:rPr lang="en-US" sz="3200" dirty="0" smtClean="0">
                <a:solidFill>
                  <a:srgbClr val="444444"/>
                </a:solidFill>
                <a:latin typeface="+mj-lt"/>
              </a:rPr>
              <a:t> </a:t>
            </a:r>
            <a:r>
              <a:rPr lang="en-US" sz="3200" dirty="0" err="1" smtClean="0">
                <a:solidFill>
                  <a:srgbClr val="444444"/>
                </a:solidFill>
                <a:latin typeface="+mj-lt"/>
              </a:rPr>
              <a:t>giá</a:t>
            </a:r>
            <a:r>
              <a:rPr lang="en-US" sz="3200" dirty="0" smtClean="0">
                <a:solidFill>
                  <a:srgbClr val="444444"/>
                </a:solidFill>
                <a:latin typeface="+mj-lt"/>
              </a:rPr>
              <a:t> </a:t>
            </a:r>
            <a:r>
              <a:rPr lang="en-US" sz="3200" dirty="0" err="1" smtClean="0">
                <a:solidFill>
                  <a:srgbClr val="444444"/>
                </a:solidFill>
                <a:latin typeface="+mj-lt"/>
              </a:rPr>
              <a:t>trị</a:t>
            </a:r>
            <a:r>
              <a:rPr lang="en-US" sz="3200" dirty="0" smtClean="0">
                <a:solidFill>
                  <a:srgbClr val="444444"/>
                </a:solidFill>
                <a:latin typeface="+mj-lt"/>
              </a:rPr>
              <a:t> </a:t>
            </a:r>
            <a:r>
              <a:rPr lang="en-US" sz="3200" dirty="0" err="1" smtClean="0">
                <a:solidFill>
                  <a:srgbClr val="444444"/>
                </a:solidFill>
                <a:latin typeface="+mj-lt"/>
              </a:rPr>
              <a:t>tinh</a:t>
            </a:r>
            <a:r>
              <a:rPr lang="en-US" sz="3200" dirty="0" smtClean="0">
                <a:solidFill>
                  <a:srgbClr val="444444"/>
                </a:solidFill>
                <a:latin typeface="+mj-lt"/>
              </a:rPr>
              <a:t> </a:t>
            </a:r>
            <a:r>
              <a:rPr lang="en-US" sz="3200" dirty="0" err="1" smtClean="0">
                <a:solidFill>
                  <a:srgbClr val="444444"/>
                </a:solidFill>
                <a:latin typeface="+mj-lt"/>
              </a:rPr>
              <a:t>thần</a:t>
            </a:r>
            <a:r>
              <a:rPr lang="en-US" sz="3200" dirty="0" smtClean="0">
                <a:solidFill>
                  <a:srgbClr val="444444"/>
                </a:solidFill>
                <a:latin typeface="+mj-lt"/>
              </a:rPr>
              <a:t> qua </a:t>
            </a:r>
            <a:r>
              <a:rPr lang="en-US" sz="3200" dirty="0" err="1" smtClean="0">
                <a:solidFill>
                  <a:srgbClr val="444444"/>
                </a:solidFill>
                <a:latin typeface="+mj-lt"/>
              </a:rPr>
              <a:t>những</a:t>
            </a:r>
            <a:r>
              <a:rPr lang="en-US" sz="3200" dirty="0" smtClean="0">
                <a:solidFill>
                  <a:srgbClr val="444444"/>
                </a:solidFill>
                <a:latin typeface="+mj-lt"/>
              </a:rPr>
              <a:t> </a:t>
            </a:r>
            <a:r>
              <a:rPr lang="en-US" sz="3200" dirty="0" err="1" smtClean="0">
                <a:solidFill>
                  <a:srgbClr val="444444"/>
                </a:solidFill>
                <a:latin typeface="+mj-lt"/>
              </a:rPr>
              <a:t>câu</a:t>
            </a:r>
            <a:r>
              <a:rPr lang="en-US" sz="3200" dirty="0" smtClean="0">
                <a:solidFill>
                  <a:srgbClr val="444444"/>
                </a:solidFill>
                <a:latin typeface="+mj-lt"/>
              </a:rPr>
              <a:t> </a:t>
            </a:r>
            <a:r>
              <a:rPr lang="en-US" sz="3200" dirty="0" err="1" smtClean="0">
                <a:solidFill>
                  <a:srgbClr val="444444"/>
                </a:solidFill>
                <a:latin typeface="+mj-lt"/>
              </a:rPr>
              <a:t>chuyện</a:t>
            </a:r>
            <a:r>
              <a:rPr lang="en-US" sz="3200" dirty="0" smtClean="0">
                <a:solidFill>
                  <a:srgbClr val="444444"/>
                </a:solidFill>
                <a:latin typeface="+mj-lt"/>
              </a:rPr>
              <a:t> </a:t>
            </a:r>
            <a:r>
              <a:rPr lang="en-US" sz="3200" dirty="0" err="1" smtClean="0">
                <a:solidFill>
                  <a:srgbClr val="444444"/>
                </a:solidFill>
                <a:latin typeface="+mj-lt"/>
              </a:rPr>
              <a:t>cổ</a:t>
            </a:r>
            <a:r>
              <a:rPr lang="vi-VN" sz="3200" dirty="0" smtClean="0">
                <a:solidFill>
                  <a:srgbClr val="444444"/>
                </a:solidFill>
                <a:latin typeface="+mj-lt"/>
              </a:rPr>
              <a:t>.</a:t>
            </a:r>
          </a:p>
          <a:p>
            <a:r>
              <a:rPr lang="vi-VN" sz="3200" dirty="0" smtClean="0">
                <a:solidFill>
                  <a:srgbClr val="444444"/>
                </a:solidFill>
                <a:latin typeface="+mj-lt"/>
              </a:rPr>
              <a:t>- </a:t>
            </a:r>
            <a:r>
              <a:rPr lang="vi-VN" sz="3200" i="1" dirty="0" smtClean="0">
                <a:solidFill>
                  <a:srgbClr val="FF0000"/>
                </a:solidFill>
                <a:latin typeface="+mj-lt"/>
              </a:rPr>
              <a:t>Từ </a:t>
            </a:r>
            <a:r>
              <a:rPr lang="vi-VN" sz="3200" i="1" dirty="0" smtClean="0">
                <a:solidFill>
                  <a:srgbClr val="FF0000"/>
                </a:solidFill>
                <a:latin typeface="+mj-lt"/>
              </a:rPr>
              <a:t>khó</a:t>
            </a:r>
            <a:r>
              <a:rPr lang="en-US" sz="3200" dirty="0" smtClean="0">
                <a:solidFill>
                  <a:srgbClr val="444444"/>
                </a:solidFill>
                <a:latin typeface="+mj-lt"/>
              </a:rPr>
              <a:t>: </a:t>
            </a:r>
            <a:r>
              <a:rPr lang="en-US" sz="3200" dirty="0" err="1" smtClean="0">
                <a:solidFill>
                  <a:srgbClr val="444444"/>
                </a:solidFill>
                <a:latin typeface="+mj-lt"/>
              </a:rPr>
              <a:t>chuyện</a:t>
            </a:r>
            <a:r>
              <a:rPr lang="en-US" sz="3200" dirty="0" smtClean="0">
                <a:solidFill>
                  <a:srgbClr val="444444"/>
                </a:solidFill>
                <a:latin typeface="+mj-lt"/>
              </a:rPr>
              <a:t> </a:t>
            </a:r>
            <a:r>
              <a:rPr lang="en-US" sz="3200" dirty="0" err="1" smtClean="0">
                <a:solidFill>
                  <a:srgbClr val="444444"/>
                </a:solidFill>
                <a:latin typeface="+mj-lt"/>
              </a:rPr>
              <a:t>cổ</a:t>
            </a:r>
            <a:r>
              <a:rPr lang="en-US" sz="3200" dirty="0" smtClean="0">
                <a:solidFill>
                  <a:srgbClr val="444444"/>
                </a:solidFill>
                <a:latin typeface="+mj-lt"/>
              </a:rPr>
              <a:t>, </a:t>
            </a:r>
            <a:r>
              <a:rPr lang="en-US" sz="3200" dirty="0" err="1" smtClean="0">
                <a:solidFill>
                  <a:srgbClr val="444444"/>
                </a:solidFill>
                <a:latin typeface="+mj-lt"/>
              </a:rPr>
              <a:t>độ</a:t>
            </a:r>
            <a:r>
              <a:rPr lang="en-US" sz="3200" dirty="0" smtClean="0">
                <a:solidFill>
                  <a:srgbClr val="444444"/>
                </a:solidFill>
                <a:latin typeface="+mj-lt"/>
              </a:rPr>
              <a:t> </a:t>
            </a:r>
            <a:r>
              <a:rPr lang="en-US" sz="3200" dirty="0" err="1" smtClean="0">
                <a:solidFill>
                  <a:srgbClr val="444444"/>
                </a:solidFill>
                <a:latin typeface="+mj-lt"/>
              </a:rPr>
              <a:t>trì</a:t>
            </a:r>
            <a:r>
              <a:rPr lang="en-US" sz="3200" dirty="0" smtClean="0">
                <a:solidFill>
                  <a:srgbClr val="444444"/>
                </a:solidFill>
                <a:latin typeface="+mj-lt"/>
              </a:rPr>
              <a:t>, </a:t>
            </a:r>
            <a:r>
              <a:rPr lang="en-US" sz="3200" dirty="0" err="1" smtClean="0">
                <a:solidFill>
                  <a:srgbClr val="444444"/>
                </a:solidFill>
                <a:latin typeface="+mj-lt"/>
              </a:rPr>
              <a:t>độ</a:t>
            </a:r>
            <a:r>
              <a:rPr lang="en-US" sz="3200" dirty="0" smtClean="0">
                <a:solidFill>
                  <a:srgbClr val="444444"/>
                </a:solidFill>
                <a:latin typeface="+mj-lt"/>
              </a:rPr>
              <a:t> </a:t>
            </a:r>
            <a:r>
              <a:rPr lang="en-US" sz="3200" dirty="0" err="1" smtClean="0">
                <a:solidFill>
                  <a:srgbClr val="444444"/>
                </a:solidFill>
                <a:latin typeface="+mj-lt"/>
              </a:rPr>
              <a:t>lượng</a:t>
            </a:r>
            <a:r>
              <a:rPr lang="en-US" sz="3200" dirty="0" smtClean="0">
                <a:solidFill>
                  <a:srgbClr val="444444"/>
                </a:solidFill>
                <a:latin typeface="+mj-lt"/>
              </a:rPr>
              <a:t>, </a:t>
            </a:r>
            <a:r>
              <a:rPr lang="en-US" sz="3200" dirty="0" err="1" smtClean="0">
                <a:solidFill>
                  <a:srgbClr val="444444"/>
                </a:solidFill>
                <a:latin typeface="+mj-lt"/>
              </a:rPr>
              <a:t>đa</a:t>
            </a:r>
            <a:r>
              <a:rPr lang="en-US" sz="3200" dirty="0" smtClean="0">
                <a:solidFill>
                  <a:srgbClr val="444444"/>
                </a:solidFill>
                <a:latin typeface="+mj-lt"/>
              </a:rPr>
              <a:t> </a:t>
            </a:r>
            <a:r>
              <a:rPr lang="en-US" sz="3200" dirty="0" err="1" smtClean="0">
                <a:solidFill>
                  <a:srgbClr val="444444"/>
                </a:solidFill>
                <a:latin typeface="+mj-lt"/>
              </a:rPr>
              <a:t>tình</a:t>
            </a:r>
            <a:r>
              <a:rPr lang="en-US" sz="3200" dirty="0" smtClean="0">
                <a:solidFill>
                  <a:srgbClr val="444444"/>
                </a:solidFill>
                <a:latin typeface="+mj-lt"/>
              </a:rPr>
              <a:t>, </a:t>
            </a:r>
            <a:r>
              <a:rPr lang="en-US" sz="3200" dirty="0" err="1" smtClean="0">
                <a:solidFill>
                  <a:srgbClr val="444444"/>
                </a:solidFill>
                <a:latin typeface="+mj-lt"/>
              </a:rPr>
              <a:t>đa</a:t>
            </a:r>
            <a:r>
              <a:rPr lang="en-US" sz="3200" dirty="0" smtClean="0">
                <a:solidFill>
                  <a:srgbClr val="444444"/>
                </a:solidFill>
                <a:latin typeface="+mj-lt"/>
              </a:rPr>
              <a:t> </a:t>
            </a:r>
            <a:r>
              <a:rPr lang="en-US" sz="3200" dirty="0" err="1" smtClean="0">
                <a:solidFill>
                  <a:srgbClr val="444444"/>
                </a:solidFill>
                <a:latin typeface="+mj-lt"/>
              </a:rPr>
              <a:t>mang</a:t>
            </a:r>
            <a:endParaRPr lang="vi-VN" sz="3200" dirty="0">
              <a:solidFill>
                <a:srgbClr val="444444"/>
              </a:solidFill>
              <a:latin typeface="+mj-lt"/>
            </a:endParaRPr>
          </a:p>
        </p:txBody>
      </p:sp>
    </p:spTree>
    <p:extLst>
      <p:ext uri="{BB962C8B-B14F-4D97-AF65-F5344CB8AC3E}">
        <p14:creationId xmlns:p14="http://schemas.microsoft.com/office/powerpoint/2010/main" val="169639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1000"/>
                                        <p:tgtEl>
                                          <p:spTgt spid="9">
                                            <p:txEl>
                                              <p:pRg st="0" end="0"/>
                                            </p:txEl>
                                          </p:spTgt>
                                        </p:tgtEl>
                                      </p:cBhvr>
                                    </p:animEffect>
                                    <p:anim calcmode="lin" valueType="num">
                                      <p:cBhvr>
                                        <p:cTn id="1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wipe(down)">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wipe(down)">
                                      <p:cBhvr>
                                        <p:cTn id="35" dur="5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wipe(down)">
                                      <p:cBhvr>
                                        <p:cTn id="4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300" y="1581344"/>
            <a:ext cx="4572000" cy="646331"/>
          </a:xfrm>
          <a:prstGeom prst="rect">
            <a:avLst/>
          </a:prstGeom>
        </p:spPr>
        <p:txBody>
          <a:bodyPr>
            <a:spAutoFit/>
          </a:bodyPr>
          <a:lstStyle/>
          <a:p>
            <a:pPr algn="just">
              <a:lnSpc>
                <a:spcPct val="150000"/>
              </a:lnSpc>
              <a:spcAft>
                <a:spcPts val="600"/>
              </a:spcAft>
            </a:pP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Chuyện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cổ</a:t>
            </a:r>
            <a:endParaRPr lang="en-US" sz="2400" dirty="0">
              <a:latin typeface="Times New Roman" pitchFamily="18" charset="0"/>
              <a:ea typeface="Calibri"/>
              <a:cs typeface="Times New Roman" pitchFamily="18" charset="0"/>
            </a:endParaRPr>
          </a:p>
        </p:txBody>
      </p:sp>
      <p:sp>
        <p:nvSpPr>
          <p:cNvPr id="3" name="Rectangle 2"/>
          <p:cNvSpPr/>
          <p:nvPr/>
        </p:nvSpPr>
        <p:spPr>
          <a:xfrm>
            <a:off x="971551" y="958096"/>
            <a:ext cx="2608472" cy="579967"/>
          </a:xfrm>
          <a:prstGeom prst="rect">
            <a:avLst/>
          </a:prstGeom>
        </p:spPr>
        <p:txBody>
          <a:bodyPr wrap="square">
            <a:spAutoFit/>
          </a:bodyPr>
          <a:lstStyle/>
          <a:p>
            <a:pPr algn="just">
              <a:lnSpc>
                <a:spcPct val="150000"/>
              </a:lnSpc>
              <a:spcAft>
                <a:spcPts val="600"/>
              </a:spcAft>
            </a:pPr>
            <a:r>
              <a:rPr lang="en-US" sz="2400" b="1" dirty="0" err="1" smtClean="0">
                <a:solidFill>
                  <a:srgbClr val="FF0000"/>
                </a:solidFill>
                <a:latin typeface="Times New Roman" pitchFamily="18" charset="0"/>
                <a:ea typeface="Calibri"/>
                <a:cs typeface="Times New Roman" pitchFamily="18" charset="0"/>
              </a:rPr>
              <a:t>Từ</a:t>
            </a:r>
            <a:r>
              <a:rPr lang="en-US" sz="2400" b="1" dirty="0" smtClean="0">
                <a:solidFill>
                  <a:srgbClr val="FF0000"/>
                </a:solidFill>
                <a:latin typeface="Times New Roman" pitchFamily="18" charset="0"/>
                <a:ea typeface="Calibri"/>
                <a:cs typeface="Times New Roman" pitchFamily="18" charset="0"/>
              </a:rPr>
              <a:t> </a:t>
            </a:r>
            <a:r>
              <a:rPr lang="en-US" sz="2400" b="1" dirty="0" err="1">
                <a:solidFill>
                  <a:srgbClr val="FF0000"/>
                </a:solidFill>
                <a:latin typeface="Times New Roman" pitchFamily="18" charset="0"/>
                <a:ea typeface="Calibri"/>
                <a:cs typeface="Times New Roman" pitchFamily="18" charset="0"/>
              </a:rPr>
              <a:t>khó</a:t>
            </a:r>
            <a:endParaRPr lang="en-US" sz="2400" dirty="0">
              <a:solidFill>
                <a:srgbClr val="FF0000"/>
              </a:solidFill>
              <a:latin typeface="Times New Roman" pitchFamily="18" charset="0"/>
              <a:ea typeface="Calibri"/>
              <a:cs typeface="Times New Roman" pitchFamily="18" charset="0"/>
            </a:endParaRPr>
          </a:p>
        </p:txBody>
      </p:sp>
      <p:sp>
        <p:nvSpPr>
          <p:cNvPr id="4" name="Rectangle 3"/>
          <p:cNvSpPr/>
          <p:nvPr/>
        </p:nvSpPr>
        <p:spPr>
          <a:xfrm>
            <a:off x="876300" y="2256689"/>
            <a:ext cx="4572000" cy="646331"/>
          </a:xfrm>
          <a:prstGeom prst="rect">
            <a:avLst/>
          </a:prstGeom>
        </p:spPr>
        <p:txBody>
          <a:bodyPr>
            <a:spAutoFit/>
          </a:bodyPr>
          <a:lstStyle/>
          <a:p>
            <a:pPr algn="just">
              <a:lnSpc>
                <a:spcPct val="150000"/>
              </a:lnSpc>
              <a:spcAft>
                <a:spcPts val="600"/>
              </a:spcAft>
            </a:pP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Độ</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trì</a:t>
            </a:r>
            <a:endParaRPr lang="en-US" sz="2400" dirty="0">
              <a:solidFill>
                <a:prstClr val="black"/>
              </a:solidFill>
              <a:latin typeface="Times New Roman" pitchFamily="18" charset="0"/>
              <a:ea typeface="Calibri"/>
              <a:cs typeface="Times New Roman" pitchFamily="18" charset="0"/>
            </a:endParaRPr>
          </a:p>
        </p:txBody>
      </p:sp>
      <p:sp>
        <p:nvSpPr>
          <p:cNvPr id="5" name="Rectangle 4"/>
          <p:cNvSpPr/>
          <p:nvPr/>
        </p:nvSpPr>
        <p:spPr>
          <a:xfrm>
            <a:off x="876300" y="2924585"/>
            <a:ext cx="4572000" cy="646331"/>
          </a:xfrm>
          <a:prstGeom prst="rect">
            <a:avLst/>
          </a:prstGeom>
        </p:spPr>
        <p:txBody>
          <a:bodyPr>
            <a:spAutoFit/>
          </a:bodyPr>
          <a:lstStyle/>
          <a:p>
            <a:pPr algn="just">
              <a:lnSpc>
                <a:spcPct val="150000"/>
              </a:lnSpc>
              <a:spcAft>
                <a:spcPts val="600"/>
              </a:spcAft>
            </a:pP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Độ</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lượng</a:t>
            </a:r>
            <a:endParaRPr lang="en-US" sz="2400" dirty="0">
              <a:solidFill>
                <a:prstClr val="black"/>
              </a:solidFill>
              <a:latin typeface="Times New Roman" pitchFamily="18" charset="0"/>
              <a:ea typeface="Calibri"/>
              <a:cs typeface="Times New Roman" pitchFamily="18" charset="0"/>
            </a:endParaRPr>
          </a:p>
        </p:txBody>
      </p:sp>
      <p:sp>
        <p:nvSpPr>
          <p:cNvPr id="6" name="Rectangle 5"/>
          <p:cNvSpPr/>
          <p:nvPr/>
        </p:nvSpPr>
        <p:spPr>
          <a:xfrm>
            <a:off x="971550" y="3621056"/>
            <a:ext cx="4572000" cy="646331"/>
          </a:xfrm>
          <a:prstGeom prst="rect">
            <a:avLst/>
          </a:prstGeom>
        </p:spPr>
        <p:txBody>
          <a:bodyPr>
            <a:spAutoFit/>
          </a:bodyPr>
          <a:lstStyle/>
          <a:p>
            <a:pPr algn="just">
              <a:lnSpc>
                <a:spcPct val="150000"/>
              </a:lnSpc>
              <a:spcAft>
                <a:spcPts val="600"/>
              </a:spcAft>
            </a:pP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tình</a:t>
            </a:r>
            <a:endParaRPr lang="en-US" sz="2400" dirty="0">
              <a:solidFill>
                <a:prstClr val="black"/>
              </a:solidFill>
              <a:latin typeface="Times New Roman" pitchFamily="18" charset="0"/>
              <a:ea typeface="Calibri"/>
              <a:cs typeface="Times New Roman" pitchFamily="18" charset="0"/>
            </a:endParaRPr>
          </a:p>
        </p:txBody>
      </p:sp>
      <p:sp>
        <p:nvSpPr>
          <p:cNvPr id="7" name="Rectangle 6"/>
          <p:cNvSpPr/>
          <p:nvPr/>
        </p:nvSpPr>
        <p:spPr>
          <a:xfrm>
            <a:off x="949068" y="4488977"/>
            <a:ext cx="1483098" cy="646331"/>
          </a:xfrm>
          <a:prstGeom prst="rect">
            <a:avLst/>
          </a:prstGeom>
        </p:spPr>
        <p:txBody>
          <a:bodyPr wrap="none">
            <a:spAutoFit/>
          </a:bodyPr>
          <a:lstStyle/>
          <a:p>
            <a:pPr algn="just">
              <a:lnSpc>
                <a:spcPct val="150000"/>
              </a:lnSpc>
              <a:spcAft>
                <a:spcPts val="600"/>
              </a:spcAft>
            </a:pP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mang</a:t>
            </a:r>
            <a:endParaRPr lang="en-US" sz="2400" dirty="0">
              <a:solidFill>
                <a:prstClr val="black"/>
              </a:solidFill>
              <a:latin typeface="Times New Roman" pitchFamily="18" charset="0"/>
              <a:ea typeface="Calibri"/>
              <a:cs typeface="Times New Roman" pitchFamily="18" charset="0"/>
            </a:endParaRPr>
          </a:p>
        </p:txBody>
      </p:sp>
      <p:sp>
        <p:nvSpPr>
          <p:cNvPr id="8" name="Rounded Rectangular Callout 7"/>
          <p:cNvSpPr/>
          <p:nvPr/>
        </p:nvSpPr>
        <p:spPr>
          <a:xfrm>
            <a:off x="3848100" y="1028700"/>
            <a:ext cx="3695700" cy="1012130"/>
          </a:xfrm>
          <a:prstGeom prst="wedgeRoundRectCallout">
            <a:avLst>
              <a:gd name="adj1" fmla="val -83977"/>
              <a:gd name="adj2" fmla="val 38973"/>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xưa</a:t>
            </a:r>
            <a:endParaRPr lang="en-US" sz="2400" dirty="0">
              <a:latin typeface="Times New Roman" pitchFamily="18" charset="0"/>
              <a:cs typeface="Times New Roman" pitchFamily="18" charset="0"/>
            </a:endParaRPr>
          </a:p>
        </p:txBody>
      </p:sp>
      <p:sp>
        <p:nvSpPr>
          <p:cNvPr id="9" name="Rounded Rectangular Callout 8"/>
          <p:cNvSpPr/>
          <p:nvPr/>
        </p:nvSpPr>
        <p:spPr>
          <a:xfrm>
            <a:off x="3848100" y="1859785"/>
            <a:ext cx="3695700" cy="1012130"/>
          </a:xfrm>
          <a:prstGeom prst="wedgeRoundRectCallout">
            <a:avLst>
              <a:gd name="adj1" fmla="val -104338"/>
              <a:gd name="adj2" fmla="val 1921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endParaRPr lang="en-US" sz="2400" dirty="0">
              <a:latin typeface="Times New Roman" pitchFamily="18" charset="0"/>
              <a:cs typeface="Times New Roman" pitchFamily="18" charset="0"/>
            </a:endParaRPr>
          </a:p>
        </p:txBody>
      </p:sp>
      <p:sp>
        <p:nvSpPr>
          <p:cNvPr id="10" name="Rounded Rectangular Callout 9"/>
          <p:cNvSpPr/>
          <p:nvPr/>
        </p:nvSpPr>
        <p:spPr>
          <a:xfrm>
            <a:off x="3971925" y="2608926"/>
            <a:ext cx="3695700" cy="1012130"/>
          </a:xfrm>
          <a:prstGeom prst="wedgeRoundRectCallout">
            <a:avLst>
              <a:gd name="adj1" fmla="val -95833"/>
              <a:gd name="adj2" fmla="val 22033"/>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Times New Roman" pitchFamily="18" charset="0"/>
                <a:cs typeface="Times New Roman" pitchFamily="18" charset="0"/>
              </a:rPr>
              <a:t>Đức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a:t>
            </a:r>
          </a:p>
        </p:txBody>
      </p:sp>
      <p:sp>
        <p:nvSpPr>
          <p:cNvPr id="11" name="Rounded Rectangular Callout 10"/>
          <p:cNvSpPr/>
          <p:nvPr/>
        </p:nvSpPr>
        <p:spPr>
          <a:xfrm>
            <a:off x="3971925" y="3393432"/>
            <a:ext cx="3695700" cy="1012130"/>
          </a:xfrm>
          <a:prstGeom prst="wedgeRoundRectCallout">
            <a:avLst>
              <a:gd name="adj1" fmla="val -99956"/>
              <a:gd name="adj2" fmla="val 9799"/>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100" dirty="0" err="1">
                <a:latin typeface="Times New Roman" pitchFamily="18" charset="0"/>
                <a:cs typeface="Times New Roman" pitchFamily="18" charset="0"/>
              </a:rPr>
              <a:t>Giàu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cảm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xuc</a:t>
            </a:r>
            <a:endParaRPr lang="en-US" sz="2100" dirty="0">
              <a:latin typeface="Times New Roman" pitchFamily="18" charset="0"/>
              <a:cs typeface="Times New Roman" pitchFamily="18" charset="0"/>
            </a:endParaRPr>
          </a:p>
        </p:txBody>
      </p:sp>
      <p:sp>
        <p:nvSpPr>
          <p:cNvPr id="12" name="Rounded Rectangular Callout 11"/>
          <p:cNvSpPr/>
          <p:nvPr/>
        </p:nvSpPr>
        <p:spPr>
          <a:xfrm>
            <a:off x="3971925" y="4115608"/>
            <a:ext cx="3695700" cy="1012130"/>
          </a:xfrm>
          <a:prstGeom prst="wedgeRoundRectCallout">
            <a:avLst>
              <a:gd name="adj1" fmla="val -95317"/>
              <a:gd name="adj2" fmla="val 24857"/>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Times New Roman" pitchFamily="18" charset="0"/>
                <a:cs typeface="Times New Roman" pitchFamily="18" charset="0"/>
              </a:rPr>
              <a:t>Ràng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lo </a:t>
            </a:r>
            <a:r>
              <a:rPr lang="en-US" sz="2400" dirty="0" err="1">
                <a:latin typeface="Times New Roman" pitchFamily="18" charset="0"/>
                <a:cs typeface="Times New Roman" pitchFamily="18" charset="0"/>
              </a:rPr>
              <a:t>lắng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86450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heel(1)">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inVertical)">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barn(inVertical)">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2448" y="48446"/>
            <a:ext cx="6849152" cy="1200329"/>
          </a:xfrm>
          <a:prstGeom prst="rect">
            <a:avLst/>
          </a:prstGeom>
        </p:spPr>
        <p:txBody>
          <a:bodyPr wrap="square">
            <a:spAutoFit/>
          </a:bodyPr>
          <a:lstStyle/>
          <a:p>
            <a:pPr algn="ctr"/>
            <a:r>
              <a:rPr lang="en-US" sz="2400" b="1" dirty="0" err="1" smtClean="0">
                <a:solidFill>
                  <a:srgbClr val="00B0F0"/>
                </a:solidFill>
                <a:latin typeface="Times New Roman" pitchFamily="18" charset="0"/>
                <a:cs typeface="Times New Roman" pitchFamily="18" charset="0"/>
              </a:rPr>
              <a:t>Tiết</a:t>
            </a:r>
            <a:r>
              <a:rPr lang="en-US" sz="2400" b="1" dirty="0" smtClean="0">
                <a:solidFill>
                  <a:srgbClr val="00B0F0"/>
                </a:solidFill>
                <a:latin typeface="Times New Roman" pitchFamily="18" charset="0"/>
                <a:cs typeface="Times New Roman" pitchFamily="18" charset="0"/>
              </a:rPr>
              <a:t> </a:t>
            </a:r>
            <a:r>
              <a:rPr lang="vi-VN" sz="2400" b="1" dirty="0" smtClean="0">
                <a:solidFill>
                  <a:srgbClr val="00B0F0"/>
                </a:solidFill>
                <a:latin typeface="Times New Roman" pitchFamily="18" charset="0"/>
                <a:cs typeface="Times New Roman" pitchFamily="18" charset="0"/>
              </a:rPr>
              <a:t>47-48: Văn</a:t>
            </a:r>
            <a:r>
              <a:rPr lang="en-US" sz="2400" b="1" dirty="0" smtClean="0">
                <a:solidFill>
                  <a:srgbClr val="00B0F0"/>
                </a:solidFill>
                <a:latin typeface="Times New Roman" pitchFamily="18" charset="0"/>
                <a:cs typeface="Times New Roman" pitchFamily="18" charset="0"/>
              </a:rPr>
              <a:t> </a:t>
            </a:r>
            <a:r>
              <a:rPr lang="en-US" sz="2400" b="1" dirty="0" err="1" smtClean="0">
                <a:solidFill>
                  <a:srgbClr val="00B0F0"/>
                </a:solidFill>
                <a:latin typeface="Times New Roman" pitchFamily="18" charset="0"/>
                <a:cs typeface="Times New Roman" pitchFamily="18" charset="0"/>
              </a:rPr>
              <a:t>bản</a:t>
            </a:r>
            <a:r>
              <a:rPr lang="en-US" sz="2400" b="1" dirty="0" smtClean="0">
                <a:solidFill>
                  <a:srgbClr val="00B0F0"/>
                </a:solidFill>
                <a:latin typeface="Times New Roman" pitchFamily="18" charset="0"/>
                <a:cs typeface="Times New Roman" pitchFamily="18" charset="0"/>
              </a:rPr>
              <a:t> 2</a:t>
            </a:r>
          </a:p>
          <a:p>
            <a:r>
              <a:rPr lang="en-US" sz="2400" b="1" dirty="0" smtClean="0">
                <a:solidFill>
                  <a:srgbClr val="FF0000"/>
                </a:solidFill>
                <a:latin typeface="Times New Roman" pitchFamily="18" charset="0"/>
                <a:cs typeface="Times New Roman" pitchFamily="18" charset="0"/>
              </a:rPr>
              <a:t>CHUYỆN CỔ NƯỚC MÌNH</a:t>
            </a:r>
          </a:p>
          <a:p>
            <a:pPr algn="ct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Lâm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Thị</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Mỹ</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Dạ</a:t>
            </a:r>
            <a:r>
              <a:rPr lang="en-US" sz="2400" b="1" dirty="0" smtClean="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12" name="Rectangle 11"/>
          <p:cNvSpPr/>
          <p:nvPr/>
        </p:nvSpPr>
        <p:spPr>
          <a:xfrm>
            <a:off x="0" y="948164"/>
            <a:ext cx="184731" cy="461665"/>
          </a:xfrm>
          <a:prstGeom prst="rect">
            <a:avLst/>
          </a:prstGeom>
          <a:solidFill>
            <a:schemeClr val="bg1"/>
          </a:solidFill>
          <a:ln>
            <a:solidFill>
              <a:srgbClr val="FF0000"/>
            </a:solidFill>
          </a:ln>
        </p:spPr>
        <p:txBody>
          <a:bodyPr wrap="none">
            <a:spAutoFit/>
          </a:bodyPr>
          <a:lstStyle/>
          <a:p>
            <a:endParaRPr lang="en-US" sz="2400" dirty="0">
              <a:solidFill>
                <a:prstClr val="black"/>
              </a:solidFill>
            </a:endParaRPr>
          </a:p>
        </p:txBody>
      </p:sp>
      <p:sp>
        <p:nvSpPr>
          <p:cNvPr id="14" name="Rectangle 13"/>
          <p:cNvSpPr/>
          <p:nvPr/>
        </p:nvSpPr>
        <p:spPr>
          <a:xfrm>
            <a:off x="85984" y="1610848"/>
            <a:ext cx="2105000" cy="523220"/>
          </a:xfrm>
          <a:prstGeom prst="rect">
            <a:avLst/>
          </a:prstGeom>
          <a:solidFill>
            <a:schemeClr val="bg1"/>
          </a:solidFill>
          <a:ln>
            <a:solidFill>
              <a:srgbClr val="FF0000"/>
            </a:solidFill>
          </a:ln>
        </p:spPr>
        <p:txBody>
          <a:bodyPr wrap="none">
            <a:spAutoFit/>
          </a:bodyPr>
          <a:lstStyle/>
          <a:p>
            <a:r>
              <a:rPr lang="vi-VN" sz="2800" b="1" dirty="0" smtClean="0">
                <a:solidFill>
                  <a:srgbClr val="FF0000"/>
                </a:solidFill>
                <a:latin typeface="Times New Roman" pitchFamily="18" charset="0"/>
                <a:cs typeface="Times New Roman" pitchFamily="18" charset="0"/>
              </a:rPr>
              <a:t>3</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phẩm</a:t>
            </a:r>
            <a:endParaRPr lang="en-US" sz="2800" dirty="0">
              <a:solidFill>
                <a:prstClr val="black"/>
              </a:solidFill>
            </a:endParaRPr>
          </a:p>
        </p:txBody>
      </p:sp>
      <p:sp>
        <p:nvSpPr>
          <p:cNvPr id="13" name="Rectangle 12"/>
          <p:cNvSpPr/>
          <p:nvPr/>
        </p:nvSpPr>
        <p:spPr>
          <a:xfrm>
            <a:off x="201332" y="3419445"/>
            <a:ext cx="1210588" cy="523220"/>
          </a:xfrm>
          <a:prstGeom prst="rect">
            <a:avLst/>
          </a:prstGeom>
          <a:ln/>
        </p:spPr>
        <p:style>
          <a:lnRef idx="2">
            <a:schemeClr val="accent5"/>
          </a:lnRef>
          <a:fillRef idx="0">
            <a:schemeClr val="accent5"/>
          </a:fillRef>
          <a:effectRef idx="1">
            <a:schemeClr val="accent5"/>
          </a:effectRef>
          <a:fontRef idx="minor">
            <a:schemeClr val="tx1"/>
          </a:fontRef>
        </p:style>
        <p:txBody>
          <a:bodyPr wrap="none">
            <a:spAutoFit/>
          </a:bodyPr>
          <a:lstStyle/>
          <a:p>
            <a:r>
              <a:rPr lang="en-US" sz="2800" b="1" dirty="0" err="1" smtClean="0">
                <a:latin typeface="Times New Roman" pitchFamily="18" charset="0"/>
                <a:cs typeface="Times New Roman" pitchFamily="18" charset="0"/>
              </a:rPr>
              <a:t>Bố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cuc</a:t>
            </a:r>
            <a:endParaRPr lang="en-US" sz="2800" dirty="0"/>
          </a:p>
        </p:txBody>
      </p:sp>
      <p:sp>
        <p:nvSpPr>
          <p:cNvPr id="22" name="Rectangle 21"/>
          <p:cNvSpPr/>
          <p:nvPr/>
        </p:nvSpPr>
        <p:spPr>
          <a:xfrm>
            <a:off x="2105577" y="2422174"/>
            <a:ext cx="6886023" cy="1384995"/>
          </a:xfrm>
          <a:prstGeom prst="rect">
            <a:avLst/>
          </a:prstGeom>
          <a:solidFill>
            <a:schemeClr val="bg1"/>
          </a:solidFill>
          <a:ln>
            <a:solidFill>
              <a:srgbClr val="FF0000"/>
            </a:solidFill>
          </a:ln>
        </p:spPr>
        <p:txBody>
          <a:bodyPr wrap="square">
            <a:spAutoFit/>
          </a:bodyPr>
          <a:lstStyle/>
          <a:p>
            <a:r>
              <a:rPr lang="en-US" sz="2800" b="1" dirty="0" err="1" smtClean="0">
                <a:latin typeface="Times New Roman" pitchFamily="18" charset="0"/>
                <a:cs typeface="Times New Roman" pitchFamily="18" charset="0"/>
              </a:rPr>
              <a:t>Phần</a:t>
            </a:r>
            <a:r>
              <a:rPr lang="en-US" sz="2800" b="1" dirty="0" smtClean="0">
                <a:latin typeface="Times New Roman" pitchFamily="18" charset="0"/>
                <a:cs typeface="Times New Roman" pitchFamily="18" charset="0"/>
              </a:rPr>
              <a:t> 1: </a:t>
            </a:r>
            <a:r>
              <a:rPr lang="en-US" sz="2800" b="1" dirty="0" err="1" smtClean="0">
                <a:latin typeface="Times New Roman" pitchFamily="18" charset="0"/>
                <a:cs typeface="Times New Roman" pitchFamily="18" charset="0"/>
              </a:rPr>
              <a:t>Từ</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đầu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tình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mang</a:t>
            </a:r>
            <a:r>
              <a:rPr lang="en-US" sz="2800" b="1" dirty="0" smtClean="0">
                <a:latin typeface="Times New Roman" pitchFamily="18" charset="0"/>
                <a:cs typeface="Times New Roman" pitchFamily="18" charset="0"/>
              </a:rPr>
              <a:t>: </a:t>
            </a:r>
          </a:p>
          <a:p>
            <a:r>
              <a:rPr lang="vi-VN" sz="2800" b="1" dirty="0" smtClean="0">
                <a:latin typeface="Times New Roman" pitchFamily="18" charset="0"/>
                <a:cs typeface="Times New Roman" pitchFamily="18" charset="0"/>
              </a:rPr>
              <a:t>Những câu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chuyện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cổ</a:t>
            </a:r>
            <a:r>
              <a:rPr lang="vi-VN" sz="2800" b="1" dirty="0" smtClean="0">
                <a:latin typeface="Times New Roman" pitchFamily="18" charset="0"/>
                <a:cs typeface="Times New Roman" pitchFamily="18" charset="0"/>
              </a:rPr>
              <a:t> được gợi ra từ văn bản</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và ý nghĩa.</a:t>
            </a:r>
            <a:endParaRPr lang="en-US" sz="2800" dirty="0"/>
          </a:p>
        </p:txBody>
      </p:sp>
      <p:sp>
        <p:nvSpPr>
          <p:cNvPr id="23" name="Rectangle 22"/>
          <p:cNvSpPr/>
          <p:nvPr/>
        </p:nvSpPr>
        <p:spPr>
          <a:xfrm>
            <a:off x="2176661" y="4227578"/>
            <a:ext cx="6814940" cy="954107"/>
          </a:xfrm>
          <a:prstGeom prst="rect">
            <a:avLst/>
          </a:prstGeom>
          <a:solidFill>
            <a:schemeClr val="bg1"/>
          </a:solidFill>
          <a:ln>
            <a:solidFill>
              <a:srgbClr val="FF0000"/>
            </a:solidFill>
          </a:ln>
        </p:spPr>
        <p:txBody>
          <a:bodyPr wrap="square">
            <a:spAutoFit/>
          </a:bodyPr>
          <a:lstStyle/>
          <a:p>
            <a:r>
              <a:rPr lang="en-US" sz="2800" b="1" dirty="0" err="1" smtClean="0">
                <a:latin typeface="Times New Roman" pitchFamily="18" charset="0"/>
                <a:cs typeface="Times New Roman" pitchFamily="18" charset="0"/>
              </a:rPr>
              <a:t>Phần</a:t>
            </a:r>
            <a:r>
              <a:rPr lang="en-US" sz="2800" b="1" dirty="0" smtClean="0">
                <a:latin typeface="Times New Roman" pitchFamily="18" charset="0"/>
                <a:cs typeface="Times New Roman" pitchFamily="18" charset="0"/>
              </a:rPr>
              <a:t> 2: </a:t>
            </a:r>
            <a:r>
              <a:rPr lang="en-US" sz="2800" b="1" dirty="0" err="1" smtClean="0">
                <a:latin typeface="Times New Roman" pitchFamily="18" charset="0"/>
                <a:cs typeface="Times New Roman" pitchFamily="18" charset="0"/>
              </a:rPr>
              <a:t>Còn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lại</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giá trị và </a:t>
            </a:r>
            <a:r>
              <a:rPr lang="en-US" sz="2800" b="1" dirty="0" err="1" smtClean="0">
                <a:latin typeface="Times New Roman" pitchFamily="18" charset="0"/>
                <a:cs typeface="Times New Roman" pitchFamily="18" charset="0"/>
              </a:rPr>
              <a:t>bài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học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ông</a:t>
            </a:r>
            <a:r>
              <a:rPr lang="en-US" sz="2800" b="1" dirty="0" smtClean="0">
                <a:latin typeface="Times New Roman" pitchFamily="18" charset="0"/>
                <a:cs typeface="Times New Roman" pitchFamily="18" charset="0"/>
              </a:rPr>
              <a:t> cha </a:t>
            </a:r>
            <a:r>
              <a:rPr lang="en-US" sz="2800" b="1" dirty="0" err="1" smtClean="0">
                <a:latin typeface="Times New Roman" pitchFamily="18" charset="0"/>
                <a:cs typeface="Times New Roman" pitchFamily="18" charset="0"/>
              </a:rPr>
              <a:t>để</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trong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chuyện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cổ</a:t>
            </a:r>
            <a:endParaRPr lang="en-US" sz="2800" dirty="0"/>
          </a:p>
        </p:txBody>
      </p:sp>
      <p:sp>
        <p:nvSpPr>
          <p:cNvPr id="24" name="Left Brace 23"/>
          <p:cNvSpPr/>
          <p:nvPr/>
        </p:nvSpPr>
        <p:spPr>
          <a:xfrm>
            <a:off x="1371600" y="2590800"/>
            <a:ext cx="788158" cy="2057400"/>
          </a:xfrm>
          <a:prstGeom prst="lef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27" name="Rectangle 26"/>
          <p:cNvSpPr/>
          <p:nvPr/>
        </p:nvSpPr>
        <p:spPr>
          <a:xfrm>
            <a:off x="3276600" y="1358421"/>
            <a:ext cx="5589546" cy="954107"/>
          </a:xfrm>
          <a:prstGeom prst="rect">
            <a:avLst/>
          </a:prstGeom>
          <a:solidFill>
            <a:schemeClr val="bg1"/>
          </a:solidFill>
          <a:ln>
            <a:solidFill>
              <a:srgbClr val="FF0000"/>
            </a:solidFill>
          </a:ln>
        </p:spPr>
        <p:txBody>
          <a:bodyPr wrap="square">
            <a:spAutoFit/>
          </a:bodyPr>
          <a:lstStyle/>
          <a:p>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thơ</a:t>
            </a:r>
            <a:r>
              <a:rPr lang="en-US" sz="2800" b="1" dirty="0" smtClean="0">
                <a:solidFill>
                  <a:srgbClr val="FF0000"/>
                </a:solidFill>
                <a:latin typeface="Times New Roman" pitchFamily="18" charset="0"/>
                <a:cs typeface="Times New Roman" pitchFamily="18" charset="0"/>
              </a:rPr>
              <a:t> chia </a:t>
            </a:r>
            <a:r>
              <a:rPr lang="en-US" sz="2800" b="1" dirty="0" err="1" smtClean="0">
                <a:solidFill>
                  <a:srgbClr val="FF0000"/>
                </a:solidFill>
                <a:latin typeface="Times New Roman" pitchFamily="18" charset="0"/>
                <a:cs typeface="Times New Roman" pitchFamily="18" charset="0"/>
              </a:rPr>
              <a:t>làm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mấy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phần</a:t>
            </a:r>
            <a:r>
              <a:rPr lang="en-US" sz="2800" b="1" dirty="0" smtClean="0">
                <a:solidFill>
                  <a:srgbClr val="FF0000"/>
                </a:solidFill>
                <a:latin typeface="Times New Roman" pitchFamily="18" charset="0"/>
                <a:cs typeface="Times New Roman" pitchFamily="18" charset="0"/>
              </a:rPr>
              <a:t>? </a:t>
            </a:r>
          </a:p>
          <a:p>
            <a:r>
              <a:rPr lang="en-US" sz="2800" b="1" dirty="0" err="1" smtClean="0">
                <a:solidFill>
                  <a:srgbClr val="FF0000"/>
                </a:solidFill>
                <a:latin typeface="Times New Roman" pitchFamily="18" charset="0"/>
                <a:cs typeface="Times New Roman" pitchFamily="18" charset="0"/>
              </a:rPr>
              <a:t>Nêu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nội</a:t>
            </a:r>
            <a:r>
              <a:rPr lang="en-US" sz="2800" b="1" dirty="0" smtClean="0">
                <a:solidFill>
                  <a:srgbClr val="FF0000"/>
                </a:solidFill>
                <a:latin typeface="Times New Roman" pitchFamily="18" charset="0"/>
                <a:cs typeface="Times New Roman" pitchFamily="18" charset="0"/>
              </a:rPr>
              <a:t> dung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từng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phần</a:t>
            </a:r>
            <a:endParaRPr lang="en-US" sz="2800" dirty="0">
              <a:solidFill>
                <a:prstClr val="black"/>
              </a:solidFill>
            </a:endParaRPr>
          </a:p>
        </p:txBody>
      </p:sp>
      <p:pic>
        <p:nvPicPr>
          <p:cNvPr id="3" name="Picture 2"/>
          <p:cNvPicPr>
            <a:picLocks noChangeAspect="1"/>
          </p:cNvPicPr>
          <p:nvPr/>
        </p:nvPicPr>
        <p:blipFill>
          <a:blip r:embed="rId2"/>
          <a:stretch>
            <a:fillRect/>
          </a:stretch>
        </p:blipFill>
        <p:spPr>
          <a:xfrm>
            <a:off x="6059271" y="5291331"/>
            <a:ext cx="3239278" cy="1618608"/>
          </a:xfrm>
          <a:prstGeom prst="rect">
            <a:avLst/>
          </a:prstGeom>
        </p:spPr>
      </p:pic>
      <p:pic>
        <p:nvPicPr>
          <p:cNvPr id="4" name="Picture 3"/>
          <p:cNvPicPr>
            <a:picLocks noChangeAspect="1"/>
          </p:cNvPicPr>
          <p:nvPr/>
        </p:nvPicPr>
        <p:blipFill>
          <a:blip r:embed="rId3"/>
          <a:stretch>
            <a:fillRect/>
          </a:stretch>
        </p:blipFill>
        <p:spPr>
          <a:xfrm>
            <a:off x="3110" y="5644269"/>
            <a:ext cx="1638300" cy="1171575"/>
          </a:xfrm>
          <a:prstGeom prst="rect">
            <a:avLst/>
          </a:prstGeom>
        </p:spPr>
      </p:pic>
    </p:spTree>
    <p:extLst>
      <p:ext uri="{BB962C8B-B14F-4D97-AF65-F5344CB8AC3E}">
        <p14:creationId xmlns:p14="http://schemas.microsoft.com/office/powerpoint/2010/main" val="60371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7" grpId="0" animBg="1"/>
      <p:bldP spid="2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78F4C-B2CB-479E-845C-71A314DC1172}"/>
              </a:ext>
            </a:extLst>
          </p:cNvPr>
          <p:cNvPicPr>
            <a:picLocks noChangeAspect="1"/>
          </p:cNvPicPr>
          <p:nvPr/>
        </p:nvPicPr>
        <p:blipFill>
          <a:blip r:embed="rId3"/>
          <a:stretch>
            <a:fillRect/>
          </a:stretch>
        </p:blipFill>
        <p:spPr>
          <a:xfrm>
            <a:off x="402153" y="1058704"/>
            <a:ext cx="3970246" cy="4740593"/>
          </a:xfrm>
          <a:prstGeom prst="rect">
            <a:avLst/>
          </a:prstGeom>
        </p:spPr>
      </p:pic>
      <p:sp>
        <p:nvSpPr>
          <p:cNvPr id="4" name="TextBox 3">
            <a:extLst>
              <a:ext uri="{FF2B5EF4-FFF2-40B4-BE49-F238E27FC236}">
                <a16:creationId xmlns:a16="http://schemas.microsoft.com/office/drawing/2014/main" id="{C44B3D8D-842C-4149-80E6-CCAA4CFE5DCB}"/>
              </a:ext>
            </a:extLst>
          </p:cNvPr>
          <p:cNvSpPr txBox="1"/>
          <p:nvPr/>
        </p:nvSpPr>
        <p:spPr>
          <a:xfrm flipH="1">
            <a:off x="4572000" y="1801631"/>
            <a:ext cx="4056395" cy="4870564"/>
          </a:xfrm>
          <a:prstGeom prst="rect">
            <a:avLst/>
          </a:prstGeom>
          <a:noFill/>
        </p:spPr>
        <p:txBody>
          <a:bodyPr wrap="square" rtlCol="0">
            <a:spAutoFit/>
          </a:bodyPr>
          <a:lstStyle/>
          <a:p>
            <a:pPr algn="ctr"/>
            <a:r>
              <a:rPr lang="en-US" sz="10350" dirty="0" err="1">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Mít</a:t>
            </a:r>
            <a:r>
              <a:rPr lang="en-US" sz="10350" dirty="0">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 </a:t>
            </a:r>
            <a:r>
              <a:rPr lang="en-US" sz="10350" dirty="0" err="1">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Đặc</a:t>
            </a:r>
            <a:r>
              <a:rPr lang="en-US" sz="10350" dirty="0">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 </a:t>
            </a:r>
            <a:r>
              <a:rPr lang="en-US" sz="10350" dirty="0" err="1">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biết</a:t>
            </a:r>
            <a:r>
              <a:rPr lang="en-US" sz="10350" dirty="0">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 </a:t>
            </a:r>
            <a:r>
              <a:rPr lang="en-US" sz="10350" dirty="0" err="1">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tuốt</a:t>
            </a:r>
            <a:endParaRPr lang="en-US" sz="10350" dirty="0">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74818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318953" y="2646540"/>
            <a:ext cx="1349751" cy="11049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sp>
        <p:nvSpPr>
          <p:cNvPr id="6" name="流程图: 库存数据 5"/>
          <p:cNvSpPr/>
          <p:nvPr/>
        </p:nvSpPr>
        <p:spPr>
          <a:xfrm flipH="1">
            <a:off x="1752600" y="2495892"/>
            <a:ext cx="5310833" cy="1406195"/>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prstClr val="white"/>
              </a:solidFill>
              <a:latin typeface="印品黑体" panose="00000500000000000000" pitchFamily="2" charset="-122"/>
              <a:ea typeface="印品黑体" panose="00000500000000000000" pitchFamily="2" charset="-122"/>
            </a:endParaRPr>
          </a:p>
        </p:txBody>
      </p:sp>
      <p:sp>
        <p:nvSpPr>
          <p:cNvPr id="7" name="TextBox 9"/>
          <p:cNvSpPr txBox="1"/>
          <p:nvPr/>
        </p:nvSpPr>
        <p:spPr>
          <a:xfrm>
            <a:off x="1600200" y="2676703"/>
            <a:ext cx="765344" cy="923330"/>
          </a:xfrm>
          <a:prstGeom prst="rect">
            <a:avLst/>
          </a:prstGeom>
          <a:noFill/>
        </p:spPr>
        <p:txBody>
          <a:bodyPr wrap="square" rtlCol="0">
            <a:spAutoFit/>
          </a:bodyPr>
          <a:lstStyle/>
          <a:p>
            <a:r>
              <a:rPr lang="en-US" altLang="zh-CN" sz="5400" b="1" dirty="0" smtClean="0">
                <a:solidFill>
                  <a:prstClr val="white"/>
                </a:solidFill>
                <a:latin typeface="Times New Roman" pitchFamily="18" charset="0"/>
                <a:ea typeface="印品黑体" panose="00000500000000000000" pitchFamily="2" charset="-122"/>
                <a:cs typeface="Times New Roman" pitchFamily="18" charset="0"/>
              </a:rPr>
              <a:t>II.</a:t>
            </a:r>
            <a:endParaRPr lang="zh-CN" altLang="en-US" sz="5400" b="1" dirty="0">
              <a:solidFill>
                <a:prstClr val="white"/>
              </a:solidFill>
              <a:latin typeface="Times New Roman" pitchFamily="18" charset="0"/>
              <a:ea typeface="印品黑体" panose="00000500000000000000" pitchFamily="2" charset="-122"/>
              <a:cs typeface="Times New Roman" pitchFamily="18" charset="0"/>
            </a:endParaRPr>
          </a:p>
        </p:txBody>
      </p:sp>
      <p:sp>
        <p:nvSpPr>
          <p:cNvPr id="9" name="TextBox 11"/>
          <p:cNvSpPr txBox="1"/>
          <p:nvPr/>
        </p:nvSpPr>
        <p:spPr>
          <a:xfrm>
            <a:off x="1982872" y="2883009"/>
            <a:ext cx="5459785" cy="510717"/>
          </a:xfrm>
          <a:prstGeom prst="rect">
            <a:avLst/>
          </a:prstGeom>
          <a:noFill/>
        </p:spPr>
        <p:txBody>
          <a:bodyPr wrap="square" rtlCol="0">
            <a:spAutoFit/>
          </a:bodyPr>
          <a:lstStyle/>
          <a:p>
            <a:pPr algn="ctr">
              <a:lnSpc>
                <a:spcPct val="125000"/>
              </a:lnSpc>
            </a:pPr>
            <a:r>
              <a:rPr lang="en-US" altLang="zh-CN" sz="2400" b="1" dirty="0">
                <a:solidFill>
                  <a:prstClr val="white"/>
                </a:solidFill>
                <a:latin typeface="Times New Roman" pitchFamily="18" charset="0"/>
                <a:ea typeface="印品黑体" panose="00000500000000000000" pitchFamily="2" charset="-122"/>
                <a:cs typeface="Times New Roman" pitchFamily="18" charset="0"/>
              </a:rPr>
              <a:t>ĐỌC, </a:t>
            </a:r>
            <a:r>
              <a:rPr lang="en-US" altLang="zh-CN" sz="2400" b="1" dirty="0" smtClean="0">
                <a:solidFill>
                  <a:prstClr val="white"/>
                </a:solidFill>
                <a:latin typeface="Times New Roman" pitchFamily="18" charset="0"/>
                <a:ea typeface="印品黑体" panose="00000500000000000000" pitchFamily="2" charset="-122"/>
                <a:cs typeface="Times New Roman" pitchFamily="18" charset="0"/>
              </a:rPr>
              <a:t>KHÁM PHÁ VĂN BẢN</a:t>
            </a:r>
            <a:endParaRPr lang="zh-CN" altLang="en-US" sz="2400" b="1" dirty="0">
              <a:solidFill>
                <a:prstClr val="white"/>
              </a:solidFill>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18343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4"/>
          <p:cNvPicPr>
            <a:picLocks noChangeAspect="1" noChangeArrowheads="1"/>
          </p:cNvPicPr>
          <p:nvPr/>
        </p:nvPicPr>
        <p:blipFill>
          <a:blip r:embed="rId2"/>
          <a:srcRect/>
          <a:stretch>
            <a:fillRect/>
          </a:stretch>
        </p:blipFill>
        <p:spPr bwMode="auto">
          <a:xfrm>
            <a:off x="76200" y="274638"/>
            <a:ext cx="9144000" cy="5851525"/>
          </a:xfrm>
          <a:prstGeom prst="rect">
            <a:avLst/>
          </a:prstGeom>
          <a:noFill/>
          <a:ln w="9525">
            <a:noFill/>
            <a:miter lim="800000"/>
            <a:headEnd/>
            <a:tailEnd/>
          </a:ln>
        </p:spPr>
      </p:pic>
      <p:sp>
        <p:nvSpPr>
          <p:cNvPr id="5" name="Content Placeholder 1"/>
          <p:cNvSpPr txBox="1">
            <a:spLocks/>
          </p:cNvSpPr>
          <p:nvPr/>
        </p:nvSpPr>
        <p:spPr>
          <a:xfrm>
            <a:off x="914400" y="1771651"/>
            <a:ext cx="7696200" cy="2994422"/>
          </a:xfrm>
          <a:prstGeom prst="rect">
            <a:avLst/>
          </a:prstGeom>
        </p:spPr>
        <p:txBody>
          <a:bodyPr vert="horz">
            <a:normAutofit fontScale="70000" lnSpcReduction="20000"/>
          </a:bodyPr>
          <a:lstStyle/>
          <a:p>
            <a:pPr marL="795528" indent="-685800">
              <a:buClr>
                <a:schemeClr val="accent1"/>
              </a:buClr>
              <a:buSzPct val="68000"/>
              <a:buFont typeface="Arial" panose="020B0604020202020204" pitchFamily="34" charset="0"/>
              <a:buChar char="•"/>
              <a:defRPr/>
            </a:pPr>
            <a:r>
              <a:rPr lang="en-US" sz="5100" u="sng" dirty="0" smtClean="0">
                <a:solidFill>
                  <a:schemeClr val="accent2">
                    <a:lumMod val="75000"/>
                  </a:schemeClr>
                </a:solidFill>
                <a:latin typeface="Times New Roman" panose="02020603050405020304" pitchFamily="18" charset="0"/>
                <a:cs typeface="Times New Roman" panose="02020603050405020304" pitchFamily="18" charset="0"/>
              </a:rPr>
              <a:t>Ai </a:t>
            </a:r>
            <a:r>
              <a:rPr lang="en-US" sz="5100" u="sng" dirty="0" err="1" smtClean="0">
                <a:solidFill>
                  <a:schemeClr val="accent2">
                    <a:lumMod val="75000"/>
                  </a:schemeClr>
                </a:solidFill>
                <a:latin typeface="Times New Roman" panose="02020603050405020304" pitchFamily="18" charset="0"/>
                <a:cs typeface="Times New Roman" panose="02020603050405020304" pitchFamily="18" charset="0"/>
              </a:rPr>
              <a:t>nhanh</a:t>
            </a:r>
            <a:r>
              <a:rPr lang="en-US" sz="5100" u="sng"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5100" u="sng" dirty="0" err="1" smtClean="0">
                <a:solidFill>
                  <a:schemeClr val="accent2">
                    <a:lumMod val="75000"/>
                  </a:schemeClr>
                </a:solidFill>
                <a:latin typeface="Times New Roman" panose="02020603050405020304" pitchFamily="18" charset="0"/>
                <a:cs typeface="Times New Roman" panose="02020603050405020304" pitchFamily="18" charset="0"/>
              </a:rPr>
              <a:t>hơn</a:t>
            </a:r>
            <a:r>
              <a:rPr lang="en-US" sz="5100" u="sng" dirty="0" smtClean="0">
                <a:solidFill>
                  <a:schemeClr val="accent2">
                    <a:lumMod val="75000"/>
                  </a:schemeClr>
                </a:solidFill>
                <a:latin typeface="Times New Roman" panose="02020603050405020304" pitchFamily="18" charset="0"/>
                <a:cs typeface="Times New Roman" panose="02020603050405020304" pitchFamily="18" charset="0"/>
              </a:rPr>
              <a:t>?</a:t>
            </a:r>
            <a:endParaRPr lang="vi-VN" sz="5100" u="sng" dirty="0" smtClean="0">
              <a:solidFill>
                <a:schemeClr val="accent2">
                  <a:lumMod val="75000"/>
                </a:schemeClr>
              </a:solidFill>
              <a:latin typeface="Times New Roman" panose="02020603050405020304" pitchFamily="18" charset="0"/>
              <a:cs typeface="Times New Roman" panose="02020603050405020304" pitchFamily="18" charset="0"/>
            </a:endParaRPr>
          </a:p>
          <a:p>
            <a:pPr marL="109728">
              <a:buClr>
                <a:schemeClr val="accent1"/>
              </a:buClr>
              <a:buSzPct val="68000"/>
              <a:defRPr/>
            </a:pPr>
            <a:r>
              <a:rPr lang="vi-VN"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4 </a:t>
            </a:r>
            <a:r>
              <a:rPr lang="en-US" sz="3600" dirty="0" err="1">
                <a:solidFill>
                  <a:srgbClr val="FF0000"/>
                </a:solidFill>
                <a:latin typeface="Times New Roman" pitchFamily="18" charset="0"/>
                <a:cs typeface="Times New Roman" pitchFamily="18" charset="0"/>
              </a:rPr>
              <a:t>đội</a:t>
            </a:r>
            <a:r>
              <a:rPr lang="en-US" sz="3600" dirty="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chơi</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Thời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gian</a:t>
            </a:r>
            <a:r>
              <a:rPr lang="en-US" sz="3600" dirty="0">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thảo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luận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là</a:t>
            </a:r>
            <a:r>
              <a:rPr lang="en-US" sz="3600" dirty="0">
                <a:solidFill>
                  <a:srgbClr val="FF0000"/>
                </a:solidFill>
                <a:latin typeface="Times New Roman" pitchFamily="18" charset="0"/>
                <a:cs typeface="Times New Roman" pitchFamily="18" charset="0"/>
              </a:rPr>
              <a:t> 3p.</a:t>
            </a:r>
            <a:r>
              <a:rPr lang="en-US" sz="3600" dirty="0">
                <a:latin typeface="Times New Roman" pitchFamily="18" charset="0"/>
                <a:cs typeface="Times New Roman" pitchFamily="18" charset="0"/>
              </a:rPr>
              <a:t>thời </a:t>
            </a:r>
            <a:r>
              <a:rPr lang="en-US" sz="3600" dirty="0" err="1">
                <a:latin typeface="Times New Roman" pitchFamily="18" charset="0"/>
                <a:cs typeface="Times New Roman" pitchFamily="18" charset="0"/>
              </a:rPr>
              <a:t>gian</a:t>
            </a:r>
            <a:r>
              <a:rPr lang="en-US" sz="3600" dirty="0">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bày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mỗi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là</a:t>
            </a:r>
            <a:r>
              <a:rPr lang="en-US" sz="3600" dirty="0">
                <a:solidFill>
                  <a:srgbClr val="FF0000"/>
                </a:solidFill>
                <a:latin typeface="Times New Roman" pitchFamily="18" charset="0"/>
                <a:cs typeface="Times New Roman" pitchFamily="18" charset="0"/>
              </a:rPr>
              <a:t> 1p </a:t>
            </a:r>
          </a:p>
          <a:p>
            <a:pPr marL="109728">
              <a:buClr>
                <a:schemeClr val="accent1"/>
              </a:buClr>
              <a:buSzPct val="68000"/>
              <a:defRPr/>
            </a:pP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lượt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cổ</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từ</a:t>
            </a:r>
            <a:r>
              <a:rPr lang="en-US" sz="3600" dirty="0">
                <a:latin typeface="Times New Roman" pitchFamily="18" charset="0"/>
                <a:cs typeface="Times New Roman" pitchFamily="18" charset="0"/>
              </a:rPr>
              <a:t> VB </a:t>
            </a:r>
            <a:r>
              <a:rPr lang="en-US" sz="3600" b="1" i="1" dirty="0" err="1">
                <a:latin typeface="Times New Roman" pitchFamily="18" charset="0"/>
                <a:cs typeface="Times New Roman" pitchFamily="18" charset="0"/>
              </a:rPr>
              <a:t>Chuyện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cổ</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nước</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mình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phiếu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tập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tg</a:t>
            </a:r>
            <a:r>
              <a:rPr lang="en-US" sz="3600" dirty="0">
                <a:latin typeface="Times New Roman" pitchFamily="18" charset="0"/>
                <a:cs typeface="Times New Roman" pitchFamily="18" charset="0"/>
              </a:rPr>
              <a:t> 3p, </a:t>
            </a:r>
            <a:r>
              <a:rPr lang="en-US" sz="3600" dirty="0" err="1">
                <a:latin typeface="Times New Roman" pitchFamily="18" charset="0"/>
                <a:cs typeface="Times New Roman" pitchFamily="18" charset="0"/>
              </a:rPr>
              <a:t>mỗi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cử</a:t>
            </a:r>
            <a:r>
              <a:rPr lang="en-US" sz="3600" dirty="0">
                <a:latin typeface="Times New Roman" pitchFamily="18" charset="0"/>
                <a:cs typeface="Times New Roman" pitchFamily="18" charset="0"/>
              </a:rPr>
              <a:t> 4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bày</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cuộc</a:t>
            </a:r>
            <a:r>
              <a:rPr lang="en-US" sz="3600" dirty="0">
                <a:latin typeface="Times New Roman" pitchFamily="18" charset="0"/>
                <a:cs typeface="Times New Roman" pitchFamily="18" charset="0"/>
              </a:rPr>
              <a:t>.</a:t>
            </a:r>
          </a:p>
          <a:p>
            <a:pPr marL="365760" indent="-256032">
              <a:buClr>
                <a:schemeClr val="accent1"/>
              </a:buClr>
              <a:buSzPct val="68000"/>
              <a:defRPr/>
            </a:pP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Tổng</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Thời</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gian</a:t>
            </a:r>
            <a:r>
              <a:rPr lang="en-US" sz="3600" dirty="0">
                <a:solidFill>
                  <a:srgbClr val="0070C0"/>
                </a:solidFill>
                <a:latin typeface="Times New Roman" pitchFamily="18" charset="0"/>
                <a:cs typeface="Times New Roman" pitchFamily="18" charset="0"/>
              </a:rPr>
              <a:t>: </a:t>
            </a:r>
            <a:r>
              <a:rPr lang="en-US" sz="3600" dirty="0">
                <a:latin typeface="Times New Roman" pitchFamily="18" charset="0"/>
                <a:cs typeface="Times New Roman" pitchFamily="18" charset="0"/>
              </a:rPr>
              <a:t>4 </a:t>
            </a:r>
            <a:r>
              <a:rPr lang="en-US" sz="3600" dirty="0" err="1">
                <a:latin typeface="Times New Roman" pitchFamily="18" charset="0"/>
                <a:cs typeface="Times New Roman" pitchFamily="18" charset="0"/>
              </a:rPr>
              <a:t>phút</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6" name="Title 2"/>
          <p:cNvSpPr txBox="1">
            <a:spLocks/>
          </p:cNvSpPr>
          <p:nvPr/>
        </p:nvSpPr>
        <p:spPr>
          <a:xfrm>
            <a:off x="457200" y="1143000"/>
            <a:ext cx="8839200" cy="857250"/>
          </a:xfrm>
          <a:prstGeom prst="rect">
            <a:avLst/>
          </a:prstGeom>
        </p:spPr>
        <p:txBody>
          <a:bodyPr vert="horz" rtlCol="0" anchor="ctr">
            <a:normAutofit fontScale="92500"/>
            <a:scene3d>
              <a:camera prst="orthographicFront"/>
              <a:lightRig rig="soft" dir="t"/>
            </a:scene3d>
            <a:sp3d prstMaterial="softEdge">
              <a:bevelT w="25400" h="25400"/>
            </a:sp3d>
          </a:bodyPr>
          <a:lstStyle/>
          <a:p>
            <a:pPr>
              <a:spcBef>
                <a:spcPct val="0"/>
              </a:spcBef>
              <a:defRPr/>
            </a:pPr>
            <a:r>
              <a:rPr lang="en-US" sz="2800" b="1" dirty="0">
                <a:effectLst>
                  <a:outerShdw blurRad="31750" dist="25400" dir="5400000" algn="tl" rotWithShape="0">
                    <a:srgbClr val="000000">
                      <a:alpha val="25000"/>
                    </a:srgbClr>
                  </a:outerShdw>
                </a:effectLst>
                <a:latin typeface="Times New Roman" pitchFamily="18" charset="0"/>
                <a:ea typeface="+mj-ea"/>
                <a:cs typeface="Times New Roman" pitchFamily="18" charset="0"/>
              </a:rPr>
              <a:t>1. </a:t>
            </a:r>
            <a:r>
              <a:rPr lang="en-US" sz="2800" b="1"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Những</a:t>
            </a:r>
            <a:r>
              <a:rPr lang="en-US" sz="2800" b="1"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a:t>
            </a:r>
            <a:r>
              <a:rPr lang="en-US" sz="2800" b="1"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câu</a:t>
            </a:r>
            <a:r>
              <a:rPr lang="en-US" sz="2800" b="1"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a:t>
            </a:r>
            <a:r>
              <a:rPr lang="en-US" sz="2800" b="1" dirty="0" err="1" smtClean="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chuyện</a:t>
            </a:r>
            <a:r>
              <a:rPr lang="vi-VN" sz="2800" b="1" dirty="0" smtClean="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cổ</a:t>
            </a:r>
            <a:r>
              <a:rPr lang="en-US" sz="2800" b="1" dirty="0" smtClean="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a:t>
            </a:r>
            <a:r>
              <a:rPr lang="en-US" sz="2800" b="1"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được</a:t>
            </a:r>
            <a:r>
              <a:rPr lang="en-US" sz="2800" b="1"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a:t>
            </a:r>
            <a:r>
              <a:rPr lang="en-US" sz="2800" b="1"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gợi</a:t>
            </a:r>
            <a:r>
              <a:rPr lang="en-US" sz="2800" b="1"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a:t>
            </a:r>
            <a:r>
              <a:rPr lang="en-US" sz="2800" b="1"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ra</a:t>
            </a:r>
            <a:r>
              <a:rPr lang="en-US" sz="2800" b="1"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a:t>
            </a:r>
            <a:r>
              <a:rPr lang="en-US" sz="2800" b="1"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trong</a:t>
            </a:r>
            <a:r>
              <a:rPr lang="en-US" sz="2800" b="1"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a:t>
            </a:r>
            <a:r>
              <a:rPr lang="en-US" sz="2800" b="1"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bài</a:t>
            </a:r>
            <a:r>
              <a:rPr lang="en-US" sz="2800" b="1"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a:t>
            </a:r>
            <a:r>
              <a:rPr lang="en-US" sz="2800" b="1" dirty="0" err="1" smtClean="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thơ</a:t>
            </a:r>
            <a:r>
              <a:rPr lang="vi-VN" sz="2800" b="1" dirty="0" smtClean="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và ý nghĩa</a:t>
            </a:r>
            <a:endParaRPr lang="en-US" sz="2800" b="1"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5254391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Xét lại hình tượng cô Tấm | Nghiên Cứu Lịch S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28719"/>
            <a:ext cx="2978726" cy="315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5552" y="76201"/>
            <a:ext cx="3120448" cy="310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0"/>
            <a:ext cx="2895600" cy="3180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24080"/>
            <a:ext cx="6096000" cy="357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250" y="3324080"/>
            <a:ext cx="2952750" cy="345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489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559" y="36801"/>
            <a:ext cx="2100841" cy="307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927"/>
            <a:ext cx="2136199" cy="311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650" y="-6927"/>
            <a:ext cx="219075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25091"/>
            <a:ext cx="2000249" cy="353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6198" y="3325091"/>
            <a:ext cx="2207202" cy="3442854"/>
          </a:xfrm>
          <a:prstGeom prst="rect">
            <a:avLst/>
          </a:prstGeom>
          <a:solidFill>
            <a:srgbClr val="FFC000"/>
          </a:solidFill>
          <a:ln w="9525">
            <a:solidFill>
              <a:schemeClr val="tx1"/>
            </a:solidFill>
            <a:miter lim="800000"/>
            <a:headEnd/>
            <a:tailEnd/>
          </a:ln>
          <a:effectLst/>
        </p:spPr>
      </p:pic>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0850" y="3325091"/>
            <a:ext cx="2343150" cy="344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3325091"/>
            <a:ext cx="2286000" cy="344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5600" y="0"/>
            <a:ext cx="2343150" cy="310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1885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57400" y="-20827"/>
            <a:ext cx="7010400" cy="830997"/>
          </a:xfrm>
          <a:prstGeom prst="rect">
            <a:avLst/>
          </a:prstGeom>
        </p:spPr>
        <p:txBody>
          <a:bodyPr wrap="square">
            <a:spAutoFit/>
          </a:bodyPr>
          <a:lstStyle/>
          <a:p>
            <a:pPr algn="ctr"/>
            <a:r>
              <a:rPr lang="en-US" sz="2400" b="1" dirty="0" err="1" smtClean="0">
                <a:solidFill>
                  <a:srgbClr val="00B0F0"/>
                </a:solidFill>
                <a:latin typeface="Times New Roman" pitchFamily="18" charset="0"/>
                <a:cs typeface="Times New Roman" pitchFamily="18" charset="0"/>
              </a:rPr>
              <a:t>Tiết</a:t>
            </a:r>
            <a:r>
              <a:rPr lang="en-US" sz="2400" b="1" dirty="0" smtClean="0">
                <a:solidFill>
                  <a:srgbClr val="00B0F0"/>
                </a:solidFill>
                <a:latin typeface="Times New Roman" pitchFamily="18" charset="0"/>
                <a:cs typeface="Times New Roman" pitchFamily="18" charset="0"/>
              </a:rPr>
              <a:t> 47-48:</a:t>
            </a:r>
            <a:r>
              <a:rPr lang="vi-VN" sz="2400" b="1" dirty="0" smtClean="0">
                <a:solidFill>
                  <a:srgbClr val="00B0F0"/>
                </a:solidFill>
                <a:latin typeface="Times New Roman" pitchFamily="18" charset="0"/>
                <a:cs typeface="Times New Roman" pitchFamily="18" charset="0"/>
              </a:rPr>
              <a:t>Văn</a:t>
            </a:r>
            <a:r>
              <a:rPr lang="en-US" sz="2400" b="1" dirty="0" smtClean="0">
                <a:solidFill>
                  <a:srgbClr val="00B0F0"/>
                </a:solidFill>
                <a:latin typeface="Times New Roman" pitchFamily="18" charset="0"/>
                <a:cs typeface="Times New Roman" pitchFamily="18" charset="0"/>
              </a:rPr>
              <a:t> </a:t>
            </a:r>
            <a:r>
              <a:rPr lang="en-US" sz="2400" b="1" dirty="0" err="1" smtClean="0">
                <a:solidFill>
                  <a:srgbClr val="00B0F0"/>
                </a:solidFill>
                <a:latin typeface="Times New Roman" pitchFamily="18" charset="0"/>
                <a:cs typeface="Times New Roman" pitchFamily="18" charset="0"/>
              </a:rPr>
              <a:t>bản</a:t>
            </a:r>
            <a:r>
              <a:rPr lang="en-US" sz="2400" b="1" dirty="0" smtClean="0">
                <a:solidFill>
                  <a:srgbClr val="00B0F0"/>
                </a:solidFill>
                <a:latin typeface="Times New Roman" pitchFamily="18" charset="0"/>
                <a:cs typeface="Times New Roman" pitchFamily="18" charset="0"/>
              </a:rPr>
              <a:t> 2</a:t>
            </a:r>
          </a:p>
          <a:p>
            <a:r>
              <a:rPr lang="en-US" sz="2400" b="1" dirty="0" smtClean="0">
                <a:solidFill>
                  <a:srgbClr val="FF0000"/>
                </a:solidFill>
                <a:latin typeface="Times New Roman" pitchFamily="18" charset="0"/>
                <a:cs typeface="Times New Roman" pitchFamily="18" charset="0"/>
              </a:rPr>
              <a:t>CHUYỆN CỔ NƯỚC MÌNH- (</a:t>
            </a:r>
            <a:r>
              <a:rPr lang="en-US" sz="2400" b="1" dirty="0" err="1">
                <a:solidFill>
                  <a:srgbClr val="FF0000"/>
                </a:solidFill>
                <a:latin typeface="Times New Roman" pitchFamily="18" charset="0"/>
                <a:cs typeface="Times New Roman" pitchFamily="18" charset="0"/>
              </a:rPr>
              <a:t>Lâm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Thị</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Mỹ</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Dạ</a:t>
            </a:r>
            <a:r>
              <a:rPr lang="en-US" sz="2400" b="1" dirty="0" smtClean="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3" name="Rectangle 2"/>
          <p:cNvSpPr/>
          <p:nvPr/>
        </p:nvSpPr>
        <p:spPr>
          <a:xfrm>
            <a:off x="-13854" y="748943"/>
            <a:ext cx="2964658" cy="400110"/>
          </a:xfrm>
          <a:prstGeom prst="rect">
            <a:avLst/>
          </a:prstGeom>
        </p:spPr>
        <p:txBody>
          <a:bodyPr wrap="none">
            <a:spAutoFit/>
          </a:bodyPr>
          <a:lstStyle/>
          <a:p>
            <a:r>
              <a:rPr lang="en-US" sz="2000" b="1" dirty="0" smtClean="0">
                <a:solidFill>
                  <a:srgbClr val="FF0000"/>
                </a:solidFill>
                <a:latin typeface="Times New Roman" pitchFamily="18" charset="0"/>
                <a:cs typeface="Times New Roman" pitchFamily="18" charset="0"/>
              </a:rPr>
              <a:t>II. TÌM HIỂU VĂN BẢN</a:t>
            </a:r>
            <a:endParaRPr lang="en-US" sz="2000" dirty="0">
              <a:solidFill>
                <a:prstClr val="black"/>
              </a:solidFill>
            </a:endParaRPr>
          </a:p>
        </p:txBody>
      </p:sp>
      <p:sp>
        <p:nvSpPr>
          <p:cNvPr id="10" name="Rectangle 9"/>
          <p:cNvSpPr/>
          <p:nvPr/>
        </p:nvSpPr>
        <p:spPr>
          <a:xfrm>
            <a:off x="2667000" y="1802862"/>
            <a:ext cx="184731" cy="400110"/>
          </a:xfrm>
          <a:prstGeom prst="rect">
            <a:avLst/>
          </a:prstGeom>
          <a:ln>
            <a:solidFill>
              <a:srgbClr val="00B0F0"/>
            </a:solidFill>
          </a:ln>
        </p:spPr>
        <p:txBody>
          <a:bodyPr wrap="none">
            <a:spAutoFit/>
          </a:bodyPr>
          <a:lstStyle/>
          <a:p>
            <a:endParaRPr lang="en-US" sz="2000" dirty="0">
              <a:solidFill>
                <a:srgbClr val="FF0000"/>
              </a:solidFill>
            </a:endParaRPr>
          </a:p>
        </p:txBody>
      </p:sp>
      <p:sp>
        <p:nvSpPr>
          <p:cNvPr id="11" name="Rectangle 10"/>
          <p:cNvSpPr/>
          <p:nvPr/>
        </p:nvSpPr>
        <p:spPr>
          <a:xfrm>
            <a:off x="5029200" y="1879026"/>
            <a:ext cx="184731" cy="400110"/>
          </a:xfrm>
          <a:prstGeom prst="rect">
            <a:avLst/>
          </a:prstGeom>
          <a:ln>
            <a:solidFill>
              <a:srgbClr val="92D050"/>
            </a:solidFill>
          </a:ln>
        </p:spPr>
        <p:txBody>
          <a:bodyPr wrap="none">
            <a:spAutoFit/>
          </a:bodyPr>
          <a:lstStyle/>
          <a:p>
            <a:endParaRPr lang="en-US" sz="2000" dirty="0">
              <a:solidFill>
                <a:srgbClr val="FF0000"/>
              </a:solidFill>
            </a:endParaRPr>
          </a:p>
        </p:txBody>
      </p:sp>
      <p:sp>
        <p:nvSpPr>
          <p:cNvPr id="2" name="Rectangle 1"/>
          <p:cNvSpPr/>
          <p:nvPr/>
        </p:nvSpPr>
        <p:spPr>
          <a:xfrm>
            <a:off x="-38472" y="1161554"/>
            <a:ext cx="6830716" cy="646331"/>
          </a:xfrm>
          <a:prstGeom prst="rect">
            <a:avLst/>
          </a:prstGeom>
        </p:spPr>
        <p:txBody>
          <a:bodyPr wrap="none">
            <a:spAutoFit/>
          </a:bodyPr>
          <a:lstStyle/>
          <a:p>
            <a:pPr algn="just">
              <a:lnSpc>
                <a:spcPct val="150000"/>
              </a:lnSpc>
              <a:spcAft>
                <a:spcPts val="0"/>
              </a:spcAft>
              <a:tabLst>
                <a:tab pos="90170" algn="l"/>
                <a:tab pos="180340" algn="l"/>
              </a:tabLst>
            </a:pPr>
            <a:r>
              <a:rPr lang="en-US" sz="2400" b="1" dirty="0" smtClean="0">
                <a:latin typeface="Times New Roman"/>
                <a:ea typeface="Times New Roman"/>
                <a:cs typeface="Times New Roman"/>
              </a:rPr>
              <a:t>1. </a:t>
            </a:r>
            <a:r>
              <a:rPr lang="en-US" sz="2400" b="1" dirty="0" err="1" smtClean="0">
                <a:latin typeface="Times New Roman"/>
                <a:ea typeface="Times New Roman"/>
                <a:cs typeface="Times New Roman"/>
              </a:rPr>
              <a:t>Những</a:t>
            </a:r>
            <a:r>
              <a:rPr lang="en-US" sz="2400" b="1" dirty="0" smtClean="0">
                <a:latin typeface="Times New Roman"/>
                <a:ea typeface="Times New Roman"/>
                <a:cs typeface="Times New Roman"/>
              </a:rPr>
              <a:t> </a:t>
            </a:r>
            <a:r>
              <a:rPr lang="en-US" sz="2400" b="1" dirty="0" err="1">
                <a:latin typeface="Times New Roman"/>
                <a:ea typeface="Times New Roman"/>
                <a:cs typeface="Times New Roman"/>
              </a:rPr>
              <a:t>câu</a:t>
            </a:r>
            <a:r>
              <a:rPr lang="en-US" sz="2400" b="1" dirty="0">
                <a:latin typeface="Times New Roman"/>
                <a:ea typeface="Times New Roman"/>
                <a:cs typeface="Times New Roman"/>
              </a:rPr>
              <a:t> </a:t>
            </a:r>
            <a:r>
              <a:rPr lang="en-US" sz="2400" b="1" dirty="0" err="1">
                <a:latin typeface="Times New Roman"/>
                <a:ea typeface="Times New Roman"/>
                <a:cs typeface="Times New Roman"/>
              </a:rPr>
              <a:t>chuyện</a:t>
            </a:r>
            <a:r>
              <a:rPr lang="en-US" sz="2400" b="1" dirty="0">
                <a:latin typeface="Times New Roman"/>
                <a:ea typeface="Times New Roman"/>
                <a:cs typeface="Times New Roman"/>
              </a:rPr>
              <a:t> </a:t>
            </a:r>
            <a:r>
              <a:rPr lang="en-US" sz="2400" b="1" dirty="0" err="1">
                <a:latin typeface="Times New Roman"/>
                <a:ea typeface="Times New Roman"/>
                <a:cs typeface="Times New Roman"/>
              </a:rPr>
              <a:t>cổ</a:t>
            </a:r>
            <a:r>
              <a:rPr lang="en-US" sz="2400" b="1" dirty="0">
                <a:latin typeface="Times New Roman"/>
                <a:ea typeface="Times New Roman"/>
                <a:cs typeface="Times New Roman"/>
              </a:rPr>
              <a:t> </a:t>
            </a:r>
            <a:r>
              <a:rPr lang="en-US" sz="2400" b="1" dirty="0" err="1">
                <a:latin typeface="Times New Roman"/>
                <a:ea typeface="Times New Roman"/>
                <a:cs typeface="Times New Roman"/>
              </a:rPr>
              <a:t>được</a:t>
            </a:r>
            <a:r>
              <a:rPr lang="en-US" sz="2400" b="1" dirty="0">
                <a:latin typeface="Times New Roman"/>
                <a:ea typeface="Times New Roman"/>
                <a:cs typeface="Times New Roman"/>
              </a:rPr>
              <a:t> </a:t>
            </a:r>
            <a:r>
              <a:rPr lang="en-US" sz="2400" b="1" dirty="0" err="1" smtClean="0">
                <a:latin typeface="Times New Roman"/>
                <a:ea typeface="Times New Roman"/>
                <a:cs typeface="Times New Roman"/>
              </a:rPr>
              <a:t>nhắc</a:t>
            </a:r>
            <a:r>
              <a:rPr lang="en-US" sz="2400" b="1" dirty="0" smtClean="0">
                <a:latin typeface="Times New Roman"/>
                <a:ea typeface="Times New Roman"/>
                <a:cs typeface="Times New Roman"/>
              </a:rPr>
              <a:t> </a:t>
            </a:r>
            <a:r>
              <a:rPr lang="en-US" sz="2400" b="1" dirty="0" err="1" smtClean="0">
                <a:latin typeface="Times New Roman"/>
                <a:ea typeface="Times New Roman"/>
                <a:cs typeface="Times New Roman"/>
              </a:rPr>
              <a:t>đến</a:t>
            </a:r>
            <a:r>
              <a:rPr lang="en-US" sz="2400" b="1" dirty="0" smtClean="0">
                <a:latin typeface="Times New Roman"/>
                <a:ea typeface="Times New Roman"/>
                <a:cs typeface="Times New Roman"/>
              </a:rPr>
              <a:t> </a:t>
            </a:r>
            <a:r>
              <a:rPr lang="en-US" sz="2400" b="1" dirty="0" err="1" smtClean="0">
                <a:latin typeface="Times New Roman"/>
                <a:ea typeface="Times New Roman"/>
                <a:cs typeface="Times New Roman"/>
              </a:rPr>
              <a:t>và</a:t>
            </a:r>
            <a:r>
              <a:rPr lang="en-US" sz="2400" b="1" dirty="0" smtClean="0">
                <a:latin typeface="Times New Roman"/>
                <a:ea typeface="Times New Roman"/>
                <a:cs typeface="Times New Roman"/>
              </a:rPr>
              <a:t> ý </a:t>
            </a:r>
            <a:r>
              <a:rPr lang="en-US" sz="2400" b="1" dirty="0" err="1" smtClean="0">
                <a:latin typeface="Times New Roman"/>
                <a:ea typeface="Times New Roman"/>
                <a:cs typeface="Times New Roman"/>
              </a:rPr>
              <a:t>nghĩa</a:t>
            </a:r>
            <a:r>
              <a:rPr lang="en-US" sz="2400" b="1" dirty="0" smtClean="0">
                <a:latin typeface="Times New Roman"/>
                <a:ea typeface="Times New Roman"/>
                <a:cs typeface="Times New Roman"/>
              </a:rPr>
              <a:t>.</a:t>
            </a:r>
            <a:endParaRPr lang="en-US" sz="2000" dirty="0">
              <a:effectLst/>
              <a:latin typeface=".VnTime"/>
              <a:ea typeface="Times New Roman"/>
              <a:cs typeface="Times New Roman"/>
            </a:endParaRPr>
          </a:p>
        </p:txBody>
      </p:sp>
      <p:cxnSp>
        <p:nvCxnSpPr>
          <p:cNvPr id="12" name="Straight Connector 11"/>
          <p:cNvCxnSpPr/>
          <p:nvPr/>
        </p:nvCxnSpPr>
        <p:spPr>
          <a:xfrm>
            <a:off x="6001993" y="2484934"/>
            <a:ext cx="17806" cy="4331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334304" y="2484934"/>
            <a:ext cx="6839" cy="4419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141" y="2484934"/>
            <a:ext cx="9018418"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8321" y="2993288"/>
            <a:ext cx="9085679" cy="38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9384" y="4343400"/>
            <a:ext cx="59704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3237" y="5242650"/>
            <a:ext cx="5956561"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3005" y="5895201"/>
            <a:ext cx="5996794" cy="19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5210" y="6781800"/>
            <a:ext cx="920921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85622" y="2474915"/>
            <a:ext cx="1402948" cy="400110"/>
          </a:xfrm>
          <a:prstGeom prst="rect">
            <a:avLst/>
          </a:prstGeom>
        </p:spPr>
        <p:txBody>
          <a:bodyPr wrap="none">
            <a:spAutoFit/>
          </a:bodyPr>
          <a:lstStyle/>
          <a:p>
            <a:r>
              <a:rPr lang="en-US" sz="2000" b="1" dirty="0" err="1" smtClean="0">
                <a:solidFill>
                  <a:srgbClr val="FF0000"/>
                </a:solidFill>
                <a:latin typeface="Times New Roman" pitchFamily="18" charset="0"/>
                <a:cs typeface="Times New Roman" pitchFamily="18" charset="0"/>
              </a:rPr>
              <a:t>Tên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truyện</a:t>
            </a:r>
            <a:endParaRPr lang="en-US" sz="2000" dirty="0">
              <a:solidFill>
                <a:srgbClr val="FF0000"/>
              </a:solidFill>
            </a:endParaRPr>
          </a:p>
        </p:txBody>
      </p:sp>
      <p:sp>
        <p:nvSpPr>
          <p:cNvPr id="36" name="Rectangle 35"/>
          <p:cNvSpPr/>
          <p:nvPr/>
        </p:nvSpPr>
        <p:spPr>
          <a:xfrm>
            <a:off x="2960201" y="2585092"/>
            <a:ext cx="2271776" cy="400110"/>
          </a:xfrm>
          <a:prstGeom prst="rect">
            <a:avLst/>
          </a:prstGeom>
        </p:spPr>
        <p:txBody>
          <a:bodyPr wrap="none">
            <a:spAutoFit/>
          </a:bodyPr>
          <a:lstStyle/>
          <a:p>
            <a:r>
              <a:rPr lang="en-US" sz="2000" b="1" dirty="0" err="1" smtClean="0">
                <a:solidFill>
                  <a:srgbClr val="FF0000"/>
                </a:solidFill>
                <a:latin typeface="Times New Roman" pitchFamily="18" charset="0"/>
                <a:cs typeface="Times New Roman" pitchFamily="18" charset="0"/>
              </a:rPr>
              <a:t>Dấu</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hiệu</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nhận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biết</a:t>
            </a:r>
            <a:endParaRPr lang="en-US" sz="2000" dirty="0">
              <a:solidFill>
                <a:srgbClr val="FF0000"/>
              </a:solidFill>
            </a:endParaRPr>
          </a:p>
        </p:txBody>
      </p:sp>
      <p:sp>
        <p:nvSpPr>
          <p:cNvPr id="37" name="Rectangle 36"/>
          <p:cNvSpPr/>
          <p:nvPr/>
        </p:nvSpPr>
        <p:spPr>
          <a:xfrm>
            <a:off x="6010896" y="2607812"/>
            <a:ext cx="3012363" cy="400110"/>
          </a:xfrm>
          <a:prstGeom prst="rect">
            <a:avLst/>
          </a:prstGeom>
        </p:spPr>
        <p:txBody>
          <a:bodyPr wrap="none">
            <a:spAutoFit/>
          </a:bodyPr>
          <a:lstStyle/>
          <a:p>
            <a:r>
              <a:rPr lang="en-US" sz="2000" b="1" dirty="0" smtClean="0">
                <a:solidFill>
                  <a:srgbClr val="FF0000"/>
                </a:solidFill>
                <a:latin typeface="Times New Roman" pitchFamily="18" charset="0"/>
                <a:cs typeface="Times New Roman" pitchFamily="18" charset="0"/>
              </a:rPr>
              <a:t>Ý </a:t>
            </a:r>
            <a:r>
              <a:rPr lang="en-US" sz="2000" b="1" dirty="0" err="1" smtClean="0">
                <a:solidFill>
                  <a:srgbClr val="FF0000"/>
                </a:solidFill>
                <a:latin typeface="Times New Roman" pitchFamily="18" charset="0"/>
                <a:cs typeface="Times New Roman" pitchFamily="18" charset="0"/>
              </a:rPr>
              <a:t>nghĩa</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của</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các</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truyện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cổ</a:t>
            </a:r>
            <a:endParaRPr lang="en-US" sz="2000" dirty="0">
              <a:solidFill>
                <a:srgbClr val="FF0000"/>
              </a:solidFill>
            </a:endParaRPr>
          </a:p>
        </p:txBody>
      </p:sp>
      <p:sp>
        <p:nvSpPr>
          <p:cNvPr id="40" name="Rectangle 39"/>
          <p:cNvSpPr/>
          <p:nvPr/>
        </p:nvSpPr>
        <p:spPr>
          <a:xfrm>
            <a:off x="19443" y="3079082"/>
            <a:ext cx="2438681" cy="1015663"/>
          </a:xfrm>
          <a:prstGeom prst="rect">
            <a:avLst/>
          </a:prstGeom>
        </p:spPr>
        <p:txBody>
          <a:bodyPr wrap="none">
            <a:spAutoFit/>
          </a:bodyPr>
          <a:lstStyle/>
          <a:p>
            <a:r>
              <a:rPr lang="en-US" sz="2000" b="1" dirty="0" err="1" smtClean="0">
                <a:solidFill>
                  <a:srgbClr val="FF0000"/>
                </a:solidFill>
                <a:latin typeface="Times New Roman" pitchFamily="18" charset="0"/>
                <a:cs typeface="Times New Roman" pitchFamily="18" charset="0"/>
              </a:rPr>
              <a:t>Thạch</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Sanh</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cây</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tre</a:t>
            </a:r>
            <a:r>
              <a:rPr lang="en-US" sz="2000" b="1" dirty="0" smtClean="0">
                <a:solidFill>
                  <a:srgbClr val="FF0000"/>
                </a:solidFill>
                <a:latin typeface="Times New Roman" pitchFamily="18" charset="0"/>
                <a:cs typeface="Times New Roman" pitchFamily="18" charset="0"/>
              </a:rPr>
              <a:t> </a:t>
            </a:r>
          </a:p>
          <a:p>
            <a:r>
              <a:rPr lang="en-US" sz="2000" b="1" dirty="0" err="1" smtClean="0">
                <a:solidFill>
                  <a:srgbClr val="FF0000"/>
                </a:solidFill>
                <a:latin typeface="Times New Roman" pitchFamily="18" charset="0"/>
                <a:cs typeface="Times New Roman" pitchFamily="18" charset="0"/>
              </a:rPr>
              <a:t>trăm</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đốt</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Cây</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khế</a:t>
            </a:r>
            <a:r>
              <a:rPr lang="en-US" sz="2000" b="1" dirty="0" smtClean="0">
                <a:solidFill>
                  <a:srgbClr val="FF0000"/>
                </a:solidFill>
                <a:latin typeface="Times New Roman" pitchFamily="18" charset="0"/>
                <a:cs typeface="Times New Roman" pitchFamily="18" charset="0"/>
              </a:rPr>
              <a:t>, </a:t>
            </a:r>
          </a:p>
          <a:p>
            <a:r>
              <a:rPr lang="en-US" sz="2000" b="1" dirty="0" err="1" smtClean="0">
                <a:solidFill>
                  <a:srgbClr val="FF0000"/>
                </a:solidFill>
                <a:latin typeface="Times New Roman" pitchFamily="18" charset="0"/>
                <a:cs typeface="Times New Roman" pitchFamily="18" charset="0"/>
              </a:rPr>
              <a:t>Sọ</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dừa</a:t>
            </a:r>
            <a:r>
              <a:rPr lang="vi-VN" sz="2000" b="1" dirty="0" smtClean="0">
                <a:solidFill>
                  <a:srgbClr val="FF0000"/>
                </a:solidFill>
                <a:latin typeface="Times New Roman" pitchFamily="18" charset="0"/>
                <a:cs typeface="Times New Roman" pitchFamily="18" charset="0"/>
              </a:rPr>
              <a:t>. </a:t>
            </a:r>
            <a:r>
              <a:rPr lang="vi-VN" sz="2000" b="1" dirty="0" smtClean="0">
                <a:solidFill>
                  <a:srgbClr val="00B0F0"/>
                </a:solidFill>
                <a:latin typeface="Times New Roman" pitchFamily="18" charset="0"/>
                <a:cs typeface="Times New Roman" pitchFamily="18" charset="0"/>
              </a:rPr>
              <a:t>( Cổ tích</a:t>
            </a:r>
            <a:r>
              <a:rPr lang="vi-VN" sz="2000" b="1" dirty="0" smtClean="0">
                <a:solidFill>
                  <a:srgbClr val="FF0000"/>
                </a:solidFill>
                <a:latin typeface="Times New Roman" pitchFamily="18" charset="0"/>
                <a:cs typeface="Times New Roman" pitchFamily="18" charset="0"/>
              </a:rPr>
              <a:t>)</a:t>
            </a:r>
            <a:endParaRPr lang="en-US" sz="2000" dirty="0">
              <a:solidFill>
                <a:srgbClr val="FF0000"/>
              </a:solidFill>
            </a:endParaRPr>
          </a:p>
        </p:txBody>
      </p:sp>
      <p:sp>
        <p:nvSpPr>
          <p:cNvPr id="9220" name="Rectangle 9219"/>
          <p:cNvSpPr/>
          <p:nvPr/>
        </p:nvSpPr>
        <p:spPr>
          <a:xfrm>
            <a:off x="2399634" y="3196798"/>
            <a:ext cx="3660849" cy="646331"/>
          </a:xfrm>
          <a:prstGeom prst="rect">
            <a:avLst/>
          </a:prstGeom>
        </p:spPr>
        <p:txBody>
          <a:bodyPr wrap="square">
            <a:spAutoFit/>
          </a:bodyPr>
          <a:lstStyle/>
          <a:p>
            <a:pPr lvl="0" algn="ctr"/>
            <a:r>
              <a:rPr lang="vi-VN" i="1" dirty="0">
                <a:solidFill>
                  <a:srgbClr val="000000"/>
                </a:solidFill>
                <a:latin typeface="Times New Roman"/>
              </a:rPr>
              <a:t>Ở hiền thì lại gặp </a:t>
            </a:r>
            <a:r>
              <a:rPr lang="vi-VN" i="1" dirty="0" smtClean="0">
                <a:solidFill>
                  <a:srgbClr val="000000"/>
                </a:solidFill>
                <a:latin typeface="Times New Roman"/>
              </a:rPr>
              <a:t>hiền</a:t>
            </a:r>
            <a:r>
              <a:rPr lang="en-US" i="1" dirty="0" smtClean="0">
                <a:solidFill>
                  <a:srgbClr val="000000"/>
                </a:solidFill>
              </a:rPr>
              <a:t> </a:t>
            </a:r>
          </a:p>
          <a:p>
            <a:pPr lvl="0" algn="ctr"/>
            <a:r>
              <a:rPr lang="vi-VN" i="1" dirty="0" smtClean="0">
                <a:solidFill>
                  <a:srgbClr val="000000"/>
                </a:solidFill>
                <a:latin typeface="Times New Roman"/>
              </a:rPr>
              <a:t>Người </a:t>
            </a:r>
            <a:r>
              <a:rPr lang="vi-VN" i="1" dirty="0">
                <a:solidFill>
                  <a:srgbClr val="000000"/>
                </a:solidFill>
                <a:latin typeface="Times New Roman"/>
              </a:rPr>
              <a:t>ngay thì gặp </a:t>
            </a:r>
            <a:r>
              <a:rPr lang="en-US" i="1" dirty="0">
                <a:solidFill>
                  <a:srgbClr val="000000"/>
                </a:solidFill>
                <a:latin typeface="Times New Roman"/>
              </a:rPr>
              <a:t> </a:t>
            </a:r>
            <a:r>
              <a:rPr lang="vi-VN" i="1" dirty="0" smtClean="0">
                <a:solidFill>
                  <a:srgbClr val="000000"/>
                </a:solidFill>
                <a:latin typeface="Times New Roman"/>
              </a:rPr>
              <a:t>người </a:t>
            </a:r>
            <a:r>
              <a:rPr lang="vi-VN" i="1" dirty="0">
                <a:solidFill>
                  <a:srgbClr val="000000"/>
                </a:solidFill>
                <a:latin typeface="Times New Roman"/>
              </a:rPr>
              <a:t>tiên </a:t>
            </a:r>
            <a:r>
              <a:rPr lang="vi-VN" i="1" dirty="0" smtClean="0">
                <a:solidFill>
                  <a:srgbClr val="000000"/>
                </a:solidFill>
                <a:latin typeface="Times New Roman"/>
              </a:rPr>
              <a:t>độ</a:t>
            </a:r>
            <a:r>
              <a:rPr lang="en-US" i="1" dirty="0" smtClean="0">
                <a:solidFill>
                  <a:srgbClr val="000000"/>
                </a:solidFill>
                <a:latin typeface="Times New Roman"/>
              </a:rPr>
              <a:t> </a:t>
            </a:r>
            <a:r>
              <a:rPr lang="vi-VN" i="1" dirty="0" smtClean="0">
                <a:solidFill>
                  <a:srgbClr val="000000"/>
                </a:solidFill>
                <a:latin typeface="Times New Roman"/>
              </a:rPr>
              <a:t>trì</a:t>
            </a:r>
            <a:endParaRPr lang="vi-VN" dirty="0">
              <a:solidFill>
                <a:srgbClr val="000000"/>
              </a:solidFill>
              <a:latin typeface="Times New Roman"/>
            </a:endParaRPr>
          </a:p>
        </p:txBody>
      </p:sp>
      <p:sp>
        <p:nvSpPr>
          <p:cNvPr id="46" name="Rectangle 45"/>
          <p:cNvSpPr/>
          <p:nvPr/>
        </p:nvSpPr>
        <p:spPr>
          <a:xfrm>
            <a:off x="179340" y="4506484"/>
            <a:ext cx="1289135" cy="400110"/>
          </a:xfrm>
          <a:prstGeom prst="rect">
            <a:avLst/>
          </a:prstGeom>
        </p:spPr>
        <p:txBody>
          <a:bodyPr wrap="none">
            <a:spAutoFit/>
          </a:bodyPr>
          <a:lstStyle/>
          <a:p>
            <a:r>
              <a:rPr lang="en-US" sz="2000" b="1" dirty="0" err="1" smtClean="0">
                <a:solidFill>
                  <a:srgbClr val="FF0000"/>
                </a:solidFill>
                <a:latin typeface="Times New Roman" pitchFamily="18" charset="0"/>
                <a:cs typeface="Times New Roman" pitchFamily="18" charset="0"/>
              </a:rPr>
              <a:t>Tấm</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Cám</a:t>
            </a:r>
            <a:endParaRPr lang="en-US" sz="2000" b="1" dirty="0" smtClean="0">
              <a:solidFill>
                <a:srgbClr val="FF0000"/>
              </a:solidFill>
              <a:latin typeface="Times New Roman" pitchFamily="18" charset="0"/>
              <a:cs typeface="Times New Roman" pitchFamily="18" charset="0"/>
            </a:endParaRPr>
          </a:p>
        </p:txBody>
      </p:sp>
      <p:sp>
        <p:nvSpPr>
          <p:cNvPr id="47" name="Rectangle 46"/>
          <p:cNvSpPr/>
          <p:nvPr/>
        </p:nvSpPr>
        <p:spPr>
          <a:xfrm>
            <a:off x="2334303" y="4459069"/>
            <a:ext cx="3685495" cy="646331"/>
          </a:xfrm>
          <a:prstGeom prst="rect">
            <a:avLst/>
          </a:prstGeom>
        </p:spPr>
        <p:txBody>
          <a:bodyPr wrap="square">
            <a:spAutoFit/>
          </a:bodyPr>
          <a:lstStyle/>
          <a:p>
            <a:pPr lvl="0" algn="ctr"/>
            <a:r>
              <a:rPr lang="en-US" i="1" dirty="0" err="1" smtClean="0">
                <a:solidFill>
                  <a:srgbClr val="000000"/>
                </a:solidFill>
                <a:latin typeface="Times New Roman"/>
              </a:rPr>
              <a:t>Thị</a:t>
            </a:r>
            <a:r>
              <a:rPr lang="en-US" i="1" dirty="0" smtClean="0">
                <a:solidFill>
                  <a:srgbClr val="000000"/>
                </a:solidFill>
                <a:latin typeface="Times New Roman"/>
              </a:rPr>
              <a:t> </a:t>
            </a:r>
            <a:r>
              <a:rPr lang="en-US" i="1" dirty="0" err="1" smtClean="0">
                <a:solidFill>
                  <a:srgbClr val="000000"/>
                </a:solidFill>
                <a:latin typeface="Times New Roman"/>
              </a:rPr>
              <a:t>thơm</a:t>
            </a:r>
            <a:r>
              <a:rPr lang="en-US" i="1" dirty="0" smtClean="0">
                <a:solidFill>
                  <a:srgbClr val="000000"/>
                </a:solidFill>
                <a:latin typeface="Times New Roman"/>
              </a:rPr>
              <a:t> </a:t>
            </a:r>
            <a:r>
              <a:rPr lang="en-US" i="1" dirty="0" err="1" smtClean="0">
                <a:solidFill>
                  <a:srgbClr val="000000"/>
                </a:solidFill>
                <a:latin typeface="Times New Roman"/>
              </a:rPr>
              <a:t>lại</a:t>
            </a:r>
            <a:r>
              <a:rPr lang="en-US" i="1" dirty="0" smtClean="0">
                <a:solidFill>
                  <a:srgbClr val="000000"/>
                </a:solidFill>
                <a:latin typeface="Times New Roman"/>
              </a:rPr>
              <a:t> </a:t>
            </a:r>
            <a:r>
              <a:rPr lang="en-US" i="1" dirty="0" err="1" smtClean="0">
                <a:solidFill>
                  <a:srgbClr val="000000"/>
                </a:solidFill>
                <a:latin typeface="Times New Roman"/>
              </a:rPr>
              <a:t>giấu</a:t>
            </a:r>
            <a:r>
              <a:rPr lang="en-US" i="1" dirty="0" smtClean="0">
                <a:solidFill>
                  <a:srgbClr val="000000"/>
                </a:solidFill>
                <a:latin typeface="Times New Roman"/>
              </a:rPr>
              <a:t> </a:t>
            </a:r>
            <a:r>
              <a:rPr lang="en-US" i="1" dirty="0" err="1" smtClean="0">
                <a:solidFill>
                  <a:srgbClr val="000000"/>
                </a:solidFill>
                <a:latin typeface="Times New Roman"/>
              </a:rPr>
              <a:t>người</a:t>
            </a:r>
            <a:r>
              <a:rPr lang="en-US" i="1" dirty="0" smtClean="0">
                <a:solidFill>
                  <a:srgbClr val="000000"/>
                </a:solidFill>
                <a:latin typeface="Times New Roman"/>
              </a:rPr>
              <a:t> </a:t>
            </a:r>
            <a:r>
              <a:rPr lang="en-US" i="1" dirty="0" err="1" smtClean="0">
                <a:solidFill>
                  <a:srgbClr val="000000"/>
                </a:solidFill>
                <a:latin typeface="Times New Roman"/>
              </a:rPr>
              <a:t>thơm</a:t>
            </a:r>
            <a:r>
              <a:rPr lang="en-US" i="1" dirty="0" smtClean="0">
                <a:solidFill>
                  <a:srgbClr val="000000"/>
                </a:solidFill>
                <a:latin typeface="Times New Roman"/>
              </a:rPr>
              <a:t>/</a:t>
            </a:r>
            <a:r>
              <a:rPr lang="en-US" i="1" dirty="0" err="1" smtClean="0">
                <a:solidFill>
                  <a:srgbClr val="000000"/>
                </a:solidFill>
                <a:latin typeface="Times New Roman"/>
              </a:rPr>
              <a:t>Chăm</a:t>
            </a:r>
            <a:r>
              <a:rPr lang="en-US" i="1" dirty="0" smtClean="0">
                <a:solidFill>
                  <a:srgbClr val="000000"/>
                </a:solidFill>
                <a:latin typeface="Times New Roman"/>
              </a:rPr>
              <a:t> </a:t>
            </a:r>
            <a:r>
              <a:rPr lang="en-US" i="1" dirty="0" err="1" smtClean="0">
                <a:solidFill>
                  <a:srgbClr val="000000"/>
                </a:solidFill>
                <a:latin typeface="Times New Roman"/>
              </a:rPr>
              <a:t>làm</a:t>
            </a:r>
            <a:r>
              <a:rPr lang="en-US" i="1" dirty="0" smtClean="0">
                <a:solidFill>
                  <a:srgbClr val="000000"/>
                </a:solidFill>
                <a:latin typeface="Times New Roman"/>
              </a:rPr>
              <a:t> </a:t>
            </a:r>
            <a:r>
              <a:rPr lang="en-US" i="1" dirty="0" err="1" smtClean="0">
                <a:solidFill>
                  <a:srgbClr val="000000"/>
                </a:solidFill>
                <a:latin typeface="Times New Roman"/>
              </a:rPr>
              <a:t>thì</a:t>
            </a:r>
            <a:r>
              <a:rPr lang="en-US" i="1" dirty="0" smtClean="0">
                <a:solidFill>
                  <a:srgbClr val="000000"/>
                </a:solidFill>
                <a:latin typeface="Times New Roman"/>
              </a:rPr>
              <a:t> </a:t>
            </a:r>
            <a:r>
              <a:rPr lang="en-US" i="1" dirty="0" err="1" smtClean="0">
                <a:solidFill>
                  <a:srgbClr val="000000"/>
                </a:solidFill>
                <a:latin typeface="Times New Roman"/>
              </a:rPr>
              <a:t>được</a:t>
            </a:r>
            <a:r>
              <a:rPr lang="en-US" i="1" dirty="0" smtClean="0">
                <a:solidFill>
                  <a:srgbClr val="000000"/>
                </a:solidFill>
                <a:latin typeface="Times New Roman"/>
              </a:rPr>
              <a:t> </a:t>
            </a:r>
            <a:r>
              <a:rPr lang="en-US" i="1" dirty="0" err="1" smtClean="0">
                <a:solidFill>
                  <a:srgbClr val="000000"/>
                </a:solidFill>
                <a:latin typeface="Times New Roman"/>
              </a:rPr>
              <a:t>áo</a:t>
            </a:r>
            <a:r>
              <a:rPr lang="en-US" i="1" dirty="0" smtClean="0">
                <a:solidFill>
                  <a:srgbClr val="000000"/>
                </a:solidFill>
                <a:latin typeface="Times New Roman"/>
              </a:rPr>
              <a:t> </a:t>
            </a:r>
            <a:r>
              <a:rPr lang="en-US" i="1" dirty="0" err="1" smtClean="0">
                <a:solidFill>
                  <a:srgbClr val="000000"/>
                </a:solidFill>
                <a:latin typeface="Times New Roman"/>
              </a:rPr>
              <a:t>cơm</a:t>
            </a:r>
            <a:r>
              <a:rPr lang="en-US" i="1" dirty="0" smtClean="0">
                <a:solidFill>
                  <a:srgbClr val="000000"/>
                </a:solidFill>
                <a:latin typeface="Times New Roman"/>
              </a:rPr>
              <a:t> </a:t>
            </a:r>
            <a:r>
              <a:rPr lang="en-US" i="1" dirty="0" err="1" smtClean="0">
                <a:solidFill>
                  <a:srgbClr val="000000"/>
                </a:solidFill>
                <a:latin typeface="Times New Roman"/>
              </a:rPr>
              <a:t>cửa</a:t>
            </a:r>
            <a:r>
              <a:rPr lang="en-US" i="1" dirty="0" smtClean="0">
                <a:solidFill>
                  <a:srgbClr val="000000"/>
                </a:solidFill>
                <a:latin typeface="Times New Roman"/>
              </a:rPr>
              <a:t> </a:t>
            </a:r>
            <a:r>
              <a:rPr lang="en-US" i="1" dirty="0" err="1" smtClean="0">
                <a:solidFill>
                  <a:srgbClr val="000000"/>
                </a:solidFill>
                <a:latin typeface="Times New Roman"/>
              </a:rPr>
              <a:t>nhà</a:t>
            </a:r>
            <a:endParaRPr lang="vi-VN" dirty="0">
              <a:solidFill>
                <a:srgbClr val="000000"/>
              </a:solidFill>
              <a:latin typeface="Times New Roman"/>
            </a:endParaRPr>
          </a:p>
        </p:txBody>
      </p:sp>
      <p:sp>
        <p:nvSpPr>
          <p:cNvPr id="48" name="Rectangle 47"/>
          <p:cNvSpPr/>
          <p:nvPr/>
        </p:nvSpPr>
        <p:spPr>
          <a:xfrm>
            <a:off x="58321" y="5325778"/>
            <a:ext cx="2366353" cy="400110"/>
          </a:xfrm>
          <a:prstGeom prst="rect">
            <a:avLst/>
          </a:prstGeom>
        </p:spPr>
        <p:txBody>
          <a:bodyPr wrap="none">
            <a:spAutoFit/>
          </a:bodyPr>
          <a:lstStyle/>
          <a:p>
            <a:r>
              <a:rPr lang="en-US" sz="2000" b="1" dirty="0" err="1" smtClean="0">
                <a:solidFill>
                  <a:srgbClr val="FF0000"/>
                </a:solidFill>
                <a:latin typeface="Times New Roman" pitchFamily="18" charset="0"/>
                <a:cs typeface="Times New Roman" pitchFamily="18" charset="0"/>
              </a:rPr>
              <a:t>Đẽo</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cày</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giữa</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đường</a:t>
            </a:r>
            <a:endParaRPr lang="en-US" sz="2000" b="1" dirty="0" smtClean="0">
              <a:solidFill>
                <a:srgbClr val="FF0000"/>
              </a:solidFill>
              <a:latin typeface="Times New Roman" pitchFamily="18" charset="0"/>
              <a:cs typeface="Times New Roman" pitchFamily="18" charset="0"/>
            </a:endParaRPr>
          </a:p>
        </p:txBody>
      </p:sp>
      <p:sp>
        <p:nvSpPr>
          <p:cNvPr id="50" name="Rectangle 49"/>
          <p:cNvSpPr/>
          <p:nvPr/>
        </p:nvSpPr>
        <p:spPr>
          <a:xfrm>
            <a:off x="2324314" y="5237892"/>
            <a:ext cx="3695484" cy="657310"/>
          </a:xfrm>
          <a:prstGeom prst="rect">
            <a:avLst/>
          </a:prstGeom>
        </p:spPr>
        <p:txBody>
          <a:bodyPr wrap="square">
            <a:spAutoFit/>
          </a:bodyPr>
          <a:lstStyle/>
          <a:p>
            <a:pPr lvl="0" algn="ctr"/>
            <a:r>
              <a:rPr lang="en-US" i="1" dirty="0" err="1" smtClean="0">
                <a:solidFill>
                  <a:srgbClr val="000000"/>
                </a:solidFill>
                <a:latin typeface="Times New Roman"/>
              </a:rPr>
              <a:t>Đẽo</a:t>
            </a:r>
            <a:r>
              <a:rPr lang="en-US" i="1" dirty="0" smtClean="0">
                <a:solidFill>
                  <a:srgbClr val="000000"/>
                </a:solidFill>
                <a:latin typeface="Times New Roman"/>
              </a:rPr>
              <a:t> </a:t>
            </a:r>
            <a:r>
              <a:rPr lang="en-US" i="1" dirty="0" err="1" smtClean="0">
                <a:solidFill>
                  <a:srgbClr val="000000"/>
                </a:solidFill>
                <a:latin typeface="Times New Roman"/>
              </a:rPr>
              <a:t>cày</a:t>
            </a:r>
            <a:r>
              <a:rPr lang="en-US" i="1" dirty="0" smtClean="0">
                <a:solidFill>
                  <a:srgbClr val="000000"/>
                </a:solidFill>
                <a:latin typeface="Times New Roman"/>
              </a:rPr>
              <a:t> </a:t>
            </a:r>
            <a:r>
              <a:rPr lang="en-US" i="1" dirty="0" err="1" smtClean="0">
                <a:solidFill>
                  <a:srgbClr val="000000"/>
                </a:solidFill>
                <a:latin typeface="Times New Roman"/>
              </a:rPr>
              <a:t>theo</a:t>
            </a:r>
            <a:r>
              <a:rPr lang="en-US" i="1" dirty="0" smtClean="0">
                <a:solidFill>
                  <a:srgbClr val="000000"/>
                </a:solidFill>
                <a:latin typeface="Times New Roman"/>
              </a:rPr>
              <a:t> ý </a:t>
            </a:r>
            <a:r>
              <a:rPr lang="en-US" i="1" dirty="0" err="1" smtClean="0">
                <a:solidFill>
                  <a:srgbClr val="000000"/>
                </a:solidFill>
                <a:latin typeface="Times New Roman"/>
              </a:rPr>
              <a:t>người</a:t>
            </a:r>
            <a:r>
              <a:rPr lang="en-US" i="1" dirty="0" smtClean="0">
                <a:solidFill>
                  <a:srgbClr val="000000"/>
                </a:solidFill>
                <a:latin typeface="Times New Roman"/>
              </a:rPr>
              <a:t> ta</a:t>
            </a:r>
          </a:p>
          <a:p>
            <a:pPr lvl="0" algn="ctr"/>
            <a:r>
              <a:rPr lang="en-US" i="1" dirty="0" err="1" smtClean="0">
                <a:solidFill>
                  <a:srgbClr val="000000"/>
                </a:solidFill>
                <a:latin typeface="Times New Roman"/>
              </a:rPr>
              <a:t>Sẽ</a:t>
            </a:r>
            <a:r>
              <a:rPr lang="en-US" i="1" dirty="0" smtClean="0">
                <a:solidFill>
                  <a:srgbClr val="000000"/>
                </a:solidFill>
                <a:latin typeface="Times New Roman"/>
              </a:rPr>
              <a:t> </a:t>
            </a:r>
            <a:r>
              <a:rPr lang="en-US" i="1" dirty="0" err="1" smtClean="0">
                <a:solidFill>
                  <a:srgbClr val="000000"/>
                </a:solidFill>
                <a:latin typeface="Times New Roman"/>
              </a:rPr>
              <a:t>thành</a:t>
            </a:r>
            <a:r>
              <a:rPr lang="en-US" i="1" dirty="0" smtClean="0">
                <a:solidFill>
                  <a:srgbClr val="000000"/>
                </a:solidFill>
                <a:latin typeface="Times New Roman"/>
              </a:rPr>
              <a:t> </a:t>
            </a:r>
            <a:r>
              <a:rPr lang="en-US" i="1" dirty="0" err="1" smtClean="0">
                <a:solidFill>
                  <a:srgbClr val="000000"/>
                </a:solidFill>
                <a:latin typeface="Times New Roman"/>
              </a:rPr>
              <a:t>khúc</a:t>
            </a:r>
            <a:r>
              <a:rPr lang="en-US" i="1" dirty="0" smtClean="0">
                <a:solidFill>
                  <a:srgbClr val="000000"/>
                </a:solidFill>
                <a:latin typeface="Times New Roman"/>
              </a:rPr>
              <a:t> </a:t>
            </a:r>
            <a:r>
              <a:rPr lang="en-US" i="1" dirty="0" err="1" smtClean="0">
                <a:solidFill>
                  <a:srgbClr val="000000"/>
                </a:solidFill>
                <a:latin typeface="Times New Roman"/>
              </a:rPr>
              <a:t>gỗ</a:t>
            </a:r>
            <a:r>
              <a:rPr lang="en-US" i="1" dirty="0" smtClean="0">
                <a:solidFill>
                  <a:srgbClr val="000000"/>
                </a:solidFill>
                <a:latin typeface="Times New Roman"/>
              </a:rPr>
              <a:t> </a:t>
            </a:r>
            <a:r>
              <a:rPr lang="en-US" i="1" dirty="0" err="1" smtClean="0">
                <a:solidFill>
                  <a:srgbClr val="000000"/>
                </a:solidFill>
                <a:latin typeface="Times New Roman"/>
              </a:rPr>
              <a:t>chẳng</a:t>
            </a:r>
            <a:r>
              <a:rPr lang="en-US" i="1" dirty="0" smtClean="0">
                <a:solidFill>
                  <a:srgbClr val="000000"/>
                </a:solidFill>
                <a:latin typeface="Times New Roman"/>
              </a:rPr>
              <a:t> </a:t>
            </a:r>
            <a:r>
              <a:rPr lang="en-US" i="1" dirty="0" err="1" smtClean="0">
                <a:solidFill>
                  <a:srgbClr val="000000"/>
                </a:solidFill>
                <a:latin typeface="Times New Roman"/>
              </a:rPr>
              <a:t>ra</a:t>
            </a:r>
            <a:r>
              <a:rPr lang="en-US" i="1" dirty="0" smtClean="0">
                <a:solidFill>
                  <a:srgbClr val="000000"/>
                </a:solidFill>
                <a:latin typeface="Times New Roman"/>
              </a:rPr>
              <a:t> </a:t>
            </a:r>
            <a:r>
              <a:rPr lang="en-US" i="1" dirty="0" err="1" smtClean="0">
                <a:solidFill>
                  <a:srgbClr val="000000"/>
                </a:solidFill>
                <a:latin typeface="Times New Roman"/>
              </a:rPr>
              <a:t>việc</a:t>
            </a:r>
            <a:r>
              <a:rPr lang="en-US" i="1" dirty="0" smtClean="0">
                <a:solidFill>
                  <a:srgbClr val="000000"/>
                </a:solidFill>
                <a:latin typeface="Times New Roman"/>
              </a:rPr>
              <a:t> </a:t>
            </a:r>
            <a:r>
              <a:rPr lang="en-US" i="1" dirty="0" err="1" smtClean="0">
                <a:solidFill>
                  <a:srgbClr val="000000"/>
                </a:solidFill>
                <a:latin typeface="Times New Roman"/>
              </a:rPr>
              <a:t>gì</a:t>
            </a:r>
            <a:endParaRPr lang="vi-VN" dirty="0">
              <a:solidFill>
                <a:srgbClr val="000000"/>
              </a:solidFill>
              <a:latin typeface="Times New Roman"/>
            </a:endParaRPr>
          </a:p>
        </p:txBody>
      </p:sp>
      <p:sp>
        <p:nvSpPr>
          <p:cNvPr id="51" name="Rectangle 50"/>
          <p:cNvSpPr/>
          <p:nvPr/>
        </p:nvSpPr>
        <p:spPr>
          <a:xfrm>
            <a:off x="84019" y="6145486"/>
            <a:ext cx="1939955" cy="400110"/>
          </a:xfrm>
          <a:prstGeom prst="rect">
            <a:avLst/>
          </a:prstGeom>
        </p:spPr>
        <p:txBody>
          <a:bodyPr wrap="none">
            <a:spAutoFit/>
          </a:bodyPr>
          <a:lstStyle/>
          <a:p>
            <a:r>
              <a:rPr lang="en-US" sz="2000" b="1" dirty="0" err="1" smtClean="0">
                <a:solidFill>
                  <a:srgbClr val="FF0000"/>
                </a:solidFill>
                <a:latin typeface="Times New Roman" pitchFamily="18" charset="0"/>
                <a:cs typeface="Times New Roman" pitchFamily="18" charset="0"/>
              </a:rPr>
              <a:t>Sự</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tích</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trầu</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cau</a:t>
            </a:r>
            <a:endParaRPr lang="en-US" sz="2000" b="1" dirty="0" smtClean="0">
              <a:solidFill>
                <a:srgbClr val="FF0000"/>
              </a:solidFill>
              <a:latin typeface="Times New Roman" pitchFamily="18" charset="0"/>
              <a:cs typeface="Times New Roman" pitchFamily="18" charset="0"/>
            </a:endParaRPr>
          </a:p>
        </p:txBody>
      </p:sp>
      <p:sp>
        <p:nvSpPr>
          <p:cNvPr id="52" name="Rectangle 51"/>
          <p:cNvSpPr/>
          <p:nvPr/>
        </p:nvSpPr>
        <p:spPr>
          <a:xfrm>
            <a:off x="2299855" y="5914551"/>
            <a:ext cx="3719944" cy="923330"/>
          </a:xfrm>
          <a:prstGeom prst="rect">
            <a:avLst/>
          </a:prstGeom>
        </p:spPr>
        <p:txBody>
          <a:bodyPr wrap="square">
            <a:spAutoFit/>
          </a:bodyPr>
          <a:lstStyle/>
          <a:p>
            <a:pPr lvl="0" algn="ctr"/>
            <a:r>
              <a:rPr lang="en-US" i="1" dirty="0" err="1" smtClean="0">
                <a:solidFill>
                  <a:srgbClr val="000000"/>
                </a:solidFill>
                <a:latin typeface="Times New Roman"/>
              </a:rPr>
              <a:t>Đậm</a:t>
            </a:r>
            <a:r>
              <a:rPr lang="en-US" i="1" dirty="0" smtClean="0">
                <a:solidFill>
                  <a:srgbClr val="000000"/>
                </a:solidFill>
                <a:latin typeface="Times New Roman"/>
              </a:rPr>
              <a:t> </a:t>
            </a:r>
            <a:r>
              <a:rPr lang="en-US" i="1" dirty="0" err="1" smtClean="0">
                <a:solidFill>
                  <a:srgbClr val="000000"/>
                </a:solidFill>
                <a:latin typeface="Times New Roman"/>
              </a:rPr>
              <a:t>đà</a:t>
            </a:r>
            <a:r>
              <a:rPr lang="en-US" i="1" dirty="0" smtClean="0">
                <a:solidFill>
                  <a:srgbClr val="000000"/>
                </a:solidFill>
                <a:latin typeface="Times New Roman"/>
              </a:rPr>
              <a:t> </a:t>
            </a:r>
            <a:r>
              <a:rPr lang="en-US" i="1" dirty="0" err="1" smtClean="0">
                <a:solidFill>
                  <a:srgbClr val="000000"/>
                </a:solidFill>
                <a:latin typeface="Times New Roman"/>
              </a:rPr>
              <a:t>cái</a:t>
            </a:r>
            <a:r>
              <a:rPr lang="en-US" i="1" dirty="0" smtClean="0">
                <a:solidFill>
                  <a:srgbClr val="000000"/>
                </a:solidFill>
                <a:latin typeface="Times New Roman"/>
              </a:rPr>
              <a:t> </a:t>
            </a:r>
            <a:r>
              <a:rPr lang="en-US" i="1" dirty="0" err="1" smtClean="0">
                <a:solidFill>
                  <a:srgbClr val="000000"/>
                </a:solidFill>
                <a:latin typeface="Times New Roman"/>
              </a:rPr>
              <a:t>tích</a:t>
            </a:r>
            <a:r>
              <a:rPr lang="en-US" i="1" dirty="0" smtClean="0">
                <a:solidFill>
                  <a:srgbClr val="000000"/>
                </a:solidFill>
                <a:latin typeface="Times New Roman"/>
              </a:rPr>
              <a:t> </a:t>
            </a:r>
            <a:r>
              <a:rPr lang="en-US" i="1" dirty="0" err="1" smtClean="0">
                <a:solidFill>
                  <a:srgbClr val="000000"/>
                </a:solidFill>
                <a:latin typeface="Times New Roman"/>
              </a:rPr>
              <a:t>trầu</a:t>
            </a:r>
            <a:r>
              <a:rPr lang="en-US" i="1" dirty="0" smtClean="0">
                <a:solidFill>
                  <a:srgbClr val="000000"/>
                </a:solidFill>
                <a:latin typeface="Times New Roman"/>
              </a:rPr>
              <a:t> </a:t>
            </a:r>
            <a:r>
              <a:rPr lang="en-US" i="1" dirty="0" err="1" smtClean="0">
                <a:solidFill>
                  <a:srgbClr val="000000"/>
                </a:solidFill>
                <a:latin typeface="Times New Roman"/>
              </a:rPr>
              <a:t>cau</a:t>
            </a:r>
            <a:endParaRPr lang="en-US" i="1" dirty="0" smtClean="0">
              <a:solidFill>
                <a:srgbClr val="000000"/>
              </a:solidFill>
              <a:latin typeface="Times New Roman"/>
            </a:endParaRPr>
          </a:p>
          <a:p>
            <a:pPr lvl="0" algn="ctr"/>
            <a:r>
              <a:rPr lang="en-US" i="1" dirty="0" err="1" smtClean="0">
                <a:solidFill>
                  <a:srgbClr val="000000"/>
                </a:solidFill>
                <a:latin typeface="Times New Roman"/>
              </a:rPr>
              <a:t>Miếng</a:t>
            </a:r>
            <a:r>
              <a:rPr lang="en-US" i="1" dirty="0" smtClean="0">
                <a:solidFill>
                  <a:srgbClr val="000000"/>
                </a:solidFill>
                <a:latin typeface="Times New Roman"/>
              </a:rPr>
              <a:t> </a:t>
            </a:r>
            <a:r>
              <a:rPr lang="en-US" i="1" dirty="0" err="1" smtClean="0">
                <a:solidFill>
                  <a:srgbClr val="000000"/>
                </a:solidFill>
                <a:latin typeface="Times New Roman"/>
              </a:rPr>
              <a:t>trầu</a:t>
            </a:r>
            <a:r>
              <a:rPr lang="en-US" i="1" dirty="0" smtClean="0">
                <a:solidFill>
                  <a:srgbClr val="000000"/>
                </a:solidFill>
                <a:latin typeface="Times New Roman"/>
              </a:rPr>
              <a:t> </a:t>
            </a:r>
            <a:r>
              <a:rPr lang="en-US" i="1" dirty="0" err="1" smtClean="0">
                <a:solidFill>
                  <a:srgbClr val="000000"/>
                </a:solidFill>
                <a:latin typeface="Times New Roman"/>
              </a:rPr>
              <a:t>đỏ</a:t>
            </a:r>
            <a:r>
              <a:rPr lang="en-US" i="1" dirty="0" smtClean="0">
                <a:solidFill>
                  <a:srgbClr val="000000"/>
                </a:solidFill>
                <a:latin typeface="Times New Roman"/>
              </a:rPr>
              <a:t> </a:t>
            </a:r>
            <a:r>
              <a:rPr lang="en-US" i="1" dirty="0" err="1" smtClean="0">
                <a:solidFill>
                  <a:srgbClr val="000000"/>
                </a:solidFill>
                <a:latin typeface="Times New Roman"/>
              </a:rPr>
              <a:t>thắm</a:t>
            </a:r>
            <a:r>
              <a:rPr lang="en-US" i="1" dirty="0" smtClean="0">
                <a:solidFill>
                  <a:srgbClr val="000000"/>
                </a:solidFill>
                <a:latin typeface="Times New Roman"/>
              </a:rPr>
              <a:t> </a:t>
            </a:r>
            <a:r>
              <a:rPr lang="en-US" i="1" dirty="0" err="1" smtClean="0">
                <a:solidFill>
                  <a:srgbClr val="000000"/>
                </a:solidFill>
                <a:latin typeface="Times New Roman"/>
              </a:rPr>
              <a:t>nặng</a:t>
            </a:r>
            <a:r>
              <a:rPr lang="en-US" i="1" dirty="0" smtClean="0">
                <a:solidFill>
                  <a:srgbClr val="000000"/>
                </a:solidFill>
                <a:latin typeface="Times New Roman"/>
              </a:rPr>
              <a:t> </a:t>
            </a:r>
            <a:r>
              <a:rPr lang="en-US" i="1" dirty="0" err="1" smtClean="0">
                <a:solidFill>
                  <a:srgbClr val="000000"/>
                </a:solidFill>
                <a:latin typeface="Times New Roman"/>
              </a:rPr>
              <a:t>sâu</a:t>
            </a:r>
            <a:r>
              <a:rPr lang="en-US" i="1" dirty="0" smtClean="0">
                <a:solidFill>
                  <a:srgbClr val="000000"/>
                </a:solidFill>
                <a:latin typeface="Times New Roman"/>
              </a:rPr>
              <a:t> </a:t>
            </a:r>
            <a:r>
              <a:rPr lang="en-US" i="1" dirty="0" err="1" smtClean="0">
                <a:solidFill>
                  <a:srgbClr val="000000"/>
                </a:solidFill>
                <a:latin typeface="Times New Roman"/>
              </a:rPr>
              <a:t>tình</a:t>
            </a:r>
            <a:r>
              <a:rPr lang="en-US" i="1" dirty="0" smtClean="0">
                <a:solidFill>
                  <a:srgbClr val="000000"/>
                </a:solidFill>
                <a:latin typeface="Times New Roman"/>
              </a:rPr>
              <a:t> </a:t>
            </a:r>
            <a:r>
              <a:rPr lang="en-US" i="1" dirty="0" err="1" smtClean="0">
                <a:solidFill>
                  <a:srgbClr val="000000"/>
                </a:solidFill>
                <a:latin typeface="Times New Roman"/>
              </a:rPr>
              <a:t>người</a:t>
            </a:r>
            <a:endParaRPr lang="vi-VN" dirty="0">
              <a:solidFill>
                <a:srgbClr val="000000"/>
              </a:solidFill>
              <a:latin typeface="Times New Roman"/>
            </a:endParaRPr>
          </a:p>
        </p:txBody>
      </p:sp>
      <p:sp>
        <p:nvSpPr>
          <p:cNvPr id="57" name="Rectangle 56"/>
          <p:cNvSpPr/>
          <p:nvPr/>
        </p:nvSpPr>
        <p:spPr>
          <a:xfrm>
            <a:off x="6054246" y="3811488"/>
            <a:ext cx="2969013" cy="1631216"/>
          </a:xfrm>
          <a:prstGeom prst="rect">
            <a:avLst/>
          </a:prstGeom>
        </p:spPr>
        <p:txBody>
          <a:bodyPr wrap="square">
            <a:spAutoFit/>
          </a:bodyPr>
          <a:lstStyle/>
          <a:p>
            <a:pPr lvl="0" algn="ctr"/>
            <a:r>
              <a:rPr lang="en-US" sz="2000" dirty="0" err="1" smtClean="0">
                <a:solidFill>
                  <a:srgbClr val="000000"/>
                </a:solidFill>
                <a:latin typeface="Times New Roman"/>
              </a:rPr>
              <a:t>Phản</a:t>
            </a:r>
            <a:r>
              <a:rPr lang="en-US" sz="2000" dirty="0" smtClean="0">
                <a:solidFill>
                  <a:srgbClr val="000000"/>
                </a:solidFill>
                <a:latin typeface="Times New Roman"/>
              </a:rPr>
              <a:t> </a:t>
            </a:r>
            <a:r>
              <a:rPr lang="en-US" sz="2000" dirty="0" err="1" smtClean="0">
                <a:solidFill>
                  <a:srgbClr val="000000"/>
                </a:solidFill>
                <a:latin typeface="Times New Roman"/>
              </a:rPr>
              <a:t>ánh</a:t>
            </a:r>
            <a:r>
              <a:rPr lang="en-US" sz="2000" dirty="0" smtClean="0">
                <a:solidFill>
                  <a:srgbClr val="000000"/>
                </a:solidFill>
                <a:latin typeface="Times New Roman"/>
              </a:rPr>
              <a:t> </a:t>
            </a:r>
            <a:r>
              <a:rPr lang="en-US" sz="2000" dirty="0" err="1" smtClean="0">
                <a:solidFill>
                  <a:srgbClr val="000000"/>
                </a:solidFill>
                <a:latin typeface="Times New Roman"/>
              </a:rPr>
              <a:t>những</a:t>
            </a:r>
            <a:r>
              <a:rPr lang="en-US" sz="2000" dirty="0" smtClean="0">
                <a:solidFill>
                  <a:srgbClr val="000000"/>
                </a:solidFill>
                <a:latin typeface="Times New Roman"/>
              </a:rPr>
              <a:t> </a:t>
            </a:r>
            <a:r>
              <a:rPr lang="en-US" sz="2000" dirty="0" err="1" smtClean="0">
                <a:solidFill>
                  <a:srgbClr val="000000"/>
                </a:solidFill>
                <a:latin typeface="Times New Roman"/>
              </a:rPr>
              <a:t>nét</a:t>
            </a:r>
            <a:r>
              <a:rPr lang="en-US" sz="2000" dirty="0" smtClean="0">
                <a:solidFill>
                  <a:srgbClr val="000000"/>
                </a:solidFill>
                <a:latin typeface="Times New Roman"/>
              </a:rPr>
              <a:t> </a:t>
            </a:r>
            <a:r>
              <a:rPr lang="en-US" sz="2000" dirty="0" err="1" smtClean="0">
                <a:solidFill>
                  <a:srgbClr val="000000"/>
                </a:solidFill>
                <a:latin typeface="Times New Roman"/>
              </a:rPr>
              <a:t>đẹp</a:t>
            </a:r>
            <a:r>
              <a:rPr lang="en-US" sz="2000" dirty="0" smtClean="0">
                <a:solidFill>
                  <a:srgbClr val="000000"/>
                </a:solidFill>
                <a:latin typeface="Times New Roman"/>
              </a:rPr>
              <a:t> </a:t>
            </a:r>
            <a:r>
              <a:rPr lang="en-US" sz="2000" dirty="0" err="1" smtClean="0">
                <a:solidFill>
                  <a:srgbClr val="000000"/>
                </a:solidFill>
                <a:latin typeface="Times New Roman"/>
              </a:rPr>
              <a:t>tình</a:t>
            </a:r>
            <a:r>
              <a:rPr lang="en-US" sz="2000" dirty="0" smtClean="0">
                <a:solidFill>
                  <a:srgbClr val="000000"/>
                </a:solidFill>
                <a:latin typeface="Times New Roman"/>
              </a:rPr>
              <a:t> </a:t>
            </a:r>
            <a:r>
              <a:rPr lang="en-US" sz="2000" dirty="0" err="1" smtClean="0">
                <a:solidFill>
                  <a:srgbClr val="000000"/>
                </a:solidFill>
                <a:latin typeface="Times New Roman"/>
              </a:rPr>
              <a:t>người</a:t>
            </a:r>
            <a:r>
              <a:rPr lang="en-US" sz="2000" dirty="0" smtClean="0">
                <a:solidFill>
                  <a:srgbClr val="000000"/>
                </a:solidFill>
                <a:latin typeface="Times New Roman"/>
              </a:rPr>
              <a:t>: </a:t>
            </a:r>
            <a:r>
              <a:rPr lang="en-US" sz="2000" dirty="0" err="1" smtClean="0">
                <a:solidFill>
                  <a:srgbClr val="000000"/>
                </a:solidFill>
                <a:latin typeface="Times New Roman"/>
              </a:rPr>
              <a:t>Lòng</a:t>
            </a:r>
            <a:r>
              <a:rPr lang="en-US" sz="2000" dirty="0" smtClean="0">
                <a:solidFill>
                  <a:srgbClr val="000000"/>
                </a:solidFill>
                <a:latin typeface="Times New Roman"/>
              </a:rPr>
              <a:t> </a:t>
            </a:r>
            <a:r>
              <a:rPr lang="en-US" sz="2000" dirty="0" err="1" smtClean="0">
                <a:solidFill>
                  <a:srgbClr val="000000"/>
                </a:solidFill>
                <a:latin typeface="Times New Roman"/>
              </a:rPr>
              <a:t>yêu</a:t>
            </a:r>
            <a:r>
              <a:rPr lang="en-US" sz="2000" dirty="0" smtClean="0">
                <a:solidFill>
                  <a:srgbClr val="000000"/>
                </a:solidFill>
                <a:latin typeface="Times New Roman"/>
              </a:rPr>
              <a:t> </a:t>
            </a:r>
            <a:r>
              <a:rPr lang="en-US" sz="2000" dirty="0" err="1" smtClean="0">
                <a:solidFill>
                  <a:srgbClr val="000000"/>
                </a:solidFill>
                <a:latin typeface="Times New Roman"/>
              </a:rPr>
              <a:t>thương</a:t>
            </a:r>
            <a:r>
              <a:rPr lang="en-US" sz="2000" dirty="0" smtClean="0">
                <a:solidFill>
                  <a:srgbClr val="000000"/>
                </a:solidFill>
                <a:latin typeface="Times New Roman"/>
              </a:rPr>
              <a:t>, </a:t>
            </a:r>
            <a:r>
              <a:rPr lang="en-US" sz="2000" dirty="0" err="1" smtClean="0">
                <a:solidFill>
                  <a:srgbClr val="000000"/>
                </a:solidFill>
                <a:latin typeface="Times New Roman"/>
              </a:rPr>
              <a:t>bao</a:t>
            </a:r>
            <a:r>
              <a:rPr lang="en-US" sz="2000" dirty="0" smtClean="0">
                <a:solidFill>
                  <a:srgbClr val="000000"/>
                </a:solidFill>
                <a:latin typeface="Times New Roman"/>
              </a:rPr>
              <a:t> dung, </a:t>
            </a:r>
            <a:r>
              <a:rPr lang="en-US" sz="2000" dirty="0" err="1" smtClean="0">
                <a:solidFill>
                  <a:srgbClr val="000000"/>
                </a:solidFill>
                <a:latin typeface="Times New Roman"/>
              </a:rPr>
              <a:t>vị</a:t>
            </a:r>
            <a:r>
              <a:rPr lang="en-US" sz="2000" dirty="0" smtClean="0">
                <a:solidFill>
                  <a:srgbClr val="000000"/>
                </a:solidFill>
                <a:latin typeface="Times New Roman"/>
              </a:rPr>
              <a:t> </a:t>
            </a:r>
            <a:r>
              <a:rPr lang="en-US" sz="2000" dirty="0" err="1" smtClean="0">
                <a:solidFill>
                  <a:srgbClr val="000000"/>
                </a:solidFill>
                <a:latin typeface="Times New Roman"/>
              </a:rPr>
              <a:t>tha</a:t>
            </a:r>
            <a:r>
              <a:rPr lang="en-US" sz="2000" dirty="0" smtClean="0">
                <a:solidFill>
                  <a:srgbClr val="000000"/>
                </a:solidFill>
                <a:latin typeface="Times New Roman"/>
              </a:rPr>
              <a:t>, </a:t>
            </a:r>
            <a:r>
              <a:rPr lang="en-US" sz="2000" dirty="0" err="1" smtClean="0">
                <a:solidFill>
                  <a:srgbClr val="000000"/>
                </a:solidFill>
                <a:latin typeface="Times New Roman"/>
              </a:rPr>
              <a:t>độ</a:t>
            </a:r>
            <a:r>
              <a:rPr lang="en-US" sz="2000" dirty="0" smtClean="0">
                <a:solidFill>
                  <a:srgbClr val="000000"/>
                </a:solidFill>
                <a:latin typeface="Times New Roman"/>
              </a:rPr>
              <a:t> </a:t>
            </a:r>
            <a:r>
              <a:rPr lang="en-US" sz="2000" dirty="0" err="1" smtClean="0">
                <a:solidFill>
                  <a:srgbClr val="000000"/>
                </a:solidFill>
                <a:latin typeface="Times New Roman"/>
              </a:rPr>
              <a:t>lượng</a:t>
            </a:r>
            <a:r>
              <a:rPr lang="en-US" sz="2000" dirty="0" smtClean="0">
                <a:solidFill>
                  <a:srgbClr val="000000"/>
                </a:solidFill>
                <a:latin typeface="Times New Roman"/>
              </a:rPr>
              <a:t>, </a:t>
            </a:r>
            <a:r>
              <a:rPr lang="en-US" sz="2000" dirty="0" err="1" smtClean="0">
                <a:solidFill>
                  <a:srgbClr val="000000"/>
                </a:solidFill>
                <a:latin typeface="Times New Roman"/>
              </a:rPr>
              <a:t>đa</a:t>
            </a:r>
            <a:r>
              <a:rPr lang="en-US" sz="2000" dirty="0" smtClean="0">
                <a:solidFill>
                  <a:srgbClr val="000000"/>
                </a:solidFill>
                <a:latin typeface="Times New Roman"/>
              </a:rPr>
              <a:t> </a:t>
            </a:r>
            <a:r>
              <a:rPr lang="en-US" sz="2000" dirty="0" err="1" smtClean="0">
                <a:solidFill>
                  <a:srgbClr val="000000"/>
                </a:solidFill>
                <a:latin typeface="Times New Roman"/>
              </a:rPr>
              <a:t>tình</a:t>
            </a:r>
            <a:r>
              <a:rPr lang="en-US" sz="2000" dirty="0" smtClean="0">
                <a:solidFill>
                  <a:srgbClr val="000000"/>
                </a:solidFill>
                <a:latin typeface="Times New Roman"/>
              </a:rPr>
              <a:t>, </a:t>
            </a:r>
            <a:r>
              <a:rPr lang="en-US" sz="2000" dirty="0" err="1" smtClean="0">
                <a:solidFill>
                  <a:srgbClr val="000000"/>
                </a:solidFill>
                <a:latin typeface="Times New Roman"/>
              </a:rPr>
              <a:t>đa</a:t>
            </a:r>
            <a:r>
              <a:rPr lang="en-US" sz="2000" dirty="0" smtClean="0">
                <a:solidFill>
                  <a:srgbClr val="000000"/>
                </a:solidFill>
                <a:latin typeface="Times New Roman"/>
              </a:rPr>
              <a:t> </a:t>
            </a:r>
            <a:r>
              <a:rPr lang="en-US" sz="2000" dirty="0" err="1" smtClean="0">
                <a:solidFill>
                  <a:srgbClr val="000000"/>
                </a:solidFill>
                <a:latin typeface="Times New Roman"/>
              </a:rPr>
              <a:t>mang</a:t>
            </a:r>
            <a:r>
              <a:rPr lang="en-US" sz="2000" dirty="0" smtClean="0">
                <a:solidFill>
                  <a:srgbClr val="000000"/>
                </a:solidFill>
                <a:latin typeface="Times New Roman"/>
              </a:rPr>
              <a:t>…</a:t>
            </a:r>
            <a:endParaRPr lang="vi-VN" sz="2000" dirty="0">
              <a:solidFill>
                <a:srgbClr val="000000"/>
              </a:solidFill>
              <a:latin typeface="Times New Roman"/>
            </a:endParaRPr>
          </a:p>
        </p:txBody>
      </p:sp>
      <p:cxnSp>
        <p:nvCxnSpPr>
          <p:cNvPr id="30" name="Straight Connector 29"/>
          <p:cNvCxnSpPr/>
          <p:nvPr/>
        </p:nvCxnSpPr>
        <p:spPr>
          <a:xfrm>
            <a:off x="9014356" y="2484934"/>
            <a:ext cx="17806" cy="433150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94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220"/>
                                        </p:tgtEl>
                                        <p:attrNameLst>
                                          <p:attrName>style.visibility</p:attrName>
                                        </p:attrNameLst>
                                      </p:cBhvr>
                                      <p:to>
                                        <p:strVal val="visible"/>
                                      </p:to>
                                    </p:set>
                                    <p:anim calcmode="lin" valueType="num">
                                      <p:cBhvr additive="base">
                                        <p:cTn id="11" dur="500" fill="hold"/>
                                        <p:tgtEl>
                                          <p:spTgt spid="9220"/>
                                        </p:tgtEl>
                                        <p:attrNameLst>
                                          <p:attrName>ppt_x</p:attrName>
                                        </p:attrNameLst>
                                      </p:cBhvr>
                                      <p:tavLst>
                                        <p:tav tm="0">
                                          <p:val>
                                            <p:strVal val="#ppt_x"/>
                                          </p:val>
                                        </p:tav>
                                        <p:tav tm="100000">
                                          <p:val>
                                            <p:strVal val="#ppt_x"/>
                                          </p:val>
                                        </p:tav>
                                      </p:tavLst>
                                    </p:anim>
                                    <p:anim calcmode="lin" valueType="num">
                                      <p:cBhvr additive="base">
                                        <p:cTn id="12"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additive="base">
                                        <p:cTn id="46" dur="500" fill="hold"/>
                                        <p:tgtEl>
                                          <p:spTgt spid="57"/>
                                        </p:tgtEl>
                                        <p:attrNameLst>
                                          <p:attrName>ppt_x</p:attrName>
                                        </p:attrNameLst>
                                      </p:cBhvr>
                                      <p:tavLst>
                                        <p:tav tm="0">
                                          <p:val>
                                            <p:strVal val="#ppt_x"/>
                                          </p:val>
                                        </p:tav>
                                        <p:tav tm="100000">
                                          <p:val>
                                            <p:strVal val="#ppt_x"/>
                                          </p:val>
                                        </p:tav>
                                      </p:tavLst>
                                    </p:anim>
                                    <p:anim calcmode="lin" valueType="num">
                                      <p:cBhvr additive="base">
                                        <p:cTn id="47"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9220" grpId="0"/>
      <p:bldP spid="46" grpId="0"/>
      <p:bldP spid="47" grpId="0"/>
      <p:bldP spid="48" grpId="0"/>
      <p:bldP spid="50" grpId="0"/>
      <p:bldP spid="51" grpId="0"/>
      <p:bldP spid="52"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57400" y="-20827"/>
            <a:ext cx="7010400" cy="1200329"/>
          </a:xfrm>
          <a:prstGeom prst="rect">
            <a:avLst/>
          </a:prstGeom>
        </p:spPr>
        <p:txBody>
          <a:bodyPr wrap="square">
            <a:spAutoFit/>
          </a:bodyPr>
          <a:lstStyle/>
          <a:p>
            <a:pPr algn="ctr"/>
            <a:r>
              <a:rPr lang="en-US" sz="2400" b="1" dirty="0" err="1" smtClean="0">
                <a:solidFill>
                  <a:srgbClr val="00B0F0"/>
                </a:solidFill>
                <a:latin typeface="Times New Roman" pitchFamily="18" charset="0"/>
                <a:cs typeface="Times New Roman" pitchFamily="18" charset="0"/>
              </a:rPr>
              <a:t>Tiết</a:t>
            </a:r>
            <a:r>
              <a:rPr lang="en-US" sz="2400" b="1" dirty="0" smtClean="0">
                <a:solidFill>
                  <a:srgbClr val="00B0F0"/>
                </a:solidFill>
                <a:latin typeface="Times New Roman" pitchFamily="18" charset="0"/>
                <a:cs typeface="Times New Roman" pitchFamily="18" charset="0"/>
              </a:rPr>
              <a:t> 47-48:</a:t>
            </a:r>
            <a:r>
              <a:rPr lang="vi-VN" sz="2400" b="1" dirty="0" smtClean="0">
                <a:solidFill>
                  <a:srgbClr val="00B0F0"/>
                </a:solidFill>
                <a:latin typeface="Times New Roman" pitchFamily="18" charset="0"/>
                <a:cs typeface="Times New Roman" pitchFamily="18" charset="0"/>
              </a:rPr>
              <a:t>Văn</a:t>
            </a:r>
            <a:r>
              <a:rPr lang="en-US" sz="2400" b="1" dirty="0" smtClean="0">
                <a:solidFill>
                  <a:srgbClr val="00B0F0"/>
                </a:solidFill>
                <a:latin typeface="Times New Roman" pitchFamily="18" charset="0"/>
                <a:cs typeface="Times New Roman" pitchFamily="18" charset="0"/>
              </a:rPr>
              <a:t> </a:t>
            </a:r>
            <a:r>
              <a:rPr lang="en-US" sz="2400" b="1" dirty="0" err="1" smtClean="0">
                <a:solidFill>
                  <a:srgbClr val="00B0F0"/>
                </a:solidFill>
                <a:latin typeface="Times New Roman" pitchFamily="18" charset="0"/>
                <a:cs typeface="Times New Roman" pitchFamily="18" charset="0"/>
              </a:rPr>
              <a:t>bản</a:t>
            </a:r>
            <a:r>
              <a:rPr lang="en-US" sz="2400" b="1" dirty="0" smtClean="0">
                <a:solidFill>
                  <a:srgbClr val="00B0F0"/>
                </a:solidFill>
                <a:latin typeface="Times New Roman" pitchFamily="18" charset="0"/>
                <a:cs typeface="Times New Roman" pitchFamily="18" charset="0"/>
              </a:rPr>
              <a:t> 2</a:t>
            </a:r>
          </a:p>
          <a:p>
            <a:r>
              <a:rPr lang="en-US" sz="2400" b="1" dirty="0" smtClean="0">
                <a:solidFill>
                  <a:srgbClr val="FF0000"/>
                </a:solidFill>
                <a:latin typeface="Times New Roman" pitchFamily="18" charset="0"/>
                <a:cs typeface="Times New Roman" pitchFamily="18" charset="0"/>
              </a:rPr>
              <a:t>CHUYỆN CỔ NƯỚC MÌNH</a:t>
            </a:r>
          </a:p>
          <a:p>
            <a:pPr algn="ct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Lâm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Thị</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Mỹ</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Dạ</a:t>
            </a:r>
            <a:r>
              <a:rPr lang="en-US" sz="2400" b="1" dirty="0" smtClean="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3" name="Rectangle 2"/>
          <p:cNvSpPr/>
          <p:nvPr/>
        </p:nvSpPr>
        <p:spPr>
          <a:xfrm>
            <a:off x="0" y="769867"/>
            <a:ext cx="3828292" cy="400110"/>
          </a:xfrm>
          <a:prstGeom prst="rect">
            <a:avLst/>
          </a:prstGeom>
        </p:spPr>
        <p:txBody>
          <a:bodyPr wrap="none">
            <a:spAutoFit/>
          </a:bodyPr>
          <a:lstStyle/>
          <a:p>
            <a:r>
              <a:rPr lang="en-US" sz="2000" b="1" dirty="0" smtClean="0">
                <a:solidFill>
                  <a:srgbClr val="FF0000"/>
                </a:solidFill>
                <a:latin typeface="Times New Roman" pitchFamily="18" charset="0"/>
                <a:cs typeface="Times New Roman" pitchFamily="18" charset="0"/>
              </a:rPr>
              <a:t>II. </a:t>
            </a:r>
            <a:r>
              <a:rPr lang="vi-VN" sz="2000" b="1" dirty="0" smtClean="0">
                <a:solidFill>
                  <a:srgbClr val="FF0000"/>
                </a:solidFill>
                <a:latin typeface="Times New Roman" pitchFamily="18" charset="0"/>
                <a:cs typeface="Times New Roman" pitchFamily="18" charset="0"/>
              </a:rPr>
              <a:t>ĐỌC- KHÁM PHÁ</a:t>
            </a:r>
            <a:r>
              <a:rPr lang="en-US" sz="2000" b="1" dirty="0" smtClean="0">
                <a:solidFill>
                  <a:srgbClr val="FF0000"/>
                </a:solidFill>
                <a:latin typeface="Times New Roman" pitchFamily="18" charset="0"/>
                <a:cs typeface="Times New Roman" pitchFamily="18" charset="0"/>
              </a:rPr>
              <a:t>VĂN BẢN</a:t>
            </a:r>
            <a:endParaRPr lang="en-US" sz="2000" dirty="0">
              <a:solidFill>
                <a:prstClr val="black"/>
              </a:solidFill>
            </a:endParaRPr>
          </a:p>
        </p:txBody>
      </p:sp>
      <p:sp>
        <p:nvSpPr>
          <p:cNvPr id="2" name="Rectangle 1"/>
          <p:cNvSpPr/>
          <p:nvPr/>
        </p:nvSpPr>
        <p:spPr>
          <a:xfrm>
            <a:off x="76200" y="1157201"/>
            <a:ext cx="7635424" cy="461665"/>
          </a:xfrm>
          <a:prstGeom prst="rect">
            <a:avLst/>
          </a:prstGeom>
        </p:spPr>
        <p:txBody>
          <a:bodyPr wrap="none">
            <a:spAutoFit/>
          </a:bodyPr>
          <a:lstStyle/>
          <a:p>
            <a:r>
              <a:rPr lang="en-US" sz="2400" b="1" dirty="0" smtClean="0">
                <a:latin typeface="Times New Roman"/>
                <a:ea typeface="Times New Roman"/>
              </a:rPr>
              <a:t>1.Những </a:t>
            </a:r>
            <a:r>
              <a:rPr lang="en-US" sz="2400" b="1" dirty="0" err="1">
                <a:latin typeface="Times New Roman"/>
                <a:ea typeface="Times New Roman"/>
              </a:rPr>
              <a:t>câu</a:t>
            </a:r>
            <a:r>
              <a:rPr lang="en-US" sz="2400" b="1" dirty="0">
                <a:latin typeface="Times New Roman"/>
                <a:ea typeface="Times New Roman"/>
              </a:rPr>
              <a:t> </a:t>
            </a:r>
            <a:r>
              <a:rPr lang="en-US" sz="2400" b="1" dirty="0" err="1">
                <a:latin typeface="Times New Roman"/>
                <a:ea typeface="Times New Roman"/>
              </a:rPr>
              <a:t>chuyện</a:t>
            </a:r>
            <a:r>
              <a:rPr lang="en-US" sz="2400" b="1" dirty="0">
                <a:latin typeface="Times New Roman"/>
                <a:ea typeface="Times New Roman"/>
              </a:rPr>
              <a:t> </a:t>
            </a:r>
            <a:r>
              <a:rPr lang="en-US" sz="2400" b="1" dirty="0" err="1">
                <a:latin typeface="Times New Roman"/>
                <a:ea typeface="Times New Roman"/>
              </a:rPr>
              <a:t>cổ</a:t>
            </a:r>
            <a:r>
              <a:rPr lang="en-US" sz="2400" b="1" dirty="0">
                <a:latin typeface="Times New Roman"/>
                <a:ea typeface="Times New Roman"/>
              </a:rPr>
              <a:t> </a:t>
            </a:r>
            <a:r>
              <a:rPr lang="en-US" sz="2400" b="1" dirty="0" err="1">
                <a:latin typeface="Times New Roman"/>
                <a:ea typeface="Times New Roman"/>
              </a:rPr>
              <a:t>được</a:t>
            </a:r>
            <a:r>
              <a:rPr lang="en-US" sz="2400" b="1" dirty="0">
                <a:latin typeface="Times New Roman"/>
                <a:ea typeface="Times New Roman"/>
              </a:rPr>
              <a:t> </a:t>
            </a:r>
            <a:r>
              <a:rPr lang="en-US" sz="2400" b="1" dirty="0" err="1">
                <a:latin typeface="Times New Roman"/>
                <a:ea typeface="Times New Roman"/>
              </a:rPr>
              <a:t>gợi</a:t>
            </a:r>
            <a:r>
              <a:rPr lang="en-US" sz="2400" b="1" dirty="0">
                <a:latin typeface="Times New Roman"/>
                <a:ea typeface="Times New Roman"/>
              </a:rPr>
              <a:t> </a:t>
            </a:r>
            <a:r>
              <a:rPr lang="en-US" sz="2400" b="1" dirty="0" err="1">
                <a:latin typeface="Times New Roman"/>
                <a:ea typeface="Times New Roman"/>
              </a:rPr>
              <a:t>ra</a:t>
            </a:r>
            <a:r>
              <a:rPr lang="en-US" sz="2400" b="1" dirty="0">
                <a:latin typeface="Times New Roman"/>
                <a:ea typeface="Times New Roman"/>
              </a:rPr>
              <a:t> </a:t>
            </a:r>
            <a:r>
              <a:rPr lang="en-US" sz="2400" b="1" dirty="0" err="1">
                <a:latin typeface="Times New Roman"/>
                <a:ea typeface="Times New Roman"/>
              </a:rPr>
              <a:t>từ</a:t>
            </a:r>
            <a:r>
              <a:rPr lang="en-US" sz="2400" b="1" dirty="0">
                <a:latin typeface="Times New Roman"/>
                <a:ea typeface="Times New Roman"/>
              </a:rPr>
              <a:t> </a:t>
            </a:r>
            <a:r>
              <a:rPr lang="en-US" sz="2400" b="1" dirty="0" err="1">
                <a:latin typeface="Times New Roman"/>
                <a:ea typeface="Times New Roman"/>
              </a:rPr>
              <a:t>bài</a:t>
            </a:r>
            <a:r>
              <a:rPr lang="en-US" sz="2400" b="1" dirty="0">
                <a:latin typeface="Times New Roman"/>
                <a:ea typeface="Times New Roman"/>
              </a:rPr>
              <a:t> </a:t>
            </a:r>
            <a:r>
              <a:rPr lang="en-US" sz="2400" b="1" dirty="0" err="1" smtClean="0">
                <a:latin typeface="Times New Roman"/>
                <a:ea typeface="Times New Roman"/>
              </a:rPr>
              <a:t>thơ</a:t>
            </a:r>
            <a:r>
              <a:rPr lang="en-US" sz="2400" b="1" dirty="0" smtClean="0">
                <a:latin typeface="Times New Roman"/>
                <a:ea typeface="Times New Roman"/>
              </a:rPr>
              <a:t> </a:t>
            </a:r>
            <a:r>
              <a:rPr lang="en-US" sz="2400" b="1" dirty="0" err="1" smtClean="0">
                <a:latin typeface="Times New Roman"/>
                <a:ea typeface="Times New Roman"/>
              </a:rPr>
              <a:t>và</a:t>
            </a:r>
            <a:r>
              <a:rPr lang="en-US" sz="2400" b="1" dirty="0" smtClean="0">
                <a:latin typeface="Times New Roman"/>
                <a:ea typeface="Times New Roman"/>
              </a:rPr>
              <a:t> ý </a:t>
            </a:r>
            <a:r>
              <a:rPr lang="en-US" sz="2400" b="1" dirty="0" err="1" smtClean="0">
                <a:latin typeface="Times New Roman"/>
                <a:ea typeface="Times New Roman"/>
              </a:rPr>
              <a:t>nghĩa</a:t>
            </a:r>
            <a:endParaRPr lang="en-US" sz="2400" dirty="0"/>
          </a:p>
        </p:txBody>
      </p:sp>
      <p:sp>
        <p:nvSpPr>
          <p:cNvPr id="6" name="Rectangle 5"/>
          <p:cNvSpPr/>
          <p:nvPr/>
        </p:nvSpPr>
        <p:spPr>
          <a:xfrm>
            <a:off x="44054" y="1618866"/>
            <a:ext cx="8382000" cy="3970318"/>
          </a:xfrm>
          <a:prstGeom prst="rect">
            <a:avLst/>
          </a:prstGeom>
        </p:spPr>
        <p:txBody>
          <a:bodyPr wrap="square">
            <a:spAutoFit/>
          </a:bodyPr>
          <a:lstStyle/>
          <a:p>
            <a:pPr algn="just">
              <a:lnSpc>
                <a:spcPct val="150000"/>
              </a:lnSpc>
              <a:spcAft>
                <a:spcPts val="0"/>
              </a:spcAft>
              <a:tabLst>
                <a:tab pos="90170" algn="l"/>
                <a:tab pos="180340" algn="l"/>
              </a:tabLst>
            </a:pPr>
            <a:r>
              <a:rPr lang="en-US" sz="2800" dirty="0">
                <a:latin typeface="Times New Roman"/>
                <a:ea typeface="Times New Roman"/>
                <a:cs typeface="Times New Roman"/>
              </a:rPr>
              <a:t>- </a:t>
            </a:r>
            <a:r>
              <a:rPr lang="en-US" sz="2800" dirty="0" err="1">
                <a:solidFill>
                  <a:srgbClr val="FF0000"/>
                </a:solidFill>
                <a:latin typeface="Times New Roman"/>
                <a:ea typeface="Times New Roman"/>
                <a:cs typeface="Times New Roman"/>
              </a:rPr>
              <a:t>Tấm</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Cám</a:t>
            </a:r>
            <a:r>
              <a:rPr lang="en-US" sz="2800" dirty="0">
                <a:solidFill>
                  <a:srgbClr val="FF0000"/>
                </a:solidFill>
                <a:latin typeface="Times New Roman"/>
                <a:ea typeface="Times New Roman"/>
                <a:cs typeface="Times New Roman"/>
              </a:rPr>
              <a:t> </a:t>
            </a:r>
            <a:r>
              <a:rPr lang="en-US" sz="2800" dirty="0">
                <a:latin typeface="Times New Roman"/>
                <a:ea typeface="Times New Roman"/>
                <a:cs typeface="Times New Roman"/>
              </a:rPr>
              <a:t>(</a:t>
            </a:r>
            <a:r>
              <a:rPr lang="en-US" sz="2800" i="1" dirty="0" err="1">
                <a:latin typeface="Times New Roman"/>
                <a:ea typeface="Times New Roman"/>
                <a:cs typeface="Times New Roman"/>
              </a:rPr>
              <a:t>Thị</a:t>
            </a:r>
            <a:r>
              <a:rPr lang="en-US" sz="2800" i="1" dirty="0">
                <a:latin typeface="Times New Roman"/>
                <a:ea typeface="Times New Roman"/>
                <a:cs typeface="Times New Roman"/>
              </a:rPr>
              <a:t> </a:t>
            </a:r>
            <a:r>
              <a:rPr lang="en-US" sz="2800" i="1" dirty="0" err="1">
                <a:latin typeface="Times New Roman"/>
                <a:ea typeface="Times New Roman"/>
                <a:cs typeface="Times New Roman"/>
              </a:rPr>
              <a:t>thơm</a:t>
            </a:r>
            <a:r>
              <a:rPr lang="en-US" sz="2800" i="1" dirty="0">
                <a:latin typeface="Times New Roman"/>
                <a:ea typeface="Times New Roman"/>
                <a:cs typeface="Times New Roman"/>
              </a:rPr>
              <a:t> </a:t>
            </a:r>
            <a:r>
              <a:rPr lang="en-US" sz="2800" i="1" dirty="0" err="1">
                <a:latin typeface="Times New Roman"/>
                <a:ea typeface="Times New Roman"/>
                <a:cs typeface="Times New Roman"/>
              </a:rPr>
              <a:t>thì</a:t>
            </a:r>
            <a:r>
              <a:rPr lang="en-US" sz="2800" i="1" dirty="0">
                <a:latin typeface="Times New Roman"/>
                <a:ea typeface="Times New Roman"/>
                <a:cs typeface="Times New Roman"/>
              </a:rPr>
              <a:t> </a:t>
            </a:r>
            <a:r>
              <a:rPr lang="en-US" sz="2800" i="1" dirty="0" err="1">
                <a:latin typeface="Times New Roman"/>
                <a:ea typeface="Times New Roman"/>
                <a:cs typeface="Times New Roman"/>
              </a:rPr>
              <a:t>giấu</a:t>
            </a:r>
            <a:r>
              <a:rPr lang="en-US" sz="2800" i="1" dirty="0">
                <a:latin typeface="Times New Roman"/>
                <a:ea typeface="Times New Roman"/>
                <a:cs typeface="Times New Roman"/>
              </a:rPr>
              <a:t> </a:t>
            </a:r>
            <a:r>
              <a:rPr lang="en-US" sz="2800" i="1" dirty="0" err="1">
                <a:latin typeface="Times New Roman"/>
                <a:ea typeface="Times New Roman"/>
                <a:cs typeface="Times New Roman"/>
              </a:rPr>
              <a:t>người</a:t>
            </a:r>
            <a:r>
              <a:rPr lang="en-US" sz="2800" i="1" dirty="0">
                <a:latin typeface="Times New Roman"/>
                <a:ea typeface="Times New Roman"/>
                <a:cs typeface="Times New Roman"/>
              </a:rPr>
              <a:t> </a:t>
            </a:r>
            <a:r>
              <a:rPr lang="en-US" sz="2800" i="1" dirty="0" err="1">
                <a:latin typeface="Times New Roman"/>
                <a:ea typeface="Times New Roman"/>
                <a:cs typeface="Times New Roman"/>
              </a:rPr>
              <a:t>thơm</a:t>
            </a:r>
            <a:r>
              <a:rPr lang="en-US" sz="2800" i="1" dirty="0">
                <a:latin typeface="Times New Roman"/>
                <a:ea typeface="Times New Roman"/>
                <a:cs typeface="Times New Roman"/>
              </a:rPr>
              <a:t>/ </a:t>
            </a:r>
            <a:r>
              <a:rPr lang="en-US" sz="2800" i="1" dirty="0" err="1">
                <a:latin typeface="Times New Roman"/>
                <a:ea typeface="Times New Roman"/>
                <a:cs typeface="Times New Roman"/>
              </a:rPr>
              <a:t>Chăm</a:t>
            </a:r>
            <a:r>
              <a:rPr lang="en-US" sz="2800" i="1" dirty="0">
                <a:latin typeface="Times New Roman"/>
                <a:ea typeface="Times New Roman"/>
                <a:cs typeface="Times New Roman"/>
              </a:rPr>
              <a:t> </a:t>
            </a:r>
            <a:r>
              <a:rPr lang="en-US" sz="2800" i="1" dirty="0" err="1">
                <a:latin typeface="Times New Roman"/>
                <a:ea typeface="Times New Roman"/>
                <a:cs typeface="Times New Roman"/>
              </a:rPr>
              <a:t>làm</a:t>
            </a:r>
            <a:r>
              <a:rPr lang="en-US" sz="2800" i="1" dirty="0">
                <a:latin typeface="Times New Roman"/>
                <a:ea typeface="Times New Roman"/>
                <a:cs typeface="Times New Roman"/>
              </a:rPr>
              <a:t> </a:t>
            </a:r>
            <a:r>
              <a:rPr lang="en-US" sz="2800" i="1" dirty="0" err="1">
                <a:latin typeface="Times New Roman"/>
                <a:ea typeface="Times New Roman"/>
                <a:cs typeface="Times New Roman"/>
              </a:rPr>
              <a:t>thì</a:t>
            </a:r>
            <a:r>
              <a:rPr lang="en-US" sz="2800" i="1" dirty="0">
                <a:latin typeface="Times New Roman"/>
                <a:ea typeface="Times New Roman"/>
                <a:cs typeface="Times New Roman"/>
              </a:rPr>
              <a:t> </a:t>
            </a:r>
            <a:r>
              <a:rPr lang="en-US" sz="2800" i="1" dirty="0" err="1">
                <a:latin typeface="Times New Roman"/>
                <a:ea typeface="Times New Roman"/>
                <a:cs typeface="Times New Roman"/>
              </a:rPr>
              <a:t>được</a:t>
            </a:r>
            <a:r>
              <a:rPr lang="en-US" sz="2800" i="1" dirty="0">
                <a:latin typeface="Times New Roman"/>
                <a:ea typeface="Times New Roman"/>
                <a:cs typeface="Times New Roman"/>
              </a:rPr>
              <a:t> </a:t>
            </a:r>
            <a:r>
              <a:rPr lang="en-US" sz="2800" i="1" dirty="0" err="1">
                <a:latin typeface="Times New Roman"/>
                <a:ea typeface="Times New Roman"/>
                <a:cs typeface="Times New Roman"/>
              </a:rPr>
              <a:t>áo</a:t>
            </a:r>
            <a:r>
              <a:rPr lang="en-US" sz="2800" i="1" dirty="0">
                <a:latin typeface="Times New Roman"/>
                <a:ea typeface="Times New Roman"/>
                <a:cs typeface="Times New Roman"/>
              </a:rPr>
              <a:t> </a:t>
            </a:r>
            <a:r>
              <a:rPr lang="en-US" sz="2800" i="1" dirty="0" err="1">
                <a:latin typeface="Times New Roman"/>
                <a:ea typeface="Times New Roman"/>
                <a:cs typeface="Times New Roman"/>
              </a:rPr>
              <a:t>cơm</a:t>
            </a:r>
            <a:r>
              <a:rPr lang="en-US" sz="2800" i="1" dirty="0">
                <a:latin typeface="Times New Roman"/>
                <a:ea typeface="Times New Roman"/>
                <a:cs typeface="Times New Roman"/>
              </a:rPr>
              <a:t> </a:t>
            </a:r>
            <a:r>
              <a:rPr lang="en-US" sz="2800" i="1" dirty="0" err="1">
                <a:latin typeface="Times New Roman"/>
                <a:ea typeface="Times New Roman"/>
                <a:cs typeface="Times New Roman"/>
              </a:rPr>
              <a:t>cửa</a:t>
            </a:r>
            <a:r>
              <a:rPr lang="en-US" sz="2800" i="1" dirty="0">
                <a:latin typeface="Times New Roman"/>
                <a:ea typeface="Times New Roman"/>
                <a:cs typeface="Times New Roman"/>
              </a:rPr>
              <a:t> </a:t>
            </a:r>
            <a:r>
              <a:rPr lang="en-US" sz="2800" i="1" dirty="0" err="1">
                <a:latin typeface="Times New Roman"/>
                <a:ea typeface="Times New Roman"/>
                <a:cs typeface="Times New Roman"/>
              </a:rPr>
              <a:t>nhà</a:t>
            </a:r>
            <a:r>
              <a:rPr lang="en-US" sz="2800" dirty="0">
                <a:latin typeface="Times New Roman"/>
                <a:ea typeface="Times New Roman"/>
                <a:cs typeface="Times New Roman"/>
              </a:rPr>
              <a:t>)</a:t>
            </a:r>
            <a:endParaRPr lang="en-US" sz="2800" dirty="0">
              <a:latin typeface=".VnTime"/>
              <a:ea typeface="Times New Roman"/>
              <a:cs typeface="Times New Roman"/>
            </a:endParaRPr>
          </a:p>
          <a:p>
            <a:pPr algn="just">
              <a:lnSpc>
                <a:spcPct val="150000"/>
              </a:lnSpc>
              <a:spcAft>
                <a:spcPts val="0"/>
              </a:spcAft>
              <a:tabLst>
                <a:tab pos="90170" algn="l"/>
                <a:tab pos="180340" algn="l"/>
              </a:tabLst>
            </a:pPr>
            <a:r>
              <a:rPr lang="en-US" sz="2800" dirty="0">
                <a:latin typeface="Times New Roman"/>
                <a:ea typeface="Times New Roman"/>
                <a:cs typeface="Times New Roman"/>
              </a:rPr>
              <a:t>- </a:t>
            </a:r>
            <a:r>
              <a:rPr lang="en-US" sz="2800" dirty="0" err="1">
                <a:solidFill>
                  <a:srgbClr val="FF0000"/>
                </a:solidFill>
                <a:latin typeface="Times New Roman"/>
                <a:ea typeface="Times New Roman"/>
                <a:cs typeface="Times New Roman"/>
              </a:rPr>
              <a:t>Đẽo</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cày</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giữa</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đường</a:t>
            </a:r>
            <a:r>
              <a:rPr lang="en-US" sz="2800" dirty="0">
                <a:solidFill>
                  <a:srgbClr val="FF0000"/>
                </a:solidFill>
                <a:latin typeface="Times New Roman"/>
                <a:ea typeface="Times New Roman"/>
                <a:cs typeface="Times New Roman"/>
              </a:rPr>
              <a:t> </a:t>
            </a:r>
            <a:r>
              <a:rPr lang="en-US" sz="2800" dirty="0">
                <a:latin typeface="Times New Roman"/>
                <a:ea typeface="Times New Roman"/>
                <a:cs typeface="Times New Roman"/>
              </a:rPr>
              <a:t>(</a:t>
            </a:r>
            <a:r>
              <a:rPr lang="en-US" sz="2800" i="1" dirty="0" err="1">
                <a:latin typeface="Times New Roman"/>
                <a:ea typeface="Times New Roman"/>
                <a:cs typeface="Times New Roman"/>
              </a:rPr>
              <a:t>Đẽo</a:t>
            </a:r>
            <a:r>
              <a:rPr lang="en-US" sz="2800" i="1" dirty="0">
                <a:latin typeface="Times New Roman"/>
                <a:ea typeface="Times New Roman"/>
                <a:cs typeface="Times New Roman"/>
              </a:rPr>
              <a:t> </a:t>
            </a:r>
            <a:r>
              <a:rPr lang="en-US" sz="2800" i="1" dirty="0" err="1">
                <a:latin typeface="Times New Roman"/>
                <a:ea typeface="Times New Roman"/>
                <a:cs typeface="Times New Roman"/>
              </a:rPr>
              <a:t>cày</a:t>
            </a:r>
            <a:r>
              <a:rPr lang="en-US" sz="2800" i="1" dirty="0">
                <a:latin typeface="Times New Roman"/>
                <a:ea typeface="Times New Roman"/>
                <a:cs typeface="Times New Roman"/>
              </a:rPr>
              <a:t> </a:t>
            </a:r>
            <a:r>
              <a:rPr lang="en-US" sz="2800" i="1" dirty="0" err="1">
                <a:latin typeface="Times New Roman"/>
                <a:ea typeface="Times New Roman"/>
                <a:cs typeface="Times New Roman"/>
              </a:rPr>
              <a:t>theo</a:t>
            </a:r>
            <a:r>
              <a:rPr lang="en-US" sz="2800" i="1" dirty="0">
                <a:latin typeface="Times New Roman"/>
                <a:ea typeface="Times New Roman"/>
                <a:cs typeface="Times New Roman"/>
              </a:rPr>
              <a:t> ý </a:t>
            </a:r>
            <a:r>
              <a:rPr lang="en-US" sz="2800" i="1" dirty="0" err="1">
                <a:latin typeface="Times New Roman"/>
                <a:ea typeface="Times New Roman"/>
                <a:cs typeface="Times New Roman"/>
              </a:rPr>
              <a:t>người</a:t>
            </a:r>
            <a:r>
              <a:rPr lang="en-US" sz="2800" i="1" dirty="0">
                <a:latin typeface="Times New Roman"/>
                <a:ea typeface="Times New Roman"/>
                <a:cs typeface="Times New Roman"/>
              </a:rPr>
              <a:t> ta/ </a:t>
            </a:r>
            <a:r>
              <a:rPr lang="en-US" sz="2800" i="1" dirty="0" err="1">
                <a:latin typeface="Times New Roman"/>
                <a:ea typeface="Times New Roman"/>
                <a:cs typeface="Times New Roman"/>
              </a:rPr>
              <a:t>Sẽ</a:t>
            </a:r>
            <a:r>
              <a:rPr lang="en-US" sz="2800" i="1" dirty="0">
                <a:latin typeface="Times New Roman"/>
                <a:ea typeface="Times New Roman"/>
                <a:cs typeface="Times New Roman"/>
              </a:rPr>
              <a:t> </a:t>
            </a:r>
            <a:r>
              <a:rPr lang="en-US" sz="2800" i="1" dirty="0" err="1">
                <a:latin typeface="Times New Roman"/>
                <a:ea typeface="Times New Roman"/>
                <a:cs typeface="Times New Roman"/>
              </a:rPr>
              <a:t>thành</a:t>
            </a:r>
            <a:r>
              <a:rPr lang="en-US" sz="2800" i="1" dirty="0">
                <a:latin typeface="Times New Roman"/>
                <a:ea typeface="Times New Roman"/>
                <a:cs typeface="Times New Roman"/>
              </a:rPr>
              <a:t> </a:t>
            </a:r>
            <a:r>
              <a:rPr lang="en-US" sz="2800" i="1" dirty="0" err="1">
                <a:latin typeface="Times New Roman"/>
                <a:ea typeface="Times New Roman"/>
                <a:cs typeface="Times New Roman"/>
              </a:rPr>
              <a:t>khúc</a:t>
            </a:r>
            <a:r>
              <a:rPr lang="en-US" sz="2800" i="1" dirty="0">
                <a:latin typeface="Times New Roman"/>
                <a:ea typeface="Times New Roman"/>
                <a:cs typeface="Times New Roman"/>
              </a:rPr>
              <a:t> </a:t>
            </a:r>
            <a:r>
              <a:rPr lang="en-US" sz="2800" i="1" dirty="0" err="1">
                <a:latin typeface="Times New Roman"/>
                <a:ea typeface="Times New Roman"/>
                <a:cs typeface="Times New Roman"/>
              </a:rPr>
              <a:t>gỗ</a:t>
            </a:r>
            <a:r>
              <a:rPr lang="en-US" sz="2800" i="1" dirty="0">
                <a:latin typeface="Times New Roman"/>
                <a:ea typeface="Times New Roman"/>
                <a:cs typeface="Times New Roman"/>
              </a:rPr>
              <a:t> </a:t>
            </a:r>
            <a:r>
              <a:rPr lang="en-US" sz="2800" i="1" dirty="0" err="1">
                <a:latin typeface="Times New Roman"/>
                <a:ea typeface="Times New Roman"/>
                <a:cs typeface="Times New Roman"/>
              </a:rPr>
              <a:t>chẳng</a:t>
            </a:r>
            <a:r>
              <a:rPr lang="en-US" sz="2800" i="1" dirty="0">
                <a:latin typeface="Times New Roman"/>
                <a:ea typeface="Times New Roman"/>
                <a:cs typeface="Times New Roman"/>
              </a:rPr>
              <a:t> </a:t>
            </a:r>
            <a:r>
              <a:rPr lang="en-US" sz="2800" i="1" dirty="0" err="1">
                <a:latin typeface="Times New Roman"/>
                <a:ea typeface="Times New Roman"/>
                <a:cs typeface="Times New Roman"/>
              </a:rPr>
              <a:t>ra</a:t>
            </a:r>
            <a:r>
              <a:rPr lang="en-US" sz="2800" i="1" dirty="0">
                <a:latin typeface="Times New Roman"/>
                <a:ea typeface="Times New Roman"/>
                <a:cs typeface="Times New Roman"/>
              </a:rPr>
              <a:t> </a:t>
            </a:r>
            <a:r>
              <a:rPr lang="en-US" sz="2800" i="1" dirty="0" err="1">
                <a:latin typeface="Times New Roman"/>
                <a:ea typeface="Times New Roman"/>
                <a:cs typeface="Times New Roman"/>
              </a:rPr>
              <a:t>việc</a:t>
            </a:r>
            <a:r>
              <a:rPr lang="en-US" sz="2800" i="1" dirty="0">
                <a:latin typeface="Times New Roman"/>
                <a:ea typeface="Times New Roman"/>
                <a:cs typeface="Times New Roman"/>
              </a:rPr>
              <a:t> </a:t>
            </a:r>
            <a:r>
              <a:rPr lang="en-US" sz="2800" i="1" dirty="0" err="1">
                <a:latin typeface="Times New Roman"/>
                <a:ea typeface="Times New Roman"/>
                <a:cs typeface="Times New Roman"/>
              </a:rPr>
              <a:t>gì</a:t>
            </a:r>
            <a:r>
              <a:rPr lang="en-US" sz="2800" dirty="0">
                <a:latin typeface="Times New Roman"/>
                <a:ea typeface="Times New Roman"/>
                <a:cs typeface="Times New Roman"/>
              </a:rPr>
              <a:t>)</a:t>
            </a:r>
            <a:endParaRPr lang="en-US" sz="2800" dirty="0">
              <a:latin typeface=".VnTime"/>
              <a:ea typeface="Times New Roman"/>
              <a:cs typeface="Times New Roman"/>
            </a:endParaRPr>
          </a:p>
          <a:p>
            <a:pPr algn="just">
              <a:lnSpc>
                <a:spcPct val="150000"/>
              </a:lnSpc>
              <a:spcAft>
                <a:spcPts val="0"/>
              </a:spcAft>
              <a:tabLst>
                <a:tab pos="90170" algn="l"/>
                <a:tab pos="180340" algn="l"/>
              </a:tabLst>
            </a:pPr>
            <a:r>
              <a:rPr lang="en-US" sz="2800" dirty="0">
                <a:latin typeface="Times New Roman"/>
                <a:ea typeface="Times New Roman"/>
                <a:cs typeface="Times New Roman"/>
              </a:rPr>
              <a:t>- </a:t>
            </a:r>
            <a:r>
              <a:rPr lang="en-US" sz="2800" dirty="0" err="1">
                <a:solidFill>
                  <a:srgbClr val="FF0000"/>
                </a:solidFill>
                <a:latin typeface="Times New Roman"/>
                <a:ea typeface="Times New Roman"/>
                <a:cs typeface="Times New Roman"/>
              </a:rPr>
              <a:t>Sự</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tích</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trầu</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cau</a:t>
            </a:r>
            <a:r>
              <a:rPr lang="en-US" sz="2800" dirty="0">
                <a:solidFill>
                  <a:srgbClr val="FF0000"/>
                </a:solidFill>
                <a:latin typeface="Times New Roman"/>
                <a:ea typeface="Times New Roman"/>
                <a:cs typeface="Times New Roman"/>
              </a:rPr>
              <a:t> </a:t>
            </a:r>
            <a:r>
              <a:rPr lang="en-US" sz="2800" dirty="0">
                <a:latin typeface="Times New Roman"/>
                <a:ea typeface="Times New Roman"/>
                <a:cs typeface="Times New Roman"/>
              </a:rPr>
              <a:t>(</a:t>
            </a:r>
            <a:r>
              <a:rPr lang="en-US" sz="2800" i="1" dirty="0" err="1">
                <a:latin typeface="Times New Roman"/>
                <a:ea typeface="Times New Roman"/>
                <a:cs typeface="Times New Roman"/>
              </a:rPr>
              <a:t>Đậm</a:t>
            </a:r>
            <a:r>
              <a:rPr lang="en-US" sz="2800" i="1" dirty="0">
                <a:latin typeface="Times New Roman"/>
                <a:ea typeface="Times New Roman"/>
                <a:cs typeface="Times New Roman"/>
              </a:rPr>
              <a:t> </a:t>
            </a:r>
            <a:r>
              <a:rPr lang="en-US" sz="2800" i="1" dirty="0" err="1">
                <a:latin typeface="Times New Roman"/>
                <a:ea typeface="Times New Roman"/>
                <a:cs typeface="Times New Roman"/>
              </a:rPr>
              <a:t>đà</a:t>
            </a:r>
            <a:r>
              <a:rPr lang="en-US" sz="2800" i="1" dirty="0">
                <a:latin typeface="Times New Roman"/>
                <a:ea typeface="Times New Roman"/>
                <a:cs typeface="Times New Roman"/>
              </a:rPr>
              <a:t> </a:t>
            </a:r>
            <a:r>
              <a:rPr lang="en-US" sz="2800" i="1" dirty="0" err="1">
                <a:latin typeface="Times New Roman"/>
                <a:ea typeface="Times New Roman"/>
                <a:cs typeface="Times New Roman"/>
              </a:rPr>
              <a:t>cái</a:t>
            </a:r>
            <a:r>
              <a:rPr lang="en-US" sz="2800" i="1" dirty="0">
                <a:latin typeface="Times New Roman"/>
                <a:ea typeface="Times New Roman"/>
                <a:cs typeface="Times New Roman"/>
              </a:rPr>
              <a:t> </a:t>
            </a:r>
            <a:r>
              <a:rPr lang="en-US" sz="2800" i="1" dirty="0" err="1">
                <a:latin typeface="Times New Roman"/>
                <a:ea typeface="Times New Roman"/>
                <a:cs typeface="Times New Roman"/>
              </a:rPr>
              <a:t>tích</a:t>
            </a:r>
            <a:r>
              <a:rPr lang="en-US" sz="2800" i="1" dirty="0">
                <a:latin typeface="Times New Roman"/>
                <a:ea typeface="Times New Roman"/>
                <a:cs typeface="Times New Roman"/>
              </a:rPr>
              <a:t> </a:t>
            </a:r>
            <a:r>
              <a:rPr lang="en-US" sz="2800" i="1" dirty="0" err="1">
                <a:latin typeface="Times New Roman"/>
                <a:ea typeface="Times New Roman"/>
                <a:cs typeface="Times New Roman"/>
              </a:rPr>
              <a:t>trầu</a:t>
            </a:r>
            <a:r>
              <a:rPr lang="en-US" sz="2800" i="1" dirty="0">
                <a:latin typeface="Times New Roman"/>
                <a:ea typeface="Times New Roman"/>
                <a:cs typeface="Times New Roman"/>
              </a:rPr>
              <a:t> </a:t>
            </a:r>
            <a:r>
              <a:rPr lang="en-US" sz="2800" i="1" dirty="0" err="1">
                <a:latin typeface="Times New Roman"/>
                <a:ea typeface="Times New Roman"/>
                <a:cs typeface="Times New Roman"/>
              </a:rPr>
              <a:t>cau</a:t>
            </a:r>
            <a:r>
              <a:rPr lang="en-US" sz="2800" i="1" dirty="0">
                <a:latin typeface="Times New Roman"/>
                <a:ea typeface="Times New Roman"/>
                <a:cs typeface="Times New Roman"/>
              </a:rPr>
              <a:t>/ </a:t>
            </a:r>
            <a:r>
              <a:rPr lang="en-US" sz="2800" i="1" dirty="0" err="1">
                <a:latin typeface="Times New Roman"/>
                <a:ea typeface="Times New Roman"/>
                <a:cs typeface="Times New Roman"/>
              </a:rPr>
              <a:t>Miếng</a:t>
            </a:r>
            <a:r>
              <a:rPr lang="en-US" sz="2800" i="1" dirty="0">
                <a:latin typeface="Times New Roman"/>
                <a:ea typeface="Times New Roman"/>
                <a:cs typeface="Times New Roman"/>
              </a:rPr>
              <a:t> </a:t>
            </a:r>
            <a:r>
              <a:rPr lang="en-US" sz="2800" i="1" dirty="0" err="1">
                <a:latin typeface="Times New Roman"/>
                <a:ea typeface="Times New Roman"/>
                <a:cs typeface="Times New Roman"/>
              </a:rPr>
              <a:t>trầu</a:t>
            </a:r>
            <a:r>
              <a:rPr lang="en-US" sz="2800" i="1" dirty="0">
                <a:latin typeface="Times New Roman"/>
                <a:ea typeface="Times New Roman"/>
                <a:cs typeface="Times New Roman"/>
              </a:rPr>
              <a:t> </a:t>
            </a:r>
            <a:r>
              <a:rPr lang="en-US" sz="2800" i="1" dirty="0" err="1">
                <a:latin typeface="Times New Roman"/>
                <a:ea typeface="Times New Roman"/>
                <a:cs typeface="Times New Roman"/>
              </a:rPr>
              <a:t>đỏ</a:t>
            </a:r>
            <a:r>
              <a:rPr lang="en-US" sz="2800" i="1" dirty="0">
                <a:latin typeface="Times New Roman"/>
                <a:ea typeface="Times New Roman"/>
                <a:cs typeface="Times New Roman"/>
              </a:rPr>
              <a:t> </a:t>
            </a:r>
            <a:r>
              <a:rPr lang="en-US" sz="2800" i="1" dirty="0" err="1">
                <a:latin typeface="Times New Roman"/>
                <a:ea typeface="Times New Roman"/>
                <a:cs typeface="Times New Roman"/>
              </a:rPr>
              <a:t>thắm</a:t>
            </a:r>
            <a:r>
              <a:rPr lang="en-US" sz="2800" i="1" dirty="0">
                <a:latin typeface="Times New Roman"/>
                <a:ea typeface="Times New Roman"/>
                <a:cs typeface="Times New Roman"/>
              </a:rPr>
              <a:t> </a:t>
            </a:r>
            <a:r>
              <a:rPr lang="en-US" sz="2800" i="1" dirty="0" err="1">
                <a:latin typeface="Times New Roman"/>
                <a:ea typeface="Times New Roman"/>
                <a:cs typeface="Times New Roman"/>
              </a:rPr>
              <a:t>nặng</a:t>
            </a:r>
            <a:r>
              <a:rPr lang="en-US" sz="2800" i="1" dirty="0">
                <a:latin typeface="Times New Roman"/>
                <a:ea typeface="Times New Roman"/>
                <a:cs typeface="Times New Roman"/>
              </a:rPr>
              <a:t> </a:t>
            </a:r>
            <a:r>
              <a:rPr lang="en-US" sz="2800" i="1" dirty="0" err="1">
                <a:latin typeface="Times New Roman"/>
                <a:ea typeface="Times New Roman"/>
                <a:cs typeface="Times New Roman"/>
              </a:rPr>
              <a:t>sâu</a:t>
            </a:r>
            <a:r>
              <a:rPr lang="en-US" sz="2800" i="1" dirty="0">
                <a:latin typeface="Times New Roman"/>
                <a:ea typeface="Times New Roman"/>
                <a:cs typeface="Times New Roman"/>
              </a:rPr>
              <a:t> </a:t>
            </a:r>
            <a:r>
              <a:rPr lang="en-US" sz="2800" i="1" dirty="0" err="1">
                <a:latin typeface="Times New Roman"/>
                <a:ea typeface="Times New Roman"/>
                <a:cs typeface="Times New Roman"/>
              </a:rPr>
              <a:t>tình</a:t>
            </a:r>
            <a:r>
              <a:rPr lang="en-US" sz="2800" i="1" dirty="0">
                <a:latin typeface="Times New Roman"/>
                <a:ea typeface="Times New Roman"/>
                <a:cs typeface="Times New Roman"/>
              </a:rPr>
              <a:t> </a:t>
            </a:r>
            <a:r>
              <a:rPr lang="en-US" sz="2800" i="1" dirty="0" err="1">
                <a:latin typeface="Times New Roman"/>
                <a:ea typeface="Times New Roman"/>
                <a:cs typeface="Times New Roman"/>
              </a:rPr>
              <a:t>người</a:t>
            </a:r>
            <a:r>
              <a:rPr lang="en-US" sz="2800" dirty="0">
                <a:latin typeface="Times New Roman"/>
                <a:ea typeface="Times New Roman"/>
                <a:cs typeface="Times New Roman"/>
              </a:rPr>
              <a:t>)</a:t>
            </a:r>
            <a:endParaRPr lang="en-US" sz="2800" dirty="0">
              <a:effectLst/>
              <a:latin typeface=".VnTime"/>
              <a:ea typeface="Times New Roman"/>
              <a:cs typeface="Times New Roman"/>
            </a:endParaRPr>
          </a:p>
        </p:txBody>
      </p:sp>
      <p:pic>
        <p:nvPicPr>
          <p:cNvPr id="7" name="Picture 6"/>
          <p:cNvPicPr>
            <a:picLocks noChangeAspect="1"/>
          </p:cNvPicPr>
          <p:nvPr/>
        </p:nvPicPr>
        <p:blipFill>
          <a:blip r:embed="rId2"/>
          <a:stretch>
            <a:fillRect/>
          </a:stretch>
        </p:blipFill>
        <p:spPr>
          <a:xfrm>
            <a:off x="6662091" y="5029201"/>
            <a:ext cx="2434284" cy="1828800"/>
          </a:xfrm>
          <a:prstGeom prst="rect">
            <a:avLst/>
          </a:prstGeom>
        </p:spPr>
      </p:pic>
      <p:pic>
        <p:nvPicPr>
          <p:cNvPr id="11"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428604">
            <a:off x="6548845" y="1149507"/>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9525" y="5589184"/>
            <a:ext cx="2124075" cy="1291851"/>
          </a:xfrm>
          <a:prstGeom prst="rect">
            <a:avLst/>
          </a:prstGeom>
        </p:spPr>
      </p:pic>
    </p:spTree>
    <p:extLst>
      <p:ext uri="{BB962C8B-B14F-4D97-AF65-F5344CB8AC3E}">
        <p14:creationId xmlns:p14="http://schemas.microsoft.com/office/powerpoint/2010/main" val="327184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2332635"/>
            <a:ext cx="3476625" cy="11334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Times New Roman"/>
                <a:ea typeface="Calibri"/>
                <a:cs typeface="Times New Roman"/>
              </a:rPr>
              <a:t>lưu</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giữ</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lại</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lịch</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sử</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truyền</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thống</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văn</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hoá</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của</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dân</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tộc</a:t>
            </a:r>
            <a:endParaRPr lang="en-US" sz="1350" dirty="0"/>
          </a:p>
        </p:txBody>
      </p:sp>
      <p:sp>
        <p:nvSpPr>
          <p:cNvPr id="5" name="Rounded Rectangle 4"/>
          <p:cNvSpPr/>
          <p:nvPr/>
        </p:nvSpPr>
        <p:spPr>
          <a:xfrm>
            <a:off x="695325" y="3888982"/>
            <a:ext cx="3695700" cy="147359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0000"/>
                </a:solidFill>
                <a:latin typeface="Times New Roman"/>
                <a:ea typeface="Calibri"/>
                <a:cs typeface="Times New Roman"/>
              </a:rPr>
              <a:t>là</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chiếc</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cầu</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nối</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để</a:t>
            </a:r>
            <a:r>
              <a:rPr lang="en-US" sz="2400" b="1" dirty="0">
                <a:solidFill>
                  <a:srgbClr val="000000"/>
                </a:solidFill>
                <a:latin typeface="Times New Roman"/>
                <a:ea typeface="Calibri"/>
                <a:cs typeface="Times New Roman"/>
              </a:rPr>
              <a:t> con </a:t>
            </a:r>
            <a:r>
              <a:rPr lang="en-US" sz="2400" b="1" dirty="0" err="1">
                <a:solidFill>
                  <a:srgbClr val="000000"/>
                </a:solidFill>
                <a:latin typeface="Times New Roman"/>
                <a:ea typeface="Calibri"/>
                <a:cs typeface="Times New Roman"/>
              </a:rPr>
              <a:t>cháu</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đời</a:t>
            </a:r>
            <a:r>
              <a:rPr lang="en-US" sz="2400" b="1" dirty="0">
                <a:solidFill>
                  <a:srgbClr val="000000"/>
                </a:solidFill>
                <a:latin typeface="Times New Roman"/>
                <a:ea typeface="Calibri"/>
                <a:cs typeface="Times New Roman"/>
              </a:rPr>
              <a:t> nay </a:t>
            </a:r>
            <a:r>
              <a:rPr lang="en-US" sz="2400" b="1" dirty="0" err="1">
                <a:solidFill>
                  <a:srgbClr val="000000"/>
                </a:solidFill>
                <a:latin typeface="Times New Roman"/>
                <a:ea typeface="Calibri"/>
                <a:cs typeface="Times New Roman"/>
              </a:rPr>
              <a:t>có</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thể</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hiểu</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về</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đất</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nước</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mình</a:t>
            </a:r>
            <a:r>
              <a:rPr lang="en-US" sz="2400" b="1" dirty="0">
                <a:solidFill>
                  <a:srgbClr val="000000"/>
                </a:solidFill>
                <a:latin typeface="Times New Roman"/>
                <a:ea typeface="Calibri"/>
                <a:cs typeface="Times New Roman"/>
              </a:rPr>
              <a:t>, cha </a:t>
            </a:r>
            <a:r>
              <a:rPr lang="en-US" sz="2400" b="1" dirty="0" err="1">
                <a:solidFill>
                  <a:srgbClr val="000000"/>
                </a:solidFill>
                <a:latin typeface="Times New Roman"/>
                <a:ea typeface="Calibri"/>
                <a:cs typeface="Times New Roman"/>
              </a:rPr>
              <a:t>ông</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mình</a:t>
            </a:r>
            <a:endParaRPr lang="en-US" sz="1350" dirty="0"/>
          </a:p>
        </p:txBody>
      </p:sp>
      <p:sp>
        <p:nvSpPr>
          <p:cNvPr id="6" name="Rounded Rectangle 5"/>
          <p:cNvSpPr/>
          <p:nvPr/>
        </p:nvSpPr>
        <p:spPr>
          <a:xfrm>
            <a:off x="6155724" y="1044458"/>
            <a:ext cx="2457450" cy="65722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Times New Roman"/>
                <a:ea typeface="Calibri"/>
                <a:cs typeface="Times New Roman"/>
              </a:rPr>
              <a:t>đời</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sống</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vật</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chất</a:t>
            </a:r>
            <a:endParaRPr lang="en-US" sz="1350" dirty="0"/>
          </a:p>
        </p:txBody>
      </p:sp>
      <p:sp>
        <p:nvSpPr>
          <p:cNvPr id="7" name="Rounded Rectangle 6"/>
          <p:cNvSpPr/>
          <p:nvPr/>
        </p:nvSpPr>
        <p:spPr>
          <a:xfrm>
            <a:off x="6191250" y="1752601"/>
            <a:ext cx="2457450" cy="6572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Times New Roman"/>
                <a:ea typeface="Calibri"/>
                <a:cs typeface="Times New Roman"/>
              </a:rPr>
              <a:t>tinh</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thần</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tâm</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hồn</a:t>
            </a:r>
            <a:endParaRPr lang="en-US" sz="1350" dirty="0"/>
          </a:p>
        </p:txBody>
      </p:sp>
      <p:sp>
        <p:nvSpPr>
          <p:cNvPr id="8" name="Rounded Rectangle 7"/>
          <p:cNvSpPr/>
          <p:nvPr/>
        </p:nvSpPr>
        <p:spPr>
          <a:xfrm>
            <a:off x="6229350" y="2572151"/>
            <a:ext cx="2457450" cy="657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Times New Roman"/>
                <a:ea typeface="Calibri"/>
                <a:cs typeface="Times New Roman"/>
              </a:rPr>
              <a:t>tính</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cách</a:t>
            </a:r>
            <a:endParaRPr lang="en-US" sz="1350" dirty="0"/>
          </a:p>
        </p:txBody>
      </p:sp>
      <p:sp>
        <p:nvSpPr>
          <p:cNvPr id="10" name="Rounded Rectangle 9"/>
          <p:cNvSpPr/>
          <p:nvPr/>
        </p:nvSpPr>
        <p:spPr>
          <a:xfrm>
            <a:off x="6305550" y="3358954"/>
            <a:ext cx="2457450" cy="6572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Times New Roman"/>
                <a:ea typeface="Calibri"/>
                <a:cs typeface="Times New Roman"/>
              </a:rPr>
              <a:t>phong</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tục</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tập</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quán</a:t>
            </a:r>
            <a:endParaRPr lang="en-US" sz="1350" dirty="0"/>
          </a:p>
        </p:txBody>
      </p:sp>
      <p:sp>
        <p:nvSpPr>
          <p:cNvPr id="11" name="Rounded Rectangle 10"/>
          <p:cNvSpPr/>
          <p:nvPr/>
        </p:nvSpPr>
        <p:spPr>
          <a:xfrm>
            <a:off x="6305550" y="4178105"/>
            <a:ext cx="2457450" cy="657225"/>
          </a:xfrm>
          <a:prstGeom prst="roundRect">
            <a:avLst/>
          </a:prstGeom>
          <a:solidFill>
            <a:srgbClr val="01A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Times New Roman"/>
                <a:ea typeface="Calibri"/>
                <a:cs typeface="Times New Roman"/>
              </a:rPr>
              <a:t>quan</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niệm</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đạo</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đức</a:t>
            </a:r>
            <a:endParaRPr lang="en-US" sz="1350" dirty="0"/>
          </a:p>
        </p:txBody>
      </p:sp>
      <p:sp>
        <p:nvSpPr>
          <p:cNvPr id="12" name="Rounded Rectangle 11"/>
          <p:cNvSpPr/>
          <p:nvPr/>
        </p:nvSpPr>
        <p:spPr>
          <a:xfrm>
            <a:off x="6305550" y="4937165"/>
            <a:ext cx="2457450" cy="6572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Times New Roman"/>
                <a:ea typeface="Calibri"/>
                <a:cs typeface="Times New Roman"/>
              </a:rPr>
              <a:t>triết</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lí</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nhân</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sinh</a:t>
            </a:r>
            <a:endParaRPr lang="en-US" sz="1350" dirty="0"/>
          </a:p>
        </p:txBody>
      </p:sp>
      <p:sp>
        <p:nvSpPr>
          <p:cNvPr id="13" name="Rounded Rectangle 12"/>
          <p:cNvSpPr/>
          <p:nvPr/>
        </p:nvSpPr>
        <p:spPr>
          <a:xfrm>
            <a:off x="1285875" y="1066801"/>
            <a:ext cx="2876550" cy="6858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000000"/>
                </a:solidFill>
                <a:latin typeface="Times New Roman"/>
                <a:ea typeface="Calibri"/>
                <a:cs typeface="Times New Roman"/>
              </a:rPr>
              <a:t>Chính</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những</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câu</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chuyện</a:t>
            </a:r>
            <a:r>
              <a:rPr lang="en-US" sz="2400" b="1" dirty="0">
                <a:solidFill>
                  <a:srgbClr val="000000"/>
                </a:solidFill>
                <a:latin typeface="Times New Roman"/>
                <a:ea typeface="Calibri"/>
                <a:cs typeface="Times New Roman"/>
              </a:rPr>
              <a:t> </a:t>
            </a:r>
            <a:r>
              <a:rPr lang="en-US" sz="2400" b="1" dirty="0" err="1">
                <a:solidFill>
                  <a:srgbClr val="000000"/>
                </a:solidFill>
                <a:latin typeface="Times New Roman"/>
                <a:ea typeface="Calibri"/>
                <a:cs typeface="Times New Roman"/>
              </a:rPr>
              <a:t>cổ</a:t>
            </a:r>
            <a:r>
              <a:rPr lang="en-US" sz="2400" b="1" dirty="0">
                <a:solidFill>
                  <a:srgbClr val="000000"/>
                </a:solidFill>
                <a:latin typeface="Times New Roman"/>
                <a:ea typeface="Calibri"/>
                <a:cs typeface="Times New Roman"/>
              </a:rPr>
              <a:t> </a:t>
            </a:r>
            <a:endParaRPr lang="en-US" sz="1350" dirty="0">
              <a:solidFill>
                <a:prstClr val="black"/>
              </a:solidFill>
            </a:endParaRPr>
          </a:p>
        </p:txBody>
      </p:sp>
      <p:cxnSp>
        <p:nvCxnSpPr>
          <p:cNvPr id="15" name="Straight Arrow Connector 14"/>
          <p:cNvCxnSpPr/>
          <p:nvPr/>
        </p:nvCxnSpPr>
        <p:spPr>
          <a:xfrm flipH="1">
            <a:off x="3476625" y="1752601"/>
            <a:ext cx="447675" cy="94297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3924300" y="1752601"/>
            <a:ext cx="161925" cy="213638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flipV="1">
            <a:off x="4381500" y="1409701"/>
            <a:ext cx="1714500" cy="259358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flipV="1">
            <a:off x="4381500" y="2332635"/>
            <a:ext cx="1847850" cy="16706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V="1">
            <a:off x="4381500" y="3227985"/>
            <a:ext cx="1847850" cy="7881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flipV="1">
            <a:off x="4381500" y="3687566"/>
            <a:ext cx="1924050" cy="31571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a:endCxn id="11" idx="1"/>
          </p:cNvCxnSpPr>
          <p:nvPr/>
        </p:nvCxnSpPr>
        <p:spPr>
          <a:xfrm>
            <a:off x="4391025" y="4018962"/>
            <a:ext cx="1914525" cy="48775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a:off x="4381500" y="4003283"/>
            <a:ext cx="1924050" cy="12624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9" name="Picture 18" descr="100+ hình ảnh vẽ bông hoa đẹp - hinhanhsieudep.net">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137707"/>
            <a:ext cx="927276" cy="9133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6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par>
                                <p:cTn id="39" presetID="16" presetClass="entr" presetSubtype="21"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par>
                                <p:cTn id="42" presetID="16" presetClass="entr" presetSubtype="21"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arn(inVertical)">
                                      <p:cBhvr>
                                        <p:cTn id="64" dur="500"/>
                                        <p:tgtEl>
                                          <p:spTgt spid="1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1AA095-4915-44F5-B2A6-193C6B92EAD9}"/>
              </a:ext>
            </a:extLst>
          </p:cNvPr>
          <p:cNvSpPr txBox="1"/>
          <p:nvPr/>
        </p:nvSpPr>
        <p:spPr>
          <a:xfrm>
            <a:off x="-42863" y="1076969"/>
            <a:ext cx="9186863" cy="676339"/>
          </a:xfrm>
          <a:prstGeom prst="rect">
            <a:avLst/>
          </a:prstGeom>
          <a:noFill/>
        </p:spPr>
        <p:txBody>
          <a:bodyPr wrap="square">
            <a:spAutoFit/>
          </a:bodyPr>
          <a:lstStyle/>
          <a:p>
            <a:pPr algn="ctr">
              <a:lnSpc>
                <a:spcPct val="115000"/>
              </a:lnSpc>
              <a:spcAft>
                <a:spcPts val="750"/>
              </a:spcAft>
              <a:tabLst>
                <a:tab pos="67628" algn="l"/>
                <a:tab pos="135255" algn="l"/>
              </a:tabLst>
            </a:pPr>
            <a:r>
              <a:rPr lang="en-US" sz="33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1.Những </a:t>
            </a:r>
            <a:r>
              <a:rPr lang="en-US" sz="33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3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33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33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3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33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3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3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3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7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58D8BE9-F69F-4645-9FD7-CF32D10075BF}"/>
              </a:ext>
            </a:extLst>
          </p:cNvPr>
          <p:cNvSpPr/>
          <p:nvPr/>
        </p:nvSpPr>
        <p:spPr>
          <a:xfrm>
            <a:off x="300037" y="1980247"/>
            <a:ext cx="1855204" cy="10887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750"/>
              </a:spcAft>
            </a:pP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tre</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trăm</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đốt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khế</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F2D21F0-E179-47BC-8873-123E5F3464B9}"/>
              </a:ext>
            </a:extLst>
          </p:cNvPr>
          <p:cNvSpPr/>
          <p:nvPr/>
        </p:nvSpPr>
        <p:spPr>
          <a:xfrm>
            <a:off x="2558082" y="1980247"/>
            <a:ext cx="1855204" cy="108870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750"/>
              </a:spcAft>
              <a:tabLst>
                <a:tab pos="67628" algn="l"/>
                <a:tab pos="135255" algn="l"/>
              </a:tabLst>
            </a:pP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Thạch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Sanh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15000"/>
              </a:lnSpc>
              <a:spcAft>
                <a:spcPts val="750"/>
              </a:spcAft>
              <a:tabLst>
                <a:tab pos="67628" algn="l"/>
                <a:tab pos="135255" algn="l"/>
              </a:tabLst>
            </a:pP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Tấm</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Cám</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1" name="Rectangle: Rounded Corners 10">
            <a:extLst>
              <a:ext uri="{FF2B5EF4-FFF2-40B4-BE49-F238E27FC236}">
                <a16:creationId xmlns:a16="http://schemas.microsoft.com/office/drawing/2014/main" id="{D5023275-9CA2-451E-9C79-A76063017F3E}"/>
              </a:ext>
            </a:extLst>
          </p:cNvPr>
          <p:cNvSpPr/>
          <p:nvPr/>
        </p:nvSpPr>
        <p:spPr>
          <a:xfrm>
            <a:off x="4787442" y="1980247"/>
            <a:ext cx="1855204" cy="108870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750"/>
              </a:spcAft>
              <a:tabLst>
                <a:tab pos="67628" algn="l"/>
                <a:tab pos="135255" algn="l"/>
              </a:tabLst>
            </a:pP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Đẽo</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cày</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2" name="Rectangle: Rounded Corners 11">
            <a:extLst>
              <a:ext uri="{FF2B5EF4-FFF2-40B4-BE49-F238E27FC236}">
                <a16:creationId xmlns:a16="http://schemas.microsoft.com/office/drawing/2014/main" id="{A36AC51F-65EE-4EE8-AB06-0B1B4CAF0690}"/>
              </a:ext>
            </a:extLst>
          </p:cNvPr>
          <p:cNvSpPr/>
          <p:nvPr/>
        </p:nvSpPr>
        <p:spPr>
          <a:xfrm>
            <a:off x="7011195" y="1980247"/>
            <a:ext cx="1855204" cy="108870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trầu</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cau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8CE75E1-B071-4859-8E8A-317C2778AA69}"/>
              </a:ext>
            </a:extLst>
          </p:cNvPr>
          <p:cNvSpPr txBox="1"/>
          <p:nvPr/>
        </p:nvSpPr>
        <p:spPr>
          <a:xfrm>
            <a:off x="1914790" y="3352861"/>
            <a:ext cx="5674466" cy="535531"/>
          </a:xfrm>
          <a:prstGeom prst="rect">
            <a:avLst/>
          </a:prstGeom>
          <a:noFill/>
        </p:spPr>
        <p:txBody>
          <a:bodyPr wrap="square">
            <a:spAutoFit/>
          </a:bodyPr>
          <a:lstStyle/>
          <a:p>
            <a:pPr algn="just">
              <a:lnSpc>
                <a:spcPct val="120000"/>
              </a:lnSpc>
            </a:pPr>
            <a:r>
              <a:rPr lang="en-US" altLang="zh-CN" sz="2400" dirty="0">
                <a:solidFill>
                  <a:srgbClr val="0070C0"/>
                </a:solidFill>
                <a:latin typeface="#9Slide03 AmpleSoft" panose="02000000000000000000" pitchFamily="2" charset="0"/>
                <a:ea typeface="微软雅黑" panose="020B0503020204020204" pitchFamily="34" charset="-122"/>
                <a:cs typeface="#9Slide03 Arima Madurai Black" panose="00000A00000000000000" pitchFamily="2" charset="0"/>
              </a:rPr>
              <a:t> </a:t>
            </a:r>
            <a:r>
              <a:rPr lang="en-US" altLang="zh-CN" sz="2400" dirty="0">
                <a:solidFill>
                  <a:srgbClr val="0070C0"/>
                </a:solidFill>
                <a:latin typeface="#9Slide03 AmpleSoft" panose="02000000000000000000" pitchFamily="2" charset="0"/>
                <a:ea typeface="微软雅黑" panose="020B0503020204020204" pitchFamily="34" charset="-122"/>
                <a:cs typeface="#9Slide03 Arima Madurai Black" panose="00000A00000000000000" pitchFamily="2" charset="0"/>
                <a:sym typeface="Wingdings" panose="05000000000000000000" pitchFamily="2" charset="2"/>
              </a:rPr>
              <a:t> </a:t>
            </a:r>
            <a:r>
              <a:rPr lang="en-US" altLang="zh-CN" sz="24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Gần</a:t>
            </a:r>
            <a:r>
              <a:rPr lang="en-US" altLang="zh-CN" sz="24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gũi</a:t>
            </a:r>
            <a:r>
              <a:rPr lang="en-US" altLang="zh-CN" sz="24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quen</a:t>
            </a:r>
            <a:r>
              <a:rPr lang="en-US" altLang="zh-CN" sz="24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thuộc</a:t>
            </a:r>
            <a:r>
              <a:rPr lang="en-US" altLang="zh-CN" sz="24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với</a:t>
            </a:r>
            <a:r>
              <a:rPr lang="en-US" altLang="zh-CN" sz="24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kí</a:t>
            </a:r>
            <a:r>
              <a:rPr lang="en-US" altLang="zh-CN" sz="24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ức</a:t>
            </a:r>
            <a:r>
              <a:rPr lang="en-US" altLang="zh-CN" sz="24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tuổi</a:t>
            </a:r>
            <a:r>
              <a:rPr lang="en-US" altLang="zh-CN" sz="24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thơ</a:t>
            </a:r>
            <a:endParaRPr lang="zh-CN" altLang="en-US" sz="24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TextBox 4">
            <a:extLst>
              <a:ext uri="{FF2B5EF4-FFF2-40B4-BE49-F238E27FC236}">
                <a16:creationId xmlns:a16="http://schemas.microsoft.com/office/drawing/2014/main" id="{04C58FF9-97A2-D8E0-3D71-B945D91C2CE0}"/>
              </a:ext>
            </a:extLst>
          </p:cNvPr>
          <p:cNvSpPr txBox="1"/>
          <p:nvPr/>
        </p:nvSpPr>
        <p:spPr>
          <a:xfrm>
            <a:off x="2000038" y="4009832"/>
            <a:ext cx="6866360" cy="830997"/>
          </a:xfrm>
          <a:prstGeom prst="rect">
            <a:avLst/>
          </a:prstGeom>
          <a:noFill/>
        </p:spPr>
        <p:txBody>
          <a:bodyPr wrap="square">
            <a:spAutoFit/>
          </a:bodyPr>
          <a:lstStyle/>
          <a:p>
            <a:pPr algn="just"/>
            <a:r>
              <a:rPr lang="en-US" sz="2400" dirty="0">
                <a:solidFill>
                  <a:schemeClr val="accent1"/>
                </a:solidFill>
                <a:latin typeface="#9Slide03 AmpleSoft" panose="02000000000000000000" pitchFamily="2" charset="0"/>
                <a:sym typeface="Wingdings" panose="05000000000000000000" pitchFamily="2" charset="2"/>
              </a:rPr>
              <a:t></a:t>
            </a:r>
            <a:r>
              <a:rPr lang="en-US" sz="2400" dirty="0">
                <a:solidFill>
                  <a:schemeClr val="accent1"/>
                </a:solidFill>
                <a:latin typeface="#9Slide03 AmpleSoft" panose="02000000000000000000" pitchFamily="2" charset="0"/>
              </a:rPr>
              <a:t> </a:t>
            </a:r>
            <a:r>
              <a:rPr lang="en-US" sz="2400" dirty="0">
                <a:solidFill>
                  <a:schemeClr val="accent1"/>
                </a:solidFill>
                <a:latin typeface="Times New Roman" panose="02020603050405020304" pitchFamily="18" charset="0"/>
                <a:cs typeface="Times New Roman" panose="02020603050405020304" pitchFamily="18" charset="0"/>
              </a:rPr>
              <a:t>Di </a:t>
            </a:r>
            <a:r>
              <a:rPr lang="en-US" sz="2400" dirty="0" err="1">
                <a:solidFill>
                  <a:schemeClr val="accent1"/>
                </a:solidFill>
                <a:latin typeface="Times New Roman" panose="02020603050405020304" pitchFamily="18" charset="0"/>
                <a:cs typeface="Times New Roman" panose="02020603050405020304" pitchFamily="18" charset="0"/>
              </a:rPr>
              <a:t>sản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của</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nền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văn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học</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dân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tộc</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là</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hành</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trang</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tinh</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thần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của</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biết</a:t>
            </a:r>
            <a:r>
              <a:rPr lang="en-US" sz="2400" dirty="0">
                <a:solidFill>
                  <a:schemeClr val="accent1"/>
                </a:solidFill>
                <a:latin typeface="Times New Roman" panose="02020603050405020304" pitchFamily="18" charset="0"/>
                <a:cs typeface="Times New Roman" panose="02020603050405020304" pitchFamily="18" charset="0"/>
              </a:rPr>
              <a:t> bao </a:t>
            </a:r>
            <a:r>
              <a:rPr lang="en-US" sz="2400" dirty="0" err="1">
                <a:solidFill>
                  <a:schemeClr val="accent1"/>
                </a:solidFill>
                <a:latin typeface="Times New Roman" panose="02020603050405020304" pitchFamily="18" charset="0"/>
                <a:cs typeface="Times New Roman" panose="02020603050405020304" pitchFamily="18" charset="0"/>
              </a:rPr>
              <a:t>thế</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hệ</a:t>
            </a: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9DA0E38-5036-D62D-77D0-8F526C1520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3" y="3612592"/>
            <a:ext cx="2273147" cy="2273147"/>
          </a:xfrm>
          <a:prstGeom prst="rect">
            <a:avLst/>
          </a:prstGeom>
        </p:spPr>
      </p:pic>
      <p:sp>
        <p:nvSpPr>
          <p:cNvPr id="4" name="TextBox 3">
            <a:extLst>
              <a:ext uri="{FF2B5EF4-FFF2-40B4-BE49-F238E27FC236}">
                <a16:creationId xmlns:a16="http://schemas.microsoft.com/office/drawing/2014/main" id="{2A498F66-C10A-813D-C89F-8D7B615EFF3A}"/>
              </a:ext>
            </a:extLst>
          </p:cNvPr>
          <p:cNvSpPr txBox="1"/>
          <p:nvPr/>
        </p:nvSpPr>
        <p:spPr>
          <a:xfrm>
            <a:off x="2000038" y="4938330"/>
            <a:ext cx="6866360" cy="1569660"/>
          </a:xfrm>
          <a:prstGeom prst="rect">
            <a:avLst/>
          </a:prstGeom>
          <a:noFill/>
        </p:spPr>
        <p:txBody>
          <a:bodyPr wrap="square">
            <a:spAutoFit/>
          </a:bodyPr>
          <a:lstStyle/>
          <a:p>
            <a:pPr algn="just"/>
            <a:r>
              <a:rPr lang="en-US" sz="2400" dirty="0">
                <a:solidFill>
                  <a:srgbClr val="0070C0"/>
                </a:solidFill>
                <a:latin typeface="#9Slide03 AmpleSoft" panose="02000000000000000000" pitchFamily="2" charset="0"/>
                <a:cs typeface="Times New Roman" panose="02020603050405020304" pitchFamily="18" charset="0"/>
                <a:sym typeface="Wingdings" panose="05000000000000000000" pitchFamily="2" charset="2"/>
              </a:rPr>
              <a:t> </a:t>
            </a:r>
            <a:r>
              <a:rPr lang="en-US" sz="2400" dirty="0" err="1">
                <a:solidFill>
                  <a:srgbClr val="0070C0"/>
                </a:solidFill>
                <a:latin typeface="Times New Roman" panose="02020603050405020304" pitchFamily="18" charset="0"/>
                <a:cs typeface="Times New Roman" panose="02020603050405020304" pitchFamily="18" charset="0"/>
              </a:rPr>
              <a:t>Phản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những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nét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đẹp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người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và</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cuộc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sống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rất</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xâu</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xa</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là</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chiếc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cầu</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nối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giữa</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các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thế</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hệ</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Bỗi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dưỡng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tâm</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hồn</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trí</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tuệ</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phẩm</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chất</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tốt</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đẹp</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cần</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có</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trong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cuộc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sống</a:t>
            </a:r>
            <a:r>
              <a:rPr lang="en-US" sz="2400" dirty="0" smtClean="0">
                <a:solidFill>
                  <a:srgbClr val="0070C0"/>
                </a:solidFill>
                <a:latin typeface="Times New Roman" panose="02020603050405020304" pitchFamily="18" charset="0"/>
                <a:cs typeface="Times New Roman" panose="02020603050405020304" pitchFamily="18" charset="0"/>
              </a:rPr>
              <a:t> . </a:t>
            </a:r>
            <a:r>
              <a:rPr lang="en-US" sz="2400" dirty="0" err="1" smtClean="0">
                <a:solidFill>
                  <a:srgbClr val="0070C0"/>
                </a:solidFill>
                <a:latin typeface="Times New Roman" panose="02020603050405020304" pitchFamily="18" charset="0"/>
                <a:cs typeface="Times New Roman" panose="02020603050405020304" pitchFamily="18" charset="0"/>
              </a:rPr>
              <a:t>Bài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về</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đạo</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lý</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làm</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người</a:t>
            </a:r>
            <a:r>
              <a:rPr lang="en-US" sz="2400"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51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716586" y="967470"/>
            <a:ext cx="340910" cy="600375"/>
            <a:chOff x="9334685" y="731743"/>
            <a:chExt cx="454547" cy="8005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769441"/>
            </a:xfrm>
            <a:prstGeom prst="rect">
              <a:avLst/>
            </a:prstGeom>
            <a:noFill/>
          </p:spPr>
          <p:txBody>
            <a:bodyPr wrap="square" rtlCol="0">
              <a:spAutoFit/>
            </a:bodyPr>
            <a:lstStyle/>
            <a:p>
              <a:pPr algn="ctr"/>
              <a:fld id="{6938B089-D366-4B18-8F5D-85B96241FA3F}" type="slidenum">
                <a:rPr lang="id-ID" sz="1050">
                  <a:solidFill>
                    <a:srgbClr val="FFAA91"/>
                  </a:solidFill>
                  <a:latin typeface="印品黑体" panose="00000500000000000000" pitchFamily="2" charset="-122"/>
                  <a:ea typeface="印品黑体" panose="00000500000000000000" pitchFamily="2" charset="-122"/>
                </a:rPr>
                <a:pPr algn="ctr"/>
                <a:t>28</a:t>
              </a:fld>
              <a:endParaRPr lang="id-ID" sz="105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556993" y="4699019"/>
            <a:ext cx="7904724"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66800" y="1828624"/>
            <a:ext cx="5676900" cy="2539157"/>
          </a:xfrm>
          <a:prstGeom prst="rect">
            <a:avLst/>
          </a:prstGeom>
        </p:spPr>
        <p:txBody>
          <a:bodyPr wrap="square">
            <a:spAutoFit/>
          </a:bodyPr>
          <a:lstStyle/>
          <a:p>
            <a:pPr algn="ctr">
              <a:lnSpc>
                <a:spcPct val="150000"/>
              </a:lnSpc>
              <a:spcAft>
                <a:spcPts val="600"/>
              </a:spcAft>
            </a:pPr>
            <a:r>
              <a:rPr lang="en-US" sz="2400" i="1" dirty="0">
                <a:solidFill>
                  <a:srgbClr val="000000"/>
                </a:solidFill>
                <a:latin typeface="Times New Roman" pitchFamily="18" charset="0"/>
                <a:ea typeface="Calibri"/>
                <a:cs typeface="Times New Roman" pitchFamily="18" charset="0"/>
              </a:rPr>
              <a:t>“</a:t>
            </a:r>
            <a:r>
              <a:rPr lang="en-US" sz="2400" i="1" dirty="0" err="1">
                <a:solidFill>
                  <a:srgbClr val="000000"/>
                </a:solidFill>
                <a:latin typeface="Times New Roman" pitchFamily="18" charset="0"/>
                <a:ea typeface="Calibri"/>
                <a:cs typeface="Times New Roman" pitchFamily="18" charset="0"/>
              </a:rPr>
              <a:t>Đời</a:t>
            </a:r>
            <a:r>
              <a:rPr lang="en-US" sz="2400" i="1" dirty="0">
                <a:solidFill>
                  <a:srgbClr val="000000"/>
                </a:solidFill>
                <a:latin typeface="Times New Roman" pitchFamily="18" charset="0"/>
                <a:ea typeface="Calibri"/>
                <a:cs typeface="Times New Roman" pitchFamily="18" charset="0"/>
              </a:rPr>
              <a:t> cha </a:t>
            </a:r>
            <a:r>
              <a:rPr lang="en-US" sz="2400" i="1" dirty="0" err="1">
                <a:solidFill>
                  <a:srgbClr val="000000"/>
                </a:solidFill>
                <a:latin typeface="Times New Roman" pitchFamily="18" charset="0"/>
                <a:ea typeface="Calibri"/>
                <a:cs typeface="Times New Roman" pitchFamily="18" charset="0"/>
              </a:rPr>
              <a:t>ông</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với</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đời</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tôi</a:t>
            </a:r>
            <a:endParaRPr lang="en-US" sz="2400" dirty="0">
              <a:solidFill>
                <a:prstClr val="black"/>
              </a:solidFill>
              <a:latin typeface="Times New Roman" pitchFamily="18" charset="0"/>
              <a:ea typeface="Calibri"/>
              <a:cs typeface="Times New Roman" pitchFamily="18" charset="0"/>
            </a:endParaRPr>
          </a:p>
          <a:p>
            <a:pPr algn="ctr">
              <a:lnSpc>
                <a:spcPct val="150000"/>
              </a:lnSpc>
              <a:spcAft>
                <a:spcPts val="600"/>
              </a:spcAft>
            </a:pPr>
            <a:r>
              <a:rPr lang="en-US" sz="2400" i="1" dirty="0" err="1">
                <a:solidFill>
                  <a:srgbClr val="000000"/>
                </a:solidFill>
                <a:latin typeface="Times New Roman" pitchFamily="18" charset="0"/>
                <a:ea typeface="Calibri"/>
                <a:cs typeface="Times New Roman" pitchFamily="18" charset="0"/>
              </a:rPr>
              <a:t>Như</a:t>
            </a:r>
            <a:r>
              <a:rPr lang="en-US" sz="2400" i="1" dirty="0">
                <a:solidFill>
                  <a:srgbClr val="000000"/>
                </a:solidFill>
                <a:latin typeface="Times New Roman" pitchFamily="18" charset="0"/>
                <a:ea typeface="Calibri"/>
                <a:cs typeface="Times New Roman" pitchFamily="18" charset="0"/>
              </a:rPr>
              <a:t> con </a:t>
            </a:r>
            <a:r>
              <a:rPr lang="en-US" sz="2400" i="1" dirty="0" err="1">
                <a:solidFill>
                  <a:srgbClr val="000000"/>
                </a:solidFill>
                <a:latin typeface="Times New Roman" pitchFamily="18" charset="0"/>
                <a:ea typeface="Calibri"/>
                <a:cs typeface="Times New Roman" pitchFamily="18" charset="0"/>
              </a:rPr>
              <a:t>sông</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với</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chân</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trời</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đã</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xa</a:t>
            </a:r>
            <a:endParaRPr lang="en-US" sz="2400" dirty="0">
              <a:solidFill>
                <a:prstClr val="black"/>
              </a:solidFill>
              <a:latin typeface="Times New Roman" pitchFamily="18" charset="0"/>
              <a:ea typeface="Calibri"/>
              <a:cs typeface="Times New Roman" pitchFamily="18" charset="0"/>
            </a:endParaRPr>
          </a:p>
          <a:p>
            <a:pPr algn="ctr">
              <a:lnSpc>
                <a:spcPct val="150000"/>
              </a:lnSpc>
              <a:spcAft>
                <a:spcPts val="600"/>
              </a:spcAft>
            </a:pPr>
            <a:r>
              <a:rPr lang="en-US" sz="2400" i="1" dirty="0" err="1">
                <a:solidFill>
                  <a:srgbClr val="000000"/>
                </a:solidFill>
                <a:latin typeface="Times New Roman" pitchFamily="18" charset="0"/>
                <a:ea typeface="Calibri"/>
                <a:cs typeface="Times New Roman" pitchFamily="18" charset="0"/>
              </a:rPr>
              <a:t>Chỉ</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còn</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chuyện</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cổ</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thiết</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tha</a:t>
            </a:r>
            <a:endParaRPr lang="en-US" sz="2400" dirty="0">
              <a:solidFill>
                <a:prstClr val="black"/>
              </a:solidFill>
              <a:latin typeface="Times New Roman" pitchFamily="18" charset="0"/>
              <a:ea typeface="Calibri"/>
              <a:cs typeface="Times New Roman" pitchFamily="18" charset="0"/>
            </a:endParaRPr>
          </a:p>
          <a:p>
            <a:pPr algn="ctr">
              <a:lnSpc>
                <a:spcPct val="150000"/>
              </a:lnSpc>
              <a:spcAft>
                <a:spcPts val="600"/>
              </a:spcAft>
            </a:pPr>
            <a:r>
              <a:rPr lang="en-US" sz="2400" i="1" dirty="0">
                <a:solidFill>
                  <a:srgbClr val="000000"/>
                </a:solidFill>
                <a:latin typeface="Times New Roman" pitchFamily="18" charset="0"/>
                <a:ea typeface="Calibri"/>
                <a:cs typeface="Times New Roman" pitchFamily="18" charset="0"/>
              </a:rPr>
              <a:t>Cho </a:t>
            </a:r>
            <a:r>
              <a:rPr lang="en-US" sz="2400" i="1" dirty="0" err="1">
                <a:solidFill>
                  <a:srgbClr val="000000"/>
                </a:solidFill>
                <a:latin typeface="Times New Roman" pitchFamily="18" charset="0"/>
                <a:ea typeface="Calibri"/>
                <a:cs typeface="Times New Roman" pitchFamily="18" charset="0"/>
              </a:rPr>
              <a:t>tôi</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nhận</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mặt</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ông</a:t>
            </a:r>
            <a:r>
              <a:rPr lang="en-US" sz="2400" i="1" dirty="0">
                <a:solidFill>
                  <a:srgbClr val="000000"/>
                </a:solidFill>
                <a:latin typeface="Times New Roman" pitchFamily="18" charset="0"/>
                <a:ea typeface="Calibri"/>
                <a:cs typeface="Times New Roman" pitchFamily="18" charset="0"/>
              </a:rPr>
              <a:t> cha </a:t>
            </a:r>
            <a:r>
              <a:rPr lang="en-US" sz="2400" i="1" dirty="0" err="1">
                <a:solidFill>
                  <a:srgbClr val="000000"/>
                </a:solidFill>
                <a:latin typeface="Times New Roman" pitchFamily="18" charset="0"/>
                <a:ea typeface="Calibri"/>
                <a:cs typeface="Times New Roman" pitchFamily="18" charset="0"/>
              </a:rPr>
              <a:t>của</a:t>
            </a:r>
            <a:r>
              <a:rPr lang="en-US" sz="2400" i="1" dirty="0">
                <a:solidFill>
                  <a:srgbClr val="000000"/>
                </a:solidFill>
                <a:latin typeface="Times New Roman" pitchFamily="18" charset="0"/>
                <a:ea typeface="Calibri"/>
                <a:cs typeface="Times New Roman" pitchFamily="18" charset="0"/>
              </a:rPr>
              <a:t> </a:t>
            </a:r>
            <a:r>
              <a:rPr lang="en-US" sz="2400" i="1" dirty="0" err="1">
                <a:solidFill>
                  <a:srgbClr val="000000"/>
                </a:solidFill>
                <a:latin typeface="Times New Roman" pitchFamily="18" charset="0"/>
                <a:ea typeface="Calibri"/>
                <a:cs typeface="Times New Roman" pitchFamily="18" charset="0"/>
              </a:rPr>
              <a:t>mình</a:t>
            </a:r>
            <a:r>
              <a:rPr lang="en-US" sz="2400" i="1" dirty="0">
                <a:solidFill>
                  <a:srgbClr val="000000"/>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5" name="Rectangle 4"/>
          <p:cNvSpPr/>
          <p:nvPr/>
        </p:nvSpPr>
        <p:spPr>
          <a:xfrm>
            <a:off x="1819289" y="1250971"/>
            <a:ext cx="2590774" cy="646331"/>
          </a:xfrm>
          <a:prstGeom prst="rect">
            <a:avLst/>
          </a:prstGeom>
        </p:spPr>
        <p:txBody>
          <a:bodyPr wrap="none">
            <a:spAutoFit/>
          </a:bodyPr>
          <a:lstStyle/>
          <a:p>
            <a:pPr algn="just">
              <a:lnSpc>
                <a:spcPct val="150000"/>
              </a:lnSpc>
              <a:spcAft>
                <a:spcPts val="600"/>
              </a:spcAft>
            </a:pPr>
            <a:r>
              <a:rPr lang="en-US" sz="2400" b="1" i="1" dirty="0" err="1">
                <a:solidFill>
                  <a:srgbClr val="000000"/>
                </a:solidFill>
                <a:latin typeface="Times New Roman" pitchFamily="18" charset="0"/>
                <a:ea typeface="Calibri"/>
                <a:cs typeface="Times New Roman" pitchFamily="18" charset="0"/>
              </a:rPr>
              <a:t>Đọc</a:t>
            </a:r>
            <a:r>
              <a:rPr lang="en-US" sz="2400" b="1" i="1" dirty="0">
                <a:solidFill>
                  <a:srgbClr val="000000"/>
                </a:solidFill>
                <a:latin typeface="Times New Roman" pitchFamily="18" charset="0"/>
                <a:ea typeface="Calibri"/>
                <a:cs typeface="Times New Roman" pitchFamily="18" charset="0"/>
              </a:rPr>
              <a:t> 4 </a:t>
            </a:r>
            <a:r>
              <a:rPr lang="en-US" sz="2400" b="1" i="1" dirty="0" err="1">
                <a:solidFill>
                  <a:srgbClr val="000000"/>
                </a:solidFill>
                <a:latin typeface="Times New Roman" pitchFamily="18" charset="0"/>
                <a:ea typeface="Calibri"/>
                <a:cs typeface="Times New Roman" pitchFamily="18" charset="0"/>
              </a:rPr>
              <a:t>câu</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thơ</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sau</a:t>
            </a:r>
            <a:r>
              <a:rPr lang="en-US" sz="2400" b="1" i="1" dirty="0">
                <a:solidFill>
                  <a:srgbClr val="000000"/>
                </a:solidFill>
                <a:latin typeface="Times New Roman" pitchFamily="18" charset="0"/>
                <a:ea typeface="Calibri"/>
                <a:cs typeface="Times New Roman" pitchFamily="18" charset="0"/>
              </a:rPr>
              <a:t>:</a:t>
            </a:r>
            <a:endParaRPr lang="en-US" sz="2400" b="1" dirty="0">
              <a:solidFill>
                <a:prstClr val="black"/>
              </a:solidFill>
              <a:latin typeface="Times New Roman" pitchFamily="18" charset="0"/>
              <a:ea typeface="Calibri"/>
              <a:cs typeface="Times New Roman" pitchFamily="18" charset="0"/>
            </a:endParaRPr>
          </a:p>
        </p:txBody>
      </p:sp>
      <p:sp>
        <p:nvSpPr>
          <p:cNvPr id="11" name="Rounded Rectangular Callout 10"/>
          <p:cNvSpPr/>
          <p:nvPr/>
        </p:nvSpPr>
        <p:spPr>
          <a:xfrm>
            <a:off x="1714500" y="1943100"/>
            <a:ext cx="4619625" cy="1971675"/>
          </a:xfrm>
          <a:prstGeom prst="wedgeRoundRectCallout">
            <a:avLst>
              <a:gd name="adj1" fmla="val 8638"/>
              <a:gd name="adj2" fmla="val 9654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600"/>
              </a:spcAft>
            </a:pPr>
            <a:r>
              <a:rPr lang="en-US" sz="2400" b="1" i="1" dirty="0" err="1">
                <a:solidFill>
                  <a:srgbClr val="000000"/>
                </a:solidFill>
                <a:latin typeface="Times New Roman"/>
                <a:ea typeface="Calibri"/>
              </a:rPr>
              <a:t>Em</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biết</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được</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điều</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gì</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về</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lịch</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sử</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văn</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hóa</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dân</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tộc</a:t>
            </a:r>
            <a:r>
              <a:rPr lang="en-US" sz="2400" b="1" i="1" dirty="0">
                <a:solidFill>
                  <a:srgbClr val="000000"/>
                </a:solidFill>
                <a:latin typeface="Times New Roman"/>
                <a:ea typeface="Calibri"/>
              </a:rPr>
              <a:t>…qua </a:t>
            </a:r>
            <a:r>
              <a:rPr lang="en-US" sz="2400" b="1" i="1" dirty="0" err="1">
                <a:solidFill>
                  <a:srgbClr val="000000"/>
                </a:solidFill>
                <a:latin typeface="Times New Roman"/>
                <a:ea typeface="Calibri"/>
              </a:rPr>
              <a:t>những</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câu</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chuyện</a:t>
            </a:r>
            <a:r>
              <a:rPr lang="en-US" sz="2400" b="1" i="1" dirty="0">
                <a:solidFill>
                  <a:srgbClr val="000000"/>
                </a:solidFill>
                <a:latin typeface="Times New Roman"/>
                <a:ea typeface="Calibri"/>
              </a:rPr>
              <a:t> </a:t>
            </a:r>
            <a:r>
              <a:rPr lang="en-US" sz="2400" b="1" i="1" dirty="0" err="1">
                <a:solidFill>
                  <a:srgbClr val="000000"/>
                </a:solidFill>
                <a:latin typeface="Times New Roman"/>
                <a:ea typeface="Calibri"/>
              </a:rPr>
              <a:t>cổ</a:t>
            </a:r>
            <a:r>
              <a:rPr lang="en-US" sz="2400" b="1" i="1" dirty="0">
                <a:solidFill>
                  <a:srgbClr val="000000"/>
                </a:solidFill>
                <a:latin typeface="Times New Roman"/>
                <a:ea typeface="Calibri"/>
              </a:rPr>
              <a:t>?</a:t>
            </a:r>
            <a:endParaRPr lang="en-US" sz="2400" b="1" dirty="0">
              <a:solidFill>
                <a:prstClr val="white"/>
              </a:solidFill>
              <a:latin typeface="Calibri"/>
              <a:ea typeface="Calibri"/>
              <a:cs typeface="Times New Roman"/>
            </a:endParaRPr>
          </a:p>
        </p:txBody>
      </p:sp>
      <p:sp>
        <p:nvSpPr>
          <p:cNvPr id="2" name="Rounded Rectangular Callout 1"/>
          <p:cNvSpPr/>
          <p:nvPr/>
        </p:nvSpPr>
        <p:spPr>
          <a:xfrm>
            <a:off x="1924050" y="2062443"/>
            <a:ext cx="4819650" cy="1732990"/>
          </a:xfrm>
          <a:prstGeom prst="wedgeRoundRectCallout">
            <a:avLst>
              <a:gd name="adj1" fmla="val -36729"/>
              <a:gd name="adj2" fmla="val 996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600"/>
              </a:spcAft>
            </a:pPr>
            <a:r>
              <a:rPr lang="en-US" sz="2400" dirty="0" err="1">
                <a:solidFill>
                  <a:schemeClr val="bg1"/>
                </a:solidFill>
                <a:latin typeface="Times New Roman"/>
                <a:ea typeface="Calibri"/>
                <a:cs typeface="Times New Roman"/>
              </a:rPr>
              <a:t>Biết</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phong</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tục</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làm</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bánh</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chưng</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bánh</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giày</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biết</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về</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tục</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ăn</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trầu</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đặc</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biệt</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trong</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các</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đám</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cưới</a:t>
            </a:r>
            <a:r>
              <a:rPr lang="en-US" sz="2400" dirty="0">
                <a:solidFill>
                  <a:schemeClr val="bg1"/>
                </a:solidFill>
                <a:latin typeface="Times New Roman"/>
                <a:ea typeface="Calibri"/>
                <a:cs typeface="Times New Roman"/>
              </a:rPr>
              <a:t> </a:t>
            </a:r>
            <a:r>
              <a:rPr lang="en-US" sz="2400" dirty="0" err="1">
                <a:solidFill>
                  <a:schemeClr val="bg1"/>
                </a:solidFill>
                <a:latin typeface="Times New Roman"/>
                <a:ea typeface="Calibri"/>
                <a:cs typeface="Times New Roman"/>
              </a:rPr>
              <a:t>hỏi</a:t>
            </a:r>
            <a:r>
              <a:rPr lang="en-US" sz="2400" dirty="0">
                <a:solidFill>
                  <a:schemeClr val="bg1"/>
                </a:solidFill>
                <a:latin typeface="Times New Roman"/>
                <a:ea typeface="Calibri"/>
                <a:cs typeface="Times New Roman"/>
              </a:rPr>
              <a:t>…</a:t>
            </a:r>
            <a:endParaRPr lang="en-US" sz="2400" dirty="0">
              <a:solidFill>
                <a:schemeClr val="bg1"/>
              </a:solidFill>
              <a:latin typeface="Calibri"/>
              <a:ea typeface="Calibri"/>
              <a:cs typeface="Times New Roman"/>
            </a:endParaRPr>
          </a:p>
        </p:txBody>
      </p:sp>
    </p:spTree>
    <p:extLst>
      <p:ext uri="{BB962C8B-B14F-4D97-AF65-F5344CB8AC3E}">
        <p14:creationId xmlns:p14="http://schemas.microsoft.com/office/powerpoint/2010/main" val="387722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animBg="1"/>
      <p:bldP spid="11" grpId="1"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3194416" y="3232192"/>
            <a:ext cx="301318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21" y="1076325"/>
            <a:ext cx="3877286"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7575" y="1860592"/>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0144" y="2943225"/>
            <a:ext cx="3929063" cy="24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036038" y="932070"/>
            <a:ext cx="2987553" cy="830997"/>
          </a:xfrm>
          <a:prstGeom prst="rect">
            <a:avLst/>
          </a:prstGeom>
        </p:spPr>
        <p:txBody>
          <a:bodyPr wrap="square">
            <a:spAutoFit/>
          </a:bodyPr>
          <a:lstStyle/>
          <a:p>
            <a:pPr algn="ctr"/>
            <a:r>
              <a:rPr lang="en-US" sz="2400" b="1" dirty="0" err="1">
                <a:latin typeface="Times New Roman"/>
                <a:ea typeface="Calibri"/>
                <a:cs typeface="Times New Roman"/>
              </a:rPr>
              <a:t>Phong</a:t>
            </a:r>
            <a:r>
              <a:rPr lang="en-US" sz="2400" b="1" dirty="0">
                <a:latin typeface="Times New Roman"/>
                <a:ea typeface="Calibri"/>
                <a:cs typeface="Times New Roman"/>
              </a:rPr>
              <a:t> </a:t>
            </a:r>
            <a:r>
              <a:rPr lang="en-US" sz="2400" b="1" dirty="0" err="1">
                <a:latin typeface="Times New Roman"/>
                <a:ea typeface="Calibri"/>
                <a:cs typeface="Times New Roman"/>
              </a:rPr>
              <a:t>tục</a:t>
            </a:r>
            <a:r>
              <a:rPr lang="en-US" sz="2400" b="1" dirty="0">
                <a:latin typeface="Times New Roman"/>
                <a:ea typeface="Calibri"/>
                <a:cs typeface="Times New Roman"/>
              </a:rPr>
              <a:t> </a:t>
            </a:r>
            <a:r>
              <a:rPr lang="en-US" sz="2400" b="1" dirty="0" err="1">
                <a:latin typeface="Times New Roman"/>
                <a:ea typeface="Calibri"/>
                <a:cs typeface="Times New Roman"/>
              </a:rPr>
              <a:t>làm</a:t>
            </a:r>
            <a:r>
              <a:rPr lang="en-US" sz="2400" b="1" dirty="0">
                <a:latin typeface="Times New Roman"/>
                <a:ea typeface="Calibri"/>
                <a:cs typeface="Times New Roman"/>
              </a:rPr>
              <a:t> </a:t>
            </a:r>
            <a:r>
              <a:rPr lang="en-US" sz="2400" b="1" dirty="0" err="1">
                <a:latin typeface="Times New Roman"/>
                <a:ea typeface="Calibri"/>
                <a:cs typeface="Times New Roman"/>
              </a:rPr>
              <a:t>bánh</a:t>
            </a:r>
            <a:r>
              <a:rPr lang="en-US" sz="2400" b="1" dirty="0">
                <a:latin typeface="Times New Roman"/>
                <a:ea typeface="Calibri"/>
                <a:cs typeface="Times New Roman"/>
              </a:rPr>
              <a:t> </a:t>
            </a:r>
            <a:r>
              <a:rPr lang="en-US" sz="2400" b="1" dirty="0" err="1">
                <a:latin typeface="Times New Roman"/>
                <a:ea typeface="Calibri"/>
                <a:cs typeface="Times New Roman"/>
              </a:rPr>
              <a:t>chưng</a:t>
            </a:r>
            <a:r>
              <a:rPr lang="en-US" sz="2400" b="1" dirty="0">
                <a:latin typeface="Times New Roman"/>
                <a:ea typeface="Calibri"/>
                <a:cs typeface="Times New Roman"/>
              </a:rPr>
              <a:t>, </a:t>
            </a:r>
            <a:r>
              <a:rPr lang="en-US" sz="2400" b="1" dirty="0" err="1">
                <a:latin typeface="Times New Roman"/>
                <a:ea typeface="Calibri"/>
                <a:cs typeface="Times New Roman"/>
              </a:rPr>
              <a:t>bánh</a:t>
            </a:r>
            <a:r>
              <a:rPr lang="en-US" sz="2400" b="1" dirty="0">
                <a:latin typeface="Times New Roman"/>
                <a:ea typeface="Calibri"/>
                <a:cs typeface="Times New Roman"/>
              </a:rPr>
              <a:t> </a:t>
            </a:r>
            <a:r>
              <a:rPr lang="en-US" sz="2400" b="1" dirty="0" err="1">
                <a:latin typeface="Times New Roman"/>
                <a:ea typeface="Calibri"/>
                <a:cs typeface="Times New Roman"/>
              </a:rPr>
              <a:t>giày</a:t>
            </a:r>
            <a:endParaRPr lang="en-US" sz="1350" b="1" dirty="0"/>
          </a:p>
        </p:txBody>
      </p:sp>
    </p:spTree>
    <p:extLst>
      <p:ext uri="{BB962C8B-B14F-4D97-AF65-F5344CB8AC3E}">
        <p14:creationId xmlns:p14="http://schemas.microsoft.com/office/powerpoint/2010/main" val="36251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wheel(1)">
                                      <p:cBhvr>
                                        <p:cTn id="17" dur="2000"/>
                                        <p:tgtEl>
                                          <p:spTgt spid="15362"/>
                                        </p:tgtEl>
                                      </p:cBhvr>
                                    </p:animEffect>
                                  </p:childTnLst>
                                </p:cTn>
                              </p:par>
                              <p:par>
                                <p:cTn id="18" presetID="21" presetClass="entr" presetSubtype="1" fill="hold" nodeType="withEffect">
                                  <p:stCondLst>
                                    <p:cond delay="0"/>
                                  </p:stCondLst>
                                  <p:childTnLst>
                                    <p:set>
                                      <p:cBhvr>
                                        <p:cTn id="19" dur="1" fill="hold">
                                          <p:stCondLst>
                                            <p:cond delay="0"/>
                                          </p:stCondLst>
                                        </p:cTn>
                                        <p:tgtEl>
                                          <p:spTgt spid="15363"/>
                                        </p:tgtEl>
                                        <p:attrNameLst>
                                          <p:attrName>style.visibility</p:attrName>
                                        </p:attrNameLst>
                                      </p:cBhvr>
                                      <p:to>
                                        <p:strVal val="visible"/>
                                      </p:to>
                                    </p:set>
                                    <p:animEffect transition="in" filter="wheel(1)">
                                      <p:cBhvr>
                                        <p:cTn id="20" dur="2000"/>
                                        <p:tgtEl>
                                          <p:spTgt spid="15363"/>
                                        </p:tgtEl>
                                      </p:cBhvr>
                                    </p:animEffect>
                                  </p:childTnLst>
                                </p:cTn>
                              </p:par>
                              <p:par>
                                <p:cTn id="21" presetID="21" presetClass="entr" presetSubtype="1" fill="hold" nodeType="withEffect">
                                  <p:stCondLst>
                                    <p:cond delay="0"/>
                                  </p:stCondLst>
                                  <p:childTnLst>
                                    <p:set>
                                      <p:cBhvr>
                                        <p:cTn id="22" dur="1" fill="hold">
                                          <p:stCondLst>
                                            <p:cond delay="0"/>
                                          </p:stCondLst>
                                        </p:cTn>
                                        <p:tgtEl>
                                          <p:spTgt spid="15364"/>
                                        </p:tgtEl>
                                        <p:attrNameLst>
                                          <p:attrName>style.visibility</p:attrName>
                                        </p:attrNameLst>
                                      </p:cBhvr>
                                      <p:to>
                                        <p:strVal val="visible"/>
                                      </p:to>
                                    </p:set>
                                    <p:animEffect transition="in" filter="wheel(1)">
                                      <p:cBhvr>
                                        <p:cTn id="23"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5ABBD7A-F742-4928-8ABE-23B9D2638235}"/>
              </a:ext>
            </a:extLst>
          </p:cNvPr>
          <p:cNvGrpSpPr/>
          <p:nvPr/>
        </p:nvGrpSpPr>
        <p:grpSpPr>
          <a:xfrm>
            <a:off x="272891" y="1201627"/>
            <a:ext cx="8598218" cy="4773771"/>
            <a:chOff x="274320" y="593312"/>
            <a:chExt cx="11464290" cy="6365029"/>
          </a:xfrm>
        </p:grpSpPr>
        <p:pic>
          <p:nvPicPr>
            <p:cNvPr id="2049" name="Picture 1" descr="Этикет для детей. Учусь правилам поведения. Незнайка на улице - Сим-Портал">
              <a:extLst>
                <a:ext uri="{FF2B5EF4-FFF2-40B4-BE49-F238E27FC236}">
                  <a16:creationId xmlns:a16="http://schemas.microsoft.com/office/drawing/2014/main" id="{407ED479-9612-40CC-8F36-7F5970C8303B}"/>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74320" y="593312"/>
              <a:ext cx="4067810" cy="593966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a:extLst>
                <a:ext uri="{FF2B5EF4-FFF2-40B4-BE49-F238E27FC236}">
                  <a16:creationId xmlns:a16="http://schemas.microsoft.com/office/drawing/2014/main" id="{F6544809-BEB2-41B7-98F0-1F426B39AA82}"/>
                </a:ext>
              </a:extLst>
            </p:cNvPr>
            <p:cNvSpPr>
              <a:spLocks noChangeArrowheads="1"/>
            </p:cNvSpPr>
            <p:nvPr/>
          </p:nvSpPr>
          <p:spPr bwMode="auto">
            <a:xfrm>
              <a:off x="4606290" y="674370"/>
              <a:ext cx="7132320" cy="5017770"/>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80" tIns="34290" rIns="68580" bIns="34290" numCol="1" anchor="t" anchorCtr="0" compatLnSpc="1">
              <a:prstTxWarp prst="textNoShape">
                <a:avLst/>
              </a:prstTxWarp>
            </a:bodyPr>
            <a:lstStyle/>
            <a:p>
              <a:pPr algn="just" fontAlgn="t"/>
              <a:endParaRPr lang="en-US" sz="27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4C0E6698-7D4A-46FE-B422-F001FE4EFFC2}"/>
                </a:ext>
              </a:extLst>
            </p:cNvPr>
            <p:cNvSpPr txBox="1"/>
            <p:nvPr/>
          </p:nvSpPr>
          <p:spPr>
            <a:xfrm>
              <a:off x="5123498" y="1295251"/>
              <a:ext cx="6097904" cy="5663090"/>
            </a:xfrm>
            <a:prstGeom prst="rect">
              <a:avLst/>
            </a:prstGeom>
            <a:noFill/>
          </p:spPr>
          <p:txBody>
            <a:bodyPr wrap="square">
              <a:spAutoFit/>
            </a:bodyPr>
            <a:lstStyle/>
            <a:p>
              <a:pPr algn="ctr" fontAlgn="t"/>
              <a:r>
                <a:rPr lang="en-US" sz="2700" b="1" dirty="0">
                  <a:latin typeface="#9Slide03 Arima Madurai" panose="00000500000000000000" pitchFamily="2" charset="0"/>
                  <a:cs typeface="#9Slide03 Arima Madurai" panose="00000500000000000000" pitchFamily="2" charset="0"/>
                </a:rPr>
                <a:t>Xin </a:t>
              </a:r>
              <a:r>
                <a:rPr lang="en-US" sz="2700" b="1" dirty="0" err="1">
                  <a:latin typeface="#9Slide03 Arima Madurai" panose="00000500000000000000" pitchFamily="2" charset="0"/>
                  <a:cs typeface="#9Slide03 Arima Madurai" panose="00000500000000000000" pitchFamily="2" charset="0"/>
                </a:rPr>
                <a:t>chào</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các</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bạn</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Mình</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là</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Mít</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Đặc</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Ngày</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mai</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mình</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sẽ</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phải</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thuyết</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trình</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về</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Thơ</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lục</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bát</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trước</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lớp</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Vì</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hồi</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hộp</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mình</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nhầm</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lẫn</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các</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kiến</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thức</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Hãy</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giúp</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mình</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hệ</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thống</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lại</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kiến</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thức</a:t>
              </a:r>
              <a:r>
                <a:rPr lang="en-US" sz="2700" b="1" dirty="0">
                  <a:latin typeface="#9Slide03 Arima Madurai" panose="00000500000000000000" pitchFamily="2" charset="0"/>
                  <a:cs typeface="#9Slide03 Arima Madurai" panose="00000500000000000000" pitchFamily="2" charset="0"/>
                </a:rPr>
                <a:t> </a:t>
              </a:r>
              <a:r>
                <a:rPr lang="en-US" sz="2700" b="1" dirty="0" err="1">
                  <a:latin typeface="#9Slide03 Arima Madurai" panose="00000500000000000000" pitchFamily="2" charset="0"/>
                  <a:cs typeface="#9Slide03 Arima Madurai" panose="00000500000000000000" pitchFamily="2" charset="0"/>
                </a:rPr>
                <a:t>nhé</a:t>
              </a:r>
              <a:r>
                <a:rPr lang="en-US" sz="2700" b="1" dirty="0">
                  <a:latin typeface="#9Slide03 Arima Madurai" panose="00000500000000000000" pitchFamily="2" charset="0"/>
                  <a:cs typeface="#9Slide03 Arima Madurai" panose="00000500000000000000" pitchFamily="2" charset="0"/>
                </a:rPr>
                <a:t>!</a:t>
              </a:r>
              <a:endParaRPr lang="en-US" sz="2700" dirty="0">
                <a:latin typeface="#9Slide03 Arima Madurai" panose="00000500000000000000" pitchFamily="2" charset="0"/>
                <a:cs typeface="#9Slide03 Arima Madurai" panose="00000500000000000000" pitchFamily="2" charset="0"/>
              </a:endParaRPr>
            </a:p>
          </p:txBody>
        </p:sp>
      </p:grpSp>
    </p:spTree>
    <p:extLst>
      <p:ext uri="{BB962C8B-B14F-4D97-AF65-F5344CB8AC3E}">
        <p14:creationId xmlns:p14="http://schemas.microsoft.com/office/powerpoint/2010/main" val="27703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716586" y="967470"/>
            <a:ext cx="340910" cy="600375"/>
            <a:chOff x="9334685" y="731743"/>
            <a:chExt cx="454547" cy="8005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769441"/>
            </a:xfrm>
            <a:prstGeom prst="rect">
              <a:avLst/>
            </a:prstGeom>
            <a:noFill/>
          </p:spPr>
          <p:txBody>
            <a:bodyPr wrap="square" rtlCol="0">
              <a:spAutoFit/>
            </a:bodyPr>
            <a:lstStyle/>
            <a:p>
              <a:pPr algn="ctr"/>
              <a:fld id="{6938B089-D366-4B18-8F5D-85B96241FA3F}" type="slidenum">
                <a:rPr lang="id-ID" sz="1050">
                  <a:solidFill>
                    <a:srgbClr val="FFAA91"/>
                  </a:solidFill>
                  <a:latin typeface="印品黑体" panose="00000500000000000000" pitchFamily="2" charset="-122"/>
                  <a:ea typeface="印品黑体" panose="00000500000000000000" pitchFamily="2" charset="-122"/>
                </a:rPr>
                <a:pPr algn="ctr"/>
                <a:t>30</a:t>
              </a:fld>
              <a:endParaRPr lang="id-ID" sz="105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556993" y="4699019"/>
            <a:ext cx="7904724"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93" y="1221597"/>
            <a:ext cx="3834546" cy="238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6" y="2386521"/>
            <a:ext cx="3544491" cy="235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6555" y="3032597"/>
            <a:ext cx="3589735" cy="23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24400" y="1245092"/>
            <a:ext cx="3737317" cy="830997"/>
          </a:xfrm>
          <a:prstGeom prst="rect">
            <a:avLst/>
          </a:prstGeom>
        </p:spPr>
        <p:txBody>
          <a:bodyPr wrap="square">
            <a:spAutoFit/>
          </a:bodyPr>
          <a:lstStyle/>
          <a:p>
            <a:pPr algn="ctr"/>
            <a:r>
              <a:rPr lang="en-US" sz="2400" b="1" dirty="0" err="1">
                <a:latin typeface="Times New Roman"/>
                <a:ea typeface="Calibri"/>
                <a:cs typeface="Times New Roman"/>
              </a:rPr>
              <a:t>Biết</a:t>
            </a:r>
            <a:r>
              <a:rPr lang="en-US" sz="2400" b="1" dirty="0">
                <a:latin typeface="Times New Roman"/>
                <a:ea typeface="Calibri"/>
                <a:cs typeface="Times New Roman"/>
              </a:rPr>
              <a:t> </a:t>
            </a:r>
            <a:r>
              <a:rPr lang="en-US" sz="2400" b="1" dirty="0" err="1">
                <a:latin typeface="Times New Roman"/>
                <a:ea typeface="Calibri"/>
                <a:cs typeface="Times New Roman"/>
              </a:rPr>
              <a:t>về</a:t>
            </a:r>
            <a:r>
              <a:rPr lang="en-US" sz="2400" b="1" dirty="0">
                <a:latin typeface="Times New Roman"/>
                <a:ea typeface="Calibri"/>
                <a:cs typeface="Times New Roman"/>
              </a:rPr>
              <a:t> </a:t>
            </a:r>
            <a:r>
              <a:rPr lang="en-US" sz="2400" b="1" dirty="0" err="1">
                <a:latin typeface="Times New Roman"/>
                <a:ea typeface="Calibri"/>
                <a:cs typeface="Times New Roman"/>
              </a:rPr>
              <a:t>tục</a:t>
            </a:r>
            <a:r>
              <a:rPr lang="en-US" sz="2400" b="1" dirty="0">
                <a:latin typeface="Times New Roman"/>
                <a:ea typeface="Calibri"/>
                <a:cs typeface="Times New Roman"/>
              </a:rPr>
              <a:t> </a:t>
            </a:r>
            <a:r>
              <a:rPr lang="en-US" sz="2400" b="1" dirty="0" err="1">
                <a:latin typeface="Times New Roman"/>
                <a:ea typeface="Calibri"/>
                <a:cs typeface="Times New Roman"/>
              </a:rPr>
              <a:t>ăn</a:t>
            </a:r>
            <a:r>
              <a:rPr lang="en-US" sz="2400" b="1" dirty="0">
                <a:latin typeface="Times New Roman"/>
                <a:ea typeface="Calibri"/>
                <a:cs typeface="Times New Roman"/>
              </a:rPr>
              <a:t> </a:t>
            </a:r>
            <a:r>
              <a:rPr lang="en-US" sz="2400" b="1" dirty="0" err="1">
                <a:latin typeface="Times New Roman"/>
                <a:ea typeface="Calibri"/>
                <a:cs typeface="Times New Roman"/>
              </a:rPr>
              <a:t>trầu</a:t>
            </a:r>
            <a:r>
              <a:rPr lang="en-US" sz="2400" b="1" dirty="0">
                <a:latin typeface="Times New Roman"/>
                <a:ea typeface="Calibri"/>
                <a:cs typeface="Times New Roman"/>
              </a:rPr>
              <a:t> </a:t>
            </a:r>
            <a:r>
              <a:rPr lang="en-US" sz="2400" b="1" dirty="0" err="1">
                <a:latin typeface="Times New Roman"/>
                <a:ea typeface="Calibri"/>
                <a:cs typeface="Times New Roman"/>
              </a:rPr>
              <a:t>đặc</a:t>
            </a:r>
            <a:r>
              <a:rPr lang="en-US" sz="2400" b="1" dirty="0">
                <a:latin typeface="Times New Roman"/>
                <a:ea typeface="Calibri"/>
                <a:cs typeface="Times New Roman"/>
              </a:rPr>
              <a:t> </a:t>
            </a:r>
            <a:r>
              <a:rPr lang="en-US" sz="2400" b="1" dirty="0" err="1">
                <a:latin typeface="Times New Roman"/>
                <a:ea typeface="Calibri"/>
                <a:cs typeface="Times New Roman"/>
              </a:rPr>
              <a:t>biệt</a:t>
            </a:r>
            <a:r>
              <a:rPr lang="en-US" sz="2400" b="1" dirty="0">
                <a:latin typeface="Times New Roman"/>
                <a:ea typeface="Calibri"/>
                <a:cs typeface="Times New Roman"/>
              </a:rPr>
              <a:t> </a:t>
            </a:r>
            <a:r>
              <a:rPr lang="en-US" sz="2400" b="1" dirty="0" err="1">
                <a:latin typeface="Times New Roman"/>
                <a:ea typeface="Calibri"/>
                <a:cs typeface="Times New Roman"/>
              </a:rPr>
              <a:t>trong</a:t>
            </a:r>
            <a:r>
              <a:rPr lang="en-US" sz="2400" b="1" dirty="0">
                <a:latin typeface="Times New Roman"/>
                <a:ea typeface="Calibri"/>
                <a:cs typeface="Times New Roman"/>
              </a:rPr>
              <a:t> </a:t>
            </a:r>
            <a:r>
              <a:rPr lang="en-US" sz="2400" b="1" dirty="0" err="1">
                <a:latin typeface="Times New Roman"/>
                <a:ea typeface="Calibri"/>
                <a:cs typeface="Times New Roman"/>
              </a:rPr>
              <a:t>các</a:t>
            </a:r>
            <a:r>
              <a:rPr lang="en-US" sz="2400" b="1" dirty="0">
                <a:latin typeface="Times New Roman"/>
                <a:ea typeface="Calibri"/>
                <a:cs typeface="Times New Roman"/>
              </a:rPr>
              <a:t> </a:t>
            </a:r>
            <a:r>
              <a:rPr lang="en-US" sz="2400" b="1" dirty="0" err="1">
                <a:latin typeface="Times New Roman"/>
                <a:ea typeface="Calibri"/>
                <a:cs typeface="Times New Roman"/>
              </a:rPr>
              <a:t>đám</a:t>
            </a:r>
            <a:r>
              <a:rPr lang="en-US" sz="2400" b="1" dirty="0">
                <a:latin typeface="Times New Roman"/>
                <a:ea typeface="Calibri"/>
                <a:cs typeface="Times New Roman"/>
              </a:rPr>
              <a:t> </a:t>
            </a:r>
            <a:r>
              <a:rPr lang="en-US" sz="2400" b="1" dirty="0" err="1">
                <a:latin typeface="Times New Roman"/>
                <a:ea typeface="Calibri"/>
                <a:cs typeface="Times New Roman"/>
              </a:rPr>
              <a:t>cưới</a:t>
            </a:r>
            <a:r>
              <a:rPr lang="en-US" sz="2400" b="1" dirty="0">
                <a:latin typeface="Times New Roman"/>
                <a:ea typeface="Calibri"/>
                <a:cs typeface="Times New Roman"/>
              </a:rPr>
              <a:t> </a:t>
            </a:r>
            <a:r>
              <a:rPr lang="en-US" sz="2400" b="1" dirty="0" err="1">
                <a:latin typeface="Times New Roman"/>
                <a:ea typeface="Calibri"/>
                <a:cs typeface="Times New Roman"/>
              </a:rPr>
              <a:t>hỏi</a:t>
            </a:r>
            <a:endParaRPr lang="en-US" sz="1350" b="1" dirty="0"/>
          </a:p>
        </p:txBody>
      </p:sp>
    </p:spTree>
    <p:extLst>
      <p:ext uri="{BB962C8B-B14F-4D97-AF65-F5344CB8AC3E}">
        <p14:creationId xmlns:p14="http://schemas.microsoft.com/office/powerpoint/2010/main" val="305449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6387"/>
                                        </p:tgtEl>
                                        <p:attrNameLst>
                                          <p:attrName>style.visibility</p:attrName>
                                        </p:attrNameLst>
                                      </p:cBhvr>
                                      <p:to>
                                        <p:strVal val="visible"/>
                                      </p:to>
                                    </p:set>
                                    <p:animEffect transition="in" filter="wheel(1)">
                                      <p:cBhvr>
                                        <p:cTn id="23" dur="2000"/>
                                        <p:tgtEl>
                                          <p:spTgt spid="16387"/>
                                        </p:tgtEl>
                                      </p:cBhvr>
                                    </p:animEffect>
                                  </p:childTnLst>
                                </p:cTn>
                              </p:par>
                              <p:par>
                                <p:cTn id="24" presetID="21" presetClass="entr" presetSubtype="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par>
                                <p:cTn id="27" presetID="21"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4883"/>
            <a:ext cx="5925020" cy="461665"/>
          </a:xfrm>
          <a:prstGeom prst="rect">
            <a:avLst/>
          </a:prstGeom>
        </p:spPr>
        <p:txBody>
          <a:bodyPr wrap="none">
            <a:spAutoFit/>
          </a:bodyPr>
          <a:lstStyle/>
          <a:p>
            <a:r>
              <a:rPr lang="en-US" sz="2400" b="1" dirty="0" smtClean="0">
                <a:solidFill>
                  <a:prstClr val="black"/>
                </a:solidFill>
                <a:latin typeface="Times New Roman"/>
                <a:ea typeface="Times New Roman"/>
              </a:rPr>
              <a:t>2. Ý </a:t>
            </a:r>
            <a:r>
              <a:rPr lang="en-US" sz="2400" b="1" dirty="0" err="1" smtClean="0">
                <a:solidFill>
                  <a:prstClr val="black"/>
                </a:solidFill>
                <a:latin typeface="Times New Roman"/>
                <a:ea typeface="Times New Roman"/>
              </a:rPr>
              <a:t>nghĩa</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bài</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học</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từ</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những</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câu</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chuyện</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cổ</a:t>
            </a:r>
            <a:r>
              <a:rPr lang="en-US" sz="2400" b="1" dirty="0" smtClean="0">
                <a:solidFill>
                  <a:prstClr val="black"/>
                </a:solidFill>
                <a:latin typeface="Times New Roman"/>
                <a:ea typeface="Times New Roman"/>
              </a:rPr>
              <a:t> </a:t>
            </a:r>
            <a:endParaRPr lang="en-US" sz="2400" dirty="0"/>
          </a:p>
        </p:txBody>
      </p:sp>
      <p:sp>
        <p:nvSpPr>
          <p:cNvPr id="8" name="Rectangle 7"/>
          <p:cNvSpPr/>
          <p:nvPr/>
        </p:nvSpPr>
        <p:spPr>
          <a:xfrm>
            <a:off x="152400" y="1233208"/>
            <a:ext cx="4468984" cy="1200329"/>
          </a:xfrm>
          <a:prstGeom prst="rect">
            <a:avLst/>
          </a:prstGeom>
          <a:ln>
            <a:solidFill>
              <a:srgbClr val="FF0000"/>
            </a:solidFill>
          </a:ln>
        </p:spPr>
        <p:txBody>
          <a:bodyPr wrap="square">
            <a:spAutoFit/>
          </a:bodyPr>
          <a:lstStyle/>
          <a:p>
            <a:pPr algn="just"/>
            <a:r>
              <a:rPr lang="vi-VN" sz="2400" dirty="0">
                <a:solidFill>
                  <a:srgbClr val="000000"/>
                </a:solidFill>
                <a:latin typeface="+mj-lt"/>
              </a:rPr>
              <a:t>Hai dòng thơ: </a:t>
            </a:r>
          </a:p>
          <a:p>
            <a:pPr algn="ctr"/>
            <a:r>
              <a:rPr lang="vi-VN" sz="2400" i="1" dirty="0">
                <a:solidFill>
                  <a:srgbClr val="000000"/>
                </a:solidFill>
                <a:latin typeface="+mj-lt"/>
              </a:rPr>
              <a:t>“Tôi nghe chuyện cổ thầm thì</a:t>
            </a:r>
            <a:endParaRPr lang="vi-VN" sz="2400" dirty="0">
              <a:solidFill>
                <a:srgbClr val="000000"/>
              </a:solidFill>
              <a:latin typeface="+mj-lt"/>
            </a:endParaRPr>
          </a:p>
          <a:p>
            <a:pPr algn="ctr"/>
            <a:r>
              <a:rPr lang="vi-VN" sz="2400" i="1" dirty="0">
                <a:solidFill>
                  <a:srgbClr val="000000"/>
                </a:solidFill>
                <a:latin typeface="+mj-lt"/>
              </a:rPr>
              <a:t>Lời cha ông dạy cũng vì đời sau”</a:t>
            </a:r>
            <a:endParaRPr lang="vi-VN" sz="2400" b="0" i="0" dirty="0">
              <a:solidFill>
                <a:srgbClr val="000000"/>
              </a:solidFill>
              <a:effectLst/>
              <a:latin typeface="+mj-lt"/>
            </a:endParaRPr>
          </a:p>
        </p:txBody>
      </p:sp>
      <p:sp>
        <p:nvSpPr>
          <p:cNvPr id="9" name="Rectangle 8"/>
          <p:cNvSpPr/>
          <p:nvPr/>
        </p:nvSpPr>
        <p:spPr>
          <a:xfrm>
            <a:off x="1988086" y="1138818"/>
            <a:ext cx="6393914" cy="1384995"/>
          </a:xfrm>
          <a:prstGeom prst="rect">
            <a:avLst/>
          </a:prstGeom>
          <a:ln>
            <a:solidFill>
              <a:srgbClr val="00B0F0"/>
            </a:solidFill>
          </a:ln>
        </p:spPr>
        <p:txBody>
          <a:bodyPr wrap="square">
            <a:spAutoFit/>
          </a:bodyPr>
          <a:lstStyle/>
          <a:p>
            <a:pPr algn="just"/>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Em</a:t>
            </a:r>
            <a:r>
              <a:rPr lang="en-US" sz="2800" b="1" dirty="0" smtClean="0">
                <a:solidFill>
                  <a:srgbClr val="FF0000"/>
                </a:solidFill>
                <a:latin typeface="Times New Roman" pitchFamily="18" charset="0"/>
                <a:cs typeface="Times New Roman" pitchFamily="18" charset="0"/>
              </a:rPr>
              <a:t> </a:t>
            </a:r>
            <a:r>
              <a:rPr lang="vi-VN" sz="2800" b="1" dirty="0" smtClean="0">
                <a:solidFill>
                  <a:srgbClr val="FF0000"/>
                </a:solidFill>
                <a:latin typeface="Times New Roman" pitchFamily="18" charset="0"/>
                <a:cs typeface="Times New Roman" pitchFamily="18" charset="0"/>
              </a:rPr>
              <a:t>cảm </a:t>
            </a:r>
            <a:r>
              <a:rPr lang="vi-VN" sz="2800" b="1" dirty="0">
                <a:solidFill>
                  <a:srgbClr val="FF0000"/>
                </a:solidFill>
                <a:latin typeface="Times New Roman" pitchFamily="18" charset="0"/>
                <a:cs typeface="Times New Roman" pitchFamily="18" charset="0"/>
              </a:rPr>
              <a:t>nhận được những bài học cuộc sống </a:t>
            </a:r>
            <a:r>
              <a:rPr lang="en-US" sz="2800" b="1" dirty="0" err="1" smtClean="0">
                <a:solidFill>
                  <a:srgbClr val="FF0000"/>
                </a:solidFill>
                <a:latin typeface="Times New Roman" pitchFamily="18" charset="0"/>
                <a:cs typeface="Times New Roman" pitchFamily="18" charset="0"/>
              </a:rPr>
              <a:t>nào</a:t>
            </a:r>
            <a:r>
              <a:rPr lang="vi-VN" sz="2800" b="1" dirty="0" smtClean="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gợi ra từ những câu chuyện </a:t>
            </a:r>
            <a:r>
              <a:rPr lang="vi-VN" sz="2800" b="1" dirty="0" smtClean="0">
                <a:solidFill>
                  <a:srgbClr val="FF0000"/>
                </a:solidFill>
                <a:latin typeface="Times New Roman" pitchFamily="18" charset="0"/>
                <a:cs typeface="Times New Roman" pitchFamily="18" charset="0"/>
              </a:rPr>
              <a:t>cổ</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10" name="Rectangle 9"/>
          <p:cNvSpPr/>
          <p:nvPr/>
        </p:nvSpPr>
        <p:spPr>
          <a:xfrm>
            <a:off x="4792494" y="1117033"/>
            <a:ext cx="4199105" cy="1200329"/>
          </a:xfrm>
          <a:prstGeom prst="rect">
            <a:avLst/>
          </a:prstGeom>
          <a:solidFill>
            <a:srgbClr val="FFFF00"/>
          </a:solidFill>
          <a:ln>
            <a:solidFill>
              <a:srgbClr val="FF0000"/>
            </a:solidFill>
          </a:ln>
        </p:spPr>
        <p:txBody>
          <a:bodyPr wrap="square">
            <a:spAutoFit/>
          </a:bodyPr>
          <a:lstStyle/>
          <a:p>
            <a:pPr lvl="0" algn="just"/>
            <a:r>
              <a:rPr lang="en-US" sz="2400" b="1" dirty="0" smtClean="0">
                <a:latin typeface="Times New Roman" pitchFamily="18" charset="0"/>
                <a:cs typeface="Times New Roman" pitchFamily="18" charset="0"/>
              </a:rPr>
              <a:t>N</a:t>
            </a:r>
            <a:r>
              <a:rPr lang="vi-VN" sz="2400" b="1" dirty="0" smtClean="0">
                <a:latin typeface="Times New Roman" pitchFamily="18" charset="0"/>
                <a:cs typeface="Times New Roman" pitchFamily="18" charset="0"/>
              </a:rPr>
              <a:t>hững </a:t>
            </a:r>
            <a:r>
              <a:rPr lang="vi-VN" sz="2400" b="1" dirty="0">
                <a:latin typeface="Times New Roman" pitchFamily="18" charset="0"/>
                <a:cs typeface="Times New Roman" pitchFamily="18" charset="0"/>
              </a:rPr>
              <a:t>bài học cuộc sống </a:t>
            </a:r>
            <a:r>
              <a:rPr lang="en-US" sz="2400" b="1" dirty="0" err="1" smtClean="0">
                <a:latin typeface="Times New Roman" pitchFamily="18" charset="0"/>
                <a:cs typeface="Times New Roman" pitchFamily="18" charset="0"/>
              </a:rPr>
              <a:t>được</a:t>
            </a:r>
            <a:r>
              <a:rPr lang="en-US" sz="2400" b="1"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gợi </a:t>
            </a:r>
            <a:r>
              <a:rPr lang="vi-VN" sz="2400" b="1" dirty="0">
                <a:latin typeface="Times New Roman" pitchFamily="18" charset="0"/>
                <a:cs typeface="Times New Roman" pitchFamily="18" charset="0"/>
              </a:rPr>
              <a:t>ra từ những câu chuyện cổ</a:t>
            </a:r>
            <a:r>
              <a:rPr lang="en-US" sz="2400" b="1" dirty="0">
                <a:latin typeface="Times New Roman" pitchFamily="18" charset="0"/>
                <a:cs typeface="Times New Roman" pitchFamily="18" charset="0"/>
              </a:rPr>
              <a:t>?</a:t>
            </a:r>
          </a:p>
        </p:txBody>
      </p:sp>
      <p:sp>
        <p:nvSpPr>
          <p:cNvPr id="11" name="Rectangle 10"/>
          <p:cNvSpPr/>
          <p:nvPr/>
        </p:nvSpPr>
        <p:spPr>
          <a:xfrm>
            <a:off x="4888149" y="2616083"/>
            <a:ext cx="4128894" cy="1200329"/>
          </a:xfrm>
          <a:prstGeom prst="rect">
            <a:avLst/>
          </a:prstGeom>
          <a:solidFill>
            <a:srgbClr val="FFFF00"/>
          </a:solidFill>
          <a:ln>
            <a:solidFill>
              <a:srgbClr val="FF0000"/>
            </a:solidFill>
          </a:ln>
        </p:spPr>
        <p:txBody>
          <a:bodyPr wrap="square">
            <a:spAutoFit/>
          </a:bodyPr>
          <a:lstStyle/>
          <a:p>
            <a:r>
              <a:rPr lang="en-US" sz="2400" b="1" dirty="0" err="1" smtClean="0">
                <a:solidFill>
                  <a:prstClr val="black"/>
                </a:solidFill>
                <a:latin typeface="Times New Roman"/>
                <a:ea typeface="Times New Roman"/>
              </a:rPr>
              <a:t>Sống</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chân</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thành</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lương</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thiện</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yêu</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thương</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bao</a:t>
            </a:r>
            <a:r>
              <a:rPr lang="en-US" sz="2400" b="1" dirty="0" smtClean="0">
                <a:solidFill>
                  <a:prstClr val="black"/>
                </a:solidFill>
                <a:latin typeface="Times New Roman"/>
                <a:ea typeface="Times New Roman"/>
              </a:rPr>
              <a:t> dung, chia </a:t>
            </a:r>
            <a:r>
              <a:rPr lang="en-US" sz="2400" b="1" dirty="0" err="1" smtClean="0">
                <a:solidFill>
                  <a:prstClr val="black"/>
                </a:solidFill>
                <a:latin typeface="Times New Roman"/>
                <a:ea typeface="Times New Roman"/>
              </a:rPr>
              <a:t>sẻ</a:t>
            </a:r>
            <a:r>
              <a:rPr lang="en-US" sz="2400" b="1" dirty="0" smtClean="0">
                <a:solidFill>
                  <a:prstClr val="black"/>
                </a:solidFill>
                <a:latin typeface="Times New Roman"/>
                <a:ea typeface="Times New Roman"/>
              </a:rPr>
              <a:t>…</a:t>
            </a:r>
            <a:endParaRPr lang="en-US" sz="2400" dirty="0"/>
          </a:p>
        </p:txBody>
      </p:sp>
      <p:sp>
        <p:nvSpPr>
          <p:cNvPr id="12" name="Right Arrow 11"/>
          <p:cNvSpPr/>
          <p:nvPr/>
        </p:nvSpPr>
        <p:spPr>
          <a:xfrm>
            <a:off x="4560664" y="1757283"/>
            <a:ext cx="266765" cy="20861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2399" y="2676629"/>
            <a:ext cx="4796275" cy="830997"/>
          </a:xfrm>
          <a:prstGeom prst="rect">
            <a:avLst/>
          </a:prstGeom>
        </p:spPr>
        <p:txBody>
          <a:bodyPr wrap="square">
            <a:spAutoFit/>
          </a:bodyPr>
          <a:lstStyle/>
          <a:p>
            <a:pPr algn="ctr"/>
            <a:r>
              <a:rPr lang="vi-VN" sz="2400" i="1" dirty="0">
                <a:solidFill>
                  <a:srgbClr val="000000"/>
                </a:solidFill>
                <a:latin typeface="+mj-lt"/>
              </a:rPr>
              <a:t>+ Ở hiền thì lại gặp hiền</a:t>
            </a:r>
            <a:endParaRPr lang="vi-VN" sz="2400" dirty="0">
              <a:solidFill>
                <a:srgbClr val="000000"/>
              </a:solidFill>
              <a:latin typeface="+mj-lt"/>
            </a:endParaRPr>
          </a:p>
          <a:p>
            <a:pPr algn="ctr"/>
            <a:r>
              <a:rPr lang="vi-VN" sz="2400" i="1" dirty="0">
                <a:solidFill>
                  <a:srgbClr val="000000"/>
                </a:solidFill>
                <a:latin typeface="+mj-lt"/>
              </a:rPr>
              <a:t>Người ngay thì gặp người tiên độ trì.</a:t>
            </a:r>
            <a:endParaRPr lang="vi-VN" sz="2400" b="0" i="0" dirty="0">
              <a:solidFill>
                <a:srgbClr val="000000"/>
              </a:solidFill>
              <a:effectLst/>
              <a:latin typeface="+mj-lt"/>
            </a:endParaRPr>
          </a:p>
        </p:txBody>
      </p:sp>
      <p:sp>
        <p:nvSpPr>
          <p:cNvPr id="16" name="Rectangle 15"/>
          <p:cNvSpPr/>
          <p:nvPr/>
        </p:nvSpPr>
        <p:spPr>
          <a:xfrm>
            <a:off x="152399" y="3620750"/>
            <a:ext cx="4640095" cy="1569660"/>
          </a:xfrm>
          <a:prstGeom prst="rect">
            <a:avLst/>
          </a:prstGeom>
        </p:spPr>
        <p:txBody>
          <a:bodyPr wrap="square">
            <a:spAutoFit/>
          </a:bodyPr>
          <a:lstStyle/>
          <a:p>
            <a:pPr algn="ctr"/>
            <a:r>
              <a:rPr lang="vi-VN" sz="2400" i="1" dirty="0">
                <a:solidFill>
                  <a:srgbClr val="000000"/>
                </a:solidFill>
                <a:latin typeface="+mj-lt"/>
              </a:rPr>
              <a:t>+ Thị thơm thì giấu người thơm</a:t>
            </a:r>
            <a:endParaRPr lang="vi-VN" sz="2400" dirty="0">
              <a:solidFill>
                <a:srgbClr val="000000"/>
              </a:solidFill>
              <a:latin typeface="+mj-lt"/>
            </a:endParaRPr>
          </a:p>
          <a:p>
            <a:pPr algn="ctr"/>
            <a:r>
              <a:rPr lang="vi-VN" sz="2400" i="1" dirty="0">
                <a:solidFill>
                  <a:srgbClr val="000000"/>
                </a:solidFill>
                <a:latin typeface="+mj-lt"/>
              </a:rPr>
              <a:t>Chăm làm thì được áo cơm cửa </a:t>
            </a:r>
            <a:r>
              <a:rPr lang="vi-VN" sz="2400" i="1" dirty="0" smtClean="0">
                <a:solidFill>
                  <a:srgbClr val="000000"/>
                </a:solidFill>
                <a:latin typeface="+mj-lt"/>
              </a:rPr>
              <a:t>nhà</a:t>
            </a:r>
            <a:endParaRPr lang="en-US" sz="2400" i="1" dirty="0" smtClean="0">
              <a:solidFill>
                <a:srgbClr val="000000"/>
              </a:solidFill>
              <a:latin typeface="+mj-lt"/>
            </a:endParaRPr>
          </a:p>
          <a:p>
            <a:pPr algn="ctr"/>
            <a:r>
              <a:rPr lang="en-US" sz="2400" i="1" dirty="0" err="1" smtClean="0">
                <a:solidFill>
                  <a:srgbClr val="000000"/>
                </a:solidFill>
                <a:latin typeface="Times New Roman" panose="02020603050405020304" pitchFamily="18" charset="0"/>
                <a:cs typeface="Times New Roman" panose="02020603050405020304" pitchFamily="18" charset="0"/>
              </a:rPr>
              <a:t>Đậm</a:t>
            </a:r>
            <a:r>
              <a:rPr lang="en-US" sz="2400" i="1" dirty="0" smtClean="0">
                <a:solidFill>
                  <a:srgbClr val="000000"/>
                </a:solidFill>
                <a:latin typeface="Times New Roman" panose="02020603050405020304" pitchFamily="18" charset="0"/>
                <a:cs typeface="Times New Roman" panose="02020603050405020304" pitchFamily="18" charset="0"/>
              </a:rPr>
              <a:t> </a:t>
            </a:r>
            <a:r>
              <a:rPr lang="en-US" sz="2400" i="1" dirty="0" err="1" smtClean="0">
                <a:solidFill>
                  <a:srgbClr val="000000"/>
                </a:solidFill>
                <a:latin typeface="Times New Roman" panose="02020603050405020304" pitchFamily="18" charset="0"/>
                <a:cs typeface="Times New Roman" panose="02020603050405020304" pitchFamily="18" charset="0"/>
              </a:rPr>
              <a:t>đà</a:t>
            </a:r>
            <a:r>
              <a:rPr lang="en-US" sz="2400" i="1" dirty="0" smtClean="0">
                <a:solidFill>
                  <a:srgbClr val="000000"/>
                </a:solidFill>
                <a:latin typeface="Times New Roman" panose="02020603050405020304" pitchFamily="18" charset="0"/>
                <a:cs typeface="Times New Roman" panose="02020603050405020304" pitchFamily="18" charset="0"/>
              </a:rPr>
              <a:t> </a:t>
            </a:r>
            <a:r>
              <a:rPr lang="en-US" sz="2400" i="1" dirty="0" err="1" smtClean="0">
                <a:solidFill>
                  <a:srgbClr val="000000"/>
                </a:solidFill>
                <a:latin typeface="Times New Roman" panose="02020603050405020304" pitchFamily="18" charset="0"/>
                <a:cs typeface="Times New Roman" panose="02020603050405020304" pitchFamily="18" charset="0"/>
              </a:rPr>
              <a:t>cái</a:t>
            </a:r>
            <a:r>
              <a:rPr lang="en-US" sz="2400" i="1" dirty="0" smtClean="0">
                <a:solidFill>
                  <a:srgbClr val="000000"/>
                </a:solidFill>
                <a:latin typeface="Times New Roman" panose="02020603050405020304" pitchFamily="18" charset="0"/>
                <a:cs typeface="Times New Roman" panose="02020603050405020304" pitchFamily="18" charset="0"/>
              </a:rPr>
              <a:t> </a:t>
            </a:r>
            <a:r>
              <a:rPr lang="en-US" sz="2400" i="1" dirty="0" err="1" smtClean="0">
                <a:solidFill>
                  <a:srgbClr val="000000"/>
                </a:solidFill>
                <a:latin typeface="Times New Roman" panose="02020603050405020304" pitchFamily="18" charset="0"/>
                <a:cs typeface="Times New Roman" panose="02020603050405020304" pitchFamily="18" charset="0"/>
              </a:rPr>
              <a:t>tích</a:t>
            </a:r>
            <a:r>
              <a:rPr lang="en-US" sz="2400" i="1" dirty="0" smtClean="0">
                <a:solidFill>
                  <a:srgbClr val="000000"/>
                </a:solidFill>
                <a:latin typeface="Times New Roman" panose="02020603050405020304" pitchFamily="18" charset="0"/>
                <a:cs typeface="Times New Roman" panose="02020603050405020304" pitchFamily="18" charset="0"/>
              </a:rPr>
              <a:t> </a:t>
            </a:r>
            <a:r>
              <a:rPr lang="en-US" sz="2400" i="1" dirty="0" err="1" smtClean="0">
                <a:solidFill>
                  <a:srgbClr val="000000"/>
                </a:solidFill>
                <a:latin typeface="Times New Roman" panose="02020603050405020304" pitchFamily="18" charset="0"/>
                <a:cs typeface="Times New Roman" panose="02020603050405020304" pitchFamily="18" charset="0"/>
              </a:rPr>
              <a:t>trầu</a:t>
            </a:r>
            <a:r>
              <a:rPr lang="en-US" sz="2400" i="1" dirty="0" smtClean="0">
                <a:solidFill>
                  <a:srgbClr val="000000"/>
                </a:solidFill>
                <a:latin typeface="Times New Roman" panose="02020603050405020304" pitchFamily="18" charset="0"/>
                <a:cs typeface="Times New Roman" panose="02020603050405020304" pitchFamily="18" charset="0"/>
              </a:rPr>
              <a:t> </a:t>
            </a:r>
            <a:r>
              <a:rPr lang="en-US" sz="2400" i="1" dirty="0" err="1" smtClean="0">
                <a:solidFill>
                  <a:srgbClr val="000000"/>
                </a:solidFill>
                <a:latin typeface="Times New Roman" panose="02020603050405020304" pitchFamily="18" charset="0"/>
                <a:cs typeface="Times New Roman" panose="02020603050405020304" pitchFamily="18" charset="0"/>
              </a:rPr>
              <a:t>cau</a:t>
            </a:r>
            <a:endParaRPr lang="en-US" sz="2400" i="1" dirty="0" smtClean="0">
              <a:solidFill>
                <a:srgbClr val="000000"/>
              </a:solidFill>
              <a:latin typeface="Times New Roman" panose="02020603050405020304" pitchFamily="18" charset="0"/>
              <a:cs typeface="Times New Roman" panose="02020603050405020304" pitchFamily="18" charset="0"/>
            </a:endParaRPr>
          </a:p>
          <a:p>
            <a:pPr algn="ctr"/>
            <a:r>
              <a:rPr lang="en-US" sz="2000" i="1" dirty="0" err="1" smtClean="0">
                <a:solidFill>
                  <a:srgbClr val="000000"/>
                </a:solidFill>
                <a:latin typeface="Times New Roman" panose="02020603050405020304" pitchFamily="18" charset="0"/>
                <a:cs typeface="Times New Roman" panose="02020603050405020304" pitchFamily="18" charset="0"/>
              </a:rPr>
              <a:t>Miếng</a:t>
            </a:r>
            <a:r>
              <a:rPr lang="en-US" sz="2000" i="1" dirty="0" smtClean="0">
                <a:solidFill>
                  <a:srgbClr val="000000"/>
                </a:solidFill>
                <a:latin typeface="Times New Roman" panose="02020603050405020304" pitchFamily="18" charset="0"/>
                <a:cs typeface="Times New Roman" panose="02020603050405020304" pitchFamily="18" charset="0"/>
              </a:rPr>
              <a:t> </a:t>
            </a:r>
            <a:r>
              <a:rPr lang="en-US" sz="2000" i="1" dirty="0" err="1" smtClean="0">
                <a:solidFill>
                  <a:srgbClr val="000000"/>
                </a:solidFill>
                <a:latin typeface="Times New Roman" panose="02020603050405020304" pitchFamily="18" charset="0"/>
                <a:cs typeface="Times New Roman" panose="02020603050405020304" pitchFamily="18" charset="0"/>
              </a:rPr>
              <a:t>trầu</a:t>
            </a:r>
            <a:r>
              <a:rPr lang="en-US" sz="2000" i="1" dirty="0" smtClean="0">
                <a:solidFill>
                  <a:srgbClr val="000000"/>
                </a:solidFill>
                <a:latin typeface="Times New Roman" panose="02020603050405020304" pitchFamily="18" charset="0"/>
                <a:cs typeface="Times New Roman" panose="02020603050405020304" pitchFamily="18" charset="0"/>
              </a:rPr>
              <a:t> </a:t>
            </a:r>
            <a:r>
              <a:rPr lang="en-US" sz="2000" i="1" dirty="0" err="1" smtClean="0">
                <a:solidFill>
                  <a:srgbClr val="000000"/>
                </a:solidFill>
                <a:latin typeface="Times New Roman" panose="02020603050405020304" pitchFamily="18" charset="0"/>
                <a:cs typeface="Times New Roman" panose="02020603050405020304" pitchFamily="18" charset="0"/>
              </a:rPr>
              <a:t>đỏ</a:t>
            </a:r>
            <a:r>
              <a:rPr lang="en-US" sz="2000" i="1" dirty="0" smtClean="0">
                <a:solidFill>
                  <a:srgbClr val="000000"/>
                </a:solidFill>
                <a:latin typeface="Times New Roman" panose="02020603050405020304" pitchFamily="18" charset="0"/>
                <a:cs typeface="Times New Roman" panose="02020603050405020304" pitchFamily="18" charset="0"/>
              </a:rPr>
              <a:t> </a:t>
            </a:r>
            <a:r>
              <a:rPr lang="en-US" sz="2000" i="1" dirty="0" err="1" smtClean="0">
                <a:solidFill>
                  <a:srgbClr val="000000"/>
                </a:solidFill>
                <a:latin typeface="Times New Roman" panose="02020603050405020304" pitchFamily="18" charset="0"/>
                <a:cs typeface="Times New Roman" panose="02020603050405020304" pitchFamily="18" charset="0"/>
              </a:rPr>
              <a:t>thắm</a:t>
            </a:r>
            <a:r>
              <a:rPr lang="en-US" sz="2000" i="1" dirty="0" smtClean="0">
                <a:solidFill>
                  <a:srgbClr val="000000"/>
                </a:solidFill>
                <a:latin typeface="Times New Roman" panose="02020603050405020304" pitchFamily="18" charset="0"/>
                <a:cs typeface="Times New Roman" panose="02020603050405020304" pitchFamily="18" charset="0"/>
              </a:rPr>
              <a:t> </a:t>
            </a:r>
            <a:r>
              <a:rPr lang="en-US" sz="2000" i="1" dirty="0" err="1" smtClean="0">
                <a:solidFill>
                  <a:srgbClr val="000000"/>
                </a:solidFill>
                <a:latin typeface="Times New Roman" panose="02020603050405020304" pitchFamily="18" charset="0"/>
                <a:cs typeface="Times New Roman" panose="02020603050405020304" pitchFamily="18" charset="0"/>
              </a:rPr>
              <a:t>nặng</a:t>
            </a:r>
            <a:r>
              <a:rPr lang="en-US" sz="2000" i="1" dirty="0" smtClean="0">
                <a:solidFill>
                  <a:srgbClr val="000000"/>
                </a:solidFill>
                <a:latin typeface="Times New Roman" panose="02020603050405020304" pitchFamily="18" charset="0"/>
                <a:cs typeface="Times New Roman" panose="02020603050405020304" pitchFamily="18" charset="0"/>
              </a:rPr>
              <a:t> </a:t>
            </a:r>
            <a:r>
              <a:rPr lang="en-US" sz="2000" i="1" dirty="0" err="1" smtClean="0">
                <a:solidFill>
                  <a:srgbClr val="000000"/>
                </a:solidFill>
                <a:latin typeface="Times New Roman" panose="02020603050405020304" pitchFamily="18" charset="0"/>
                <a:cs typeface="Times New Roman" panose="02020603050405020304" pitchFamily="18" charset="0"/>
              </a:rPr>
              <a:t>sâu</a:t>
            </a:r>
            <a:r>
              <a:rPr lang="en-US" sz="2000" i="1" dirty="0" smtClean="0">
                <a:solidFill>
                  <a:srgbClr val="000000"/>
                </a:solidFill>
                <a:latin typeface="Times New Roman" panose="02020603050405020304" pitchFamily="18" charset="0"/>
                <a:cs typeface="Times New Roman" panose="02020603050405020304" pitchFamily="18" charset="0"/>
              </a:rPr>
              <a:t> </a:t>
            </a:r>
            <a:r>
              <a:rPr lang="en-US" sz="2000" i="1" dirty="0" err="1" smtClean="0">
                <a:solidFill>
                  <a:srgbClr val="000000"/>
                </a:solidFill>
                <a:latin typeface="Times New Roman" panose="02020603050405020304" pitchFamily="18" charset="0"/>
                <a:cs typeface="Times New Roman" panose="02020603050405020304" pitchFamily="18" charset="0"/>
              </a:rPr>
              <a:t>tình</a:t>
            </a:r>
            <a:r>
              <a:rPr lang="en-US" sz="2000" i="1" dirty="0" smtClean="0">
                <a:solidFill>
                  <a:srgbClr val="000000"/>
                </a:solidFill>
                <a:latin typeface="Times New Roman" panose="02020603050405020304" pitchFamily="18" charset="0"/>
                <a:cs typeface="Times New Roman" panose="02020603050405020304" pitchFamily="18" charset="0"/>
              </a:rPr>
              <a:t> </a:t>
            </a:r>
            <a:r>
              <a:rPr lang="en-US" sz="2000" i="1" dirty="0" err="1" smtClean="0">
                <a:solidFill>
                  <a:srgbClr val="000000"/>
                </a:solidFill>
                <a:latin typeface="Times New Roman" panose="02020603050405020304" pitchFamily="18" charset="0"/>
                <a:cs typeface="Times New Roman" panose="02020603050405020304" pitchFamily="18" charset="0"/>
              </a:rPr>
              <a:t>người</a:t>
            </a:r>
            <a:r>
              <a:rPr lang="vi-VN" sz="2400" i="1" dirty="0" smtClean="0">
                <a:solidFill>
                  <a:srgbClr val="000000"/>
                </a:solidFill>
                <a:latin typeface="+mj-lt"/>
              </a:rPr>
              <a:t>.</a:t>
            </a:r>
            <a:endParaRPr lang="vi-VN" sz="2400" b="0" i="0" dirty="0">
              <a:solidFill>
                <a:srgbClr val="000000"/>
              </a:solidFill>
              <a:effectLst/>
              <a:latin typeface="+mj-lt"/>
            </a:endParaRPr>
          </a:p>
        </p:txBody>
      </p:sp>
      <p:cxnSp>
        <p:nvCxnSpPr>
          <p:cNvPr id="18" name="Straight Arrow Connector 17"/>
          <p:cNvCxnSpPr/>
          <p:nvPr/>
        </p:nvCxnSpPr>
        <p:spPr>
          <a:xfrm>
            <a:off x="6513034" y="2289464"/>
            <a:ext cx="159874" cy="30973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p:nvPr/>
        </p:nvCxnSpPr>
        <p:spPr>
          <a:xfrm>
            <a:off x="6935989" y="4035581"/>
            <a:ext cx="32426" cy="18987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3" name="Rectangle 22"/>
          <p:cNvSpPr/>
          <p:nvPr/>
        </p:nvSpPr>
        <p:spPr>
          <a:xfrm>
            <a:off x="3243" y="5247873"/>
            <a:ext cx="4572000" cy="830997"/>
          </a:xfrm>
          <a:prstGeom prst="rect">
            <a:avLst/>
          </a:prstGeom>
        </p:spPr>
        <p:txBody>
          <a:bodyPr>
            <a:spAutoFit/>
          </a:bodyPr>
          <a:lstStyle/>
          <a:p>
            <a:pPr algn="ctr"/>
            <a:r>
              <a:rPr lang="vi-VN" sz="2400" i="1" dirty="0">
                <a:solidFill>
                  <a:srgbClr val="000000"/>
                </a:solidFill>
                <a:latin typeface="+mj-lt"/>
              </a:rPr>
              <a:t>+ Đẽo cày theo ý người ta</a:t>
            </a:r>
            <a:endParaRPr lang="vi-VN" sz="2400" dirty="0">
              <a:solidFill>
                <a:srgbClr val="000000"/>
              </a:solidFill>
              <a:latin typeface="+mj-lt"/>
            </a:endParaRPr>
          </a:p>
          <a:p>
            <a:pPr algn="ctr"/>
            <a:r>
              <a:rPr lang="vi-VN" sz="2400" i="1" dirty="0">
                <a:solidFill>
                  <a:srgbClr val="000000"/>
                </a:solidFill>
                <a:latin typeface="+mj-lt"/>
              </a:rPr>
              <a:t>Sẽ thành khúc gỗ chẳng ra việc gì.</a:t>
            </a:r>
            <a:endParaRPr lang="vi-VN" sz="2400" b="0" i="0" dirty="0">
              <a:solidFill>
                <a:srgbClr val="000000"/>
              </a:solidFill>
              <a:effectLst/>
              <a:latin typeface="+mj-lt"/>
            </a:endParaRPr>
          </a:p>
        </p:txBody>
      </p:sp>
      <p:sp>
        <p:nvSpPr>
          <p:cNvPr id="24" name="Rounded Rectangle 23"/>
          <p:cNvSpPr/>
          <p:nvPr/>
        </p:nvSpPr>
        <p:spPr>
          <a:xfrm>
            <a:off x="4888149" y="4035581"/>
            <a:ext cx="4030510" cy="986361"/>
          </a:xfrm>
          <a:prstGeom prst="roundRect">
            <a:avLst>
              <a:gd name="adj" fmla="val 6217"/>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prstClr val="black"/>
              </a:solidFill>
              <a:latin typeface="Times New Roman"/>
              <a:ea typeface="Times New Roman"/>
            </a:endParaRPr>
          </a:p>
          <a:p>
            <a:pPr algn="ctr"/>
            <a:r>
              <a:rPr lang="en-US" sz="2400" b="1" dirty="0" err="1" smtClean="0">
                <a:solidFill>
                  <a:prstClr val="black"/>
                </a:solidFill>
                <a:latin typeface="Times New Roman"/>
                <a:ea typeface="Times New Roman"/>
              </a:rPr>
              <a:t>Cần</a:t>
            </a:r>
            <a:r>
              <a:rPr lang="en-US" sz="2400" b="1" dirty="0" smtClean="0">
                <a:solidFill>
                  <a:prstClr val="black"/>
                </a:solidFill>
                <a:latin typeface="Times New Roman"/>
                <a:ea typeface="Times New Roman"/>
              </a:rPr>
              <a:t> </a:t>
            </a:r>
            <a:r>
              <a:rPr lang="en-US" sz="2400" b="1" dirty="0" err="1">
                <a:solidFill>
                  <a:prstClr val="black"/>
                </a:solidFill>
                <a:latin typeface="Times New Roman"/>
                <a:ea typeface="Times New Roman"/>
              </a:rPr>
              <a:t>cù</a:t>
            </a:r>
            <a:r>
              <a:rPr lang="en-US" sz="2400" b="1" dirty="0">
                <a:solidFill>
                  <a:prstClr val="black"/>
                </a:solidFill>
                <a:latin typeface="Times New Roman"/>
                <a:ea typeface="Times New Roman"/>
              </a:rPr>
              <a:t>, </a:t>
            </a:r>
            <a:r>
              <a:rPr lang="en-US" sz="2400" b="1" dirty="0" err="1">
                <a:solidFill>
                  <a:prstClr val="black"/>
                </a:solidFill>
                <a:latin typeface="Times New Roman"/>
                <a:ea typeface="Times New Roman"/>
              </a:rPr>
              <a:t>siêng</a:t>
            </a:r>
            <a:r>
              <a:rPr lang="en-US" sz="2400" b="1" dirty="0">
                <a:solidFill>
                  <a:prstClr val="black"/>
                </a:solidFill>
                <a:latin typeface="Times New Roman"/>
                <a:ea typeface="Times New Roman"/>
              </a:rPr>
              <a:t> </a:t>
            </a:r>
            <a:r>
              <a:rPr lang="en-US" sz="2400" b="1" dirty="0" err="1" smtClean="0">
                <a:solidFill>
                  <a:prstClr val="black"/>
                </a:solidFill>
                <a:latin typeface="Times New Roman"/>
                <a:ea typeface="Times New Roman"/>
              </a:rPr>
              <a:t>năng</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ân</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nghĩa</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thủy</a:t>
            </a:r>
            <a:r>
              <a:rPr lang="en-US" sz="2400" b="1" dirty="0" smtClean="0">
                <a:solidFill>
                  <a:prstClr val="black"/>
                </a:solidFill>
                <a:latin typeface="Times New Roman"/>
                <a:ea typeface="Times New Roman"/>
              </a:rPr>
              <a:t> </a:t>
            </a:r>
            <a:r>
              <a:rPr lang="en-US" sz="2400" b="1" dirty="0" err="1" smtClean="0">
                <a:solidFill>
                  <a:prstClr val="black"/>
                </a:solidFill>
                <a:latin typeface="Times New Roman"/>
                <a:ea typeface="Times New Roman"/>
              </a:rPr>
              <a:t>chung</a:t>
            </a:r>
            <a:endParaRPr lang="en-US" sz="2400" dirty="0"/>
          </a:p>
          <a:p>
            <a:pPr algn="ctr"/>
            <a:endParaRPr lang="en-US" sz="2400" dirty="0"/>
          </a:p>
        </p:txBody>
      </p:sp>
      <p:sp>
        <p:nvSpPr>
          <p:cNvPr id="25" name="Flowchart: Alternate Process 24"/>
          <p:cNvSpPr/>
          <p:nvPr/>
        </p:nvSpPr>
        <p:spPr>
          <a:xfrm>
            <a:off x="4888149" y="5092816"/>
            <a:ext cx="4255851" cy="1621560"/>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itchFamily="18" charset="0"/>
                <a:cs typeface="Times New Roman" pitchFamily="18" charset="0"/>
              </a:rPr>
              <a:t>Phải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có</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trí</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tuệ</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lập</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trường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riêng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mình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tiếp</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lắng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nghe</a:t>
            </a:r>
            <a:r>
              <a:rPr lang="en-US" sz="2400" b="1" dirty="0" smtClean="0">
                <a:solidFill>
                  <a:schemeClr val="tx1"/>
                </a:solidFill>
                <a:latin typeface="Times New Roman" pitchFamily="18" charset="0"/>
                <a:cs typeface="Times New Roman" pitchFamily="18" charset="0"/>
              </a:rPr>
              <a:t> ý </a:t>
            </a:r>
            <a:r>
              <a:rPr lang="en-US" sz="2400" b="1" dirty="0" err="1" smtClean="0">
                <a:solidFill>
                  <a:schemeClr val="tx1"/>
                </a:solidFill>
                <a:latin typeface="Times New Roman" pitchFamily="18" charset="0"/>
                <a:cs typeface="Times New Roman" pitchFamily="18" charset="0"/>
              </a:rPr>
              <a:t>kiến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đóng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góp</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có</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chọn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lọc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không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thụ</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động</a:t>
            </a:r>
            <a:r>
              <a:rPr lang="en-US" sz="2400" b="1" dirty="0" smtClean="0">
                <a:solidFill>
                  <a:schemeClr val="tx1"/>
                </a:solidFill>
                <a:latin typeface="Times New Roman" pitchFamily="18" charset="0"/>
                <a:cs typeface="Times New Roman" pitchFamily="18" charset="0"/>
              </a:rPr>
              <a:t>)</a:t>
            </a:r>
            <a:endParaRPr lang="en-US" sz="2400" b="1" dirty="0">
              <a:solidFill>
                <a:schemeClr val="tx1"/>
              </a:solidFill>
              <a:latin typeface="Times New Roman" pitchFamily="18" charset="0"/>
              <a:cs typeface="Times New Roman" pitchFamily="18" charset="0"/>
            </a:endParaRPr>
          </a:p>
        </p:txBody>
      </p:sp>
      <p:cxnSp>
        <p:nvCxnSpPr>
          <p:cNvPr id="27" name="Straight Arrow Connector 26"/>
          <p:cNvCxnSpPr>
            <a:stCxn id="24" idx="2"/>
          </p:cNvCxnSpPr>
          <p:nvPr/>
        </p:nvCxnSpPr>
        <p:spPr>
          <a:xfrm>
            <a:off x="6903404" y="5021942"/>
            <a:ext cx="1319" cy="24920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0" name="Rectangle 29"/>
          <p:cNvSpPr/>
          <p:nvPr/>
        </p:nvSpPr>
        <p:spPr>
          <a:xfrm>
            <a:off x="591692" y="6152405"/>
            <a:ext cx="3609109" cy="461665"/>
          </a:xfrm>
          <a:prstGeom prst="rect">
            <a:avLst/>
          </a:prstGeom>
        </p:spPr>
        <p:txBody>
          <a:bodyPr wrap="square">
            <a:spAutoFit/>
          </a:bodyPr>
          <a:lstStyle/>
          <a:p>
            <a:pPr algn="ct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về</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đạo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làm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người</a:t>
            </a:r>
            <a:endParaRPr lang="vi-VN" sz="2400" b="1" dirty="0">
              <a:solidFill>
                <a:srgbClr val="FF0000"/>
              </a:solidFill>
              <a:effectLst/>
              <a:latin typeface="Times New Roman" pitchFamily="18" charset="0"/>
              <a:cs typeface="Times New Roman" pitchFamily="18" charset="0"/>
            </a:endParaRPr>
          </a:p>
        </p:txBody>
      </p:sp>
      <p:sp>
        <p:nvSpPr>
          <p:cNvPr id="28" name="Right Arrow 27"/>
          <p:cNvSpPr/>
          <p:nvPr/>
        </p:nvSpPr>
        <p:spPr>
          <a:xfrm>
            <a:off x="278786" y="6265529"/>
            <a:ext cx="312906" cy="230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04800" y="27185"/>
            <a:ext cx="9067800" cy="400110"/>
          </a:xfrm>
          <a:prstGeom prst="rect">
            <a:avLst/>
          </a:prstGeom>
        </p:spPr>
        <p:txBody>
          <a:bodyPr wrap="square">
            <a:spAutoFit/>
          </a:bodyPr>
          <a:lstStyle/>
          <a:p>
            <a:pPr algn="ctr"/>
            <a:r>
              <a:rPr lang="en-US" sz="2000" b="1" dirty="0" err="1" smtClean="0">
                <a:solidFill>
                  <a:srgbClr val="FF0000"/>
                </a:solidFill>
                <a:latin typeface="Times New Roman" pitchFamily="18" charset="0"/>
                <a:cs typeface="Times New Roman" pitchFamily="18" charset="0"/>
              </a:rPr>
              <a:t>Tiết</a:t>
            </a:r>
            <a:r>
              <a:rPr lang="en-US" sz="2000" b="1" dirty="0" smtClean="0">
                <a:solidFill>
                  <a:srgbClr val="FF0000"/>
                </a:solidFill>
                <a:latin typeface="Times New Roman" pitchFamily="18" charset="0"/>
                <a:cs typeface="Times New Roman" pitchFamily="18" charset="0"/>
              </a:rPr>
              <a:t> 47-48:</a:t>
            </a:r>
            <a:r>
              <a:rPr lang="vi-VN" sz="2000" b="1" dirty="0" smtClean="0">
                <a:solidFill>
                  <a:srgbClr val="FF0000"/>
                </a:solidFill>
                <a:latin typeface="Times New Roman" pitchFamily="18" charset="0"/>
                <a:cs typeface="Times New Roman" pitchFamily="18" charset="0"/>
              </a:rPr>
              <a:t>Văn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bản</a:t>
            </a:r>
            <a:r>
              <a:rPr lang="en-US" sz="2000" b="1" dirty="0" smtClean="0">
                <a:solidFill>
                  <a:srgbClr val="FF0000"/>
                </a:solidFill>
                <a:latin typeface="Times New Roman" pitchFamily="18" charset="0"/>
                <a:cs typeface="Times New Roman" pitchFamily="18" charset="0"/>
              </a:rPr>
              <a:t> 2: CHUYỆN CỔ NƯỚC MÌNH  (</a:t>
            </a:r>
            <a:r>
              <a:rPr lang="en-US" sz="2000" b="1" dirty="0" err="1">
                <a:solidFill>
                  <a:srgbClr val="FF0000"/>
                </a:solidFill>
                <a:latin typeface="Times New Roman" pitchFamily="18" charset="0"/>
                <a:cs typeface="Times New Roman" pitchFamily="18" charset="0"/>
              </a:rPr>
              <a:t>Lâm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Thị</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Mỹ</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Dạ</a:t>
            </a:r>
            <a:r>
              <a:rPr lang="en-US" sz="2000" b="1" dirty="0" smtClean="0">
                <a:solidFill>
                  <a:srgbClr val="FF0000"/>
                </a:solidFill>
                <a:latin typeface="Times New Roman" pitchFamily="18" charset="0"/>
                <a:cs typeface="Times New Roman" pitchFamily="18" charset="0"/>
              </a:rPr>
              <a:t>)                                  </a:t>
            </a:r>
            <a:endParaRPr lang="vi-VN"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734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1" grpId="0" animBg="1"/>
      <p:bldP spid="12" grpId="0" animBg="1"/>
      <p:bldP spid="15" grpId="0"/>
      <p:bldP spid="16" grpId="0"/>
      <p:bldP spid="23" grpId="0"/>
      <p:bldP spid="24" grpId="0" animBg="1"/>
      <p:bldP spid="25" grpId="0" animBg="1"/>
      <p:bldP spid="30" grpId="0"/>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392" y="81585"/>
            <a:ext cx="7686656" cy="523220"/>
          </a:xfrm>
          <a:prstGeom prst="rect">
            <a:avLst/>
          </a:prstGeom>
        </p:spPr>
        <p:txBody>
          <a:bodyPr wrap="none">
            <a:spAutoFit/>
          </a:bodyPr>
          <a:lstStyle/>
          <a:p>
            <a:r>
              <a:rPr lang="en-US" sz="2800" b="1" dirty="0" smtClean="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Giá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trị</a:t>
            </a:r>
            <a:r>
              <a:rPr lang="en-US" sz="2800" b="1" dirty="0" smtClean="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những</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chuyện</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cổ</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trong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hiện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tại</a:t>
            </a:r>
            <a:endParaRPr lang="en-US" sz="2800" b="1" dirty="0">
              <a:solidFill>
                <a:srgbClr val="FF0000"/>
              </a:solidFill>
              <a:latin typeface="Times New Roman" pitchFamily="18" charset="0"/>
              <a:cs typeface="Times New Roman" pitchFamily="18" charset="0"/>
            </a:endParaRPr>
          </a:p>
        </p:txBody>
      </p:sp>
      <p:sp>
        <p:nvSpPr>
          <p:cNvPr id="9" name="Rectangle 8"/>
          <p:cNvSpPr/>
          <p:nvPr/>
        </p:nvSpPr>
        <p:spPr>
          <a:xfrm>
            <a:off x="119335" y="723192"/>
            <a:ext cx="8872265" cy="954107"/>
          </a:xfrm>
          <a:prstGeom prst="rect">
            <a:avLst/>
          </a:prstGeom>
        </p:spPr>
        <p:txBody>
          <a:bodyPr wrap="square">
            <a:spAutoFit/>
          </a:bodyPr>
          <a:lstStyle/>
          <a:p>
            <a:pPr algn="just"/>
            <a:r>
              <a:rPr lang="vi-VN" sz="2800" b="1" dirty="0">
                <a:latin typeface="+mj-lt"/>
              </a:rPr>
              <a:t>Với nhà thơ, những câu chuyện cổ </a:t>
            </a:r>
            <a:r>
              <a:rPr lang="vi-VN" sz="2800" b="1" i="1" dirty="0">
                <a:latin typeface="+mj-lt"/>
              </a:rPr>
              <a:t>“Vẫn luôn mới mẻ rạng ngời lương tâm”: </a:t>
            </a:r>
            <a:endParaRPr lang="en-US" sz="2800" b="1" dirty="0">
              <a:latin typeface="+mj-lt"/>
            </a:endParaRPr>
          </a:p>
        </p:txBody>
      </p:sp>
      <p:sp>
        <p:nvSpPr>
          <p:cNvPr id="11" name="Rectangle 10"/>
          <p:cNvSpPr/>
          <p:nvPr/>
        </p:nvSpPr>
        <p:spPr>
          <a:xfrm>
            <a:off x="119335" y="3270572"/>
            <a:ext cx="4973782" cy="1631216"/>
          </a:xfrm>
          <a:prstGeom prst="rect">
            <a:avLst/>
          </a:prstGeom>
        </p:spPr>
        <p:txBody>
          <a:bodyPr wrap="square">
            <a:spAutoFit/>
          </a:bodyPr>
          <a:lstStyle/>
          <a:p>
            <a:pPr algn="just"/>
            <a:r>
              <a:rPr lang="en-US" sz="2000" b="1" dirty="0" err="1">
                <a:latin typeface="Times New Roman" pitchFamily="18" charset="0"/>
                <a:cs typeface="Times New Roman" pitchFamily="18" charset="0"/>
              </a:rPr>
              <a:t>N</a:t>
            </a:r>
            <a:r>
              <a:rPr lang="en-US" sz="2000" b="1" dirty="0" err="1" smtClean="0">
                <a:latin typeface="Times New Roman" pitchFamily="18" charset="0"/>
                <a:cs typeface="Times New Roman" pitchFamily="18" charset="0"/>
              </a:rPr>
              <a:t>hững</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chuyện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cổ</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giờ</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vẫn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tục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tỏa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cuộc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chuyện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cổ</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vẫn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luôn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đúng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vẹn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nguyên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trị</a:t>
            </a:r>
            <a:r>
              <a:rPr lang="en-US" sz="2000" dirty="0">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894946"/>
            <a:ext cx="3448888" cy="296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9392" y="1878182"/>
            <a:ext cx="8912208" cy="1815882"/>
          </a:xfrm>
          <a:prstGeom prst="rect">
            <a:avLst/>
          </a:prstGeom>
        </p:spPr>
        <p:txBody>
          <a:bodyPr wrap="square">
            <a:spAutoFit/>
          </a:bodyPr>
          <a:lstStyle/>
          <a:p>
            <a:pPr algn="just"/>
            <a:r>
              <a:rPr lang="vi-VN" sz="2800" i="1" dirty="0">
                <a:solidFill>
                  <a:srgbClr val="000000"/>
                </a:solidFill>
                <a:latin typeface="+mj-lt"/>
              </a:rPr>
              <a:t>“</a:t>
            </a:r>
            <a:r>
              <a:rPr lang="vi-VN" sz="2800" i="1" dirty="0">
                <a:solidFill>
                  <a:srgbClr val="FF0000"/>
                </a:solidFill>
                <a:latin typeface="+mj-lt"/>
              </a:rPr>
              <a:t>mới mẻ”, “rạng ngời lương tâm”:</a:t>
            </a:r>
            <a:r>
              <a:rPr lang="vi-VN" sz="2800" dirty="0">
                <a:solidFill>
                  <a:srgbClr val="000000"/>
                </a:solidFill>
                <a:latin typeface="+mj-lt"/>
              </a:rPr>
              <a:t> Những câu chuyện cổ không </a:t>
            </a:r>
            <a:r>
              <a:rPr lang="vi-VN" sz="2800" dirty="0" smtClean="0">
                <a:solidFill>
                  <a:srgbClr val="000000"/>
                </a:solidFill>
                <a:latin typeface="+mj-lt"/>
              </a:rPr>
              <a:t>cũ. </a:t>
            </a:r>
            <a:r>
              <a:rPr lang="vi-VN" sz="2800" dirty="0">
                <a:solidFill>
                  <a:srgbClr val="000000"/>
                </a:solidFill>
                <a:latin typeface="+mj-lt"/>
              </a:rPr>
              <a:t>Vẻ đẹp tình người và những bài học về đạo lí làm người ẩn chứa trong đó đến nay vẫn còn nguyên giá trị, vẫn có khả năng giáo dục thế hệ trẻ. </a:t>
            </a:r>
            <a:endParaRPr lang="en-US" sz="2800" dirty="0">
              <a:latin typeface="+mj-lt"/>
            </a:endParaRPr>
          </a:p>
        </p:txBody>
      </p:sp>
      <p:sp>
        <p:nvSpPr>
          <p:cNvPr id="14" name="Rectangle 13"/>
          <p:cNvSpPr/>
          <p:nvPr/>
        </p:nvSpPr>
        <p:spPr>
          <a:xfrm>
            <a:off x="2168748" y="1545443"/>
            <a:ext cx="7086600" cy="523220"/>
          </a:xfrm>
          <a:prstGeom prst="rect">
            <a:avLst/>
          </a:prstGeom>
          <a:ln>
            <a:solidFill>
              <a:srgbClr val="FFC000"/>
            </a:solidFill>
          </a:ln>
        </p:spPr>
        <p:txBody>
          <a:bodyPr wrap="square">
            <a:spAutoFit/>
          </a:bodyPr>
          <a:lstStyle/>
          <a:p>
            <a:pPr algn="just"/>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Câu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gợi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em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những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suy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nghĩ</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gì</a:t>
            </a:r>
            <a:r>
              <a:rPr lang="en-US" sz="2800" b="1" dirty="0" smtClean="0">
                <a:solidFill>
                  <a:srgbClr val="FF0000"/>
                </a:solidFill>
                <a:latin typeface="Times New Roman" pitchFamily="18" charset="0"/>
                <a:cs typeface="Times New Roman" pitchFamily="18" charset="0"/>
              </a:rPr>
              <a:t>?</a:t>
            </a:r>
            <a:endParaRPr lang="en-US" sz="2400" b="1" dirty="0">
              <a:solidFill>
                <a:srgbClr val="FF000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70109"/>
            <a:ext cx="8540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50" y="3894946"/>
            <a:ext cx="2375766" cy="287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0031" y="3894946"/>
            <a:ext cx="2341563" cy="297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75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9"/>
                                        </p:tgtEl>
                                        <p:attrNameLst>
                                          <p:attrName>style.visibility</p:attrName>
                                        </p:attrNameLst>
                                      </p:cBhvr>
                                      <p:to>
                                        <p:strVal val="visible"/>
                                      </p:to>
                                    </p:set>
                                    <p:anim calcmode="lin" valueType="num">
                                      <p:cBhvr additive="base">
                                        <p:cTn id="33" dur="500" fill="hold"/>
                                        <p:tgtEl>
                                          <p:spTgt spid="1029"/>
                                        </p:tgtEl>
                                        <p:attrNameLst>
                                          <p:attrName>ppt_x</p:attrName>
                                        </p:attrNameLst>
                                      </p:cBhvr>
                                      <p:tavLst>
                                        <p:tav tm="0">
                                          <p:val>
                                            <p:strVal val="#ppt_x"/>
                                          </p:val>
                                        </p:tav>
                                        <p:tav tm="100000">
                                          <p:val>
                                            <p:strVal val="#ppt_x"/>
                                          </p:val>
                                        </p:tav>
                                      </p:tavLst>
                                    </p:anim>
                                    <p:anim calcmode="lin" valueType="num">
                                      <p:cBhvr additive="base">
                                        <p:cTn id="34"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13"/>
                                        </p:tgtEl>
                                      </p:cBhvr>
                                    </p:animEffect>
                                    <p:anim calcmode="lin" valueType="num">
                                      <p:cBhvr>
                                        <p:cTn id="43" dur="1000"/>
                                        <p:tgtEl>
                                          <p:spTgt spid="13"/>
                                        </p:tgtEl>
                                        <p:attrNameLst>
                                          <p:attrName>ppt_x</p:attrName>
                                        </p:attrNameLst>
                                      </p:cBhvr>
                                      <p:tavLst>
                                        <p:tav tm="0">
                                          <p:val>
                                            <p:strVal val="ppt_x"/>
                                          </p:val>
                                        </p:tav>
                                        <p:tav tm="100000">
                                          <p:val>
                                            <p:strVal val="ppt_x"/>
                                          </p:val>
                                        </p:tav>
                                      </p:tavLst>
                                    </p:anim>
                                    <p:anim calcmode="lin" valueType="num">
                                      <p:cBhvr>
                                        <p:cTn id="44" dur="1000"/>
                                        <p:tgtEl>
                                          <p:spTgt spid="13"/>
                                        </p:tgtEl>
                                        <p:attrNameLst>
                                          <p:attrName>ppt_y</p:attrName>
                                        </p:attrNameLst>
                                      </p:cBhvr>
                                      <p:tavLst>
                                        <p:tav tm="0">
                                          <p:val>
                                            <p:strVal val="ppt_y"/>
                                          </p:val>
                                        </p:tav>
                                        <p:tav tm="100000">
                                          <p:val>
                                            <p:strVal val="ppt_y+.1"/>
                                          </p:val>
                                        </p:tav>
                                      </p:tavLst>
                                    </p:anim>
                                    <p:set>
                                      <p:cBhvr>
                                        <p:cTn id="45"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4" grpId="0" animBg="1"/>
      <p:bldP spid="1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1" y="1085850"/>
            <a:ext cx="9144001" cy="5143500"/>
          </a:xfrm>
          <a:prstGeom prst="rect">
            <a:avLst/>
          </a:prstGeom>
          <a:noFill/>
          <a:ln w="9525">
            <a:noFill/>
            <a:miter lim="800000"/>
            <a:headEnd/>
            <a:tailEnd/>
          </a:ln>
        </p:spPr>
      </p:pic>
      <p:sp>
        <p:nvSpPr>
          <p:cNvPr id="11" name="TextBox 10"/>
          <p:cNvSpPr txBox="1"/>
          <p:nvPr/>
        </p:nvSpPr>
        <p:spPr>
          <a:xfrm>
            <a:off x="1524000" y="3657600"/>
            <a:ext cx="5181600" cy="369332"/>
          </a:xfrm>
          <a:prstGeom prst="rect">
            <a:avLst/>
          </a:prstGeom>
          <a:noFill/>
        </p:spPr>
        <p:txBody>
          <a:bodyPr wrap="square" rtlCol="0">
            <a:spAutoFit/>
          </a:bodyPr>
          <a:lstStyle/>
          <a:p>
            <a:endParaRPr lang="en-US" dirty="0"/>
          </a:p>
        </p:txBody>
      </p:sp>
      <p:sp>
        <p:nvSpPr>
          <p:cNvPr id="25601" name="Rectangle 1"/>
          <p:cNvSpPr>
            <a:spLocks noChangeArrowheads="1"/>
          </p:cNvSpPr>
          <p:nvPr/>
        </p:nvSpPr>
        <p:spPr bwMode="auto">
          <a:xfrm>
            <a:off x="990600" y="1981173"/>
            <a:ext cx="5791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90488" algn="l"/>
                <a:tab pos="180975" algn="l"/>
              </a:tabLst>
            </a:pPr>
            <a:r>
              <a:rPr lang="en-US" sz="2400" dirty="0">
                <a:latin typeface="Times New Roman" pitchFamily="18" charset="0"/>
                <a:ea typeface="Times New Roman" pitchFamily="18" charset="0"/>
                <a:cs typeface="Times New Roman" pitchFamily="18" charset="0"/>
              </a:rPr>
              <a:t>- </a:t>
            </a:r>
            <a:r>
              <a:rPr lang="vi-VN" sz="2400" dirty="0">
                <a:latin typeface="Times New Roman" pitchFamily="18" charset="0"/>
                <a:ea typeface="Times New Roman" pitchFamily="18" charset="0"/>
                <a:cs typeface="Times New Roman" pitchFamily="18" charset="0"/>
              </a:rPr>
              <a:t>“Vẫn luôn </a:t>
            </a:r>
            <a:r>
              <a:rPr lang="vi-VN" sz="2400" b="1" i="1" dirty="0">
                <a:latin typeface="Times New Roman" pitchFamily="18" charset="0"/>
                <a:ea typeface="Times New Roman" pitchFamily="18" charset="0"/>
                <a:cs typeface="Times New Roman" pitchFamily="18" charset="0"/>
              </a:rPr>
              <a:t>mới mẻ rạng ngời lương tâm</a:t>
            </a:r>
            <a:r>
              <a:rPr lang="vi-VN" sz="2400" dirty="0">
                <a:latin typeface="Times New Roman" pitchFamily="18" charset="0"/>
                <a:ea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13" name="TextBox 12"/>
          <p:cNvSpPr txBox="1"/>
          <p:nvPr/>
        </p:nvSpPr>
        <p:spPr>
          <a:xfrm>
            <a:off x="1600200" y="4343400"/>
            <a:ext cx="3581400" cy="369332"/>
          </a:xfrm>
          <a:prstGeom prst="rect">
            <a:avLst/>
          </a:prstGeom>
          <a:noFill/>
        </p:spPr>
        <p:txBody>
          <a:bodyPr wrap="square" rtlCol="0">
            <a:spAutoFit/>
          </a:bodyPr>
          <a:lstStyle/>
          <a:p>
            <a:endParaRPr lang="en-US" dirty="0"/>
          </a:p>
        </p:txBody>
      </p:sp>
      <p:sp>
        <p:nvSpPr>
          <p:cNvPr id="25602" name="Rectangle 2"/>
          <p:cNvSpPr>
            <a:spLocks noChangeArrowheads="1"/>
          </p:cNvSpPr>
          <p:nvPr/>
        </p:nvSpPr>
        <p:spPr bwMode="auto">
          <a:xfrm>
            <a:off x="914400" y="2618338"/>
            <a:ext cx="7391400" cy="1200329"/>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90488" algn="l"/>
                <a:tab pos="180975" algn="l"/>
              </a:tabLst>
            </a:pPr>
            <a:r>
              <a:rPr lang="en-US" sz="2400" dirty="0">
                <a:latin typeface="Times New Roman" pitchFamily="18" charset="0"/>
                <a:ea typeface="Times New Roman" pitchFamily="18" charset="0"/>
                <a:cs typeface="Times New Roman" pitchFamily="18" charset="0"/>
                <a:sym typeface="Wingdings" panose="05000000000000000000" pitchFamily="2" charset="2"/>
              </a:rPr>
              <a:t></a:t>
            </a:r>
            <a:r>
              <a:rPr lang="en-US" sz="2400" dirty="0">
                <a:latin typeface="Times New Roman" pitchFamily="18" charset="0"/>
                <a:ea typeface="Times New Roman" pitchFamily="18" charset="0"/>
                <a:cs typeface="Times New Roman" pitchFamily="18" charset="0"/>
              </a:rPr>
              <a:t> </a:t>
            </a:r>
            <a:r>
              <a:rPr lang="en-US" sz="2400" b="1" i="1" dirty="0">
                <a:latin typeface="Times New Roman" pitchFamily="18" charset="0"/>
                <a:ea typeface="Times New Roman" pitchFamily="18" charset="0"/>
                <a:cs typeface="Times New Roman" pitchFamily="18" charset="0"/>
              </a:rPr>
              <a:t>Vẻ đẹp về tình người và những bài học về cuộc sống trong những câu chuyện cổ vẫn còn nguyên giá trị, GD con </a:t>
            </a:r>
            <a:r>
              <a:rPr lang="en-US" sz="2400" b="1" i="1" dirty="0" err="1" smtClean="0">
                <a:latin typeface="Times New Roman" pitchFamily="18" charset="0"/>
                <a:ea typeface="Times New Roman" pitchFamily="18" charset="0"/>
                <a:cs typeface="Times New Roman" pitchFamily="18" charset="0"/>
              </a:rPr>
              <a:t>người</a:t>
            </a:r>
            <a:r>
              <a:rPr lang="en-US" sz="2400" b="1" i="1"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Là</a:t>
            </a:r>
            <a:r>
              <a:rPr lang="en-US" sz="2400" b="1" i="1"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viên</a:t>
            </a:r>
            <a:r>
              <a:rPr lang="en-US" sz="2400" b="1" i="1"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ngọc</a:t>
            </a:r>
            <a:r>
              <a:rPr lang="en-US" sz="2400" b="1" i="1"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luôn</a:t>
            </a:r>
            <a:r>
              <a:rPr lang="en-US" sz="2400" b="1" i="1"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tỏa</a:t>
            </a:r>
            <a:r>
              <a:rPr lang="en-US" sz="2400" b="1" i="1" dirty="0" smtClean="0">
                <a:latin typeface="Times New Roman" pitchFamily="18" charset="0"/>
                <a:ea typeface="Times New Roman" pitchFamily="18" charset="0"/>
                <a:cs typeface="Times New Roman" pitchFamily="18" charset="0"/>
              </a:rPr>
              <a:t> sang </a:t>
            </a:r>
            <a:r>
              <a:rPr lang="en-US" sz="2400" b="1" i="1" dirty="0" err="1" smtClean="0">
                <a:latin typeface="Times New Roman" pitchFamily="18" charset="0"/>
                <a:ea typeface="Times New Roman" pitchFamily="18" charset="0"/>
                <a:cs typeface="Times New Roman" pitchFamily="18" charset="0"/>
              </a:rPr>
              <a:t>trong</a:t>
            </a:r>
            <a:r>
              <a:rPr lang="en-US" sz="2400" b="1" i="1"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mọi</a:t>
            </a:r>
            <a:r>
              <a:rPr lang="en-US" sz="2400" b="1" i="1"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thời</a:t>
            </a:r>
            <a:r>
              <a:rPr lang="en-US" sz="2400" b="1" i="1" dirty="0" smtClean="0">
                <a:latin typeface="Times New Roman" pitchFamily="18" charset="0"/>
                <a:ea typeface="Times New Roman" pitchFamily="18" charset="0"/>
                <a:cs typeface="Times New Roman" pitchFamily="18" charset="0"/>
              </a:rPr>
              <a:t> </a:t>
            </a:r>
            <a:r>
              <a:rPr lang="en-US" sz="2400" b="1" i="1" dirty="0" err="1" smtClean="0">
                <a:latin typeface="Times New Roman" pitchFamily="18" charset="0"/>
                <a:ea typeface="Times New Roman" pitchFamily="18" charset="0"/>
                <a:cs typeface="Times New Roman" pitchFamily="18" charset="0"/>
              </a:rPr>
              <a:t>đại</a:t>
            </a:r>
            <a:endParaRPr lang="en-US" sz="2400" dirty="0">
              <a:latin typeface="Times New Roman" pitchFamily="18" charset="0"/>
              <a:cs typeface="Times New Roman" pitchFamily="18" charset="0"/>
            </a:endParaRPr>
          </a:p>
        </p:txBody>
      </p:sp>
      <p:sp>
        <p:nvSpPr>
          <p:cNvPr id="14" name="TextBox 13"/>
          <p:cNvSpPr txBox="1"/>
          <p:nvPr/>
        </p:nvSpPr>
        <p:spPr>
          <a:xfrm>
            <a:off x="914400" y="4112567"/>
            <a:ext cx="7391400" cy="1200329"/>
          </a:xfrm>
          <a:prstGeom prst="rect">
            <a:avLst/>
          </a:prstGeom>
          <a:solidFill>
            <a:srgbClr val="92D050"/>
          </a:solidFill>
        </p:spPr>
        <p:txBody>
          <a:bodyPr wrap="square" rtlCol="0">
            <a:spAutoFit/>
          </a:bodyPr>
          <a:lstStyle/>
          <a:p>
            <a:r>
              <a:rPr lang="en-US" sz="2400" dirty="0">
                <a:latin typeface="Times New Roman" pitchFamily="18" charset="0"/>
                <a:cs typeface="Times New Roman" pitchFamily="18" charset="0"/>
                <a:sym typeface="Wingdings" panose="05000000000000000000" pitchFamily="2" charset="2"/>
              </a:rPr>
              <a:t></a:t>
            </a:r>
            <a:r>
              <a:rPr lang="en-US" sz="2400" dirty="0">
                <a:latin typeface="Times New Roman" pitchFamily="18" charset="0"/>
                <a:cs typeface="Times New Roman" pitchFamily="18" charset="0"/>
              </a:rPr>
              <a:t> Là hành trang, là động lực phấn đấu của mỗi con người -&gt; </a:t>
            </a:r>
            <a:r>
              <a:rPr lang="vi-VN" sz="2400" b="1" i="1" dirty="0">
                <a:latin typeface="Times New Roman" pitchFamily="18" charset="0"/>
                <a:cs typeface="Times New Roman" pitchFamily="18" charset="0"/>
              </a:rPr>
              <a:t>khẳng định tầm quan trọng của những câu chuyện cổ trong đời sống tinh thần</a:t>
            </a:r>
            <a:endParaRPr lang="en-US" sz="2400" dirty="0">
              <a:latin typeface="Times New Roman" pitchFamily="18" charset="0"/>
              <a:cs typeface="Times New Roman" pitchFamily="18" charset="0"/>
            </a:endParaRPr>
          </a:p>
        </p:txBody>
      </p:sp>
      <p:sp>
        <p:nvSpPr>
          <p:cNvPr id="10" name="Rectangle 9"/>
          <p:cNvSpPr/>
          <p:nvPr/>
        </p:nvSpPr>
        <p:spPr>
          <a:xfrm>
            <a:off x="79392" y="81585"/>
            <a:ext cx="8226408" cy="954107"/>
          </a:xfrm>
          <a:prstGeom prst="rect">
            <a:avLst/>
          </a:prstGeom>
        </p:spPr>
        <p:txBody>
          <a:bodyPr wrap="square">
            <a:spAutoFit/>
          </a:bodyPr>
          <a:lstStyle/>
          <a:p>
            <a:r>
              <a:rPr lang="en-US" sz="2800" b="1" dirty="0" smtClean="0">
                <a:latin typeface="Times New Roman" pitchFamily="18" charset="0"/>
                <a:cs typeface="Times New Roman" pitchFamily="18" charset="0"/>
              </a:rPr>
              <a:t>*. </a:t>
            </a:r>
          </a:p>
          <a:p>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Giá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trị</a:t>
            </a:r>
            <a:r>
              <a:rPr lang="en-US" sz="2800" b="1" dirty="0" smtClean="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những</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chuyện</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cổ</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trong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hiện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tại</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3648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1"/>
                                        </p:tgtEl>
                                        <p:attrNameLst>
                                          <p:attrName>style.visibility</p:attrName>
                                        </p:attrNameLst>
                                      </p:cBhvr>
                                      <p:to>
                                        <p:strVal val="visible"/>
                                      </p:to>
                                    </p:set>
                                    <p:animEffect transition="in" filter="blinds(horizontal)">
                                      <p:cBhvr>
                                        <p:cTn id="7" dur="500"/>
                                        <p:tgtEl>
                                          <p:spTgt spid="256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blinds(horizontal)">
                                      <p:cBhvr>
                                        <p:cTn id="12" dur="500"/>
                                        <p:tgtEl>
                                          <p:spTgt spid="2560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p:bldP spid="25602"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1" y="857250"/>
            <a:ext cx="9144001" cy="5143500"/>
          </a:xfrm>
          <a:prstGeom prst="rect">
            <a:avLst/>
          </a:prstGeom>
          <a:noFill/>
          <a:ln w="9525">
            <a:noFill/>
            <a:miter lim="800000"/>
            <a:headEnd/>
            <a:tailEnd/>
          </a:ln>
        </p:spPr>
      </p:pic>
      <p:sp>
        <p:nvSpPr>
          <p:cNvPr id="6" name="TextBox 5"/>
          <p:cNvSpPr txBox="1"/>
          <p:nvPr/>
        </p:nvSpPr>
        <p:spPr>
          <a:xfrm>
            <a:off x="1219200" y="1232667"/>
            <a:ext cx="7467600" cy="461665"/>
          </a:xfrm>
          <a:prstGeom prst="rect">
            <a:avLst/>
          </a:prstGeom>
          <a:noFill/>
        </p:spPr>
        <p:txBody>
          <a:bodyPr wrap="square" rtlCol="0">
            <a:spAutoFit/>
          </a:bodyPr>
          <a:lstStyle/>
          <a:p>
            <a:r>
              <a:rPr lang="en-US" sz="2400" b="1" dirty="0" err="1" smtClean="0">
                <a:latin typeface="Times New Roman" pitchFamily="18" charset="0"/>
                <a:cs typeface="Times New Roman" pitchFamily="18" charset="0"/>
              </a:rPr>
              <a:t>Những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cổ</a:t>
            </a:r>
            <a:endParaRPr lang="en-US" sz="2400" b="1" dirty="0">
              <a:latin typeface="Times New Roman" pitchFamily="18" charset="0"/>
              <a:cs typeface="Times New Roman" pitchFamily="18" charset="0"/>
            </a:endParaRPr>
          </a:p>
        </p:txBody>
      </p:sp>
      <p:sp>
        <p:nvSpPr>
          <p:cNvPr id="7" name="TextBox 6"/>
          <p:cNvSpPr txBox="1"/>
          <p:nvPr/>
        </p:nvSpPr>
        <p:spPr>
          <a:xfrm>
            <a:off x="1066800" y="2057400"/>
            <a:ext cx="4572000" cy="1569660"/>
          </a:xfrm>
          <a:prstGeom prst="rect">
            <a:avLst/>
          </a:prstGeom>
          <a:noFill/>
        </p:spPr>
        <p:txBody>
          <a:bodyPr wrap="square" rtlCol="0">
            <a:spAutoFit/>
          </a:bodyPr>
          <a:lstStyle/>
          <a:p>
            <a:r>
              <a:rPr lang="vi-VN" sz="2400" dirty="0">
                <a:latin typeface="Times New Roman" pitchFamily="18" charset="0"/>
                <a:cs typeface="Times New Roman" pitchFamily="18" charset="0"/>
              </a:rPr>
              <a:t>Đời ông cha với đời tôi</a:t>
            </a:r>
            <a:endParaRPr lang="en-US" sz="2400" dirty="0">
              <a:latin typeface="Times New Roman" pitchFamily="18" charset="0"/>
              <a:cs typeface="Times New Roman" pitchFamily="18" charset="0"/>
            </a:endParaRPr>
          </a:p>
          <a:p>
            <a:r>
              <a:rPr lang="vi-VN" sz="2400" dirty="0">
                <a:solidFill>
                  <a:srgbClr val="7030A0"/>
                </a:solidFill>
                <a:latin typeface="Times New Roman" pitchFamily="18" charset="0"/>
                <a:cs typeface="Times New Roman" pitchFamily="18" charset="0"/>
              </a:rPr>
              <a:t> Như </a:t>
            </a:r>
            <a:r>
              <a:rPr lang="vi-VN" sz="2400" dirty="0">
                <a:latin typeface="Times New Roman" pitchFamily="18" charset="0"/>
                <a:cs typeface="Times New Roman" pitchFamily="18" charset="0"/>
              </a:rPr>
              <a:t>con sông với chân trời đã xa </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Chỉ còn chuyện cổ thiết tha</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Cho tôi nhận </a:t>
            </a:r>
            <a:r>
              <a:rPr lang="vi-VN" sz="2400" dirty="0">
                <a:solidFill>
                  <a:srgbClr val="FF0000"/>
                </a:solidFill>
                <a:latin typeface="Times New Roman" pitchFamily="18" charset="0"/>
                <a:cs typeface="Times New Roman" pitchFamily="18" charset="0"/>
              </a:rPr>
              <a:t>mặt </a:t>
            </a:r>
            <a:r>
              <a:rPr lang="vi-VN" sz="2400" dirty="0">
                <a:latin typeface="Times New Roman" pitchFamily="18" charset="0"/>
                <a:cs typeface="Times New Roman" pitchFamily="18" charset="0"/>
              </a:rPr>
              <a:t>ông cha của mình</a:t>
            </a:r>
            <a:endParaRPr lang="en-US" sz="2400" dirty="0">
              <a:latin typeface="Times New Roman" pitchFamily="18" charset="0"/>
              <a:cs typeface="Times New Roman" pitchFamily="18" charset="0"/>
            </a:endParaRPr>
          </a:p>
        </p:txBody>
      </p:sp>
      <p:sp>
        <p:nvSpPr>
          <p:cNvPr id="8" name="Right Brace 7"/>
          <p:cNvSpPr/>
          <p:nvPr/>
        </p:nvSpPr>
        <p:spPr>
          <a:xfrm>
            <a:off x="5562600" y="2228850"/>
            <a:ext cx="381000" cy="800100"/>
          </a:xfrm>
          <a:prstGeom prst="rightBrace">
            <a:avLst>
              <a:gd name="adj1" fmla="val 2679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019800" y="2457451"/>
            <a:ext cx="1676400" cy="830997"/>
          </a:xfrm>
          <a:prstGeom prst="rect">
            <a:avLst/>
          </a:prstGeom>
          <a:noFill/>
        </p:spPr>
        <p:txBody>
          <a:bodyPr wrap="square" rtlCol="0">
            <a:spAutoFit/>
          </a:bodyPr>
          <a:lstStyle/>
          <a:p>
            <a:r>
              <a:rPr lang="en-US" sz="2400" b="1" dirty="0">
                <a:solidFill>
                  <a:srgbClr val="7030A0"/>
                </a:solidFill>
                <a:latin typeface="Times New Roman" pitchFamily="18" charset="0"/>
                <a:cs typeface="Times New Roman" pitchFamily="18" charset="0"/>
              </a:rPr>
              <a:t>So </a:t>
            </a:r>
            <a:r>
              <a:rPr lang="en-US" sz="2400" b="1" dirty="0" err="1">
                <a:solidFill>
                  <a:srgbClr val="7030A0"/>
                </a:solidFill>
                <a:latin typeface="Times New Roman" pitchFamily="18" charset="0"/>
                <a:cs typeface="Times New Roman" pitchFamily="18" charset="0"/>
              </a:rPr>
              <a:t>sánh</a:t>
            </a:r>
            <a:r>
              <a:rPr lang="en-US" sz="2400" b="1" dirty="0">
                <a:solidFill>
                  <a:srgbClr val="7030A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hoán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a:t>
            </a:r>
            <a:endParaRPr lang="en-US" sz="2400" dirty="0">
              <a:solidFill>
                <a:srgbClr val="FF0000"/>
              </a:solidFill>
            </a:endParaRPr>
          </a:p>
        </p:txBody>
      </p:sp>
      <p:sp>
        <p:nvSpPr>
          <p:cNvPr id="12" name="TextBox 11"/>
          <p:cNvSpPr txBox="1"/>
          <p:nvPr/>
        </p:nvSpPr>
        <p:spPr>
          <a:xfrm>
            <a:off x="1083501" y="4648201"/>
            <a:ext cx="7315200" cy="830997"/>
          </a:xfrm>
          <a:prstGeom prst="rect">
            <a:avLst/>
          </a:prstGeom>
          <a:solidFill>
            <a:schemeClr val="bg2">
              <a:lumMod val="75000"/>
            </a:schemeClr>
          </a:solidFill>
        </p:spPr>
        <p:txBody>
          <a:bodyPr wrap="square" rtlCol="0">
            <a:spAutoFit/>
          </a:bodyPr>
          <a:lstStyle/>
          <a:p>
            <a:r>
              <a:rPr lang="en-US" sz="2400" b="1" i="1" dirty="0">
                <a:latin typeface="Times New Roman" pitchFamily="18" charset="0"/>
                <a:cs typeface="Times New Roman" pitchFamily="18" charset="0"/>
                <a:sym typeface="Wingdings" panose="05000000000000000000" pitchFamily="2" charset="2"/>
              </a:rPr>
              <a:t></a:t>
            </a:r>
            <a:r>
              <a:rPr lang="en-US" sz="2400" b="1" i="1" dirty="0">
                <a:latin typeface="Times New Roman" pitchFamily="18" charset="0"/>
                <a:cs typeface="Times New Roman" pitchFamily="18" charset="0"/>
              </a:rPr>
              <a:t> Hiểu về </a:t>
            </a:r>
            <a:r>
              <a:rPr lang="vi-VN" sz="2400" b="1" i="1" dirty="0">
                <a:latin typeface="Times New Roman" pitchFamily="18" charset="0"/>
                <a:cs typeface="Times New Roman" pitchFamily="18" charset="0"/>
              </a:rPr>
              <a:t>thế giới tinh thần: </a:t>
            </a:r>
            <a:r>
              <a:rPr lang="en-US" sz="2400" b="1" i="1" dirty="0" err="1">
                <a:latin typeface="Times New Roman" pitchFamily="18" charset="0"/>
                <a:cs typeface="Times New Roman" pitchFamily="18" charset="0"/>
              </a:rPr>
              <a:t>tâm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hồn</a:t>
            </a:r>
            <a:r>
              <a:rPr lang="vi-VN" sz="2400" b="1" i="1" dirty="0">
                <a:latin typeface="Times New Roman" pitchFamily="18" charset="0"/>
                <a:cs typeface="Times New Roman" pitchFamily="18" charset="0"/>
              </a:rPr>
              <a:t>, phong tục, quan niệm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đạo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đức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triết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lý</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nhân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sinh</a:t>
            </a:r>
            <a:r>
              <a:rPr lang="en-US" sz="2400" b="1" i="1" dirty="0">
                <a:latin typeface="Times New Roman" pitchFamily="18" charset="0"/>
                <a:cs typeface="Times New Roman" pitchFamily="18" charset="0"/>
              </a:rPr>
              <a:t> </a:t>
            </a:r>
            <a:r>
              <a:rPr lang="vi-VN" sz="2400" b="1" i="1" dirty="0">
                <a:latin typeface="Times New Roman" pitchFamily="18" charset="0"/>
                <a:cs typeface="Times New Roman" pitchFamily="18" charset="0"/>
              </a:rPr>
              <a:t>…</a:t>
            </a:r>
            <a:r>
              <a:rPr lang="en-US" sz="2400" b="1" i="1" dirty="0">
                <a:latin typeface="Times New Roman" pitchFamily="18" charset="0"/>
                <a:cs typeface="Times New Roman" pitchFamily="18" charset="0"/>
              </a:rPr>
              <a:t> </a:t>
            </a:r>
            <a:r>
              <a:rPr lang="vi-VN" sz="2400" b="1" i="1" dirty="0">
                <a:latin typeface="Times New Roman" pitchFamily="18" charset="0"/>
                <a:cs typeface="Times New Roman" pitchFamily="18" charset="0"/>
              </a:rPr>
              <a:t>của cha ông</a:t>
            </a:r>
            <a:r>
              <a:rPr lang="vi-VN"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1025" name="Rectangle 1"/>
          <p:cNvSpPr>
            <a:spLocks noChangeArrowheads="1"/>
          </p:cNvSpPr>
          <p:nvPr/>
        </p:nvSpPr>
        <p:spPr bwMode="auto">
          <a:xfrm>
            <a:off x="1066800" y="3641145"/>
            <a:ext cx="7391400" cy="830997"/>
          </a:xfrm>
          <a:prstGeom prst="rect">
            <a:avLst/>
          </a:prstGeom>
          <a:solidFill>
            <a:schemeClr val="tx2">
              <a:lumMod val="40000"/>
              <a:lumOff val="60000"/>
            </a:schemeClr>
          </a:solidFill>
          <a:ln w="12700">
            <a:solidFill>
              <a:schemeClr val="accent2"/>
            </a:solid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90488" algn="l"/>
                <a:tab pos="180975" algn="l"/>
              </a:tabLst>
            </a:pPr>
            <a:r>
              <a:rPr lang="vi-VN" sz="2400" dirty="0">
                <a:latin typeface="Times New Roman" pitchFamily="18" charset="0"/>
                <a:ea typeface="Times New Roman" pitchFamily="18" charset="0"/>
                <a:cs typeface="Times New Roman" pitchFamily="18" charset="0"/>
                <a:sym typeface="Wingdings" panose="05000000000000000000" pitchFamily="2" charset="2"/>
              </a:rPr>
              <a:t></a:t>
            </a:r>
            <a:r>
              <a:rPr lang="vi-VN" sz="2400" dirty="0">
                <a:latin typeface="Times New Roman" pitchFamily="18" charset="0"/>
                <a:ea typeface="Times New Roman" pitchFamily="18" charset="0"/>
                <a:cs typeface="Times New Roman" pitchFamily="18" charset="0"/>
              </a:rPr>
              <a:t> </a:t>
            </a:r>
            <a:r>
              <a:rPr lang="vi-VN" sz="2400" b="1" i="1" dirty="0">
                <a:latin typeface="Times New Roman" pitchFamily="18" charset="0"/>
                <a:ea typeface="Times New Roman" pitchFamily="18" charset="0"/>
                <a:cs typeface="Times New Roman" pitchFamily="18" charset="0"/>
              </a:rPr>
              <a:t>là cầu nối,</a:t>
            </a:r>
            <a:r>
              <a:rPr lang="vi-VN" sz="2400" dirty="0">
                <a:latin typeface="Times New Roman" pitchFamily="18" charset="0"/>
                <a:ea typeface="Times New Roman" pitchFamily="18" charset="0"/>
                <a:cs typeface="Times New Roman" pitchFamily="18" charset="0"/>
              </a:rPr>
              <a:t> </a:t>
            </a:r>
            <a:r>
              <a:rPr lang="vi-VN" sz="2400" b="1" i="1" dirty="0">
                <a:latin typeface="Times New Roman" pitchFamily="18" charset="0"/>
                <a:ea typeface="Times New Roman" pitchFamily="18" charset="0"/>
                <a:cs typeface="Times New Roman" pitchFamily="18" charset="0"/>
              </a:rPr>
              <a:t>là nhân chứng</a:t>
            </a:r>
            <a:r>
              <a:rPr lang="en-US" sz="2400" b="1" i="1" dirty="0">
                <a:latin typeface="Times New Roman" pitchFamily="18" charset="0"/>
                <a:ea typeface="Times New Roman" pitchFamily="18" charset="0"/>
                <a:cs typeface="Times New Roman" pitchFamily="18" charset="0"/>
              </a:rPr>
              <a:t>, </a:t>
            </a:r>
            <a:r>
              <a:rPr lang="en-US" sz="2400" b="1" i="1" dirty="0" err="1">
                <a:latin typeface="Times New Roman" pitchFamily="18" charset="0"/>
                <a:ea typeface="Times New Roman" pitchFamily="18" charset="0"/>
                <a:cs typeface="Times New Roman" pitchFamily="18" charset="0"/>
              </a:rPr>
              <a:t>là</a:t>
            </a:r>
            <a:r>
              <a:rPr lang="en-US" sz="2400" b="1" i="1" dirty="0">
                <a:latin typeface="Times New Roman" pitchFamily="18" charset="0"/>
                <a:ea typeface="Times New Roman" pitchFamily="18" charset="0"/>
                <a:cs typeface="Times New Roman" pitchFamily="18" charset="0"/>
              </a:rPr>
              <a:t> </a:t>
            </a:r>
            <a:r>
              <a:rPr lang="en-US" sz="2400" b="1" i="1" dirty="0" err="1">
                <a:latin typeface="Times New Roman" pitchFamily="18" charset="0"/>
                <a:ea typeface="Times New Roman" pitchFamily="18" charset="0"/>
                <a:cs typeface="Times New Roman" pitchFamily="18" charset="0"/>
              </a:rPr>
              <a:t>nơi</a:t>
            </a:r>
            <a:r>
              <a:rPr lang="vi-VN" sz="2400" b="1" i="1" dirty="0">
                <a:latin typeface="Times New Roman" pitchFamily="18" charset="0"/>
                <a:ea typeface="Times New Roman" pitchFamily="18" charset="0"/>
                <a:cs typeface="Times New Roman" pitchFamily="18" charset="0"/>
              </a:rPr>
              <a:t> lưu giữ những suy nghĩ, tình cảm… của ông cha</a:t>
            </a:r>
            <a:r>
              <a:rPr lang="en-US" sz="2400" b="1" i="1" dirty="0">
                <a:latin typeface="Times New Roman" pitchFamily="18" charset="0"/>
                <a:ea typeface="Times New Roman" pitchFamily="18" charset="0"/>
                <a:cs typeface="Times New Roman" pitchFamily="18" charset="0"/>
              </a:rPr>
              <a:t> </a:t>
            </a:r>
            <a:r>
              <a:rPr lang="en-US" sz="2400" b="1" i="1" dirty="0" err="1">
                <a:latin typeface="Times New Roman" pitchFamily="18" charset="0"/>
                <a:ea typeface="Times New Roman" pitchFamily="18" charset="0"/>
                <a:cs typeface="Times New Roman" pitchFamily="18" charset="0"/>
              </a:rPr>
              <a:t>ta</a:t>
            </a:r>
            <a:r>
              <a:rPr lang="vi-VN" sz="2400" b="1" i="1" dirty="0">
                <a:latin typeface="Times New Roman" pitchFamily="18" charset="0"/>
                <a:ea typeface="Times New Roman" pitchFamily="18" charset="0"/>
                <a:cs typeface="Times New Roman" pitchFamily="18" charset="0"/>
              </a:rPr>
              <a:t> </a:t>
            </a:r>
            <a:endParaRPr lang="vi-VN"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70672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25"/>
                                        </p:tgtEl>
                                        <p:attrNameLst>
                                          <p:attrName>style.visibility</p:attrName>
                                        </p:attrNameLst>
                                      </p:cBhvr>
                                      <p:to>
                                        <p:strVal val="visible"/>
                                      </p:to>
                                    </p:set>
                                    <p:animEffect transition="in" filter="blinds(horizontal)">
                                      <p:cBhvr>
                                        <p:cTn id="20" dur="500"/>
                                        <p:tgtEl>
                                          <p:spTgt spid="10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2" grpId="0" animBg="1"/>
      <p:bldP spid="10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7185"/>
            <a:ext cx="9067800" cy="400110"/>
          </a:xfrm>
          <a:prstGeom prst="rect">
            <a:avLst/>
          </a:prstGeom>
        </p:spPr>
        <p:txBody>
          <a:bodyPr wrap="square">
            <a:spAutoFit/>
          </a:bodyPr>
          <a:lstStyle/>
          <a:p>
            <a:pPr algn="ctr"/>
            <a:r>
              <a:rPr lang="en-US" sz="2000" b="1" dirty="0" err="1" smtClean="0">
                <a:solidFill>
                  <a:srgbClr val="FF0000"/>
                </a:solidFill>
                <a:latin typeface="Times New Roman" pitchFamily="18" charset="0"/>
                <a:cs typeface="Times New Roman" pitchFamily="18" charset="0"/>
              </a:rPr>
              <a:t>Tiết</a:t>
            </a:r>
            <a:r>
              <a:rPr lang="en-US" sz="2000" b="1" dirty="0" smtClean="0">
                <a:solidFill>
                  <a:srgbClr val="FF0000"/>
                </a:solidFill>
                <a:latin typeface="Times New Roman" pitchFamily="18" charset="0"/>
                <a:cs typeface="Times New Roman" pitchFamily="18" charset="0"/>
              </a:rPr>
              <a:t> 47-48 :</a:t>
            </a:r>
            <a:r>
              <a:rPr lang="vi-VN" sz="2000" b="1" dirty="0" smtClean="0">
                <a:solidFill>
                  <a:srgbClr val="FF0000"/>
                </a:solidFill>
                <a:latin typeface="Times New Roman" pitchFamily="18" charset="0"/>
                <a:cs typeface="Times New Roman" pitchFamily="18" charset="0"/>
              </a:rPr>
              <a:t>Văn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bản</a:t>
            </a:r>
            <a:r>
              <a:rPr lang="en-US" sz="2000" b="1" dirty="0" smtClean="0">
                <a:solidFill>
                  <a:srgbClr val="FF0000"/>
                </a:solidFill>
                <a:latin typeface="Times New Roman" pitchFamily="18" charset="0"/>
                <a:cs typeface="Times New Roman" pitchFamily="18" charset="0"/>
              </a:rPr>
              <a:t> 2: CHUYỆN CỔ NƯỚC MÌNH  (</a:t>
            </a:r>
            <a:r>
              <a:rPr lang="en-US" sz="2000" b="1" dirty="0" err="1">
                <a:solidFill>
                  <a:srgbClr val="FF0000"/>
                </a:solidFill>
                <a:latin typeface="Times New Roman" pitchFamily="18" charset="0"/>
                <a:cs typeface="Times New Roman" pitchFamily="18" charset="0"/>
              </a:rPr>
              <a:t>Lâm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Thị</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Mỹ</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Dạ</a:t>
            </a:r>
            <a:r>
              <a:rPr lang="en-US" sz="2000" b="1" dirty="0" smtClean="0">
                <a:solidFill>
                  <a:srgbClr val="FF0000"/>
                </a:solidFill>
                <a:latin typeface="Times New Roman" pitchFamily="18" charset="0"/>
                <a:cs typeface="Times New Roman" pitchFamily="18" charset="0"/>
              </a:rPr>
              <a:t>)                                  </a:t>
            </a:r>
            <a:endParaRPr lang="vi-VN" sz="2000" b="1" dirty="0">
              <a:solidFill>
                <a:srgbClr val="FF0000"/>
              </a:solidFill>
              <a:latin typeface="Times New Roman" pitchFamily="18" charset="0"/>
              <a:cs typeface="Times New Roman" pitchFamily="18" charset="0"/>
            </a:endParaRPr>
          </a:p>
        </p:txBody>
      </p:sp>
      <p:sp>
        <p:nvSpPr>
          <p:cNvPr id="4" name="Rectangle 3"/>
          <p:cNvSpPr/>
          <p:nvPr/>
        </p:nvSpPr>
        <p:spPr>
          <a:xfrm>
            <a:off x="-29707" y="517137"/>
            <a:ext cx="6653981" cy="461665"/>
          </a:xfrm>
          <a:prstGeom prst="rect">
            <a:avLst/>
          </a:prstGeom>
        </p:spPr>
        <p:txBody>
          <a:bodyPr wrap="square">
            <a:spAutoFit/>
          </a:bodyPr>
          <a:lstStyle/>
          <a:p>
            <a:r>
              <a:rPr lang="en-US" sz="2400" b="1" dirty="0" smtClean="0">
                <a:latin typeface="Times New Roman"/>
                <a:ea typeface="Times New Roman"/>
              </a:rPr>
              <a:t>3.  </a:t>
            </a:r>
            <a:r>
              <a:rPr lang="en-US" sz="2400" b="1" dirty="0" err="1" smtClean="0">
                <a:latin typeface="Times New Roman"/>
                <a:ea typeface="Times New Roman"/>
              </a:rPr>
              <a:t>Tình</a:t>
            </a:r>
            <a:r>
              <a:rPr lang="en-US" sz="2400" b="1" dirty="0" smtClean="0">
                <a:latin typeface="Times New Roman"/>
                <a:ea typeface="Times New Roman"/>
              </a:rPr>
              <a:t> </a:t>
            </a:r>
            <a:r>
              <a:rPr lang="en-US" sz="2400" b="1" dirty="0" err="1" smtClean="0">
                <a:latin typeface="Times New Roman"/>
                <a:ea typeface="Times New Roman"/>
              </a:rPr>
              <a:t>cảm</a:t>
            </a:r>
            <a:r>
              <a:rPr lang="en-US" sz="2400" b="1" dirty="0" smtClean="0">
                <a:latin typeface="Times New Roman"/>
                <a:ea typeface="Times New Roman"/>
              </a:rPr>
              <a:t> </a:t>
            </a:r>
            <a:r>
              <a:rPr lang="en-US" sz="2400" b="1" dirty="0" err="1" smtClean="0">
                <a:latin typeface="Times New Roman"/>
                <a:ea typeface="Times New Roman"/>
              </a:rPr>
              <a:t>của</a:t>
            </a:r>
            <a:r>
              <a:rPr lang="en-US" sz="2400" b="1" dirty="0" smtClean="0">
                <a:latin typeface="Times New Roman"/>
                <a:ea typeface="Times New Roman"/>
              </a:rPr>
              <a:t> </a:t>
            </a:r>
            <a:r>
              <a:rPr lang="en-US" sz="2400" b="1" dirty="0" err="1" smtClean="0">
                <a:latin typeface="Times New Roman"/>
                <a:ea typeface="Times New Roman"/>
              </a:rPr>
              <a:t>nhà</a:t>
            </a:r>
            <a:r>
              <a:rPr lang="en-US" sz="2400" b="1" dirty="0" smtClean="0">
                <a:latin typeface="Times New Roman"/>
                <a:ea typeface="Times New Roman"/>
              </a:rPr>
              <a:t> </a:t>
            </a:r>
            <a:r>
              <a:rPr lang="en-US" sz="2400" b="1" dirty="0" err="1" smtClean="0">
                <a:latin typeface="Times New Roman"/>
                <a:ea typeface="Times New Roman"/>
              </a:rPr>
              <a:t>thơ</a:t>
            </a:r>
            <a:r>
              <a:rPr lang="en-US" sz="2400" b="1" dirty="0" smtClean="0">
                <a:latin typeface="Times New Roman"/>
                <a:ea typeface="Times New Roman"/>
              </a:rPr>
              <a:t> </a:t>
            </a:r>
            <a:r>
              <a:rPr lang="en-US" sz="2400" b="1" dirty="0" err="1" smtClean="0">
                <a:latin typeface="Times New Roman"/>
                <a:ea typeface="Times New Roman"/>
              </a:rPr>
              <a:t>dành</a:t>
            </a:r>
            <a:r>
              <a:rPr lang="en-US" sz="2400" b="1" dirty="0" smtClean="0">
                <a:latin typeface="Times New Roman"/>
                <a:ea typeface="Times New Roman"/>
              </a:rPr>
              <a:t> </a:t>
            </a:r>
            <a:r>
              <a:rPr lang="en-US" sz="2400" b="1" dirty="0" err="1" smtClean="0">
                <a:latin typeface="Times New Roman"/>
                <a:ea typeface="Times New Roman"/>
              </a:rPr>
              <a:t>cho</a:t>
            </a:r>
            <a:r>
              <a:rPr lang="en-US" sz="2400" b="1" dirty="0" smtClean="0">
                <a:latin typeface="Times New Roman"/>
                <a:ea typeface="Times New Roman"/>
              </a:rPr>
              <a:t> </a:t>
            </a:r>
            <a:r>
              <a:rPr lang="en-US" sz="2400" b="1" dirty="0" err="1" smtClean="0">
                <a:latin typeface="Times New Roman"/>
                <a:ea typeface="Times New Roman"/>
              </a:rPr>
              <a:t>chuyện</a:t>
            </a:r>
            <a:r>
              <a:rPr lang="en-US" sz="2400" b="1" dirty="0" smtClean="0">
                <a:latin typeface="Times New Roman"/>
                <a:ea typeface="Times New Roman"/>
              </a:rPr>
              <a:t> </a:t>
            </a:r>
            <a:r>
              <a:rPr lang="en-US" sz="2400" b="1" dirty="0" err="1" smtClean="0">
                <a:latin typeface="Times New Roman"/>
                <a:ea typeface="Times New Roman"/>
              </a:rPr>
              <a:t>cổ</a:t>
            </a:r>
            <a:endParaRPr lang="en-US" sz="2400" dirty="0"/>
          </a:p>
        </p:txBody>
      </p:sp>
      <p:sp>
        <p:nvSpPr>
          <p:cNvPr id="7" name="Rectangle 6"/>
          <p:cNvSpPr/>
          <p:nvPr/>
        </p:nvSpPr>
        <p:spPr>
          <a:xfrm>
            <a:off x="-65466" y="1166167"/>
            <a:ext cx="4572000" cy="1323439"/>
          </a:xfrm>
          <a:prstGeom prst="rect">
            <a:avLst/>
          </a:prstGeom>
        </p:spPr>
        <p:txBody>
          <a:bodyPr>
            <a:spAutoFit/>
          </a:bodyPr>
          <a:lstStyle/>
          <a:p>
            <a:pPr algn="ctr"/>
            <a:r>
              <a:rPr lang="vi-VN" sz="2000" dirty="0">
                <a:latin typeface="+mj-lt"/>
              </a:rPr>
              <a:t>“Đời cha ông với đời </a:t>
            </a:r>
            <a:r>
              <a:rPr lang="vi-VN" sz="2000" dirty="0" smtClean="0">
                <a:latin typeface="+mj-lt"/>
              </a:rPr>
              <a:t>tôi</a:t>
            </a:r>
            <a:endParaRPr lang="vi-VN" sz="2000" dirty="0">
              <a:latin typeface="+mj-lt"/>
            </a:endParaRPr>
          </a:p>
          <a:p>
            <a:r>
              <a:rPr lang="vi-VN" sz="2000" dirty="0">
                <a:solidFill>
                  <a:srgbClr val="FF0000"/>
                </a:solidFill>
                <a:latin typeface="+mj-lt"/>
              </a:rPr>
              <a:t>Như</a:t>
            </a:r>
            <a:r>
              <a:rPr lang="vi-VN" sz="2000" dirty="0">
                <a:latin typeface="+mj-lt"/>
              </a:rPr>
              <a:t> con sông với chân trời đã </a:t>
            </a:r>
            <a:r>
              <a:rPr lang="vi-VN" sz="2000" dirty="0" smtClean="0">
                <a:latin typeface="+mj-lt"/>
              </a:rPr>
              <a:t>xa</a:t>
            </a:r>
            <a:endParaRPr lang="vi-VN" sz="2000" dirty="0">
              <a:latin typeface="+mj-lt"/>
            </a:endParaRPr>
          </a:p>
          <a:p>
            <a:pPr algn="ctr"/>
            <a:r>
              <a:rPr lang="vi-VN" sz="2000" dirty="0">
                <a:latin typeface="+mj-lt"/>
              </a:rPr>
              <a:t>Chỉ còn chuyện cổ thiết </a:t>
            </a:r>
            <a:r>
              <a:rPr lang="vi-VN" sz="2000" dirty="0" smtClean="0">
                <a:latin typeface="+mj-lt"/>
              </a:rPr>
              <a:t>tha</a:t>
            </a:r>
            <a:endParaRPr lang="vi-VN" sz="2000" dirty="0">
              <a:latin typeface="+mj-lt"/>
            </a:endParaRPr>
          </a:p>
          <a:p>
            <a:r>
              <a:rPr lang="vi-VN" sz="2000" dirty="0">
                <a:latin typeface="+mj-lt"/>
              </a:rPr>
              <a:t>Cho tôi nhận </a:t>
            </a:r>
            <a:r>
              <a:rPr lang="vi-VN" sz="2000" dirty="0">
                <a:solidFill>
                  <a:srgbClr val="FF0000"/>
                </a:solidFill>
                <a:latin typeface="+mj-lt"/>
              </a:rPr>
              <a:t>mặt </a:t>
            </a:r>
            <a:r>
              <a:rPr lang="vi-VN" sz="2000" dirty="0">
                <a:latin typeface="+mj-lt"/>
              </a:rPr>
              <a:t>ông cha của mình.” </a:t>
            </a:r>
            <a:endParaRPr lang="en-US" sz="2000" dirty="0">
              <a:latin typeface="+mj-lt"/>
            </a:endParaRPr>
          </a:p>
        </p:txBody>
      </p:sp>
      <p:sp>
        <p:nvSpPr>
          <p:cNvPr id="12" name="Right Brace 11"/>
          <p:cNvSpPr/>
          <p:nvPr/>
        </p:nvSpPr>
        <p:spPr>
          <a:xfrm>
            <a:off x="3667432" y="1243281"/>
            <a:ext cx="350837" cy="503465"/>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cxnSp>
        <p:nvCxnSpPr>
          <p:cNvPr id="19" name="Straight Connector 18"/>
          <p:cNvCxnSpPr/>
          <p:nvPr/>
        </p:nvCxnSpPr>
        <p:spPr>
          <a:xfrm>
            <a:off x="152400" y="2489606"/>
            <a:ext cx="2560074" cy="0"/>
          </a:xfrm>
          <a:prstGeom prst="line">
            <a:avLst/>
          </a:prstGeom>
        </p:spPr>
        <p:style>
          <a:lnRef idx="2">
            <a:schemeClr val="accent3"/>
          </a:lnRef>
          <a:fillRef idx="0">
            <a:schemeClr val="accent3"/>
          </a:fillRef>
          <a:effectRef idx="1">
            <a:schemeClr val="accent3"/>
          </a:effectRef>
          <a:fontRef idx="minor">
            <a:schemeClr val="tx1"/>
          </a:fontRef>
        </p:style>
      </p:cxnSp>
      <p:sp>
        <p:nvSpPr>
          <p:cNvPr id="20" name="Rectangle 19"/>
          <p:cNvSpPr/>
          <p:nvPr/>
        </p:nvSpPr>
        <p:spPr>
          <a:xfrm>
            <a:off x="3990206" y="1248467"/>
            <a:ext cx="1032655" cy="400110"/>
          </a:xfrm>
          <a:prstGeom prst="rect">
            <a:avLst/>
          </a:prstGeom>
        </p:spPr>
        <p:txBody>
          <a:bodyPr wrap="none">
            <a:spAutoFit/>
          </a:bodyPr>
          <a:lstStyle/>
          <a:p>
            <a:r>
              <a:rPr lang="en-US" sz="2000" b="1" dirty="0" smtClean="0">
                <a:solidFill>
                  <a:srgbClr val="FF0000"/>
                </a:solidFill>
                <a:latin typeface="Times New Roman"/>
              </a:rPr>
              <a:t>So </a:t>
            </a:r>
            <a:r>
              <a:rPr lang="en-US" sz="2000" b="1" dirty="0" err="1" smtClean="0">
                <a:solidFill>
                  <a:srgbClr val="FF0000"/>
                </a:solidFill>
                <a:latin typeface="Times New Roman"/>
              </a:rPr>
              <a:t>sánh</a:t>
            </a:r>
            <a:endParaRPr lang="en-US" b="1" dirty="0">
              <a:solidFill>
                <a:srgbClr val="FF0000"/>
              </a:solidFill>
            </a:endParaRPr>
          </a:p>
        </p:txBody>
      </p:sp>
      <p:sp>
        <p:nvSpPr>
          <p:cNvPr id="23" name="Rectangle 22"/>
          <p:cNvSpPr/>
          <p:nvPr/>
        </p:nvSpPr>
        <p:spPr>
          <a:xfrm>
            <a:off x="1001068" y="2594036"/>
            <a:ext cx="1075936" cy="400110"/>
          </a:xfrm>
          <a:prstGeom prst="rect">
            <a:avLst/>
          </a:prstGeom>
        </p:spPr>
        <p:txBody>
          <a:bodyPr wrap="none">
            <a:spAutoFit/>
          </a:bodyPr>
          <a:lstStyle/>
          <a:p>
            <a:r>
              <a:rPr lang="en-US" sz="2000" b="1" dirty="0" err="1" smtClean="0">
                <a:solidFill>
                  <a:srgbClr val="FF0000"/>
                </a:solidFill>
                <a:latin typeface="Times New Roman"/>
              </a:rPr>
              <a:t>hoán</a:t>
            </a:r>
            <a:r>
              <a:rPr lang="en-US" sz="2000" b="1" dirty="0" smtClean="0">
                <a:solidFill>
                  <a:srgbClr val="FF0000"/>
                </a:solidFill>
                <a:latin typeface="Times New Roman"/>
              </a:rPr>
              <a:t> </a:t>
            </a:r>
            <a:r>
              <a:rPr lang="en-US" sz="2000" b="1" dirty="0" err="1" smtClean="0">
                <a:solidFill>
                  <a:srgbClr val="FF0000"/>
                </a:solidFill>
                <a:latin typeface="Times New Roman"/>
              </a:rPr>
              <a:t>dụ</a:t>
            </a:r>
            <a:endParaRPr lang="en-US" b="1" dirty="0">
              <a:solidFill>
                <a:srgbClr val="FF0000"/>
              </a:solidFill>
            </a:endParaRPr>
          </a:p>
        </p:txBody>
      </p:sp>
      <p:sp>
        <p:nvSpPr>
          <p:cNvPr id="24" name="Rectangle 23"/>
          <p:cNvSpPr/>
          <p:nvPr/>
        </p:nvSpPr>
        <p:spPr>
          <a:xfrm>
            <a:off x="5793574" y="1115859"/>
            <a:ext cx="3373039" cy="1015663"/>
          </a:xfrm>
          <a:prstGeom prst="rect">
            <a:avLst/>
          </a:prstGeom>
          <a:ln>
            <a:solidFill>
              <a:srgbClr val="92D050"/>
            </a:solidFill>
          </a:ln>
        </p:spPr>
        <p:txBody>
          <a:bodyPr wrap="none">
            <a:spAutoFit/>
          </a:bodyPr>
          <a:lstStyle/>
          <a:p>
            <a:r>
              <a:rPr lang="en-US" sz="2000" b="1" dirty="0" err="1" smtClean="0">
                <a:solidFill>
                  <a:srgbClr val="FF0000"/>
                </a:solidFill>
                <a:latin typeface="Times New Roman"/>
              </a:rPr>
              <a:t>Trải</a:t>
            </a:r>
            <a:r>
              <a:rPr lang="en-US" sz="2000" b="1" dirty="0" smtClean="0">
                <a:solidFill>
                  <a:srgbClr val="FF0000"/>
                </a:solidFill>
                <a:latin typeface="Times New Roman"/>
              </a:rPr>
              <a:t> qua </a:t>
            </a:r>
            <a:r>
              <a:rPr lang="en-US" sz="2000" b="1" dirty="0" err="1" smtClean="0">
                <a:solidFill>
                  <a:srgbClr val="FF0000"/>
                </a:solidFill>
                <a:latin typeface="Times New Roman"/>
              </a:rPr>
              <a:t>hàng</a:t>
            </a:r>
            <a:r>
              <a:rPr lang="en-US" sz="2000" b="1" dirty="0" smtClean="0">
                <a:solidFill>
                  <a:srgbClr val="FF0000"/>
                </a:solidFill>
                <a:latin typeface="Times New Roman"/>
              </a:rPr>
              <a:t> </a:t>
            </a:r>
            <a:r>
              <a:rPr lang="en-US" sz="2000" b="1" dirty="0" err="1" smtClean="0">
                <a:solidFill>
                  <a:srgbClr val="FF0000"/>
                </a:solidFill>
                <a:latin typeface="Times New Roman"/>
              </a:rPr>
              <a:t>ngàn</a:t>
            </a:r>
            <a:r>
              <a:rPr lang="en-US" sz="2000" b="1" dirty="0" smtClean="0">
                <a:solidFill>
                  <a:srgbClr val="FF0000"/>
                </a:solidFill>
                <a:latin typeface="Times New Roman"/>
              </a:rPr>
              <a:t> </a:t>
            </a:r>
            <a:r>
              <a:rPr lang="en-US" sz="2000" b="1" dirty="0" err="1" smtClean="0">
                <a:solidFill>
                  <a:srgbClr val="FF0000"/>
                </a:solidFill>
                <a:latin typeface="Times New Roman"/>
              </a:rPr>
              <a:t>năm</a:t>
            </a:r>
            <a:r>
              <a:rPr lang="en-US" sz="2000" b="1" dirty="0" smtClean="0">
                <a:solidFill>
                  <a:srgbClr val="FF0000"/>
                </a:solidFill>
                <a:latin typeface="Times New Roman"/>
              </a:rPr>
              <a:t> </a:t>
            </a:r>
            <a:r>
              <a:rPr lang="en-US" sz="2000" b="1" dirty="0" err="1" smtClean="0">
                <a:solidFill>
                  <a:srgbClr val="FF0000"/>
                </a:solidFill>
                <a:latin typeface="Times New Roman"/>
              </a:rPr>
              <a:t>lịch</a:t>
            </a:r>
            <a:endParaRPr lang="en-US" sz="2000" b="1" dirty="0" smtClean="0">
              <a:solidFill>
                <a:srgbClr val="FF0000"/>
              </a:solidFill>
              <a:latin typeface="Times New Roman"/>
            </a:endParaRPr>
          </a:p>
          <a:p>
            <a:r>
              <a:rPr lang="en-US" sz="2000" b="1" dirty="0" err="1" smtClean="0">
                <a:solidFill>
                  <a:srgbClr val="FF0000"/>
                </a:solidFill>
                <a:latin typeface="Times New Roman"/>
              </a:rPr>
              <a:t>Sựm</a:t>
            </a:r>
            <a:r>
              <a:rPr lang="en-US" sz="2000" b="1" dirty="0" smtClean="0">
                <a:solidFill>
                  <a:srgbClr val="FF0000"/>
                </a:solidFill>
                <a:latin typeface="Times New Roman"/>
              </a:rPr>
              <a:t> </a:t>
            </a:r>
            <a:r>
              <a:rPr lang="en-US" sz="2000" b="1" dirty="0" err="1" smtClean="0">
                <a:solidFill>
                  <a:srgbClr val="FF0000"/>
                </a:solidFill>
                <a:latin typeface="Times New Roman"/>
              </a:rPr>
              <a:t>thế</a:t>
            </a:r>
            <a:r>
              <a:rPr lang="en-US" sz="2000" b="1" dirty="0" smtClean="0">
                <a:solidFill>
                  <a:srgbClr val="FF0000"/>
                </a:solidFill>
                <a:latin typeface="Times New Roman"/>
              </a:rPr>
              <a:t> </a:t>
            </a:r>
            <a:r>
              <a:rPr lang="en-US" sz="2000" b="1" dirty="0" err="1" smtClean="0">
                <a:solidFill>
                  <a:srgbClr val="FF0000"/>
                </a:solidFill>
                <a:latin typeface="Times New Roman"/>
              </a:rPr>
              <a:t>hệ</a:t>
            </a:r>
            <a:r>
              <a:rPr lang="en-US" sz="2000" b="1" dirty="0" smtClean="0">
                <a:solidFill>
                  <a:srgbClr val="FF0000"/>
                </a:solidFill>
                <a:latin typeface="Times New Roman"/>
              </a:rPr>
              <a:t> cha </a:t>
            </a:r>
            <a:r>
              <a:rPr lang="en-US" sz="2000" b="1" dirty="0" err="1" smtClean="0">
                <a:solidFill>
                  <a:srgbClr val="FF0000"/>
                </a:solidFill>
                <a:latin typeface="Times New Roman"/>
              </a:rPr>
              <a:t>ông</a:t>
            </a:r>
            <a:r>
              <a:rPr lang="en-US" sz="2000" b="1" dirty="0" smtClean="0">
                <a:solidFill>
                  <a:srgbClr val="FF0000"/>
                </a:solidFill>
                <a:latin typeface="Times New Roman"/>
              </a:rPr>
              <a:t> </a:t>
            </a:r>
            <a:r>
              <a:rPr lang="en-US" sz="2000" b="1" dirty="0" err="1" smtClean="0">
                <a:solidFill>
                  <a:srgbClr val="FF0000"/>
                </a:solidFill>
                <a:latin typeface="Times New Roman"/>
              </a:rPr>
              <a:t>đã</a:t>
            </a:r>
            <a:r>
              <a:rPr lang="en-US" sz="2000" b="1" dirty="0" smtClean="0">
                <a:solidFill>
                  <a:srgbClr val="FF0000"/>
                </a:solidFill>
                <a:latin typeface="Times New Roman"/>
              </a:rPr>
              <a:t> </a:t>
            </a:r>
            <a:r>
              <a:rPr lang="en-US" sz="2000" b="1" dirty="0" err="1" smtClean="0">
                <a:solidFill>
                  <a:srgbClr val="FF0000"/>
                </a:solidFill>
                <a:latin typeface="Times New Roman"/>
              </a:rPr>
              <a:t>thành</a:t>
            </a:r>
            <a:endParaRPr lang="en-US" sz="2000" b="1" dirty="0" smtClean="0">
              <a:solidFill>
                <a:srgbClr val="FF0000"/>
              </a:solidFill>
              <a:latin typeface="Times New Roman"/>
            </a:endParaRPr>
          </a:p>
          <a:p>
            <a:r>
              <a:rPr lang="en-US" sz="2000" b="1" dirty="0" smtClean="0">
                <a:solidFill>
                  <a:srgbClr val="FF0000"/>
                </a:solidFill>
                <a:latin typeface="Times New Roman"/>
              </a:rPr>
              <a:t> </a:t>
            </a:r>
            <a:r>
              <a:rPr lang="en-US" sz="2000" b="1" dirty="0" err="1" smtClean="0">
                <a:solidFill>
                  <a:srgbClr val="FF0000"/>
                </a:solidFill>
                <a:latin typeface="Times New Roman"/>
              </a:rPr>
              <a:t>quá</a:t>
            </a:r>
            <a:r>
              <a:rPr lang="en-US" sz="2000" b="1" dirty="0" smtClean="0">
                <a:solidFill>
                  <a:srgbClr val="FF0000"/>
                </a:solidFill>
                <a:latin typeface="Times New Roman"/>
              </a:rPr>
              <a:t> </a:t>
            </a:r>
            <a:r>
              <a:rPr lang="en-US" sz="2000" b="1" dirty="0" err="1" smtClean="0">
                <a:solidFill>
                  <a:srgbClr val="FF0000"/>
                </a:solidFill>
                <a:latin typeface="Times New Roman"/>
              </a:rPr>
              <a:t>khứ</a:t>
            </a:r>
            <a:r>
              <a:rPr lang="en-US" sz="2000" b="1" dirty="0" smtClean="0">
                <a:solidFill>
                  <a:srgbClr val="FF0000"/>
                </a:solidFill>
                <a:latin typeface="Times New Roman"/>
              </a:rPr>
              <a:t> </a:t>
            </a:r>
            <a:r>
              <a:rPr lang="en-US" sz="2000" b="1" dirty="0" err="1" smtClean="0">
                <a:solidFill>
                  <a:srgbClr val="FF0000"/>
                </a:solidFill>
                <a:latin typeface="Times New Roman"/>
              </a:rPr>
              <a:t>xa</a:t>
            </a:r>
            <a:r>
              <a:rPr lang="en-US" sz="2000" b="1" dirty="0" smtClean="0">
                <a:solidFill>
                  <a:srgbClr val="FF0000"/>
                </a:solidFill>
                <a:latin typeface="Times New Roman"/>
              </a:rPr>
              <a:t> </a:t>
            </a:r>
            <a:r>
              <a:rPr lang="en-US" sz="2000" b="1" dirty="0" err="1" smtClean="0">
                <a:solidFill>
                  <a:srgbClr val="FF0000"/>
                </a:solidFill>
                <a:latin typeface="Times New Roman"/>
              </a:rPr>
              <a:t>xôi</a:t>
            </a:r>
            <a:endParaRPr lang="en-US" b="1" dirty="0">
              <a:solidFill>
                <a:srgbClr val="FF0000"/>
              </a:solidFill>
            </a:endParaRPr>
          </a:p>
        </p:txBody>
      </p:sp>
      <p:sp>
        <p:nvSpPr>
          <p:cNvPr id="25" name="Rectangle 24"/>
          <p:cNvSpPr/>
          <p:nvPr/>
        </p:nvSpPr>
        <p:spPr>
          <a:xfrm>
            <a:off x="4753123" y="3005495"/>
            <a:ext cx="4328637" cy="1015663"/>
          </a:xfrm>
          <a:prstGeom prst="rect">
            <a:avLst/>
          </a:prstGeom>
          <a:ln>
            <a:solidFill>
              <a:srgbClr val="00B0F0"/>
            </a:solidFill>
          </a:ln>
        </p:spPr>
        <p:txBody>
          <a:bodyPr wrap="square">
            <a:spAutoFit/>
          </a:bodyPr>
          <a:lstStyle/>
          <a:p>
            <a:pPr algn="just"/>
            <a:r>
              <a:rPr lang="en-US" sz="2000" b="1" dirty="0" err="1" smtClean="0">
                <a:solidFill>
                  <a:srgbClr val="FF0000"/>
                </a:solidFill>
                <a:latin typeface="Times New Roman"/>
              </a:rPr>
              <a:t>Em</a:t>
            </a:r>
            <a:r>
              <a:rPr lang="en-US" sz="2000" b="1" dirty="0" smtClean="0">
                <a:solidFill>
                  <a:srgbClr val="FF0000"/>
                </a:solidFill>
                <a:latin typeface="Times New Roman"/>
              </a:rPr>
              <a:t> </a:t>
            </a:r>
            <a:r>
              <a:rPr lang="en-US" sz="2000" b="1" dirty="0" err="1" smtClean="0">
                <a:solidFill>
                  <a:srgbClr val="FF0000"/>
                </a:solidFill>
                <a:latin typeface="Times New Roman"/>
              </a:rPr>
              <a:t>hiểu</a:t>
            </a:r>
            <a:r>
              <a:rPr lang="en-US" sz="2000" b="1" dirty="0" smtClean="0">
                <a:solidFill>
                  <a:srgbClr val="FF0000"/>
                </a:solidFill>
                <a:latin typeface="Times New Roman"/>
              </a:rPr>
              <a:t> 2 </a:t>
            </a:r>
            <a:r>
              <a:rPr lang="en-US" sz="2000" b="1" dirty="0" err="1" smtClean="0">
                <a:solidFill>
                  <a:srgbClr val="FF0000"/>
                </a:solidFill>
                <a:latin typeface="Times New Roman"/>
              </a:rPr>
              <a:t>câu</a:t>
            </a:r>
            <a:r>
              <a:rPr lang="en-US" sz="2000" b="1" dirty="0" smtClean="0">
                <a:solidFill>
                  <a:srgbClr val="FF0000"/>
                </a:solidFill>
                <a:latin typeface="Times New Roman"/>
              </a:rPr>
              <a:t> </a:t>
            </a:r>
            <a:r>
              <a:rPr lang="en-US" sz="2000" b="1" dirty="0" err="1" smtClean="0">
                <a:solidFill>
                  <a:srgbClr val="FF0000"/>
                </a:solidFill>
                <a:latin typeface="Times New Roman"/>
              </a:rPr>
              <a:t>thơ</a:t>
            </a:r>
            <a:r>
              <a:rPr lang="en-US" sz="2000" b="1" dirty="0" smtClean="0">
                <a:solidFill>
                  <a:srgbClr val="FF0000"/>
                </a:solidFill>
                <a:latin typeface="Times New Roman"/>
              </a:rPr>
              <a:t> </a:t>
            </a:r>
            <a:r>
              <a:rPr lang="en-US" sz="2000" b="1" dirty="0" err="1" smtClean="0">
                <a:solidFill>
                  <a:srgbClr val="FF0000"/>
                </a:solidFill>
                <a:latin typeface="Times New Roman"/>
              </a:rPr>
              <a:t>cuối</a:t>
            </a:r>
            <a:r>
              <a:rPr lang="en-US" sz="2000" b="1" dirty="0" smtClean="0">
                <a:solidFill>
                  <a:srgbClr val="FF0000"/>
                </a:solidFill>
                <a:latin typeface="Times New Roman"/>
              </a:rPr>
              <a:t> </a:t>
            </a:r>
            <a:r>
              <a:rPr lang="en-US" sz="2000" b="1" dirty="0" err="1" smtClean="0">
                <a:solidFill>
                  <a:srgbClr val="FF0000"/>
                </a:solidFill>
                <a:latin typeface="Times New Roman"/>
              </a:rPr>
              <a:t>như</a:t>
            </a:r>
            <a:r>
              <a:rPr lang="en-US" sz="2000" b="1" dirty="0" smtClean="0">
                <a:solidFill>
                  <a:srgbClr val="FF0000"/>
                </a:solidFill>
                <a:latin typeface="Times New Roman"/>
              </a:rPr>
              <a:t> </a:t>
            </a:r>
            <a:r>
              <a:rPr lang="en-US" sz="2000" b="1" dirty="0" err="1" smtClean="0">
                <a:solidFill>
                  <a:srgbClr val="FF0000"/>
                </a:solidFill>
                <a:latin typeface="Times New Roman"/>
              </a:rPr>
              <a:t>thế</a:t>
            </a:r>
            <a:r>
              <a:rPr lang="en-US" sz="2000" b="1" dirty="0" smtClean="0">
                <a:solidFill>
                  <a:srgbClr val="FF0000"/>
                </a:solidFill>
                <a:latin typeface="Times New Roman"/>
              </a:rPr>
              <a:t> </a:t>
            </a:r>
            <a:r>
              <a:rPr lang="en-US" sz="2000" b="1" dirty="0" err="1" smtClean="0">
                <a:solidFill>
                  <a:srgbClr val="FF0000"/>
                </a:solidFill>
                <a:latin typeface="Times New Roman"/>
              </a:rPr>
              <a:t>nào</a:t>
            </a:r>
            <a:r>
              <a:rPr lang="en-US" sz="2000" b="1" dirty="0" smtClean="0">
                <a:solidFill>
                  <a:srgbClr val="FF0000"/>
                </a:solidFill>
                <a:latin typeface="Times New Roman"/>
              </a:rPr>
              <a:t>? </a:t>
            </a:r>
            <a:r>
              <a:rPr lang="en-US" sz="2000" b="1" dirty="0" err="1" smtClean="0">
                <a:solidFill>
                  <a:srgbClr val="FF0000"/>
                </a:solidFill>
                <a:latin typeface="Times New Roman"/>
              </a:rPr>
              <a:t>Biện</a:t>
            </a:r>
            <a:r>
              <a:rPr lang="en-US" sz="2000" b="1" dirty="0" smtClean="0">
                <a:solidFill>
                  <a:srgbClr val="FF0000"/>
                </a:solidFill>
                <a:latin typeface="Times New Roman"/>
              </a:rPr>
              <a:t> </a:t>
            </a:r>
            <a:r>
              <a:rPr lang="en-US" sz="2000" b="1" dirty="0" err="1" smtClean="0">
                <a:solidFill>
                  <a:srgbClr val="FF0000"/>
                </a:solidFill>
                <a:latin typeface="Times New Roman"/>
              </a:rPr>
              <a:t>pháp</a:t>
            </a:r>
            <a:r>
              <a:rPr lang="en-US" sz="2000" b="1" dirty="0" smtClean="0">
                <a:solidFill>
                  <a:srgbClr val="FF0000"/>
                </a:solidFill>
                <a:latin typeface="Times New Roman"/>
              </a:rPr>
              <a:t> </a:t>
            </a:r>
            <a:r>
              <a:rPr lang="en-US" sz="2000" b="1" dirty="0" err="1" smtClean="0">
                <a:solidFill>
                  <a:srgbClr val="FF0000"/>
                </a:solidFill>
                <a:latin typeface="Times New Roman"/>
              </a:rPr>
              <a:t>nghệ</a:t>
            </a:r>
            <a:r>
              <a:rPr lang="en-US" sz="2000" b="1" dirty="0" smtClean="0">
                <a:solidFill>
                  <a:srgbClr val="FF0000"/>
                </a:solidFill>
                <a:latin typeface="Times New Roman"/>
              </a:rPr>
              <a:t> </a:t>
            </a:r>
            <a:r>
              <a:rPr lang="en-US" sz="2000" b="1" dirty="0" err="1" smtClean="0">
                <a:solidFill>
                  <a:srgbClr val="FF0000"/>
                </a:solidFill>
                <a:latin typeface="Times New Roman"/>
              </a:rPr>
              <a:t>thuật</a:t>
            </a:r>
            <a:r>
              <a:rPr lang="en-US" sz="2000" b="1" dirty="0" smtClean="0">
                <a:solidFill>
                  <a:srgbClr val="FF0000"/>
                </a:solidFill>
                <a:latin typeface="Times New Roman"/>
              </a:rPr>
              <a:t> </a:t>
            </a:r>
            <a:r>
              <a:rPr lang="en-US" sz="2000" b="1" dirty="0" err="1" smtClean="0">
                <a:solidFill>
                  <a:srgbClr val="FF0000"/>
                </a:solidFill>
                <a:latin typeface="Times New Roman"/>
              </a:rPr>
              <a:t>được</a:t>
            </a:r>
            <a:r>
              <a:rPr lang="en-US" sz="2000" b="1" dirty="0" smtClean="0">
                <a:solidFill>
                  <a:srgbClr val="FF0000"/>
                </a:solidFill>
                <a:latin typeface="Times New Roman"/>
              </a:rPr>
              <a:t> </a:t>
            </a:r>
            <a:r>
              <a:rPr lang="en-US" sz="2000" b="1" dirty="0" err="1" smtClean="0">
                <a:solidFill>
                  <a:srgbClr val="FF0000"/>
                </a:solidFill>
                <a:latin typeface="Times New Roman"/>
              </a:rPr>
              <a:t>sử</a:t>
            </a:r>
            <a:r>
              <a:rPr lang="en-US" sz="2000" b="1" dirty="0" smtClean="0">
                <a:solidFill>
                  <a:srgbClr val="FF0000"/>
                </a:solidFill>
                <a:latin typeface="Times New Roman"/>
              </a:rPr>
              <a:t> </a:t>
            </a:r>
            <a:r>
              <a:rPr lang="en-US" sz="2000" b="1" dirty="0" err="1" smtClean="0">
                <a:solidFill>
                  <a:srgbClr val="FF0000"/>
                </a:solidFill>
                <a:latin typeface="Times New Roman"/>
              </a:rPr>
              <a:t>dụng</a:t>
            </a:r>
            <a:r>
              <a:rPr lang="en-US" sz="2000" b="1" dirty="0" smtClean="0">
                <a:solidFill>
                  <a:srgbClr val="FF0000"/>
                </a:solidFill>
                <a:latin typeface="Times New Roman"/>
              </a:rPr>
              <a:t> </a:t>
            </a:r>
            <a:r>
              <a:rPr lang="en-US" sz="2000" b="1" dirty="0" err="1" smtClean="0">
                <a:solidFill>
                  <a:srgbClr val="FF0000"/>
                </a:solidFill>
                <a:latin typeface="Times New Roman"/>
              </a:rPr>
              <a:t>trong</a:t>
            </a:r>
            <a:r>
              <a:rPr lang="en-US" sz="2000" b="1" dirty="0" smtClean="0">
                <a:solidFill>
                  <a:srgbClr val="FF0000"/>
                </a:solidFill>
                <a:latin typeface="Times New Roman"/>
              </a:rPr>
              <a:t> 2 </a:t>
            </a:r>
            <a:r>
              <a:rPr lang="en-US" sz="2000" b="1" dirty="0" err="1" smtClean="0">
                <a:solidFill>
                  <a:srgbClr val="FF0000"/>
                </a:solidFill>
                <a:latin typeface="Times New Roman"/>
              </a:rPr>
              <a:t>câu</a:t>
            </a:r>
            <a:r>
              <a:rPr lang="en-US" sz="2000" b="1" dirty="0" smtClean="0">
                <a:solidFill>
                  <a:srgbClr val="FF0000"/>
                </a:solidFill>
                <a:latin typeface="Times New Roman"/>
              </a:rPr>
              <a:t> </a:t>
            </a:r>
            <a:r>
              <a:rPr lang="en-US" sz="2000" b="1" dirty="0" err="1" smtClean="0">
                <a:solidFill>
                  <a:srgbClr val="FF0000"/>
                </a:solidFill>
                <a:latin typeface="Times New Roman"/>
              </a:rPr>
              <a:t>thơ</a:t>
            </a:r>
            <a:r>
              <a:rPr lang="en-US" sz="2000" b="1" dirty="0" smtClean="0">
                <a:solidFill>
                  <a:srgbClr val="FF0000"/>
                </a:solidFill>
                <a:latin typeface="Times New Roman"/>
              </a:rPr>
              <a:t> </a:t>
            </a:r>
            <a:r>
              <a:rPr lang="en-US" sz="2000" b="1" dirty="0" err="1" smtClean="0">
                <a:solidFill>
                  <a:srgbClr val="FF0000"/>
                </a:solidFill>
                <a:latin typeface="Times New Roman"/>
              </a:rPr>
              <a:t>đó</a:t>
            </a:r>
            <a:r>
              <a:rPr lang="en-US" sz="2000" b="1" dirty="0" smtClean="0">
                <a:solidFill>
                  <a:srgbClr val="FF0000"/>
                </a:solidFill>
                <a:latin typeface="Times New Roman"/>
              </a:rPr>
              <a:t>?</a:t>
            </a:r>
            <a:endParaRPr lang="en-US" b="1" dirty="0">
              <a:solidFill>
                <a:srgbClr val="FF0000"/>
              </a:solidFill>
            </a:endParaRPr>
          </a:p>
        </p:txBody>
      </p:sp>
      <p:sp>
        <p:nvSpPr>
          <p:cNvPr id="27" name="Notched Right Arrow 26"/>
          <p:cNvSpPr/>
          <p:nvPr/>
        </p:nvSpPr>
        <p:spPr>
          <a:xfrm>
            <a:off x="4992057" y="1431197"/>
            <a:ext cx="712663" cy="127631"/>
          </a:xfrm>
          <a:prstGeom prst="notched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154986" y="1991453"/>
            <a:ext cx="4531813" cy="1015663"/>
          </a:xfrm>
          <a:prstGeom prst="rect">
            <a:avLst/>
          </a:prstGeom>
          <a:ln>
            <a:solidFill>
              <a:srgbClr val="00B0F0"/>
            </a:solidFill>
          </a:ln>
        </p:spPr>
        <p:txBody>
          <a:bodyPr wrap="square">
            <a:spAutoFit/>
          </a:bodyPr>
          <a:lstStyle/>
          <a:p>
            <a:pPr algn="just"/>
            <a:r>
              <a:rPr lang="en-US" sz="2000" b="1" dirty="0" err="1" smtClean="0">
                <a:solidFill>
                  <a:srgbClr val="FF0000"/>
                </a:solidFill>
                <a:latin typeface="Times New Roman"/>
              </a:rPr>
              <a:t>Hai</a:t>
            </a:r>
            <a:r>
              <a:rPr lang="en-US" sz="2000" b="1" dirty="0" smtClean="0">
                <a:solidFill>
                  <a:srgbClr val="FF0000"/>
                </a:solidFill>
                <a:latin typeface="Times New Roman"/>
              </a:rPr>
              <a:t> </a:t>
            </a:r>
            <a:r>
              <a:rPr lang="en-US" sz="2000" b="1" dirty="0" err="1" smtClean="0">
                <a:solidFill>
                  <a:srgbClr val="FF0000"/>
                </a:solidFill>
                <a:latin typeface="Times New Roman"/>
              </a:rPr>
              <a:t>câu</a:t>
            </a:r>
            <a:r>
              <a:rPr lang="en-US" sz="2000" b="1" dirty="0" smtClean="0">
                <a:solidFill>
                  <a:srgbClr val="FF0000"/>
                </a:solidFill>
                <a:latin typeface="Times New Roman"/>
              </a:rPr>
              <a:t> </a:t>
            </a:r>
            <a:r>
              <a:rPr lang="en-US" sz="2000" b="1" dirty="0" err="1" smtClean="0">
                <a:solidFill>
                  <a:srgbClr val="FF0000"/>
                </a:solidFill>
                <a:latin typeface="Times New Roman"/>
              </a:rPr>
              <a:t>thơ</a:t>
            </a:r>
            <a:r>
              <a:rPr lang="en-US" sz="2000" b="1" dirty="0" smtClean="0">
                <a:solidFill>
                  <a:srgbClr val="FF0000"/>
                </a:solidFill>
                <a:latin typeface="Times New Roman"/>
              </a:rPr>
              <a:t> </a:t>
            </a:r>
            <a:r>
              <a:rPr lang="en-US" sz="2000" b="1" dirty="0" err="1" smtClean="0">
                <a:solidFill>
                  <a:srgbClr val="FF0000"/>
                </a:solidFill>
                <a:latin typeface="Times New Roman"/>
              </a:rPr>
              <a:t>đầu</a:t>
            </a:r>
            <a:r>
              <a:rPr lang="en-US" sz="2000" b="1" dirty="0" smtClean="0">
                <a:solidFill>
                  <a:srgbClr val="FF0000"/>
                </a:solidFill>
                <a:latin typeface="Times New Roman"/>
              </a:rPr>
              <a:t> </a:t>
            </a:r>
            <a:r>
              <a:rPr lang="en-US" sz="2000" b="1" dirty="0" err="1" smtClean="0">
                <a:solidFill>
                  <a:srgbClr val="FF0000"/>
                </a:solidFill>
                <a:latin typeface="Times New Roman"/>
              </a:rPr>
              <a:t>tác</a:t>
            </a:r>
            <a:r>
              <a:rPr lang="en-US" sz="2000" b="1" dirty="0" smtClean="0">
                <a:solidFill>
                  <a:srgbClr val="FF0000"/>
                </a:solidFill>
                <a:latin typeface="Times New Roman"/>
              </a:rPr>
              <a:t> </a:t>
            </a:r>
            <a:r>
              <a:rPr lang="en-US" sz="2000" b="1" dirty="0" err="1" smtClean="0">
                <a:solidFill>
                  <a:srgbClr val="FF0000"/>
                </a:solidFill>
                <a:latin typeface="Times New Roman"/>
              </a:rPr>
              <a:t>giả</a:t>
            </a:r>
            <a:r>
              <a:rPr lang="en-US" sz="2000" b="1" dirty="0" smtClean="0">
                <a:solidFill>
                  <a:srgbClr val="FF0000"/>
                </a:solidFill>
                <a:latin typeface="Times New Roman"/>
              </a:rPr>
              <a:t> </a:t>
            </a:r>
            <a:r>
              <a:rPr lang="en-US" sz="2000" b="1" dirty="0" err="1" smtClean="0">
                <a:solidFill>
                  <a:srgbClr val="FF0000"/>
                </a:solidFill>
                <a:latin typeface="Times New Roman"/>
              </a:rPr>
              <a:t>dùng</a:t>
            </a:r>
            <a:r>
              <a:rPr lang="en-US" sz="2000" b="1" dirty="0" smtClean="0">
                <a:solidFill>
                  <a:srgbClr val="FF0000"/>
                </a:solidFill>
                <a:latin typeface="Times New Roman"/>
              </a:rPr>
              <a:t> </a:t>
            </a:r>
            <a:r>
              <a:rPr lang="en-US" sz="2000" b="1" dirty="0" err="1" smtClean="0">
                <a:solidFill>
                  <a:srgbClr val="FF0000"/>
                </a:solidFill>
                <a:latin typeface="Times New Roman"/>
              </a:rPr>
              <a:t>biện</a:t>
            </a:r>
            <a:r>
              <a:rPr lang="en-US" sz="2000" b="1" dirty="0" smtClean="0">
                <a:solidFill>
                  <a:srgbClr val="FF0000"/>
                </a:solidFill>
                <a:latin typeface="Times New Roman"/>
              </a:rPr>
              <a:t> </a:t>
            </a:r>
            <a:r>
              <a:rPr lang="en-US" sz="2000" b="1" dirty="0" err="1" smtClean="0">
                <a:solidFill>
                  <a:srgbClr val="FF0000"/>
                </a:solidFill>
                <a:latin typeface="Times New Roman"/>
              </a:rPr>
              <a:t>pháp</a:t>
            </a:r>
            <a:r>
              <a:rPr lang="en-US" sz="2000" b="1" dirty="0" smtClean="0">
                <a:solidFill>
                  <a:srgbClr val="FF0000"/>
                </a:solidFill>
                <a:latin typeface="Times New Roman"/>
              </a:rPr>
              <a:t> </a:t>
            </a:r>
            <a:r>
              <a:rPr lang="en-US" sz="2000" b="1" dirty="0" err="1" smtClean="0">
                <a:solidFill>
                  <a:srgbClr val="FF0000"/>
                </a:solidFill>
                <a:latin typeface="Times New Roman"/>
              </a:rPr>
              <a:t>nghệ</a:t>
            </a:r>
            <a:r>
              <a:rPr lang="en-US" sz="2000" b="1" dirty="0" smtClean="0">
                <a:solidFill>
                  <a:srgbClr val="FF0000"/>
                </a:solidFill>
                <a:latin typeface="Times New Roman"/>
              </a:rPr>
              <a:t> </a:t>
            </a:r>
            <a:r>
              <a:rPr lang="en-US" sz="2000" b="1" dirty="0" err="1" smtClean="0">
                <a:solidFill>
                  <a:srgbClr val="FF0000"/>
                </a:solidFill>
                <a:latin typeface="Times New Roman"/>
              </a:rPr>
              <a:t>thuật</a:t>
            </a:r>
            <a:r>
              <a:rPr lang="en-US" sz="2000" b="1" dirty="0" smtClean="0">
                <a:solidFill>
                  <a:srgbClr val="FF0000"/>
                </a:solidFill>
                <a:latin typeface="Times New Roman"/>
              </a:rPr>
              <a:t> </a:t>
            </a:r>
            <a:r>
              <a:rPr lang="en-US" sz="2000" b="1" dirty="0" err="1" smtClean="0">
                <a:solidFill>
                  <a:srgbClr val="FF0000"/>
                </a:solidFill>
                <a:latin typeface="Times New Roman"/>
              </a:rPr>
              <a:t>gì</a:t>
            </a:r>
            <a:r>
              <a:rPr lang="en-US" sz="2000" b="1" dirty="0" smtClean="0">
                <a:solidFill>
                  <a:srgbClr val="FF0000"/>
                </a:solidFill>
                <a:latin typeface="Times New Roman"/>
              </a:rPr>
              <a:t>? </a:t>
            </a:r>
            <a:r>
              <a:rPr lang="en-US" sz="2000" b="1" dirty="0" err="1" smtClean="0">
                <a:solidFill>
                  <a:srgbClr val="FF0000"/>
                </a:solidFill>
                <a:latin typeface="Times New Roman"/>
              </a:rPr>
              <a:t>Biên</a:t>
            </a:r>
            <a:r>
              <a:rPr lang="en-US" sz="2000" b="1" dirty="0" smtClean="0">
                <a:solidFill>
                  <a:srgbClr val="FF0000"/>
                </a:solidFill>
                <a:latin typeface="Times New Roman"/>
              </a:rPr>
              <a:t> </a:t>
            </a:r>
            <a:r>
              <a:rPr lang="en-US" sz="2000" b="1" dirty="0" err="1" smtClean="0">
                <a:solidFill>
                  <a:srgbClr val="FF0000"/>
                </a:solidFill>
                <a:latin typeface="Times New Roman"/>
              </a:rPr>
              <a:t>pháp</a:t>
            </a:r>
            <a:r>
              <a:rPr lang="en-US" sz="2000" b="1" dirty="0" smtClean="0">
                <a:solidFill>
                  <a:srgbClr val="FF0000"/>
                </a:solidFill>
                <a:latin typeface="Times New Roman"/>
              </a:rPr>
              <a:t> </a:t>
            </a:r>
            <a:r>
              <a:rPr lang="en-US" sz="2000" b="1" dirty="0" err="1" smtClean="0">
                <a:solidFill>
                  <a:srgbClr val="FF0000"/>
                </a:solidFill>
                <a:latin typeface="Times New Roman"/>
              </a:rPr>
              <a:t>đó</a:t>
            </a:r>
            <a:r>
              <a:rPr lang="en-US" sz="2000" b="1" dirty="0" smtClean="0">
                <a:solidFill>
                  <a:srgbClr val="FF0000"/>
                </a:solidFill>
                <a:latin typeface="Times New Roman"/>
              </a:rPr>
              <a:t> </a:t>
            </a:r>
            <a:r>
              <a:rPr lang="en-US" sz="2000" b="1" dirty="0" err="1" smtClean="0">
                <a:solidFill>
                  <a:srgbClr val="FF0000"/>
                </a:solidFill>
                <a:latin typeface="Times New Roman"/>
              </a:rPr>
              <a:t>diễn</a:t>
            </a:r>
            <a:r>
              <a:rPr lang="en-US" sz="2000" b="1" dirty="0" smtClean="0">
                <a:solidFill>
                  <a:srgbClr val="FF0000"/>
                </a:solidFill>
                <a:latin typeface="Times New Roman"/>
              </a:rPr>
              <a:t> </a:t>
            </a:r>
            <a:r>
              <a:rPr lang="en-US" sz="2000" b="1" dirty="0" err="1" smtClean="0">
                <a:solidFill>
                  <a:srgbClr val="FF0000"/>
                </a:solidFill>
                <a:latin typeface="Times New Roman"/>
              </a:rPr>
              <a:t>tả</a:t>
            </a:r>
            <a:r>
              <a:rPr lang="en-US" sz="2000" b="1" dirty="0">
                <a:solidFill>
                  <a:srgbClr val="FF0000"/>
                </a:solidFill>
                <a:latin typeface="Times New Roman"/>
              </a:rPr>
              <a:t> </a:t>
            </a:r>
            <a:r>
              <a:rPr lang="en-US" sz="2000" b="1" dirty="0" err="1" smtClean="0">
                <a:solidFill>
                  <a:srgbClr val="FF0000"/>
                </a:solidFill>
                <a:latin typeface="Times New Roman"/>
              </a:rPr>
              <a:t>điều</a:t>
            </a:r>
            <a:r>
              <a:rPr lang="en-US" sz="2000" b="1" dirty="0" smtClean="0">
                <a:solidFill>
                  <a:srgbClr val="FF0000"/>
                </a:solidFill>
                <a:latin typeface="Times New Roman"/>
              </a:rPr>
              <a:t> </a:t>
            </a:r>
            <a:r>
              <a:rPr lang="en-US" sz="2000" b="1" dirty="0" err="1" smtClean="0">
                <a:solidFill>
                  <a:srgbClr val="FF0000"/>
                </a:solidFill>
                <a:latin typeface="Times New Roman"/>
              </a:rPr>
              <a:t>gì</a:t>
            </a:r>
            <a:r>
              <a:rPr lang="en-US" sz="2000" b="1" dirty="0" smtClean="0">
                <a:solidFill>
                  <a:srgbClr val="FF0000"/>
                </a:solidFill>
                <a:latin typeface="Times New Roman"/>
              </a:rPr>
              <a:t>?</a:t>
            </a:r>
            <a:endParaRPr lang="en-US" b="1" dirty="0">
              <a:solidFill>
                <a:srgbClr val="FF0000"/>
              </a:solidFill>
            </a:endParaRPr>
          </a:p>
        </p:txBody>
      </p:sp>
      <p:sp>
        <p:nvSpPr>
          <p:cNvPr id="28" name="Rectangle 27"/>
          <p:cNvSpPr/>
          <p:nvPr/>
        </p:nvSpPr>
        <p:spPr>
          <a:xfrm>
            <a:off x="11735" y="2922231"/>
            <a:ext cx="9224428" cy="2677656"/>
          </a:xfrm>
          <a:prstGeom prst="rect">
            <a:avLst/>
          </a:prstGeom>
        </p:spPr>
        <p:txBody>
          <a:bodyPr wrap="square">
            <a:spAutoFit/>
          </a:bodyPr>
          <a:lstStyle/>
          <a:p>
            <a:pPr algn="just"/>
            <a:r>
              <a:rPr lang="vi-VN" sz="2400" dirty="0">
                <a:solidFill>
                  <a:srgbClr val="000000"/>
                </a:solidFill>
                <a:latin typeface="+mj-lt"/>
              </a:rPr>
              <a:t>Nghĩa của hai dòng thơ: </a:t>
            </a:r>
          </a:p>
          <a:p>
            <a:pPr algn="just"/>
            <a:r>
              <a:rPr lang="vi-VN" sz="2400" dirty="0">
                <a:solidFill>
                  <a:srgbClr val="000000"/>
                </a:solidFill>
                <a:latin typeface="+mj-lt"/>
              </a:rPr>
              <a:t>+ </a:t>
            </a:r>
            <a:r>
              <a:rPr lang="vi-VN" sz="2400" i="1" dirty="0">
                <a:solidFill>
                  <a:srgbClr val="000000"/>
                </a:solidFill>
                <a:latin typeface="+mj-lt"/>
              </a:rPr>
              <a:t>“Chỉ còn chuyện cổ thiết tha”:</a:t>
            </a:r>
            <a:r>
              <a:rPr lang="vi-VN" sz="2400" dirty="0">
                <a:solidFill>
                  <a:srgbClr val="000000"/>
                </a:solidFill>
                <a:latin typeface="+mj-lt"/>
              </a:rPr>
              <a:t> Đó là những tình cảm sâu nặng, thiết tha mà cha ông ta gửi gắm qua những câu chuyện cổ đồng thời cũng chính là những tình cảm thiết tha của nhà thơ với chuyện cổ nước mình. </a:t>
            </a:r>
          </a:p>
          <a:p>
            <a:pPr algn="just"/>
            <a:r>
              <a:rPr lang="vi-VN" sz="2400" dirty="0">
                <a:solidFill>
                  <a:srgbClr val="000000"/>
                </a:solidFill>
                <a:latin typeface="+mj-lt"/>
              </a:rPr>
              <a:t>+ </a:t>
            </a:r>
            <a:r>
              <a:rPr lang="vi-VN" sz="2400" i="1" dirty="0">
                <a:solidFill>
                  <a:srgbClr val="000000"/>
                </a:solidFill>
                <a:latin typeface="+mj-lt"/>
              </a:rPr>
              <a:t>“Cho tôi nhận mặt ông cha của mình”</a:t>
            </a:r>
            <a:r>
              <a:rPr lang="vi-VN" sz="2400" dirty="0">
                <a:solidFill>
                  <a:srgbClr val="000000"/>
                </a:solidFill>
                <a:latin typeface="+mj-lt"/>
              </a:rPr>
              <a:t> : Nhận ra được, thấu hiểu được thế giới tinh thần của cha ông vẫn còn ghi dấu trong những câu chuyện từ ngàn xưa. </a:t>
            </a:r>
            <a:endParaRPr lang="vi-VN" sz="2400" b="0" i="0" dirty="0">
              <a:solidFill>
                <a:srgbClr val="000000"/>
              </a:solidFill>
              <a:effectLst/>
              <a:latin typeface="+mj-lt"/>
            </a:endParaRPr>
          </a:p>
        </p:txBody>
      </p:sp>
      <p:sp>
        <p:nvSpPr>
          <p:cNvPr id="21" name="Right Arrow 20"/>
          <p:cNvSpPr/>
          <p:nvPr/>
        </p:nvSpPr>
        <p:spPr>
          <a:xfrm>
            <a:off x="11735" y="5680195"/>
            <a:ext cx="631618" cy="353943"/>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06086" y="5488394"/>
            <a:ext cx="8275674" cy="954107"/>
          </a:xfrm>
          <a:prstGeom prst="rect">
            <a:avLst/>
          </a:prstGeom>
          <a:ln>
            <a:solidFill>
              <a:srgbClr val="00B0F0"/>
            </a:solidFill>
          </a:ln>
        </p:spPr>
        <p:txBody>
          <a:bodyPr wrap="square">
            <a:spAutoFit/>
          </a:bodyPr>
          <a:lstStyle/>
          <a:p>
            <a:pPr algn="just"/>
            <a:r>
              <a:rPr lang="en-US" sz="2800" b="1" dirty="0" err="1" smtClean="0">
                <a:latin typeface="Times New Roman" pitchFamily="18" charset="0"/>
                <a:cs typeface="Times New Roman" pitchFamily="18" charset="0"/>
              </a:rPr>
              <a:t>Tình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cảm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yêu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tự</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gắn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thiết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sâu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nặng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trân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trọng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biết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ơn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những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chuyện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cổ</a:t>
            </a:r>
            <a:endParaRPr lang="en-US" sz="2800" b="1" dirty="0">
              <a:latin typeface="Times New Roman" pitchFamily="18" charset="0"/>
              <a:cs typeface="Times New Roman" pitchFamily="18" charset="0"/>
            </a:endParaRPr>
          </a:p>
        </p:txBody>
      </p:sp>
      <p:pic>
        <p:nvPicPr>
          <p:cNvPr id="26"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171396">
            <a:off x="7622694" y="5045798"/>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321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8">
                                            <p:txEl>
                                              <p:pRg st="1" end="1"/>
                                            </p:txEl>
                                          </p:spTgt>
                                        </p:tgtEl>
                                        <p:attrNameLst>
                                          <p:attrName>style.visibility</p:attrName>
                                        </p:attrNameLst>
                                      </p:cBhvr>
                                      <p:to>
                                        <p:strVal val="visible"/>
                                      </p:to>
                                    </p:set>
                                    <p:animEffect transition="in" filter="fade">
                                      <p:cBhvr>
                                        <p:cTn id="59" dur="500"/>
                                        <p:tgtEl>
                                          <p:spTgt spid="28">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23" grpId="0"/>
      <p:bldP spid="24" grpId="0" animBg="1"/>
      <p:bldP spid="25" grpId="0" animBg="1"/>
      <p:bldP spid="25" grpId="1" animBg="1"/>
      <p:bldP spid="27" grpId="0" animBg="1"/>
      <p:bldP spid="30" grpId="0" animBg="1"/>
      <p:bldP spid="30" grpId="1" animBg="1"/>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384" y="-366"/>
            <a:ext cx="7010400" cy="830997"/>
          </a:xfrm>
          <a:prstGeom prst="rect">
            <a:avLst/>
          </a:prstGeom>
        </p:spPr>
        <p:txBody>
          <a:bodyPr wrap="square">
            <a:spAutoFit/>
          </a:bodyPr>
          <a:lstStyle/>
          <a:p>
            <a:pPr algn="ctr"/>
            <a:r>
              <a:rPr lang="en-US" sz="2400" b="1" dirty="0" err="1" smtClean="0">
                <a:solidFill>
                  <a:srgbClr val="00B0F0"/>
                </a:solidFill>
                <a:latin typeface="Times New Roman" pitchFamily="18" charset="0"/>
                <a:cs typeface="Times New Roman" pitchFamily="18" charset="0"/>
              </a:rPr>
              <a:t>Tiết</a:t>
            </a:r>
            <a:r>
              <a:rPr lang="en-US" sz="2400" b="1" dirty="0" smtClean="0">
                <a:solidFill>
                  <a:srgbClr val="00B0F0"/>
                </a:solidFill>
                <a:latin typeface="Times New Roman" pitchFamily="18" charset="0"/>
                <a:cs typeface="Times New Roman" pitchFamily="18" charset="0"/>
              </a:rPr>
              <a:t> 47-48:</a:t>
            </a:r>
            <a:r>
              <a:rPr lang="vi-VN" sz="2400" b="1" dirty="0" smtClean="0">
                <a:solidFill>
                  <a:srgbClr val="00B0F0"/>
                </a:solidFill>
                <a:latin typeface="Times New Roman" pitchFamily="18" charset="0"/>
                <a:cs typeface="Times New Roman" pitchFamily="18" charset="0"/>
              </a:rPr>
              <a:t>Văn</a:t>
            </a:r>
            <a:r>
              <a:rPr lang="en-US" sz="2400" b="1" dirty="0" smtClean="0">
                <a:solidFill>
                  <a:srgbClr val="00B0F0"/>
                </a:solidFill>
                <a:latin typeface="Times New Roman" pitchFamily="18" charset="0"/>
                <a:cs typeface="Times New Roman" pitchFamily="18" charset="0"/>
              </a:rPr>
              <a:t> </a:t>
            </a:r>
            <a:r>
              <a:rPr lang="en-US" sz="2400" b="1" dirty="0" err="1" smtClean="0">
                <a:solidFill>
                  <a:srgbClr val="00B0F0"/>
                </a:solidFill>
                <a:latin typeface="Times New Roman" pitchFamily="18" charset="0"/>
                <a:cs typeface="Times New Roman" pitchFamily="18" charset="0"/>
              </a:rPr>
              <a:t>bản</a:t>
            </a:r>
            <a:r>
              <a:rPr lang="en-US" sz="2400" b="1" dirty="0" smtClean="0">
                <a:solidFill>
                  <a:srgbClr val="00B0F0"/>
                </a:solidFill>
                <a:latin typeface="Times New Roman" pitchFamily="18" charset="0"/>
                <a:cs typeface="Times New Roman" pitchFamily="18" charset="0"/>
              </a:rPr>
              <a:t> 2</a:t>
            </a:r>
          </a:p>
          <a:p>
            <a:r>
              <a:rPr lang="en-US" sz="2400" b="1" dirty="0" smtClean="0">
                <a:solidFill>
                  <a:srgbClr val="FF0000"/>
                </a:solidFill>
                <a:latin typeface="Times New Roman" pitchFamily="18" charset="0"/>
                <a:cs typeface="Times New Roman" pitchFamily="18" charset="0"/>
              </a:rPr>
              <a:t>CHUYỆN CỔ NƯỚC MÌNH</a:t>
            </a:r>
            <a:r>
              <a:rPr lang="en-US" sz="2400" b="1" dirty="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Lâm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Thị</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Mỹ</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Dạ</a:t>
            </a:r>
            <a:r>
              <a:rPr lang="en-US" sz="2400" b="1" dirty="0">
                <a:solidFill>
                  <a:srgbClr val="FF0000"/>
                </a:solidFill>
                <a:latin typeface="Times New Roman" pitchFamily="18" charset="0"/>
                <a:cs typeface="Times New Roman" pitchFamily="18" charset="0"/>
              </a:rPr>
              <a:t>)</a:t>
            </a:r>
            <a:endParaRPr lang="en-US" sz="2400" b="1" dirty="0" smtClean="0">
              <a:solidFill>
                <a:srgbClr val="FF0000"/>
              </a:solidFill>
              <a:latin typeface="Times New Roman" pitchFamily="18" charset="0"/>
              <a:cs typeface="Times New Roman" pitchFamily="18" charset="0"/>
            </a:endParaRPr>
          </a:p>
        </p:txBody>
      </p:sp>
      <p:sp>
        <p:nvSpPr>
          <p:cNvPr id="3" name="Rectangle 2"/>
          <p:cNvSpPr/>
          <p:nvPr/>
        </p:nvSpPr>
        <p:spPr>
          <a:xfrm>
            <a:off x="14748" y="948998"/>
            <a:ext cx="1967398" cy="400110"/>
          </a:xfrm>
          <a:prstGeom prst="rect">
            <a:avLst/>
          </a:prstGeom>
          <a:solidFill>
            <a:srgbClr val="92D050"/>
          </a:solidFill>
          <a:ln>
            <a:solidFill>
              <a:srgbClr val="00B050"/>
            </a:solidFill>
          </a:ln>
        </p:spPr>
        <p:txBody>
          <a:bodyPr wrap="none">
            <a:spAutoFit/>
          </a:bodyPr>
          <a:lstStyle/>
          <a:p>
            <a:r>
              <a:rPr lang="en-US" sz="2000" b="1" dirty="0" smtClean="0">
                <a:solidFill>
                  <a:srgbClr val="FF0000"/>
                </a:solidFill>
                <a:latin typeface="Times New Roman" pitchFamily="18" charset="0"/>
                <a:cs typeface="Times New Roman" pitchFamily="18" charset="0"/>
              </a:rPr>
              <a:t>III. TỔNG KẾT</a:t>
            </a:r>
            <a:endParaRPr lang="en-US" sz="2000" dirty="0">
              <a:solidFill>
                <a:prstClr val="black"/>
              </a:solidFill>
            </a:endParaRPr>
          </a:p>
        </p:txBody>
      </p:sp>
      <p:sp>
        <p:nvSpPr>
          <p:cNvPr id="23" name="Rectangle 22"/>
          <p:cNvSpPr/>
          <p:nvPr/>
        </p:nvSpPr>
        <p:spPr>
          <a:xfrm>
            <a:off x="5598129" y="1142358"/>
            <a:ext cx="3532016" cy="707886"/>
          </a:xfrm>
          <a:prstGeom prst="rect">
            <a:avLst/>
          </a:prstGeom>
        </p:spPr>
        <p:txBody>
          <a:bodyPr wrap="square">
            <a:spAutoFit/>
          </a:bodyPr>
          <a:lstStyle/>
          <a:p>
            <a:pPr algn="ctr"/>
            <a:r>
              <a:rPr lang="en-US" sz="2000" b="1" dirty="0" smtClean="0">
                <a:solidFill>
                  <a:srgbClr val="FF0000"/>
                </a:solidFill>
                <a:latin typeface="Times New Roman"/>
              </a:rPr>
              <a:t>? </a:t>
            </a:r>
            <a:r>
              <a:rPr lang="en-US" sz="2000" b="1" dirty="0" err="1" smtClean="0">
                <a:solidFill>
                  <a:srgbClr val="FF0000"/>
                </a:solidFill>
                <a:latin typeface="Times New Roman"/>
              </a:rPr>
              <a:t>Em</a:t>
            </a:r>
            <a:r>
              <a:rPr lang="en-US" sz="2000" b="1" dirty="0" smtClean="0">
                <a:solidFill>
                  <a:srgbClr val="FF0000"/>
                </a:solidFill>
                <a:latin typeface="Times New Roman"/>
              </a:rPr>
              <a:t> </a:t>
            </a:r>
            <a:r>
              <a:rPr lang="en-US" sz="2000" b="1" dirty="0" err="1" smtClean="0">
                <a:solidFill>
                  <a:srgbClr val="FF0000"/>
                </a:solidFill>
                <a:latin typeface="Times New Roman"/>
              </a:rPr>
              <a:t>hãy</a:t>
            </a:r>
            <a:r>
              <a:rPr lang="en-US" sz="2000" b="1" dirty="0" smtClean="0">
                <a:solidFill>
                  <a:srgbClr val="FF0000"/>
                </a:solidFill>
                <a:latin typeface="Times New Roman"/>
              </a:rPr>
              <a:t> </a:t>
            </a:r>
            <a:r>
              <a:rPr lang="en-US" sz="2000" b="1" dirty="0" err="1" smtClean="0">
                <a:solidFill>
                  <a:srgbClr val="FF0000"/>
                </a:solidFill>
                <a:latin typeface="Times New Roman"/>
              </a:rPr>
              <a:t>nhận</a:t>
            </a:r>
            <a:r>
              <a:rPr lang="en-US" sz="2000" b="1" dirty="0" smtClean="0">
                <a:solidFill>
                  <a:srgbClr val="FF0000"/>
                </a:solidFill>
                <a:latin typeface="Times New Roman"/>
              </a:rPr>
              <a:t> </a:t>
            </a:r>
            <a:r>
              <a:rPr lang="en-US" sz="2000" b="1" dirty="0" err="1" smtClean="0">
                <a:solidFill>
                  <a:srgbClr val="FF0000"/>
                </a:solidFill>
                <a:latin typeface="Times New Roman"/>
              </a:rPr>
              <a:t>xét</a:t>
            </a:r>
            <a:r>
              <a:rPr lang="en-US" sz="2000" b="1" dirty="0" smtClean="0">
                <a:solidFill>
                  <a:srgbClr val="FF0000"/>
                </a:solidFill>
                <a:latin typeface="Times New Roman"/>
              </a:rPr>
              <a:t> </a:t>
            </a:r>
            <a:r>
              <a:rPr lang="en-US" sz="2000" b="1" dirty="0" err="1" smtClean="0">
                <a:solidFill>
                  <a:srgbClr val="FF0000"/>
                </a:solidFill>
                <a:latin typeface="Times New Roman"/>
              </a:rPr>
              <a:t>nghệ</a:t>
            </a:r>
            <a:r>
              <a:rPr lang="en-US" sz="2000" b="1" dirty="0" smtClean="0">
                <a:solidFill>
                  <a:srgbClr val="FF0000"/>
                </a:solidFill>
                <a:latin typeface="Times New Roman"/>
              </a:rPr>
              <a:t> </a:t>
            </a:r>
            <a:r>
              <a:rPr lang="en-US" sz="2000" b="1" dirty="0" err="1" smtClean="0">
                <a:solidFill>
                  <a:srgbClr val="FF0000"/>
                </a:solidFill>
                <a:latin typeface="Times New Roman"/>
              </a:rPr>
              <a:t>thuật</a:t>
            </a:r>
            <a:r>
              <a:rPr lang="en-US" sz="2000" b="1" dirty="0" smtClean="0">
                <a:solidFill>
                  <a:srgbClr val="FF0000"/>
                </a:solidFill>
                <a:latin typeface="Times New Roman"/>
              </a:rPr>
              <a:t> </a:t>
            </a:r>
            <a:r>
              <a:rPr lang="en-US" sz="2000" b="1" dirty="0" err="1" smtClean="0">
                <a:solidFill>
                  <a:srgbClr val="FF0000"/>
                </a:solidFill>
                <a:latin typeface="Times New Roman"/>
              </a:rPr>
              <a:t>và</a:t>
            </a:r>
            <a:r>
              <a:rPr lang="en-US" sz="2000" b="1" dirty="0" smtClean="0">
                <a:solidFill>
                  <a:srgbClr val="FF0000"/>
                </a:solidFill>
                <a:latin typeface="Times New Roman"/>
              </a:rPr>
              <a:t> </a:t>
            </a:r>
            <a:r>
              <a:rPr lang="en-US" sz="2000" b="1" dirty="0" err="1" smtClean="0">
                <a:solidFill>
                  <a:srgbClr val="FF0000"/>
                </a:solidFill>
                <a:latin typeface="Times New Roman"/>
              </a:rPr>
              <a:t>nội</a:t>
            </a:r>
            <a:r>
              <a:rPr lang="en-US" sz="2000" b="1" dirty="0" smtClean="0">
                <a:solidFill>
                  <a:srgbClr val="FF0000"/>
                </a:solidFill>
                <a:latin typeface="Times New Roman"/>
              </a:rPr>
              <a:t> dung </a:t>
            </a:r>
            <a:r>
              <a:rPr lang="en-US" sz="2000" b="1" dirty="0" err="1" smtClean="0">
                <a:solidFill>
                  <a:srgbClr val="FF0000"/>
                </a:solidFill>
                <a:latin typeface="Times New Roman"/>
              </a:rPr>
              <a:t>chính</a:t>
            </a:r>
            <a:r>
              <a:rPr lang="en-US" sz="2000" b="1" dirty="0" smtClean="0">
                <a:solidFill>
                  <a:srgbClr val="FF0000"/>
                </a:solidFill>
                <a:latin typeface="Times New Roman"/>
              </a:rPr>
              <a:t> </a:t>
            </a:r>
            <a:r>
              <a:rPr lang="en-US" sz="2000" b="1" dirty="0" err="1" smtClean="0">
                <a:solidFill>
                  <a:srgbClr val="FF0000"/>
                </a:solidFill>
                <a:latin typeface="Times New Roman"/>
              </a:rPr>
              <a:t>của</a:t>
            </a:r>
            <a:r>
              <a:rPr lang="en-US" sz="2000" b="1" dirty="0" smtClean="0">
                <a:solidFill>
                  <a:srgbClr val="FF0000"/>
                </a:solidFill>
                <a:latin typeface="Times New Roman"/>
              </a:rPr>
              <a:t> </a:t>
            </a:r>
            <a:r>
              <a:rPr lang="en-US" sz="2000" b="1" dirty="0" err="1" smtClean="0">
                <a:solidFill>
                  <a:srgbClr val="FF0000"/>
                </a:solidFill>
                <a:latin typeface="Times New Roman"/>
              </a:rPr>
              <a:t>bài</a:t>
            </a:r>
            <a:r>
              <a:rPr lang="en-US" sz="2000" b="1" dirty="0" smtClean="0">
                <a:solidFill>
                  <a:srgbClr val="FF0000"/>
                </a:solidFill>
                <a:latin typeface="Times New Roman"/>
              </a:rPr>
              <a:t> </a:t>
            </a:r>
            <a:r>
              <a:rPr lang="en-US" sz="2000" b="1" dirty="0" err="1" smtClean="0">
                <a:solidFill>
                  <a:srgbClr val="FF0000"/>
                </a:solidFill>
                <a:latin typeface="Times New Roman"/>
              </a:rPr>
              <a:t>thơ</a:t>
            </a:r>
            <a:r>
              <a:rPr lang="en-US" sz="2000" b="1" dirty="0" smtClean="0">
                <a:solidFill>
                  <a:srgbClr val="FF0000"/>
                </a:solidFill>
                <a:latin typeface="Times New Roman"/>
              </a:rPr>
              <a:t>?</a:t>
            </a:r>
            <a:endParaRPr lang="vi-VN" sz="2000" b="1" dirty="0">
              <a:solidFill>
                <a:srgbClr val="FF0000"/>
              </a:solidFill>
              <a:latin typeface="Times New Roman"/>
            </a:endParaRPr>
          </a:p>
        </p:txBody>
      </p:sp>
      <p:sp>
        <p:nvSpPr>
          <p:cNvPr id="6" name="Rectangle 5"/>
          <p:cNvSpPr/>
          <p:nvPr/>
        </p:nvSpPr>
        <p:spPr>
          <a:xfrm>
            <a:off x="14748" y="1349108"/>
            <a:ext cx="9129252" cy="5047536"/>
          </a:xfrm>
          <a:prstGeom prst="rect">
            <a:avLst/>
          </a:prstGeom>
        </p:spPr>
        <p:txBody>
          <a:bodyPr wrap="square">
            <a:spAutoFit/>
          </a:bodyPr>
          <a:lstStyle/>
          <a:p>
            <a:pPr algn="just">
              <a:lnSpc>
                <a:spcPct val="150000"/>
              </a:lnSpc>
              <a:spcAft>
                <a:spcPts val="0"/>
              </a:spcAft>
              <a:tabLst>
                <a:tab pos="90170" algn="l"/>
                <a:tab pos="180340" algn="l"/>
              </a:tabLst>
            </a:pPr>
            <a:r>
              <a:rPr lang="en-US" sz="2800" b="1" dirty="0">
                <a:latin typeface="Times New Roman" panose="02020603050405020304" pitchFamily="18" charset="0"/>
                <a:ea typeface="Times New Roman"/>
                <a:cs typeface="Times New Roman" panose="02020603050405020304" pitchFamily="18" charset="0"/>
              </a:rPr>
              <a:t>1. </a:t>
            </a:r>
            <a:r>
              <a:rPr lang="en-US" sz="2800" b="1" dirty="0" err="1">
                <a:latin typeface="Times New Roman" panose="02020603050405020304" pitchFamily="18" charset="0"/>
                <a:ea typeface="Times New Roman"/>
                <a:cs typeface="Times New Roman" panose="02020603050405020304" pitchFamily="18" charset="0"/>
              </a:rPr>
              <a:t>Nghệ</a:t>
            </a:r>
            <a:r>
              <a:rPr lang="en-US" sz="2800" b="1" dirty="0">
                <a:latin typeface="Times New Roman" panose="02020603050405020304" pitchFamily="18" charset="0"/>
                <a:ea typeface="Times New Roman"/>
                <a:cs typeface="Times New Roman" panose="02020603050405020304" pitchFamily="18" charset="0"/>
              </a:rPr>
              <a:t> </a:t>
            </a:r>
            <a:r>
              <a:rPr lang="en-US" sz="2800" b="1" dirty="0" err="1" smtClean="0">
                <a:latin typeface="Times New Roman" panose="02020603050405020304" pitchFamily="18" charset="0"/>
                <a:ea typeface="Times New Roman"/>
                <a:cs typeface="Times New Roman" panose="02020603050405020304" pitchFamily="18" charset="0"/>
              </a:rPr>
              <a:t>thuật</a:t>
            </a:r>
            <a:r>
              <a:rPr lang="en-US" sz="2800" b="1" dirty="0" smtClean="0">
                <a:latin typeface="Times New Roman" panose="02020603050405020304" pitchFamily="18" charset="0"/>
                <a:ea typeface="Times New Roman"/>
                <a:cs typeface="Times New Roman" panose="02020603050405020304" pitchFamily="18" charset="0"/>
              </a:rPr>
              <a:t>.</a:t>
            </a:r>
            <a:endParaRPr lang="en-US" sz="2800" dirty="0">
              <a:latin typeface="Times New Roman" panose="02020603050405020304" pitchFamily="18" charset="0"/>
              <a:ea typeface="Times New Roman"/>
              <a:cs typeface="Times New Roman" panose="02020603050405020304" pitchFamily="18" charset="0"/>
            </a:endParaRPr>
          </a:p>
          <a:p>
            <a:pPr algn="just">
              <a:lnSpc>
                <a:spcPct val="150000"/>
              </a:lnSpc>
              <a:spcAft>
                <a:spcPts val="0"/>
              </a:spcAft>
              <a:tabLst>
                <a:tab pos="90170" algn="l"/>
                <a:tab pos="180340" algn="l"/>
              </a:tabLst>
            </a:pP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Dùng</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thể</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thơ</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lục</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bát</a:t>
            </a:r>
            <a:r>
              <a:rPr lang="en-US" sz="2800" dirty="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nhẹ</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nhàng</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đằm</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thắm</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trong</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trẻo</a:t>
            </a:r>
            <a:endParaRPr lang="en-US" sz="2800" dirty="0">
              <a:latin typeface="Times New Roman" panose="02020603050405020304" pitchFamily="18" charset="0"/>
              <a:ea typeface="Times New Roman"/>
              <a:cs typeface="Times New Roman" panose="02020603050405020304" pitchFamily="18" charset="0"/>
            </a:endParaRPr>
          </a:p>
          <a:p>
            <a:pPr algn="just">
              <a:lnSpc>
                <a:spcPct val="150000"/>
              </a:lnSpc>
              <a:spcAft>
                <a:spcPts val="0"/>
              </a:spcAft>
              <a:tabLst>
                <a:tab pos="90170" algn="l"/>
                <a:tab pos="180340" algn="l"/>
              </a:tabLst>
            </a:pPr>
            <a:r>
              <a:rPr lang="en-US" sz="2800" dirty="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Hình</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ảnh</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thơ</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độc</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đáo</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kết</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hợp</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dùng</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từ</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láy</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phép</a:t>
            </a:r>
            <a:r>
              <a:rPr lang="en-US" sz="2800" dirty="0" smtClean="0">
                <a:latin typeface="Times New Roman" panose="02020603050405020304" pitchFamily="18" charset="0"/>
                <a:ea typeface="Times New Roman"/>
                <a:cs typeface="Times New Roman" panose="02020603050405020304" pitchFamily="18" charset="0"/>
              </a:rPr>
              <a:t> so </a:t>
            </a:r>
            <a:r>
              <a:rPr lang="en-US" sz="2800" dirty="0" err="1" smtClean="0">
                <a:latin typeface="Times New Roman" panose="02020603050405020304" pitchFamily="18" charset="0"/>
                <a:ea typeface="Times New Roman"/>
                <a:cs typeface="Times New Roman" panose="02020603050405020304" pitchFamily="18" charset="0"/>
              </a:rPr>
              <a:t>sánh</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điệp</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từ</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hoán</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dụ</a:t>
            </a:r>
            <a:r>
              <a:rPr lang="en-US" sz="2800" dirty="0" smtClean="0">
                <a:latin typeface="Times New Roman" panose="02020603050405020304" pitchFamily="18" charset="0"/>
                <a:ea typeface="Times New Roman"/>
                <a:cs typeface="Times New Roman" panose="02020603050405020304" pitchFamily="18" charset="0"/>
              </a:rPr>
              <a:t>…</a:t>
            </a:r>
            <a:endParaRPr lang="en-US" sz="2800" dirty="0">
              <a:latin typeface="Times New Roman" panose="02020603050405020304" pitchFamily="18" charset="0"/>
              <a:ea typeface="Times New Roman"/>
              <a:cs typeface="Times New Roman" panose="02020603050405020304" pitchFamily="18" charset="0"/>
            </a:endParaRPr>
          </a:p>
          <a:p>
            <a:pPr algn="just">
              <a:lnSpc>
                <a:spcPct val="150000"/>
              </a:lnSpc>
              <a:spcAft>
                <a:spcPts val="0"/>
              </a:spcAft>
              <a:tabLst>
                <a:tab pos="90170" algn="l"/>
                <a:tab pos="180340" algn="l"/>
              </a:tabLst>
            </a:pPr>
            <a:r>
              <a:rPr lang="en-US" sz="2800" b="1" dirty="0">
                <a:latin typeface="Times New Roman" panose="02020603050405020304" pitchFamily="18" charset="0"/>
                <a:ea typeface="Times New Roman"/>
                <a:cs typeface="Times New Roman" panose="02020603050405020304" pitchFamily="18" charset="0"/>
              </a:rPr>
              <a:t>2. </a:t>
            </a:r>
            <a:r>
              <a:rPr lang="en-US" sz="2800" b="1" dirty="0" err="1">
                <a:latin typeface="Times New Roman" panose="02020603050405020304" pitchFamily="18" charset="0"/>
                <a:ea typeface="Times New Roman"/>
                <a:cs typeface="Times New Roman" panose="02020603050405020304" pitchFamily="18" charset="0"/>
              </a:rPr>
              <a:t>Nội</a:t>
            </a:r>
            <a:r>
              <a:rPr lang="en-US" sz="2800" b="1" dirty="0">
                <a:latin typeface="Times New Roman" panose="02020603050405020304" pitchFamily="18" charset="0"/>
                <a:ea typeface="Times New Roman"/>
                <a:cs typeface="Times New Roman" panose="02020603050405020304" pitchFamily="18" charset="0"/>
              </a:rPr>
              <a:t> </a:t>
            </a:r>
            <a:r>
              <a:rPr lang="en-US" sz="2800" b="1" dirty="0" smtClean="0">
                <a:latin typeface="Times New Roman" panose="02020603050405020304" pitchFamily="18" charset="0"/>
                <a:ea typeface="Times New Roman"/>
                <a:cs typeface="Times New Roman" panose="02020603050405020304" pitchFamily="18" charset="0"/>
              </a:rPr>
              <a:t>dung.</a:t>
            </a:r>
            <a:endParaRPr lang="en-US" sz="2800" dirty="0">
              <a:latin typeface="Times New Roman" panose="02020603050405020304" pitchFamily="18" charset="0"/>
              <a:ea typeface="Times New Roman"/>
              <a:cs typeface="Times New Roman" panose="02020603050405020304" pitchFamily="18" charset="0"/>
            </a:endParaRPr>
          </a:p>
          <a:p>
            <a:pPr algn="just"/>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Bài</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thơ</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thể</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hiện</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tình</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yêu</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quê</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hương</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đất</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nước</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niềm</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tự</a:t>
            </a:r>
            <a:r>
              <a:rPr lang="en-US" sz="2800" dirty="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hào</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trân</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trọng</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biết</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smtClean="0">
                <a:latin typeface="Times New Roman" panose="02020603050405020304" pitchFamily="18" charset="0"/>
                <a:ea typeface="Times New Roman"/>
                <a:cs typeface="Times New Roman" panose="02020603050405020304" pitchFamily="18" charset="0"/>
              </a:rPr>
              <a:t>ơn</a:t>
            </a:r>
            <a:r>
              <a:rPr lang="en-US" sz="2800" dirty="0" smtClean="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của</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nhà</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thơ</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về</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những</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giá</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trị</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văn</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hóa</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tinh</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thần</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của</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dân</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tộc</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được</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thể</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hiện</a:t>
            </a:r>
            <a:r>
              <a:rPr lang="en-US" sz="2800" dirty="0">
                <a:latin typeface="Times New Roman" panose="02020603050405020304" pitchFamily="18" charset="0"/>
                <a:ea typeface="Times New Roman"/>
                <a:cs typeface="Times New Roman" panose="02020603050405020304" pitchFamily="18" charset="0"/>
              </a:rPr>
              <a:t> qua </a:t>
            </a:r>
            <a:r>
              <a:rPr lang="en-US" sz="2800" dirty="0" err="1">
                <a:latin typeface="Times New Roman" panose="02020603050405020304" pitchFamily="18" charset="0"/>
                <a:ea typeface="Times New Roman"/>
                <a:cs typeface="Times New Roman" panose="02020603050405020304" pitchFamily="18" charset="0"/>
              </a:rPr>
              <a:t>tình</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yêu</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đối</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với</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những</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câu</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chuyện</a:t>
            </a:r>
            <a:r>
              <a:rPr lang="en-US" sz="2800" dirty="0">
                <a:latin typeface="Times New Roman" panose="02020603050405020304" pitchFamily="18" charset="0"/>
                <a:ea typeface="Times New Roman"/>
                <a:cs typeface="Times New Roman" panose="02020603050405020304" pitchFamily="18" charset="0"/>
              </a:rPr>
              <a:t> </a:t>
            </a:r>
            <a:r>
              <a:rPr lang="en-US" sz="2800" dirty="0" err="1">
                <a:latin typeface="Times New Roman" panose="02020603050405020304" pitchFamily="18" charset="0"/>
                <a:ea typeface="Times New Roman"/>
                <a:cs typeface="Times New Roman" panose="02020603050405020304" pitchFamily="18" charset="0"/>
              </a:rPr>
              <a:t>cổ</a:t>
            </a:r>
            <a:r>
              <a:rPr lang="en-US" sz="2800" dirty="0">
                <a:latin typeface="Times New Roman" panose="02020603050405020304" pitchFamily="18" charset="0"/>
                <a:ea typeface="Times New Roman"/>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389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p:cNvSpPr txBox="1"/>
          <p:nvPr/>
        </p:nvSpPr>
        <p:spPr>
          <a:xfrm>
            <a:off x="975840" y="2489531"/>
            <a:ext cx="923651" cy="1569660"/>
          </a:xfrm>
          <a:prstGeom prst="rect">
            <a:avLst/>
          </a:prstGeom>
          <a:noFill/>
        </p:spPr>
        <p:txBody>
          <a:bodyPr wrap="none" rtlCol="0">
            <a:spAutoFit/>
          </a:bodyPr>
          <a:lstStyle/>
          <a:p>
            <a:r>
              <a:rPr lang="en-US" altLang="zh-CN" sz="9600" b="1" dirty="0">
                <a:solidFill>
                  <a:prstClr val="white"/>
                </a:solidFill>
                <a:latin typeface="印品黑体" panose="00000500000000000000" pitchFamily="2" charset="-122"/>
                <a:ea typeface="印品黑体" panose="00000500000000000000" pitchFamily="2" charset="-122"/>
              </a:rPr>
              <a:t>?</a:t>
            </a:r>
            <a:endParaRPr lang="zh-CN" altLang="en-US" sz="9600" b="1" dirty="0">
              <a:solidFill>
                <a:prstClr val="white"/>
              </a:solidFill>
              <a:latin typeface="印品黑体" panose="00000500000000000000" pitchFamily="2" charset="-122"/>
              <a:ea typeface="印品黑体" panose="00000500000000000000" pitchFamily="2" charset="-122"/>
            </a:endParaRPr>
          </a:p>
        </p:txBody>
      </p:sp>
      <p:sp>
        <p:nvSpPr>
          <p:cNvPr id="8" name="Rectangle 7"/>
          <p:cNvSpPr/>
          <p:nvPr/>
        </p:nvSpPr>
        <p:spPr>
          <a:xfrm>
            <a:off x="746919" y="1817719"/>
            <a:ext cx="7650165" cy="761745"/>
          </a:xfrm>
          <a:prstGeom prst="rect">
            <a:avLst/>
          </a:prstGeom>
          <a:noFill/>
        </p:spPr>
        <p:txBody>
          <a:bodyPr wrap="none" lIns="68577" tIns="34289" rIns="68577" bIns="34289">
            <a:spAutoFit/>
            <a:scene3d>
              <a:camera prst="obliqueTopRight"/>
              <a:lightRig rig="threePt" dir="t"/>
            </a:scene3d>
          </a:bodyPr>
          <a:lstStyle/>
          <a:p>
            <a:pPr algn="ctr" defTabSz="685766"/>
            <a:r>
              <a:rPr lang="en-US" sz="45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VƯỢT CHƯỚNG NGẠI VẬT</a:t>
            </a:r>
          </a:p>
        </p:txBody>
      </p:sp>
      <p:sp>
        <p:nvSpPr>
          <p:cNvPr id="24" name="Oval 23"/>
          <p:cNvSpPr/>
          <p:nvPr/>
        </p:nvSpPr>
        <p:spPr>
          <a:xfrm>
            <a:off x="975839" y="3262819"/>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G</a:t>
            </a:r>
            <a:endParaRPr lang="vi-VN" sz="2400" b="1" kern="0" dirty="0">
              <a:solidFill>
                <a:prstClr val="white"/>
              </a:solidFill>
              <a:latin typeface="Arial"/>
              <a:sym typeface="Arial"/>
            </a:endParaRPr>
          </a:p>
        </p:txBody>
      </p:sp>
      <p:sp>
        <p:nvSpPr>
          <p:cNvPr id="25" name="Oval 24"/>
          <p:cNvSpPr/>
          <p:nvPr/>
        </p:nvSpPr>
        <p:spPr>
          <a:xfrm>
            <a:off x="1443430" y="3283601"/>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Ồ</a:t>
            </a:r>
            <a:endParaRPr lang="vi-VN" sz="2400" b="1" kern="0" dirty="0">
              <a:solidFill>
                <a:prstClr val="white"/>
              </a:solidFill>
              <a:latin typeface="Arial"/>
              <a:sym typeface="Arial"/>
            </a:endParaRPr>
          </a:p>
        </p:txBody>
      </p:sp>
      <p:sp>
        <p:nvSpPr>
          <p:cNvPr id="26" name="Oval 25"/>
          <p:cNvSpPr/>
          <p:nvPr/>
        </p:nvSpPr>
        <p:spPr>
          <a:xfrm>
            <a:off x="1896943" y="3283601"/>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M</a:t>
            </a:r>
            <a:endParaRPr lang="vi-VN" sz="2400" b="1" kern="0" dirty="0">
              <a:solidFill>
                <a:prstClr val="white"/>
              </a:solidFill>
              <a:latin typeface="Arial"/>
              <a:sym typeface="Arial"/>
            </a:endParaRPr>
          </a:p>
        </p:txBody>
      </p:sp>
      <p:sp>
        <p:nvSpPr>
          <p:cNvPr id="27" name="Oval 26"/>
          <p:cNvSpPr/>
          <p:nvPr/>
        </p:nvSpPr>
        <p:spPr>
          <a:xfrm>
            <a:off x="2350456" y="3262819"/>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C</a:t>
            </a:r>
            <a:endParaRPr lang="vi-VN" sz="2400" b="1" kern="0" dirty="0">
              <a:solidFill>
                <a:prstClr val="white"/>
              </a:solidFill>
              <a:latin typeface="Arial"/>
              <a:sym typeface="Arial"/>
            </a:endParaRPr>
          </a:p>
        </p:txBody>
      </p:sp>
      <p:sp>
        <p:nvSpPr>
          <p:cNvPr id="28" name="Oval 27"/>
          <p:cNvSpPr/>
          <p:nvPr/>
        </p:nvSpPr>
        <p:spPr>
          <a:xfrm>
            <a:off x="2803969" y="3262819"/>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Ó</a:t>
            </a:r>
            <a:endParaRPr lang="vi-VN" sz="2400" b="1" kern="0" dirty="0">
              <a:solidFill>
                <a:prstClr val="white"/>
              </a:solidFill>
              <a:latin typeface="Arial"/>
              <a:sym typeface="Arial"/>
            </a:endParaRPr>
          </a:p>
        </p:txBody>
      </p:sp>
      <p:sp>
        <p:nvSpPr>
          <p:cNvPr id="29" name="Oval 28"/>
          <p:cNvSpPr/>
          <p:nvPr/>
        </p:nvSpPr>
        <p:spPr>
          <a:xfrm>
            <a:off x="3264452" y="3262819"/>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0</a:t>
            </a:r>
            <a:endParaRPr lang="vi-VN" sz="2400" b="1" kern="0" dirty="0">
              <a:solidFill>
                <a:prstClr val="white"/>
              </a:solidFill>
              <a:latin typeface="Arial"/>
              <a:sym typeface="Arial"/>
            </a:endParaRPr>
          </a:p>
        </p:txBody>
      </p:sp>
      <p:sp>
        <p:nvSpPr>
          <p:cNvPr id="30" name="Oval 29"/>
          <p:cNvSpPr/>
          <p:nvPr/>
        </p:nvSpPr>
        <p:spPr>
          <a:xfrm>
            <a:off x="3717965" y="3242037"/>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7</a:t>
            </a:r>
            <a:endParaRPr lang="vi-VN" sz="2400" b="1" kern="0" dirty="0">
              <a:solidFill>
                <a:prstClr val="white"/>
              </a:solidFill>
              <a:latin typeface="Arial"/>
              <a:sym typeface="Arial"/>
            </a:endParaRPr>
          </a:p>
        </p:txBody>
      </p:sp>
      <p:sp>
        <p:nvSpPr>
          <p:cNvPr id="31" name="Oval 30"/>
          <p:cNvSpPr/>
          <p:nvPr/>
        </p:nvSpPr>
        <p:spPr>
          <a:xfrm>
            <a:off x="4185556" y="3262819"/>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C</a:t>
            </a:r>
            <a:endParaRPr lang="vi-VN" sz="2400" b="1" kern="0" dirty="0">
              <a:solidFill>
                <a:prstClr val="white"/>
              </a:solidFill>
              <a:latin typeface="Arial"/>
              <a:sym typeface="Arial"/>
            </a:endParaRPr>
          </a:p>
        </p:txBody>
      </p:sp>
      <p:sp>
        <p:nvSpPr>
          <p:cNvPr id="32" name="Oval 31"/>
          <p:cNvSpPr/>
          <p:nvPr/>
        </p:nvSpPr>
        <p:spPr>
          <a:xfrm>
            <a:off x="4639069" y="3262819"/>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H</a:t>
            </a:r>
            <a:endParaRPr lang="vi-VN" sz="2400" b="1" kern="0" dirty="0">
              <a:solidFill>
                <a:prstClr val="white"/>
              </a:solidFill>
              <a:latin typeface="Arial"/>
              <a:sym typeface="Arial"/>
            </a:endParaRPr>
          </a:p>
        </p:txBody>
      </p:sp>
      <p:sp>
        <p:nvSpPr>
          <p:cNvPr id="33" name="Oval 32"/>
          <p:cNvSpPr/>
          <p:nvPr/>
        </p:nvSpPr>
        <p:spPr>
          <a:xfrm>
            <a:off x="5092582" y="3242037"/>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Ữ</a:t>
            </a:r>
            <a:endParaRPr lang="vi-VN" sz="2400" b="1" kern="0" dirty="0">
              <a:solidFill>
                <a:prstClr val="white"/>
              </a:solidFill>
              <a:latin typeface="Arial"/>
              <a:sym typeface="Arial"/>
            </a:endParaRPr>
          </a:p>
        </p:txBody>
      </p:sp>
      <p:sp>
        <p:nvSpPr>
          <p:cNvPr id="34" name="Oval 33"/>
          <p:cNvSpPr/>
          <p:nvPr/>
        </p:nvSpPr>
        <p:spPr>
          <a:xfrm>
            <a:off x="5546095" y="3242037"/>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C</a:t>
            </a:r>
            <a:endParaRPr lang="vi-VN" sz="2400" b="1" kern="0" dirty="0">
              <a:solidFill>
                <a:prstClr val="white"/>
              </a:solidFill>
              <a:latin typeface="Arial"/>
              <a:sym typeface="Arial"/>
            </a:endParaRPr>
          </a:p>
        </p:txBody>
      </p:sp>
      <p:sp>
        <p:nvSpPr>
          <p:cNvPr id="35" name="Oval 34"/>
          <p:cNvSpPr/>
          <p:nvPr/>
        </p:nvSpPr>
        <p:spPr>
          <a:xfrm>
            <a:off x="6460091" y="3242037"/>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I</a:t>
            </a:r>
            <a:endParaRPr lang="vi-VN" sz="2400" b="1" kern="0" dirty="0">
              <a:solidFill>
                <a:prstClr val="white"/>
              </a:solidFill>
              <a:latin typeface="Arial"/>
              <a:sym typeface="Arial"/>
            </a:endParaRPr>
          </a:p>
        </p:txBody>
      </p:sp>
      <p:sp>
        <p:nvSpPr>
          <p:cNvPr id="36" name="Oval 35"/>
          <p:cNvSpPr/>
          <p:nvPr/>
        </p:nvSpPr>
        <p:spPr>
          <a:xfrm>
            <a:off x="6006578" y="3242037"/>
            <a:ext cx="453513" cy="453513"/>
          </a:xfrm>
          <a:prstGeom prst="ellipse">
            <a:avLst/>
          </a:prstGeom>
          <a:ln/>
        </p:spPr>
        <p:style>
          <a:lnRef idx="1">
            <a:schemeClr val="accent2"/>
          </a:lnRef>
          <a:fillRef idx="3">
            <a:schemeClr val="accent2"/>
          </a:fillRef>
          <a:effectRef idx="2">
            <a:schemeClr val="accent2"/>
          </a:effectRef>
          <a:fontRef idx="minor">
            <a:schemeClr val="lt1"/>
          </a:fontRef>
        </p:style>
        <p:txBody>
          <a:bodyPr lIns="91436" tIns="45718" rIns="91436" bIns="45718" rtlCol="0" anchor="ctr"/>
          <a:lstStyle/>
          <a:p>
            <a:pPr algn="ctr" defTabSz="685766">
              <a:defRPr/>
            </a:pPr>
            <a:r>
              <a:rPr lang="en-US" sz="2400" b="1" kern="0" dirty="0">
                <a:solidFill>
                  <a:prstClr val="white"/>
                </a:solidFill>
                <a:latin typeface="Calibri"/>
                <a:sym typeface="Arial"/>
              </a:rPr>
              <a:t>Á</a:t>
            </a:r>
            <a:endParaRPr lang="vi-VN" sz="2400" b="1" kern="0" dirty="0">
              <a:solidFill>
                <a:prstClr val="white"/>
              </a:solidFill>
              <a:latin typeface="Arial"/>
              <a:sym typeface="Arial"/>
            </a:endParaRPr>
          </a:p>
        </p:txBody>
      </p:sp>
    </p:spTree>
    <p:extLst>
      <p:ext uri="{BB962C8B-B14F-4D97-AF65-F5344CB8AC3E}">
        <p14:creationId xmlns:p14="http://schemas.microsoft.com/office/powerpoint/2010/main" val="133321146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26" presetClass="emph" presetSubtype="0" repeatCount="4000" fill="hold" nodeType="withEffect">
                                  <p:stCondLst>
                                    <p:cond delay="0"/>
                                  </p:stCondLst>
                                  <p:childTnLst>
                                    <p:animEffect transition="out" filter="fade">
                                      <p:cBhvr>
                                        <p:cTn id="11" dur="500" tmFilter="0, 0; .2, .5; .8, .5; 1, 0"/>
                                        <p:tgtEl>
                                          <p:spTgt spid="8">
                                            <p:txEl>
                                              <p:pRg st="0" end="0"/>
                                            </p:txEl>
                                          </p:spTgt>
                                        </p:tgtEl>
                                      </p:cBhvr>
                                    </p:animEffect>
                                    <p:animScale>
                                      <p:cBhvr>
                                        <p:cTn id="12" dur="250" autoRev="1" fill="hold"/>
                                        <p:tgtEl>
                                          <p:spTgt spid="8">
                                            <p:txEl>
                                              <p:pRg st="0" end="0"/>
                                            </p:txEl>
                                          </p:spTgt>
                                        </p:tgtEl>
                                      </p:cBhvr>
                                      <p:by x="105000" y="105000"/>
                                    </p:animScale>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subTnLst>
                                    <p:audio>
                                      <p:cMediaNode>
                                        <p:cTn display="0" masterRel="sameClick">
                                          <p:stCondLst>
                                            <p:cond evt="begin" delay="0">
                                              <p:tn val="14"/>
                                            </p:cond>
                                          </p:stCondLst>
                                          <p:endCondLst>
                                            <p:cond evt="onStopAudio" delay="0">
                                              <p:tgtEl>
                                                <p:sldTgt/>
                                              </p:tgtEl>
                                            </p:cond>
                                          </p:endCondLst>
                                        </p:cTn>
                                        <p:tgtEl>
                                          <p:sndTgt r:embed="rId3" name="lato.wav"/>
                                        </p:tgtEl>
                                      </p:cMediaNode>
                                    </p:audio>
                                  </p:sub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subTnLst>
                                    <p:audio>
                                      <p:cMediaNode>
                                        <p:cTn display="0" masterRel="sameClick">
                                          <p:stCondLst>
                                            <p:cond evt="begin" delay="0">
                                              <p:tn val="18"/>
                                            </p:cond>
                                          </p:stCondLst>
                                          <p:endCondLst>
                                            <p:cond evt="onStopAudio" delay="0">
                                              <p:tgtEl>
                                                <p:sldTgt/>
                                              </p:tgtEl>
                                            </p:cond>
                                          </p:endCondLst>
                                        </p:cTn>
                                        <p:tgtEl>
                                          <p:sndTgt r:embed="rId3" name="lato.wav"/>
                                        </p:tgtEl>
                                      </p:cMediaNode>
                                    </p:audio>
                                  </p:sub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3" name="lato.wav"/>
                                        </p:tgtEl>
                                      </p:cMediaNode>
                                    </p:audio>
                                  </p:sub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subTnLst>
                                    <p:audio>
                                      <p:cMediaNode>
                                        <p:cTn display="0" masterRel="sameClick">
                                          <p:stCondLst>
                                            <p:cond evt="begin" delay="0">
                                              <p:tn val="26"/>
                                            </p:cond>
                                          </p:stCondLst>
                                          <p:endCondLst>
                                            <p:cond evt="onStopAudio" delay="0">
                                              <p:tgtEl>
                                                <p:sldTgt/>
                                              </p:tgtEl>
                                            </p:cond>
                                          </p:endCondLst>
                                        </p:cTn>
                                        <p:tgtEl>
                                          <p:sndTgt r:embed="rId3" name="lato.wav"/>
                                        </p:tgtEl>
                                      </p:cMediaNode>
                                    </p:audio>
                                  </p:sub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subTnLst>
                                    <p:audio>
                                      <p:cMediaNode>
                                        <p:cTn display="0" masterRel="sameClick">
                                          <p:stCondLst>
                                            <p:cond evt="begin" delay="0">
                                              <p:tn val="30"/>
                                            </p:cond>
                                          </p:stCondLst>
                                          <p:endCondLst>
                                            <p:cond evt="onStopAudio" delay="0">
                                              <p:tgtEl>
                                                <p:sldTgt/>
                                              </p:tgtEl>
                                            </p:cond>
                                          </p:endCondLst>
                                        </p:cTn>
                                        <p:tgtEl>
                                          <p:sndTgt r:embed="rId3" name="lato.wav"/>
                                        </p:tgtEl>
                                      </p:cMediaNode>
                                    </p:audio>
                                  </p:subTnLst>
                                </p:cTn>
                              </p:par>
                            </p:childTnLst>
                          </p:cTn>
                        </p:par>
                        <p:par>
                          <p:cTn id="33" fill="hold">
                            <p:stCondLst>
                              <p:cond delay="4500"/>
                            </p:stCondLst>
                            <p:childTnLst>
                              <p:par>
                                <p:cTn id="34" presetID="10"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3" name="lato.wav"/>
                                        </p:tgtEl>
                                      </p:cMediaNode>
                                    </p:audio>
                                  </p:subTnLst>
                                </p:cTn>
                              </p:par>
                            </p:childTnLst>
                          </p:cTn>
                        </p:par>
                        <p:par>
                          <p:cTn id="37" fill="hold">
                            <p:stCondLst>
                              <p:cond delay="500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subTnLst>
                                    <p:audio>
                                      <p:cMediaNode>
                                        <p:cTn display="0" masterRel="sameClick">
                                          <p:stCondLst>
                                            <p:cond evt="begin" delay="0">
                                              <p:tn val="38"/>
                                            </p:cond>
                                          </p:stCondLst>
                                          <p:endCondLst>
                                            <p:cond evt="onStopAudio" delay="0">
                                              <p:tgtEl>
                                                <p:sldTgt/>
                                              </p:tgtEl>
                                            </p:cond>
                                          </p:endCondLst>
                                        </p:cTn>
                                        <p:tgtEl>
                                          <p:sndTgt r:embed="rId3" name="lato.wav"/>
                                        </p:tgtEl>
                                      </p:cMediaNode>
                                    </p:audio>
                                  </p:subTnLst>
                                </p:cTn>
                              </p:par>
                            </p:childTnLst>
                          </p:cTn>
                        </p:par>
                        <p:par>
                          <p:cTn id="41" fill="hold">
                            <p:stCondLst>
                              <p:cond delay="5500"/>
                            </p:stCondLst>
                            <p:childTnLst>
                              <p:par>
                                <p:cTn id="42" presetID="10"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subTnLst>
                                    <p:audio>
                                      <p:cMediaNode>
                                        <p:cTn display="0" masterRel="sameClick">
                                          <p:stCondLst>
                                            <p:cond evt="begin" delay="0">
                                              <p:tn val="42"/>
                                            </p:cond>
                                          </p:stCondLst>
                                          <p:endCondLst>
                                            <p:cond evt="onStopAudio" delay="0">
                                              <p:tgtEl>
                                                <p:sldTgt/>
                                              </p:tgtEl>
                                            </p:cond>
                                          </p:endCondLst>
                                        </p:cTn>
                                        <p:tgtEl>
                                          <p:sndTgt r:embed="rId3" name="lato.wav"/>
                                        </p:tgtEl>
                                      </p:cMediaNode>
                                    </p:audio>
                                  </p:subTnLst>
                                </p:cTn>
                              </p:par>
                            </p:childTnLst>
                          </p:cTn>
                        </p:par>
                        <p:par>
                          <p:cTn id="45" fill="hold">
                            <p:stCondLst>
                              <p:cond delay="6000"/>
                            </p:stCondLst>
                            <p:childTnLst>
                              <p:par>
                                <p:cTn id="46" presetID="10" presetClass="entr" presetSubtype="0"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subTnLst>
                                    <p:audio>
                                      <p:cMediaNode>
                                        <p:cTn display="0" masterRel="sameClick">
                                          <p:stCondLst>
                                            <p:cond evt="begin" delay="0">
                                              <p:tn val="46"/>
                                            </p:cond>
                                          </p:stCondLst>
                                          <p:endCondLst>
                                            <p:cond evt="onStopAudio" delay="0">
                                              <p:tgtEl>
                                                <p:sldTgt/>
                                              </p:tgtEl>
                                            </p:cond>
                                          </p:endCondLst>
                                        </p:cTn>
                                        <p:tgtEl>
                                          <p:sndTgt r:embed="rId3" name="lato.wav"/>
                                        </p:tgtEl>
                                      </p:cMediaNode>
                                    </p:audio>
                                  </p:subTnLst>
                                </p:cTn>
                              </p:par>
                            </p:childTnLst>
                          </p:cTn>
                        </p:par>
                        <p:par>
                          <p:cTn id="49" fill="hold">
                            <p:stCondLst>
                              <p:cond delay="6500"/>
                            </p:stCondLst>
                            <p:childTnLst>
                              <p:par>
                                <p:cTn id="50" presetID="10" presetClass="entr" presetSubtype="0"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subTnLst>
                                    <p:audio>
                                      <p:cMediaNode>
                                        <p:cTn display="0" masterRel="sameClick">
                                          <p:stCondLst>
                                            <p:cond evt="begin" delay="0">
                                              <p:tn val="50"/>
                                            </p:cond>
                                          </p:stCondLst>
                                          <p:endCondLst>
                                            <p:cond evt="onStopAudio" delay="0">
                                              <p:tgtEl>
                                                <p:sldTgt/>
                                              </p:tgtEl>
                                            </p:cond>
                                          </p:endCondLst>
                                        </p:cTn>
                                        <p:tgtEl>
                                          <p:sndTgt r:embed="rId3" name="lato.wav"/>
                                        </p:tgtEl>
                                      </p:cMediaNode>
                                    </p:audio>
                                  </p:subTnLst>
                                </p:cTn>
                              </p:par>
                            </p:childTnLst>
                          </p:cTn>
                        </p:par>
                        <p:par>
                          <p:cTn id="53" fill="hold">
                            <p:stCondLst>
                              <p:cond delay="7000"/>
                            </p:stCondLst>
                            <p:childTnLst>
                              <p:par>
                                <p:cTn id="54" presetID="10" presetClass="entr" presetSubtype="0"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subTnLst>
                                    <p:audio>
                                      <p:cMediaNode>
                                        <p:cTn display="0" masterRel="sameClick">
                                          <p:stCondLst>
                                            <p:cond evt="begin" delay="0">
                                              <p:tn val="54"/>
                                            </p:cond>
                                          </p:stCondLst>
                                          <p:endCondLst>
                                            <p:cond evt="onStopAudio" delay="0">
                                              <p:tgtEl>
                                                <p:sldTgt/>
                                              </p:tgtEl>
                                            </p:cond>
                                          </p:endCondLst>
                                        </p:cTn>
                                        <p:tgtEl>
                                          <p:sndTgt r:embed="rId3" name="lato.wav"/>
                                        </p:tgtEl>
                                      </p:cMediaNode>
                                    </p:audio>
                                  </p:subTnLst>
                                </p:cTn>
                              </p:par>
                            </p:childTnLst>
                          </p:cTn>
                        </p:par>
                        <p:par>
                          <p:cTn id="57" fill="hold">
                            <p:stCondLst>
                              <p:cond delay="7500"/>
                            </p:stCondLst>
                            <p:childTnLst>
                              <p:par>
                                <p:cTn id="58" presetID="10" presetClass="entr" presetSubtype="0"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subTnLst>
                                    <p:audio>
                                      <p:cMediaNode>
                                        <p:cTn display="0" masterRel="sameClick">
                                          <p:stCondLst>
                                            <p:cond evt="begin" delay="0">
                                              <p:tn val="58"/>
                                            </p:cond>
                                          </p:stCondLst>
                                          <p:endCondLst>
                                            <p:cond evt="onStopAudio" delay="0">
                                              <p:tgtEl>
                                                <p:sldTgt/>
                                              </p:tgtEl>
                                            </p:cond>
                                          </p:endCondLst>
                                        </p:cTn>
                                        <p:tgtEl>
                                          <p:sndTgt r:embed="rId3" name="lato.wav"/>
                                        </p:tgtEl>
                                      </p:cMediaNode>
                                    </p:audio>
                                  </p:subTnLst>
                                </p:cTn>
                              </p:par>
                            </p:childTnLst>
                          </p:cTn>
                        </p:par>
                        <p:par>
                          <p:cTn id="61" fill="hold">
                            <p:stCondLst>
                              <p:cond delay="8000"/>
                            </p:stCondLst>
                            <p:childTnLst>
                              <p:par>
                                <p:cTn id="62" presetID="10" presetClass="entr" presetSubtype="0" fill="hold" grpId="0"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subTnLst>
                                    <p:audio>
                                      <p:cMediaNode>
                                        <p:cTn display="0" masterRel="sameClick">
                                          <p:stCondLst>
                                            <p:cond evt="begin" delay="0">
                                              <p:tn val="62"/>
                                            </p:cond>
                                          </p:stCondLst>
                                          <p:endCondLst>
                                            <p:cond evt="onStopAudio" delay="0">
                                              <p:tgtEl>
                                                <p:sldTgt/>
                                              </p:tgtEl>
                                            </p:cond>
                                          </p:endCondLst>
                                        </p:cTn>
                                        <p:tgtEl>
                                          <p:sndTgt r:embed="rId3" name="la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384" y="-366"/>
            <a:ext cx="7010400" cy="830997"/>
          </a:xfrm>
          <a:prstGeom prst="rect">
            <a:avLst/>
          </a:prstGeom>
        </p:spPr>
        <p:txBody>
          <a:bodyPr wrap="square">
            <a:spAutoFit/>
          </a:bodyPr>
          <a:lstStyle/>
          <a:p>
            <a:pPr algn="ctr"/>
            <a:r>
              <a:rPr lang="en-US" sz="2400" b="1" dirty="0" err="1" smtClean="0">
                <a:solidFill>
                  <a:srgbClr val="00B0F0"/>
                </a:solidFill>
                <a:latin typeface="Times New Roman" pitchFamily="18" charset="0"/>
                <a:cs typeface="Times New Roman" pitchFamily="18" charset="0"/>
              </a:rPr>
              <a:t>Tiết</a:t>
            </a:r>
            <a:r>
              <a:rPr lang="en-US" sz="2400" b="1" dirty="0" smtClean="0">
                <a:solidFill>
                  <a:srgbClr val="00B0F0"/>
                </a:solidFill>
                <a:latin typeface="Times New Roman" pitchFamily="18" charset="0"/>
                <a:cs typeface="Times New Roman" pitchFamily="18" charset="0"/>
              </a:rPr>
              <a:t> 47-48:</a:t>
            </a:r>
            <a:r>
              <a:rPr lang="vi-VN" sz="2400" b="1" dirty="0" smtClean="0">
                <a:solidFill>
                  <a:srgbClr val="00B0F0"/>
                </a:solidFill>
                <a:latin typeface="Times New Roman" pitchFamily="18" charset="0"/>
                <a:cs typeface="Times New Roman" pitchFamily="18" charset="0"/>
              </a:rPr>
              <a:t>Văn</a:t>
            </a:r>
            <a:r>
              <a:rPr lang="en-US" sz="2400" b="1" dirty="0" smtClean="0">
                <a:solidFill>
                  <a:srgbClr val="00B0F0"/>
                </a:solidFill>
                <a:latin typeface="Times New Roman" pitchFamily="18" charset="0"/>
                <a:cs typeface="Times New Roman" pitchFamily="18" charset="0"/>
              </a:rPr>
              <a:t> </a:t>
            </a:r>
            <a:r>
              <a:rPr lang="en-US" sz="2400" b="1" dirty="0" err="1" smtClean="0">
                <a:solidFill>
                  <a:srgbClr val="00B0F0"/>
                </a:solidFill>
                <a:latin typeface="Times New Roman" pitchFamily="18" charset="0"/>
                <a:cs typeface="Times New Roman" pitchFamily="18" charset="0"/>
              </a:rPr>
              <a:t>bản</a:t>
            </a:r>
            <a:r>
              <a:rPr lang="en-US" sz="2400" b="1" dirty="0" smtClean="0">
                <a:solidFill>
                  <a:srgbClr val="00B0F0"/>
                </a:solidFill>
                <a:latin typeface="Times New Roman" pitchFamily="18" charset="0"/>
                <a:cs typeface="Times New Roman" pitchFamily="18" charset="0"/>
              </a:rPr>
              <a:t> 2</a:t>
            </a:r>
          </a:p>
          <a:p>
            <a:r>
              <a:rPr lang="en-US" sz="2400" b="1" dirty="0" smtClean="0">
                <a:solidFill>
                  <a:srgbClr val="FF0000"/>
                </a:solidFill>
                <a:latin typeface="Times New Roman" pitchFamily="18" charset="0"/>
                <a:cs typeface="Times New Roman" pitchFamily="18" charset="0"/>
              </a:rPr>
              <a:t>CHUYỆN CỔ NƯỚC MÌNH</a:t>
            </a:r>
            <a:r>
              <a:rPr lang="en-US" sz="2400" b="1" dirty="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Lâm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Thị</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Mỹ</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Dạ</a:t>
            </a:r>
            <a:r>
              <a:rPr lang="en-US" sz="2400" b="1" dirty="0">
                <a:solidFill>
                  <a:srgbClr val="FF0000"/>
                </a:solidFill>
                <a:latin typeface="Times New Roman" pitchFamily="18" charset="0"/>
                <a:cs typeface="Times New Roman" pitchFamily="18" charset="0"/>
              </a:rPr>
              <a:t>)</a:t>
            </a:r>
            <a:endParaRPr lang="en-US" sz="2400" b="1" dirty="0" smtClean="0">
              <a:solidFill>
                <a:srgbClr val="FF0000"/>
              </a:solidFill>
              <a:latin typeface="Times New Roman" pitchFamily="18" charset="0"/>
              <a:cs typeface="Times New Roman" pitchFamily="18" charset="0"/>
            </a:endParaRPr>
          </a:p>
        </p:txBody>
      </p:sp>
      <p:sp>
        <p:nvSpPr>
          <p:cNvPr id="3" name="Rectangle 2"/>
          <p:cNvSpPr/>
          <p:nvPr/>
        </p:nvSpPr>
        <p:spPr>
          <a:xfrm>
            <a:off x="14748" y="948998"/>
            <a:ext cx="1967398" cy="400110"/>
          </a:xfrm>
          <a:prstGeom prst="rect">
            <a:avLst/>
          </a:prstGeom>
          <a:solidFill>
            <a:srgbClr val="92D050"/>
          </a:solidFill>
          <a:ln>
            <a:solidFill>
              <a:srgbClr val="00B050"/>
            </a:solidFill>
          </a:ln>
        </p:spPr>
        <p:txBody>
          <a:bodyPr wrap="none">
            <a:spAutoFit/>
          </a:bodyPr>
          <a:lstStyle/>
          <a:p>
            <a:r>
              <a:rPr lang="en-US" sz="2000" b="1" dirty="0" smtClean="0">
                <a:solidFill>
                  <a:srgbClr val="FF0000"/>
                </a:solidFill>
                <a:latin typeface="Times New Roman" pitchFamily="18" charset="0"/>
                <a:cs typeface="Times New Roman" pitchFamily="18" charset="0"/>
              </a:rPr>
              <a:t>III. TỔNG KẾT</a:t>
            </a:r>
            <a:endParaRPr lang="en-US" sz="2000" dirty="0">
              <a:solidFill>
                <a:prstClr val="black"/>
              </a:solidFill>
            </a:endParaRPr>
          </a:p>
        </p:txBody>
      </p:sp>
      <p:sp>
        <p:nvSpPr>
          <p:cNvPr id="9" name="Rectangle 8"/>
          <p:cNvSpPr/>
          <p:nvPr/>
        </p:nvSpPr>
        <p:spPr>
          <a:xfrm>
            <a:off x="104874" y="1293804"/>
            <a:ext cx="3359061" cy="923330"/>
          </a:xfrm>
          <a:prstGeom prst="rect">
            <a:avLst/>
          </a:prstGeom>
        </p:spPr>
        <p:txBody>
          <a:bodyPr wrap="none">
            <a:spAutoFit/>
          </a:bodyPr>
          <a:lstStyle/>
          <a:p>
            <a:pPr algn="just">
              <a:lnSpc>
                <a:spcPct val="150000"/>
              </a:lnSpc>
              <a:spcAft>
                <a:spcPts val="0"/>
              </a:spcAft>
              <a:tabLst>
                <a:tab pos="90170" algn="l"/>
                <a:tab pos="180340" algn="l"/>
              </a:tabLst>
            </a:pPr>
            <a:endParaRPr lang="en-US" b="1" dirty="0" smtClean="0">
              <a:solidFill>
                <a:srgbClr val="FF0000"/>
              </a:solidFill>
              <a:latin typeface="Times New Roman"/>
              <a:ea typeface="Times New Roman"/>
              <a:cs typeface="Times New Roman"/>
            </a:endParaRPr>
          </a:p>
          <a:p>
            <a:pPr algn="just">
              <a:lnSpc>
                <a:spcPct val="150000"/>
              </a:lnSpc>
              <a:spcAft>
                <a:spcPts val="0"/>
              </a:spcAft>
              <a:tabLst>
                <a:tab pos="90170" algn="l"/>
                <a:tab pos="180340" algn="l"/>
              </a:tabLst>
            </a:pPr>
            <a:r>
              <a:rPr lang="en-US" b="1" dirty="0" smtClean="0">
                <a:solidFill>
                  <a:srgbClr val="FF0000"/>
                </a:solidFill>
                <a:latin typeface="Times New Roman"/>
                <a:ea typeface="Times New Roman"/>
                <a:cs typeface="Times New Roman"/>
              </a:rPr>
              <a:t>IV. LUYỆN </a:t>
            </a:r>
            <a:r>
              <a:rPr lang="en-US" b="1" dirty="0">
                <a:solidFill>
                  <a:srgbClr val="FF0000"/>
                </a:solidFill>
                <a:latin typeface="Times New Roman"/>
                <a:ea typeface="Times New Roman"/>
                <a:cs typeface="Times New Roman"/>
              </a:rPr>
              <a:t>TẬP – VẬN DỤNG</a:t>
            </a:r>
            <a:endParaRPr lang="en-US" sz="1600" dirty="0">
              <a:solidFill>
                <a:srgbClr val="FF0000"/>
              </a:solidFill>
              <a:effectLst/>
              <a:latin typeface=".VnTime"/>
              <a:ea typeface="Times New Roman"/>
              <a:cs typeface="Times New Roman"/>
            </a:endParaRPr>
          </a:p>
        </p:txBody>
      </p:sp>
      <p:sp>
        <p:nvSpPr>
          <p:cNvPr id="11" name="Flowchart: Alternate Process 10"/>
          <p:cNvSpPr/>
          <p:nvPr/>
        </p:nvSpPr>
        <p:spPr>
          <a:xfrm>
            <a:off x="104874" y="2423885"/>
            <a:ext cx="8810526" cy="4434116"/>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tabLst>
                <a:tab pos="90170" algn="l"/>
                <a:tab pos="180340" algn="l"/>
                <a:tab pos="270510" algn="l"/>
              </a:tabLst>
            </a:pPr>
            <a:r>
              <a:rPr lang="en-US" sz="2800" dirty="0" err="1">
                <a:solidFill>
                  <a:schemeClr val="tx1"/>
                </a:solidFill>
                <a:latin typeface="Times New Roman" pitchFamily="18" charset="0"/>
                <a:ea typeface="Times New Roman"/>
                <a:cs typeface="Times New Roman" pitchFamily="18" charset="0"/>
              </a:rPr>
              <a:t>Viết</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đoạn</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văn</a:t>
            </a:r>
            <a:r>
              <a:rPr lang="en-US" sz="2800" dirty="0">
                <a:solidFill>
                  <a:schemeClr val="tx1"/>
                </a:solidFill>
                <a:latin typeface="Times New Roman" pitchFamily="18" charset="0"/>
                <a:ea typeface="Times New Roman"/>
                <a:cs typeface="Times New Roman" pitchFamily="18" charset="0"/>
              </a:rPr>
              <a:t> ( 5 – 7 </a:t>
            </a:r>
            <a:r>
              <a:rPr lang="en-US" sz="2800" dirty="0" err="1">
                <a:solidFill>
                  <a:schemeClr val="tx1"/>
                </a:solidFill>
                <a:latin typeface="Times New Roman" pitchFamily="18" charset="0"/>
                <a:ea typeface="Times New Roman"/>
                <a:cs typeface="Times New Roman" pitchFamily="18" charset="0"/>
              </a:rPr>
              <a:t>câu</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nêu</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cảm</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nhận</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của</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em</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về</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đoạn</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thơ</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sau</a:t>
            </a:r>
            <a:r>
              <a:rPr lang="en-US" sz="2800" dirty="0">
                <a:solidFill>
                  <a:schemeClr val="tx1"/>
                </a:solidFill>
                <a:latin typeface="Times New Roman" pitchFamily="18" charset="0"/>
                <a:ea typeface="Times New Roman"/>
                <a:cs typeface="Times New Roman" pitchFamily="18" charset="0"/>
              </a:rPr>
              <a:t>:</a:t>
            </a:r>
          </a:p>
          <a:p>
            <a:pPr lvl="0" algn="ctr">
              <a:lnSpc>
                <a:spcPct val="150000"/>
              </a:lnSpc>
              <a:tabLst>
                <a:tab pos="90170" algn="l"/>
                <a:tab pos="180340" algn="l"/>
                <a:tab pos="270510" algn="l"/>
              </a:tabLst>
            </a:pPr>
            <a:r>
              <a:rPr lang="en-US" sz="2800" i="1" dirty="0" err="1">
                <a:solidFill>
                  <a:schemeClr val="tx1"/>
                </a:solidFill>
                <a:latin typeface="Times New Roman" pitchFamily="18" charset="0"/>
                <a:ea typeface="Times New Roman"/>
                <a:cs typeface="Times New Roman" pitchFamily="18" charset="0"/>
              </a:rPr>
              <a:t>Đời</a:t>
            </a:r>
            <a:r>
              <a:rPr lang="en-US" sz="2800" i="1" dirty="0">
                <a:solidFill>
                  <a:schemeClr val="tx1"/>
                </a:solidFill>
                <a:latin typeface="Times New Roman" pitchFamily="18" charset="0"/>
                <a:ea typeface="Times New Roman"/>
                <a:cs typeface="Times New Roman" pitchFamily="18" charset="0"/>
              </a:rPr>
              <a:t> cha </a:t>
            </a:r>
            <a:r>
              <a:rPr lang="en-US" sz="2800" i="1" dirty="0" err="1">
                <a:solidFill>
                  <a:schemeClr val="tx1"/>
                </a:solidFill>
                <a:latin typeface="Times New Roman" pitchFamily="18" charset="0"/>
                <a:ea typeface="Times New Roman"/>
                <a:cs typeface="Times New Roman" pitchFamily="18" charset="0"/>
              </a:rPr>
              <a:t>ông</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với</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đời</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tôi</a:t>
            </a:r>
            <a:endParaRPr lang="en-US" sz="2800" dirty="0">
              <a:solidFill>
                <a:schemeClr val="tx1"/>
              </a:solidFill>
              <a:latin typeface="Times New Roman" pitchFamily="18" charset="0"/>
              <a:ea typeface="Times New Roman"/>
              <a:cs typeface="Times New Roman" pitchFamily="18" charset="0"/>
            </a:endParaRPr>
          </a:p>
          <a:p>
            <a:pPr lvl="0" algn="ctr">
              <a:lnSpc>
                <a:spcPct val="150000"/>
              </a:lnSpc>
              <a:tabLst>
                <a:tab pos="90170" algn="l"/>
                <a:tab pos="180340" algn="l"/>
                <a:tab pos="270510" algn="l"/>
              </a:tabLst>
            </a:pPr>
            <a:r>
              <a:rPr lang="en-US" sz="2800" i="1" dirty="0" err="1">
                <a:solidFill>
                  <a:schemeClr val="tx1"/>
                </a:solidFill>
                <a:latin typeface="Times New Roman" pitchFamily="18" charset="0"/>
                <a:ea typeface="Times New Roman"/>
                <a:cs typeface="Times New Roman" pitchFamily="18" charset="0"/>
              </a:rPr>
              <a:t>Như</a:t>
            </a:r>
            <a:r>
              <a:rPr lang="en-US" sz="2800" i="1" dirty="0">
                <a:solidFill>
                  <a:schemeClr val="tx1"/>
                </a:solidFill>
                <a:latin typeface="Times New Roman" pitchFamily="18" charset="0"/>
                <a:ea typeface="Times New Roman"/>
                <a:cs typeface="Times New Roman" pitchFamily="18" charset="0"/>
              </a:rPr>
              <a:t> con </a:t>
            </a:r>
            <a:r>
              <a:rPr lang="en-US" sz="2800" i="1" dirty="0" err="1">
                <a:solidFill>
                  <a:schemeClr val="tx1"/>
                </a:solidFill>
                <a:latin typeface="Times New Roman" pitchFamily="18" charset="0"/>
                <a:ea typeface="Times New Roman"/>
                <a:cs typeface="Times New Roman" pitchFamily="18" charset="0"/>
              </a:rPr>
              <a:t>sông</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với</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chân</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trời</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đã</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xa</a:t>
            </a:r>
            <a:endParaRPr lang="en-US" sz="2800" dirty="0">
              <a:solidFill>
                <a:schemeClr val="tx1"/>
              </a:solidFill>
              <a:latin typeface="Times New Roman" pitchFamily="18" charset="0"/>
              <a:ea typeface="Times New Roman"/>
              <a:cs typeface="Times New Roman" pitchFamily="18" charset="0"/>
            </a:endParaRPr>
          </a:p>
          <a:p>
            <a:pPr lvl="0" algn="ctr">
              <a:lnSpc>
                <a:spcPct val="150000"/>
              </a:lnSpc>
              <a:tabLst>
                <a:tab pos="90170" algn="l"/>
                <a:tab pos="180340" algn="l"/>
                <a:tab pos="270510" algn="l"/>
              </a:tabLst>
            </a:pPr>
            <a:r>
              <a:rPr lang="en-US" sz="2800" i="1" dirty="0" err="1">
                <a:solidFill>
                  <a:schemeClr val="tx1"/>
                </a:solidFill>
                <a:latin typeface="Times New Roman" pitchFamily="18" charset="0"/>
                <a:ea typeface="Times New Roman"/>
                <a:cs typeface="Times New Roman" pitchFamily="18" charset="0"/>
              </a:rPr>
              <a:t>Chỉ</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còn</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chuyện</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cổ</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thiết</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tha</a:t>
            </a:r>
            <a:endParaRPr lang="en-US" sz="2800" dirty="0">
              <a:solidFill>
                <a:schemeClr val="tx1"/>
              </a:solidFill>
              <a:latin typeface="Times New Roman" pitchFamily="18" charset="0"/>
              <a:ea typeface="Times New Roman"/>
              <a:cs typeface="Times New Roman" pitchFamily="18" charset="0"/>
            </a:endParaRPr>
          </a:p>
          <a:p>
            <a:pPr lvl="0" algn="ctr">
              <a:lnSpc>
                <a:spcPct val="150000"/>
              </a:lnSpc>
              <a:tabLst>
                <a:tab pos="90170" algn="l"/>
                <a:tab pos="180340" algn="l"/>
                <a:tab pos="270510" algn="l"/>
              </a:tabLst>
            </a:pPr>
            <a:r>
              <a:rPr lang="en-US" sz="2800" i="1" dirty="0">
                <a:solidFill>
                  <a:schemeClr val="tx1"/>
                </a:solidFill>
                <a:latin typeface="Times New Roman" pitchFamily="18" charset="0"/>
                <a:ea typeface="Times New Roman"/>
                <a:cs typeface="Times New Roman" pitchFamily="18" charset="0"/>
              </a:rPr>
              <a:t>Cho </a:t>
            </a:r>
            <a:r>
              <a:rPr lang="en-US" sz="2800" i="1" dirty="0" err="1">
                <a:solidFill>
                  <a:schemeClr val="tx1"/>
                </a:solidFill>
                <a:latin typeface="Times New Roman" pitchFamily="18" charset="0"/>
                <a:ea typeface="Times New Roman"/>
                <a:cs typeface="Times New Roman" pitchFamily="18" charset="0"/>
              </a:rPr>
              <a:t>tôi</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nhận</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mặt</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ông</a:t>
            </a:r>
            <a:r>
              <a:rPr lang="en-US" sz="2800" i="1" dirty="0">
                <a:solidFill>
                  <a:schemeClr val="tx1"/>
                </a:solidFill>
                <a:latin typeface="Times New Roman" pitchFamily="18" charset="0"/>
                <a:ea typeface="Times New Roman"/>
                <a:cs typeface="Times New Roman" pitchFamily="18" charset="0"/>
              </a:rPr>
              <a:t> cha </a:t>
            </a:r>
            <a:r>
              <a:rPr lang="en-US" sz="2800" i="1" dirty="0" err="1">
                <a:solidFill>
                  <a:schemeClr val="tx1"/>
                </a:solidFill>
                <a:latin typeface="Times New Roman" pitchFamily="18" charset="0"/>
                <a:ea typeface="Times New Roman"/>
                <a:cs typeface="Times New Roman" pitchFamily="18" charset="0"/>
              </a:rPr>
              <a:t>của</a:t>
            </a:r>
            <a:r>
              <a:rPr lang="en-US" sz="2800" i="1" dirty="0">
                <a:solidFill>
                  <a:schemeClr val="tx1"/>
                </a:solidFill>
                <a:latin typeface="Times New Roman" pitchFamily="18" charset="0"/>
                <a:ea typeface="Times New Roman"/>
                <a:cs typeface="Times New Roman" pitchFamily="18" charset="0"/>
              </a:rPr>
              <a:t> </a:t>
            </a:r>
            <a:r>
              <a:rPr lang="en-US" sz="2800" i="1" dirty="0" err="1">
                <a:solidFill>
                  <a:schemeClr val="tx1"/>
                </a:solidFill>
                <a:latin typeface="Times New Roman" pitchFamily="18" charset="0"/>
                <a:ea typeface="Times New Roman"/>
                <a:cs typeface="Times New Roman" pitchFamily="18" charset="0"/>
              </a:rPr>
              <a:t>mình</a:t>
            </a:r>
            <a:endParaRPr lang="en-US" sz="2800" dirty="0">
              <a:solidFill>
                <a:schemeClr val="tx1"/>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20848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733" y="17465"/>
            <a:ext cx="7010400" cy="830997"/>
          </a:xfrm>
          <a:prstGeom prst="rect">
            <a:avLst/>
          </a:prstGeom>
        </p:spPr>
        <p:txBody>
          <a:bodyPr wrap="square">
            <a:spAutoFit/>
          </a:bodyPr>
          <a:lstStyle/>
          <a:p>
            <a:pPr algn="ctr"/>
            <a:r>
              <a:rPr lang="en-US" sz="2400" b="1" dirty="0" err="1" smtClean="0">
                <a:solidFill>
                  <a:srgbClr val="00B0F0"/>
                </a:solidFill>
                <a:latin typeface="Times New Roman" pitchFamily="18" charset="0"/>
                <a:cs typeface="Times New Roman" pitchFamily="18" charset="0"/>
              </a:rPr>
              <a:t>Tiết</a:t>
            </a:r>
            <a:r>
              <a:rPr lang="en-US" sz="2400" b="1" dirty="0" smtClean="0">
                <a:solidFill>
                  <a:srgbClr val="00B0F0"/>
                </a:solidFill>
                <a:latin typeface="Times New Roman" pitchFamily="18" charset="0"/>
                <a:cs typeface="Times New Roman" pitchFamily="18" charset="0"/>
              </a:rPr>
              <a:t> 48-49:</a:t>
            </a:r>
            <a:r>
              <a:rPr lang="vi-VN" sz="2400" b="1" dirty="0" smtClean="0">
                <a:solidFill>
                  <a:srgbClr val="00B0F0"/>
                </a:solidFill>
                <a:latin typeface="Times New Roman" pitchFamily="18" charset="0"/>
                <a:cs typeface="Times New Roman" pitchFamily="18" charset="0"/>
              </a:rPr>
              <a:t>Văn</a:t>
            </a:r>
            <a:r>
              <a:rPr lang="en-US" sz="2400" b="1" dirty="0" smtClean="0">
                <a:solidFill>
                  <a:srgbClr val="00B0F0"/>
                </a:solidFill>
                <a:latin typeface="Times New Roman" pitchFamily="18" charset="0"/>
                <a:cs typeface="Times New Roman" pitchFamily="18" charset="0"/>
              </a:rPr>
              <a:t> </a:t>
            </a:r>
            <a:r>
              <a:rPr lang="en-US" sz="2400" b="1" dirty="0" err="1" smtClean="0">
                <a:solidFill>
                  <a:srgbClr val="00B0F0"/>
                </a:solidFill>
                <a:latin typeface="Times New Roman" pitchFamily="18" charset="0"/>
                <a:cs typeface="Times New Roman" pitchFamily="18" charset="0"/>
              </a:rPr>
              <a:t>bản</a:t>
            </a:r>
            <a:r>
              <a:rPr lang="en-US" sz="2400" b="1" dirty="0" smtClean="0">
                <a:solidFill>
                  <a:srgbClr val="00B0F0"/>
                </a:solidFill>
                <a:latin typeface="Times New Roman" pitchFamily="18" charset="0"/>
                <a:cs typeface="Times New Roman" pitchFamily="18" charset="0"/>
              </a:rPr>
              <a:t> 2</a:t>
            </a:r>
          </a:p>
          <a:p>
            <a:r>
              <a:rPr lang="en-US" sz="2400" b="1" dirty="0" smtClean="0">
                <a:solidFill>
                  <a:srgbClr val="FF0000"/>
                </a:solidFill>
                <a:latin typeface="Times New Roman" pitchFamily="18" charset="0"/>
                <a:cs typeface="Times New Roman" pitchFamily="18" charset="0"/>
              </a:rPr>
              <a:t>CHUYỆN CỔ NƯỚC MÌNH</a:t>
            </a:r>
            <a:r>
              <a:rPr lang="en-US" sz="2400" b="1" dirty="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Lâm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Thị</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Mỹ</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Dạ</a:t>
            </a:r>
            <a:r>
              <a:rPr lang="en-US" sz="2400" b="1" dirty="0">
                <a:solidFill>
                  <a:srgbClr val="FF0000"/>
                </a:solidFill>
                <a:latin typeface="Times New Roman" pitchFamily="18" charset="0"/>
                <a:cs typeface="Times New Roman" pitchFamily="18" charset="0"/>
              </a:rPr>
              <a:t>)</a:t>
            </a:r>
            <a:endParaRPr lang="en-US" sz="2400" b="1" dirty="0" smtClean="0">
              <a:solidFill>
                <a:srgbClr val="FF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488051"/>
            <a:ext cx="854075" cy="86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4636" y="918579"/>
            <a:ext cx="2959208" cy="458202"/>
          </a:xfrm>
          <a:prstGeom prst="rect">
            <a:avLst/>
          </a:prstGeom>
        </p:spPr>
        <p:txBody>
          <a:bodyPr wrap="none">
            <a:spAutoFit/>
          </a:bodyPr>
          <a:lstStyle/>
          <a:p>
            <a:pPr algn="just">
              <a:lnSpc>
                <a:spcPct val="150000"/>
              </a:lnSpc>
              <a:tabLst>
                <a:tab pos="90170" algn="l"/>
                <a:tab pos="180340" algn="l"/>
              </a:tabLst>
            </a:pPr>
            <a:r>
              <a:rPr lang="en-US" b="1" dirty="0">
                <a:latin typeface="Times New Roman"/>
                <a:ea typeface="Times New Roman"/>
                <a:cs typeface="Times New Roman"/>
              </a:rPr>
              <a:t>LUYỆN TẬP – VẬN DỤNG</a:t>
            </a:r>
            <a:endParaRPr lang="en-US" sz="1600" dirty="0">
              <a:latin typeface=".VnTime"/>
              <a:ea typeface="Times New Roman"/>
              <a:cs typeface="Times New Roman"/>
            </a:endParaRPr>
          </a:p>
        </p:txBody>
      </p:sp>
      <p:sp>
        <p:nvSpPr>
          <p:cNvPr id="12" name="Rectangle 11"/>
          <p:cNvSpPr/>
          <p:nvPr/>
        </p:nvSpPr>
        <p:spPr>
          <a:xfrm>
            <a:off x="60584" y="1383107"/>
            <a:ext cx="788999" cy="553998"/>
          </a:xfrm>
          <a:prstGeom prst="rect">
            <a:avLst/>
          </a:prstGeom>
          <a:solidFill>
            <a:srgbClr val="FFFF00"/>
          </a:solidFill>
          <a:ln>
            <a:solidFill>
              <a:srgbClr val="00B050"/>
            </a:solidFill>
          </a:ln>
        </p:spPr>
        <p:txBody>
          <a:bodyPr wrap="none">
            <a:spAutoFit/>
          </a:bodyPr>
          <a:lstStyle/>
          <a:p>
            <a:pPr algn="just">
              <a:lnSpc>
                <a:spcPct val="150000"/>
              </a:lnSpc>
              <a:tabLst>
                <a:tab pos="90170" algn="l"/>
                <a:tab pos="180340" algn="l"/>
              </a:tabLst>
            </a:pPr>
            <a:r>
              <a:rPr lang="en-US" sz="2000" b="1" dirty="0" err="1" smtClean="0">
                <a:solidFill>
                  <a:srgbClr val="FF0000"/>
                </a:solidFill>
                <a:latin typeface="Times New Roman"/>
                <a:ea typeface="Times New Roman"/>
                <a:cs typeface="Times New Roman"/>
              </a:rPr>
              <a:t>Gợi</a:t>
            </a:r>
            <a:r>
              <a:rPr lang="en-US" sz="2000" b="1" dirty="0" smtClean="0">
                <a:solidFill>
                  <a:srgbClr val="FF0000"/>
                </a:solidFill>
                <a:latin typeface="Times New Roman"/>
                <a:ea typeface="Times New Roman"/>
                <a:cs typeface="Times New Roman"/>
              </a:rPr>
              <a:t> ý</a:t>
            </a:r>
            <a:endParaRPr lang="en-US" sz="2000" dirty="0">
              <a:solidFill>
                <a:srgbClr val="FF0000"/>
              </a:solidFill>
              <a:latin typeface=".VnTime"/>
              <a:ea typeface="Times New Roman"/>
              <a:cs typeface="Times New Roman"/>
            </a:endParaRPr>
          </a:p>
        </p:txBody>
      </p:sp>
      <p:sp>
        <p:nvSpPr>
          <p:cNvPr id="13" name="Rectangle 12"/>
          <p:cNvSpPr/>
          <p:nvPr/>
        </p:nvSpPr>
        <p:spPr>
          <a:xfrm>
            <a:off x="38143" y="1849569"/>
            <a:ext cx="1225015" cy="498855"/>
          </a:xfrm>
          <a:prstGeom prst="rect">
            <a:avLst/>
          </a:prstGeom>
        </p:spPr>
        <p:txBody>
          <a:bodyPr wrap="none">
            <a:spAutoFit/>
          </a:bodyPr>
          <a:lstStyle/>
          <a:p>
            <a:pPr algn="just">
              <a:lnSpc>
                <a:spcPct val="150000"/>
              </a:lnSpc>
              <a:tabLst>
                <a:tab pos="90170" algn="l"/>
                <a:tab pos="180340" algn="l"/>
              </a:tabLst>
            </a:pPr>
            <a:r>
              <a:rPr lang="en-US" sz="2000" b="1" dirty="0" err="1" smtClean="0">
                <a:solidFill>
                  <a:srgbClr val="FF0000"/>
                </a:solidFill>
                <a:latin typeface="Times New Roman"/>
                <a:ea typeface="Times New Roman"/>
                <a:cs typeface="Times New Roman"/>
              </a:rPr>
              <a:t>Yêu</a:t>
            </a:r>
            <a:r>
              <a:rPr lang="en-US" sz="2000" b="1" dirty="0" smtClean="0">
                <a:solidFill>
                  <a:srgbClr val="FF0000"/>
                </a:solidFill>
                <a:latin typeface="Times New Roman"/>
                <a:ea typeface="Times New Roman"/>
                <a:cs typeface="Times New Roman"/>
              </a:rPr>
              <a:t> </a:t>
            </a:r>
            <a:r>
              <a:rPr lang="en-US" sz="2000" b="1" dirty="0" err="1" smtClean="0">
                <a:solidFill>
                  <a:srgbClr val="FF0000"/>
                </a:solidFill>
                <a:latin typeface="Times New Roman"/>
                <a:ea typeface="Times New Roman"/>
                <a:cs typeface="Times New Roman"/>
              </a:rPr>
              <a:t>cầu</a:t>
            </a:r>
            <a:r>
              <a:rPr lang="en-US" sz="2000" b="1" dirty="0" smtClean="0">
                <a:solidFill>
                  <a:srgbClr val="FF0000"/>
                </a:solidFill>
                <a:latin typeface="Times New Roman"/>
                <a:ea typeface="Times New Roman"/>
                <a:cs typeface="Times New Roman"/>
              </a:rPr>
              <a:t>: </a:t>
            </a:r>
            <a:endParaRPr lang="en-US" sz="2000" dirty="0">
              <a:solidFill>
                <a:srgbClr val="FF0000"/>
              </a:solidFill>
              <a:latin typeface=".VnTime"/>
              <a:ea typeface="Times New Roman"/>
              <a:cs typeface="Times New Roman"/>
            </a:endParaRPr>
          </a:p>
        </p:txBody>
      </p:sp>
      <p:sp>
        <p:nvSpPr>
          <p:cNvPr id="14" name="Rectangle 13"/>
          <p:cNvSpPr/>
          <p:nvPr/>
        </p:nvSpPr>
        <p:spPr>
          <a:xfrm>
            <a:off x="1049318" y="1969813"/>
            <a:ext cx="5328703" cy="498855"/>
          </a:xfrm>
          <a:prstGeom prst="rect">
            <a:avLst/>
          </a:prstGeom>
        </p:spPr>
        <p:txBody>
          <a:bodyPr wrap="none">
            <a:spAutoFit/>
          </a:bodyPr>
          <a:lstStyle/>
          <a:p>
            <a:pPr algn="just">
              <a:lnSpc>
                <a:spcPct val="150000"/>
              </a:lnSpc>
              <a:tabLst>
                <a:tab pos="90170" algn="l"/>
                <a:tab pos="180340" algn="l"/>
              </a:tabLst>
            </a:pPr>
            <a:r>
              <a:rPr lang="en-US" sz="2000" b="1" dirty="0" smtClean="0">
                <a:solidFill>
                  <a:srgbClr val="FF0000"/>
                </a:solidFill>
                <a:latin typeface="Times New Roman"/>
                <a:ea typeface="Times New Roman"/>
                <a:cs typeface="Times New Roman"/>
              </a:rPr>
              <a:t>- </a:t>
            </a:r>
            <a:r>
              <a:rPr lang="en-US" sz="2000" b="1" dirty="0" err="1" smtClean="0">
                <a:solidFill>
                  <a:srgbClr val="FF0000"/>
                </a:solidFill>
                <a:latin typeface="Times New Roman"/>
                <a:ea typeface="Times New Roman"/>
                <a:cs typeface="Times New Roman"/>
              </a:rPr>
              <a:t>Hình</a:t>
            </a:r>
            <a:r>
              <a:rPr lang="en-US" sz="2000" b="1" dirty="0" smtClean="0">
                <a:solidFill>
                  <a:srgbClr val="FF0000"/>
                </a:solidFill>
                <a:latin typeface="Times New Roman"/>
                <a:ea typeface="Times New Roman"/>
                <a:cs typeface="Times New Roman"/>
              </a:rPr>
              <a:t> </a:t>
            </a:r>
            <a:r>
              <a:rPr lang="en-US" sz="2000" b="1" dirty="0" err="1" smtClean="0">
                <a:solidFill>
                  <a:srgbClr val="FF0000"/>
                </a:solidFill>
                <a:latin typeface="Times New Roman"/>
                <a:ea typeface="Times New Roman"/>
                <a:cs typeface="Times New Roman"/>
              </a:rPr>
              <a:t>thức</a:t>
            </a:r>
            <a:r>
              <a:rPr lang="en-US" sz="2000" b="1" dirty="0" smtClean="0">
                <a:solidFill>
                  <a:srgbClr val="FF0000"/>
                </a:solidFill>
                <a:latin typeface="Times New Roman"/>
                <a:ea typeface="Times New Roman"/>
                <a:cs typeface="Times New Roman"/>
              </a:rPr>
              <a:t> : </a:t>
            </a:r>
            <a:r>
              <a:rPr lang="en-US" sz="2000" b="1" dirty="0" err="1" smtClean="0">
                <a:latin typeface="Times New Roman"/>
                <a:ea typeface="Times New Roman"/>
                <a:cs typeface="Times New Roman"/>
              </a:rPr>
              <a:t>viết</a:t>
            </a:r>
            <a:r>
              <a:rPr lang="en-US" sz="2000" b="1" dirty="0" smtClean="0">
                <a:latin typeface="Times New Roman"/>
                <a:ea typeface="Times New Roman"/>
                <a:cs typeface="Times New Roman"/>
              </a:rPr>
              <a:t> </a:t>
            </a:r>
            <a:r>
              <a:rPr lang="en-US" sz="2000" b="1" dirty="0" err="1" smtClean="0">
                <a:latin typeface="Times New Roman"/>
                <a:ea typeface="Times New Roman"/>
                <a:cs typeface="Times New Roman"/>
              </a:rPr>
              <a:t>đoạn</a:t>
            </a:r>
            <a:r>
              <a:rPr lang="en-US" sz="2000" b="1" dirty="0" smtClean="0">
                <a:latin typeface="Times New Roman"/>
                <a:ea typeface="Times New Roman"/>
                <a:cs typeface="Times New Roman"/>
              </a:rPr>
              <a:t> </a:t>
            </a:r>
            <a:r>
              <a:rPr lang="en-US" sz="2000" b="1" dirty="0" err="1" smtClean="0">
                <a:latin typeface="Times New Roman"/>
                <a:ea typeface="Times New Roman"/>
                <a:cs typeface="Times New Roman"/>
              </a:rPr>
              <a:t>văn</a:t>
            </a:r>
            <a:r>
              <a:rPr lang="en-US" sz="2000" b="1" dirty="0" smtClean="0">
                <a:latin typeface="Times New Roman"/>
                <a:ea typeface="Times New Roman"/>
                <a:cs typeface="Times New Roman"/>
              </a:rPr>
              <a:t> </a:t>
            </a:r>
            <a:r>
              <a:rPr lang="en-US" sz="2000" b="1" dirty="0" err="1" smtClean="0">
                <a:latin typeface="Times New Roman"/>
                <a:ea typeface="Times New Roman"/>
                <a:cs typeface="Times New Roman"/>
              </a:rPr>
              <a:t>dài</a:t>
            </a:r>
            <a:r>
              <a:rPr lang="en-US" sz="2000" b="1" dirty="0" smtClean="0">
                <a:latin typeface="Times New Roman"/>
                <a:ea typeface="Times New Roman"/>
                <a:cs typeface="Times New Roman"/>
              </a:rPr>
              <a:t> </a:t>
            </a:r>
            <a:r>
              <a:rPr lang="en-US" sz="2000" b="1" dirty="0" err="1" smtClean="0">
                <a:latin typeface="Times New Roman"/>
                <a:ea typeface="Times New Roman"/>
                <a:cs typeface="Times New Roman"/>
              </a:rPr>
              <a:t>khoảng</a:t>
            </a:r>
            <a:r>
              <a:rPr lang="en-US" sz="2000" b="1" dirty="0" smtClean="0">
                <a:latin typeface="Times New Roman"/>
                <a:ea typeface="Times New Roman"/>
                <a:cs typeface="Times New Roman"/>
              </a:rPr>
              <a:t> 5- 7 </a:t>
            </a:r>
            <a:r>
              <a:rPr lang="en-US" sz="2000" b="1" dirty="0" err="1" smtClean="0">
                <a:latin typeface="Times New Roman"/>
                <a:ea typeface="Times New Roman"/>
                <a:cs typeface="Times New Roman"/>
              </a:rPr>
              <a:t>câu</a:t>
            </a:r>
            <a:endParaRPr lang="en-US" sz="2000" dirty="0">
              <a:latin typeface=".VnTime"/>
              <a:ea typeface="Times New Roman"/>
              <a:cs typeface="Times New Roman"/>
            </a:endParaRPr>
          </a:p>
        </p:txBody>
      </p:sp>
      <p:sp>
        <p:nvSpPr>
          <p:cNvPr id="15" name="Rectangle 14"/>
          <p:cNvSpPr/>
          <p:nvPr/>
        </p:nvSpPr>
        <p:spPr>
          <a:xfrm>
            <a:off x="1359426" y="2510301"/>
            <a:ext cx="7699032" cy="960519"/>
          </a:xfrm>
          <a:prstGeom prst="rect">
            <a:avLst/>
          </a:prstGeom>
        </p:spPr>
        <p:txBody>
          <a:bodyPr wrap="square">
            <a:spAutoFit/>
          </a:bodyPr>
          <a:lstStyle/>
          <a:p>
            <a:pPr lvl="0" algn="just">
              <a:lnSpc>
                <a:spcPct val="150000"/>
              </a:lnSpc>
              <a:tabLst>
                <a:tab pos="90170" algn="l"/>
                <a:tab pos="180340" algn="l"/>
                <a:tab pos="270510" algn="l"/>
              </a:tabLst>
            </a:pPr>
            <a:r>
              <a:rPr lang="en-US" sz="2000" b="1" dirty="0" smtClean="0">
                <a:solidFill>
                  <a:srgbClr val="FF0000"/>
                </a:solidFill>
                <a:latin typeface="Times New Roman"/>
                <a:ea typeface="Times New Roman"/>
                <a:cs typeface="Times New Roman"/>
              </a:rPr>
              <a:t>- </a:t>
            </a:r>
            <a:r>
              <a:rPr lang="en-US" sz="2000" b="1" dirty="0" err="1" smtClean="0">
                <a:solidFill>
                  <a:srgbClr val="FF0000"/>
                </a:solidFill>
                <a:latin typeface="Times New Roman"/>
                <a:ea typeface="Times New Roman"/>
                <a:cs typeface="Times New Roman"/>
              </a:rPr>
              <a:t>Nội</a:t>
            </a:r>
            <a:r>
              <a:rPr lang="en-US" sz="2000" b="1" dirty="0" smtClean="0">
                <a:solidFill>
                  <a:srgbClr val="FF0000"/>
                </a:solidFill>
                <a:latin typeface="Times New Roman"/>
                <a:ea typeface="Times New Roman"/>
                <a:cs typeface="Times New Roman"/>
              </a:rPr>
              <a:t> dung: </a:t>
            </a:r>
            <a:r>
              <a:rPr lang="en-US" sz="2000" dirty="0" err="1" smtClean="0">
                <a:latin typeface="Times New Roman"/>
                <a:ea typeface="Times New Roman"/>
                <a:cs typeface="Times New Roman"/>
              </a:rPr>
              <a:t>Nêu</a:t>
            </a:r>
            <a:r>
              <a:rPr lang="en-US" sz="2000" dirty="0" smtClean="0">
                <a:latin typeface="Times New Roman"/>
                <a:ea typeface="Times New Roman"/>
                <a:cs typeface="Times New Roman"/>
              </a:rPr>
              <a:t> </a:t>
            </a:r>
            <a:r>
              <a:rPr lang="en-US" sz="2000" dirty="0" err="1">
                <a:latin typeface="Times New Roman" pitchFamily="18" charset="0"/>
                <a:ea typeface="Times New Roman"/>
                <a:cs typeface="Times New Roman" pitchFamily="18" charset="0"/>
              </a:rPr>
              <a:t>cảm</a:t>
            </a:r>
            <a:r>
              <a:rPr lang="en-US" sz="2000" dirty="0">
                <a:latin typeface="Times New Roman" pitchFamily="18" charset="0"/>
                <a:ea typeface="Times New Roman"/>
                <a:cs typeface="Times New Roman" pitchFamily="18" charset="0"/>
              </a:rPr>
              <a:t> </a:t>
            </a:r>
            <a:r>
              <a:rPr lang="en-US" sz="2000" dirty="0" err="1">
                <a:latin typeface="Times New Roman" pitchFamily="18" charset="0"/>
                <a:ea typeface="Times New Roman"/>
                <a:cs typeface="Times New Roman" pitchFamily="18" charset="0"/>
              </a:rPr>
              <a:t>nhận</a:t>
            </a:r>
            <a:r>
              <a:rPr lang="en-US" sz="2000" dirty="0">
                <a:latin typeface="Times New Roman" pitchFamily="18" charset="0"/>
                <a:ea typeface="Times New Roman"/>
                <a:cs typeface="Times New Roman" pitchFamily="18" charset="0"/>
              </a:rPr>
              <a:t> </a:t>
            </a:r>
            <a:r>
              <a:rPr lang="en-US" sz="2000" dirty="0" err="1">
                <a:latin typeface="Times New Roman" pitchFamily="18" charset="0"/>
                <a:ea typeface="Times New Roman"/>
                <a:cs typeface="Times New Roman" pitchFamily="18" charset="0"/>
              </a:rPr>
              <a:t>của</a:t>
            </a:r>
            <a:r>
              <a:rPr lang="en-US" sz="2000" dirty="0">
                <a:latin typeface="Times New Roman" pitchFamily="18" charset="0"/>
                <a:ea typeface="Times New Roman"/>
                <a:cs typeface="Times New Roman" pitchFamily="18" charset="0"/>
              </a:rPr>
              <a:t> </a:t>
            </a:r>
            <a:r>
              <a:rPr lang="en-US" sz="2000" dirty="0" err="1">
                <a:latin typeface="Times New Roman" pitchFamily="18" charset="0"/>
                <a:ea typeface="Times New Roman"/>
                <a:cs typeface="Times New Roman" pitchFamily="18" charset="0"/>
              </a:rPr>
              <a:t>em</a:t>
            </a:r>
            <a:r>
              <a:rPr lang="en-US" sz="2000" dirty="0">
                <a:latin typeface="Times New Roman" pitchFamily="18" charset="0"/>
                <a:ea typeface="Times New Roman"/>
                <a:cs typeface="Times New Roman" pitchFamily="18" charset="0"/>
              </a:rPr>
              <a:t> </a:t>
            </a:r>
            <a:r>
              <a:rPr lang="en-US" sz="2000" dirty="0" err="1">
                <a:latin typeface="Times New Roman" pitchFamily="18" charset="0"/>
                <a:ea typeface="Times New Roman"/>
                <a:cs typeface="Times New Roman" pitchFamily="18" charset="0"/>
              </a:rPr>
              <a:t>về</a:t>
            </a:r>
            <a:r>
              <a:rPr lang="en-US" sz="2000" dirty="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4 </a:t>
            </a:r>
            <a:r>
              <a:rPr lang="en-US" sz="2000" dirty="0" err="1" smtClean="0">
                <a:latin typeface="Times New Roman" pitchFamily="18" charset="0"/>
                <a:ea typeface="Times New Roman"/>
                <a:cs typeface="Times New Roman" pitchFamily="18" charset="0"/>
              </a:rPr>
              <a:t>dòng</a:t>
            </a:r>
            <a:r>
              <a:rPr lang="en-US" sz="2000" dirty="0" smtClean="0">
                <a:latin typeface="Times New Roman" pitchFamily="18" charset="0"/>
                <a:ea typeface="Times New Roman"/>
                <a:cs typeface="Times New Roman" pitchFamily="18" charset="0"/>
              </a:rPr>
              <a:t> </a:t>
            </a:r>
            <a:r>
              <a:rPr lang="en-US" sz="2000" dirty="0" err="1" smtClean="0">
                <a:latin typeface="Times New Roman" pitchFamily="18" charset="0"/>
                <a:ea typeface="Times New Roman"/>
                <a:cs typeface="Times New Roman" pitchFamily="18" charset="0"/>
              </a:rPr>
              <a:t>thơ</a:t>
            </a:r>
            <a:r>
              <a:rPr lang="en-US" sz="2000" dirty="0" smtClean="0">
                <a:latin typeface="Times New Roman" pitchFamily="18" charset="0"/>
                <a:ea typeface="Times New Roman"/>
                <a:cs typeface="Times New Roman" pitchFamily="18" charset="0"/>
              </a:rPr>
              <a:t> </a:t>
            </a:r>
            <a:r>
              <a:rPr lang="en-US" sz="2000" dirty="0" err="1" smtClean="0">
                <a:latin typeface="Times New Roman" pitchFamily="18" charset="0"/>
                <a:ea typeface="Times New Roman"/>
                <a:cs typeface="Times New Roman" pitchFamily="18" charset="0"/>
              </a:rPr>
              <a:t>trong</a:t>
            </a:r>
            <a:r>
              <a:rPr lang="en-US" sz="2000" dirty="0" smtClean="0">
                <a:latin typeface="Times New Roman" pitchFamily="18" charset="0"/>
                <a:ea typeface="Times New Roman"/>
                <a:cs typeface="Times New Roman" pitchFamily="18" charset="0"/>
              </a:rPr>
              <a:t> </a:t>
            </a:r>
            <a:r>
              <a:rPr lang="en-US" sz="2000" dirty="0" err="1" smtClean="0">
                <a:latin typeface="Times New Roman" pitchFamily="18" charset="0"/>
                <a:ea typeface="Times New Roman"/>
                <a:cs typeface="Times New Roman" pitchFamily="18" charset="0"/>
              </a:rPr>
              <a:t>bài</a:t>
            </a:r>
            <a:r>
              <a:rPr lang="en-US" sz="2000" dirty="0" smtClean="0">
                <a:latin typeface="Times New Roman" pitchFamily="18" charset="0"/>
                <a:ea typeface="Times New Roman"/>
                <a:cs typeface="Times New Roman" pitchFamily="18" charset="0"/>
              </a:rPr>
              <a:t>  “</a:t>
            </a:r>
            <a:r>
              <a:rPr lang="en-US" sz="2000" dirty="0" err="1" smtClean="0">
                <a:latin typeface="Times New Roman" pitchFamily="18" charset="0"/>
                <a:ea typeface="Times New Roman"/>
                <a:cs typeface="Times New Roman" pitchFamily="18" charset="0"/>
              </a:rPr>
              <a:t>Chuyện</a:t>
            </a:r>
            <a:r>
              <a:rPr lang="en-US" sz="2000" dirty="0" smtClean="0">
                <a:latin typeface="Times New Roman" pitchFamily="18" charset="0"/>
                <a:ea typeface="Times New Roman"/>
                <a:cs typeface="Times New Roman" pitchFamily="18" charset="0"/>
              </a:rPr>
              <a:t> </a:t>
            </a:r>
            <a:r>
              <a:rPr lang="en-US" sz="2000" dirty="0" err="1" smtClean="0">
                <a:latin typeface="Times New Roman" pitchFamily="18" charset="0"/>
                <a:ea typeface="Times New Roman"/>
                <a:cs typeface="Times New Roman" pitchFamily="18" charset="0"/>
              </a:rPr>
              <a:t>cổ</a:t>
            </a:r>
            <a:r>
              <a:rPr lang="en-US" sz="2000" dirty="0" smtClean="0">
                <a:latin typeface="Times New Roman" pitchFamily="18" charset="0"/>
                <a:ea typeface="Times New Roman"/>
                <a:cs typeface="Times New Roman" pitchFamily="18" charset="0"/>
              </a:rPr>
              <a:t> </a:t>
            </a:r>
            <a:r>
              <a:rPr lang="en-US" sz="2000" dirty="0" err="1" smtClean="0">
                <a:latin typeface="Times New Roman" pitchFamily="18" charset="0"/>
                <a:ea typeface="Times New Roman"/>
                <a:cs typeface="Times New Roman" pitchFamily="18" charset="0"/>
              </a:rPr>
              <a:t>nước</a:t>
            </a:r>
            <a:r>
              <a:rPr lang="en-US" sz="2000" dirty="0" smtClean="0">
                <a:latin typeface="Times New Roman" pitchFamily="18" charset="0"/>
                <a:ea typeface="Times New Roman"/>
                <a:cs typeface="Times New Roman" pitchFamily="18" charset="0"/>
              </a:rPr>
              <a:t>  </a:t>
            </a:r>
            <a:r>
              <a:rPr lang="en-US" sz="2000" dirty="0" err="1" smtClean="0">
                <a:latin typeface="Times New Roman" pitchFamily="18" charset="0"/>
                <a:ea typeface="Times New Roman"/>
                <a:cs typeface="Times New Roman" pitchFamily="18" charset="0"/>
              </a:rPr>
              <a:t>mình</a:t>
            </a:r>
            <a:r>
              <a:rPr lang="en-US" sz="2000" dirty="0" smtClean="0">
                <a:latin typeface="Times New Roman" pitchFamily="18" charset="0"/>
                <a:ea typeface="Times New Roman"/>
                <a:cs typeface="Times New Roman" pitchFamily="18" charset="0"/>
              </a:rPr>
              <a:t> </a:t>
            </a:r>
            <a:r>
              <a:rPr lang="en-US" sz="2000" dirty="0" err="1" smtClean="0">
                <a:latin typeface="Times New Roman" pitchFamily="18" charset="0"/>
                <a:ea typeface="Times New Roman"/>
                <a:cs typeface="Times New Roman" pitchFamily="18" charset="0"/>
              </a:rPr>
              <a:t>của</a:t>
            </a:r>
            <a:r>
              <a:rPr lang="en-US" sz="2000" dirty="0" smtClean="0">
                <a:latin typeface="Times New Roman" pitchFamily="18" charset="0"/>
                <a:ea typeface="Times New Roman"/>
                <a:cs typeface="Times New Roman" pitchFamily="18" charset="0"/>
              </a:rPr>
              <a:t> </a:t>
            </a:r>
            <a:r>
              <a:rPr lang="en-US" sz="2000" dirty="0" err="1" smtClean="0">
                <a:solidFill>
                  <a:prstClr val="black"/>
                </a:solidFill>
                <a:latin typeface="Times New Roman" pitchFamily="18" charset="0"/>
                <a:ea typeface="Times New Roman"/>
                <a:cs typeface="Times New Roman" pitchFamily="18" charset="0"/>
              </a:rPr>
              <a:t>Lâm</a:t>
            </a:r>
            <a:r>
              <a:rPr lang="en-US" sz="2000" dirty="0" smtClean="0">
                <a:solidFill>
                  <a:prstClr val="black"/>
                </a:solidFill>
                <a:latin typeface="Times New Roman" pitchFamily="18" charset="0"/>
                <a:ea typeface="Times New Roman"/>
                <a:cs typeface="Times New Roman" pitchFamily="18" charset="0"/>
              </a:rPr>
              <a:t> </a:t>
            </a:r>
            <a:r>
              <a:rPr lang="en-US" sz="2000" dirty="0" err="1" smtClean="0">
                <a:solidFill>
                  <a:prstClr val="black"/>
                </a:solidFill>
                <a:latin typeface="Times New Roman" pitchFamily="18" charset="0"/>
                <a:ea typeface="Times New Roman"/>
                <a:cs typeface="Times New Roman" pitchFamily="18" charset="0"/>
              </a:rPr>
              <a:t>Thị</a:t>
            </a:r>
            <a:r>
              <a:rPr lang="en-US" sz="2000" dirty="0" smtClean="0">
                <a:solidFill>
                  <a:prstClr val="black"/>
                </a:solidFill>
                <a:latin typeface="Times New Roman" pitchFamily="18" charset="0"/>
                <a:ea typeface="Times New Roman"/>
                <a:cs typeface="Times New Roman" pitchFamily="18" charset="0"/>
              </a:rPr>
              <a:t>  </a:t>
            </a:r>
            <a:r>
              <a:rPr lang="en-US" sz="2000" dirty="0" err="1" smtClean="0">
                <a:solidFill>
                  <a:prstClr val="black"/>
                </a:solidFill>
                <a:latin typeface="Times New Roman" pitchFamily="18" charset="0"/>
                <a:ea typeface="Times New Roman"/>
                <a:cs typeface="Times New Roman" pitchFamily="18" charset="0"/>
              </a:rPr>
              <a:t>Mỹ</a:t>
            </a:r>
            <a:r>
              <a:rPr lang="en-US" sz="2000" dirty="0" smtClean="0">
                <a:solidFill>
                  <a:prstClr val="black"/>
                </a:solidFill>
                <a:latin typeface="Times New Roman" pitchFamily="18" charset="0"/>
                <a:ea typeface="Times New Roman"/>
                <a:cs typeface="Times New Roman" pitchFamily="18" charset="0"/>
              </a:rPr>
              <a:t> </a:t>
            </a:r>
            <a:r>
              <a:rPr lang="en-US" sz="2000" dirty="0" err="1" smtClean="0">
                <a:solidFill>
                  <a:prstClr val="black"/>
                </a:solidFill>
                <a:latin typeface="Times New Roman" pitchFamily="18" charset="0"/>
                <a:ea typeface="Times New Roman"/>
                <a:cs typeface="Times New Roman" pitchFamily="18" charset="0"/>
              </a:rPr>
              <a:t>Dạ</a:t>
            </a:r>
            <a:r>
              <a:rPr lang="en-US" sz="2000" b="1" dirty="0" smtClean="0">
                <a:solidFill>
                  <a:srgbClr val="FF0000"/>
                </a:solidFill>
                <a:latin typeface="Times New Roman"/>
                <a:ea typeface="Times New Roman"/>
                <a:cs typeface="Times New Roman"/>
              </a:rPr>
              <a:t> </a:t>
            </a:r>
            <a:endParaRPr lang="en-US" sz="2000" dirty="0">
              <a:solidFill>
                <a:srgbClr val="FF0000"/>
              </a:solidFill>
              <a:latin typeface=".VnTime"/>
              <a:ea typeface="Times New Roman"/>
              <a:cs typeface="Times New Roman"/>
            </a:endParaRPr>
          </a:p>
        </p:txBody>
      </p:sp>
      <p:sp>
        <p:nvSpPr>
          <p:cNvPr id="4" name="Rectangle 3"/>
          <p:cNvSpPr/>
          <p:nvPr/>
        </p:nvSpPr>
        <p:spPr>
          <a:xfrm>
            <a:off x="1261802" y="3657600"/>
            <a:ext cx="7796655" cy="1631216"/>
          </a:xfrm>
          <a:prstGeom prst="rect">
            <a:avLst/>
          </a:prstGeom>
        </p:spPr>
        <p:txBody>
          <a:bodyPr wrap="square">
            <a:spAutoFit/>
          </a:bodyPr>
          <a:lstStyle/>
          <a:p>
            <a:r>
              <a:rPr lang="vi-VN" sz="2000" dirty="0">
                <a:latin typeface="Times New Roman" pitchFamily="18" charset="0"/>
                <a:cs typeface="Times New Roman" pitchFamily="18" charset="0"/>
              </a:rPr>
              <a:t>- Đoạn thơ đã khơi gợi trong em những tình cảm gì đối với những câu chuyện cổ? </a:t>
            </a:r>
          </a:p>
          <a:p>
            <a:r>
              <a:rPr lang="vi-VN" sz="2000" dirty="0">
                <a:latin typeface="Times New Roman" pitchFamily="18" charset="0"/>
                <a:cs typeface="Times New Roman" pitchFamily="18" charset="0"/>
              </a:rPr>
              <a:t>- Trong 2 dòng thơ đầu, tác gải sử dụng biện pháp tu từ gì? Biện pháp tu từ đó đã mang lại hiệu quả gì trong việc thể hiện tư tưởng, tình cảm của tác giả? </a:t>
            </a:r>
          </a:p>
        </p:txBody>
      </p:sp>
      <p:sp>
        <p:nvSpPr>
          <p:cNvPr id="7" name="Rectangle 6"/>
          <p:cNvSpPr/>
          <p:nvPr/>
        </p:nvSpPr>
        <p:spPr>
          <a:xfrm>
            <a:off x="1221946" y="5342099"/>
            <a:ext cx="7836511" cy="1015663"/>
          </a:xfrm>
          <a:prstGeom prst="rect">
            <a:avLst/>
          </a:prstGeom>
        </p:spPr>
        <p:txBody>
          <a:bodyPr wrap="square">
            <a:spAutoFit/>
          </a:bodyPr>
          <a:lstStyle/>
          <a:p>
            <a:pPr algn="just"/>
            <a:r>
              <a:rPr lang="vi-VN" sz="2000" dirty="0">
                <a:solidFill>
                  <a:srgbClr val="000000"/>
                </a:solidFill>
                <a:latin typeface="Times New Roman" pitchFamily="18" charset="0"/>
                <a:cs typeface="Times New Roman" pitchFamily="18" charset="0"/>
              </a:rPr>
              <a:t>- Vì sao tác giả lại khẳng định những câu chuyện cổ giúp ta gặp lại ông cha, thấy được diện mạo tinh thần của những thế hệ đi trước? </a:t>
            </a:r>
          </a:p>
          <a:p>
            <a:pPr algn="just"/>
            <a:r>
              <a:rPr lang="vi-VN" sz="2000" dirty="0">
                <a:solidFill>
                  <a:srgbClr val="000000"/>
                </a:solidFill>
                <a:latin typeface="Times New Roman" pitchFamily="18" charset="0"/>
                <a:cs typeface="Times New Roman" pitchFamily="18" charset="0"/>
              </a:rPr>
              <a:t>- Em có cảm nhận gì về giọng điệu của đoạn thơ? </a:t>
            </a:r>
            <a:endParaRPr lang="vi-VN" sz="2000" b="0" i="0" dirty="0">
              <a:solidFill>
                <a:srgbClr val="000000"/>
              </a:solidFill>
              <a:effectLst/>
              <a:latin typeface="Times New Roman" pitchFamily="18" charset="0"/>
              <a:cs typeface="Times New Roman" pitchFamily="18" charset="0"/>
            </a:endParaRPr>
          </a:p>
        </p:txBody>
      </p:sp>
      <p:cxnSp>
        <p:nvCxnSpPr>
          <p:cNvPr id="16" name="Straight Arrow Connector 15"/>
          <p:cNvCxnSpPr/>
          <p:nvPr/>
        </p:nvCxnSpPr>
        <p:spPr>
          <a:xfrm flipV="1">
            <a:off x="650650" y="3886200"/>
            <a:ext cx="794318" cy="58700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p:nvPr/>
        </p:nvCxnSpPr>
        <p:spPr>
          <a:xfrm>
            <a:off x="650650" y="4473208"/>
            <a:ext cx="70877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a:off x="650650" y="4473208"/>
            <a:ext cx="654347" cy="108939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p:nvPr/>
        </p:nvCxnSpPr>
        <p:spPr>
          <a:xfrm>
            <a:off x="650650" y="4473208"/>
            <a:ext cx="708776" cy="177519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4848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fade">
                                      <p:cBhvr>
                                        <p:cTn id="39" dur="5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175" y="2270101"/>
            <a:ext cx="8629650" cy="99461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100" dirty="0" err="1">
                <a:solidFill>
                  <a:schemeClr val="tx1"/>
                </a:solidFill>
                <a:latin typeface="Times New Roman" panose="02020603050405020304" pitchFamily="18" charset="0"/>
                <a:cs typeface="Times New Roman" panose="02020603050405020304" pitchFamily="18" charset="0"/>
              </a:rPr>
              <a:t>Vốn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có</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trong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thơ</a:t>
            </a:r>
            <a:r>
              <a:rPr lang="en-US" sz="2100" dirty="0">
                <a:solidFill>
                  <a:schemeClr val="tx1"/>
                </a:solidFill>
                <a:latin typeface="Times New Roman" panose="02020603050405020304" pitchFamily="18" charset="0"/>
                <a:cs typeface="Times New Roman" panose="02020603050405020304" pitchFamily="18" charset="0"/>
              </a:rPr>
              <a:t> ca </a:t>
            </a:r>
            <a:r>
              <a:rPr lang="en-US" sz="2100" dirty="0" err="1">
                <a:solidFill>
                  <a:schemeClr val="tx1"/>
                </a:solidFill>
                <a:latin typeface="Times New Roman" panose="02020603050405020304" pitchFamily="18" charset="0"/>
                <a:cs typeface="Times New Roman" panose="02020603050405020304" pitchFamily="18" charset="0"/>
              </a:rPr>
              <a:t>dân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gian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sau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này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được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sử</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nhiều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trong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thơ</a:t>
            </a:r>
            <a:r>
              <a:rPr lang="en-US" sz="2100" dirty="0">
                <a:solidFill>
                  <a:schemeClr val="tx1"/>
                </a:solidFill>
                <a:latin typeface="Times New Roman" panose="02020603050405020304" pitchFamily="18" charset="0"/>
                <a:cs typeface="Times New Roman" panose="02020603050405020304" pitchFamily="18" charset="0"/>
              </a:rPr>
              <a:t> ca </a:t>
            </a:r>
            <a:r>
              <a:rPr lang="en-US" sz="2100" dirty="0" err="1">
                <a:solidFill>
                  <a:schemeClr val="tx1"/>
                </a:solidFill>
                <a:latin typeface="Times New Roman" panose="02020603050405020304" pitchFamily="18" charset="0"/>
                <a:cs typeface="Times New Roman" panose="02020603050405020304" pitchFamily="18" charset="0"/>
              </a:rPr>
              <a:t>hiện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đại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gồm</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5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257175" y="3345526"/>
            <a:ext cx="8629650" cy="62289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sắp</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xếp</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cặp</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8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257175" y="4045411"/>
            <a:ext cx="8629650" cy="99461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khá</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phổ</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ca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dao</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ca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phong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trào</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Mỗi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hạn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chú</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mỗi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gồm</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mỗi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gồm</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7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205015" y="5117016"/>
            <a:ext cx="8681810" cy="776697"/>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vào</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niêm</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chặt</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chẽ</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nghiêm</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ngặt</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72625" y="3199772"/>
            <a:ext cx="457200" cy="4572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26671" y="4155844"/>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572625" y="4811424"/>
            <a:ext cx="457200" cy="4572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32519" y="5467004"/>
            <a:ext cx="457200" cy="457200"/>
          </a:xfrm>
          <a:prstGeom prst="rect">
            <a:avLst/>
          </a:prstGeom>
        </p:spPr>
      </p:pic>
      <p:pic>
        <p:nvPicPr>
          <p:cNvPr id="14"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629900" y="3207974"/>
            <a:ext cx="457200" cy="457200"/>
          </a:xfrm>
          <a:prstGeom prst="rect">
            <a:avLst/>
          </a:prstGeom>
        </p:spPr>
      </p:pic>
      <p:pic>
        <p:nvPicPr>
          <p:cNvPr id="52" name="Picture 1" descr="Этикет для детей. Учусь правилам поведения. Незнайка на улице - Сим-Портал">
            <a:extLst>
              <a:ext uri="{FF2B5EF4-FFF2-40B4-BE49-F238E27FC236}">
                <a16:creationId xmlns:a16="http://schemas.microsoft.com/office/drawing/2014/main" id="{D3EE96A3-FCFD-459D-B747-9144D7CB9624}"/>
              </a:ext>
            </a:extLst>
          </p:cNvPr>
          <p:cNvPicPr>
            <a:picLocks noChangeAspect="1" noChangeArrowheads="1"/>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flipH="1">
            <a:off x="7778881" y="964288"/>
            <a:ext cx="780695" cy="1093139"/>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6CF83C6F-E0D9-4561-9622-0C7E3C3D0A67}"/>
              </a:ext>
            </a:extLst>
          </p:cNvPr>
          <p:cNvSpPr/>
          <p:nvPr/>
        </p:nvSpPr>
        <p:spPr>
          <a:xfrm>
            <a:off x="584424" y="1099738"/>
            <a:ext cx="6847069" cy="909902"/>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750"/>
              </a:spcAft>
            </a:pP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Câu</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1: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Thơ</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lục</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bát</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là</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thể</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thơ</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94437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withEffect">
                                  <p:stCondLst>
                                    <p:cond delay="0"/>
                                  </p:stCondLst>
                                  <p:childTnLst>
                                    <p:cmd type="call" cmd="playFrom(0.0)">
                                      <p:cBhvr>
                                        <p:cTn id="31" dur="1252" fill="hold"/>
                                        <p:tgtEl>
                                          <p:spTgt spid="5"/>
                                        </p:tgtEl>
                                      </p:cBhvr>
                                    </p:cmd>
                                  </p:childTnLst>
                                </p:cTn>
                              </p:par>
                              <p:par>
                                <p:cTn id="32" presetID="21" presetClass="emph" presetSubtype="0" fill="hold" grpId="1" nodeType="withEffect">
                                  <p:stCondLst>
                                    <p:cond delay="0"/>
                                  </p:stCondLst>
                                  <p:childTnLst>
                                    <p:animClr clrSpc="hsl" dir="cw">
                                      <p:cBhvr override="childStyle">
                                        <p:cTn id="33" dur="500" fill="hold"/>
                                        <p:tgtEl>
                                          <p:spTgt spid="10"/>
                                        </p:tgtEl>
                                        <p:attrNameLst>
                                          <p:attrName>style.color</p:attrName>
                                        </p:attrNameLst>
                                      </p:cBhvr>
                                      <p:by>
                                        <p:hsl h="7200000" s="0" l="0"/>
                                      </p:by>
                                    </p:animClr>
                                    <p:animClr clrSpc="hsl" dir="cw">
                                      <p:cBhvr>
                                        <p:cTn id="34" dur="500" fill="hold"/>
                                        <p:tgtEl>
                                          <p:spTgt spid="10"/>
                                        </p:tgtEl>
                                        <p:attrNameLst>
                                          <p:attrName>fillcolor</p:attrName>
                                        </p:attrNameLst>
                                      </p:cBhvr>
                                      <p:by>
                                        <p:hsl h="7200000" s="0" l="0"/>
                                      </p:by>
                                    </p:animClr>
                                    <p:animClr clrSpc="hsl" dir="cw">
                                      <p:cBhvr>
                                        <p:cTn id="35" dur="500" fill="hold"/>
                                        <p:tgtEl>
                                          <p:spTgt spid="10"/>
                                        </p:tgtEl>
                                        <p:attrNameLst>
                                          <p:attrName>stroke.color</p:attrName>
                                        </p:attrNameLst>
                                      </p:cBhvr>
                                      <p:by>
                                        <p:hsl h="7200000" s="0" l="0"/>
                                      </p:by>
                                    </p:animClr>
                                    <p:set>
                                      <p:cBhvr>
                                        <p:cTn id="36" dur="500" fill="hold"/>
                                        <p:tgtEl>
                                          <p:spTgt spid="10"/>
                                        </p:tgtEl>
                                        <p:attrNameLst>
                                          <p:attrName>fill.type</p:attrName>
                                        </p:attrNameLst>
                                      </p:cBhvr>
                                      <p:to>
                                        <p:strVal val="solid"/>
                                      </p:to>
                                    </p:set>
                                  </p:childTnLst>
                                </p:cTn>
                              </p:par>
                              <p:par>
                                <p:cTn id="37" presetID="1" presetClass="mediacall" presetSubtype="0" fill="hold" nodeType="withEffect">
                                  <p:stCondLst>
                                    <p:cond delay="500"/>
                                  </p:stCondLst>
                                  <p:childTnLst>
                                    <p:cmd type="call" cmd="playFrom(0.0)">
                                      <p:cBhvr>
                                        <p:cTn id="38" dur="5042" fill="hold"/>
                                        <p:tgtEl>
                                          <p:spTgt spid="14"/>
                                        </p:tgtEl>
                                      </p:cBhvr>
                                    </p:cmd>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6"/>
                                        </p:tgtEl>
                                      </p:cBhvr>
                                    </p:cmd>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18"/>
                                        </p:tgtEl>
                                      </p:cBhvr>
                                    </p:cmd>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19"/>
                                        </p:tgtEl>
                                      </p:cBhvr>
                                    </p:cmd>
                                  </p:childTnLst>
                                </p:cTn>
                              </p:par>
                            </p:childTnLst>
                          </p:cTn>
                        </p:par>
                      </p:childTnLst>
                    </p:cTn>
                  </p:par>
                </p:childTnLst>
              </p:cTn>
              <p:nextCondLst>
                <p:cond evt="onClick" delay="0">
                  <p:tgtEl>
                    <p:spTgt spid="13"/>
                  </p:tgtEl>
                </p:cond>
              </p:nextCondLst>
            </p:seq>
            <p:audio>
              <p:cMediaNode vol="100000">
                <p:cTn id="63" fill="hold" display="0">
                  <p:stCondLst>
                    <p:cond delay="indefinite"/>
                  </p:stCondLst>
                  <p:endCondLst>
                    <p:cond evt="onStopAudio" delay="0">
                      <p:tgtEl>
                        <p:sldTgt/>
                      </p:tgtEl>
                    </p:cond>
                  </p:endCondLst>
                </p:cTn>
                <p:tgtEl>
                  <p:spTgt spid="5"/>
                </p:tgtEl>
              </p:cMediaNode>
            </p:audio>
            <p:audio>
              <p:cMediaNode vol="27273">
                <p:cTn id="64" fill="hold" display="0">
                  <p:stCondLst>
                    <p:cond delay="indefinite"/>
                  </p:stCondLst>
                  <p:endCondLst>
                    <p:cond evt="onStopAudio" delay="0">
                      <p:tgtEl>
                        <p:sldTgt/>
                      </p:tgtEl>
                    </p:cond>
                  </p:endCondLst>
                </p:cTn>
                <p:tgtEl>
                  <p:spTgt spid="6"/>
                </p:tgtEl>
              </p:cMediaNode>
            </p:audio>
            <p:audio>
              <p:cMediaNode vol="33333">
                <p:cTn id="65" fill="hold" display="0">
                  <p:stCondLst>
                    <p:cond delay="indefinite"/>
                  </p:stCondLst>
                  <p:endCondLst>
                    <p:cond evt="onStopAudio" delay="0">
                      <p:tgtEl>
                        <p:sldTgt/>
                      </p:tgtEl>
                    </p:cond>
                  </p:endCondLst>
                </p:cTn>
                <p:tgtEl>
                  <p:spTgt spid="18"/>
                </p:tgtEl>
              </p:cMediaNode>
            </p:audio>
            <p:audio>
              <p:cMediaNode vol="43939">
                <p:cTn id="66" fill="hold" display="0">
                  <p:stCondLst>
                    <p:cond delay="indefinite"/>
                  </p:stCondLst>
                  <p:endCondLst>
                    <p:cond evt="onStopAudio" delay="0">
                      <p:tgtEl>
                        <p:sldTgt/>
                      </p:tgtEl>
                    </p:cond>
                  </p:endCondLst>
                </p:cTn>
                <p:tgtEl>
                  <p:spTgt spid="19"/>
                </p:tgtEl>
              </p:cMediaNode>
            </p:audio>
            <p:audio>
              <p:cMediaNode vol="42424">
                <p:cTn id="67"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5576" y="918579"/>
            <a:ext cx="8998424" cy="5170646"/>
          </a:xfrm>
          <a:prstGeom prst="rect">
            <a:avLst/>
          </a:prstGeom>
        </p:spPr>
        <p:txBody>
          <a:bodyPr wrap="square">
            <a:spAutoFit/>
          </a:bodyPr>
          <a:lstStyle/>
          <a:p>
            <a:pPr algn="just">
              <a:lnSpc>
                <a:spcPct val="150000"/>
              </a:lnSpc>
              <a:tabLst>
                <a:tab pos="90170" algn="l"/>
                <a:tab pos="180340" algn="l"/>
              </a:tabLst>
            </a:pPr>
            <a:r>
              <a:rPr lang="en-US" b="1" smtClean="0">
                <a:solidFill>
                  <a:prstClr val="black"/>
                </a:solidFill>
                <a:latin typeface="Times New Roman"/>
                <a:ea typeface="Times New Roman"/>
                <a:cs typeface="Times New Roman"/>
              </a:rPr>
              <a:t>                                 CỦNG </a:t>
            </a:r>
            <a:r>
              <a:rPr lang="en-US" b="1" dirty="0" smtClean="0">
                <a:solidFill>
                  <a:prstClr val="black"/>
                </a:solidFill>
                <a:latin typeface="Times New Roman"/>
                <a:ea typeface="Times New Roman"/>
                <a:cs typeface="Times New Roman"/>
              </a:rPr>
              <a:t>CỐ- </a:t>
            </a:r>
            <a:r>
              <a:rPr lang="en-US" sz="2400" b="1" dirty="0" err="1" smtClean="0">
                <a:solidFill>
                  <a:prstClr val="black"/>
                </a:solidFill>
                <a:latin typeface="Times New Roman"/>
                <a:ea typeface="Times New Roman"/>
                <a:cs typeface="Times New Roman"/>
              </a:rPr>
              <a:t>hướng</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dẫn</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về</a:t>
            </a:r>
            <a:r>
              <a:rPr lang="en-US" sz="2400" b="1" dirty="0" smtClean="0">
                <a:solidFill>
                  <a:prstClr val="black"/>
                </a:solidFill>
                <a:latin typeface="Times New Roman"/>
                <a:ea typeface="Times New Roman"/>
                <a:cs typeface="Times New Roman"/>
              </a:rPr>
              <a:t> </a:t>
            </a:r>
            <a:r>
              <a:rPr lang="en-US" sz="2400" b="1" dirty="0" err="1" smtClean="0">
                <a:solidFill>
                  <a:prstClr val="black"/>
                </a:solidFill>
                <a:latin typeface="Times New Roman"/>
                <a:ea typeface="Times New Roman"/>
                <a:cs typeface="Times New Roman"/>
              </a:rPr>
              <a:t>nhà</a:t>
            </a:r>
            <a:endParaRPr lang="en-US" sz="2400" b="1" dirty="0" smtClean="0">
              <a:solidFill>
                <a:prstClr val="black"/>
              </a:solidFill>
              <a:latin typeface="Times New Roman"/>
              <a:ea typeface="Times New Roman"/>
              <a:cs typeface="Times New Roman"/>
            </a:endParaRPr>
          </a:p>
          <a:p>
            <a:pPr algn="just">
              <a:lnSpc>
                <a:spcPct val="150000"/>
              </a:lnSpc>
              <a:tabLst>
                <a:tab pos="90170" algn="l"/>
                <a:tab pos="180340" algn="l"/>
              </a:tabLst>
            </a:pPr>
            <a:r>
              <a:rPr lang="en-US" sz="1600" b="1" dirty="0" smtClean="0">
                <a:solidFill>
                  <a:prstClr val="black"/>
                </a:solidFill>
                <a:latin typeface="Times New Roman"/>
                <a:ea typeface="Times New Roman"/>
                <a:cs typeface="Times New Roman"/>
              </a:rPr>
              <a:t> </a:t>
            </a:r>
            <a:r>
              <a:rPr lang="en-US" sz="2800" b="1" dirty="0" smtClean="0">
                <a:solidFill>
                  <a:prstClr val="black"/>
                </a:solidFill>
                <a:latin typeface="Times New Roman"/>
                <a:ea typeface="Times New Roman"/>
                <a:cs typeface="Times New Roman"/>
              </a:rPr>
              <a:t>-  HS </a:t>
            </a:r>
            <a:r>
              <a:rPr lang="en-US" sz="2800" b="1" dirty="0" err="1" smtClean="0">
                <a:solidFill>
                  <a:prstClr val="black"/>
                </a:solidFill>
                <a:latin typeface="Times New Roman"/>
                <a:ea typeface="Times New Roman"/>
                <a:cs typeface="Times New Roman"/>
              </a:rPr>
              <a:t>đọc</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phần</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tổng</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kết</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Những</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bài</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học</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mà</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câu</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chuyện</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cổ</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mang</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lại</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cho</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em</a:t>
            </a:r>
            <a:endParaRPr lang="en-US" sz="2800" b="1" dirty="0" smtClean="0">
              <a:solidFill>
                <a:prstClr val="black"/>
              </a:solidFill>
              <a:latin typeface="Times New Roman"/>
              <a:ea typeface="Times New Roman"/>
              <a:cs typeface="Times New Roman"/>
            </a:endParaRPr>
          </a:p>
          <a:p>
            <a:pPr algn="just">
              <a:lnSpc>
                <a:spcPct val="150000"/>
              </a:lnSpc>
              <a:tabLst>
                <a:tab pos="90170" algn="l"/>
                <a:tab pos="180340" algn="l"/>
              </a:tabLst>
            </a:pPr>
            <a:r>
              <a:rPr lang="en-US" sz="2800" b="1" dirty="0" err="1" smtClean="0">
                <a:solidFill>
                  <a:prstClr val="black"/>
                </a:solidFill>
                <a:latin typeface="Times New Roman"/>
                <a:ea typeface="Times New Roman"/>
                <a:cs typeface="Times New Roman"/>
              </a:rPr>
              <a:t>Về</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nhà</a:t>
            </a:r>
            <a:r>
              <a:rPr lang="en-US" sz="2800" b="1" dirty="0" smtClean="0">
                <a:solidFill>
                  <a:prstClr val="black"/>
                </a:solidFill>
                <a:latin typeface="Times New Roman"/>
                <a:ea typeface="Times New Roman"/>
                <a:cs typeface="Times New Roman"/>
              </a:rPr>
              <a:t>:</a:t>
            </a:r>
          </a:p>
          <a:p>
            <a:pPr algn="just">
              <a:lnSpc>
                <a:spcPct val="150000"/>
              </a:lnSpc>
              <a:tabLst>
                <a:tab pos="90170" algn="l"/>
                <a:tab pos="180340" algn="l"/>
              </a:tabLst>
            </a:pPr>
            <a:r>
              <a:rPr lang="en-US" sz="2800" b="1" dirty="0" smtClean="0">
                <a:solidFill>
                  <a:prstClr val="black"/>
                </a:solidFill>
                <a:latin typeface="Times New Roman"/>
                <a:ea typeface="Times New Roman"/>
                <a:cs typeface="Times New Roman"/>
              </a:rPr>
              <a:t> - </a:t>
            </a:r>
            <a:r>
              <a:rPr lang="en-US" sz="2800" b="1" dirty="0" err="1" smtClean="0">
                <a:solidFill>
                  <a:prstClr val="black"/>
                </a:solidFill>
                <a:latin typeface="Times New Roman"/>
                <a:ea typeface="Times New Roman"/>
                <a:cs typeface="Times New Roman"/>
              </a:rPr>
              <a:t>Học</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thuộc</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bài</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thơ</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bài</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thơ</a:t>
            </a:r>
            <a:endParaRPr lang="en-US" sz="2800" b="1" dirty="0" smtClean="0">
              <a:solidFill>
                <a:prstClr val="black"/>
              </a:solidFill>
              <a:latin typeface="Times New Roman"/>
              <a:ea typeface="Times New Roman"/>
              <a:cs typeface="Times New Roman"/>
            </a:endParaRPr>
          </a:p>
          <a:p>
            <a:pPr marL="285750" indent="-285750" algn="just">
              <a:lnSpc>
                <a:spcPct val="150000"/>
              </a:lnSpc>
              <a:buFontTx/>
              <a:buChar char="-"/>
              <a:tabLst>
                <a:tab pos="90170" algn="l"/>
                <a:tab pos="180340" algn="l"/>
              </a:tabLst>
            </a:pPr>
            <a:r>
              <a:rPr lang="en-US" sz="2800" b="1" dirty="0" err="1" smtClean="0">
                <a:solidFill>
                  <a:prstClr val="black"/>
                </a:solidFill>
                <a:latin typeface="Times New Roman"/>
                <a:ea typeface="Times New Roman"/>
                <a:cs typeface="Times New Roman"/>
              </a:rPr>
              <a:t>Nhớ</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nội</a:t>
            </a:r>
            <a:r>
              <a:rPr lang="en-US" sz="2800" b="1" dirty="0" smtClean="0">
                <a:solidFill>
                  <a:prstClr val="black"/>
                </a:solidFill>
                <a:latin typeface="Times New Roman"/>
                <a:ea typeface="Times New Roman"/>
                <a:cs typeface="Times New Roman"/>
              </a:rPr>
              <a:t> dung </a:t>
            </a:r>
            <a:r>
              <a:rPr lang="en-US" sz="2800" b="1" dirty="0" err="1" smtClean="0">
                <a:solidFill>
                  <a:prstClr val="black"/>
                </a:solidFill>
                <a:latin typeface="Times New Roman"/>
                <a:ea typeface="Times New Roman"/>
                <a:cs typeface="Times New Roman"/>
              </a:rPr>
              <a:t>bài</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học</a:t>
            </a:r>
            <a:r>
              <a:rPr lang="en-US" sz="2800" b="1" dirty="0" smtClean="0">
                <a:solidFill>
                  <a:prstClr val="black"/>
                </a:solidFill>
                <a:latin typeface="Times New Roman"/>
                <a:ea typeface="Times New Roman"/>
                <a:cs typeface="Times New Roman"/>
              </a:rPr>
              <a:t>,</a:t>
            </a:r>
          </a:p>
          <a:p>
            <a:pPr algn="just">
              <a:lnSpc>
                <a:spcPct val="150000"/>
              </a:lnSpc>
              <a:tabLst>
                <a:tab pos="90170" algn="l"/>
                <a:tab pos="180340" algn="l"/>
              </a:tabLst>
            </a:pP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Soạn</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bài</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Đọc</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trả</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lời</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câu</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hỏi</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trước</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và</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sau</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khi</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đọc</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văn</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bản</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Cây</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tre</a:t>
            </a:r>
            <a:r>
              <a:rPr lang="en-US" sz="2800" b="1" dirty="0" smtClean="0">
                <a:solidFill>
                  <a:prstClr val="black"/>
                </a:solidFill>
                <a:latin typeface="Times New Roman"/>
                <a:ea typeface="Times New Roman"/>
                <a:cs typeface="Times New Roman"/>
              </a:rPr>
              <a:t> </a:t>
            </a:r>
            <a:r>
              <a:rPr lang="en-US" sz="2800" b="1" dirty="0" err="1" smtClean="0">
                <a:solidFill>
                  <a:prstClr val="black"/>
                </a:solidFill>
                <a:latin typeface="Times New Roman"/>
                <a:ea typeface="Times New Roman"/>
                <a:cs typeface="Times New Roman"/>
              </a:rPr>
              <a:t>Việt</a:t>
            </a:r>
            <a:r>
              <a:rPr lang="en-US" sz="2800" b="1" dirty="0" smtClean="0">
                <a:solidFill>
                  <a:prstClr val="black"/>
                </a:solidFill>
                <a:latin typeface="Times New Roman"/>
                <a:ea typeface="Times New Roman"/>
                <a:cs typeface="Times New Roman"/>
              </a:rPr>
              <a:t> Nam</a:t>
            </a:r>
          </a:p>
        </p:txBody>
      </p:sp>
    </p:spTree>
    <p:extLst>
      <p:ext uri="{BB962C8B-B14F-4D97-AF65-F5344CB8AC3E}">
        <p14:creationId xmlns:p14="http://schemas.microsoft.com/office/powerpoint/2010/main" val="244291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708450" y="4057045"/>
            <a:ext cx="3263850" cy="1703972"/>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750"/>
              </a:spcAft>
            </a:pP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Tất</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ý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trên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16"/>
          <p:cNvSpPr/>
          <p:nvPr/>
        </p:nvSpPr>
        <p:spPr>
          <a:xfrm>
            <a:off x="248769" y="4033007"/>
            <a:ext cx="3263850" cy="1703972"/>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750"/>
              </a:spcAft>
            </a:pP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thứ</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8;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8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endParaRPr lang="en-US" sz="2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248770" y="2149609"/>
            <a:ext cx="3263849" cy="1703972"/>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750"/>
              </a:spcAft>
            </a:pP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Thanh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sử</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8"/>
          <p:cNvSpPr/>
          <p:nvPr/>
        </p:nvSpPr>
        <p:spPr>
          <a:xfrm>
            <a:off x="3708450" y="2183540"/>
            <a:ext cx="3263850" cy="1703972"/>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750"/>
              </a:spcAft>
            </a:pP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tại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1, 2, 4, 6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8.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này</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gọi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nhau</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72625" y="3199772"/>
            <a:ext cx="457200" cy="4572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26671" y="4155844"/>
            <a:ext cx="457200" cy="4572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572625" y="4811424"/>
            <a:ext cx="457200" cy="4572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32519" y="5467004"/>
            <a:ext cx="457200" cy="457200"/>
          </a:xfrm>
          <a:prstGeom prst="rect">
            <a:avLst/>
          </a:prstGeom>
        </p:spPr>
      </p:pic>
      <p:pic>
        <p:nvPicPr>
          <p:cNvPr id="58"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685721" y="3207974"/>
            <a:ext cx="457200" cy="457200"/>
          </a:xfrm>
          <a:prstGeom prst="rect">
            <a:avLst/>
          </a:prstGeom>
        </p:spPr>
      </p:pic>
      <p:pic>
        <p:nvPicPr>
          <p:cNvPr id="59" name="Picture 1" descr="Этикет для детей. Учусь правилам поведения. Незнайка на улице - Сим-Портал">
            <a:extLst>
              <a:ext uri="{FF2B5EF4-FFF2-40B4-BE49-F238E27FC236}">
                <a16:creationId xmlns:a16="http://schemas.microsoft.com/office/drawing/2014/main" id="{F19A90ED-DD6D-4485-A5DF-697D7FBC2AB0}"/>
              </a:ext>
            </a:extLst>
          </p:cNvPr>
          <p:cNvPicPr>
            <a:picLocks noChangeAspect="1" noChangeArrowheads="1"/>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flipH="1">
            <a:off x="7025256" y="2602414"/>
            <a:ext cx="1984848" cy="2779211"/>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Rounded Corners 59">
            <a:extLst>
              <a:ext uri="{FF2B5EF4-FFF2-40B4-BE49-F238E27FC236}">
                <a16:creationId xmlns:a16="http://schemas.microsoft.com/office/drawing/2014/main" id="{9AFCB02B-6B25-4576-9E79-A02071C60E27}"/>
              </a:ext>
            </a:extLst>
          </p:cNvPr>
          <p:cNvSpPr/>
          <p:nvPr/>
        </p:nvSpPr>
        <p:spPr>
          <a:xfrm>
            <a:off x="228600" y="1068408"/>
            <a:ext cx="8680482" cy="864058"/>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Câu</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2: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Đâu</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là</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đáp</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án</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đúng</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nhất</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nói</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về</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vần</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trong</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thơ</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lục</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3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bát</a:t>
            </a:r>
            <a:r>
              <a:rPr lang="en-US" sz="33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71459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7"/>
                                        </p:tgtEl>
                                        <p:attrNameLst>
                                          <p:attrName>style.color</p:attrName>
                                        </p:attrNameLst>
                                      </p:cBhvr>
                                      <p:by>
                                        <p:hsl h="7200000" s="0" l="0"/>
                                      </p:by>
                                    </p:animClr>
                                    <p:animClr clrSpc="hsl" dir="cw">
                                      <p:cBhvr>
                                        <p:cTn id="32" dur="500" fill="hold"/>
                                        <p:tgtEl>
                                          <p:spTgt spid="17"/>
                                        </p:tgtEl>
                                        <p:attrNameLst>
                                          <p:attrName>fillcolor</p:attrName>
                                        </p:attrNameLst>
                                      </p:cBhvr>
                                      <p:by>
                                        <p:hsl h="7200000" s="0" l="0"/>
                                      </p:by>
                                    </p:animClr>
                                    <p:animClr clrSpc="hsl" dir="cw">
                                      <p:cBhvr>
                                        <p:cTn id="33" dur="500" fill="hold"/>
                                        <p:tgtEl>
                                          <p:spTgt spid="17"/>
                                        </p:tgtEl>
                                        <p:attrNameLst>
                                          <p:attrName>stroke.color</p:attrName>
                                        </p:attrNameLst>
                                      </p:cBhvr>
                                      <p:by>
                                        <p:hsl h="7200000" s="0" l="0"/>
                                      </p:by>
                                    </p:animClr>
                                    <p:set>
                                      <p:cBhvr>
                                        <p:cTn id="34" dur="500" fill="hold"/>
                                        <p:tgtEl>
                                          <p:spTgt spid="17"/>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252" fill="hold"/>
                                        <p:tgtEl>
                                          <p:spTgt spid="22"/>
                                        </p:tgtEl>
                                      </p:cBhvr>
                                    </p:cmd>
                                  </p:childTnLst>
                                </p:cTn>
                              </p:par>
                              <p:par>
                                <p:cTn id="37" presetID="1" presetClass="mediacall" presetSubtype="0" fill="hold" nodeType="withEffect">
                                  <p:stCondLst>
                                    <p:cond delay="500"/>
                                  </p:stCondLst>
                                  <p:childTnLst>
                                    <p:cmd type="call" cmd="playFrom(0.0)">
                                      <p:cBhvr>
                                        <p:cTn id="38" dur="5042" fill="hold"/>
                                        <p:tgtEl>
                                          <p:spTgt spid="58"/>
                                        </p:tgtEl>
                                      </p:cBhvr>
                                    </p:cmd>
                                  </p:childTnLst>
                                </p:cTn>
                              </p:par>
                            </p:childTnLst>
                          </p:cTn>
                        </p:par>
                      </p:childTnLst>
                    </p:cTn>
                  </p:par>
                </p:childTnLst>
              </p:cTn>
              <p:nextCondLst>
                <p:cond evt="onClick" delay="0">
                  <p:tgtEl>
                    <p:spTgt spid="17"/>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23"/>
                                        </p:tgtEl>
                                      </p:cBhvr>
                                    </p:cmd>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25"/>
                                        </p:tgtEl>
                                      </p:cBhvr>
                                    </p:cmd>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24"/>
                                        </p:tgtEl>
                                      </p:cBhvr>
                                    </p:cmd>
                                  </p:childTnLst>
                                </p:cTn>
                              </p:par>
                            </p:childTnLst>
                          </p:cTn>
                        </p:par>
                      </p:childTnLst>
                    </p:cTn>
                  </p:par>
                </p:childTnLst>
              </p:cTn>
              <p:nextCondLst>
                <p:cond evt="onClick" delay="0">
                  <p:tgtEl>
                    <p:spTgt spid="16"/>
                  </p:tgtEl>
                </p:cond>
              </p:nextCondLst>
            </p:seq>
            <p:audio>
              <p:cMediaNode vol="100000">
                <p:cTn id="63" fill="hold" display="0">
                  <p:stCondLst>
                    <p:cond delay="indefinite"/>
                  </p:stCondLst>
                  <p:endCondLst>
                    <p:cond evt="onStopAudio" delay="0">
                      <p:tgtEl>
                        <p:sldTgt/>
                      </p:tgtEl>
                    </p:cond>
                  </p:endCondLst>
                </p:cTn>
                <p:tgtEl>
                  <p:spTgt spid="22"/>
                </p:tgtEl>
              </p:cMediaNode>
            </p:audio>
            <p:audio>
              <p:cMediaNode vol="80000">
                <p:cTn id="64" fill="hold" display="0">
                  <p:stCondLst>
                    <p:cond delay="indefinite"/>
                  </p:stCondLst>
                  <p:endCondLst>
                    <p:cond evt="onStopAudio" delay="0">
                      <p:tgtEl>
                        <p:sldTgt/>
                      </p:tgtEl>
                    </p:cond>
                  </p:endCondLst>
                </p:cTn>
                <p:tgtEl>
                  <p:spTgt spid="23"/>
                </p:tgtEl>
              </p:cMediaNode>
            </p:audio>
            <p:audio>
              <p:cMediaNode vol="80000">
                <p:cTn id="65" fill="hold" display="0">
                  <p:stCondLst>
                    <p:cond delay="indefinite"/>
                  </p:stCondLst>
                  <p:endCondLst>
                    <p:cond evt="onStopAudio" delay="0">
                      <p:tgtEl>
                        <p:sldTgt/>
                      </p:tgtEl>
                    </p:cond>
                  </p:endCondLst>
                </p:cTn>
                <p:tgtEl>
                  <p:spTgt spid="24"/>
                </p:tgtEl>
              </p:cMediaNode>
            </p:audio>
            <p:audio>
              <p:cMediaNode vol="80000">
                <p:cTn id="66" fill="hold" display="0">
                  <p:stCondLst>
                    <p:cond delay="indefinite"/>
                  </p:stCondLst>
                  <p:endCondLst>
                    <p:cond evt="onStopAudio" delay="0">
                      <p:tgtEl>
                        <p:sldTgt/>
                      </p:tgtEl>
                    </p:cond>
                  </p:endCondLst>
                </p:cTn>
                <p:tgtEl>
                  <p:spTgt spid="25"/>
                </p:tgtEl>
              </p:cMediaNode>
            </p:audio>
            <p:audio>
              <p:cMediaNode vol="42424">
                <p:cTn id="67"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607096" y="4733007"/>
            <a:ext cx="3289004" cy="1100080"/>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huyền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125495" y="3472151"/>
            <a:ext cx="3289004" cy="1128927"/>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huyền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125495" y="4733008"/>
            <a:ext cx="3289004" cy="1119452"/>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huyền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13"/>
          <p:cNvSpPr/>
          <p:nvPr/>
        </p:nvSpPr>
        <p:spPr>
          <a:xfrm>
            <a:off x="3607096" y="3472151"/>
            <a:ext cx="3289004" cy="1128927"/>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huyền</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72625" y="3199772"/>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26671" y="4155844"/>
            <a:ext cx="457200" cy="4572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572625" y="4811424"/>
            <a:ext cx="457200" cy="4572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32519" y="5467004"/>
            <a:ext cx="457200" cy="457200"/>
          </a:xfrm>
          <a:prstGeom prst="rect">
            <a:avLst/>
          </a:prstGeom>
        </p:spPr>
      </p:pic>
      <p:pic>
        <p:nvPicPr>
          <p:cNvPr id="53"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629900" y="3207974"/>
            <a:ext cx="457200" cy="457200"/>
          </a:xfrm>
          <a:prstGeom prst="rect">
            <a:avLst/>
          </a:prstGeom>
        </p:spPr>
      </p:pic>
      <p:pic>
        <p:nvPicPr>
          <p:cNvPr id="54" name="Picture 1" descr="Этикет для детей. Учусь правилам поведения. Незнайка на улице - Сим-Портал">
            <a:extLst>
              <a:ext uri="{FF2B5EF4-FFF2-40B4-BE49-F238E27FC236}">
                <a16:creationId xmlns:a16="http://schemas.microsoft.com/office/drawing/2014/main" id="{19EA496F-1069-49D9-8321-7389F766CF7F}"/>
              </a:ext>
            </a:extLst>
          </p:cNvPr>
          <p:cNvPicPr>
            <a:picLocks noChangeAspect="1" noChangeArrowheads="1"/>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flipH="1">
            <a:off x="7336725" y="3671842"/>
            <a:ext cx="1445325" cy="2023763"/>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124DF4D3-9DEC-4FDE-AAB3-200A95002734}"/>
              </a:ext>
            </a:extLst>
          </p:cNvPr>
          <p:cNvSpPr/>
          <p:nvPr/>
        </p:nvSpPr>
        <p:spPr>
          <a:xfrm>
            <a:off x="171451" y="1024913"/>
            <a:ext cx="8734424" cy="231530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750"/>
              </a:spcAft>
            </a:pP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Câu</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3: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Điền</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từ</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thích</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hợp</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nhất</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vào</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chỗ</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trống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trong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câu</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sau</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a:t>
            </a:r>
          </a:p>
          <a:p>
            <a:pPr algn="just">
              <a:spcAft>
                <a:spcPts val="750"/>
              </a:spcAft>
            </a:pP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“Thanh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điệu</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trong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thơ</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lục</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bát</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Trong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dòng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sáu</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và</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dòng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tám</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các</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tiếng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thứ</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sáu</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thứ</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tám</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là</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còn</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tiếng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thứ</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tư</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là</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Riêng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trong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dòng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tám</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mặc</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dù</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tiếng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thứ</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sáu</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và</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thứ</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tám</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đều</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là</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thanh</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bằng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nhưng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nếu</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tiếng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thứ</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sáu</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là</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thì</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tiếng</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thứ</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tám</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là</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và</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ngược</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27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lại</a:t>
            </a:r>
            <a:r>
              <a:rPr lang="en-US" sz="27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22382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2"/>
                                        </p:tgtEl>
                                        <p:attrNameLst>
                                          <p:attrName>style.color</p:attrName>
                                        </p:attrNameLst>
                                      </p:cBhvr>
                                      <p:by>
                                        <p:hsl h="7200000" s="0" l="0"/>
                                      </p:by>
                                    </p:animClr>
                                    <p:animClr clrSpc="hsl" dir="cw">
                                      <p:cBhvr>
                                        <p:cTn id="32" dur="500" fill="hold"/>
                                        <p:tgtEl>
                                          <p:spTgt spid="12"/>
                                        </p:tgtEl>
                                        <p:attrNameLst>
                                          <p:attrName>fillcolor</p:attrName>
                                        </p:attrNameLst>
                                      </p:cBhvr>
                                      <p:by>
                                        <p:hsl h="7200000" s="0" l="0"/>
                                      </p:by>
                                    </p:animClr>
                                    <p:animClr clrSpc="hsl" dir="cw">
                                      <p:cBhvr>
                                        <p:cTn id="33" dur="500" fill="hold"/>
                                        <p:tgtEl>
                                          <p:spTgt spid="12"/>
                                        </p:tgtEl>
                                        <p:attrNameLst>
                                          <p:attrName>stroke.color</p:attrName>
                                        </p:attrNameLst>
                                      </p:cBhvr>
                                      <p:by>
                                        <p:hsl h="7200000" s="0" l="0"/>
                                      </p:by>
                                    </p:animClr>
                                    <p:set>
                                      <p:cBhvr>
                                        <p:cTn id="34" dur="500" fill="hold"/>
                                        <p:tgtEl>
                                          <p:spTgt spid="12"/>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252" fill="hold"/>
                                        <p:tgtEl>
                                          <p:spTgt spid="17"/>
                                        </p:tgtEl>
                                      </p:cBhvr>
                                    </p:cmd>
                                  </p:childTnLst>
                                </p:cTn>
                              </p:par>
                              <p:par>
                                <p:cTn id="37" presetID="1" presetClass="mediacall" presetSubtype="0" fill="hold" nodeType="withEffect">
                                  <p:stCondLst>
                                    <p:cond delay="500"/>
                                  </p:stCondLst>
                                  <p:childTnLst>
                                    <p:cmd type="call" cmd="playFrom(0.0)">
                                      <p:cBhvr>
                                        <p:cTn id="38" dur="5042" fill="hold"/>
                                        <p:tgtEl>
                                          <p:spTgt spid="5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19"/>
                                        </p:tgtEl>
                                      </p:cBhvr>
                                    </p:cmd>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18"/>
                                        </p:tgtEl>
                                      </p:cBhvr>
                                    </p:cmd>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20"/>
                                        </p:tgtEl>
                                      </p:cBhvr>
                                    </p:cmd>
                                  </p:childTnLst>
                                </p:cTn>
                              </p:par>
                            </p:childTnLst>
                          </p:cTn>
                        </p:par>
                      </p:childTnLst>
                    </p:cTn>
                  </p:par>
                </p:childTnLst>
              </p:cTn>
              <p:nextCondLst>
                <p:cond evt="onClick" delay="0">
                  <p:tgtEl>
                    <p:spTgt spid="11"/>
                  </p:tgtEl>
                </p:cond>
              </p:nextCondLst>
            </p:seq>
            <p:audio>
              <p:cMediaNode vol="100000">
                <p:cTn id="63" fill="hold" display="0">
                  <p:stCondLst>
                    <p:cond delay="indefinite"/>
                  </p:stCondLst>
                  <p:endCondLst>
                    <p:cond evt="onStopAudio" delay="0">
                      <p:tgtEl>
                        <p:sldTgt/>
                      </p:tgtEl>
                    </p:cond>
                  </p:endCondLst>
                </p:cTn>
                <p:tgtEl>
                  <p:spTgt spid="17"/>
                </p:tgtEl>
              </p:cMediaNode>
            </p:audio>
            <p:audio>
              <p:cMediaNode vol="39394">
                <p:cTn id="64" fill="hold" display="0">
                  <p:stCondLst>
                    <p:cond delay="indefinite"/>
                  </p:stCondLst>
                  <p:endCondLst>
                    <p:cond evt="onStopAudio" delay="0">
                      <p:tgtEl>
                        <p:sldTgt/>
                      </p:tgtEl>
                    </p:cond>
                  </p:endCondLst>
                </p:cTn>
                <p:tgtEl>
                  <p:spTgt spid="18"/>
                </p:tgtEl>
              </p:cMediaNode>
            </p:audio>
            <p:audio>
              <p:cMediaNode vol="36364">
                <p:cTn id="65" fill="hold" display="0">
                  <p:stCondLst>
                    <p:cond delay="indefinite"/>
                  </p:stCondLst>
                  <p:endCondLst>
                    <p:cond evt="onStopAudio" delay="0">
                      <p:tgtEl>
                        <p:sldTgt/>
                      </p:tgtEl>
                    </p:cond>
                  </p:endCondLst>
                </p:cTn>
                <p:tgtEl>
                  <p:spTgt spid="19"/>
                </p:tgtEl>
              </p:cMediaNode>
            </p:audio>
            <p:audio>
              <p:cMediaNode vol="33333">
                <p:cTn id="66" fill="hold" display="0">
                  <p:stCondLst>
                    <p:cond delay="indefinite"/>
                  </p:stCondLst>
                  <p:endCondLst>
                    <p:cond evt="onStopAudio" delay="0">
                      <p:tgtEl>
                        <p:sldTgt/>
                      </p:tgtEl>
                    </p:cond>
                  </p:endCondLst>
                </p:cTn>
                <p:tgtEl>
                  <p:spTgt spid="20"/>
                </p:tgtEl>
              </p:cMediaNode>
            </p:audio>
            <p:audio>
              <p:cMediaNode vol="42424">
                <p:cTn id="67"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08648" y="2987040"/>
            <a:ext cx="2441576" cy="1168320"/>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2/2/3; 4/3</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3697762" y="4489532"/>
            <a:ext cx="2441576" cy="1168320"/>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chẵn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2/2/2,  2/4, 4/4...</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0"/>
          <p:cNvSpPr/>
          <p:nvPr/>
        </p:nvSpPr>
        <p:spPr>
          <a:xfrm>
            <a:off x="600673" y="4489533"/>
            <a:ext cx="2441576" cy="1168319"/>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4/5; 5/4</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3668208" y="2987040"/>
            <a:ext cx="2456146" cy="1168320"/>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2/3; 4/1</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72625" y="3199772"/>
            <a:ext cx="457200" cy="4572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26671" y="4155844"/>
            <a:ext cx="457200" cy="4572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572625" y="4811424"/>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32519" y="5467004"/>
            <a:ext cx="457200" cy="457200"/>
          </a:xfrm>
          <a:prstGeom prst="rect">
            <a:avLst/>
          </a:prstGeom>
        </p:spPr>
      </p:pic>
      <p:pic>
        <p:nvPicPr>
          <p:cNvPr id="51"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629900" y="3207974"/>
            <a:ext cx="457200" cy="457200"/>
          </a:xfrm>
          <a:prstGeom prst="rect">
            <a:avLst/>
          </a:prstGeom>
        </p:spPr>
      </p:pic>
      <p:pic>
        <p:nvPicPr>
          <p:cNvPr id="52" name="Picture 1" descr="Этикет для детей. Учусь правилам поведения. Незнайка на улице - Сим-Портал">
            <a:extLst>
              <a:ext uri="{FF2B5EF4-FFF2-40B4-BE49-F238E27FC236}">
                <a16:creationId xmlns:a16="http://schemas.microsoft.com/office/drawing/2014/main" id="{C7E22C0D-E4AC-49E7-BBA5-CA5624B8D89B}"/>
              </a:ext>
            </a:extLst>
          </p:cNvPr>
          <p:cNvPicPr>
            <a:picLocks noChangeAspect="1" noChangeArrowheads="1"/>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flipH="1">
            <a:off x="6366376" y="1906673"/>
            <a:ext cx="2542706" cy="3560331"/>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DE904685-6C31-44F7-8292-363492DDF6BF}"/>
              </a:ext>
            </a:extLst>
          </p:cNvPr>
          <p:cNvSpPr/>
          <p:nvPr/>
        </p:nvSpPr>
        <p:spPr>
          <a:xfrm>
            <a:off x="438362" y="1206386"/>
            <a:ext cx="5928015" cy="1377848"/>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750"/>
              </a:spcAft>
            </a:pP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Câu</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4: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Nhịp</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thơ</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trong</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thơ</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lục</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bát</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thường</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được</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ngắt</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nhịp</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như</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thế</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nào</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6417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0"/>
                                        </p:tgtEl>
                                        <p:attrNameLst>
                                          <p:attrName>style.color</p:attrName>
                                        </p:attrNameLst>
                                      </p:cBhvr>
                                      <p:by>
                                        <p:hsl h="7200000" s="0" l="0"/>
                                      </p:by>
                                    </p:animClr>
                                    <p:animClr clrSpc="hsl" dir="cw">
                                      <p:cBhvr>
                                        <p:cTn id="32" dur="500" fill="hold"/>
                                        <p:tgtEl>
                                          <p:spTgt spid="10"/>
                                        </p:tgtEl>
                                        <p:attrNameLst>
                                          <p:attrName>fillcolor</p:attrName>
                                        </p:attrNameLst>
                                      </p:cBhvr>
                                      <p:by>
                                        <p:hsl h="7200000" s="0" l="0"/>
                                      </p:by>
                                    </p:animClr>
                                    <p:animClr clrSpc="hsl" dir="cw">
                                      <p:cBhvr>
                                        <p:cTn id="33" dur="500" fill="hold"/>
                                        <p:tgtEl>
                                          <p:spTgt spid="10"/>
                                        </p:tgtEl>
                                        <p:attrNameLst>
                                          <p:attrName>stroke.color</p:attrName>
                                        </p:attrNameLst>
                                      </p:cBhvr>
                                      <p:by>
                                        <p:hsl h="7200000" s="0" l="0"/>
                                      </p:by>
                                    </p:animClr>
                                    <p:set>
                                      <p:cBhvr>
                                        <p:cTn id="34" dur="500" fill="hold"/>
                                        <p:tgtEl>
                                          <p:spTgt spid="10"/>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252" fill="hold"/>
                                        <p:tgtEl>
                                          <p:spTgt spid="15"/>
                                        </p:tgtEl>
                                      </p:cBhvr>
                                    </p:cmd>
                                  </p:childTnLst>
                                </p:cTn>
                              </p:par>
                              <p:par>
                                <p:cTn id="37" presetID="1" presetClass="mediacall" presetSubtype="0" fill="hold" nodeType="withEffect">
                                  <p:stCondLst>
                                    <p:cond delay="500"/>
                                  </p:stCondLst>
                                  <p:childTnLst>
                                    <p:cmd type="call" cmd="playFrom(0.0)">
                                      <p:cBhvr>
                                        <p:cTn id="38" dur="5042" fill="hold"/>
                                        <p:tgtEl>
                                          <p:spTgt spid="51"/>
                                        </p:tgtEl>
                                      </p:cBhvr>
                                    </p:cmd>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16"/>
                                        </p:tgtEl>
                                      </p:cBhvr>
                                    </p:cmd>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17"/>
                                        </p:tgtEl>
                                      </p:cBhvr>
                                    </p:cmd>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18"/>
                                        </p:tgtEl>
                                      </p:cBhvr>
                                    </p:cmd>
                                  </p:childTnLst>
                                </p:cTn>
                              </p:par>
                            </p:childTnLst>
                          </p:cTn>
                        </p:par>
                      </p:childTnLst>
                    </p:cTn>
                  </p:par>
                </p:childTnLst>
              </p:cTn>
              <p:nextCondLst>
                <p:cond evt="onClick" delay="0">
                  <p:tgtEl>
                    <p:spTgt spid="11"/>
                  </p:tgtEl>
                </p:cond>
              </p:nextCondLst>
            </p:seq>
            <p:audio>
              <p:cMediaNode vol="100000">
                <p:cTn id="63" fill="hold" display="0">
                  <p:stCondLst>
                    <p:cond delay="indefinite"/>
                  </p:stCondLst>
                  <p:endCondLst>
                    <p:cond evt="onStopAudio" delay="0">
                      <p:tgtEl>
                        <p:sldTgt/>
                      </p:tgtEl>
                    </p:cond>
                  </p:endCondLst>
                </p:cTn>
                <p:tgtEl>
                  <p:spTgt spid="15"/>
                </p:tgtEl>
              </p:cMediaNode>
            </p:audio>
            <p:audio>
              <p:cMediaNode vol="33333">
                <p:cTn id="64" fill="hold" display="0">
                  <p:stCondLst>
                    <p:cond delay="indefinite"/>
                  </p:stCondLst>
                  <p:endCondLst>
                    <p:cond evt="onStopAudio" delay="0">
                      <p:tgtEl>
                        <p:sldTgt/>
                      </p:tgtEl>
                    </p:cond>
                  </p:endCondLst>
                </p:cTn>
                <p:tgtEl>
                  <p:spTgt spid="16"/>
                </p:tgtEl>
              </p:cMediaNode>
            </p:audio>
            <p:audio>
              <p:cMediaNode vol="40909">
                <p:cTn id="65" fill="hold" display="0">
                  <p:stCondLst>
                    <p:cond delay="indefinite"/>
                  </p:stCondLst>
                  <p:endCondLst>
                    <p:cond evt="onStopAudio" delay="0">
                      <p:tgtEl>
                        <p:sldTgt/>
                      </p:tgtEl>
                    </p:cond>
                  </p:endCondLst>
                </p:cTn>
                <p:tgtEl>
                  <p:spTgt spid="17"/>
                </p:tgtEl>
              </p:cMediaNode>
            </p:audio>
            <p:audio>
              <p:cMediaNode vol="34848">
                <p:cTn id="66" fill="hold" display="0">
                  <p:stCondLst>
                    <p:cond delay="indefinite"/>
                  </p:stCondLst>
                  <p:endCondLst>
                    <p:cond evt="onStopAudio" delay="0">
                      <p:tgtEl>
                        <p:sldTgt/>
                      </p:tgtEl>
                    </p:cond>
                  </p:endCondLst>
                </p:cTn>
                <p:tgtEl>
                  <p:spTgt spid="18"/>
                </p:tgtEl>
              </p:cMediaNode>
            </p:audio>
            <p:audio>
              <p:cMediaNode vol="42424">
                <p:cTn id="67"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2943" y="2819721"/>
            <a:ext cx="2950688" cy="1377847"/>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750"/>
              </a:spcAft>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lục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bát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3352057" y="4398413"/>
            <a:ext cx="2950688" cy="1377847"/>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750"/>
              </a:spcAft>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đáp</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án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0"/>
          <p:cNvSpPr/>
          <p:nvPr/>
        </p:nvSpPr>
        <p:spPr>
          <a:xfrm>
            <a:off x="254968" y="4398413"/>
            <a:ext cx="2950688" cy="137784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750"/>
              </a:spcAft>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gieo</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phối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3322503" y="2819721"/>
            <a:ext cx="2968296" cy="1377847"/>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750"/>
              </a:spcAft>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72625" y="3199772"/>
            <a:ext cx="457200" cy="4572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26671" y="4155844"/>
            <a:ext cx="457200" cy="4572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572625" y="4811424"/>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32519" y="5467004"/>
            <a:ext cx="457200" cy="457200"/>
          </a:xfrm>
          <a:prstGeom prst="rect">
            <a:avLst/>
          </a:prstGeom>
        </p:spPr>
      </p:pic>
      <p:pic>
        <p:nvPicPr>
          <p:cNvPr id="51"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629900" y="3207974"/>
            <a:ext cx="457200" cy="457200"/>
          </a:xfrm>
          <a:prstGeom prst="rect">
            <a:avLst/>
          </a:prstGeom>
        </p:spPr>
      </p:pic>
      <p:pic>
        <p:nvPicPr>
          <p:cNvPr id="52" name="Picture 1" descr="Этикет для детей. Учусь правилам поведения. Незнайка на улице - Сим-Портал">
            <a:extLst>
              <a:ext uri="{FF2B5EF4-FFF2-40B4-BE49-F238E27FC236}">
                <a16:creationId xmlns:a16="http://schemas.microsoft.com/office/drawing/2014/main" id="{C7E22C0D-E4AC-49E7-BBA5-CA5624B8D89B}"/>
              </a:ext>
            </a:extLst>
          </p:cNvPr>
          <p:cNvPicPr>
            <a:picLocks noChangeAspect="1" noChangeArrowheads="1"/>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flipH="1">
            <a:off x="6366376" y="1906673"/>
            <a:ext cx="2542706" cy="3560331"/>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DE904685-6C31-44F7-8292-363492DDF6BF}"/>
              </a:ext>
            </a:extLst>
          </p:cNvPr>
          <p:cNvSpPr/>
          <p:nvPr/>
        </p:nvSpPr>
        <p:spPr>
          <a:xfrm>
            <a:off x="262942" y="1217749"/>
            <a:ext cx="6039803" cy="1377848"/>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750"/>
              </a:spcAft>
            </a:pP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Câu</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5: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Lục</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bát</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biến</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thể</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không</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hoàn</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toàn</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tuân</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theo</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49729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0"/>
                                        </p:tgtEl>
                                        <p:attrNameLst>
                                          <p:attrName>style.color</p:attrName>
                                        </p:attrNameLst>
                                      </p:cBhvr>
                                      <p:by>
                                        <p:hsl h="7200000" s="0" l="0"/>
                                      </p:by>
                                    </p:animClr>
                                    <p:animClr clrSpc="hsl" dir="cw">
                                      <p:cBhvr>
                                        <p:cTn id="32" dur="500" fill="hold"/>
                                        <p:tgtEl>
                                          <p:spTgt spid="10"/>
                                        </p:tgtEl>
                                        <p:attrNameLst>
                                          <p:attrName>fillcolor</p:attrName>
                                        </p:attrNameLst>
                                      </p:cBhvr>
                                      <p:by>
                                        <p:hsl h="7200000" s="0" l="0"/>
                                      </p:by>
                                    </p:animClr>
                                    <p:animClr clrSpc="hsl" dir="cw">
                                      <p:cBhvr>
                                        <p:cTn id="33" dur="500" fill="hold"/>
                                        <p:tgtEl>
                                          <p:spTgt spid="10"/>
                                        </p:tgtEl>
                                        <p:attrNameLst>
                                          <p:attrName>stroke.color</p:attrName>
                                        </p:attrNameLst>
                                      </p:cBhvr>
                                      <p:by>
                                        <p:hsl h="7200000" s="0" l="0"/>
                                      </p:by>
                                    </p:animClr>
                                    <p:set>
                                      <p:cBhvr>
                                        <p:cTn id="34" dur="500" fill="hold"/>
                                        <p:tgtEl>
                                          <p:spTgt spid="10"/>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252" fill="hold"/>
                                        <p:tgtEl>
                                          <p:spTgt spid="15"/>
                                        </p:tgtEl>
                                      </p:cBhvr>
                                    </p:cmd>
                                  </p:childTnLst>
                                </p:cTn>
                              </p:par>
                              <p:par>
                                <p:cTn id="37" presetID="1" presetClass="mediacall" presetSubtype="0" fill="hold" nodeType="withEffect">
                                  <p:stCondLst>
                                    <p:cond delay="500"/>
                                  </p:stCondLst>
                                  <p:childTnLst>
                                    <p:cmd type="call" cmd="playFrom(0.0)">
                                      <p:cBhvr>
                                        <p:cTn id="38" dur="5042" fill="hold"/>
                                        <p:tgtEl>
                                          <p:spTgt spid="51"/>
                                        </p:tgtEl>
                                      </p:cBhvr>
                                    </p:cmd>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16"/>
                                        </p:tgtEl>
                                      </p:cBhvr>
                                    </p:cmd>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17"/>
                                        </p:tgtEl>
                                      </p:cBhvr>
                                    </p:cmd>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18"/>
                                        </p:tgtEl>
                                      </p:cBhvr>
                                    </p:cmd>
                                  </p:childTnLst>
                                </p:cTn>
                              </p:par>
                            </p:childTnLst>
                          </p:cTn>
                        </p:par>
                      </p:childTnLst>
                    </p:cTn>
                  </p:par>
                </p:childTnLst>
              </p:cTn>
              <p:nextCondLst>
                <p:cond evt="onClick" delay="0">
                  <p:tgtEl>
                    <p:spTgt spid="11"/>
                  </p:tgtEl>
                </p:cond>
              </p:nextCondLst>
            </p:seq>
            <p:audio>
              <p:cMediaNode vol="100000">
                <p:cTn id="63" fill="hold" display="0">
                  <p:stCondLst>
                    <p:cond delay="indefinite"/>
                  </p:stCondLst>
                  <p:endCondLst>
                    <p:cond evt="onStopAudio" delay="0">
                      <p:tgtEl>
                        <p:sldTgt/>
                      </p:tgtEl>
                    </p:cond>
                  </p:endCondLst>
                </p:cTn>
                <p:tgtEl>
                  <p:spTgt spid="15"/>
                </p:tgtEl>
              </p:cMediaNode>
            </p:audio>
            <p:audio>
              <p:cMediaNode vol="33333">
                <p:cTn id="64" fill="hold" display="0">
                  <p:stCondLst>
                    <p:cond delay="indefinite"/>
                  </p:stCondLst>
                  <p:endCondLst>
                    <p:cond evt="onStopAudio" delay="0">
                      <p:tgtEl>
                        <p:sldTgt/>
                      </p:tgtEl>
                    </p:cond>
                  </p:endCondLst>
                </p:cTn>
                <p:tgtEl>
                  <p:spTgt spid="16"/>
                </p:tgtEl>
              </p:cMediaNode>
            </p:audio>
            <p:audio>
              <p:cMediaNode vol="40909">
                <p:cTn id="65" fill="hold" display="0">
                  <p:stCondLst>
                    <p:cond delay="indefinite"/>
                  </p:stCondLst>
                  <p:endCondLst>
                    <p:cond evt="onStopAudio" delay="0">
                      <p:tgtEl>
                        <p:sldTgt/>
                      </p:tgtEl>
                    </p:cond>
                  </p:endCondLst>
                </p:cTn>
                <p:tgtEl>
                  <p:spTgt spid="17"/>
                </p:tgtEl>
              </p:cMediaNode>
            </p:audio>
            <p:audio>
              <p:cMediaNode vol="34848">
                <p:cTn id="66" fill="hold" display="0">
                  <p:stCondLst>
                    <p:cond delay="indefinite"/>
                  </p:stCondLst>
                  <p:endCondLst>
                    <p:cond evt="onStopAudio" delay="0">
                      <p:tgtEl>
                        <p:sldTgt/>
                      </p:tgtEl>
                    </p:cond>
                  </p:endCondLst>
                </p:cTn>
                <p:tgtEl>
                  <p:spTgt spid="18"/>
                </p:tgtEl>
              </p:cMediaNode>
            </p:audio>
            <p:audio>
              <p:cMediaNode vol="42424">
                <p:cTn id="67"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7002980" y="4396736"/>
            <a:ext cx="2006550" cy="131134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D. </a:t>
            </a:r>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cười</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ounded Rectangle 16"/>
          <p:cNvSpPr/>
          <p:nvPr/>
        </p:nvSpPr>
        <p:spPr>
          <a:xfrm>
            <a:off x="4735257" y="4391026"/>
            <a:ext cx="2006550" cy="131134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750"/>
              </a:spcAft>
            </a:pPr>
            <a:r>
              <a:rPr lang="en-US" sz="2400" dirty="0">
                <a:solidFill>
                  <a:schemeClr val="tx1"/>
                </a:solidFill>
                <a:latin typeface="Times New Roman" panose="02020603050405020304" pitchFamily="18" charset="0"/>
                <a:cs typeface="Times New Roman" panose="02020603050405020304" pitchFamily="18" charset="0"/>
              </a:rPr>
              <a:t>C. </a:t>
            </a:r>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190501" y="4391026"/>
            <a:ext cx="2006549" cy="131134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 A. </a:t>
            </a:r>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thuyết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2467534" y="4391026"/>
            <a:ext cx="2006550" cy="131134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750"/>
              </a:spcAft>
            </a:pPr>
            <a:r>
              <a:rPr lang="en-US" sz="2400" dirty="0">
                <a:solidFill>
                  <a:schemeClr val="tx1"/>
                </a:solidFill>
                <a:latin typeface="Times New Roman" panose="02020603050405020304" pitchFamily="18" charset="0"/>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ngôn</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72625" y="3199772"/>
            <a:ext cx="457200" cy="4572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26671" y="4155844"/>
            <a:ext cx="457200" cy="4572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572625" y="4811424"/>
            <a:ext cx="457200" cy="4572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32519" y="5467004"/>
            <a:ext cx="457200" cy="457200"/>
          </a:xfrm>
          <a:prstGeom prst="rect">
            <a:avLst/>
          </a:prstGeom>
        </p:spPr>
      </p:pic>
      <p:pic>
        <p:nvPicPr>
          <p:cNvPr id="58"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685721" y="3207974"/>
            <a:ext cx="457200" cy="457200"/>
          </a:xfrm>
          <a:prstGeom prst="rect">
            <a:avLst/>
          </a:prstGeom>
        </p:spPr>
      </p:pic>
      <p:pic>
        <p:nvPicPr>
          <p:cNvPr id="59" name="Picture 1" descr="Этикет для детей. Учусь правилам поведения. Незнайка на улице - Сим-Портал">
            <a:extLst>
              <a:ext uri="{FF2B5EF4-FFF2-40B4-BE49-F238E27FC236}">
                <a16:creationId xmlns:a16="http://schemas.microsoft.com/office/drawing/2014/main" id="{F19A90ED-DD6D-4485-A5DF-697D7FBC2AB0}"/>
              </a:ext>
            </a:extLst>
          </p:cNvPr>
          <p:cNvPicPr>
            <a:picLocks noChangeAspect="1" noChangeArrowheads="1"/>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flipH="1">
            <a:off x="7650419" y="950109"/>
            <a:ext cx="971004" cy="1359613"/>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Rounded Corners 59">
            <a:extLst>
              <a:ext uri="{FF2B5EF4-FFF2-40B4-BE49-F238E27FC236}">
                <a16:creationId xmlns:a16="http://schemas.microsoft.com/office/drawing/2014/main" id="{9AFCB02B-6B25-4576-9E79-A02071C60E27}"/>
              </a:ext>
            </a:extLst>
          </p:cNvPr>
          <p:cNvSpPr/>
          <p:nvPr/>
        </p:nvSpPr>
        <p:spPr>
          <a:xfrm>
            <a:off x="723900" y="1146109"/>
            <a:ext cx="6524625" cy="1115132"/>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750"/>
              </a:spcAft>
            </a:pP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Câu</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6: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Những</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hình</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ảnh</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sau</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đây</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nói</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về</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thể</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loại</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truyện</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dân</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gian</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nào</a:t>
            </a:r>
            <a:r>
              <a:rPr lang="en-US" sz="3600" dirty="0">
                <a:solidFill>
                  <a:srgbClr val="FF0000"/>
                </a:solidFill>
                <a:latin typeface="#9Slide05 SVNCookie" panose="020B0606040200020203" pitchFamily="34" charset="0"/>
                <a:ea typeface="Calibri" panose="020F0502020204030204" pitchFamily="34" charset="0"/>
                <a:cs typeface="Times New Roman" panose="02020603050405020304" pitchFamily="18" charset="0"/>
              </a:rPr>
              <a:t>?</a:t>
            </a:r>
          </a:p>
        </p:txBody>
      </p:sp>
      <p:pic>
        <p:nvPicPr>
          <p:cNvPr id="1026" name="Picture 2" descr="Kể chuyện bé nghe với những truyện cổ tích hay nhất">
            <a:extLst>
              <a:ext uri="{FF2B5EF4-FFF2-40B4-BE49-F238E27FC236}">
                <a16:creationId xmlns:a16="http://schemas.microsoft.com/office/drawing/2014/main" id="{8990AFE8-A865-435E-9DD7-10D0AEE8E72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2578" y="2664103"/>
            <a:ext cx="1858806" cy="129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Truyện cổ tích: Ai mua hành tôi - TongDaiKienThuc.COM">
            <a:extLst>
              <a:ext uri="{FF2B5EF4-FFF2-40B4-BE49-F238E27FC236}">
                <a16:creationId xmlns:a16="http://schemas.microsoft.com/office/drawing/2014/main" id="{428473A3-D04C-475C-BDDF-88573C811E0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37142" y="2664103"/>
            <a:ext cx="1906013" cy="129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Truyện cổ tích sọ dừa">
            <a:extLst>
              <a:ext uri="{FF2B5EF4-FFF2-40B4-BE49-F238E27FC236}">
                <a16:creationId xmlns:a16="http://schemas.microsoft.com/office/drawing/2014/main" id="{9865AD87-554C-4492-B785-AFB1D27E56E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26328" y="2664103"/>
            <a:ext cx="1899979" cy="129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20 mẫu tranh mầm non đẹp nhất về truyện cổ tích | Truyện cổ tích, Đang yêu,  Mỹ thuật">
            <a:extLst>
              <a:ext uri="{FF2B5EF4-FFF2-40B4-BE49-F238E27FC236}">
                <a16:creationId xmlns:a16="http://schemas.microsoft.com/office/drawing/2014/main" id="{C54874BA-6AE6-40C3-B236-8F7CFFE7CFF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09480" y="2664102"/>
            <a:ext cx="1911944" cy="129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46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down)">
                                      <p:cBhvr>
                                        <p:cTn id="10" dur="500"/>
                                        <p:tgtEl>
                                          <p:spTgt spid="1027"/>
                                        </p:tgtEl>
                                      </p:cBhvr>
                                    </p:animEffect>
                                  </p:childTnLst>
                                </p:cTn>
                              </p:par>
                              <p:par>
                                <p:cTn id="11" presetID="2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par>
                                <p:cTn id="14" presetID="22" presetClass="entr" presetSubtype="4"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wipe(down)">
                                      <p:cBhvr>
                                        <p:cTn id="16" dur="500"/>
                                        <p:tgtEl>
                                          <p:spTgt spid="102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fill="hold" grpId="1" nodeType="withEffect">
                                  <p:stCondLst>
                                    <p:cond delay="0"/>
                                  </p:stCondLst>
                                  <p:childTnLst>
                                    <p:animClr clrSpc="hsl" dir="cw">
                                      <p:cBhvr override="childStyle">
                                        <p:cTn id="45" dur="500" fill="hold"/>
                                        <p:tgtEl>
                                          <p:spTgt spid="17"/>
                                        </p:tgtEl>
                                        <p:attrNameLst>
                                          <p:attrName>style.color</p:attrName>
                                        </p:attrNameLst>
                                      </p:cBhvr>
                                      <p:by>
                                        <p:hsl h="7200000" s="0" l="0"/>
                                      </p:by>
                                    </p:animClr>
                                    <p:animClr clrSpc="hsl" dir="cw">
                                      <p:cBhvr>
                                        <p:cTn id="46" dur="500" fill="hold"/>
                                        <p:tgtEl>
                                          <p:spTgt spid="17"/>
                                        </p:tgtEl>
                                        <p:attrNameLst>
                                          <p:attrName>fillcolor</p:attrName>
                                        </p:attrNameLst>
                                      </p:cBhvr>
                                      <p:by>
                                        <p:hsl h="7200000" s="0" l="0"/>
                                      </p:by>
                                    </p:animClr>
                                    <p:animClr clrSpc="hsl" dir="cw">
                                      <p:cBhvr>
                                        <p:cTn id="47" dur="500" fill="hold"/>
                                        <p:tgtEl>
                                          <p:spTgt spid="17"/>
                                        </p:tgtEl>
                                        <p:attrNameLst>
                                          <p:attrName>stroke.color</p:attrName>
                                        </p:attrNameLst>
                                      </p:cBhvr>
                                      <p:by>
                                        <p:hsl h="7200000" s="0" l="0"/>
                                      </p:by>
                                    </p:animClr>
                                    <p:set>
                                      <p:cBhvr>
                                        <p:cTn id="48" dur="500" fill="hold"/>
                                        <p:tgtEl>
                                          <p:spTgt spid="17"/>
                                        </p:tgtEl>
                                        <p:attrNameLst>
                                          <p:attrName>fill.type</p:attrName>
                                        </p:attrNameLst>
                                      </p:cBhvr>
                                      <p:to>
                                        <p:strVal val="solid"/>
                                      </p:to>
                                    </p:set>
                                  </p:childTnLst>
                                </p:cTn>
                              </p:par>
                              <p:par>
                                <p:cTn id="49" presetID="1" presetClass="mediacall" presetSubtype="0" fill="hold" nodeType="withEffect">
                                  <p:stCondLst>
                                    <p:cond delay="0"/>
                                  </p:stCondLst>
                                  <p:childTnLst>
                                    <p:cmd type="call" cmd="playFrom(0.0)">
                                      <p:cBhvr>
                                        <p:cTn id="50" dur="1252" fill="hold"/>
                                        <p:tgtEl>
                                          <p:spTgt spid="22"/>
                                        </p:tgtEl>
                                      </p:cBhvr>
                                    </p:cmd>
                                  </p:childTnLst>
                                </p:cTn>
                              </p:par>
                              <p:par>
                                <p:cTn id="51" presetID="1" presetClass="mediacall" presetSubtype="0" fill="hold" nodeType="withEffect">
                                  <p:stCondLst>
                                    <p:cond delay="500"/>
                                  </p:stCondLst>
                                  <p:childTnLst>
                                    <p:cmd type="call" cmd="playFrom(0.0)">
                                      <p:cBhvr>
                                        <p:cTn id="52" dur="5042" fill="hold"/>
                                        <p:tgtEl>
                                          <p:spTgt spid="58"/>
                                        </p:tgtEl>
                                      </p:cBhvr>
                                    </p:cmd>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2060" fill="hold"/>
                                        <p:tgtEl>
                                          <p:spTgt spid="23"/>
                                        </p:tgtEl>
                                      </p:cBhvr>
                                    </p:cmd>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1" presetClass="mediacall" presetSubtype="0" fill="hold" nodeType="withEffect">
                                  <p:stCondLst>
                                    <p:cond delay="0"/>
                                  </p:stCondLst>
                                  <p:childTnLst>
                                    <p:cmd type="call" cmd="playFrom(0.0)">
                                      <p:cBhvr>
                                        <p:cTn id="68" dur="2060" fill="hold"/>
                                        <p:tgtEl>
                                          <p:spTgt spid="25"/>
                                        </p:tgtEl>
                                      </p:cBhvr>
                                    </p:cmd>
                                  </p:childTnLst>
                                </p:cTn>
                              </p:par>
                            </p:childTnLst>
                          </p:cTn>
                        </p:par>
                      </p:childTnLst>
                    </p:cTn>
                  </p:par>
                </p:childTnLst>
              </p:cTn>
              <p:nextCondLst>
                <p:cond evt="onClick" delay="0">
                  <p:tgtEl>
                    <p:spTgt spid="19"/>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2060" fill="hold"/>
                                        <p:tgtEl>
                                          <p:spTgt spid="24"/>
                                        </p:tgtEl>
                                      </p:cBhvr>
                                    </p:cmd>
                                  </p:childTnLst>
                                </p:cTn>
                              </p:par>
                            </p:childTnLst>
                          </p:cTn>
                        </p:par>
                      </p:childTnLst>
                    </p:cTn>
                  </p:par>
                </p:childTnLst>
              </p:cTn>
              <p:nextCondLst>
                <p:cond evt="onClick" delay="0">
                  <p:tgtEl>
                    <p:spTgt spid="16"/>
                  </p:tgtEl>
                </p:cond>
              </p:nextCondLst>
            </p:seq>
            <p:audio>
              <p:cMediaNode vol="100000">
                <p:cTn id="77" fill="hold" display="0">
                  <p:stCondLst>
                    <p:cond delay="indefinite"/>
                  </p:stCondLst>
                  <p:endCondLst>
                    <p:cond evt="onStopAudio" delay="0">
                      <p:tgtEl>
                        <p:sldTgt/>
                      </p:tgtEl>
                    </p:cond>
                  </p:endCondLst>
                </p:cTn>
                <p:tgtEl>
                  <p:spTgt spid="22"/>
                </p:tgtEl>
              </p:cMediaNode>
            </p:audio>
            <p:audio>
              <p:cMediaNode vol="80000">
                <p:cTn id="78" fill="hold" display="0">
                  <p:stCondLst>
                    <p:cond delay="indefinite"/>
                  </p:stCondLst>
                  <p:endCondLst>
                    <p:cond evt="onStopAudio" delay="0">
                      <p:tgtEl>
                        <p:sldTgt/>
                      </p:tgtEl>
                    </p:cond>
                  </p:endCondLst>
                </p:cTn>
                <p:tgtEl>
                  <p:spTgt spid="23"/>
                </p:tgtEl>
              </p:cMediaNode>
            </p:audio>
            <p:audio>
              <p:cMediaNode vol="80000">
                <p:cTn id="79" fill="hold" display="0">
                  <p:stCondLst>
                    <p:cond delay="indefinite"/>
                  </p:stCondLst>
                  <p:endCondLst>
                    <p:cond evt="onStopAudio" delay="0">
                      <p:tgtEl>
                        <p:sldTgt/>
                      </p:tgtEl>
                    </p:cond>
                  </p:endCondLst>
                </p:cTn>
                <p:tgtEl>
                  <p:spTgt spid="24"/>
                </p:tgtEl>
              </p:cMediaNode>
            </p:audio>
            <p:audio>
              <p:cMediaNode vol="80000">
                <p:cTn id="80" fill="hold" display="0">
                  <p:stCondLst>
                    <p:cond delay="indefinite"/>
                  </p:stCondLst>
                  <p:endCondLst>
                    <p:cond evt="onStopAudio" delay="0">
                      <p:tgtEl>
                        <p:sldTgt/>
                      </p:tgtEl>
                    </p:cond>
                  </p:endCondLst>
                </p:cTn>
                <p:tgtEl>
                  <p:spTgt spid="25"/>
                </p:tgtEl>
              </p:cMediaNode>
            </p:audio>
            <p:audio>
              <p:cMediaNode vol="42424">
                <p:cTn id="81"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TotalTime>
  <Words>2993</Words>
  <Application>Microsoft Office PowerPoint</Application>
  <PresentationFormat>On-screen Show (4:3)</PresentationFormat>
  <Paragraphs>310</Paragraphs>
  <Slides>40</Slides>
  <Notes>16</Notes>
  <HiddenSlides>0</HiddenSlides>
  <MMClips>30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微软雅黑</vt:lpstr>
      <vt:lpstr>SimSun</vt:lpstr>
      <vt:lpstr>#9Slide03 AmpleSoft</vt:lpstr>
      <vt:lpstr>#9Slide03 Arima Madurai</vt:lpstr>
      <vt:lpstr>#9Slide03 Arima Madurai Black</vt:lpstr>
      <vt:lpstr>#9Slide05 Amtenar</vt:lpstr>
      <vt:lpstr>#9Slide05 SVNCookie</vt:lpstr>
      <vt:lpstr>.VnTime</vt:lpstr>
      <vt:lpstr>Arial</vt:lpstr>
      <vt:lpstr>Calibri</vt:lpstr>
      <vt:lpstr>等线</vt:lpstr>
      <vt:lpstr>Tahoma</vt:lpstr>
      <vt:lpstr>Times New Roman</vt:lpstr>
      <vt:lpstr>Wingdings</vt:lpstr>
      <vt:lpstr>印品黑体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233</cp:revision>
  <dcterms:created xsi:type="dcterms:W3CDTF">2006-08-16T00:00:00Z</dcterms:created>
  <dcterms:modified xsi:type="dcterms:W3CDTF">2023-11-24T22:31:14Z</dcterms:modified>
</cp:coreProperties>
</file>