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71" r:id="rId2"/>
    <p:sldId id="277" r:id="rId3"/>
    <p:sldId id="275" r:id="rId4"/>
    <p:sldId id="276"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4" r:id="rId19"/>
    <p:sldId id="295" r:id="rId20"/>
    <p:sldId id="296" r:id="rId21"/>
    <p:sldId id="297" r:id="rId22"/>
    <p:sldId id="298" r:id="rId23"/>
    <p:sldId id="300" r:id="rId24"/>
    <p:sldId id="299" r:id="rId25"/>
    <p:sldId id="301" r:id="rId26"/>
    <p:sldId id="302" r:id="rId27"/>
    <p:sldId id="268" r:id="rId28"/>
    <p:sldId id="303" r:id="rId29"/>
    <p:sldId id="304" r:id="rId30"/>
    <p:sldId id="305" r:id="rId31"/>
    <p:sldId id="308" r:id="rId32"/>
    <p:sldId id="309" r:id="rId33"/>
    <p:sldId id="310" r:id="rId34"/>
    <p:sldId id="311" r:id="rId35"/>
    <p:sldId id="313" r:id="rId36"/>
    <p:sldId id="312" r:id="rId37"/>
    <p:sldId id="314" r:id="rId38"/>
    <p:sldId id="315" r:id="rId39"/>
    <p:sldId id="316" r:id="rId40"/>
    <p:sldId id="318" r:id="rId41"/>
    <p:sldId id="317" r:id="rId42"/>
    <p:sldId id="319" r:id="rId43"/>
    <p:sldId id="323" r:id="rId44"/>
    <p:sldId id="320" r:id="rId45"/>
    <p:sldId id="321" r:id="rId46"/>
    <p:sldId id="32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82D903-527B-4B89-A610-662D92AF34BB}" type="datetimeFigureOut">
              <a:rPr lang="vi-VN" smtClean="0"/>
              <a:t>03/06/2024</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EC3BB4-567E-4177-A9DF-16D3A91CF285}" type="slidenum">
              <a:rPr lang="vi-VN" smtClean="0"/>
              <a:t>‹#›</a:t>
            </a:fld>
            <a:endParaRPr lang="vi-VN"/>
          </a:p>
        </p:txBody>
      </p:sp>
    </p:spTree>
    <p:extLst>
      <p:ext uri="{BB962C8B-B14F-4D97-AF65-F5344CB8AC3E}">
        <p14:creationId xmlns:p14="http://schemas.microsoft.com/office/powerpoint/2010/main" val="4135693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a:p>
        </p:txBody>
      </p:sp>
      <p:sp>
        <p:nvSpPr>
          <p:cNvPr id="4" name="Slide Number Placeholder 3"/>
          <p:cNvSpPr>
            <a:spLocks noGrp="1"/>
          </p:cNvSpPr>
          <p:nvPr>
            <p:ph type="sldNum" sz="quarter" idx="10"/>
          </p:nvPr>
        </p:nvSpPr>
        <p:spPr/>
        <p:txBody>
          <a:bodyPr/>
          <a:lstStyle/>
          <a:p>
            <a:fld id="{60EC3BB4-567E-4177-A9DF-16D3A91CF285}" type="slidenum">
              <a:rPr lang="vi-VN" smtClean="0"/>
              <a:t>27</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4E6169E-C70C-4370-A7B7-DF5150E12ADB}" type="slidenum">
              <a:rPr lang="en-US"/>
              <a:pPr>
                <a:defRPr/>
              </a:pPr>
              <a:t>‹#›</a:t>
            </a:fld>
            <a:endParaRPr lang="en-US"/>
          </a:p>
        </p:txBody>
      </p:sp>
    </p:spTree>
    <p:extLst>
      <p:ext uri="{BB962C8B-B14F-4D97-AF65-F5344CB8AC3E}">
        <p14:creationId xmlns:p14="http://schemas.microsoft.com/office/powerpoint/2010/main" val="40103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gi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11.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4.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1718504186"/>
              </p:ext>
            </p:extLst>
          </p:nvPr>
        </p:nvGraphicFramePr>
        <p:xfrm>
          <a:off x="0" y="0"/>
          <a:ext cx="9142413" cy="6858000"/>
        </p:xfrm>
        <a:graphic>
          <a:graphicData uri="http://schemas.openxmlformats.org/presentationml/2006/ole">
            <mc:AlternateContent xmlns:mc="http://schemas.openxmlformats.org/markup-compatibility/2006">
              <mc:Choice xmlns:v="urn:schemas-microsoft-com:vml" Requires="v">
                <p:oleObj spid="_x0000_s14426" name="Slide" r:id="rId3" imgW="6949508" imgH="5212077" progId="PowerPoint.Slide.8">
                  <p:embed/>
                </p:oleObj>
              </mc:Choice>
              <mc:Fallback>
                <p:oleObj name="Slide" r:id="rId3" imgW="6949508" imgH="5212077" progId="PowerPoint.Slide.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15"/>
          <p:cNvSpPr txBox="1">
            <a:spLocks noChangeArrowheads="1"/>
          </p:cNvSpPr>
          <p:nvPr/>
        </p:nvSpPr>
        <p:spPr bwMode="auto">
          <a:xfrm>
            <a:off x="0" y="5573317"/>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3600" b="1">
                <a:solidFill>
                  <a:srgbClr val="2B08FC"/>
                </a:solidFill>
                <a:latin typeface="Times New Roman" pitchFamily="18" charset="0"/>
              </a:rPr>
              <a:t>Năm học: 202</a:t>
            </a:r>
            <a:r>
              <a:rPr lang="vi-VN" sz="3600" b="1">
                <a:solidFill>
                  <a:srgbClr val="2B08FC"/>
                </a:solidFill>
                <a:latin typeface="Times New Roman" pitchFamily="18" charset="0"/>
              </a:rPr>
              <a:t>3</a:t>
            </a:r>
            <a:r>
              <a:rPr lang="en-US" sz="3600" b="1">
                <a:solidFill>
                  <a:srgbClr val="2B08FC"/>
                </a:solidFill>
                <a:latin typeface="Times New Roman" pitchFamily="18" charset="0"/>
              </a:rPr>
              <a:t> - 202</a:t>
            </a:r>
            <a:r>
              <a:rPr lang="vi-VN" sz="3600" b="1">
                <a:solidFill>
                  <a:srgbClr val="2B08FC"/>
                </a:solidFill>
                <a:latin typeface="Times New Roman" pitchFamily="18" charset="0"/>
              </a:rPr>
              <a:t>4</a:t>
            </a:r>
            <a:endParaRPr lang="en-US" sz="3600" b="1">
              <a:solidFill>
                <a:srgbClr val="2B08FC"/>
              </a:solidFill>
              <a:latin typeface="Times New Roman" pitchFamily="18" charset="0"/>
            </a:endParaRPr>
          </a:p>
        </p:txBody>
      </p:sp>
      <p:pic>
        <p:nvPicPr>
          <p:cNvPr id="9" name="Picture 18" descr="au"/>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628650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4" descr="Narrow vertical"/>
          <p:cNvSpPr>
            <a:spLocks noChangeArrowheads="1" noChangeShapeType="1" noTextEdit="1"/>
          </p:cNvSpPr>
          <p:nvPr/>
        </p:nvSpPr>
        <p:spPr bwMode="auto">
          <a:xfrm>
            <a:off x="914400" y="2133600"/>
            <a:ext cx="7696200" cy="1828800"/>
          </a:xfrm>
          <a:prstGeom prst="rect">
            <a:avLst/>
          </a:prstGeom>
          <a:ln>
            <a:noFill/>
          </a:ln>
        </p:spPr>
        <p:txBody>
          <a:bodyPr wrap="none" fromWordArt="1">
            <a:prstTxWarp prst="textPlain">
              <a:avLst>
                <a:gd name="adj" fmla="val 50000"/>
              </a:avLst>
            </a:prstTxWarp>
          </a:bodyPr>
          <a:lstStyle/>
          <a:p>
            <a:pPr algn="ctr"/>
            <a:r>
              <a:rPr lang="en-US" sz="3600" b="1" kern="10" dirty="0">
                <a:ln w="12700">
                  <a:solidFill>
                    <a:srgbClr val="000000"/>
                  </a:solidFill>
                  <a:round/>
                  <a:headEnd/>
                  <a:tailEnd/>
                </a:ln>
                <a:solidFill>
                  <a:srgbClr val="FF0000"/>
                </a:solidFill>
                <a:latin typeface="Times New Roman"/>
                <a:cs typeface="Times New Roman"/>
              </a:rPr>
              <a:t>BÀI 3 - HÌNH THANG CÂN</a:t>
            </a:r>
          </a:p>
        </p:txBody>
      </p:sp>
    </p:spTree>
    <p:extLst>
      <p:ext uri="{BB962C8B-B14F-4D97-AF65-F5344CB8AC3E}">
        <p14:creationId xmlns:p14="http://schemas.microsoft.com/office/powerpoint/2010/main" val="3350823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908720"/>
            <a:ext cx="8496944" cy="1200329"/>
          </a:xfrm>
          <a:prstGeom prst="rect">
            <a:avLst/>
          </a:prstGeom>
          <a:noFill/>
        </p:spPr>
        <p:txBody>
          <a:bodyPr wrap="square" rtlCol="0">
            <a:spAutoFit/>
          </a:bodyPr>
          <a:lstStyle/>
          <a:p>
            <a:r>
              <a:rPr lang="vi-VN" sz="3600">
                <a:solidFill>
                  <a:srgbClr val="FF0000"/>
                </a:solidFill>
                <a:latin typeface="+mj-lt"/>
              </a:rPr>
              <a:t>Ví dụ 1</a:t>
            </a:r>
            <a:r>
              <a:rPr lang="vi-VN" sz="3600">
                <a:latin typeface="+mj-lt"/>
              </a:rPr>
              <a:t>: Quan sát hình 24 , cho biết  hình thang nào là hình thang cân?</a:t>
            </a:r>
            <a:endParaRPr lang="en-US" sz="3600">
              <a:latin typeface="+mj-lt"/>
            </a:endParaRPr>
          </a:p>
        </p:txBody>
      </p:sp>
      <p:pic>
        <p:nvPicPr>
          <p:cNvPr id="3" name="Picture 2"/>
          <p:cNvPicPr/>
          <p:nvPr/>
        </p:nvPicPr>
        <p:blipFill>
          <a:blip r:embed="rId2"/>
          <a:stretch>
            <a:fillRect/>
          </a:stretch>
        </p:blipFill>
        <p:spPr>
          <a:xfrm>
            <a:off x="179512" y="2348880"/>
            <a:ext cx="8424936" cy="2376264"/>
          </a:xfrm>
          <a:prstGeom prst="rect">
            <a:avLst/>
          </a:prstGeom>
        </p:spPr>
      </p:pic>
    </p:spTree>
    <p:extLst>
      <p:ext uri="{BB962C8B-B14F-4D97-AF65-F5344CB8AC3E}">
        <p14:creationId xmlns:p14="http://schemas.microsoft.com/office/powerpoint/2010/main" val="652042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2"/>
              <p:cNvSpPr>
                <a:spLocks noChangeArrowheads="1"/>
              </p:cNvSpPr>
              <p:nvPr/>
            </p:nvSpPr>
            <p:spPr bwMode="auto">
              <a:xfrm>
                <a:off x="568873" y="3789040"/>
                <a:ext cx="8032968" cy="230832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3600" b="0" i="0" u="none" strike="noStrike" cap="none" normalizeH="0" baseline="0">
                    <a:ln>
                      <a:noFill/>
                    </a:ln>
                    <a:solidFill>
                      <a:srgbClr val="000000"/>
                    </a:solidFill>
                    <a:effectLst/>
                    <a:latin typeface="+mj-lt"/>
                    <a:ea typeface="Calibri" pitchFamily="34" charset="0"/>
                    <a:cs typeface="Times New Roman" pitchFamily="18" charset="0"/>
                  </a:rPr>
                  <a:t>Chỉ có hình thang GHIK là hình thang cân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vi-VN" sz="3600" b="0" i="0" u="none" strike="noStrike" cap="none" normalizeH="0" baseline="0">
                    <a:ln>
                      <a:noFill/>
                    </a:ln>
                    <a:solidFill>
                      <a:srgbClr val="000000"/>
                    </a:solidFill>
                    <a:effectLst/>
                    <a:latin typeface="+mj-lt"/>
                    <a:ea typeface="Calibri" pitchFamily="34" charset="0"/>
                    <a:cs typeface="Times New Roman" pitchFamily="18" charset="0"/>
                  </a:rPr>
                  <a:t> vì thỏa mãn có hai góc kề một đáy GH </a:t>
                </a:r>
              </a:p>
              <a:p>
                <a:pPr lvl="0" algn="just" fontAlgn="base">
                  <a:spcBef>
                    <a:spcPct val="0"/>
                  </a:spcBef>
                  <a:spcAft>
                    <a:spcPct val="0"/>
                  </a:spcAft>
                </a:pPr>
                <a:r>
                  <a:rPr kumimoji="0" lang="vi-VN" sz="3600" b="0" i="0" u="none" strike="noStrike" cap="none" normalizeH="0" baseline="0">
                    <a:ln>
                      <a:noFill/>
                    </a:ln>
                    <a:solidFill>
                      <a:srgbClr val="000000"/>
                    </a:solidFill>
                    <a:effectLst/>
                    <a:latin typeface="+mj-lt"/>
                    <a:ea typeface="Calibri" pitchFamily="34" charset="0"/>
                    <a:cs typeface="Times New Roman" pitchFamily="18" charset="0"/>
                  </a:rPr>
                  <a:t>là bằng nhau:</a:t>
                </a:r>
                <a14:m>
                  <m:oMath xmlns:m="http://schemas.openxmlformats.org/officeDocument/2006/math">
                    <m:acc>
                      <m:accPr>
                        <m:chr m:val="̂"/>
                        <m:ctrlPr>
                          <a:rPr lang="en-US" sz="3600" i="1">
                            <a:latin typeface="Cambria Math" panose="02040503050406030204" pitchFamily="18" charset="0"/>
                          </a:rPr>
                        </m:ctrlPr>
                      </m:accPr>
                      <m:e>
                        <m:r>
                          <a:rPr lang="vi-VN" sz="3600" i="1">
                            <a:latin typeface="Cambria Math" panose="02040503050406030204" pitchFamily="18" charset="0"/>
                          </a:rPr>
                          <m:t>𝐺</m:t>
                        </m:r>
                      </m:e>
                    </m:acc>
                    <m:r>
                      <a:rPr lang="vi-VN" sz="3600" i="1">
                        <a:latin typeface="Cambria Math" panose="02040503050406030204" pitchFamily="18" charset="0"/>
                      </a:rPr>
                      <m:t>=</m:t>
                    </m:r>
                    <m:acc>
                      <m:accPr>
                        <m:chr m:val="̂"/>
                        <m:ctrlPr>
                          <a:rPr lang="en-US" sz="3600" i="1">
                            <a:latin typeface="Cambria Math" panose="02040503050406030204" pitchFamily="18" charset="0"/>
                          </a:rPr>
                        </m:ctrlPr>
                      </m:accPr>
                      <m:e>
                        <m:r>
                          <a:rPr lang="vi-VN" sz="3600" i="1">
                            <a:latin typeface="Cambria Math" panose="02040503050406030204" pitchFamily="18" charset="0"/>
                          </a:rPr>
                          <m:t>𝐻</m:t>
                        </m:r>
                      </m:e>
                    </m:acc>
                  </m:oMath>
                </a14:m>
                <a:endParaRPr kumimoji="0" lang="en-US" sz="3600" b="0" i="0" u="none" strike="noStrike" cap="none" normalizeH="0" baseline="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3600" b="0" i="0" u="none" strike="noStrike" cap="none" normalizeH="0" baseline="0">
                    <a:ln>
                      <a:noFill/>
                    </a:ln>
                    <a:solidFill>
                      <a:schemeClr val="tx1"/>
                    </a:solidFill>
                    <a:effectLst/>
                    <a:latin typeface="+mj-lt"/>
                    <a:ea typeface="Calibri" pitchFamily="34" charset="0"/>
                    <a:cs typeface="Times New Roman" pitchFamily="18" charset="0"/>
                  </a:rPr>
                  <a:t> </a:t>
                </a:r>
                <a:endParaRPr kumimoji="0" lang="vi-VN" sz="3600" b="0" i="0" u="none" strike="noStrike" cap="none" normalizeH="0" baseline="0">
                  <a:ln>
                    <a:noFill/>
                  </a:ln>
                  <a:solidFill>
                    <a:schemeClr val="tx1"/>
                  </a:solidFill>
                  <a:effectLst/>
                  <a:latin typeface="+mj-lt"/>
                  <a:cs typeface="Arial" pitchFamily="34" charset="0"/>
                </a:endParaRPr>
              </a:p>
            </p:txBody>
          </p:sp>
        </mc:Choice>
        <mc:Fallback xmlns="">
          <p:sp>
            <p:nvSpPr>
              <p:cNvPr id="2" name="Rectangle 2"/>
              <p:cNvSpPr>
                <a:spLocks noRot="1" noChangeAspect="1" noMove="1" noResize="1" noEditPoints="1" noAdjustHandles="1" noChangeArrowheads="1" noChangeShapeType="1" noTextEdit="1"/>
              </p:cNvSpPr>
              <p:nvPr/>
            </p:nvSpPr>
            <p:spPr bwMode="auto">
              <a:xfrm>
                <a:off x="568873" y="3789040"/>
                <a:ext cx="8032968" cy="2308324"/>
              </a:xfrm>
              <a:prstGeom prst="rect">
                <a:avLst/>
              </a:prstGeom>
              <a:blipFill rotWithShape="1">
                <a:blip r:embed="rId3"/>
                <a:stretch>
                  <a:fillRect l="-2276" t="-4233" r="-136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aphicFrame>
        <p:nvGraphicFramePr>
          <p:cNvPr id="3" name="Object 2"/>
          <p:cNvGraphicFramePr>
            <a:graphicFrameLocks noChangeAspect="1"/>
          </p:cNvGraphicFramePr>
          <p:nvPr>
            <p:extLst>
              <p:ext uri="{D42A27DB-BD31-4B8C-83A1-F6EECF244321}">
                <p14:modId xmlns:p14="http://schemas.microsoft.com/office/powerpoint/2010/main" val="2876351912"/>
              </p:ext>
            </p:extLst>
          </p:nvPr>
        </p:nvGraphicFramePr>
        <p:xfrm>
          <a:off x="4585357" y="4943202"/>
          <a:ext cx="1672952" cy="733751"/>
        </p:xfrm>
        <a:graphic>
          <a:graphicData uri="http://schemas.openxmlformats.org/presentationml/2006/ole">
            <mc:AlternateContent xmlns:mc="http://schemas.openxmlformats.org/markup-compatibility/2006">
              <mc:Choice xmlns:v="urn:schemas-microsoft-com:vml" Requires="v">
                <p:oleObj spid="_x0000_s37944" name="Equation" r:id="rId4" imgW="545863" imgH="241195" progId="Equation.DSMT4">
                  <p:embed/>
                </p:oleObj>
              </mc:Choice>
              <mc:Fallback>
                <p:oleObj name="Equation" r:id="rId4" imgW="545863" imgH="241195"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5357" y="4943202"/>
                        <a:ext cx="1672952" cy="733751"/>
                      </a:xfrm>
                      <a:prstGeom prst="rect">
                        <a:avLst/>
                      </a:prstGeom>
                      <a:noFill/>
                    </p:spPr>
                  </p:pic>
                </p:oleObj>
              </mc:Fallback>
            </mc:AlternateContent>
          </a:graphicData>
        </a:graphic>
      </p:graphicFrame>
      <p:sp>
        <p:nvSpPr>
          <p:cNvPr id="4" name="Rectangle 3"/>
          <p:cNvSpPr>
            <a:spLocks noChangeArrowheads="1"/>
          </p:cNvSpPr>
          <p:nvPr/>
        </p:nvSpPr>
        <p:spPr bwMode="auto">
          <a:xfrm>
            <a:off x="0" y="695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5" name="Picture 4"/>
          <p:cNvPicPr/>
          <p:nvPr/>
        </p:nvPicPr>
        <p:blipFill>
          <a:blip r:embed="rId6"/>
          <a:stretch>
            <a:fillRect/>
          </a:stretch>
        </p:blipFill>
        <p:spPr>
          <a:xfrm>
            <a:off x="372889" y="695325"/>
            <a:ext cx="8424936" cy="2376264"/>
          </a:xfrm>
          <a:prstGeom prst="rect">
            <a:avLst/>
          </a:prstGeom>
        </p:spPr>
      </p:pic>
    </p:spTree>
    <p:extLst>
      <p:ext uri="{BB962C8B-B14F-4D97-AF65-F5344CB8AC3E}">
        <p14:creationId xmlns:p14="http://schemas.microsoft.com/office/powerpoint/2010/main" val="1093986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79512" y="980728"/>
            <a:ext cx="8784976" cy="2880320"/>
          </a:xfrm>
          <a:prstGeom prst="rect">
            <a:avLst/>
          </a:prstGeom>
        </p:spPr>
      </p:pic>
      <p:sp>
        <p:nvSpPr>
          <p:cNvPr id="3" name="TextBox 2"/>
          <p:cNvSpPr txBox="1"/>
          <p:nvPr/>
        </p:nvSpPr>
        <p:spPr>
          <a:xfrm>
            <a:off x="971600" y="4221088"/>
            <a:ext cx="7992888" cy="646331"/>
          </a:xfrm>
          <a:prstGeom prst="rect">
            <a:avLst/>
          </a:prstGeom>
          <a:noFill/>
        </p:spPr>
        <p:txBody>
          <a:bodyPr wrap="square" rtlCol="0">
            <a:spAutoFit/>
          </a:bodyPr>
          <a:lstStyle/>
          <a:p>
            <a:r>
              <a:rPr lang="vi-VN" sz="3600">
                <a:latin typeface="Times New Roman" pitchFamily="18" charset="0"/>
                <a:cs typeface="Times New Roman" pitchFamily="18" charset="0"/>
              </a:rPr>
              <a:t>Hình thang MNPQ là hình thang vuông.</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2726329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1"/>
          <p:cNvGrpSpPr>
            <a:grpSpLocks/>
          </p:cNvGrpSpPr>
          <p:nvPr/>
        </p:nvGrpSpPr>
        <p:grpSpPr bwMode="auto">
          <a:xfrm>
            <a:off x="2555776" y="2232631"/>
            <a:ext cx="4680520" cy="3068577"/>
            <a:chOff x="5017" y="4680"/>
            <a:chExt cx="2856" cy="1355"/>
          </a:xfrm>
        </p:grpSpPr>
        <p:graphicFrame>
          <p:nvGraphicFramePr>
            <p:cNvPr id="4" name="Object 3"/>
            <p:cNvGraphicFramePr>
              <a:graphicFrameLocks noChangeAspect="1"/>
            </p:cNvGraphicFramePr>
            <p:nvPr/>
          </p:nvGraphicFramePr>
          <p:xfrm>
            <a:off x="7632" y="5760"/>
            <a:ext cx="241" cy="275"/>
          </p:xfrm>
          <a:graphic>
            <a:graphicData uri="http://schemas.openxmlformats.org/presentationml/2006/ole">
              <mc:AlternateContent xmlns:mc="http://schemas.openxmlformats.org/markup-compatibility/2006">
                <mc:Choice xmlns:v="urn:schemas-microsoft-com:vml" Requires="v">
                  <p:oleObj spid="_x0000_s39122" name="Equation" r:id="rId3" imgW="152202" imgH="177569" progId="Equation.DSMT4">
                    <p:embed/>
                  </p:oleObj>
                </mc:Choice>
                <mc:Fallback>
                  <p:oleObj name="Equation" r:id="rId3" imgW="152202" imgH="177569"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2" y="5760"/>
                          <a:ext cx="241" cy="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5027" y="5760"/>
            <a:ext cx="262" cy="257"/>
          </p:xfrm>
          <a:graphic>
            <a:graphicData uri="http://schemas.openxmlformats.org/presentationml/2006/ole">
              <mc:AlternateContent xmlns:mc="http://schemas.openxmlformats.org/markup-compatibility/2006">
                <mc:Choice xmlns:v="urn:schemas-microsoft-com:vml" Requires="v">
                  <p:oleObj spid="_x0000_s39123" name="Equation" r:id="rId5" imgW="164885" imgH="164885" progId="Equation.DSMT4">
                    <p:embed/>
                  </p:oleObj>
                </mc:Choice>
                <mc:Fallback>
                  <p:oleObj name="Equation" r:id="rId5" imgW="164885" imgH="164885"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7" y="5760"/>
                          <a:ext cx="262" cy="2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6552" y="4680"/>
            <a:ext cx="241" cy="257"/>
          </p:xfrm>
          <a:graphic>
            <a:graphicData uri="http://schemas.openxmlformats.org/presentationml/2006/ole">
              <mc:AlternateContent xmlns:mc="http://schemas.openxmlformats.org/markup-compatibility/2006">
                <mc:Choice xmlns:v="urn:schemas-microsoft-com:vml" Requires="v">
                  <p:oleObj spid="_x0000_s39124" name="Equation" r:id="rId7" imgW="152268" imgH="164957" progId="Equation.DSMT4">
                    <p:embed/>
                  </p:oleObj>
                </mc:Choice>
                <mc:Fallback>
                  <p:oleObj name="Equation" r:id="rId7" imgW="152268" imgH="164957"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2" y="4680"/>
                          <a:ext cx="241" cy="2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5017" y="4680"/>
            <a:ext cx="261" cy="257"/>
          </p:xfrm>
          <a:graphic>
            <a:graphicData uri="http://schemas.openxmlformats.org/presentationml/2006/ole">
              <mc:AlternateContent xmlns:mc="http://schemas.openxmlformats.org/markup-compatibility/2006">
                <mc:Choice xmlns:v="urn:schemas-microsoft-com:vml" Requires="v">
                  <p:oleObj spid="_x0000_s39125" name="Equation" r:id="rId9" imgW="164885" imgH="164885" progId="Equation.DSMT4">
                    <p:embed/>
                  </p:oleObj>
                </mc:Choice>
                <mc:Fallback>
                  <p:oleObj name="Equation" r:id="rId9" imgW="164885" imgH="164885"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17" y="4680"/>
                          <a:ext cx="261" cy="2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p:cNvSpPr>
              <a:spLocks noChangeArrowheads="1"/>
            </p:cNvSpPr>
            <p:nvPr/>
          </p:nvSpPr>
          <p:spPr bwMode="auto">
            <a:xfrm>
              <a:off x="5292" y="4860"/>
              <a:ext cx="153" cy="1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
            <p:cNvSpPr>
              <a:spLocks/>
            </p:cNvSpPr>
            <p:nvPr/>
          </p:nvSpPr>
          <p:spPr bwMode="auto">
            <a:xfrm>
              <a:off x="5292" y="4860"/>
              <a:ext cx="2340" cy="1080"/>
            </a:xfrm>
            <a:custGeom>
              <a:avLst/>
              <a:gdLst>
                <a:gd name="T0" fmla="*/ 1260 w 2340"/>
                <a:gd name="T1" fmla="*/ 0 h 1080"/>
                <a:gd name="T2" fmla="*/ 0 w 2340"/>
                <a:gd name="T3" fmla="*/ 0 h 1080"/>
                <a:gd name="T4" fmla="*/ 0 w 2340"/>
                <a:gd name="T5" fmla="*/ 1080 h 1080"/>
                <a:gd name="T6" fmla="*/ 2340 w 2340"/>
                <a:gd name="T7" fmla="*/ 1080 h 1080"/>
                <a:gd name="T8" fmla="*/ 1260 w 2340"/>
                <a:gd name="T9" fmla="*/ 0 h 1080"/>
              </a:gdLst>
              <a:ahLst/>
              <a:cxnLst>
                <a:cxn ang="0">
                  <a:pos x="T0" y="T1"/>
                </a:cxn>
                <a:cxn ang="0">
                  <a:pos x="T2" y="T3"/>
                </a:cxn>
                <a:cxn ang="0">
                  <a:pos x="T4" y="T5"/>
                </a:cxn>
                <a:cxn ang="0">
                  <a:pos x="T6" y="T7"/>
                </a:cxn>
                <a:cxn ang="0">
                  <a:pos x="T8" y="T9"/>
                </a:cxn>
              </a:cxnLst>
              <a:rect l="0" t="0" r="r" b="b"/>
              <a:pathLst>
                <a:path w="2340" h="1080">
                  <a:moveTo>
                    <a:pt x="1260" y="0"/>
                  </a:moveTo>
                  <a:lnTo>
                    <a:pt x="0" y="0"/>
                  </a:lnTo>
                  <a:lnTo>
                    <a:pt x="0" y="1080"/>
                  </a:lnTo>
                  <a:lnTo>
                    <a:pt x="2340" y="1080"/>
                  </a:lnTo>
                  <a:lnTo>
                    <a:pt x="126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0" name="Rectangle 9"/>
          <p:cNvSpPr>
            <a:spLocks noChangeArrowheads="1"/>
          </p:cNvSpPr>
          <p:nvPr/>
        </p:nvSpPr>
        <p:spPr bwMode="auto">
          <a:xfrm>
            <a:off x="474952" y="478305"/>
            <a:ext cx="748153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600" b="1" i="0" u="sng" strike="noStrike" cap="none" normalizeH="0" baseline="0">
                <a:ln>
                  <a:noFill/>
                </a:ln>
                <a:solidFill>
                  <a:srgbClr val="000000"/>
                </a:solidFill>
                <a:effectLst/>
                <a:latin typeface="Times New Roman" pitchFamily="18" charset="0"/>
                <a:ea typeface="Calibri" pitchFamily="34" charset="0"/>
                <a:cs typeface="Times New Roman" pitchFamily="18" charset="0"/>
              </a:rPr>
              <a:t>Chú ý</a:t>
            </a:r>
            <a:r>
              <a:rPr kumimoji="0" lang="vi-VN" sz="3600" b="0" i="0" u="none" strike="noStrike" cap="none" normalizeH="0" baseline="0">
                <a:ln>
                  <a:noFill/>
                </a:ln>
                <a:solidFill>
                  <a:srgbClr val="000000"/>
                </a:solidFill>
                <a:effectLst/>
                <a:latin typeface="Times New Roman" pitchFamily="18" charset="0"/>
                <a:ea typeface="Calibri" pitchFamily="34" charset="0"/>
                <a:cs typeface="Times New Roman" pitchFamily="18" charset="0"/>
              </a:rPr>
              <a:t>: Hình thang vuông là hình thang</a:t>
            </a:r>
          </a:p>
          <a:p>
            <a:pPr marL="0" marR="0" lvl="0" indent="0" algn="l" defTabSz="914400" rtl="0" eaLnBrk="1" fontAlgn="base" latinLnBrk="0" hangingPunct="1">
              <a:lnSpc>
                <a:spcPct val="100000"/>
              </a:lnSpc>
              <a:spcBef>
                <a:spcPct val="0"/>
              </a:spcBef>
              <a:spcAft>
                <a:spcPct val="0"/>
              </a:spcAft>
              <a:buClrTx/>
              <a:buSzTx/>
              <a:buFontTx/>
              <a:buNone/>
              <a:tabLst/>
            </a:pPr>
            <a:r>
              <a:rPr kumimoji="0" lang="vi-VN" sz="3600" b="0" i="0" u="none" strike="noStrike" cap="none" normalizeH="0" baseline="0">
                <a:ln>
                  <a:noFill/>
                </a:ln>
                <a:solidFill>
                  <a:srgbClr val="000000"/>
                </a:solidFill>
                <a:effectLst/>
                <a:latin typeface="Times New Roman" pitchFamily="18" charset="0"/>
                <a:ea typeface="Calibri" pitchFamily="34" charset="0"/>
                <a:cs typeface="Times New Roman" pitchFamily="18" charset="0"/>
              </a:rPr>
              <a:t> có một góc vuông.</a:t>
            </a:r>
            <a:endParaRPr kumimoji="0" lang="en-US" sz="36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187777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993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5" y="0"/>
            <a:ext cx="2933331" cy="43651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85636"/>
            <a:ext cx="41601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3600" b="1" i="0" u="none" strike="noStrike" cap="none" normalizeH="0" baseline="0">
                <a:ln>
                  <a:noFill/>
                </a:ln>
                <a:solidFill>
                  <a:srgbClr val="FF0000"/>
                </a:solidFill>
                <a:effectLst/>
                <a:latin typeface="Times New Roman" pitchFamily="18" charset="0"/>
                <a:ea typeface="Calibri" pitchFamily="34" charset="0"/>
                <a:cs typeface="Times New Roman" pitchFamily="18" charset="0"/>
              </a:rPr>
              <a:t>II. Tính chất</a:t>
            </a:r>
            <a:endParaRPr kumimoji="0" lang="en-US" sz="3600" b="0" i="0" u="none" strike="noStrike" cap="none" normalizeH="0" baseline="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3600" b="1" i="0" u="none" strike="noStrike" cap="none" normalizeH="0" baseline="0">
                <a:ln>
                  <a:noFill/>
                </a:ln>
                <a:solidFill>
                  <a:srgbClr val="FF0000"/>
                </a:solidFill>
                <a:effectLst/>
                <a:latin typeface="Times New Roman" pitchFamily="18" charset="0"/>
                <a:ea typeface="Calibri" pitchFamily="34" charset="0"/>
                <a:cs typeface="Times New Roman" pitchFamily="18" charset="0"/>
              </a:rPr>
              <a:t>HĐ</a:t>
            </a:r>
            <a:r>
              <a:rPr kumimoji="0" lang="vi-VN" sz="3600" b="1" i="0" u="none" strike="noStrike" cap="none" normalizeH="0" baseline="0">
                <a:ln>
                  <a:noFill/>
                </a:ln>
                <a:solidFill>
                  <a:srgbClr val="FF0000"/>
                </a:solidFill>
                <a:effectLst/>
                <a:latin typeface="Times New Roman" pitchFamily="18" charset="0"/>
                <a:ea typeface="Calibri" pitchFamily="34" charset="0"/>
                <a:cs typeface="Times New Roman" pitchFamily="18" charset="0"/>
              </a:rPr>
              <a:t>3</a:t>
            </a:r>
            <a:r>
              <a:rPr kumimoji="0" lang="nl-NL" sz="36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a:t>
            </a:r>
            <a:r>
              <a:rPr kumimoji="0" lang="nl-NL" sz="3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r>
              <a:rPr kumimoji="0" lang="vi-VN" sz="36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sgk trang 102.</a:t>
            </a:r>
            <a:endParaRPr kumimoji="0" lang="vi-VN" sz="3600" b="0" i="0" u="none" strike="noStrike" cap="none" normalizeH="0" baseline="0">
              <a:ln>
                <a:noFill/>
              </a:ln>
              <a:solidFill>
                <a:schemeClr val="tx1"/>
              </a:solidFill>
              <a:effectLst/>
              <a:latin typeface="Times New Roman" pitchFamily="18" charset="0"/>
              <a:cs typeface="Times New Roman" pitchFamily="18" charset="0"/>
            </a:endParaRPr>
          </a:p>
        </p:txBody>
      </p:sp>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58" y="1285965"/>
            <a:ext cx="6228184"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015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0342" y="1339720"/>
                <a:ext cx="6606480" cy="3113416"/>
              </a:xfrm>
              <a:prstGeom prst="rect">
                <a:avLst/>
              </a:prstGeom>
            </p:spPr>
            <p:txBody>
              <a:bodyPr wrap="square">
                <a:spAutoFit/>
              </a:bodyPr>
              <a:lstStyle/>
              <a:p>
                <a:r>
                  <a:rPr lang="vi-VN" sz="3200">
                    <a:latin typeface="Times New Roman" pitchFamily="18" charset="0"/>
                    <a:cs typeface="Times New Roman" pitchFamily="18" charset="0"/>
                  </a:rPr>
                  <a:t>a)Do ABCD là hình thang cân</a:t>
                </a:r>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(AB //CD) nên  </a:t>
                </a:r>
                <a14:m>
                  <m:oMath xmlns:m="http://schemas.openxmlformats.org/officeDocument/2006/math">
                    <m:acc>
                      <m:accPr>
                        <m:chr m:val="̂"/>
                        <m:ctrlPr>
                          <a:rPr lang="en-US" sz="3200" i="1">
                            <a:latin typeface="Cambria Math" panose="02040503050406030204" pitchFamily="18" charset="0"/>
                          </a:rPr>
                        </m:ctrlPr>
                      </m:accPr>
                      <m:e>
                        <m:r>
                          <a:rPr lang="nl-NL" sz="3200" i="1">
                            <a:latin typeface="Cambria Math" panose="02040503050406030204" pitchFamily="18" charset="0"/>
                          </a:rPr>
                          <m:t>𝐴𝐷𝐶</m:t>
                        </m:r>
                      </m:e>
                    </m:acc>
                    <m:r>
                      <a:rPr lang="nl-NL" sz="3200" i="1">
                        <a:latin typeface="Cambria Math" panose="02040503050406030204" pitchFamily="18" charset="0"/>
                      </a:rPr>
                      <m:t>=</m:t>
                    </m:r>
                    <m:acc>
                      <m:accPr>
                        <m:chr m:val="̂"/>
                        <m:ctrlPr>
                          <a:rPr lang="en-US" sz="3200" i="1">
                            <a:latin typeface="Cambria Math" panose="02040503050406030204" pitchFamily="18" charset="0"/>
                          </a:rPr>
                        </m:ctrlPr>
                      </m:accPr>
                      <m:e>
                        <m:r>
                          <a:rPr lang="nl-NL" sz="3200" i="1">
                            <a:latin typeface="Cambria Math" panose="02040503050406030204" pitchFamily="18" charset="0"/>
                          </a:rPr>
                          <m:t>𝐵𝐶𝐷</m:t>
                        </m:r>
                      </m:e>
                    </m:acc>
                  </m:oMath>
                </a14:m>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Lại có</a:t>
                </a:r>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 </a:t>
                </a:r>
                <a14:m>
                  <m:oMath xmlns:m="http://schemas.openxmlformats.org/officeDocument/2006/math">
                    <m:acc>
                      <m:accPr>
                        <m:chr m:val="̂"/>
                        <m:ctrlPr>
                          <a:rPr lang="en-US" sz="3200" i="1">
                            <a:latin typeface="Cambria Math" panose="02040503050406030204" pitchFamily="18" charset="0"/>
                          </a:rPr>
                        </m:ctrlPr>
                      </m:accPr>
                      <m:e>
                        <m:r>
                          <a:rPr lang="nl-NL" sz="3200" i="1">
                            <a:latin typeface="Cambria Math" panose="02040503050406030204" pitchFamily="18" charset="0"/>
                          </a:rPr>
                          <m:t>𝐸𝐴𝐵</m:t>
                        </m:r>
                      </m:e>
                    </m:acc>
                    <m:r>
                      <a:rPr lang="nl-NL" sz="3200" i="1">
                        <a:latin typeface="Cambria Math" panose="02040503050406030204" pitchFamily="18" charset="0"/>
                      </a:rPr>
                      <m:t>=</m:t>
                    </m:r>
                    <m:acc>
                      <m:accPr>
                        <m:chr m:val="̂"/>
                        <m:ctrlPr>
                          <a:rPr lang="en-US" sz="3200" i="1">
                            <a:latin typeface="Cambria Math" panose="02040503050406030204" pitchFamily="18" charset="0"/>
                          </a:rPr>
                        </m:ctrlPr>
                      </m:accPr>
                      <m:e>
                        <m:r>
                          <a:rPr lang="nl-NL" sz="3200" i="1">
                            <a:latin typeface="Cambria Math" panose="02040503050406030204" pitchFamily="18" charset="0"/>
                          </a:rPr>
                          <m:t>𝐴𝐷𝐶</m:t>
                        </m:r>
                      </m:e>
                    </m:acc>
                    <m:r>
                      <a:rPr lang="nl-NL" sz="3200" i="1">
                        <a:latin typeface="Cambria Math" panose="02040503050406030204" pitchFamily="18" charset="0"/>
                      </a:rPr>
                      <m:t>(Đồ</m:t>
                    </m:r>
                    <m:r>
                      <a:rPr lang="nl-NL" sz="3200" i="1">
                        <a:latin typeface="Cambria Math" panose="02040503050406030204" pitchFamily="18" charset="0"/>
                      </a:rPr>
                      <m:t>𝑛𝑔</m:t>
                    </m:r>
                    <m:r>
                      <a:rPr lang="nl-NL" sz="3200" i="1">
                        <a:latin typeface="Cambria Math" panose="02040503050406030204" pitchFamily="18" charset="0"/>
                      </a:rPr>
                      <m:t> </m:t>
                    </m:r>
                    <m:r>
                      <a:rPr lang="nl-NL" sz="3200" i="1">
                        <a:latin typeface="Cambria Math" panose="02040503050406030204" pitchFamily="18" charset="0"/>
                      </a:rPr>
                      <m:t>𝑣</m:t>
                    </m:r>
                    <m:r>
                      <a:rPr lang="nl-NL" sz="3200" i="1">
                        <a:latin typeface="Cambria Math" panose="02040503050406030204" pitchFamily="18" charset="0"/>
                      </a:rPr>
                      <m:t>ị,</m:t>
                    </m:r>
                    <m:r>
                      <a:rPr lang="nl-NL" sz="3200" i="1">
                        <a:latin typeface="Cambria Math" panose="02040503050406030204" pitchFamily="18" charset="0"/>
                      </a:rPr>
                      <m:t>𝐴𝐵</m:t>
                    </m:r>
                    <m:r>
                      <a:rPr lang="nl-NL" sz="3200" i="1">
                        <a:latin typeface="Cambria Math" panose="02040503050406030204" pitchFamily="18" charset="0"/>
                      </a:rPr>
                      <m:t>//</m:t>
                    </m:r>
                    <m:r>
                      <a:rPr lang="nl-NL" sz="3200" i="1">
                        <a:latin typeface="Cambria Math" panose="02040503050406030204" pitchFamily="18" charset="0"/>
                      </a:rPr>
                      <m:t>𝐶𝐷</m:t>
                    </m:r>
                    <m:r>
                      <a:rPr lang="nl-NL" sz="3200" i="1">
                        <a:latin typeface="Cambria Math" panose="02040503050406030204" pitchFamily="18" charset="0"/>
                      </a:rPr>
                      <m:t>)</m:t>
                    </m:r>
                  </m:oMath>
                </a14:m>
                <a:r>
                  <a:rPr lang="vi-VN" sz="3200">
                    <a:latin typeface="Times New Roman" pitchFamily="18" charset="0"/>
                    <a:cs typeface="Times New Roman" pitchFamily="18" charset="0"/>
                  </a:rPr>
                  <a:t>;</a:t>
                </a:r>
                <a:endParaRPr lang="en-US" sz="3200">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acc>
                        <m:accPr>
                          <m:chr m:val="̂"/>
                          <m:ctrlPr>
                            <a:rPr lang="en-US" sz="3200" i="1">
                              <a:latin typeface="Cambria Math" panose="02040503050406030204" pitchFamily="18" charset="0"/>
                            </a:rPr>
                          </m:ctrlPr>
                        </m:accPr>
                        <m:e>
                          <m:r>
                            <a:rPr lang="nl-NL" sz="3200" i="1">
                              <a:latin typeface="Cambria Math" panose="02040503050406030204" pitchFamily="18" charset="0"/>
                            </a:rPr>
                            <m:t>𝐵𝐶𝐷</m:t>
                          </m:r>
                        </m:e>
                      </m:acc>
                      <m:r>
                        <a:rPr lang="nl-NL" sz="3200" i="1">
                          <a:latin typeface="Cambria Math" panose="02040503050406030204" pitchFamily="18" charset="0"/>
                        </a:rPr>
                        <m:t>=</m:t>
                      </m:r>
                      <m:acc>
                        <m:accPr>
                          <m:chr m:val="̂"/>
                          <m:ctrlPr>
                            <a:rPr lang="en-US" sz="3200" i="1">
                              <a:latin typeface="Cambria Math" panose="02040503050406030204" pitchFamily="18" charset="0"/>
                            </a:rPr>
                          </m:ctrlPr>
                        </m:accPr>
                        <m:e>
                          <m:r>
                            <a:rPr lang="nl-NL" sz="3200" i="1">
                              <a:latin typeface="Cambria Math" panose="02040503050406030204" pitchFamily="18" charset="0"/>
                            </a:rPr>
                            <m:t>𝐸𝐵𝐴</m:t>
                          </m:r>
                        </m:e>
                      </m:acc>
                      <m:r>
                        <a:rPr lang="nl-NL" sz="3200" i="1">
                          <a:latin typeface="Cambria Math" panose="02040503050406030204" pitchFamily="18" charset="0"/>
                        </a:rPr>
                        <m:t>(Đồ</m:t>
                      </m:r>
                      <m:r>
                        <a:rPr lang="nl-NL" sz="3200" i="1">
                          <a:latin typeface="Cambria Math" panose="02040503050406030204" pitchFamily="18" charset="0"/>
                        </a:rPr>
                        <m:t>𝑛𝑔</m:t>
                      </m:r>
                      <m:r>
                        <a:rPr lang="nl-NL" sz="3200" i="1">
                          <a:latin typeface="Cambria Math" panose="02040503050406030204" pitchFamily="18" charset="0"/>
                        </a:rPr>
                        <m:t> </m:t>
                      </m:r>
                      <m:r>
                        <a:rPr lang="nl-NL" sz="3200" i="1">
                          <a:latin typeface="Cambria Math" panose="02040503050406030204" pitchFamily="18" charset="0"/>
                        </a:rPr>
                        <m:t>𝑣</m:t>
                      </m:r>
                      <m:r>
                        <a:rPr lang="nl-NL" sz="3200" i="1">
                          <a:latin typeface="Cambria Math" panose="02040503050406030204" pitchFamily="18" charset="0"/>
                        </a:rPr>
                        <m:t>ị,</m:t>
                      </m:r>
                      <m:r>
                        <a:rPr lang="nl-NL" sz="3200" i="1">
                          <a:latin typeface="Cambria Math" panose="02040503050406030204" pitchFamily="18" charset="0"/>
                        </a:rPr>
                        <m:t>𝐴𝐵</m:t>
                      </m:r>
                      <m:r>
                        <a:rPr lang="nl-NL" sz="3200" i="1">
                          <a:latin typeface="Cambria Math" panose="02040503050406030204" pitchFamily="18" charset="0"/>
                        </a:rPr>
                        <m:t>//</m:t>
                      </m:r>
                      <m:r>
                        <a:rPr lang="nl-NL" sz="3200" i="1">
                          <a:latin typeface="Cambria Math" panose="02040503050406030204" pitchFamily="18" charset="0"/>
                        </a:rPr>
                        <m:t>𝐶𝐷</m:t>
                      </m:r>
                      <m:r>
                        <a:rPr lang="nl-NL" sz="3200" i="1">
                          <a:latin typeface="Cambria Math" panose="02040503050406030204" pitchFamily="18" charset="0"/>
                        </a:rPr>
                        <m:t>)</m:t>
                      </m:r>
                    </m:oMath>
                  </m:oMathPara>
                </a14:m>
                <a:endParaRPr lang="en-US" sz="3200">
                  <a:latin typeface="Times New Roman" pitchFamily="18" charset="0"/>
                  <a:cs typeface="Times New Roman" pitchFamily="18" charset="0"/>
                </a:endParaRPr>
              </a:p>
              <a:p>
                <a14:m>
                  <m:oMath xmlns:m="http://schemas.openxmlformats.org/officeDocument/2006/math">
                    <m:r>
                      <a:rPr lang="nl-NL" sz="3200" i="1">
                        <a:latin typeface="Cambria Math" panose="02040503050406030204" pitchFamily="18" charset="0"/>
                      </a:rPr>
                      <m:t>𝑁</m:t>
                    </m:r>
                    <m:r>
                      <a:rPr lang="nl-NL" sz="3200" i="1">
                        <a:latin typeface="Cambria Math" panose="02040503050406030204" pitchFamily="18" charset="0"/>
                      </a:rPr>
                      <m:t>ê</m:t>
                    </m:r>
                    <m:r>
                      <a:rPr lang="nl-NL" sz="3200" i="1">
                        <a:latin typeface="Cambria Math" panose="02040503050406030204" pitchFamily="18" charset="0"/>
                      </a:rPr>
                      <m:t>𝑛</m:t>
                    </m:r>
                    <m:r>
                      <a:rPr lang="nl-NL" sz="3200" i="1">
                        <a:latin typeface="Cambria Math" panose="02040503050406030204" pitchFamily="18" charset="0"/>
                      </a:rPr>
                      <m:t> </m:t>
                    </m:r>
                    <m:acc>
                      <m:accPr>
                        <m:chr m:val="̂"/>
                        <m:ctrlPr>
                          <a:rPr lang="en-US" sz="3200" i="1">
                            <a:latin typeface="Cambria Math" panose="02040503050406030204" pitchFamily="18" charset="0"/>
                          </a:rPr>
                        </m:ctrlPr>
                      </m:accPr>
                      <m:e>
                        <m:r>
                          <a:rPr lang="nl-NL" sz="3200" i="1">
                            <a:latin typeface="Cambria Math" panose="02040503050406030204" pitchFamily="18" charset="0"/>
                          </a:rPr>
                          <m:t>𝐸𝐴𝐵</m:t>
                        </m:r>
                      </m:e>
                    </m:acc>
                    <m:r>
                      <a:rPr lang="nl-NL" sz="3200" i="1">
                        <a:latin typeface="Cambria Math" panose="02040503050406030204" pitchFamily="18" charset="0"/>
                      </a:rPr>
                      <m:t>=</m:t>
                    </m:r>
                    <m:acc>
                      <m:accPr>
                        <m:chr m:val="̂"/>
                        <m:ctrlPr>
                          <a:rPr lang="en-US" sz="3200" i="1">
                            <a:latin typeface="Cambria Math" panose="02040503050406030204" pitchFamily="18" charset="0"/>
                          </a:rPr>
                        </m:ctrlPr>
                      </m:accPr>
                      <m:e>
                        <m:r>
                          <a:rPr lang="nl-NL" sz="3200" i="1">
                            <a:latin typeface="Cambria Math" panose="02040503050406030204" pitchFamily="18" charset="0"/>
                          </a:rPr>
                          <m:t>𝐸𝐵𝐴</m:t>
                        </m:r>
                      </m:e>
                    </m:acc>
                  </m:oMath>
                </a14:m>
                <a:r>
                  <a:rPr lang="vi-VN" sz="3200" i="1">
                    <a:latin typeface="Times New Roman" pitchFamily="18" charset="0"/>
                    <a:cs typeface="Times New Roman" pitchFamily="18" charset="0"/>
                  </a:rPr>
                  <a:t>.</a:t>
                </a:r>
                <a:endParaRPr lang="en-US" sz="3200">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0342" y="1339720"/>
                <a:ext cx="6606480" cy="3113416"/>
              </a:xfrm>
              <a:prstGeom prst="rect">
                <a:avLst/>
              </a:prstGeom>
              <a:blipFill rotWithShape="1">
                <a:blip r:embed="rId2"/>
                <a:stretch>
                  <a:fillRect l="-2399" t="-2740" b="-5284"/>
                </a:stretch>
              </a:blipFill>
            </p:spPr>
            <p:txBody>
              <a:bodyPr/>
              <a:lstStyle/>
              <a:p>
                <a:r>
                  <a:rPr lang="en-US">
                    <a:noFill/>
                  </a:rPr>
                  <a:t> </a:t>
                </a:r>
              </a:p>
            </p:txBody>
          </p:sp>
        </mc:Fallback>
      </mc:AlternateContent>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5" y="0"/>
            <a:ext cx="2933331" cy="43651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1520" y="297522"/>
            <a:ext cx="4102405" cy="646331"/>
          </a:xfrm>
          <a:prstGeom prst="rect">
            <a:avLst/>
          </a:prstGeom>
        </p:spPr>
        <p:txBody>
          <a:bodyPr wrap="none">
            <a:spAutoFit/>
          </a:bodyPr>
          <a:lstStyle/>
          <a:p>
            <a:pPr lvl="0" eaLnBrk="0" fontAlgn="base" hangingPunct="0">
              <a:spcBef>
                <a:spcPct val="0"/>
              </a:spcBef>
              <a:spcAft>
                <a:spcPct val="0"/>
              </a:spcAft>
            </a:pPr>
            <a:r>
              <a:rPr lang="nl-NL" sz="3600" b="1">
                <a:solidFill>
                  <a:srgbClr val="FF0000"/>
                </a:solidFill>
                <a:latin typeface="Times New Roman" pitchFamily="18" charset="0"/>
                <a:ea typeface="Calibri" pitchFamily="34" charset="0"/>
                <a:cs typeface="Times New Roman" pitchFamily="18" charset="0"/>
              </a:rPr>
              <a:t>HĐ</a:t>
            </a:r>
            <a:r>
              <a:rPr lang="vi-VN" sz="3600" b="1">
                <a:solidFill>
                  <a:srgbClr val="FF0000"/>
                </a:solidFill>
                <a:latin typeface="Times New Roman" pitchFamily="18" charset="0"/>
                <a:ea typeface="Calibri" pitchFamily="34" charset="0"/>
                <a:cs typeface="Times New Roman" pitchFamily="18" charset="0"/>
              </a:rPr>
              <a:t>3</a:t>
            </a:r>
            <a:r>
              <a:rPr lang="nl-NL" sz="3600" b="1">
                <a:latin typeface="Times New Roman" pitchFamily="18" charset="0"/>
                <a:ea typeface="Calibri" pitchFamily="34" charset="0"/>
                <a:cs typeface="Times New Roman" pitchFamily="18" charset="0"/>
              </a:rPr>
              <a:t>:</a:t>
            </a:r>
            <a:r>
              <a:rPr lang="nl-NL" sz="3600">
                <a:latin typeface="Times New Roman" pitchFamily="18" charset="0"/>
                <a:ea typeface="Calibri" pitchFamily="34" charset="0"/>
                <a:cs typeface="Times New Roman" pitchFamily="18" charset="0"/>
              </a:rPr>
              <a:t> </a:t>
            </a:r>
            <a:r>
              <a:rPr lang="vi-VN" sz="3600" b="1">
                <a:latin typeface="Times New Roman" pitchFamily="18" charset="0"/>
                <a:ea typeface="Calibri" pitchFamily="34" charset="0"/>
                <a:cs typeface="Times New Roman" pitchFamily="18" charset="0"/>
              </a:rPr>
              <a:t>sgk trang 102</a:t>
            </a:r>
            <a:r>
              <a:rPr lang="vi-VN" b="1">
                <a:latin typeface="Times New Roman" pitchFamily="18" charset="0"/>
                <a:ea typeface="Calibri" pitchFamily="34" charset="0"/>
                <a:cs typeface="Times New Roman" pitchFamily="18" charset="0"/>
              </a:rPr>
              <a:t>.</a:t>
            </a:r>
            <a:endParaRPr lang="vi-VN">
              <a:latin typeface="Times New Roman" pitchFamily="18" charset="0"/>
              <a:cs typeface="Times New Roman" pitchFamily="18" charset="0"/>
            </a:endParaRPr>
          </a:p>
        </p:txBody>
      </p:sp>
    </p:spTree>
    <p:extLst>
      <p:ext uri="{BB962C8B-B14F-4D97-AF65-F5344CB8AC3E}">
        <p14:creationId xmlns:p14="http://schemas.microsoft.com/office/powerpoint/2010/main" val="3832417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51520" y="1340768"/>
                <a:ext cx="5976664" cy="4557530"/>
              </a:xfrm>
              <a:prstGeom prst="rect">
                <a:avLst/>
              </a:prstGeom>
            </p:spPr>
            <p:txBody>
              <a:bodyPr wrap="square">
                <a:spAutoFit/>
              </a:bodyPr>
              <a:lstStyle/>
              <a:p>
                <a:r>
                  <a:rPr lang="vi-VN" sz="3200">
                    <a:latin typeface="Times New Roman" pitchFamily="18" charset="0"/>
                    <a:cs typeface="Times New Roman" pitchFamily="18" charset="0"/>
                  </a:rPr>
                  <a:t>b) </a:t>
                </a:r>
                <a14:m>
                  <m:oMath xmlns:m="http://schemas.openxmlformats.org/officeDocument/2006/math">
                    <m:r>
                      <a:rPr lang="nl-NL" sz="3200" i="1">
                        <a:latin typeface="Cambria Math" panose="02040503050406030204" pitchFamily="18" charset="0"/>
                      </a:rPr>
                      <m:t>𝑉</m:t>
                    </m:r>
                    <m:r>
                      <a:rPr lang="nl-NL" sz="3200" i="1">
                        <a:latin typeface="Cambria Math" panose="02040503050406030204" pitchFamily="18" charset="0"/>
                      </a:rPr>
                      <m:t>ì </m:t>
                    </m:r>
                    <m:acc>
                      <m:accPr>
                        <m:chr m:val="̂"/>
                        <m:ctrlPr>
                          <a:rPr lang="en-US" sz="3200" i="1">
                            <a:latin typeface="Cambria Math" panose="02040503050406030204" pitchFamily="18" charset="0"/>
                          </a:rPr>
                        </m:ctrlPr>
                      </m:accPr>
                      <m:e>
                        <m:r>
                          <a:rPr lang="nl-NL" sz="3200" i="1">
                            <a:latin typeface="Cambria Math" panose="02040503050406030204" pitchFamily="18" charset="0"/>
                          </a:rPr>
                          <m:t>𝐴𝐷𝐶</m:t>
                        </m:r>
                      </m:e>
                    </m:acc>
                    <m:r>
                      <a:rPr lang="nl-NL" sz="3200" i="1">
                        <a:latin typeface="Cambria Math" panose="02040503050406030204" pitchFamily="18" charset="0"/>
                      </a:rPr>
                      <m:t>=</m:t>
                    </m:r>
                    <m:acc>
                      <m:accPr>
                        <m:chr m:val="̂"/>
                        <m:ctrlPr>
                          <a:rPr lang="en-US" sz="3200" i="1">
                            <a:latin typeface="Cambria Math" panose="02040503050406030204" pitchFamily="18" charset="0"/>
                          </a:rPr>
                        </m:ctrlPr>
                      </m:accPr>
                      <m:e>
                        <m:r>
                          <a:rPr lang="nl-NL" sz="3200" i="1">
                            <a:latin typeface="Cambria Math" panose="02040503050406030204" pitchFamily="18" charset="0"/>
                          </a:rPr>
                          <m:t>𝐵𝐶𝐷</m:t>
                        </m:r>
                      </m:e>
                    </m:acc>
                  </m:oMath>
                </a14:m>
                <a:r>
                  <a:rPr lang="vi-VN" sz="3200">
                    <a:latin typeface="Times New Roman" pitchFamily="18" charset="0"/>
                    <a:cs typeface="Times New Roman" pitchFamily="18" charset="0"/>
                  </a:rPr>
                  <a:t> nên  tam giác ADC cân tại E. </a:t>
                </a:r>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Suy ra ED = EC. (1)</a:t>
                </a:r>
                <a:endParaRPr lang="en-US" sz="3200">
                  <a:latin typeface="Times New Roman" pitchFamily="18" charset="0"/>
                  <a:cs typeface="Times New Roman" pitchFamily="18" charset="0"/>
                </a:endParaRPr>
              </a:p>
              <a:p>
                <a14:m>
                  <m:oMath xmlns:m="http://schemas.openxmlformats.org/officeDocument/2006/math">
                    <m:r>
                      <a:rPr lang="nl-NL" sz="3200" i="1">
                        <a:latin typeface="Cambria Math" panose="02040503050406030204" pitchFamily="18" charset="0"/>
                      </a:rPr>
                      <m:t>𝑉</m:t>
                    </m:r>
                    <m:r>
                      <a:rPr lang="nl-NL" sz="3200" i="1">
                        <a:latin typeface="Cambria Math" panose="02040503050406030204" pitchFamily="18" charset="0"/>
                      </a:rPr>
                      <m:t>ì  </m:t>
                    </m:r>
                    <m:acc>
                      <m:accPr>
                        <m:chr m:val="̂"/>
                        <m:ctrlPr>
                          <a:rPr lang="en-US" sz="3200" i="1">
                            <a:latin typeface="Cambria Math" panose="02040503050406030204" pitchFamily="18" charset="0"/>
                          </a:rPr>
                        </m:ctrlPr>
                      </m:accPr>
                      <m:e>
                        <m:r>
                          <a:rPr lang="nl-NL" sz="3200" i="1">
                            <a:latin typeface="Cambria Math" panose="02040503050406030204" pitchFamily="18" charset="0"/>
                          </a:rPr>
                          <m:t>𝐸𝐴𝐵</m:t>
                        </m:r>
                      </m:e>
                    </m:acc>
                    <m:r>
                      <a:rPr lang="nl-NL" sz="3200" i="1">
                        <a:latin typeface="Cambria Math" panose="02040503050406030204" pitchFamily="18" charset="0"/>
                      </a:rPr>
                      <m:t>=</m:t>
                    </m:r>
                    <m:acc>
                      <m:accPr>
                        <m:chr m:val="̂"/>
                        <m:ctrlPr>
                          <a:rPr lang="en-US" sz="3200" i="1">
                            <a:latin typeface="Cambria Math" panose="02040503050406030204" pitchFamily="18" charset="0"/>
                          </a:rPr>
                        </m:ctrlPr>
                      </m:accPr>
                      <m:e>
                        <m:r>
                          <a:rPr lang="nl-NL" sz="3200" i="1">
                            <a:latin typeface="Cambria Math" panose="02040503050406030204" pitchFamily="18" charset="0"/>
                          </a:rPr>
                          <m:t>𝐸𝐵𝐴</m:t>
                        </m:r>
                      </m:e>
                    </m:acc>
                  </m:oMath>
                </a14:m>
                <a:r>
                  <a:rPr lang="nl-NL" sz="3200">
                    <a:latin typeface="Times New Roman" pitchFamily="18" charset="0"/>
                    <a:cs typeface="Times New Roman" pitchFamily="18" charset="0"/>
                  </a:rPr>
                  <a:t> </a:t>
                </a:r>
                <a14:m>
                  <m:oMath xmlns:m="http://schemas.openxmlformats.org/officeDocument/2006/math">
                    <m:r>
                      <a:rPr lang="nl-NL" sz="3200" i="1">
                        <a:latin typeface="Cambria Math" panose="02040503050406030204" pitchFamily="18" charset="0"/>
                      </a:rPr>
                      <m:t>𝑛</m:t>
                    </m:r>
                    <m:r>
                      <a:rPr lang="nl-NL" sz="3200" i="1">
                        <a:latin typeface="Cambria Math" panose="02040503050406030204" pitchFamily="18" charset="0"/>
                      </a:rPr>
                      <m:t>ê</m:t>
                    </m:r>
                    <m:r>
                      <a:rPr lang="nl-NL" sz="3200" i="1">
                        <a:latin typeface="Cambria Math" panose="02040503050406030204" pitchFamily="18" charset="0"/>
                      </a:rPr>
                      <m:t>𝑛</m:t>
                    </m:r>
                    <m:r>
                      <a:rPr lang="nl-NL" sz="3200" i="1">
                        <a:latin typeface="Cambria Math" panose="02040503050406030204" pitchFamily="18" charset="0"/>
                      </a:rPr>
                      <m:t> </m:t>
                    </m:r>
                    <m:r>
                      <a:rPr lang="nl-NL" sz="3200" i="1">
                        <a:latin typeface="Cambria Math" panose="02040503050406030204" pitchFamily="18" charset="0"/>
                      </a:rPr>
                      <m:t>𝑡𝑎𝑚</m:t>
                    </m:r>
                    <m:r>
                      <a:rPr lang="nl-NL" sz="3200" i="1">
                        <a:latin typeface="Cambria Math" panose="02040503050406030204" pitchFamily="18" charset="0"/>
                      </a:rPr>
                      <m:t> </m:t>
                    </m:r>
                    <m:r>
                      <a:rPr lang="nl-NL" sz="3200" i="1">
                        <a:latin typeface="Cambria Math" panose="02040503050406030204" pitchFamily="18" charset="0"/>
                      </a:rPr>
                      <m:t>𝑔𝑖</m:t>
                    </m:r>
                    <m:r>
                      <a:rPr lang="nl-NL" sz="3200" i="1">
                        <a:latin typeface="Cambria Math" panose="02040503050406030204" pitchFamily="18" charset="0"/>
                      </a:rPr>
                      <m:t>á</m:t>
                    </m:r>
                    <m:r>
                      <a:rPr lang="nl-NL" sz="3200" i="1">
                        <a:latin typeface="Cambria Math" panose="02040503050406030204" pitchFamily="18" charset="0"/>
                      </a:rPr>
                      <m:t>𝑐</m:t>
                    </m:r>
                    <m:r>
                      <a:rPr lang="nl-NL" sz="3200" i="1">
                        <a:latin typeface="Cambria Math" panose="02040503050406030204" pitchFamily="18" charset="0"/>
                      </a:rPr>
                      <m:t> </m:t>
                    </m:r>
                    <m:r>
                      <a:rPr lang="nl-NL" sz="3200" i="1">
                        <a:latin typeface="Cambria Math" panose="02040503050406030204" pitchFamily="18" charset="0"/>
                      </a:rPr>
                      <m:t>𝐸𝐴𝐵</m:t>
                    </m:r>
                    <m:r>
                      <a:rPr lang="nl-NL" sz="3200" i="1">
                        <a:latin typeface="Cambria Math" panose="02040503050406030204" pitchFamily="18" charset="0"/>
                      </a:rPr>
                      <m:t> </m:t>
                    </m:r>
                    <m:r>
                      <a:rPr lang="nl-NL" sz="3200" i="1">
                        <a:latin typeface="Cambria Math" panose="02040503050406030204" pitchFamily="18" charset="0"/>
                      </a:rPr>
                      <m:t>𝑐</m:t>
                    </m:r>
                    <m:r>
                      <a:rPr lang="nl-NL" sz="3200" i="1">
                        <a:latin typeface="Cambria Math" panose="02040503050406030204" pitchFamily="18" charset="0"/>
                      </a:rPr>
                      <m:t>â</m:t>
                    </m:r>
                    <m:r>
                      <a:rPr lang="nl-NL" sz="3200" i="1">
                        <a:latin typeface="Cambria Math" panose="02040503050406030204" pitchFamily="18" charset="0"/>
                      </a:rPr>
                      <m:t>𝑛</m:t>
                    </m:r>
                    <m:r>
                      <a:rPr lang="nl-NL" sz="3200" i="1">
                        <a:latin typeface="Cambria Math" panose="02040503050406030204" pitchFamily="18" charset="0"/>
                      </a:rPr>
                      <m:t> </m:t>
                    </m:r>
                    <m:r>
                      <a:rPr lang="nl-NL" sz="3200" i="1">
                        <a:latin typeface="Cambria Math" panose="02040503050406030204" pitchFamily="18" charset="0"/>
                      </a:rPr>
                      <m:t>𝑡</m:t>
                    </m:r>
                    <m:r>
                      <a:rPr lang="nl-NL" sz="3200" i="1">
                        <a:latin typeface="Cambria Math" panose="02040503050406030204" pitchFamily="18" charset="0"/>
                      </a:rPr>
                      <m:t>ạ</m:t>
                    </m:r>
                    <m:r>
                      <a:rPr lang="nl-NL" sz="3200" i="1">
                        <a:latin typeface="Cambria Math" panose="02040503050406030204" pitchFamily="18" charset="0"/>
                      </a:rPr>
                      <m:t>𝑖</m:t>
                    </m:r>
                    <m:r>
                      <a:rPr lang="nl-NL" sz="3200" i="1">
                        <a:latin typeface="Cambria Math" panose="02040503050406030204" pitchFamily="18" charset="0"/>
                      </a:rPr>
                      <m:t> </m:t>
                    </m:r>
                    <m:r>
                      <a:rPr lang="nl-NL" sz="3200" i="1">
                        <a:latin typeface="Cambria Math" panose="02040503050406030204" pitchFamily="18" charset="0"/>
                      </a:rPr>
                      <m:t>𝐸</m:t>
                    </m:r>
                    <m:r>
                      <a:rPr lang="nl-NL" sz="3200" i="1">
                        <a:latin typeface="Cambria Math" panose="02040503050406030204" pitchFamily="18" charset="0"/>
                      </a:rPr>
                      <m:t> . </m:t>
                    </m:r>
                  </m:oMath>
                </a14:m>
                <a:endParaRPr lang="en-US" sz="3200">
                  <a:latin typeface="Times New Roman" pitchFamily="18" charset="0"/>
                  <a:cs typeface="Times New Roman" pitchFamily="18" charset="0"/>
                </a:endParaRPr>
              </a:p>
              <a:p>
                <a14:m>
                  <m:oMath xmlns:m="http://schemas.openxmlformats.org/officeDocument/2006/math">
                    <m:r>
                      <a:rPr lang="nl-NL" sz="3200" i="1">
                        <a:latin typeface="Cambria Math" panose="02040503050406030204" pitchFamily="18" charset="0"/>
                      </a:rPr>
                      <m:t>𝑆𝑢𝑦</m:t>
                    </m:r>
                    <m:r>
                      <a:rPr lang="nl-NL" sz="3200" i="1">
                        <a:latin typeface="Cambria Math" panose="02040503050406030204" pitchFamily="18" charset="0"/>
                      </a:rPr>
                      <m:t> </m:t>
                    </m:r>
                    <m:r>
                      <a:rPr lang="nl-NL" sz="3200" i="1">
                        <a:latin typeface="Cambria Math" panose="02040503050406030204" pitchFamily="18" charset="0"/>
                      </a:rPr>
                      <m:t>𝑟𝑎</m:t>
                    </m:r>
                    <m:r>
                      <a:rPr lang="nl-NL" sz="3200" i="1">
                        <a:latin typeface="Cambria Math" panose="02040503050406030204" pitchFamily="18" charset="0"/>
                      </a:rPr>
                      <m:t> </m:t>
                    </m:r>
                    <m:r>
                      <a:rPr lang="nl-NL" sz="3200" i="1">
                        <a:latin typeface="Cambria Math" panose="02040503050406030204" pitchFamily="18" charset="0"/>
                      </a:rPr>
                      <m:t>𝐸𝐴</m:t>
                    </m:r>
                    <m:r>
                      <a:rPr lang="nl-NL" sz="3200" i="1">
                        <a:latin typeface="Cambria Math" panose="02040503050406030204" pitchFamily="18" charset="0"/>
                      </a:rPr>
                      <m:t>=</m:t>
                    </m:r>
                    <m:r>
                      <a:rPr lang="nl-NL" sz="3200" i="1">
                        <a:latin typeface="Cambria Math" panose="02040503050406030204" pitchFamily="18" charset="0"/>
                      </a:rPr>
                      <m:t>𝐸𝐵</m:t>
                    </m:r>
                    <m:r>
                      <a:rPr lang="nl-NL" sz="3200" i="1">
                        <a:latin typeface="Cambria Math" panose="02040503050406030204" pitchFamily="18" charset="0"/>
                      </a:rPr>
                      <m:t>. </m:t>
                    </m:r>
                  </m:oMath>
                </a14:m>
                <a:r>
                  <a:rPr lang="vi-VN" sz="3200">
                    <a:latin typeface="Times New Roman" pitchFamily="18" charset="0"/>
                    <a:cs typeface="Times New Roman" pitchFamily="18" charset="0"/>
                  </a:rPr>
                  <a:t>(2)</a:t>
                </a:r>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Từ (1) và (2) ta có ED – EA = EC – EB</a:t>
                </a:r>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                       Hay      AD = BC. </a:t>
                </a:r>
                <a:endParaRPr lang="en-US" sz="3200">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51520" y="1340768"/>
                <a:ext cx="5976664" cy="4557530"/>
              </a:xfrm>
              <a:prstGeom prst="rect">
                <a:avLst/>
              </a:prstGeom>
              <a:blipFill rotWithShape="1">
                <a:blip r:embed="rId2"/>
                <a:stretch>
                  <a:fillRect l="-2548" t="-1471" b="-3342"/>
                </a:stretch>
              </a:blipFill>
            </p:spPr>
            <p:txBody>
              <a:bodyPr/>
              <a:lstStyle/>
              <a:p>
                <a:r>
                  <a:rPr lang="en-US">
                    <a:noFill/>
                  </a:rPr>
                  <a:t> </a:t>
                </a:r>
              </a:p>
            </p:txBody>
          </p:sp>
        </mc:Fallback>
      </mc:AlternateContent>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5" y="0"/>
            <a:ext cx="2933331" cy="43651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3207" y="332656"/>
            <a:ext cx="4102405" cy="646331"/>
          </a:xfrm>
          <a:prstGeom prst="rect">
            <a:avLst/>
          </a:prstGeom>
        </p:spPr>
        <p:txBody>
          <a:bodyPr wrap="none">
            <a:spAutoFit/>
          </a:bodyPr>
          <a:lstStyle/>
          <a:p>
            <a:pPr lvl="0" eaLnBrk="0" fontAlgn="base" hangingPunct="0">
              <a:spcBef>
                <a:spcPct val="0"/>
              </a:spcBef>
              <a:spcAft>
                <a:spcPct val="0"/>
              </a:spcAft>
            </a:pPr>
            <a:r>
              <a:rPr lang="nl-NL" sz="3600" b="1">
                <a:solidFill>
                  <a:srgbClr val="FF0000"/>
                </a:solidFill>
                <a:latin typeface="Times New Roman" pitchFamily="18" charset="0"/>
                <a:ea typeface="Calibri" pitchFamily="34" charset="0"/>
                <a:cs typeface="Times New Roman" pitchFamily="18" charset="0"/>
              </a:rPr>
              <a:t>HĐ</a:t>
            </a:r>
            <a:r>
              <a:rPr lang="vi-VN" sz="3600" b="1">
                <a:solidFill>
                  <a:srgbClr val="FF0000"/>
                </a:solidFill>
                <a:latin typeface="Times New Roman" pitchFamily="18" charset="0"/>
                <a:ea typeface="Calibri" pitchFamily="34" charset="0"/>
                <a:cs typeface="Times New Roman" pitchFamily="18" charset="0"/>
              </a:rPr>
              <a:t>3</a:t>
            </a:r>
            <a:r>
              <a:rPr lang="nl-NL" sz="3600" b="1">
                <a:latin typeface="Times New Roman" pitchFamily="18" charset="0"/>
                <a:ea typeface="Calibri" pitchFamily="34" charset="0"/>
                <a:cs typeface="Times New Roman" pitchFamily="18" charset="0"/>
              </a:rPr>
              <a:t>:</a:t>
            </a:r>
            <a:r>
              <a:rPr lang="nl-NL" sz="3600">
                <a:latin typeface="Times New Roman" pitchFamily="18" charset="0"/>
                <a:ea typeface="Calibri" pitchFamily="34" charset="0"/>
                <a:cs typeface="Times New Roman" pitchFamily="18" charset="0"/>
              </a:rPr>
              <a:t> </a:t>
            </a:r>
            <a:r>
              <a:rPr lang="vi-VN" sz="3600" b="1">
                <a:latin typeface="Times New Roman" pitchFamily="18" charset="0"/>
                <a:ea typeface="Calibri" pitchFamily="34" charset="0"/>
                <a:cs typeface="Times New Roman" pitchFamily="18" charset="0"/>
              </a:rPr>
              <a:t>sgk trang 102</a:t>
            </a:r>
            <a:r>
              <a:rPr lang="vi-VN" b="1">
                <a:latin typeface="Times New Roman" pitchFamily="18" charset="0"/>
                <a:ea typeface="Calibri" pitchFamily="34" charset="0"/>
                <a:cs typeface="Times New Roman" pitchFamily="18" charset="0"/>
              </a:rPr>
              <a:t>.</a:t>
            </a:r>
            <a:endParaRPr lang="vi-VN">
              <a:latin typeface="Times New Roman" pitchFamily="18" charset="0"/>
              <a:cs typeface="Times New Roman" pitchFamily="18" charset="0"/>
            </a:endParaRPr>
          </a:p>
        </p:txBody>
      </p:sp>
    </p:spTree>
    <p:extLst>
      <p:ext uri="{BB962C8B-B14F-4D97-AF65-F5344CB8AC3E}">
        <p14:creationId xmlns:p14="http://schemas.microsoft.com/office/powerpoint/2010/main" val="2106600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5" y="0"/>
            <a:ext cx="2933331" cy="43651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1520" y="297522"/>
            <a:ext cx="4102405" cy="646331"/>
          </a:xfrm>
          <a:prstGeom prst="rect">
            <a:avLst/>
          </a:prstGeom>
        </p:spPr>
        <p:txBody>
          <a:bodyPr wrap="none">
            <a:spAutoFit/>
          </a:bodyPr>
          <a:lstStyle/>
          <a:p>
            <a:pPr lvl="0" eaLnBrk="0" fontAlgn="base" hangingPunct="0">
              <a:spcBef>
                <a:spcPct val="0"/>
              </a:spcBef>
              <a:spcAft>
                <a:spcPct val="0"/>
              </a:spcAft>
            </a:pPr>
            <a:r>
              <a:rPr lang="nl-NL" sz="3600" b="1">
                <a:solidFill>
                  <a:srgbClr val="FF0000"/>
                </a:solidFill>
                <a:latin typeface="Times New Roman" pitchFamily="18" charset="0"/>
                <a:ea typeface="Calibri" pitchFamily="34" charset="0"/>
                <a:cs typeface="Times New Roman" pitchFamily="18" charset="0"/>
              </a:rPr>
              <a:t>HĐ</a:t>
            </a:r>
            <a:r>
              <a:rPr lang="vi-VN" sz="3600" b="1">
                <a:solidFill>
                  <a:srgbClr val="FF0000"/>
                </a:solidFill>
                <a:latin typeface="Times New Roman" pitchFamily="18" charset="0"/>
                <a:ea typeface="Calibri" pitchFamily="34" charset="0"/>
                <a:cs typeface="Times New Roman" pitchFamily="18" charset="0"/>
              </a:rPr>
              <a:t>3</a:t>
            </a:r>
            <a:r>
              <a:rPr lang="nl-NL" sz="3600" b="1">
                <a:latin typeface="Times New Roman" pitchFamily="18" charset="0"/>
                <a:ea typeface="Calibri" pitchFamily="34" charset="0"/>
                <a:cs typeface="Times New Roman" pitchFamily="18" charset="0"/>
              </a:rPr>
              <a:t>:</a:t>
            </a:r>
            <a:r>
              <a:rPr lang="nl-NL" sz="3600">
                <a:latin typeface="Times New Roman" pitchFamily="18" charset="0"/>
                <a:ea typeface="Calibri" pitchFamily="34" charset="0"/>
                <a:cs typeface="Times New Roman" pitchFamily="18" charset="0"/>
              </a:rPr>
              <a:t> </a:t>
            </a:r>
            <a:r>
              <a:rPr lang="vi-VN" sz="3600" b="1">
                <a:latin typeface="Times New Roman" pitchFamily="18" charset="0"/>
                <a:ea typeface="Calibri" pitchFamily="34" charset="0"/>
                <a:cs typeface="Times New Roman" pitchFamily="18" charset="0"/>
              </a:rPr>
              <a:t>sgk trang 102</a:t>
            </a:r>
            <a:r>
              <a:rPr lang="vi-VN" b="1">
                <a:latin typeface="Times New Roman" pitchFamily="18" charset="0"/>
                <a:ea typeface="Calibri" pitchFamily="34" charset="0"/>
                <a:cs typeface="Times New Roman" pitchFamily="18" charset="0"/>
              </a:rPr>
              <a:t>.</a:t>
            </a:r>
            <a:endParaRPr lang="vi-VN">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216459" y="1665376"/>
                <a:ext cx="6011725" cy="3572645"/>
              </a:xfrm>
              <a:prstGeom prst="rect">
                <a:avLst/>
              </a:prstGeom>
            </p:spPr>
            <p:txBody>
              <a:bodyPr wrap="square">
                <a:spAutoFit/>
              </a:bodyPr>
              <a:lstStyle/>
              <a:p>
                <a:r>
                  <a:rPr lang="en-US" sz="3200">
                    <a:latin typeface="Times New Roman" pitchFamily="18" charset="0"/>
                    <a:cs typeface="Times New Roman" pitchFamily="18" charset="0"/>
                  </a:rPr>
                  <a:t>c) Xét ΔADC và ΔBCD có:</a:t>
                </a:r>
              </a:p>
              <a:p>
                <a:r>
                  <a:rPr lang="en-US" sz="3200">
                    <a:latin typeface="Times New Roman" pitchFamily="18" charset="0"/>
                    <a:cs typeface="Times New Roman" pitchFamily="18" charset="0"/>
                  </a:rPr>
                  <a:t>AD = BC (theo câu b);</a:t>
                </a:r>
                <a:endParaRPr lang="vi-VN" sz="3200">
                  <a:latin typeface="Times New Roman" pitchFamily="18" charset="0"/>
                  <a:cs typeface="Times New Roman" pitchFamily="18" charset="0"/>
                </a:endParaRPr>
              </a:p>
              <a:p>
                <a:r>
                  <a:rPr lang="vi-VN" sz="3200">
                    <a:latin typeface="Times New Roman" pitchFamily="18" charset="0"/>
                    <a:cs typeface="Times New Roman" pitchFamily="18" charset="0"/>
                  </a:rPr>
                  <a:t> </a:t>
                </a:r>
                <a14:m>
                  <m:oMath xmlns:m="http://schemas.openxmlformats.org/officeDocument/2006/math">
                    <m:acc>
                      <m:accPr>
                        <m:chr m:val="̂"/>
                        <m:ctrlPr>
                          <a:rPr lang="en-US" sz="3200" i="1">
                            <a:latin typeface="Cambria Math" panose="02040503050406030204" pitchFamily="18" charset="0"/>
                          </a:rPr>
                        </m:ctrlPr>
                      </m:accPr>
                      <m:e>
                        <m:r>
                          <a:rPr lang="nl-NL" sz="3200" i="1">
                            <a:latin typeface="Cambria Math" panose="02040503050406030204" pitchFamily="18" charset="0"/>
                          </a:rPr>
                          <m:t>𝐴𝐷𝐶</m:t>
                        </m:r>
                      </m:e>
                    </m:acc>
                    <m:r>
                      <a:rPr lang="nl-NL" sz="3200" i="1">
                        <a:latin typeface="Cambria Math" panose="02040503050406030204" pitchFamily="18" charset="0"/>
                      </a:rPr>
                      <m:t>=</m:t>
                    </m:r>
                    <m:acc>
                      <m:accPr>
                        <m:chr m:val="̂"/>
                        <m:ctrlPr>
                          <a:rPr lang="en-US" sz="3200" i="1">
                            <a:latin typeface="Cambria Math" panose="02040503050406030204" pitchFamily="18" charset="0"/>
                          </a:rPr>
                        </m:ctrlPr>
                      </m:accPr>
                      <m:e>
                        <m:r>
                          <a:rPr lang="nl-NL" sz="3200" i="1">
                            <a:latin typeface="Cambria Math" panose="02040503050406030204" pitchFamily="18" charset="0"/>
                          </a:rPr>
                          <m:t>𝐵𝐶𝐷</m:t>
                        </m:r>
                      </m:e>
                    </m:acc>
                  </m:oMath>
                </a14:m>
                <a:r>
                  <a:rPr lang="nl-NL" sz="3200">
                    <a:latin typeface="Times New Roman" pitchFamily="18" charset="0"/>
                    <a:cs typeface="Times New Roman" pitchFamily="18" charset="0"/>
                  </a:rPr>
                  <a:t> </a:t>
                </a:r>
                <a:r>
                  <a:rPr lang="en-US" sz="3200">
                    <a:latin typeface="Times New Roman" pitchFamily="18" charset="0"/>
                    <a:cs typeface="Times New Roman" pitchFamily="18" charset="0"/>
                  </a:rPr>
                  <a:t>(theo câu a);</a:t>
                </a:r>
              </a:p>
              <a:p>
                <a:r>
                  <a:rPr lang="en-US" sz="3200">
                    <a:latin typeface="Times New Roman" pitchFamily="18" charset="0"/>
                    <a:cs typeface="Times New Roman" pitchFamily="18" charset="0"/>
                  </a:rPr>
                  <a:t>DC là cạnh chung</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a:p>
                <a:r>
                  <a:rPr lang="en-US" sz="3200">
                    <a:latin typeface="Times New Roman" pitchFamily="18" charset="0"/>
                    <a:cs typeface="Times New Roman" pitchFamily="18" charset="0"/>
                  </a:rPr>
                  <a:t>Do đó ΔADC = ΔBCD (c.g.c)</a:t>
                </a:r>
              </a:p>
              <a:p>
                <a:r>
                  <a:rPr lang="en-US" sz="3200">
                    <a:latin typeface="Times New Roman" pitchFamily="18" charset="0"/>
                    <a:cs typeface="Times New Roman" pitchFamily="18" charset="0"/>
                  </a:rPr>
                  <a:t>Suy ra AC = BD (hai cạnh tương ứng).</a:t>
                </a:r>
              </a:p>
            </p:txBody>
          </p:sp>
        </mc:Choice>
        <mc:Fallback xmlns="">
          <p:sp>
            <p:nvSpPr>
              <p:cNvPr id="5" name="Rectangle 4"/>
              <p:cNvSpPr>
                <a:spLocks noRot="1" noChangeAspect="1" noMove="1" noResize="1" noEditPoints="1" noAdjustHandles="1" noChangeArrowheads="1" noChangeShapeType="1" noTextEdit="1"/>
              </p:cNvSpPr>
              <p:nvPr/>
            </p:nvSpPr>
            <p:spPr>
              <a:xfrm>
                <a:off x="216459" y="1665376"/>
                <a:ext cx="6011725" cy="3572645"/>
              </a:xfrm>
              <a:prstGeom prst="rect">
                <a:avLst/>
              </a:prstGeom>
              <a:blipFill rotWithShape="1">
                <a:blip r:embed="rId3"/>
                <a:stretch>
                  <a:fillRect l="-2637" t="-2389" b="-4096"/>
                </a:stretch>
              </a:blipFill>
            </p:spPr>
            <p:txBody>
              <a:bodyPr/>
              <a:lstStyle/>
              <a:p>
                <a:r>
                  <a:rPr lang="en-US">
                    <a:noFill/>
                  </a:rPr>
                  <a:t> </a:t>
                </a:r>
              </a:p>
            </p:txBody>
          </p:sp>
        </mc:Fallback>
      </mc:AlternateContent>
    </p:spTree>
    <p:extLst>
      <p:ext uri="{BB962C8B-B14F-4D97-AF65-F5344CB8AC3E}">
        <p14:creationId xmlns:p14="http://schemas.microsoft.com/office/powerpoint/2010/main" val="157382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533400" y="10170"/>
            <a:ext cx="39888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vi-VN" altLang="en-US" sz="3600" b="1">
                <a:solidFill>
                  <a:srgbClr val="FF0000"/>
                </a:solidFill>
                <a:latin typeface="Times New Roman" pitchFamily="18" charset="0"/>
                <a:cs typeface="Times New Roman" pitchFamily="18" charset="0"/>
              </a:rPr>
              <a:t>II</a:t>
            </a:r>
            <a:r>
              <a:rPr lang="en-US" altLang="en-US" sz="3600" b="1">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Tính</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chất</a:t>
            </a:r>
            <a:endParaRPr lang="en-US" altLang="en-US" sz="3600" b="1" dirty="0">
              <a:solidFill>
                <a:srgbClr val="FF0000"/>
              </a:solidFill>
              <a:latin typeface="Times New Roman" pitchFamily="18" charset="0"/>
              <a:cs typeface="Times New Roman" pitchFamily="18" charset="0"/>
            </a:endParaRPr>
          </a:p>
        </p:txBody>
      </p:sp>
      <p:grpSp>
        <p:nvGrpSpPr>
          <p:cNvPr id="44" name="Group 7"/>
          <p:cNvGrpSpPr>
            <a:grpSpLocks/>
          </p:cNvGrpSpPr>
          <p:nvPr/>
        </p:nvGrpSpPr>
        <p:grpSpPr bwMode="auto">
          <a:xfrm>
            <a:off x="6324600" y="3531269"/>
            <a:ext cx="2819400" cy="1985963"/>
            <a:chOff x="3120" y="2016"/>
            <a:chExt cx="1776" cy="1251"/>
          </a:xfrm>
        </p:grpSpPr>
        <p:grpSp>
          <p:nvGrpSpPr>
            <p:cNvPr id="47" name="Group 8"/>
            <p:cNvGrpSpPr>
              <a:grpSpLocks/>
            </p:cNvGrpSpPr>
            <p:nvPr/>
          </p:nvGrpSpPr>
          <p:grpSpPr bwMode="auto">
            <a:xfrm>
              <a:off x="3120" y="2016"/>
              <a:ext cx="1776" cy="1251"/>
              <a:chOff x="3552" y="864"/>
              <a:chExt cx="1776" cy="1251"/>
            </a:xfrm>
          </p:grpSpPr>
          <p:grpSp>
            <p:nvGrpSpPr>
              <p:cNvPr id="52" name="Group 9"/>
              <p:cNvGrpSpPr>
                <a:grpSpLocks/>
              </p:cNvGrpSpPr>
              <p:nvPr/>
            </p:nvGrpSpPr>
            <p:grpSpPr bwMode="auto">
              <a:xfrm>
                <a:off x="3792" y="1728"/>
                <a:ext cx="1248" cy="96"/>
                <a:chOff x="3792" y="1728"/>
                <a:chExt cx="1248" cy="96"/>
              </a:xfrm>
            </p:grpSpPr>
            <p:sp>
              <p:nvSpPr>
                <p:cNvPr id="65" name="Arc 10"/>
                <p:cNvSpPr>
                  <a:spLocks/>
                </p:cNvSpPr>
                <p:nvPr/>
              </p:nvSpPr>
              <p:spPr bwMode="auto">
                <a:xfrm>
                  <a:off x="3792" y="1728"/>
                  <a:ext cx="48"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800">
                    <a:solidFill>
                      <a:schemeClr val="tx1">
                        <a:lumMod val="95000"/>
                        <a:lumOff val="5000"/>
                      </a:schemeClr>
                    </a:solidFill>
                  </a:endParaRPr>
                </a:p>
              </p:txBody>
            </p:sp>
            <p:sp>
              <p:nvSpPr>
                <p:cNvPr id="66" name="Arc 11"/>
                <p:cNvSpPr>
                  <a:spLocks/>
                </p:cNvSpPr>
                <p:nvPr/>
              </p:nvSpPr>
              <p:spPr bwMode="auto">
                <a:xfrm flipH="1">
                  <a:off x="4944" y="1728"/>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800">
                    <a:solidFill>
                      <a:schemeClr val="tx1">
                        <a:lumMod val="95000"/>
                        <a:lumOff val="5000"/>
                      </a:schemeClr>
                    </a:solidFill>
                  </a:endParaRPr>
                </a:p>
              </p:txBody>
            </p:sp>
          </p:grpSp>
          <p:grpSp>
            <p:nvGrpSpPr>
              <p:cNvPr id="53" name="Group 12"/>
              <p:cNvGrpSpPr>
                <a:grpSpLocks/>
              </p:cNvGrpSpPr>
              <p:nvPr/>
            </p:nvGrpSpPr>
            <p:grpSpPr bwMode="auto">
              <a:xfrm>
                <a:off x="3552" y="864"/>
                <a:ext cx="1776" cy="1251"/>
                <a:chOff x="3552" y="864"/>
                <a:chExt cx="1776" cy="1251"/>
              </a:xfrm>
            </p:grpSpPr>
            <p:sp>
              <p:nvSpPr>
                <p:cNvPr id="54" name="Text Box 13"/>
                <p:cNvSpPr txBox="1">
                  <a:spLocks noChangeArrowheads="1"/>
                </p:cNvSpPr>
                <p:nvPr/>
              </p:nvSpPr>
              <p:spPr bwMode="auto">
                <a:xfrm>
                  <a:off x="3936" y="864"/>
                  <a:ext cx="19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2800" dirty="0">
                      <a:solidFill>
                        <a:schemeClr val="tx1">
                          <a:lumMod val="95000"/>
                          <a:lumOff val="5000"/>
                        </a:schemeClr>
                      </a:solidFill>
                      <a:latin typeface="Times New Roman" pitchFamily="18" charset="0"/>
                      <a:cs typeface="Times New Roman" pitchFamily="18" charset="0"/>
                    </a:rPr>
                    <a:t>A</a:t>
                  </a:r>
                </a:p>
              </p:txBody>
            </p:sp>
            <p:sp>
              <p:nvSpPr>
                <p:cNvPr id="55" name="Text Box 14"/>
                <p:cNvSpPr txBox="1">
                  <a:spLocks noChangeArrowheads="1"/>
                </p:cNvSpPr>
                <p:nvPr/>
              </p:nvSpPr>
              <p:spPr bwMode="auto">
                <a:xfrm>
                  <a:off x="4704" y="912"/>
                  <a:ext cx="24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2800" dirty="0">
                      <a:solidFill>
                        <a:schemeClr val="tx1">
                          <a:lumMod val="95000"/>
                          <a:lumOff val="5000"/>
                        </a:schemeClr>
                      </a:solidFill>
                      <a:latin typeface="Times New Roman" pitchFamily="18" charset="0"/>
                      <a:cs typeface="Times New Roman" pitchFamily="18" charset="0"/>
                    </a:rPr>
                    <a:t>B</a:t>
                  </a:r>
                </a:p>
              </p:txBody>
            </p:sp>
            <p:grpSp>
              <p:nvGrpSpPr>
                <p:cNvPr id="56" name="Group 15"/>
                <p:cNvGrpSpPr>
                  <a:grpSpLocks/>
                </p:cNvGrpSpPr>
                <p:nvPr/>
              </p:nvGrpSpPr>
              <p:grpSpPr bwMode="auto">
                <a:xfrm>
                  <a:off x="3552" y="1200"/>
                  <a:ext cx="1776" cy="915"/>
                  <a:chOff x="3552" y="1200"/>
                  <a:chExt cx="1776" cy="915"/>
                </a:xfrm>
              </p:grpSpPr>
              <p:grpSp>
                <p:nvGrpSpPr>
                  <p:cNvPr id="57" name="Group 16"/>
                  <p:cNvGrpSpPr>
                    <a:grpSpLocks/>
                  </p:cNvGrpSpPr>
                  <p:nvPr/>
                </p:nvGrpSpPr>
                <p:grpSpPr bwMode="auto">
                  <a:xfrm>
                    <a:off x="3744" y="1200"/>
                    <a:ext cx="1344" cy="624"/>
                    <a:chOff x="2880" y="1584"/>
                    <a:chExt cx="2304" cy="1152"/>
                  </a:xfrm>
                </p:grpSpPr>
                <p:grpSp>
                  <p:nvGrpSpPr>
                    <p:cNvPr id="60" name="Group 17"/>
                    <p:cNvGrpSpPr>
                      <a:grpSpLocks/>
                    </p:cNvGrpSpPr>
                    <p:nvPr/>
                  </p:nvGrpSpPr>
                  <p:grpSpPr bwMode="auto">
                    <a:xfrm>
                      <a:off x="2880" y="1584"/>
                      <a:ext cx="2304" cy="1152"/>
                      <a:chOff x="2880" y="1584"/>
                      <a:chExt cx="2304" cy="1152"/>
                    </a:xfrm>
                  </p:grpSpPr>
                  <p:sp>
                    <p:nvSpPr>
                      <p:cNvPr id="62" name="Line 18"/>
                      <p:cNvSpPr>
                        <a:spLocks noChangeShapeType="1"/>
                      </p:cNvSpPr>
                      <p:nvPr/>
                    </p:nvSpPr>
                    <p:spPr bwMode="auto">
                      <a:xfrm>
                        <a:off x="3456" y="1584"/>
                        <a:ext cx="1152" cy="0"/>
                      </a:xfrm>
                      <a:prstGeom prst="line">
                        <a:avLst/>
                      </a:prstGeom>
                      <a:noFill/>
                      <a:ln w="9525">
                        <a:solidFill>
                          <a:srgbClr val="BC0082"/>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sp>
                    <p:nvSpPr>
                      <p:cNvPr id="63" name="Line 19"/>
                      <p:cNvSpPr>
                        <a:spLocks noChangeShapeType="1"/>
                      </p:cNvSpPr>
                      <p:nvPr/>
                    </p:nvSpPr>
                    <p:spPr bwMode="auto">
                      <a:xfrm flipH="1">
                        <a:off x="2880" y="1584"/>
                        <a:ext cx="576" cy="1152"/>
                      </a:xfrm>
                      <a:prstGeom prst="line">
                        <a:avLst/>
                      </a:prstGeom>
                      <a:noFill/>
                      <a:ln w="9525">
                        <a:solidFill>
                          <a:srgbClr val="BC0082"/>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sp>
                    <p:nvSpPr>
                      <p:cNvPr id="64" name="Line 20"/>
                      <p:cNvSpPr>
                        <a:spLocks noChangeShapeType="1"/>
                      </p:cNvSpPr>
                      <p:nvPr/>
                    </p:nvSpPr>
                    <p:spPr bwMode="auto">
                      <a:xfrm>
                        <a:off x="4608" y="1584"/>
                        <a:ext cx="576" cy="1152"/>
                      </a:xfrm>
                      <a:prstGeom prst="line">
                        <a:avLst/>
                      </a:prstGeom>
                      <a:noFill/>
                      <a:ln w="9525">
                        <a:solidFill>
                          <a:srgbClr val="BC0082"/>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grpSp>
                <p:sp>
                  <p:nvSpPr>
                    <p:cNvPr id="61" name="Line 21"/>
                    <p:cNvSpPr>
                      <a:spLocks noChangeShapeType="1"/>
                    </p:cNvSpPr>
                    <p:nvPr/>
                  </p:nvSpPr>
                  <p:spPr bwMode="auto">
                    <a:xfrm>
                      <a:off x="2880" y="2736"/>
                      <a:ext cx="2304" cy="0"/>
                    </a:xfrm>
                    <a:prstGeom prst="line">
                      <a:avLst/>
                    </a:prstGeom>
                    <a:noFill/>
                    <a:ln w="9525">
                      <a:solidFill>
                        <a:srgbClr val="BC0082"/>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grpSp>
              <p:sp>
                <p:nvSpPr>
                  <p:cNvPr id="58" name="Text Box 22"/>
                  <p:cNvSpPr txBox="1">
                    <a:spLocks noChangeArrowheads="1"/>
                  </p:cNvSpPr>
                  <p:nvPr/>
                </p:nvSpPr>
                <p:spPr bwMode="auto">
                  <a:xfrm>
                    <a:off x="5088" y="1776"/>
                    <a:ext cx="24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2800">
                        <a:solidFill>
                          <a:schemeClr val="tx1">
                            <a:lumMod val="95000"/>
                            <a:lumOff val="5000"/>
                          </a:schemeClr>
                        </a:solidFill>
                        <a:latin typeface="Times New Roman" pitchFamily="18" charset="0"/>
                        <a:cs typeface="Times New Roman" pitchFamily="18" charset="0"/>
                      </a:rPr>
                      <a:t>C</a:t>
                    </a:r>
                  </a:p>
                </p:txBody>
              </p:sp>
              <p:sp>
                <p:nvSpPr>
                  <p:cNvPr id="59" name="Text Box 23"/>
                  <p:cNvSpPr txBox="1">
                    <a:spLocks noChangeArrowheads="1"/>
                  </p:cNvSpPr>
                  <p:nvPr/>
                </p:nvSpPr>
                <p:spPr bwMode="auto">
                  <a:xfrm>
                    <a:off x="3552" y="1785"/>
                    <a:ext cx="28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2800">
                        <a:solidFill>
                          <a:schemeClr val="tx1">
                            <a:lumMod val="95000"/>
                            <a:lumOff val="5000"/>
                          </a:schemeClr>
                        </a:solidFill>
                        <a:latin typeface="Times New Roman" pitchFamily="18" charset="0"/>
                        <a:cs typeface="Times New Roman" pitchFamily="18" charset="0"/>
                      </a:rPr>
                      <a:t>D</a:t>
                    </a:r>
                  </a:p>
                </p:txBody>
              </p:sp>
            </p:grpSp>
          </p:grpSp>
        </p:grpSp>
        <p:sp>
          <p:nvSpPr>
            <p:cNvPr id="48" name="Line 24"/>
            <p:cNvSpPr>
              <a:spLocks noChangeShapeType="1"/>
            </p:cNvSpPr>
            <p:nvPr/>
          </p:nvSpPr>
          <p:spPr bwMode="auto">
            <a:xfrm>
              <a:off x="3456" y="2592"/>
              <a:ext cx="96"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sp>
          <p:nvSpPr>
            <p:cNvPr id="49" name="Line 25"/>
            <p:cNvSpPr>
              <a:spLocks noChangeShapeType="1"/>
            </p:cNvSpPr>
            <p:nvPr/>
          </p:nvSpPr>
          <p:spPr bwMode="auto">
            <a:xfrm>
              <a:off x="3432" y="2622"/>
              <a:ext cx="96"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sp>
          <p:nvSpPr>
            <p:cNvPr id="50" name="Line 26"/>
            <p:cNvSpPr>
              <a:spLocks noChangeShapeType="1"/>
            </p:cNvSpPr>
            <p:nvPr/>
          </p:nvSpPr>
          <p:spPr bwMode="auto">
            <a:xfrm>
              <a:off x="4386" y="2538"/>
              <a:ext cx="96"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sp>
          <p:nvSpPr>
            <p:cNvPr id="51" name="Line 27"/>
            <p:cNvSpPr>
              <a:spLocks noChangeShapeType="1"/>
            </p:cNvSpPr>
            <p:nvPr/>
          </p:nvSpPr>
          <p:spPr bwMode="auto">
            <a:xfrm>
              <a:off x="4416" y="2592"/>
              <a:ext cx="96"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grpSp>
      <p:sp>
        <p:nvSpPr>
          <p:cNvPr id="46" name="Line 44"/>
          <p:cNvSpPr>
            <a:spLocks noChangeShapeType="1"/>
          </p:cNvSpPr>
          <p:nvPr/>
        </p:nvSpPr>
        <p:spPr bwMode="auto">
          <a:xfrm flipH="1">
            <a:off x="6629400" y="4094584"/>
            <a:ext cx="1600200" cy="9906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cxnSp>
        <p:nvCxnSpPr>
          <p:cNvPr id="6" name="Straight Connector 5"/>
          <p:cNvCxnSpPr/>
          <p:nvPr/>
        </p:nvCxnSpPr>
        <p:spPr>
          <a:xfrm>
            <a:off x="7505700" y="4437485"/>
            <a:ext cx="114300" cy="1601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Line 42"/>
          <p:cNvSpPr>
            <a:spLocks noChangeShapeType="1"/>
          </p:cNvSpPr>
          <p:nvPr/>
        </p:nvSpPr>
        <p:spPr bwMode="auto">
          <a:xfrm>
            <a:off x="7162800" y="4094584"/>
            <a:ext cx="1600200" cy="9906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cxnSp>
        <p:nvCxnSpPr>
          <p:cNvPr id="8" name="Straight Connector 7"/>
          <p:cNvCxnSpPr/>
          <p:nvPr/>
        </p:nvCxnSpPr>
        <p:spPr>
          <a:xfrm flipH="1">
            <a:off x="7884368" y="4469905"/>
            <a:ext cx="78532" cy="16271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4067350996"/>
              </p:ext>
            </p:extLst>
          </p:nvPr>
        </p:nvGraphicFramePr>
        <p:xfrm>
          <a:off x="533400" y="3639400"/>
          <a:ext cx="5400600" cy="2087372"/>
        </p:xfrm>
        <a:graphic>
          <a:graphicData uri="http://schemas.openxmlformats.org/drawingml/2006/table">
            <a:tbl>
              <a:tblPr firstRow="1" firstCol="1" lastRow="1" lastCol="1" bandRow="1" bandCol="1">
                <a:tableStyleId>{5C22544A-7EE6-4342-B048-85BDC9FD1C3A}</a:tableStyleId>
              </a:tblPr>
              <a:tblGrid>
                <a:gridCol w="822787">
                  <a:extLst>
                    <a:ext uri="{9D8B030D-6E8A-4147-A177-3AD203B41FA5}">
                      <a16:colId xmlns:a16="http://schemas.microsoft.com/office/drawing/2014/main" val="20000"/>
                    </a:ext>
                  </a:extLst>
                </a:gridCol>
                <a:gridCol w="4577813">
                  <a:extLst>
                    <a:ext uri="{9D8B030D-6E8A-4147-A177-3AD203B41FA5}">
                      <a16:colId xmlns:a16="http://schemas.microsoft.com/office/drawing/2014/main" val="20001"/>
                    </a:ext>
                  </a:extLst>
                </a:gridCol>
              </a:tblGrid>
              <a:tr h="992027">
                <a:tc>
                  <a:txBody>
                    <a:bodyPr/>
                    <a:lstStyle/>
                    <a:p>
                      <a:pPr>
                        <a:lnSpc>
                          <a:spcPct val="107000"/>
                        </a:lnSpc>
                        <a:spcAft>
                          <a:spcPts val="800"/>
                        </a:spcAft>
                      </a:pPr>
                      <a:r>
                        <a:rPr lang="en-US" sz="3200">
                          <a:effectLst/>
                          <a:latin typeface="Times New Roman" pitchFamily="18" charset="0"/>
                          <a:cs typeface="Times New Roman" pitchFamily="18" charset="0"/>
                        </a:rPr>
                        <a:t> GT</a:t>
                      </a:r>
                      <a:endParaRPr lang="en-US" sz="3200">
                        <a:effectLst/>
                        <a:latin typeface="Times New Roman" pitchFamily="18" charset="0"/>
                        <a:ea typeface="Calibri"/>
                        <a:cs typeface="Times New Roman" pitchFamily="18" charset="0"/>
                      </a:endParaRPr>
                    </a:p>
                  </a:txBody>
                  <a:tcPr marL="68580" marR="68580" marT="0" marB="0" anchor="ctr"/>
                </a:tc>
                <a:tc>
                  <a:txBody>
                    <a:bodyPr/>
                    <a:lstStyle/>
                    <a:p>
                      <a:pPr algn="just">
                        <a:lnSpc>
                          <a:spcPct val="107000"/>
                        </a:lnSpc>
                        <a:spcAft>
                          <a:spcPts val="800"/>
                        </a:spcAft>
                      </a:pPr>
                      <a:r>
                        <a:rPr lang="en-US" sz="3200">
                          <a:effectLst/>
                          <a:latin typeface="Times New Roman" pitchFamily="18" charset="0"/>
                          <a:cs typeface="Times New Roman" pitchFamily="18" charset="0"/>
                        </a:rPr>
                        <a:t>ABCD </a:t>
                      </a:r>
                      <a:r>
                        <a:rPr lang="vi-VN" sz="3200">
                          <a:effectLst/>
                          <a:latin typeface="Times New Roman" pitchFamily="18" charset="0"/>
                          <a:cs typeface="Times New Roman" pitchFamily="18" charset="0"/>
                        </a:rPr>
                        <a:t>là</a:t>
                      </a:r>
                      <a:r>
                        <a:rPr lang="en-US" sz="3200">
                          <a:effectLst/>
                          <a:latin typeface="Times New Roman" pitchFamily="18" charset="0"/>
                          <a:cs typeface="Times New Roman" pitchFamily="18" charset="0"/>
                        </a:rPr>
                        <a:t> hình thang</a:t>
                      </a:r>
                      <a:r>
                        <a:rPr lang="vi-VN" sz="3200">
                          <a:effectLst/>
                          <a:latin typeface="Times New Roman" pitchFamily="18" charset="0"/>
                          <a:cs typeface="Times New Roman" pitchFamily="18" charset="0"/>
                        </a:rPr>
                        <a:t> cân</a:t>
                      </a:r>
                      <a:r>
                        <a:rPr lang="en-US" sz="3200">
                          <a:effectLst/>
                          <a:latin typeface="Times New Roman" pitchFamily="18" charset="0"/>
                          <a:cs typeface="Times New Roman" pitchFamily="18" charset="0"/>
                        </a:rPr>
                        <a:t>, (AB // CD)</a:t>
                      </a:r>
                      <a:endParaRPr lang="en-US" sz="32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0"/>
                  </a:ext>
                </a:extLst>
              </a:tr>
              <a:tr h="920345">
                <a:tc>
                  <a:txBody>
                    <a:bodyPr/>
                    <a:lstStyle/>
                    <a:p>
                      <a:pPr>
                        <a:lnSpc>
                          <a:spcPct val="107000"/>
                        </a:lnSpc>
                        <a:spcAft>
                          <a:spcPts val="800"/>
                        </a:spcAft>
                      </a:pPr>
                      <a:r>
                        <a:rPr lang="en-US" sz="3200">
                          <a:effectLst/>
                          <a:latin typeface="Times New Roman" pitchFamily="18" charset="0"/>
                          <a:cs typeface="Times New Roman" pitchFamily="18" charset="0"/>
                        </a:rPr>
                        <a:t>KL</a:t>
                      </a:r>
                      <a:endParaRPr lang="en-US" sz="3200">
                        <a:effectLst/>
                        <a:latin typeface="Times New Roman" pitchFamily="18" charset="0"/>
                        <a:ea typeface="Calibri"/>
                        <a:cs typeface="Times New Roman" pitchFamily="18" charset="0"/>
                      </a:endParaRPr>
                    </a:p>
                  </a:txBody>
                  <a:tcPr marL="68580" marR="68580" marT="0" marB="0" anchor="ctr"/>
                </a:tc>
                <a:tc>
                  <a:txBody>
                    <a:bodyPr/>
                    <a:lstStyle/>
                    <a:p>
                      <a:pPr marL="342900" lvl="0" indent="-342900" algn="just">
                        <a:lnSpc>
                          <a:spcPct val="107000"/>
                        </a:lnSpc>
                        <a:spcAft>
                          <a:spcPts val="0"/>
                        </a:spcAft>
                        <a:buFont typeface="+mj-lt"/>
                        <a:buAutoNum type="alphaLcParenR"/>
                      </a:pPr>
                      <a:r>
                        <a:rPr lang="en-US" sz="3200">
                          <a:effectLst/>
                          <a:latin typeface="Times New Roman" pitchFamily="18" charset="0"/>
                          <a:cs typeface="Times New Roman" pitchFamily="18" charset="0"/>
                        </a:rPr>
                        <a:t>AD = BC </a:t>
                      </a:r>
                      <a:r>
                        <a:rPr lang="vi-VN" sz="3200">
                          <a:effectLst/>
                          <a:latin typeface="Times New Roman" pitchFamily="18" charset="0"/>
                          <a:cs typeface="Times New Roman" pitchFamily="18" charset="0"/>
                        </a:rPr>
                        <a:t>.</a:t>
                      </a:r>
                      <a:endParaRPr lang="en-US" sz="3200">
                        <a:effectLst/>
                        <a:latin typeface="Times New Roman" pitchFamily="18" charset="0"/>
                        <a:cs typeface="Times New Roman" pitchFamily="18" charset="0"/>
                      </a:endParaRPr>
                    </a:p>
                    <a:p>
                      <a:pPr marL="342900" lvl="0" indent="-342900" algn="just">
                        <a:lnSpc>
                          <a:spcPct val="107000"/>
                        </a:lnSpc>
                        <a:spcAft>
                          <a:spcPts val="0"/>
                        </a:spcAft>
                        <a:buFont typeface="+mj-lt"/>
                        <a:buAutoNum type="alphaLcParenR"/>
                      </a:pPr>
                      <a:r>
                        <a:rPr lang="en-US" sz="3200">
                          <a:effectLst/>
                          <a:latin typeface="Times New Roman" pitchFamily="18" charset="0"/>
                          <a:cs typeface="Times New Roman" pitchFamily="18" charset="0"/>
                        </a:rPr>
                        <a:t>AC = BD</a:t>
                      </a:r>
                      <a:r>
                        <a:rPr lang="vi-VN" sz="3200">
                          <a:effectLst/>
                          <a:latin typeface="Times New Roman" pitchFamily="18" charset="0"/>
                          <a:cs typeface="Times New Roman" pitchFamily="18" charset="0"/>
                        </a:rPr>
                        <a:t>.</a:t>
                      </a:r>
                      <a:endParaRPr lang="en-US" sz="320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1"/>
                  </a:ext>
                </a:extLst>
              </a:tr>
            </a:tbl>
          </a:graphicData>
        </a:graphic>
      </p:graphicFrame>
      <p:pic>
        <p:nvPicPr>
          <p:cNvPr id="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70" y="706779"/>
            <a:ext cx="8505825" cy="2824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46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20688"/>
            <a:ext cx="8820471"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784600" y="2882900"/>
            <a:ext cx="3883744" cy="2850356"/>
          </a:xfrm>
          <a:prstGeom prst="rect">
            <a:avLst/>
          </a:prstGeom>
        </p:spPr>
      </p:pic>
    </p:spTree>
    <p:extLst>
      <p:ext uri="{BB962C8B-B14F-4D97-AF65-F5344CB8AC3E}">
        <p14:creationId xmlns:p14="http://schemas.microsoft.com/office/powerpoint/2010/main" val="2663763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5576" y="764704"/>
            <a:ext cx="8064896" cy="2308324"/>
          </a:xfrm>
          <a:prstGeom prst="rect">
            <a:avLst/>
          </a:prstGeom>
        </p:spPr>
        <p:txBody>
          <a:bodyPr wrap="square">
            <a:spAutoFit/>
          </a:bodyPr>
          <a:lstStyle/>
          <a:p>
            <a:r>
              <a:rPr lang="vi-VN" sz="3600" b="1">
                <a:solidFill>
                  <a:srgbClr val="002060"/>
                </a:solidFill>
                <a:latin typeface="+mj-lt"/>
              </a:rPr>
              <a:t>Khởi động : </a:t>
            </a:r>
            <a:r>
              <a:rPr lang="vi-VN" sz="3600">
                <a:solidFill>
                  <a:srgbClr val="002060"/>
                </a:solidFill>
                <a:latin typeface="+mj-lt"/>
              </a:rPr>
              <a:t>Ở lớp 6, phần Hình học trực quan, chúng ta đã được làm quen với hình thang cân . Hãy cho biết  những vật thể có dạng hình thang cân?</a:t>
            </a:r>
            <a:endParaRPr lang="en-US" sz="3600">
              <a:solidFill>
                <a:srgbClr val="002060"/>
              </a:solidFill>
              <a:latin typeface="+mj-lt"/>
            </a:endParaRPr>
          </a:p>
        </p:txBody>
      </p:sp>
    </p:spTree>
    <p:extLst>
      <p:ext uri="{BB962C8B-B14F-4D97-AF65-F5344CB8AC3E}">
        <p14:creationId xmlns:p14="http://schemas.microsoft.com/office/powerpoint/2010/main" val="409568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45" y="355502"/>
            <a:ext cx="1851789" cy="646331"/>
          </a:xfrm>
          <a:prstGeom prst="rect">
            <a:avLst/>
          </a:prstGeom>
        </p:spPr>
        <p:txBody>
          <a:bodyPr wrap="none">
            <a:spAutoFit/>
          </a:bodyPr>
          <a:lstStyle/>
          <a:p>
            <a:r>
              <a:rPr lang="nl-NL" sz="3600" b="1">
                <a:solidFill>
                  <a:srgbClr val="FF0000"/>
                </a:solidFill>
                <a:latin typeface="Times New Roman" pitchFamily="18" charset="0"/>
                <a:cs typeface="Times New Roman" pitchFamily="18" charset="0"/>
              </a:rPr>
              <a:t>Ví dụ 2 </a:t>
            </a:r>
            <a:r>
              <a:rPr lang="nl-NL" sz="3600">
                <a:latin typeface="Times New Roman" pitchFamily="18" charset="0"/>
                <a:cs typeface="Times New Roman" pitchFamily="18" charset="0"/>
              </a:rPr>
              <a:t> </a:t>
            </a:r>
            <a:endParaRPr lang="en-US" sz="3600">
              <a:latin typeface="Times New Roman" pitchFamily="18" charset="0"/>
              <a:cs typeface="Times New Roman"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2450108" y="0"/>
            <a:ext cx="3883744" cy="285035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415570" y="2956241"/>
                <a:ext cx="8728430" cy="2571153"/>
              </a:xfrm>
              <a:prstGeom prst="rect">
                <a:avLst/>
              </a:prstGeom>
            </p:spPr>
            <p:txBody>
              <a:bodyPr wrap="square">
                <a:spAutoFit/>
              </a:bodyPr>
              <a:lstStyle/>
              <a:p>
                <a:r>
                  <a:rPr lang="vi-VN" sz="3200">
                    <a:latin typeface="Times New Roman" pitchFamily="18" charset="0"/>
                    <a:cs typeface="Times New Roman" pitchFamily="18" charset="0"/>
                  </a:rPr>
                  <a:t>Xét hai tam giác vuông AHD và BKC có:</a:t>
                </a:r>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AD = BC;</a:t>
                </a:r>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 </a:t>
                </a:r>
                <a14:m>
                  <m:oMath xmlns:m="http://schemas.openxmlformats.org/officeDocument/2006/math">
                    <m:acc>
                      <m:accPr>
                        <m:chr m:val="̂"/>
                        <m:ctrlPr>
                          <a:rPr lang="en-US" sz="3200" i="1">
                            <a:latin typeface="Cambria Math" panose="02040503050406030204" pitchFamily="18" charset="0"/>
                          </a:rPr>
                        </m:ctrlPr>
                      </m:accPr>
                      <m:e>
                        <m:r>
                          <a:rPr lang="nl-NL" sz="3200" i="1">
                            <a:latin typeface="Cambria Math" panose="02040503050406030204" pitchFamily="18" charset="0"/>
                          </a:rPr>
                          <m:t>𝐴𝐷𝐶</m:t>
                        </m:r>
                      </m:e>
                    </m:acc>
                    <m:r>
                      <a:rPr lang="nl-NL" sz="3200" i="1">
                        <a:latin typeface="Cambria Math" panose="02040503050406030204" pitchFamily="18" charset="0"/>
                      </a:rPr>
                      <m:t>=</m:t>
                    </m:r>
                    <m:acc>
                      <m:accPr>
                        <m:chr m:val="̂"/>
                        <m:ctrlPr>
                          <a:rPr lang="en-US" sz="3200" i="1">
                            <a:latin typeface="Cambria Math" panose="02040503050406030204" pitchFamily="18" charset="0"/>
                          </a:rPr>
                        </m:ctrlPr>
                      </m:accPr>
                      <m:e>
                        <m:r>
                          <a:rPr lang="nl-NL" sz="3200" i="1">
                            <a:latin typeface="Cambria Math" panose="02040503050406030204" pitchFamily="18" charset="0"/>
                          </a:rPr>
                          <m:t>𝐵𝐶𝐷</m:t>
                        </m:r>
                      </m:e>
                    </m:acc>
                    <m:r>
                      <a:rPr lang="nl-NL" sz="3200" i="1">
                        <a:latin typeface="Cambria Math" panose="02040503050406030204" pitchFamily="18" charset="0"/>
                      </a:rPr>
                      <m:t> (</m:t>
                    </m:r>
                    <m:r>
                      <a:rPr lang="nl-NL" sz="3200" i="1">
                        <a:latin typeface="Cambria Math" panose="02040503050406030204" pitchFamily="18" charset="0"/>
                      </a:rPr>
                      <m:t>𝑉</m:t>
                    </m:r>
                    <m:r>
                      <a:rPr lang="nl-NL" sz="3200" i="1">
                        <a:latin typeface="Cambria Math" panose="02040503050406030204" pitchFamily="18" charset="0"/>
                      </a:rPr>
                      <m:t>ì </m:t>
                    </m:r>
                    <m:r>
                      <a:rPr lang="nl-NL" sz="3200" i="1">
                        <a:latin typeface="Cambria Math" panose="02040503050406030204" pitchFamily="18" charset="0"/>
                      </a:rPr>
                      <m:t>𝐴𝐵𝐶𝐷</m:t>
                    </m:r>
                    <m:r>
                      <a:rPr lang="nl-NL" sz="3200" i="1">
                        <a:latin typeface="Cambria Math" panose="02040503050406030204" pitchFamily="18" charset="0"/>
                      </a:rPr>
                      <m:t> </m:t>
                    </m:r>
                    <m:r>
                      <a:rPr lang="nl-NL" sz="3200" i="1">
                        <a:latin typeface="Cambria Math" panose="02040503050406030204" pitchFamily="18" charset="0"/>
                      </a:rPr>
                      <m:t>𝑙</m:t>
                    </m:r>
                    <m:r>
                      <a:rPr lang="nl-NL" sz="3200" i="1">
                        <a:latin typeface="Cambria Math" panose="02040503050406030204" pitchFamily="18" charset="0"/>
                      </a:rPr>
                      <m:t>à </m:t>
                    </m:r>
                    <m:r>
                      <a:rPr lang="nl-NL" sz="3200" i="1">
                        <a:latin typeface="Cambria Math" panose="02040503050406030204" pitchFamily="18" charset="0"/>
                      </a:rPr>
                      <m:t>h</m:t>
                    </m:r>
                    <m:r>
                      <a:rPr lang="nl-NL" sz="3200" i="1">
                        <a:latin typeface="Cambria Math" panose="02040503050406030204" pitchFamily="18" charset="0"/>
                      </a:rPr>
                      <m:t>ì</m:t>
                    </m:r>
                    <m:r>
                      <a:rPr lang="nl-NL" sz="3200" i="1">
                        <a:latin typeface="Cambria Math" panose="02040503050406030204" pitchFamily="18" charset="0"/>
                      </a:rPr>
                      <m:t>𝑛h</m:t>
                    </m:r>
                    <m:r>
                      <a:rPr lang="nl-NL" sz="3200" i="1">
                        <a:latin typeface="Cambria Math" panose="02040503050406030204" pitchFamily="18" charset="0"/>
                      </a:rPr>
                      <m:t> </m:t>
                    </m:r>
                    <m:r>
                      <a:rPr lang="nl-NL" sz="3200" i="1">
                        <a:latin typeface="Cambria Math" panose="02040503050406030204" pitchFamily="18" charset="0"/>
                      </a:rPr>
                      <m:t>𝑡h𝑎𝑛𝑔</m:t>
                    </m:r>
                    <m:r>
                      <a:rPr lang="nl-NL" sz="3200" i="1">
                        <a:latin typeface="Cambria Math" panose="02040503050406030204" pitchFamily="18" charset="0"/>
                      </a:rPr>
                      <m:t> </m:t>
                    </m:r>
                    <m:r>
                      <a:rPr lang="nl-NL" sz="3200" i="1">
                        <a:latin typeface="Cambria Math" panose="02040503050406030204" pitchFamily="18" charset="0"/>
                      </a:rPr>
                      <m:t>𝑐</m:t>
                    </m:r>
                    <m:r>
                      <a:rPr lang="nl-NL" sz="3200" i="1">
                        <a:latin typeface="Cambria Math" panose="02040503050406030204" pitchFamily="18" charset="0"/>
                      </a:rPr>
                      <m:t>â</m:t>
                    </m:r>
                    <m:r>
                      <a:rPr lang="nl-NL" sz="3200" i="1">
                        <a:latin typeface="Cambria Math" panose="02040503050406030204" pitchFamily="18" charset="0"/>
                      </a:rPr>
                      <m:t>𝑛</m:t>
                    </m:r>
                    <m:r>
                      <a:rPr lang="nl-NL" sz="3200" i="1">
                        <a:latin typeface="Cambria Math" panose="02040503050406030204" pitchFamily="18" charset="0"/>
                      </a:rPr>
                      <m:t>)</m:t>
                    </m:r>
                  </m:oMath>
                </a14:m>
                <a:endParaRPr lang="en-US" sz="3200">
                  <a:latin typeface="Times New Roman" pitchFamily="18" charset="0"/>
                  <a:cs typeface="Times New Roman" pitchFamily="18" charset="0"/>
                </a:endParaRPr>
              </a:p>
              <a:p>
                <a14:m>
                  <m:oMath xmlns:m="http://schemas.openxmlformats.org/officeDocument/2006/math">
                    <m:r>
                      <a:rPr lang="nl-NL" sz="3200" i="1">
                        <a:latin typeface="Cambria Math" panose="02040503050406030204" pitchFamily="18" charset="0"/>
                      </a:rPr>
                      <m:t>𝑁</m:t>
                    </m:r>
                    <m:r>
                      <a:rPr lang="nl-NL" sz="3200" i="1">
                        <a:latin typeface="Cambria Math" panose="02040503050406030204" pitchFamily="18" charset="0"/>
                      </a:rPr>
                      <m:t>ê</m:t>
                    </m:r>
                    <m:r>
                      <a:rPr lang="nl-NL" sz="3200" i="1">
                        <a:latin typeface="Cambria Math" panose="02040503050406030204" pitchFamily="18" charset="0"/>
                      </a:rPr>
                      <m:t>𝑛</m:t>
                    </m:r>
                    <m:r>
                      <a:rPr lang="nl-NL" sz="3200" i="1">
                        <a:latin typeface="Cambria Math" panose="02040503050406030204" pitchFamily="18" charset="0"/>
                      </a:rPr>
                      <m:t> ∆ </m:t>
                    </m:r>
                    <m:r>
                      <a:rPr lang="nl-NL" sz="3200" i="1">
                        <a:latin typeface="Cambria Math" panose="02040503050406030204" pitchFamily="18" charset="0"/>
                      </a:rPr>
                      <m:t>𝑣𝑢</m:t>
                    </m:r>
                    <m:r>
                      <a:rPr lang="nl-NL" sz="3200" i="1">
                        <a:latin typeface="Cambria Math" panose="02040503050406030204" pitchFamily="18" charset="0"/>
                      </a:rPr>
                      <m:t>ô</m:t>
                    </m:r>
                    <m:r>
                      <a:rPr lang="nl-NL" sz="3200" i="1">
                        <a:latin typeface="Cambria Math" panose="02040503050406030204" pitchFamily="18" charset="0"/>
                      </a:rPr>
                      <m:t>𝑛𝑔</m:t>
                    </m:r>
                    <m:r>
                      <a:rPr lang="nl-NL" sz="3200" i="1">
                        <a:latin typeface="Cambria Math" panose="02040503050406030204" pitchFamily="18" charset="0"/>
                      </a:rPr>
                      <m:t> </m:t>
                    </m:r>
                    <m:r>
                      <a:rPr lang="nl-NL" sz="3200" i="1">
                        <a:latin typeface="Cambria Math" panose="02040503050406030204" pitchFamily="18" charset="0"/>
                      </a:rPr>
                      <m:t>𝐴𝐻𝐷</m:t>
                    </m:r>
                    <m:r>
                      <a:rPr lang="nl-NL" sz="3200" i="1">
                        <a:latin typeface="Cambria Math" panose="02040503050406030204" pitchFamily="18" charset="0"/>
                      </a:rPr>
                      <m:t>= ∆ </m:t>
                    </m:r>
                    <m:r>
                      <a:rPr lang="nl-NL" sz="3200" i="1">
                        <a:latin typeface="Cambria Math" panose="02040503050406030204" pitchFamily="18" charset="0"/>
                      </a:rPr>
                      <m:t>𝑣𝑢</m:t>
                    </m:r>
                    <m:r>
                      <a:rPr lang="nl-NL" sz="3200" i="1">
                        <a:latin typeface="Cambria Math" panose="02040503050406030204" pitchFamily="18" charset="0"/>
                      </a:rPr>
                      <m:t>ô</m:t>
                    </m:r>
                    <m:r>
                      <a:rPr lang="nl-NL" sz="3200" i="1">
                        <a:latin typeface="Cambria Math" panose="02040503050406030204" pitchFamily="18" charset="0"/>
                      </a:rPr>
                      <m:t>𝑛𝑔</m:t>
                    </m:r>
                    <m:r>
                      <a:rPr lang="nl-NL" sz="3200" i="1">
                        <a:latin typeface="Cambria Math" panose="02040503050406030204" pitchFamily="18" charset="0"/>
                      </a:rPr>
                      <m:t> </m:t>
                    </m:r>
                    <m:r>
                      <a:rPr lang="nl-NL" sz="3200" i="1">
                        <a:latin typeface="Cambria Math" panose="02040503050406030204" pitchFamily="18" charset="0"/>
                      </a:rPr>
                      <m:t>𝐵𝐾𝐶</m:t>
                    </m:r>
                  </m:oMath>
                </a14:m>
                <a:r>
                  <a:rPr lang="nl-NL" sz="3200">
                    <a:latin typeface="Times New Roman" pitchFamily="18" charset="0"/>
                    <a:cs typeface="Times New Roman" pitchFamily="18" charset="0"/>
                  </a:rPr>
                  <a:t> </a:t>
                </a:r>
                <a14:m>
                  <m:oMath xmlns:m="http://schemas.openxmlformats.org/officeDocument/2006/math">
                    <m:r>
                      <a:rPr lang="nl-NL" sz="3200" i="1">
                        <a:latin typeface="Cambria Math" panose="02040503050406030204" pitchFamily="18" charset="0"/>
                      </a:rPr>
                      <m:t>( </m:t>
                    </m:r>
                    <m:r>
                      <a:rPr lang="nl-NL" sz="3200" i="1">
                        <a:latin typeface="Cambria Math" panose="02040503050406030204" pitchFamily="18" charset="0"/>
                      </a:rPr>
                      <m:t>𝑐h</m:t>
                    </m:r>
                    <m:r>
                      <a:rPr lang="nl-NL" sz="3200" i="1">
                        <a:latin typeface="Cambria Math" panose="02040503050406030204" pitchFamily="18" charset="0"/>
                      </a:rPr>
                      <m:t>−</m:t>
                    </m:r>
                    <m:r>
                      <a:rPr lang="nl-NL" sz="3200" i="1">
                        <a:latin typeface="Cambria Math" panose="02040503050406030204" pitchFamily="18" charset="0"/>
                      </a:rPr>
                      <m:t>𝑔𝑛</m:t>
                    </m:r>
                    <m:r>
                      <a:rPr lang="nl-NL" sz="3200" i="1">
                        <a:latin typeface="Cambria Math" panose="02040503050406030204" pitchFamily="18" charset="0"/>
                      </a:rPr>
                      <m:t>)</m:t>
                    </m:r>
                  </m:oMath>
                </a14:m>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Do đó DH = KC ( hai cạnh tương ứng)</a:t>
                </a:r>
                <a:endParaRPr lang="en-US" sz="3200">
                  <a:latin typeface="Times New Roman" pitchFamily="18" charset="0"/>
                  <a:cs typeface="Times New Roman"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15570" y="2956241"/>
                <a:ext cx="8728430" cy="2571153"/>
              </a:xfrm>
              <a:prstGeom prst="rect">
                <a:avLst/>
              </a:prstGeom>
              <a:blipFill rotWithShape="1">
                <a:blip r:embed="rId3"/>
                <a:stretch>
                  <a:fillRect l="-1746" t="-3318" b="-6635"/>
                </a:stretch>
              </a:blipFill>
            </p:spPr>
            <p:txBody>
              <a:bodyPr/>
              <a:lstStyle/>
              <a:p>
                <a:r>
                  <a:rPr lang="en-US">
                    <a:noFill/>
                  </a:rPr>
                  <a:t> </a:t>
                </a:r>
              </a:p>
            </p:txBody>
          </p:sp>
        </mc:Fallback>
      </mc:AlternateContent>
    </p:spTree>
    <p:extLst>
      <p:ext uri="{BB962C8B-B14F-4D97-AF65-F5344CB8AC3E}">
        <p14:creationId xmlns:p14="http://schemas.microsoft.com/office/powerpoint/2010/main" val="3182395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a:solidFill>
                  <a:srgbClr val="FF0000"/>
                </a:solidFill>
              </a:rPr>
              <a:t>Luyện tập 1:</a:t>
            </a:r>
            <a:r>
              <a:rPr lang="vi-VN">
                <a:solidFill>
                  <a:srgbClr val="FF0000"/>
                </a:solidFill>
              </a:rPr>
              <a:t> </a:t>
            </a:r>
            <a:r>
              <a:rPr lang="vi-VN"/>
              <a:t>trang 102 sgk</a:t>
            </a:r>
            <a:br>
              <a:rPr lang="en-US"/>
            </a:br>
            <a:endParaRPr lang="en-US"/>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100138"/>
            <a:ext cx="7920881"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894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a:solidFill>
                  <a:srgbClr val="FF0000"/>
                </a:solidFill>
              </a:rPr>
              <a:t>Luyện tập 1</a:t>
            </a:r>
            <a:r>
              <a:rPr lang="vi-VN" b="1"/>
              <a:t>:</a:t>
            </a:r>
            <a:r>
              <a:rPr lang="vi-VN"/>
              <a:t> trang 102 sgk</a:t>
            </a:r>
            <a:br>
              <a:rPr lang="en-US"/>
            </a:br>
            <a:endParaRPr lang="en-US"/>
          </a:p>
        </p:txBody>
      </p:sp>
      <p:pic>
        <p:nvPicPr>
          <p:cNvPr id="4" name="Picture 3" descr="Luyện tập 1 trang 102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2843808" y="692696"/>
            <a:ext cx="2808312" cy="2088232"/>
          </a:xfrm>
          <a:prstGeom prst="rect">
            <a:avLst/>
          </a:prstGeom>
          <a:noFill/>
          <a:ln>
            <a:noFill/>
          </a:ln>
        </p:spPr>
      </p:pic>
      <mc:AlternateContent xmlns:mc="http://schemas.openxmlformats.org/markup-compatibility/2006" xmlns:a14="http://schemas.microsoft.com/office/drawing/2010/main">
        <mc:Choice Requires="a14">
          <p:sp>
            <p:nvSpPr>
              <p:cNvPr id="5" name="Rectangle 4"/>
              <p:cNvSpPr/>
              <p:nvPr/>
            </p:nvSpPr>
            <p:spPr>
              <a:xfrm>
                <a:off x="1259632" y="2780928"/>
                <a:ext cx="7128792" cy="4048481"/>
              </a:xfrm>
              <a:prstGeom prst="rect">
                <a:avLst/>
              </a:prstGeom>
            </p:spPr>
            <p:txBody>
              <a:bodyPr wrap="square">
                <a:spAutoFit/>
              </a:bodyPr>
              <a:lstStyle/>
              <a:p>
                <a:r>
                  <a:rPr lang="en-US" sz="3200">
                    <a:latin typeface="Times New Roman" pitchFamily="18" charset="0"/>
                    <a:cs typeface="Times New Roman" pitchFamily="18" charset="0"/>
                  </a:rPr>
                  <a:t>Do ABCD là hình thang cân (AB // CD) nên AD = BC và AC = BD.</a:t>
                </a:r>
              </a:p>
              <a:p>
                <a:r>
                  <a:rPr lang="en-US" sz="3200">
                    <a:latin typeface="Times New Roman" pitchFamily="18" charset="0"/>
                    <a:cs typeface="Times New Roman" pitchFamily="18" charset="0"/>
                  </a:rPr>
                  <a:t>Xét ΔADB và ΔBCA có:</a:t>
                </a:r>
              </a:p>
              <a:p>
                <a:r>
                  <a:rPr lang="en-US" sz="3200">
                    <a:latin typeface="Times New Roman" pitchFamily="18" charset="0"/>
                    <a:cs typeface="Times New Roman" pitchFamily="18" charset="0"/>
                  </a:rPr>
                  <a:t>AB là cạnh chung;</a:t>
                </a:r>
              </a:p>
              <a:p>
                <a:r>
                  <a:rPr lang="en-US" sz="3200">
                    <a:latin typeface="Times New Roman" pitchFamily="18" charset="0"/>
                    <a:cs typeface="Times New Roman" pitchFamily="18" charset="0"/>
                  </a:rPr>
                  <a:t>AD = BC (chứng minh trên);</a:t>
                </a:r>
              </a:p>
              <a:p>
                <a:r>
                  <a:rPr lang="en-US" sz="3200">
                    <a:latin typeface="Times New Roman" pitchFamily="18" charset="0"/>
                    <a:cs typeface="Times New Roman" pitchFamily="18" charset="0"/>
                  </a:rPr>
                  <a:t>BD = AC (chứng minh trên)</a:t>
                </a:r>
              </a:p>
              <a:p>
                <a:r>
                  <a:rPr lang="en-US" sz="3200">
                    <a:latin typeface="Times New Roman" pitchFamily="18" charset="0"/>
                    <a:cs typeface="Times New Roman" pitchFamily="18" charset="0"/>
                  </a:rPr>
                  <a:t>Do đó ΔADB = ΔBCA (c.c.c)</a:t>
                </a:r>
              </a:p>
              <a:p>
                <a:r>
                  <a:rPr lang="vi-VN" sz="3200">
                    <a:latin typeface="Times New Roman" pitchFamily="18" charset="0"/>
                    <a:cs typeface="Times New Roman" pitchFamily="18" charset="0"/>
                  </a:rPr>
                  <a:t>Suy ra </a:t>
                </a:r>
                <a14:m>
                  <m:oMath xmlns:m="http://schemas.openxmlformats.org/officeDocument/2006/math">
                    <m:acc>
                      <m:accPr>
                        <m:chr m:val="̂"/>
                        <m:ctrlPr>
                          <a:rPr lang="en-US" sz="3200" i="1">
                            <a:latin typeface="Cambria Math" panose="02040503050406030204" pitchFamily="18" charset="0"/>
                          </a:rPr>
                        </m:ctrlPr>
                      </m:accPr>
                      <m:e>
                        <m:r>
                          <a:rPr lang="nl-NL" sz="3200" i="1">
                            <a:latin typeface="Cambria Math" panose="02040503050406030204" pitchFamily="18" charset="0"/>
                          </a:rPr>
                          <m:t>𝐴𝐷𝐵</m:t>
                        </m:r>
                      </m:e>
                    </m:acc>
                    <m:r>
                      <a:rPr lang="nl-NL" sz="3200" i="1">
                        <a:latin typeface="Cambria Math" panose="02040503050406030204" pitchFamily="18" charset="0"/>
                      </a:rPr>
                      <m:t>=</m:t>
                    </m:r>
                    <m:acc>
                      <m:accPr>
                        <m:chr m:val="̂"/>
                        <m:ctrlPr>
                          <a:rPr lang="en-US" sz="3200" i="1">
                            <a:latin typeface="Cambria Math" panose="02040503050406030204" pitchFamily="18" charset="0"/>
                          </a:rPr>
                        </m:ctrlPr>
                      </m:accPr>
                      <m:e>
                        <m:r>
                          <a:rPr lang="nl-NL" sz="3200" i="1">
                            <a:latin typeface="Cambria Math" panose="02040503050406030204" pitchFamily="18" charset="0"/>
                          </a:rPr>
                          <m:t>𝐵𝐶𝐴</m:t>
                        </m:r>
                      </m:e>
                    </m:acc>
                  </m:oMath>
                </a14:m>
                <a:r>
                  <a:rPr lang="en-US" sz="3200">
                    <a:latin typeface="Times New Roman" pitchFamily="18" charset="0"/>
                    <a:cs typeface="Times New Roman" pitchFamily="18" charset="0"/>
                  </a:rPr>
                  <a:t> (hai cạnh tương ứng).</a:t>
                </a:r>
              </a:p>
            </p:txBody>
          </p:sp>
        </mc:Choice>
        <mc:Fallback xmlns="">
          <p:sp>
            <p:nvSpPr>
              <p:cNvPr id="5" name="Rectangle 4"/>
              <p:cNvSpPr>
                <a:spLocks noRot="1" noChangeAspect="1" noMove="1" noResize="1" noEditPoints="1" noAdjustHandles="1" noChangeArrowheads="1" noChangeShapeType="1" noTextEdit="1"/>
              </p:cNvSpPr>
              <p:nvPr/>
            </p:nvSpPr>
            <p:spPr>
              <a:xfrm>
                <a:off x="1259632" y="2780928"/>
                <a:ext cx="7128792" cy="4048481"/>
              </a:xfrm>
              <a:prstGeom prst="rect">
                <a:avLst/>
              </a:prstGeom>
              <a:blipFill rotWithShape="1">
                <a:blip r:embed="rId3"/>
                <a:stretch>
                  <a:fillRect l="-2224" t="-2108" r="-1283" b="-3916"/>
                </a:stretch>
              </a:blipFill>
            </p:spPr>
            <p:txBody>
              <a:bodyPr/>
              <a:lstStyle/>
              <a:p>
                <a:r>
                  <a:rPr lang="en-US">
                    <a:noFill/>
                  </a:rPr>
                  <a:t> </a:t>
                </a:r>
              </a:p>
            </p:txBody>
          </p:sp>
        </mc:Fallback>
      </mc:AlternateContent>
    </p:spTree>
    <p:extLst>
      <p:ext uri="{BB962C8B-B14F-4D97-AF65-F5344CB8AC3E}">
        <p14:creationId xmlns:p14="http://schemas.microsoft.com/office/powerpoint/2010/main" val="3292820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619268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01008"/>
            <a:ext cx="8964488" cy="2985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6084168" y="1038224"/>
            <a:ext cx="2808312" cy="2462784"/>
          </a:xfrm>
          <a:prstGeom prst="rect">
            <a:avLst/>
          </a:prstGeom>
        </p:spPr>
      </p:pic>
    </p:spTree>
    <p:extLst>
      <p:ext uri="{BB962C8B-B14F-4D97-AF65-F5344CB8AC3E}">
        <p14:creationId xmlns:p14="http://schemas.microsoft.com/office/powerpoint/2010/main" val="776115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229600" cy="1143000"/>
          </a:xfrm>
        </p:spPr>
        <p:txBody>
          <a:bodyPr>
            <a:noAutofit/>
          </a:bodyPr>
          <a:lstStyle/>
          <a:p>
            <a:pPr algn="l"/>
            <a:r>
              <a:rPr lang="nl-NL" sz="3600" b="1">
                <a:solidFill>
                  <a:srgbClr val="FF0000"/>
                </a:solidFill>
                <a:latin typeface="Times New Roman" pitchFamily="18" charset="0"/>
                <a:cs typeface="Times New Roman" pitchFamily="18" charset="0"/>
              </a:rPr>
              <a:t>III. Dấu hiệu nhận biết</a:t>
            </a:r>
            <a:br>
              <a:rPr lang="en-US" sz="3600">
                <a:solidFill>
                  <a:srgbClr val="FF0000"/>
                </a:solidFill>
                <a:latin typeface="Times New Roman" pitchFamily="18" charset="0"/>
                <a:cs typeface="Times New Roman" pitchFamily="18" charset="0"/>
              </a:rPr>
            </a:br>
            <a:r>
              <a:rPr lang="nl-NL" sz="3600" b="1">
                <a:solidFill>
                  <a:srgbClr val="FF0000"/>
                </a:solidFill>
                <a:latin typeface="Times New Roman" pitchFamily="18" charset="0"/>
                <a:cs typeface="Times New Roman" pitchFamily="18" charset="0"/>
              </a:rPr>
              <a:t>HĐ</a:t>
            </a:r>
            <a:r>
              <a:rPr lang="vi-VN" sz="3600" b="1">
                <a:solidFill>
                  <a:srgbClr val="FF0000"/>
                </a:solidFill>
                <a:latin typeface="Times New Roman" pitchFamily="18" charset="0"/>
                <a:cs typeface="Times New Roman" pitchFamily="18" charset="0"/>
              </a:rPr>
              <a:t>4</a:t>
            </a:r>
            <a:r>
              <a:rPr lang="nl-NL" sz="3600" b="1">
                <a:solidFill>
                  <a:srgbClr val="FF0000"/>
                </a:solidFill>
                <a:latin typeface="Times New Roman" pitchFamily="18" charset="0"/>
                <a:cs typeface="Times New Roman" pitchFamily="18" charset="0"/>
              </a:rPr>
              <a:t>:</a:t>
            </a:r>
            <a:r>
              <a:rPr lang="vi-VN" sz="3600" b="1">
                <a:solidFill>
                  <a:srgbClr val="FF0000"/>
                </a:solidFill>
                <a:latin typeface="Times New Roman" pitchFamily="18" charset="0"/>
                <a:cs typeface="Times New Roman" pitchFamily="18" charset="0"/>
              </a:rPr>
              <a:t> sgk trang 102-103</a:t>
            </a:r>
            <a:br>
              <a:rPr lang="en-US" sz="3600">
                <a:solidFill>
                  <a:srgbClr val="FF0000"/>
                </a:solidFill>
                <a:latin typeface="Times New Roman" pitchFamily="18" charset="0"/>
                <a:cs typeface="Times New Roman" pitchFamily="18" charset="0"/>
              </a:rPr>
            </a:br>
            <a:endParaRPr lang="en-US" sz="3600">
              <a:solidFill>
                <a:srgbClr val="FF0000"/>
              </a:solidFill>
              <a:latin typeface="Times New Roman" pitchFamily="18" charset="0"/>
              <a:cs typeface="Times New Roman"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436096" y="54423"/>
            <a:ext cx="2808312" cy="2462784"/>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755576" y="2517207"/>
                <a:ext cx="7776864" cy="2735108"/>
              </a:xfrm>
              <a:prstGeom prst="rect">
                <a:avLst/>
              </a:prstGeom>
            </p:spPr>
            <p:txBody>
              <a:bodyPr wrap="square">
                <a:spAutoFit/>
              </a:bodyPr>
              <a:lstStyle/>
              <a:p>
                <a:r>
                  <a:rPr lang="en-US" sz="2800">
                    <a:latin typeface="Times New Roman" pitchFamily="18" charset="0"/>
                    <a:cs typeface="Times New Roman" pitchFamily="18" charset="0"/>
                  </a:rPr>
                  <a:t>a) Do AB // CD</a:t>
                </a:r>
                <a:r>
                  <a:rPr lang="vi-VN" sz="2800">
                    <a:latin typeface="Times New Roman" pitchFamily="18" charset="0"/>
                    <a:cs typeface="Times New Roman" pitchFamily="18" charset="0"/>
                  </a:rPr>
                  <a:t> (GT)</a:t>
                </a:r>
                <a:r>
                  <a:rPr lang="en-US" sz="2800">
                    <a:latin typeface="Times New Roman" pitchFamily="18" charset="0"/>
                    <a:cs typeface="Times New Roman" pitchFamily="18" charset="0"/>
                  </a:rPr>
                  <a:t> nên </a:t>
                </a:r>
                <a14:m>
                  <m:oMath xmlns:m="http://schemas.openxmlformats.org/officeDocument/2006/math">
                    <m:acc>
                      <m:accPr>
                        <m:chr m:val="̂"/>
                        <m:ctrlPr>
                          <a:rPr lang="en-US" sz="2800" i="1">
                            <a:latin typeface="Cambria Math" panose="02040503050406030204" pitchFamily="18" charset="0"/>
                          </a:rPr>
                        </m:ctrlPr>
                      </m:accPr>
                      <m:e>
                        <m:r>
                          <a:rPr lang="nl-NL" sz="2800" i="1">
                            <a:latin typeface="Cambria Math" panose="02040503050406030204" pitchFamily="18" charset="0"/>
                          </a:rPr>
                          <m:t>𝐴𝐵𝐶</m:t>
                        </m:r>
                      </m:e>
                    </m:acc>
                    <m:r>
                      <a:rPr lang="nl-NL" sz="2800" i="1">
                        <a:latin typeface="Cambria Math" panose="02040503050406030204" pitchFamily="18" charset="0"/>
                      </a:rPr>
                      <m:t>=</m:t>
                    </m:r>
                    <m:acc>
                      <m:accPr>
                        <m:chr m:val="̂"/>
                        <m:ctrlPr>
                          <a:rPr lang="en-US" sz="2800" i="1">
                            <a:latin typeface="Cambria Math" panose="02040503050406030204" pitchFamily="18" charset="0"/>
                          </a:rPr>
                        </m:ctrlPr>
                      </m:accPr>
                      <m:e>
                        <m:r>
                          <a:rPr lang="nl-NL" sz="2800" i="1">
                            <a:latin typeface="Cambria Math" panose="02040503050406030204" pitchFamily="18" charset="0"/>
                          </a:rPr>
                          <m:t>𝐸𝐶𝐵</m:t>
                        </m:r>
                      </m:e>
                    </m:acc>
                  </m:oMath>
                </a14:m>
                <a:r>
                  <a:rPr lang="en-US" sz="2800">
                    <a:latin typeface="Times New Roman" pitchFamily="18" charset="0"/>
                    <a:cs typeface="Times New Roman" pitchFamily="18" charset="0"/>
                  </a:rPr>
                  <a:t> (so le trong).</a:t>
                </a:r>
              </a:p>
              <a:p>
                <a:r>
                  <a:rPr lang="en-US" sz="2800">
                    <a:latin typeface="Times New Roman" pitchFamily="18" charset="0"/>
                    <a:cs typeface="Times New Roman" pitchFamily="18" charset="0"/>
                  </a:rPr>
                  <a:t>Do BE // AC </a:t>
                </a:r>
                <a:r>
                  <a:rPr lang="vi-VN" sz="2800">
                    <a:latin typeface="Times New Roman" pitchFamily="18" charset="0"/>
                    <a:cs typeface="Times New Roman" pitchFamily="18" charset="0"/>
                  </a:rPr>
                  <a:t>(GT) </a:t>
                </a:r>
                <a:r>
                  <a:rPr lang="en-US" sz="2800">
                    <a:latin typeface="Times New Roman" pitchFamily="18" charset="0"/>
                    <a:cs typeface="Times New Roman" pitchFamily="18" charset="0"/>
                  </a:rPr>
                  <a:t>nên </a:t>
                </a:r>
                <a14:m>
                  <m:oMath xmlns:m="http://schemas.openxmlformats.org/officeDocument/2006/math">
                    <m:acc>
                      <m:accPr>
                        <m:chr m:val="̂"/>
                        <m:ctrlPr>
                          <a:rPr lang="en-US" sz="2800" i="1">
                            <a:latin typeface="Cambria Math" panose="02040503050406030204" pitchFamily="18" charset="0"/>
                          </a:rPr>
                        </m:ctrlPr>
                      </m:accPr>
                      <m:e>
                        <m:r>
                          <a:rPr lang="nl-NL" sz="2800" i="1">
                            <a:latin typeface="Cambria Math" panose="02040503050406030204" pitchFamily="18" charset="0"/>
                          </a:rPr>
                          <m:t>𝐴𝐶𝐵</m:t>
                        </m:r>
                      </m:e>
                    </m:acc>
                    <m:r>
                      <a:rPr lang="nl-NL" sz="2800" i="1">
                        <a:latin typeface="Cambria Math" panose="02040503050406030204" pitchFamily="18" charset="0"/>
                      </a:rPr>
                      <m:t>=</m:t>
                    </m:r>
                    <m:acc>
                      <m:accPr>
                        <m:chr m:val="̂"/>
                        <m:ctrlPr>
                          <a:rPr lang="en-US" sz="2800" i="1">
                            <a:latin typeface="Cambria Math" panose="02040503050406030204" pitchFamily="18" charset="0"/>
                          </a:rPr>
                        </m:ctrlPr>
                      </m:accPr>
                      <m:e>
                        <m:r>
                          <a:rPr lang="nl-NL" sz="2800" i="1">
                            <a:latin typeface="Cambria Math" panose="02040503050406030204" pitchFamily="18" charset="0"/>
                          </a:rPr>
                          <m:t>𝐸𝐵𝐶</m:t>
                        </m:r>
                      </m:e>
                    </m:acc>
                  </m:oMath>
                </a14:m>
                <a:r>
                  <a:rPr lang="en-US" sz="2800">
                    <a:latin typeface="Times New Roman" pitchFamily="18" charset="0"/>
                    <a:cs typeface="Times New Roman" pitchFamily="18" charset="0"/>
                  </a:rPr>
                  <a:t> (so le trong).</a:t>
                </a:r>
              </a:p>
              <a:p>
                <a:r>
                  <a:rPr lang="en-US" sz="2800">
                    <a:latin typeface="Times New Roman" pitchFamily="18" charset="0"/>
                    <a:cs typeface="Times New Roman" pitchFamily="18" charset="0"/>
                  </a:rPr>
                  <a:t>Xét ΔABC và ΔECB có:</a:t>
                </a:r>
              </a:p>
              <a:p>
                <a14:m>
                  <m:oMath xmlns:m="http://schemas.openxmlformats.org/officeDocument/2006/math">
                    <m:acc>
                      <m:accPr>
                        <m:chr m:val="̂"/>
                        <m:ctrlPr>
                          <a:rPr lang="en-US" sz="2800" i="1">
                            <a:latin typeface="Cambria Math" panose="02040503050406030204" pitchFamily="18" charset="0"/>
                          </a:rPr>
                        </m:ctrlPr>
                      </m:accPr>
                      <m:e>
                        <m:r>
                          <a:rPr lang="nl-NL" sz="2800" i="1">
                            <a:latin typeface="Cambria Math" panose="02040503050406030204" pitchFamily="18" charset="0"/>
                          </a:rPr>
                          <m:t>𝐴𝐵𝐶</m:t>
                        </m:r>
                      </m:e>
                    </m:acc>
                    <m:r>
                      <a:rPr lang="nl-NL" sz="2800" i="1">
                        <a:latin typeface="Cambria Math" panose="02040503050406030204" pitchFamily="18" charset="0"/>
                      </a:rPr>
                      <m:t>=</m:t>
                    </m:r>
                    <m:acc>
                      <m:accPr>
                        <m:chr m:val="̂"/>
                        <m:ctrlPr>
                          <a:rPr lang="en-US" sz="2800" i="1">
                            <a:latin typeface="Cambria Math" panose="02040503050406030204" pitchFamily="18" charset="0"/>
                          </a:rPr>
                        </m:ctrlPr>
                      </m:accPr>
                      <m:e>
                        <m:r>
                          <a:rPr lang="nl-NL" sz="2800" i="1">
                            <a:latin typeface="Cambria Math" panose="02040503050406030204" pitchFamily="18" charset="0"/>
                          </a:rPr>
                          <m:t>𝐸𝐶𝐵</m:t>
                        </m:r>
                      </m:e>
                    </m:acc>
                  </m:oMath>
                </a14:m>
                <a:r>
                  <a:rPr lang="nl-NL" sz="2800">
                    <a:latin typeface="Times New Roman" pitchFamily="18" charset="0"/>
                    <a:cs typeface="Times New Roman" pitchFamily="18" charset="0"/>
                  </a:rPr>
                  <a:t> </a:t>
                </a:r>
                <a:r>
                  <a:rPr lang="en-US" sz="2800">
                    <a:latin typeface="Times New Roman" pitchFamily="18" charset="0"/>
                    <a:cs typeface="Times New Roman" pitchFamily="18" charset="0"/>
                  </a:rPr>
                  <a:t>(chứng minh trên);</a:t>
                </a:r>
              </a:p>
              <a:p>
                <a:r>
                  <a:rPr lang="en-US" sz="2800">
                    <a:latin typeface="Times New Roman" pitchFamily="18" charset="0"/>
                    <a:cs typeface="Times New Roman" pitchFamily="18" charset="0"/>
                  </a:rPr>
                  <a:t>BC là cạnh chung;</a:t>
                </a:r>
                <a:r>
                  <a:rPr lang="vi-VN" sz="2800">
                    <a:latin typeface="Times New Roman" pitchFamily="18" charset="0"/>
                    <a:cs typeface="Times New Roman" pitchFamily="18" charset="0"/>
                  </a:rPr>
                  <a:t>  </a:t>
                </a:r>
                <a14:m>
                  <m:oMath xmlns:m="http://schemas.openxmlformats.org/officeDocument/2006/math">
                    <m:acc>
                      <m:accPr>
                        <m:chr m:val="̂"/>
                        <m:ctrlPr>
                          <a:rPr lang="en-US" sz="2800" i="1">
                            <a:latin typeface="Cambria Math" panose="02040503050406030204" pitchFamily="18" charset="0"/>
                          </a:rPr>
                        </m:ctrlPr>
                      </m:accPr>
                      <m:e>
                        <m:r>
                          <a:rPr lang="nl-NL" sz="2800" i="1">
                            <a:latin typeface="Cambria Math" panose="02040503050406030204" pitchFamily="18" charset="0"/>
                          </a:rPr>
                          <m:t>𝐴𝐶𝐵</m:t>
                        </m:r>
                      </m:e>
                    </m:acc>
                    <m:r>
                      <a:rPr lang="nl-NL" sz="2800" i="1">
                        <a:latin typeface="Cambria Math" panose="02040503050406030204" pitchFamily="18" charset="0"/>
                      </a:rPr>
                      <m:t>=</m:t>
                    </m:r>
                    <m:acc>
                      <m:accPr>
                        <m:chr m:val="̂"/>
                        <m:ctrlPr>
                          <a:rPr lang="en-US" sz="2800" i="1">
                            <a:latin typeface="Cambria Math" panose="02040503050406030204" pitchFamily="18" charset="0"/>
                          </a:rPr>
                        </m:ctrlPr>
                      </m:accPr>
                      <m:e>
                        <m:r>
                          <a:rPr lang="nl-NL" sz="2800" i="1">
                            <a:latin typeface="Cambria Math" panose="02040503050406030204" pitchFamily="18" charset="0"/>
                          </a:rPr>
                          <m:t>𝐸𝐵𝐶</m:t>
                        </m:r>
                      </m:e>
                    </m:acc>
                  </m:oMath>
                </a14:m>
                <a:r>
                  <a:rPr lang="nl-NL" sz="2800">
                    <a:latin typeface="Times New Roman" pitchFamily="18" charset="0"/>
                    <a:cs typeface="Times New Roman" pitchFamily="18" charset="0"/>
                  </a:rPr>
                  <a:t> </a:t>
                </a:r>
                <a:r>
                  <a:rPr lang="en-US" sz="2800">
                    <a:latin typeface="Times New Roman" pitchFamily="18" charset="0"/>
                    <a:cs typeface="Times New Roman" pitchFamily="18" charset="0"/>
                  </a:rPr>
                  <a:t>(chứng minh trên).</a:t>
                </a:r>
              </a:p>
              <a:p>
                <a:r>
                  <a:rPr lang="en-US" sz="2800">
                    <a:latin typeface="Times New Roman" pitchFamily="18" charset="0"/>
                    <a:cs typeface="Times New Roman" pitchFamily="18" charset="0"/>
                  </a:rPr>
                  <a:t>Do đó ΔABC = ΔECB (g.c.g).</a:t>
                </a:r>
              </a:p>
            </p:txBody>
          </p:sp>
        </mc:Choice>
        <mc:Fallback xmlns="">
          <p:sp>
            <p:nvSpPr>
              <p:cNvPr id="4" name="Rectangle 3"/>
              <p:cNvSpPr>
                <a:spLocks noRot="1" noChangeAspect="1" noMove="1" noResize="1" noEditPoints="1" noAdjustHandles="1" noChangeArrowheads="1" noChangeShapeType="1" noTextEdit="1"/>
              </p:cNvSpPr>
              <p:nvPr/>
            </p:nvSpPr>
            <p:spPr>
              <a:xfrm>
                <a:off x="755576" y="2517207"/>
                <a:ext cx="7776864" cy="2735108"/>
              </a:xfrm>
              <a:prstGeom prst="rect">
                <a:avLst/>
              </a:prstGeom>
              <a:blipFill rotWithShape="1">
                <a:blip r:embed="rId3"/>
                <a:stretch>
                  <a:fillRect l="-1646" t="-1559" b="-5345"/>
                </a:stretch>
              </a:blipFill>
            </p:spPr>
            <p:txBody>
              <a:bodyPr/>
              <a:lstStyle/>
              <a:p>
                <a:r>
                  <a:rPr lang="en-US">
                    <a:noFill/>
                  </a:rPr>
                  <a:t> </a:t>
                </a:r>
              </a:p>
            </p:txBody>
          </p:sp>
        </mc:Fallback>
      </mc:AlternateContent>
    </p:spTree>
    <p:extLst>
      <p:ext uri="{BB962C8B-B14F-4D97-AF65-F5344CB8AC3E}">
        <p14:creationId xmlns:p14="http://schemas.microsoft.com/office/powerpoint/2010/main" val="388824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520" y="33265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600" b="1">
                <a:solidFill>
                  <a:srgbClr val="FF0000"/>
                </a:solidFill>
                <a:latin typeface="Times New Roman" pitchFamily="18" charset="0"/>
                <a:cs typeface="Times New Roman" pitchFamily="18" charset="0"/>
              </a:rPr>
              <a:t>III. Dấu hiệu nhận biết</a:t>
            </a:r>
            <a:br>
              <a:rPr lang="en-US" sz="3600">
                <a:solidFill>
                  <a:srgbClr val="FF0000"/>
                </a:solidFill>
                <a:latin typeface="Times New Roman" pitchFamily="18" charset="0"/>
                <a:cs typeface="Times New Roman" pitchFamily="18" charset="0"/>
              </a:rPr>
            </a:br>
            <a:r>
              <a:rPr lang="nl-NL" sz="3600" b="1">
                <a:solidFill>
                  <a:srgbClr val="FF0000"/>
                </a:solidFill>
                <a:latin typeface="Times New Roman" pitchFamily="18" charset="0"/>
                <a:cs typeface="Times New Roman" pitchFamily="18" charset="0"/>
              </a:rPr>
              <a:t>HĐ</a:t>
            </a:r>
            <a:r>
              <a:rPr lang="vi-VN" sz="3600" b="1">
                <a:solidFill>
                  <a:srgbClr val="FF0000"/>
                </a:solidFill>
                <a:latin typeface="Times New Roman" pitchFamily="18" charset="0"/>
                <a:cs typeface="Times New Roman" pitchFamily="18" charset="0"/>
              </a:rPr>
              <a:t>4</a:t>
            </a:r>
            <a:r>
              <a:rPr lang="nl-NL" sz="3600" b="1">
                <a:solidFill>
                  <a:srgbClr val="FF0000"/>
                </a:solidFill>
                <a:latin typeface="Times New Roman" pitchFamily="18" charset="0"/>
                <a:cs typeface="Times New Roman" pitchFamily="18" charset="0"/>
              </a:rPr>
              <a:t>:</a:t>
            </a:r>
            <a:r>
              <a:rPr lang="vi-VN" sz="3600" b="1">
                <a:solidFill>
                  <a:srgbClr val="FF0000"/>
                </a:solidFill>
                <a:latin typeface="Times New Roman" pitchFamily="18" charset="0"/>
                <a:cs typeface="Times New Roman" pitchFamily="18" charset="0"/>
              </a:rPr>
              <a:t> sgk trang 102-103</a:t>
            </a:r>
            <a:br>
              <a:rPr lang="en-US" sz="3600">
                <a:solidFill>
                  <a:srgbClr val="FF0000"/>
                </a:solidFill>
                <a:latin typeface="Times New Roman" pitchFamily="18" charset="0"/>
                <a:cs typeface="Times New Roman" pitchFamily="18" charset="0"/>
              </a:rPr>
            </a:br>
            <a:endParaRPr lang="en-US" sz="3600">
              <a:solidFill>
                <a:srgbClr val="FF0000"/>
              </a:solidFill>
              <a:latin typeface="Times New Roman" pitchFamily="18" charset="0"/>
              <a:cs typeface="Times New Roman"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436096" y="54423"/>
            <a:ext cx="2808312" cy="2462784"/>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51520" y="2708920"/>
                <a:ext cx="8568952" cy="3569439"/>
              </a:xfrm>
              <a:prstGeom prst="rect">
                <a:avLst/>
              </a:prstGeom>
            </p:spPr>
            <p:txBody>
              <a:bodyPr wrap="square">
                <a:spAutoFit/>
              </a:bodyPr>
              <a:lstStyle/>
              <a:p>
                <a:r>
                  <a:rPr lang="en-US" sz="3200">
                    <a:latin typeface="Times New Roman" pitchFamily="18" charset="0"/>
                    <a:cs typeface="Times New Roman" pitchFamily="18" charset="0"/>
                  </a:rPr>
                  <a:t>b) Do ΔABC = ΔECB (theo câu a) nên AC = EB (hai cạnh tương ứng)</a:t>
                </a:r>
              </a:p>
              <a:p>
                <a:r>
                  <a:rPr lang="en-US" sz="3200">
                    <a:latin typeface="Times New Roman" pitchFamily="18" charset="0"/>
                    <a:cs typeface="Times New Roman" pitchFamily="18" charset="0"/>
                  </a:rPr>
                  <a:t>Mà AC = BD (giả thiết)</a:t>
                </a:r>
              </a:p>
              <a:p>
                <a:r>
                  <a:rPr lang="en-US" sz="3200">
                    <a:latin typeface="Times New Roman" pitchFamily="18" charset="0"/>
                    <a:cs typeface="Times New Roman" pitchFamily="18" charset="0"/>
                  </a:rPr>
                  <a:t>Suy ra BD = BE nên tam giác BDE là tam giác cân tại B.</a:t>
                </a:r>
              </a:p>
              <a:p>
                <a:r>
                  <a:rPr lang="en-US" sz="3200">
                    <a:latin typeface="Times New Roman" pitchFamily="18" charset="0"/>
                    <a:cs typeface="Times New Roman" pitchFamily="18" charset="0"/>
                  </a:rPr>
                  <a:t>Suy ra </a:t>
                </a:r>
                <a14:m>
                  <m:oMath xmlns:m="http://schemas.openxmlformats.org/officeDocument/2006/math">
                    <m:acc>
                      <m:accPr>
                        <m:chr m:val="̂"/>
                        <m:ctrlPr>
                          <a:rPr lang="en-US" sz="3200" i="1">
                            <a:latin typeface="Cambria Math" panose="02040503050406030204" pitchFamily="18" charset="0"/>
                          </a:rPr>
                        </m:ctrlPr>
                      </m:accPr>
                      <m:e>
                        <m:r>
                          <a:rPr lang="nl-NL" sz="3200" i="1">
                            <a:latin typeface="Cambria Math" panose="02040503050406030204" pitchFamily="18" charset="0"/>
                          </a:rPr>
                          <m:t>𝐵𝐷𝐸</m:t>
                        </m:r>
                      </m:e>
                    </m:acc>
                    <m:r>
                      <a:rPr lang="nl-NL" sz="3200" i="1">
                        <a:latin typeface="Cambria Math" panose="02040503050406030204" pitchFamily="18" charset="0"/>
                      </a:rPr>
                      <m:t>=</m:t>
                    </m:r>
                    <m:acc>
                      <m:accPr>
                        <m:chr m:val="̂"/>
                        <m:ctrlPr>
                          <a:rPr lang="en-US" sz="3200" i="1">
                            <a:latin typeface="Cambria Math" panose="02040503050406030204" pitchFamily="18" charset="0"/>
                          </a:rPr>
                        </m:ctrlPr>
                      </m:accPr>
                      <m:e>
                        <m:r>
                          <a:rPr lang="nl-NL" sz="3200" i="1">
                            <a:latin typeface="Cambria Math" panose="02040503050406030204" pitchFamily="18" charset="0"/>
                          </a:rPr>
                          <m:t>𝐵𝐸𝐷</m:t>
                        </m:r>
                      </m:e>
                    </m:acc>
                  </m:oMath>
                </a14:m>
                <a:r>
                  <a:rPr lang="en-US" sz="3200">
                    <a:latin typeface="Times New Roman" pitchFamily="18" charset="0"/>
                    <a:cs typeface="Times New Roman" pitchFamily="18" charset="0"/>
                  </a:rPr>
                  <a:t> (tính chất tam giác cân).</a:t>
                </a:r>
              </a:p>
              <a:p>
                <a:r>
                  <a:rPr lang="en-US" sz="3200">
                    <a:latin typeface="Times New Roman" pitchFamily="18" charset="0"/>
                    <a:cs typeface="Times New Roman" pitchFamily="18" charset="0"/>
                  </a:rPr>
                  <a:t>Do BE // AC nên </a:t>
                </a:r>
                <a14:m>
                  <m:oMath xmlns:m="http://schemas.openxmlformats.org/officeDocument/2006/math">
                    <m:acc>
                      <m:accPr>
                        <m:chr m:val="̂"/>
                        <m:ctrlPr>
                          <a:rPr lang="en-US" sz="3200" i="1">
                            <a:latin typeface="Cambria Math" panose="02040503050406030204" pitchFamily="18" charset="0"/>
                          </a:rPr>
                        </m:ctrlPr>
                      </m:accPr>
                      <m:e>
                        <m:r>
                          <a:rPr lang="nl-NL" sz="3200" i="1">
                            <a:latin typeface="Cambria Math" panose="02040503050406030204" pitchFamily="18" charset="0"/>
                          </a:rPr>
                          <m:t>𝐴𝐶𝐷</m:t>
                        </m:r>
                      </m:e>
                    </m:acc>
                    <m:r>
                      <a:rPr lang="nl-NL" sz="3200" i="1">
                        <a:latin typeface="Cambria Math" panose="02040503050406030204" pitchFamily="18" charset="0"/>
                      </a:rPr>
                      <m:t>=</m:t>
                    </m:r>
                    <m:acc>
                      <m:accPr>
                        <m:chr m:val="̂"/>
                        <m:ctrlPr>
                          <a:rPr lang="en-US" sz="3200" i="1">
                            <a:latin typeface="Cambria Math" panose="02040503050406030204" pitchFamily="18" charset="0"/>
                          </a:rPr>
                        </m:ctrlPr>
                      </m:accPr>
                      <m:e>
                        <m:r>
                          <a:rPr lang="nl-NL" sz="3200" i="1">
                            <a:latin typeface="Cambria Math" panose="02040503050406030204" pitchFamily="18" charset="0"/>
                          </a:rPr>
                          <m:t>𝐵𝐸𝐷</m:t>
                        </m:r>
                      </m:e>
                    </m:acc>
                  </m:oMath>
                </a14:m>
                <a:r>
                  <a:rPr lang="en-US" sz="3200">
                    <a:latin typeface="Times New Roman" pitchFamily="18" charset="0"/>
                    <a:cs typeface="Times New Roman" pitchFamily="18" charset="0"/>
                  </a:rPr>
                  <a:t> (đồng vị).</a:t>
                </a:r>
              </a:p>
            </p:txBody>
          </p:sp>
        </mc:Choice>
        <mc:Fallback xmlns="">
          <p:sp>
            <p:nvSpPr>
              <p:cNvPr id="6" name="Rectangle 5"/>
              <p:cNvSpPr>
                <a:spLocks noRot="1" noChangeAspect="1" noMove="1" noResize="1" noEditPoints="1" noAdjustHandles="1" noChangeArrowheads="1" noChangeShapeType="1" noTextEdit="1"/>
              </p:cNvSpPr>
              <p:nvPr/>
            </p:nvSpPr>
            <p:spPr>
              <a:xfrm>
                <a:off x="251520" y="2708920"/>
                <a:ext cx="8568952" cy="3569439"/>
              </a:xfrm>
              <a:prstGeom prst="rect">
                <a:avLst/>
              </a:prstGeom>
              <a:blipFill rotWithShape="1">
                <a:blip r:embed="rId3"/>
                <a:stretch>
                  <a:fillRect l="-1778" t="-2389" r="-2134" b="-4437"/>
                </a:stretch>
              </a:blipFill>
            </p:spPr>
            <p:txBody>
              <a:bodyPr/>
              <a:lstStyle/>
              <a:p>
                <a:r>
                  <a:rPr lang="en-US">
                    <a:noFill/>
                  </a:rPr>
                  <a:t> </a:t>
                </a:r>
              </a:p>
            </p:txBody>
          </p:sp>
        </mc:Fallback>
      </mc:AlternateContent>
    </p:spTree>
    <p:extLst>
      <p:ext uri="{BB962C8B-B14F-4D97-AF65-F5344CB8AC3E}">
        <p14:creationId xmlns:p14="http://schemas.microsoft.com/office/powerpoint/2010/main" val="57339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520" y="33265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600" b="1">
                <a:solidFill>
                  <a:srgbClr val="FF0000"/>
                </a:solidFill>
                <a:latin typeface="Times New Roman" pitchFamily="18" charset="0"/>
                <a:cs typeface="Times New Roman" pitchFamily="18" charset="0"/>
              </a:rPr>
              <a:t>III. Dấu hiệu nhận biết</a:t>
            </a:r>
            <a:br>
              <a:rPr lang="en-US" sz="3600">
                <a:solidFill>
                  <a:srgbClr val="FF0000"/>
                </a:solidFill>
                <a:latin typeface="Times New Roman" pitchFamily="18" charset="0"/>
                <a:cs typeface="Times New Roman" pitchFamily="18" charset="0"/>
              </a:rPr>
            </a:br>
            <a:r>
              <a:rPr lang="nl-NL" sz="3600" b="1">
                <a:solidFill>
                  <a:srgbClr val="FF0000"/>
                </a:solidFill>
                <a:latin typeface="Times New Roman" pitchFamily="18" charset="0"/>
                <a:cs typeface="Times New Roman" pitchFamily="18" charset="0"/>
              </a:rPr>
              <a:t>HĐ</a:t>
            </a:r>
            <a:r>
              <a:rPr lang="vi-VN" sz="3600" b="1">
                <a:solidFill>
                  <a:srgbClr val="FF0000"/>
                </a:solidFill>
                <a:latin typeface="Times New Roman" pitchFamily="18" charset="0"/>
                <a:cs typeface="Times New Roman" pitchFamily="18" charset="0"/>
              </a:rPr>
              <a:t>4</a:t>
            </a:r>
            <a:r>
              <a:rPr lang="nl-NL" sz="3600" b="1">
                <a:solidFill>
                  <a:srgbClr val="FF0000"/>
                </a:solidFill>
                <a:latin typeface="Times New Roman" pitchFamily="18" charset="0"/>
                <a:cs typeface="Times New Roman" pitchFamily="18" charset="0"/>
              </a:rPr>
              <a:t>:</a:t>
            </a:r>
            <a:r>
              <a:rPr lang="vi-VN" sz="3600" b="1">
                <a:solidFill>
                  <a:srgbClr val="FF0000"/>
                </a:solidFill>
                <a:latin typeface="Times New Roman" pitchFamily="18" charset="0"/>
                <a:cs typeface="Times New Roman" pitchFamily="18" charset="0"/>
              </a:rPr>
              <a:t> sgk trang 102-103</a:t>
            </a:r>
            <a:br>
              <a:rPr lang="en-US" sz="3600">
                <a:solidFill>
                  <a:srgbClr val="FF0000"/>
                </a:solidFill>
                <a:latin typeface="Times New Roman" pitchFamily="18" charset="0"/>
                <a:cs typeface="Times New Roman" pitchFamily="18" charset="0"/>
              </a:rPr>
            </a:br>
            <a:endParaRPr lang="en-US" sz="3600">
              <a:solidFill>
                <a:srgbClr val="FF0000"/>
              </a:solidFill>
              <a:latin typeface="Times New Roman" pitchFamily="18" charset="0"/>
              <a:cs typeface="Times New Roman"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436096" y="54423"/>
            <a:ext cx="2808312" cy="2462784"/>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51520" y="2569783"/>
                <a:ext cx="8712968" cy="3477875"/>
              </a:xfrm>
              <a:prstGeom prst="rect">
                <a:avLst/>
              </a:prstGeom>
            </p:spPr>
            <p:txBody>
              <a:bodyPr wrap="square">
                <a:spAutoFit/>
              </a:bodyPr>
              <a:lstStyle/>
              <a:p>
                <a:r>
                  <a:rPr lang="en-US" sz="2400">
                    <a:latin typeface="Times New Roman" pitchFamily="18" charset="0"/>
                    <a:cs typeface="Times New Roman" pitchFamily="18" charset="0"/>
                  </a:rPr>
                  <a:t>c)Ta có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𝐵𝐷𝐸</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𝐵𝐸𝐷</m:t>
                        </m:r>
                      </m:e>
                    </m:acc>
                  </m:oMath>
                </a14:m>
                <a:r>
                  <a:rPr lang="nl-NL" sz="2400">
                    <a:latin typeface="Times New Roman" pitchFamily="18" charset="0"/>
                    <a:cs typeface="Times New Roman" pitchFamily="18" charset="0"/>
                  </a:rPr>
                  <a:t> </a:t>
                </a:r>
                <a:r>
                  <a:rPr lang="en-US" sz="2400">
                    <a:latin typeface="Times New Roman" pitchFamily="18" charset="0"/>
                    <a:cs typeface="Times New Roman" pitchFamily="18" charset="0"/>
                  </a:rPr>
                  <a:t>và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𝐴𝐶𝐷</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𝐵𝐸𝐷</m:t>
                        </m:r>
                      </m:e>
                    </m:acc>
                  </m:oMath>
                </a14:m>
                <a:r>
                  <a:rPr lang="en-US" sz="2400">
                    <a:latin typeface="Times New Roman" pitchFamily="18" charset="0"/>
                    <a:cs typeface="Times New Roman" pitchFamily="18" charset="0"/>
                  </a:rPr>
                  <a:t> (theo câu b) nên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𝐴𝐶𝐷</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𝐵𝐷𝐸</m:t>
                        </m:r>
                      </m:e>
                    </m:acc>
                  </m:oMath>
                </a14:m>
                <a:r>
                  <a:rPr lang="nl-NL" sz="2400">
                    <a:latin typeface="Times New Roman" pitchFamily="18" charset="0"/>
                    <a:cs typeface="Times New Roman" pitchFamily="18" charset="0"/>
                  </a:rPr>
                  <a:t> </a:t>
                </a:r>
                <a:r>
                  <a:rPr lang="vi-VN" sz="2400">
                    <a:latin typeface="Times New Roman" pitchFamily="18" charset="0"/>
                    <a:cs typeface="Times New Roman" pitchFamily="18" charset="0"/>
                  </a:rPr>
                  <a:t>.</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Xét ΔACD và ΔBDC có:</a:t>
                </a:r>
              </a:p>
              <a:p>
                <a:r>
                  <a:rPr lang="en-US" sz="2400">
                    <a:latin typeface="Times New Roman" pitchFamily="18" charset="0"/>
                    <a:cs typeface="Times New Roman" pitchFamily="18" charset="0"/>
                  </a:rPr>
                  <a:t>DC là cạnh chung;</a:t>
                </a:r>
              </a:p>
              <a:p>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𝐴𝐶𝐷</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𝐵𝐷𝐸</m:t>
                        </m:r>
                      </m:e>
                    </m:acc>
                  </m:oMath>
                </a14:m>
                <a:r>
                  <a:rPr lang="en-US" sz="2400">
                    <a:latin typeface="Times New Roman" pitchFamily="18" charset="0"/>
                    <a:cs typeface="Times New Roman" pitchFamily="18" charset="0"/>
                  </a:rPr>
                  <a:t> (chứng minh trên);</a:t>
                </a:r>
              </a:p>
              <a:p>
                <a:r>
                  <a:rPr lang="en-US" sz="2400">
                    <a:latin typeface="Times New Roman" pitchFamily="18" charset="0"/>
                    <a:cs typeface="Times New Roman" pitchFamily="18" charset="0"/>
                  </a:rPr>
                  <a:t>AC = BD (giả thiết)</a:t>
                </a:r>
              </a:p>
              <a:p>
                <a:r>
                  <a:rPr lang="en-US" sz="2400">
                    <a:latin typeface="Times New Roman" pitchFamily="18" charset="0"/>
                    <a:cs typeface="Times New Roman" pitchFamily="18" charset="0"/>
                  </a:rPr>
                  <a:t>Do đó ΔACD = ΔBDC (c.g.c)</a:t>
                </a:r>
              </a:p>
              <a:p>
                <a:r>
                  <a:rPr lang="en-US" sz="2400">
                    <a:latin typeface="Times New Roman" pitchFamily="18" charset="0"/>
                    <a:cs typeface="Times New Roman" pitchFamily="18" charset="0"/>
                  </a:rPr>
                  <a:t>Suy ra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𝐴𝐷𝐶</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𝐵𝐶𝐷</m:t>
                        </m:r>
                      </m:e>
                    </m:acc>
                  </m:oMath>
                </a14:m>
                <a:r>
                  <a:rPr lang="en-US" sz="2400">
                    <a:latin typeface="Times New Roman" pitchFamily="18" charset="0"/>
                    <a:cs typeface="Times New Roman" pitchFamily="18" charset="0"/>
                  </a:rPr>
                  <a:t> (hai góc tương ứng).</a:t>
                </a:r>
              </a:p>
              <a:p>
                <a:r>
                  <a:rPr lang="en-US" sz="2400">
                    <a:latin typeface="Times New Roman" pitchFamily="18" charset="0"/>
                    <a:cs typeface="Times New Roman" pitchFamily="18" charset="0"/>
                  </a:rPr>
                  <a:t>d) Hình thang ABCD có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𝐴𝐷𝐶</m:t>
                        </m:r>
                      </m:e>
                    </m:acc>
                    <m:r>
                      <a:rPr lang="nl-NL" sz="2400" i="1">
                        <a:latin typeface="Cambria Math" panose="02040503050406030204" pitchFamily="18" charset="0"/>
                      </a:rPr>
                      <m:t>; </m:t>
                    </m:r>
                    <m:acc>
                      <m:accPr>
                        <m:chr m:val="̂"/>
                        <m:ctrlPr>
                          <a:rPr lang="en-US" sz="2400" i="1">
                            <a:latin typeface="Cambria Math" panose="02040503050406030204" pitchFamily="18" charset="0"/>
                          </a:rPr>
                        </m:ctrlPr>
                      </m:accPr>
                      <m:e>
                        <m:r>
                          <a:rPr lang="nl-NL" sz="2400" i="1">
                            <a:latin typeface="Cambria Math" panose="02040503050406030204" pitchFamily="18" charset="0"/>
                          </a:rPr>
                          <m:t>𝐵𝐶𝐷</m:t>
                        </m:r>
                      </m:e>
                    </m:acc>
                    <m:r>
                      <a:rPr lang="nl-NL" sz="2400" i="1">
                        <a:latin typeface="Cambria Math" panose="02040503050406030204" pitchFamily="18" charset="0"/>
                      </a:rPr>
                      <m:t> </m:t>
                    </m:r>
                  </m:oMath>
                </a14:m>
                <a:r>
                  <a:rPr lang="en-US" sz="2400">
                    <a:latin typeface="Times New Roman" pitchFamily="18" charset="0"/>
                    <a:cs typeface="Times New Roman" pitchFamily="18" charset="0"/>
                  </a:rPr>
                  <a:t>cùng kề với đáy DC và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𝐴𝐷𝐶</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𝐵𝐶𝐷</m:t>
                        </m:r>
                      </m:e>
                    </m:acc>
                    <m:r>
                      <a:rPr lang="nl-NL" sz="2400" i="1">
                        <a:latin typeface="Cambria Math" panose="02040503050406030204" pitchFamily="18" charset="0"/>
                      </a:rPr>
                      <m:t>  </m:t>
                    </m:r>
                  </m:oMath>
                </a14:m>
                <a:r>
                  <a:rPr lang="en-US" sz="2400">
                    <a:latin typeface="Times New Roman" pitchFamily="18" charset="0"/>
                    <a:cs typeface="Times New Roman" pitchFamily="18" charset="0"/>
                  </a:rPr>
                  <a:t>nên ABCD là hình thang cân.</a:t>
                </a:r>
              </a:p>
            </p:txBody>
          </p:sp>
        </mc:Choice>
        <mc:Fallback xmlns="">
          <p:sp>
            <p:nvSpPr>
              <p:cNvPr id="2" name="Rectangle 1"/>
              <p:cNvSpPr>
                <a:spLocks noRot="1" noChangeAspect="1" noMove="1" noResize="1" noEditPoints="1" noAdjustHandles="1" noChangeArrowheads="1" noChangeShapeType="1" noTextEdit="1"/>
              </p:cNvSpPr>
              <p:nvPr/>
            </p:nvSpPr>
            <p:spPr>
              <a:xfrm>
                <a:off x="251520" y="2569783"/>
                <a:ext cx="8712968" cy="3477875"/>
              </a:xfrm>
              <a:prstGeom prst="rect">
                <a:avLst/>
              </a:prstGeom>
              <a:blipFill rotWithShape="1">
                <a:blip r:embed="rId3"/>
                <a:stretch>
                  <a:fillRect l="-1049" t="-1053" r="-280" b="-3158"/>
                </a:stretch>
              </a:blipFill>
            </p:spPr>
            <p:txBody>
              <a:bodyPr/>
              <a:lstStyle/>
              <a:p>
                <a:r>
                  <a:rPr lang="en-US">
                    <a:noFill/>
                  </a:rPr>
                  <a:t> </a:t>
                </a:r>
              </a:p>
            </p:txBody>
          </p:sp>
        </mc:Fallback>
      </mc:AlternateContent>
    </p:spTree>
    <p:extLst>
      <p:ext uri="{BB962C8B-B14F-4D97-AF65-F5344CB8AC3E}">
        <p14:creationId xmlns:p14="http://schemas.microsoft.com/office/powerpoint/2010/main" val="4210847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2" name="Rectangle 8"/>
          <p:cNvSpPr>
            <a:spLocks noChangeArrowheads="1"/>
          </p:cNvSpPr>
          <p:nvPr/>
        </p:nvSpPr>
        <p:spPr bwMode="auto">
          <a:xfrm>
            <a:off x="128495" y="2420888"/>
            <a:ext cx="8915400" cy="2664296"/>
          </a:xfrm>
          <a:prstGeom prst="rect">
            <a:avLst/>
          </a:prstGeom>
          <a:solidFill>
            <a:srgbClr val="92D050"/>
          </a:solidFill>
          <a:ln w="9525">
            <a:solidFill>
              <a:schemeClr val="tx1"/>
            </a:solidFill>
            <a:miter lim="800000"/>
            <a:headEnd/>
            <a:tailEnd/>
          </a:ln>
        </p:spPr>
        <p:txBody>
          <a:bodyPr wrap="none" anchor="ctr"/>
          <a:lstStyle/>
          <a:p>
            <a:pPr marL="342900" indent="-342900">
              <a:spcBef>
                <a:spcPts val="600"/>
              </a:spcBef>
            </a:pPr>
            <a:r>
              <a:rPr lang="en-US" altLang="en-US" sz="2800">
                <a:solidFill>
                  <a:srgbClr val="640000"/>
                </a:solidFill>
                <a:latin typeface="Times New Roman" pitchFamily="18" charset="0"/>
                <a:cs typeface="Times New Roman" pitchFamily="18" charset="0"/>
              </a:rPr>
              <a:t> </a:t>
            </a:r>
            <a:r>
              <a:rPr lang="en-US" altLang="en-US" sz="3600" dirty="0" err="1">
                <a:solidFill>
                  <a:srgbClr val="640000"/>
                </a:solidFill>
                <a:latin typeface="Times New Roman" pitchFamily="18" charset="0"/>
                <a:cs typeface="Times New Roman" pitchFamily="18" charset="0"/>
              </a:rPr>
              <a:t>Hình</a:t>
            </a:r>
            <a:r>
              <a:rPr lang="en-US" altLang="en-US" sz="3600" dirty="0">
                <a:solidFill>
                  <a:srgbClr val="640000"/>
                </a:solidFill>
                <a:latin typeface="Times New Roman" pitchFamily="18" charset="0"/>
                <a:cs typeface="Times New Roman" pitchFamily="18" charset="0"/>
              </a:rPr>
              <a:t> </a:t>
            </a:r>
            <a:r>
              <a:rPr lang="en-US" altLang="en-US" sz="3600" dirty="0" err="1">
                <a:solidFill>
                  <a:srgbClr val="640000"/>
                </a:solidFill>
                <a:latin typeface="Times New Roman" pitchFamily="18" charset="0"/>
                <a:cs typeface="Times New Roman" pitchFamily="18" charset="0"/>
              </a:rPr>
              <a:t>thang</a:t>
            </a:r>
            <a:r>
              <a:rPr lang="en-US" altLang="en-US" sz="3600" dirty="0">
                <a:solidFill>
                  <a:srgbClr val="640000"/>
                </a:solidFill>
                <a:latin typeface="Times New Roman" pitchFamily="18" charset="0"/>
                <a:cs typeface="Times New Roman" pitchFamily="18" charset="0"/>
              </a:rPr>
              <a:t> </a:t>
            </a:r>
            <a:r>
              <a:rPr lang="en-US" altLang="en-US" sz="3600" dirty="0" err="1">
                <a:solidFill>
                  <a:srgbClr val="640000"/>
                </a:solidFill>
                <a:latin typeface="Times New Roman" pitchFamily="18" charset="0"/>
                <a:cs typeface="Times New Roman" pitchFamily="18" charset="0"/>
              </a:rPr>
              <a:t>có</a:t>
            </a:r>
            <a:r>
              <a:rPr lang="en-US" altLang="en-US" sz="3600" dirty="0">
                <a:solidFill>
                  <a:srgbClr val="640000"/>
                </a:solidFill>
                <a:latin typeface="Times New Roman" pitchFamily="18" charset="0"/>
                <a:cs typeface="Times New Roman" pitchFamily="18" charset="0"/>
              </a:rPr>
              <a:t> </a:t>
            </a:r>
            <a:r>
              <a:rPr lang="en-US" altLang="en-US" sz="3600" dirty="0" err="1">
                <a:solidFill>
                  <a:srgbClr val="640000"/>
                </a:solidFill>
                <a:latin typeface="Times New Roman" pitchFamily="18" charset="0"/>
                <a:cs typeface="Times New Roman" pitchFamily="18" charset="0"/>
              </a:rPr>
              <a:t>hai</a:t>
            </a:r>
            <a:r>
              <a:rPr lang="en-US" altLang="en-US" sz="3600" dirty="0">
                <a:solidFill>
                  <a:srgbClr val="640000"/>
                </a:solidFill>
                <a:latin typeface="Times New Roman" pitchFamily="18" charset="0"/>
                <a:cs typeface="Times New Roman" pitchFamily="18" charset="0"/>
              </a:rPr>
              <a:t> </a:t>
            </a:r>
            <a:r>
              <a:rPr lang="en-US" altLang="en-US" sz="3600" dirty="0" err="1">
                <a:solidFill>
                  <a:srgbClr val="640000"/>
                </a:solidFill>
                <a:latin typeface="Times New Roman" pitchFamily="18" charset="0"/>
                <a:cs typeface="Times New Roman" pitchFamily="18" charset="0"/>
              </a:rPr>
              <a:t>đường</a:t>
            </a:r>
            <a:r>
              <a:rPr lang="en-US" altLang="en-US" sz="3600" dirty="0">
                <a:solidFill>
                  <a:srgbClr val="640000"/>
                </a:solidFill>
                <a:latin typeface="Times New Roman" pitchFamily="18" charset="0"/>
                <a:cs typeface="Times New Roman" pitchFamily="18" charset="0"/>
              </a:rPr>
              <a:t> </a:t>
            </a:r>
            <a:r>
              <a:rPr lang="en-US" altLang="en-US" sz="3600" dirty="0" err="1">
                <a:solidFill>
                  <a:srgbClr val="640000"/>
                </a:solidFill>
                <a:latin typeface="Times New Roman" pitchFamily="18" charset="0"/>
                <a:cs typeface="Times New Roman" pitchFamily="18" charset="0"/>
              </a:rPr>
              <a:t>chéo</a:t>
            </a:r>
            <a:r>
              <a:rPr lang="en-US" altLang="en-US" sz="3600" dirty="0">
                <a:solidFill>
                  <a:srgbClr val="640000"/>
                </a:solidFill>
                <a:latin typeface="Times New Roman" pitchFamily="18" charset="0"/>
                <a:cs typeface="Times New Roman" pitchFamily="18" charset="0"/>
              </a:rPr>
              <a:t> </a:t>
            </a:r>
            <a:r>
              <a:rPr lang="en-US" altLang="en-US" sz="3600" dirty="0" err="1">
                <a:solidFill>
                  <a:srgbClr val="640000"/>
                </a:solidFill>
                <a:latin typeface="Times New Roman" pitchFamily="18" charset="0"/>
                <a:cs typeface="Times New Roman" pitchFamily="18" charset="0"/>
              </a:rPr>
              <a:t>bằng</a:t>
            </a:r>
            <a:r>
              <a:rPr lang="en-US" altLang="en-US" sz="3600" dirty="0">
                <a:solidFill>
                  <a:srgbClr val="640000"/>
                </a:solidFill>
                <a:latin typeface="Times New Roman" pitchFamily="18" charset="0"/>
                <a:cs typeface="Times New Roman" pitchFamily="18" charset="0"/>
              </a:rPr>
              <a:t> </a:t>
            </a:r>
            <a:r>
              <a:rPr lang="en-US" altLang="en-US" sz="3600" err="1">
                <a:solidFill>
                  <a:srgbClr val="640000"/>
                </a:solidFill>
                <a:latin typeface="Times New Roman" pitchFamily="18" charset="0"/>
                <a:cs typeface="Times New Roman" pitchFamily="18" charset="0"/>
              </a:rPr>
              <a:t>nhau</a:t>
            </a:r>
            <a:r>
              <a:rPr lang="en-US" altLang="en-US" sz="3600">
                <a:solidFill>
                  <a:srgbClr val="640000"/>
                </a:solidFill>
                <a:latin typeface="Times New Roman" pitchFamily="18" charset="0"/>
                <a:cs typeface="Times New Roman" pitchFamily="18" charset="0"/>
              </a:rPr>
              <a:t> là</a:t>
            </a:r>
            <a:endParaRPr lang="vi-VN" altLang="en-US" sz="3600">
              <a:solidFill>
                <a:srgbClr val="640000"/>
              </a:solidFill>
              <a:latin typeface="Times New Roman" pitchFamily="18" charset="0"/>
              <a:cs typeface="Times New Roman" pitchFamily="18" charset="0"/>
            </a:endParaRPr>
          </a:p>
          <a:p>
            <a:pPr marL="342900" indent="-342900">
              <a:spcBef>
                <a:spcPts val="600"/>
              </a:spcBef>
            </a:pPr>
            <a:r>
              <a:rPr lang="en-US" altLang="en-US" sz="3600">
                <a:solidFill>
                  <a:srgbClr val="640000"/>
                </a:solidFill>
                <a:latin typeface="Times New Roman" pitchFamily="18" charset="0"/>
                <a:cs typeface="Times New Roman" pitchFamily="18" charset="0"/>
              </a:rPr>
              <a:t> hình</a:t>
            </a:r>
            <a:r>
              <a:rPr lang="vi-VN" altLang="en-US" sz="3600" dirty="0">
                <a:solidFill>
                  <a:srgbClr val="640000"/>
                </a:solidFill>
                <a:latin typeface="Times New Roman" pitchFamily="18" charset="0"/>
                <a:cs typeface="Times New Roman" pitchFamily="18" charset="0"/>
              </a:rPr>
              <a:t> </a:t>
            </a:r>
            <a:r>
              <a:rPr lang="en-US" altLang="en-US" sz="3600">
                <a:solidFill>
                  <a:srgbClr val="640000"/>
                </a:solidFill>
                <a:latin typeface="Times New Roman" pitchFamily="18" charset="0"/>
                <a:cs typeface="Times New Roman" pitchFamily="18" charset="0"/>
              </a:rPr>
              <a:t>thang </a:t>
            </a:r>
            <a:r>
              <a:rPr lang="en-US" altLang="en-US" sz="3600" dirty="0" err="1">
                <a:solidFill>
                  <a:srgbClr val="640000"/>
                </a:solidFill>
                <a:latin typeface="Times New Roman" pitchFamily="18" charset="0"/>
                <a:cs typeface="Times New Roman" pitchFamily="18" charset="0"/>
              </a:rPr>
              <a:t>cân</a:t>
            </a:r>
            <a:r>
              <a:rPr lang="en-US" altLang="en-US" sz="3600" dirty="0">
                <a:solidFill>
                  <a:srgbClr val="640000"/>
                </a:solidFill>
                <a:latin typeface="Times New Roman" pitchFamily="18" charset="0"/>
                <a:cs typeface="Times New Roman" pitchFamily="18" charset="0"/>
              </a:rPr>
              <a:t>.      </a:t>
            </a:r>
          </a:p>
        </p:txBody>
      </p:sp>
      <p:grpSp>
        <p:nvGrpSpPr>
          <p:cNvPr id="13321" name="Group 9"/>
          <p:cNvGrpSpPr>
            <a:grpSpLocks/>
          </p:cNvGrpSpPr>
          <p:nvPr/>
        </p:nvGrpSpPr>
        <p:grpSpPr bwMode="auto">
          <a:xfrm>
            <a:off x="6248400" y="76200"/>
            <a:ext cx="2819400" cy="1721871"/>
            <a:chOff x="2064" y="3168"/>
            <a:chExt cx="1824" cy="1039"/>
          </a:xfrm>
        </p:grpSpPr>
        <p:sp>
          <p:nvSpPr>
            <p:cNvPr id="13323" name="Freeform 10"/>
            <p:cNvSpPr>
              <a:spLocks/>
            </p:cNvSpPr>
            <p:nvPr/>
          </p:nvSpPr>
          <p:spPr bwMode="auto">
            <a:xfrm>
              <a:off x="2064" y="3360"/>
              <a:ext cx="1824" cy="761"/>
            </a:xfrm>
            <a:custGeom>
              <a:avLst/>
              <a:gdLst>
                <a:gd name="T0" fmla="*/ 1754 w 3648"/>
                <a:gd name="T1" fmla="*/ 215 h 1521"/>
                <a:gd name="T2" fmla="*/ 1640 w 3648"/>
                <a:gd name="T3" fmla="*/ 255 h 1521"/>
                <a:gd name="T4" fmla="*/ 1524 w 3648"/>
                <a:gd name="T5" fmla="*/ 294 h 1521"/>
                <a:gd name="T6" fmla="*/ 1406 w 3648"/>
                <a:gd name="T7" fmla="*/ 330 h 1521"/>
                <a:gd name="T8" fmla="*/ 1292 w 3648"/>
                <a:gd name="T9" fmla="*/ 364 h 1521"/>
                <a:gd name="T10" fmla="*/ 1184 w 3648"/>
                <a:gd name="T11" fmla="*/ 391 h 1521"/>
                <a:gd name="T12" fmla="*/ 1086 w 3648"/>
                <a:gd name="T13" fmla="*/ 414 h 1521"/>
                <a:gd name="T14" fmla="*/ 1001 w 3648"/>
                <a:gd name="T15" fmla="*/ 425 h 1521"/>
                <a:gd name="T16" fmla="*/ 934 w 3648"/>
                <a:gd name="T17" fmla="*/ 429 h 1521"/>
                <a:gd name="T18" fmla="*/ 886 w 3648"/>
                <a:gd name="T19" fmla="*/ 422 h 1521"/>
                <a:gd name="T20" fmla="*/ 864 w 3648"/>
                <a:gd name="T21" fmla="*/ 405 h 1521"/>
                <a:gd name="T22" fmla="*/ 854 w 3648"/>
                <a:gd name="T23" fmla="*/ 338 h 1521"/>
                <a:gd name="T24" fmla="*/ 867 w 3648"/>
                <a:gd name="T25" fmla="*/ 272 h 1521"/>
                <a:gd name="T26" fmla="*/ 848 w 3648"/>
                <a:gd name="T27" fmla="*/ 206 h 1521"/>
                <a:gd name="T28" fmla="*/ 804 w 3648"/>
                <a:gd name="T29" fmla="*/ 145 h 1521"/>
                <a:gd name="T30" fmla="*/ 761 w 3648"/>
                <a:gd name="T31" fmla="*/ 81 h 1521"/>
                <a:gd name="T32" fmla="*/ 711 w 3648"/>
                <a:gd name="T33" fmla="*/ 26 h 1521"/>
                <a:gd name="T34" fmla="*/ 644 w 3648"/>
                <a:gd name="T35" fmla="*/ 0 h 1521"/>
                <a:gd name="T36" fmla="*/ 554 w 3648"/>
                <a:gd name="T37" fmla="*/ 17 h 1521"/>
                <a:gd name="T38" fmla="*/ 453 w 3648"/>
                <a:gd name="T39" fmla="*/ 51 h 1521"/>
                <a:gd name="T40" fmla="*/ 383 w 3648"/>
                <a:gd name="T41" fmla="*/ 81 h 1521"/>
                <a:gd name="T42" fmla="*/ 328 w 3648"/>
                <a:gd name="T43" fmla="*/ 109 h 1521"/>
                <a:gd name="T44" fmla="*/ 266 w 3648"/>
                <a:gd name="T45" fmla="*/ 137 h 1521"/>
                <a:gd name="T46" fmla="*/ 178 w 3648"/>
                <a:gd name="T47" fmla="*/ 171 h 1521"/>
                <a:gd name="T48" fmla="*/ 45 w 3648"/>
                <a:gd name="T49" fmla="*/ 529 h 1521"/>
                <a:gd name="T50" fmla="*/ 161 w 3648"/>
                <a:gd name="T51" fmla="*/ 486 h 1521"/>
                <a:gd name="T52" fmla="*/ 257 w 3648"/>
                <a:gd name="T53" fmla="*/ 448 h 1521"/>
                <a:gd name="T54" fmla="*/ 346 w 3648"/>
                <a:gd name="T55" fmla="*/ 419 h 1521"/>
                <a:gd name="T56" fmla="*/ 431 w 3648"/>
                <a:gd name="T57" fmla="*/ 391 h 1521"/>
                <a:gd name="T58" fmla="*/ 527 w 3648"/>
                <a:gd name="T59" fmla="*/ 367 h 1521"/>
                <a:gd name="T60" fmla="*/ 509 w 3648"/>
                <a:gd name="T61" fmla="*/ 521 h 1521"/>
                <a:gd name="T62" fmla="*/ 504 w 3648"/>
                <a:gd name="T63" fmla="*/ 615 h 1521"/>
                <a:gd name="T64" fmla="*/ 536 w 3648"/>
                <a:gd name="T65" fmla="*/ 675 h 1521"/>
                <a:gd name="T66" fmla="*/ 586 w 3648"/>
                <a:gd name="T67" fmla="*/ 722 h 1521"/>
                <a:gd name="T68" fmla="*/ 652 w 3648"/>
                <a:gd name="T69" fmla="*/ 751 h 1521"/>
                <a:gd name="T70" fmla="*/ 724 w 3648"/>
                <a:gd name="T71" fmla="*/ 761 h 1521"/>
                <a:gd name="T72" fmla="*/ 792 w 3648"/>
                <a:gd name="T73" fmla="*/ 751 h 1521"/>
                <a:gd name="T74" fmla="*/ 855 w 3648"/>
                <a:gd name="T75" fmla="*/ 742 h 1521"/>
                <a:gd name="T76" fmla="*/ 924 w 3648"/>
                <a:gd name="T77" fmla="*/ 735 h 1521"/>
                <a:gd name="T78" fmla="*/ 1002 w 3648"/>
                <a:gd name="T79" fmla="*/ 723 h 1521"/>
                <a:gd name="T80" fmla="*/ 1086 w 3648"/>
                <a:gd name="T81" fmla="*/ 710 h 1521"/>
                <a:gd name="T82" fmla="*/ 1177 w 3648"/>
                <a:gd name="T83" fmla="*/ 694 h 1521"/>
                <a:gd name="T84" fmla="*/ 1268 w 3648"/>
                <a:gd name="T85" fmla="*/ 676 h 1521"/>
                <a:gd name="T86" fmla="*/ 1363 w 3648"/>
                <a:gd name="T87" fmla="*/ 655 h 1521"/>
                <a:gd name="T88" fmla="*/ 1460 w 3648"/>
                <a:gd name="T89" fmla="*/ 629 h 1521"/>
                <a:gd name="T90" fmla="*/ 1556 w 3648"/>
                <a:gd name="T91" fmla="*/ 600 h 1521"/>
                <a:gd name="T92" fmla="*/ 1652 w 3648"/>
                <a:gd name="T93" fmla="*/ 567 h 15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48"/>
                <a:gd name="T142" fmla="*/ 0 h 1521"/>
                <a:gd name="T143" fmla="*/ 3648 w 3648"/>
                <a:gd name="T144" fmla="*/ 1521 h 15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48" h="1521">
                  <a:moveTo>
                    <a:pt x="3648" y="376"/>
                  </a:moveTo>
                  <a:lnTo>
                    <a:pt x="3580" y="400"/>
                  </a:lnTo>
                  <a:lnTo>
                    <a:pt x="3507" y="429"/>
                  </a:lnTo>
                  <a:lnTo>
                    <a:pt x="3433" y="455"/>
                  </a:lnTo>
                  <a:lnTo>
                    <a:pt x="3358" y="483"/>
                  </a:lnTo>
                  <a:lnTo>
                    <a:pt x="3280" y="509"/>
                  </a:lnTo>
                  <a:lnTo>
                    <a:pt x="3204" y="535"/>
                  </a:lnTo>
                  <a:lnTo>
                    <a:pt x="3126" y="564"/>
                  </a:lnTo>
                  <a:lnTo>
                    <a:pt x="3047" y="588"/>
                  </a:lnTo>
                  <a:lnTo>
                    <a:pt x="2969" y="612"/>
                  </a:lnTo>
                  <a:lnTo>
                    <a:pt x="2891" y="638"/>
                  </a:lnTo>
                  <a:lnTo>
                    <a:pt x="2812" y="660"/>
                  </a:lnTo>
                  <a:lnTo>
                    <a:pt x="2734" y="685"/>
                  </a:lnTo>
                  <a:lnTo>
                    <a:pt x="2660" y="709"/>
                  </a:lnTo>
                  <a:lnTo>
                    <a:pt x="2584" y="727"/>
                  </a:lnTo>
                  <a:lnTo>
                    <a:pt x="2512" y="747"/>
                  </a:lnTo>
                  <a:lnTo>
                    <a:pt x="2438" y="764"/>
                  </a:lnTo>
                  <a:lnTo>
                    <a:pt x="2368" y="781"/>
                  </a:lnTo>
                  <a:lnTo>
                    <a:pt x="2301" y="797"/>
                  </a:lnTo>
                  <a:lnTo>
                    <a:pt x="2235" y="814"/>
                  </a:lnTo>
                  <a:lnTo>
                    <a:pt x="2172" y="827"/>
                  </a:lnTo>
                  <a:lnTo>
                    <a:pt x="2111" y="838"/>
                  </a:lnTo>
                  <a:lnTo>
                    <a:pt x="2055" y="844"/>
                  </a:lnTo>
                  <a:lnTo>
                    <a:pt x="2002" y="849"/>
                  </a:lnTo>
                  <a:lnTo>
                    <a:pt x="1955" y="857"/>
                  </a:lnTo>
                  <a:lnTo>
                    <a:pt x="1911" y="858"/>
                  </a:lnTo>
                  <a:lnTo>
                    <a:pt x="1868" y="858"/>
                  </a:lnTo>
                  <a:lnTo>
                    <a:pt x="1831" y="857"/>
                  </a:lnTo>
                  <a:lnTo>
                    <a:pt x="1800" y="849"/>
                  </a:lnTo>
                  <a:lnTo>
                    <a:pt x="1772" y="844"/>
                  </a:lnTo>
                  <a:lnTo>
                    <a:pt x="1754" y="838"/>
                  </a:lnTo>
                  <a:lnTo>
                    <a:pt x="1735" y="821"/>
                  </a:lnTo>
                  <a:lnTo>
                    <a:pt x="1728" y="809"/>
                  </a:lnTo>
                  <a:lnTo>
                    <a:pt x="1709" y="760"/>
                  </a:lnTo>
                  <a:lnTo>
                    <a:pt x="1700" y="720"/>
                  </a:lnTo>
                  <a:lnTo>
                    <a:pt x="1707" y="675"/>
                  </a:lnTo>
                  <a:lnTo>
                    <a:pt x="1715" y="633"/>
                  </a:lnTo>
                  <a:lnTo>
                    <a:pt x="1726" y="590"/>
                  </a:lnTo>
                  <a:lnTo>
                    <a:pt x="1733" y="544"/>
                  </a:lnTo>
                  <a:lnTo>
                    <a:pt x="1735" y="496"/>
                  </a:lnTo>
                  <a:lnTo>
                    <a:pt x="1728" y="448"/>
                  </a:lnTo>
                  <a:lnTo>
                    <a:pt x="1696" y="411"/>
                  </a:lnTo>
                  <a:lnTo>
                    <a:pt x="1667" y="376"/>
                  </a:lnTo>
                  <a:lnTo>
                    <a:pt x="1635" y="337"/>
                  </a:lnTo>
                  <a:lnTo>
                    <a:pt x="1608" y="290"/>
                  </a:lnTo>
                  <a:lnTo>
                    <a:pt x="1580" y="246"/>
                  </a:lnTo>
                  <a:lnTo>
                    <a:pt x="1552" y="203"/>
                  </a:lnTo>
                  <a:lnTo>
                    <a:pt x="1521" y="161"/>
                  </a:lnTo>
                  <a:lnTo>
                    <a:pt x="1489" y="120"/>
                  </a:lnTo>
                  <a:lnTo>
                    <a:pt x="1456" y="85"/>
                  </a:lnTo>
                  <a:lnTo>
                    <a:pt x="1421" y="52"/>
                  </a:lnTo>
                  <a:lnTo>
                    <a:pt x="1378" y="26"/>
                  </a:lnTo>
                  <a:lnTo>
                    <a:pt x="1337" y="9"/>
                  </a:lnTo>
                  <a:lnTo>
                    <a:pt x="1288" y="0"/>
                  </a:lnTo>
                  <a:lnTo>
                    <a:pt x="1234" y="0"/>
                  </a:lnTo>
                  <a:lnTo>
                    <a:pt x="1175" y="11"/>
                  </a:lnTo>
                  <a:lnTo>
                    <a:pt x="1108" y="33"/>
                  </a:lnTo>
                  <a:lnTo>
                    <a:pt x="1032" y="57"/>
                  </a:lnTo>
                  <a:lnTo>
                    <a:pt x="966" y="81"/>
                  </a:lnTo>
                  <a:lnTo>
                    <a:pt x="906" y="102"/>
                  </a:lnTo>
                  <a:lnTo>
                    <a:pt x="853" y="120"/>
                  </a:lnTo>
                  <a:lnTo>
                    <a:pt x="808" y="141"/>
                  </a:lnTo>
                  <a:lnTo>
                    <a:pt x="766" y="161"/>
                  </a:lnTo>
                  <a:lnTo>
                    <a:pt x="727" y="179"/>
                  </a:lnTo>
                  <a:lnTo>
                    <a:pt x="692" y="198"/>
                  </a:lnTo>
                  <a:lnTo>
                    <a:pt x="655" y="218"/>
                  </a:lnTo>
                  <a:lnTo>
                    <a:pt x="616" y="235"/>
                  </a:lnTo>
                  <a:lnTo>
                    <a:pt x="575" y="255"/>
                  </a:lnTo>
                  <a:lnTo>
                    <a:pt x="531" y="274"/>
                  </a:lnTo>
                  <a:lnTo>
                    <a:pt x="479" y="294"/>
                  </a:lnTo>
                  <a:lnTo>
                    <a:pt x="424" y="318"/>
                  </a:lnTo>
                  <a:lnTo>
                    <a:pt x="355" y="342"/>
                  </a:lnTo>
                  <a:lnTo>
                    <a:pt x="279" y="364"/>
                  </a:lnTo>
                  <a:lnTo>
                    <a:pt x="0" y="1088"/>
                  </a:lnTo>
                  <a:lnTo>
                    <a:pt x="89" y="1058"/>
                  </a:lnTo>
                  <a:lnTo>
                    <a:pt x="170" y="1025"/>
                  </a:lnTo>
                  <a:lnTo>
                    <a:pt x="250" y="995"/>
                  </a:lnTo>
                  <a:lnTo>
                    <a:pt x="322" y="971"/>
                  </a:lnTo>
                  <a:lnTo>
                    <a:pt x="390" y="945"/>
                  </a:lnTo>
                  <a:lnTo>
                    <a:pt x="453" y="918"/>
                  </a:lnTo>
                  <a:lnTo>
                    <a:pt x="514" y="895"/>
                  </a:lnTo>
                  <a:lnTo>
                    <a:pt x="575" y="875"/>
                  </a:lnTo>
                  <a:lnTo>
                    <a:pt x="633" y="857"/>
                  </a:lnTo>
                  <a:lnTo>
                    <a:pt x="692" y="838"/>
                  </a:lnTo>
                  <a:lnTo>
                    <a:pt x="747" y="816"/>
                  </a:lnTo>
                  <a:lnTo>
                    <a:pt x="805" y="797"/>
                  </a:lnTo>
                  <a:lnTo>
                    <a:pt x="862" y="781"/>
                  </a:lnTo>
                  <a:lnTo>
                    <a:pt x="923" y="766"/>
                  </a:lnTo>
                  <a:lnTo>
                    <a:pt x="984" y="749"/>
                  </a:lnTo>
                  <a:lnTo>
                    <a:pt x="1053" y="734"/>
                  </a:lnTo>
                  <a:lnTo>
                    <a:pt x="1054" y="833"/>
                  </a:lnTo>
                  <a:lnTo>
                    <a:pt x="1041" y="938"/>
                  </a:lnTo>
                  <a:lnTo>
                    <a:pt x="1017" y="1042"/>
                  </a:lnTo>
                  <a:lnTo>
                    <a:pt x="1003" y="1147"/>
                  </a:lnTo>
                  <a:lnTo>
                    <a:pt x="1004" y="1192"/>
                  </a:lnTo>
                  <a:lnTo>
                    <a:pt x="1008" y="1230"/>
                  </a:lnTo>
                  <a:lnTo>
                    <a:pt x="1027" y="1273"/>
                  </a:lnTo>
                  <a:lnTo>
                    <a:pt x="1047" y="1312"/>
                  </a:lnTo>
                  <a:lnTo>
                    <a:pt x="1071" y="1349"/>
                  </a:lnTo>
                  <a:lnTo>
                    <a:pt x="1099" y="1382"/>
                  </a:lnTo>
                  <a:lnTo>
                    <a:pt x="1134" y="1414"/>
                  </a:lnTo>
                  <a:lnTo>
                    <a:pt x="1171" y="1443"/>
                  </a:lnTo>
                  <a:lnTo>
                    <a:pt x="1214" y="1467"/>
                  </a:lnTo>
                  <a:lnTo>
                    <a:pt x="1256" y="1488"/>
                  </a:lnTo>
                  <a:lnTo>
                    <a:pt x="1304" y="1502"/>
                  </a:lnTo>
                  <a:lnTo>
                    <a:pt x="1352" y="1515"/>
                  </a:lnTo>
                  <a:lnTo>
                    <a:pt x="1399" y="1521"/>
                  </a:lnTo>
                  <a:lnTo>
                    <a:pt x="1448" y="1521"/>
                  </a:lnTo>
                  <a:lnTo>
                    <a:pt x="1497" y="1519"/>
                  </a:lnTo>
                  <a:lnTo>
                    <a:pt x="1547" y="1508"/>
                  </a:lnTo>
                  <a:lnTo>
                    <a:pt x="1584" y="1502"/>
                  </a:lnTo>
                  <a:lnTo>
                    <a:pt x="1622" y="1497"/>
                  </a:lnTo>
                  <a:lnTo>
                    <a:pt x="1665" y="1491"/>
                  </a:lnTo>
                  <a:lnTo>
                    <a:pt x="1709" y="1484"/>
                  </a:lnTo>
                  <a:lnTo>
                    <a:pt x="1754" y="1480"/>
                  </a:lnTo>
                  <a:lnTo>
                    <a:pt x="1800" y="1473"/>
                  </a:lnTo>
                  <a:lnTo>
                    <a:pt x="1848" y="1469"/>
                  </a:lnTo>
                  <a:lnTo>
                    <a:pt x="1898" y="1462"/>
                  </a:lnTo>
                  <a:lnTo>
                    <a:pt x="1952" y="1454"/>
                  </a:lnTo>
                  <a:lnTo>
                    <a:pt x="2003" y="1445"/>
                  </a:lnTo>
                  <a:lnTo>
                    <a:pt x="2061" y="1438"/>
                  </a:lnTo>
                  <a:lnTo>
                    <a:pt x="2116" y="1428"/>
                  </a:lnTo>
                  <a:lnTo>
                    <a:pt x="2172" y="1419"/>
                  </a:lnTo>
                  <a:lnTo>
                    <a:pt x="2231" y="1410"/>
                  </a:lnTo>
                  <a:lnTo>
                    <a:pt x="2290" y="1399"/>
                  </a:lnTo>
                  <a:lnTo>
                    <a:pt x="2353" y="1388"/>
                  </a:lnTo>
                  <a:lnTo>
                    <a:pt x="2412" y="1377"/>
                  </a:lnTo>
                  <a:lnTo>
                    <a:pt x="2475" y="1364"/>
                  </a:lnTo>
                  <a:lnTo>
                    <a:pt x="2536" y="1351"/>
                  </a:lnTo>
                  <a:lnTo>
                    <a:pt x="2601" y="1340"/>
                  </a:lnTo>
                  <a:lnTo>
                    <a:pt x="2664" y="1327"/>
                  </a:lnTo>
                  <a:lnTo>
                    <a:pt x="2725" y="1310"/>
                  </a:lnTo>
                  <a:lnTo>
                    <a:pt x="2790" y="1293"/>
                  </a:lnTo>
                  <a:lnTo>
                    <a:pt x="2854" y="1275"/>
                  </a:lnTo>
                  <a:lnTo>
                    <a:pt x="2919" y="1258"/>
                  </a:lnTo>
                  <a:lnTo>
                    <a:pt x="2984" y="1240"/>
                  </a:lnTo>
                  <a:lnTo>
                    <a:pt x="3047" y="1219"/>
                  </a:lnTo>
                  <a:lnTo>
                    <a:pt x="3112" y="1199"/>
                  </a:lnTo>
                  <a:lnTo>
                    <a:pt x="3176" y="1182"/>
                  </a:lnTo>
                  <a:lnTo>
                    <a:pt x="3239" y="1155"/>
                  </a:lnTo>
                  <a:lnTo>
                    <a:pt x="3304" y="1134"/>
                  </a:lnTo>
                  <a:lnTo>
                    <a:pt x="3367" y="1108"/>
                  </a:lnTo>
                  <a:lnTo>
                    <a:pt x="3648" y="376"/>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24" name="Freeform 11"/>
            <p:cNvSpPr>
              <a:spLocks/>
            </p:cNvSpPr>
            <p:nvPr/>
          </p:nvSpPr>
          <p:spPr bwMode="auto">
            <a:xfrm>
              <a:off x="2413" y="3168"/>
              <a:ext cx="627" cy="709"/>
            </a:xfrm>
            <a:custGeom>
              <a:avLst/>
              <a:gdLst>
                <a:gd name="T0" fmla="*/ 627 w 1255"/>
                <a:gd name="T1" fmla="*/ 0 h 1417"/>
                <a:gd name="T2" fmla="*/ 564 w 1255"/>
                <a:gd name="T3" fmla="*/ 15 h 1417"/>
                <a:gd name="T4" fmla="*/ 505 w 1255"/>
                <a:gd name="T5" fmla="*/ 36 h 1417"/>
                <a:gd name="T6" fmla="*/ 444 w 1255"/>
                <a:gd name="T7" fmla="*/ 66 h 1417"/>
                <a:gd name="T8" fmla="*/ 387 w 1255"/>
                <a:gd name="T9" fmla="*/ 98 h 1417"/>
                <a:gd name="T10" fmla="*/ 332 w 1255"/>
                <a:gd name="T11" fmla="*/ 136 h 1417"/>
                <a:gd name="T12" fmla="*/ 280 w 1255"/>
                <a:gd name="T13" fmla="*/ 182 h 1417"/>
                <a:gd name="T14" fmla="*/ 231 w 1255"/>
                <a:gd name="T15" fmla="*/ 228 h 1417"/>
                <a:gd name="T16" fmla="*/ 187 w 1255"/>
                <a:gd name="T17" fmla="*/ 277 h 1417"/>
                <a:gd name="T18" fmla="*/ 145 w 1255"/>
                <a:gd name="T19" fmla="*/ 329 h 1417"/>
                <a:gd name="T20" fmla="*/ 109 w 1255"/>
                <a:gd name="T21" fmla="*/ 383 h 1417"/>
                <a:gd name="T22" fmla="*/ 76 w 1255"/>
                <a:gd name="T23" fmla="*/ 439 h 1417"/>
                <a:gd name="T24" fmla="*/ 50 w 1255"/>
                <a:gd name="T25" fmla="*/ 495 h 1417"/>
                <a:gd name="T26" fmla="*/ 28 w 1255"/>
                <a:gd name="T27" fmla="*/ 550 h 1417"/>
                <a:gd name="T28" fmla="*/ 12 w 1255"/>
                <a:gd name="T29" fmla="*/ 606 h 1417"/>
                <a:gd name="T30" fmla="*/ 3 w 1255"/>
                <a:gd name="T31" fmla="*/ 658 h 1417"/>
                <a:gd name="T32" fmla="*/ 0 w 1255"/>
                <a:gd name="T33" fmla="*/ 709 h 1417"/>
                <a:gd name="T34" fmla="*/ 6 w 1255"/>
                <a:gd name="T35" fmla="*/ 693 h 1417"/>
                <a:gd name="T36" fmla="*/ 9 w 1255"/>
                <a:gd name="T37" fmla="*/ 677 h 1417"/>
                <a:gd name="T38" fmla="*/ 12 w 1255"/>
                <a:gd name="T39" fmla="*/ 665 h 1417"/>
                <a:gd name="T40" fmla="*/ 18 w 1255"/>
                <a:gd name="T41" fmla="*/ 655 h 1417"/>
                <a:gd name="T42" fmla="*/ 15 w 1255"/>
                <a:gd name="T43" fmla="*/ 641 h 1417"/>
                <a:gd name="T44" fmla="*/ 15 w 1255"/>
                <a:gd name="T45" fmla="*/ 622 h 1417"/>
                <a:gd name="T46" fmla="*/ 20 w 1255"/>
                <a:gd name="T47" fmla="*/ 600 h 1417"/>
                <a:gd name="T48" fmla="*/ 33 w 1255"/>
                <a:gd name="T49" fmla="*/ 575 h 1417"/>
                <a:gd name="T50" fmla="*/ 55 w 1255"/>
                <a:gd name="T51" fmla="*/ 555 h 1417"/>
                <a:gd name="T52" fmla="*/ 89 w 1255"/>
                <a:gd name="T53" fmla="*/ 540 h 1417"/>
                <a:gd name="T54" fmla="*/ 134 w 1255"/>
                <a:gd name="T55" fmla="*/ 531 h 1417"/>
                <a:gd name="T56" fmla="*/ 192 w 1255"/>
                <a:gd name="T57" fmla="*/ 536 h 1417"/>
                <a:gd name="T58" fmla="*/ 207 w 1255"/>
                <a:gd name="T59" fmla="*/ 515 h 1417"/>
                <a:gd name="T60" fmla="*/ 231 w 1255"/>
                <a:gd name="T61" fmla="*/ 481 h 1417"/>
                <a:gd name="T62" fmla="*/ 263 w 1255"/>
                <a:gd name="T63" fmla="*/ 441 h 1417"/>
                <a:gd name="T64" fmla="*/ 298 w 1255"/>
                <a:gd name="T65" fmla="*/ 398 h 1417"/>
                <a:gd name="T66" fmla="*/ 333 w 1255"/>
                <a:gd name="T67" fmla="*/ 361 h 1417"/>
                <a:gd name="T68" fmla="*/ 368 w 1255"/>
                <a:gd name="T69" fmla="*/ 330 h 1417"/>
                <a:gd name="T70" fmla="*/ 395 w 1255"/>
                <a:gd name="T71" fmla="*/ 315 h 1417"/>
                <a:gd name="T72" fmla="*/ 413 w 1255"/>
                <a:gd name="T73" fmla="*/ 316 h 1417"/>
                <a:gd name="T74" fmla="*/ 405 w 1255"/>
                <a:gd name="T75" fmla="*/ 307 h 1417"/>
                <a:gd name="T76" fmla="*/ 394 w 1255"/>
                <a:gd name="T77" fmla="*/ 302 h 1417"/>
                <a:gd name="T78" fmla="*/ 381 w 1255"/>
                <a:gd name="T79" fmla="*/ 299 h 1417"/>
                <a:gd name="T80" fmla="*/ 368 w 1255"/>
                <a:gd name="T81" fmla="*/ 299 h 1417"/>
                <a:gd name="T82" fmla="*/ 352 w 1255"/>
                <a:gd name="T83" fmla="*/ 300 h 1417"/>
                <a:gd name="T84" fmla="*/ 335 w 1255"/>
                <a:gd name="T85" fmla="*/ 305 h 1417"/>
                <a:gd name="T86" fmla="*/ 318 w 1255"/>
                <a:gd name="T87" fmla="*/ 312 h 1417"/>
                <a:gd name="T88" fmla="*/ 301 w 1255"/>
                <a:gd name="T89" fmla="*/ 320 h 1417"/>
                <a:gd name="T90" fmla="*/ 312 w 1255"/>
                <a:gd name="T91" fmla="*/ 310 h 1417"/>
                <a:gd name="T92" fmla="*/ 323 w 1255"/>
                <a:gd name="T93" fmla="*/ 300 h 1417"/>
                <a:gd name="T94" fmla="*/ 338 w 1255"/>
                <a:gd name="T95" fmla="*/ 292 h 1417"/>
                <a:gd name="T96" fmla="*/ 353 w 1255"/>
                <a:gd name="T97" fmla="*/ 282 h 1417"/>
                <a:gd name="T98" fmla="*/ 371 w 1255"/>
                <a:gd name="T99" fmla="*/ 275 h 1417"/>
                <a:gd name="T100" fmla="*/ 388 w 1255"/>
                <a:gd name="T101" fmla="*/ 271 h 1417"/>
                <a:gd name="T102" fmla="*/ 406 w 1255"/>
                <a:gd name="T103" fmla="*/ 270 h 1417"/>
                <a:gd name="T104" fmla="*/ 425 w 1255"/>
                <a:gd name="T105" fmla="*/ 271 h 1417"/>
                <a:gd name="T106" fmla="*/ 424 w 1255"/>
                <a:gd name="T107" fmla="*/ 256 h 1417"/>
                <a:gd name="T108" fmla="*/ 426 w 1255"/>
                <a:gd name="T109" fmla="*/ 236 h 1417"/>
                <a:gd name="T110" fmla="*/ 435 w 1255"/>
                <a:gd name="T111" fmla="*/ 209 h 1417"/>
                <a:gd name="T112" fmla="*/ 449 w 1255"/>
                <a:gd name="T113" fmla="*/ 181 h 1417"/>
                <a:gd name="T114" fmla="*/ 474 w 1255"/>
                <a:gd name="T115" fmla="*/ 146 h 1417"/>
                <a:gd name="T116" fmla="*/ 511 w 1255"/>
                <a:gd name="T117" fmla="*/ 105 h 1417"/>
                <a:gd name="T118" fmla="*/ 560 w 1255"/>
                <a:gd name="T119" fmla="*/ 56 h 1417"/>
                <a:gd name="T120" fmla="*/ 627 w 1255"/>
                <a:gd name="T121" fmla="*/ 0 h 14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55"/>
                <a:gd name="T184" fmla="*/ 0 h 1417"/>
                <a:gd name="T185" fmla="*/ 1255 w 1255"/>
                <a:gd name="T186" fmla="*/ 1417 h 14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55" h="1417">
                  <a:moveTo>
                    <a:pt x="1255" y="0"/>
                  </a:moveTo>
                  <a:lnTo>
                    <a:pt x="1129" y="30"/>
                  </a:lnTo>
                  <a:lnTo>
                    <a:pt x="1010" y="72"/>
                  </a:lnTo>
                  <a:lnTo>
                    <a:pt x="888" y="131"/>
                  </a:lnTo>
                  <a:lnTo>
                    <a:pt x="774" y="196"/>
                  </a:lnTo>
                  <a:lnTo>
                    <a:pt x="665" y="272"/>
                  </a:lnTo>
                  <a:lnTo>
                    <a:pt x="561" y="363"/>
                  </a:lnTo>
                  <a:lnTo>
                    <a:pt x="463" y="455"/>
                  </a:lnTo>
                  <a:lnTo>
                    <a:pt x="374" y="553"/>
                  </a:lnTo>
                  <a:lnTo>
                    <a:pt x="291" y="657"/>
                  </a:lnTo>
                  <a:lnTo>
                    <a:pt x="219" y="766"/>
                  </a:lnTo>
                  <a:lnTo>
                    <a:pt x="152" y="877"/>
                  </a:lnTo>
                  <a:lnTo>
                    <a:pt x="100" y="990"/>
                  </a:lnTo>
                  <a:lnTo>
                    <a:pt x="56" y="1099"/>
                  </a:lnTo>
                  <a:lnTo>
                    <a:pt x="24" y="1212"/>
                  </a:lnTo>
                  <a:lnTo>
                    <a:pt x="6" y="1316"/>
                  </a:lnTo>
                  <a:lnTo>
                    <a:pt x="0" y="1417"/>
                  </a:lnTo>
                  <a:lnTo>
                    <a:pt x="12" y="1386"/>
                  </a:lnTo>
                  <a:lnTo>
                    <a:pt x="19" y="1353"/>
                  </a:lnTo>
                  <a:lnTo>
                    <a:pt x="24" y="1329"/>
                  </a:lnTo>
                  <a:lnTo>
                    <a:pt x="37" y="1310"/>
                  </a:lnTo>
                  <a:lnTo>
                    <a:pt x="30" y="1282"/>
                  </a:lnTo>
                  <a:lnTo>
                    <a:pt x="30" y="1243"/>
                  </a:lnTo>
                  <a:lnTo>
                    <a:pt x="41" y="1199"/>
                  </a:lnTo>
                  <a:lnTo>
                    <a:pt x="67" y="1149"/>
                  </a:lnTo>
                  <a:lnTo>
                    <a:pt x="111" y="1110"/>
                  </a:lnTo>
                  <a:lnTo>
                    <a:pt x="178" y="1079"/>
                  </a:lnTo>
                  <a:lnTo>
                    <a:pt x="269" y="1062"/>
                  </a:lnTo>
                  <a:lnTo>
                    <a:pt x="385" y="1071"/>
                  </a:lnTo>
                  <a:lnTo>
                    <a:pt x="415" y="1029"/>
                  </a:lnTo>
                  <a:lnTo>
                    <a:pt x="463" y="962"/>
                  </a:lnTo>
                  <a:lnTo>
                    <a:pt x="526" y="881"/>
                  </a:lnTo>
                  <a:lnTo>
                    <a:pt x="596" y="796"/>
                  </a:lnTo>
                  <a:lnTo>
                    <a:pt x="666" y="722"/>
                  </a:lnTo>
                  <a:lnTo>
                    <a:pt x="737" y="659"/>
                  </a:lnTo>
                  <a:lnTo>
                    <a:pt x="790" y="629"/>
                  </a:lnTo>
                  <a:lnTo>
                    <a:pt x="827" y="631"/>
                  </a:lnTo>
                  <a:lnTo>
                    <a:pt x="811" y="614"/>
                  </a:lnTo>
                  <a:lnTo>
                    <a:pt x="788" y="603"/>
                  </a:lnTo>
                  <a:lnTo>
                    <a:pt x="763" y="598"/>
                  </a:lnTo>
                  <a:lnTo>
                    <a:pt x="737" y="598"/>
                  </a:lnTo>
                  <a:lnTo>
                    <a:pt x="705" y="600"/>
                  </a:lnTo>
                  <a:lnTo>
                    <a:pt x="670" y="609"/>
                  </a:lnTo>
                  <a:lnTo>
                    <a:pt x="637" y="624"/>
                  </a:lnTo>
                  <a:lnTo>
                    <a:pt x="603" y="640"/>
                  </a:lnTo>
                  <a:lnTo>
                    <a:pt x="624" y="620"/>
                  </a:lnTo>
                  <a:lnTo>
                    <a:pt x="646" y="600"/>
                  </a:lnTo>
                  <a:lnTo>
                    <a:pt x="676" y="583"/>
                  </a:lnTo>
                  <a:lnTo>
                    <a:pt x="707" y="564"/>
                  </a:lnTo>
                  <a:lnTo>
                    <a:pt x="742" y="550"/>
                  </a:lnTo>
                  <a:lnTo>
                    <a:pt x="777" y="542"/>
                  </a:lnTo>
                  <a:lnTo>
                    <a:pt x="813" y="540"/>
                  </a:lnTo>
                  <a:lnTo>
                    <a:pt x="850" y="542"/>
                  </a:lnTo>
                  <a:lnTo>
                    <a:pt x="848" y="511"/>
                  </a:lnTo>
                  <a:lnTo>
                    <a:pt x="853" y="472"/>
                  </a:lnTo>
                  <a:lnTo>
                    <a:pt x="870" y="418"/>
                  </a:lnTo>
                  <a:lnTo>
                    <a:pt x="898" y="361"/>
                  </a:lnTo>
                  <a:lnTo>
                    <a:pt x="948" y="291"/>
                  </a:lnTo>
                  <a:lnTo>
                    <a:pt x="1022" y="209"/>
                  </a:lnTo>
                  <a:lnTo>
                    <a:pt x="1120" y="111"/>
                  </a:lnTo>
                  <a:lnTo>
                    <a:pt x="1255"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25" name="Freeform 12"/>
            <p:cNvSpPr>
              <a:spLocks/>
            </p:cNvSpPr>
            <p:nvPr/>
          </p:nvSpPr>
          <p:spPr bwMode="auto">
            <a:xfrm>
              <a:off x="2413" y="3168"/>
              <a:ext cx="627" cy="709"/>
            </a:xfrm>
            <a:custGeom>
              <a:avLst/>
              <a:gdLst>
                <a:gd name="T0" fmla="*/ 627 w 1255"/>
                <a:gd name="T1" fmla="*/ 0 h 1417"/>
                <a:gd name="T2" fmla="*/ 505 w 1255"/>
                <a:gd name="T3" fmla="*/ 36 h 1417"/>
                <a:gd name="T4" fmla="*/ 387 w 1255"/>
                <a:gd name="T5" fmla="*/ 98 h 1417"/>
                <a:gd name="T6" fmla="*/ 280 w 1255"/>
                <a:gd name="T7" fmla="*/ 182 h 1417"/>
                <a:gd name="T8" fmla="*/ 187 w 1255"/>
                <a:gd name="T9" fmla="*/ 277 h 1417"/>
                <a:gd name="T10" fmla="*/ 109 w 1255"/>
                <a:gd name="T11" fmla="*/ 383 h 1417"/>
                <a:gd name="T12" fmla="*/ 50 w 1255"/>
                <a:gd name="T13" fmla="*/ 495 h 1417"/>
                <a:gd name="T14" fmla="*/ 12 w 1255"/>
                <a:gd name="T15" fmla="*/ 606 h 1417"/>
                <a:gd name="T16" fmla="*/ 0 w 1255"/>
                <a:gd name="T17" fmla="*/ 709 h 1417"/>
                <a:gd name="T18" fmla="*/ 6 w 1255"/>
                <a:gd name="T19" fmla="*/ 693 h 1417"/>
                <a:gd name="T20" fmla="*/ 12 w 1255"/>
                <a:gd name="T21" fmla="*/ 665 h 1417"/>
                <a:gd name="T22" fmla="*/ 18 w 1255"/>
                <a:gd name="T23" fmla="*/ 655 h 1417"/>
                <a:gd name="T24" fmla="*/ 15 w 1255"/>
                <a:gd name="T25" fmla="*/ 622 h 1417"/>
                <a:gd name="T26" fmla="*/ 33 w 1255"/>
                <a:gd name="T27" fmla="*/ 575 h 1417"/>
                <a:gd name="T28" fmla="*/ 89 w 1255"/>
                <a:gd name="T29" fmla="*/ 540 h 1417"/>
                <a:gd name="T30" fmla="*/ 192 w 1255"/>
                <a:gd name="T31" fmla="*/ 536 h 1417"/>
                <a:gd name="T32" fmla="*/ 207 w 1255"/>
                <a:gd name="T33" fmla="*/ 515 h 1417"/>
                <a:gd name="T34" fmla="*/ 263 w 1255"/>
                <a:gd name="T35" fmla="*/ 441 h 1417"/>
                <a:gd name="T36" fmla="*/ 333 w 1255"/>
                <a:gd name="T37" fmla="*/ 361 h 1417"/>
                <a:gd name="T38" fmla="*/ 395 w 1255"/>
                <a:gd name="T39" fmla="*/ 315 h 1417"/>
                <a:gd name="T40" fmla="*/ 413 w 1255"/>
                <a:gd name="T41" fmla="*/ 316 h 1417"/>
                <a:gd name="T42" fmla="*/ 394 w 1255"/>
                <a:gd name="T43" fmla="*/ 302 h 1417"/>
                <a:gd name="T44" fmla="*/ 368 w 1255"/>
                <a:gd name="T45" fmla="*/ 299 h 1417"/>
                <a:gd name="T46" fmla="*/ 335 w 1255"/>
                <a:gd name="T47" fmla="*/ 305 h 1417"/>
                <a:gd name="T48" fmla="*/ 301 w 1255"/>
                <a:gd name="T49" fmla="*/ 320 h 1417"/>
                <a:gd name="T50" fmla="*/ 312 w 1255"/>
                <a:gd name="T51" fmla="*/ 310 h 1417"/>
                <a:gd name="T52" fmla="*/ 338 w 1255"/>
                <a:gd name="T53" fmla="*/ 292 h 1417"/>
                <a:gd name="T54" fmla="*/ 371 w 1255"/>
                <a:gd name="T55" fmla="*/ 275 h 1417"/>
                <a:gd name="T56" fmla="*/ 406 w 1255"/>
                <a:gd name="T57" fmla="*/ 270 h 1417"/>
                <a:gd name="T58" fmla="*/ 425 w 1255"/>
                <a:gd name="T59" fmla="*/ 271 h 1417"/>
                <a:gd name="T60" fmla="*/ 426 w 1255"/>
                <a:gd name="T61" fmla="*/ 236 h 1417"/>
                <a:gd name="T62" fmla="*/ 449 w 1255"/>
                <a:gd name="T63" fmla="*/ 181 h 1417"/>
                <a:gd name="T64" fmla="*/ 511 w 1255"/>
                <a:gd name="T65" fmla="*/ 105 h 1417"/>
                <a:gd name="T66" fmla="*/ 627 w 1255"/>
                <a:gd name="T67" fmla="*/ 0 h 14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5"/>
                <a:gd name="T103" fmla="*/ 0 h 1417"/>
                <a:gd name="T104" fmla="*/ 1255 w 1255"/>
                <a:gd name="T105" fmla="*/ 1417 h 14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5" h="1417">
                  <a:moveTo>
                    <a:pt x="1255" y="0"/>
                  </a:moveTo>
                  <a:lnTo>
                    <a:pt x="1255" y="0"/>
                  </a:lnTo>
                  <a:lnTo>
                    <a:pt x="1129" y="30"/>
                  </a:lnTo>
                  <a:lnTo>
                    <a:pt x="1010" y="72"/>
                  </a:lnTo>
                  <a:lnTo>
                    <a:pt x="888" y="131"/>
                  </a:lnTo>
                  <a:lnTo>
                    <a:pt x="774" y="196"/>
                  </a:lnTo>
                  <a:lnTo>
                    <a:pt x="665" y="272"/>
                  </a:lnTo>
                  <a:lnTo>
                    <a:pt x="561" y="363"/>
                  </a:lnTo>
                  <a:lnTo>
                    <a:pt x="463" y="455"/>
                  </a:lnTo>
                  <a:lnTo>
                    <a:pt x="374" y="553"/>
                  </a:lnTo>
                  <a:lnTo>
                    <a:pt x="291" y="657"/>
                  </a:lnTo>
                  <a:lnTo>
                    <a:pt x="219" y="766"/>
                  </a:lnTo>
                  <a:lnTo>
                    <a:pt x="152" y="877"/>
                  </a:lnTo>
                  <a:lnTo>
                    <a:pt x="100" y="990"/>
                  </a:lnTo>
                  <a:lnTo>
                    <a:pt x="56" y="1099"/>
                  </a:lnTo>
                  <a:lnTo>
                    <a:pt x="24" y="1212"/>
                  </a:lnTo>
                  <a:lnTo>
                    <a:pt x="6" y="1316"/>
                  </a:lnTo>
                  <a:lnTo>
                    <a:pt x="0" y="1417"/>
                  </a:lnTo>
                  <a:lnTo>
                    <a:pt x="12" y="1386"/>
                  </a:lnTo>
                  <a:lnTo>
                    <a:pt x="19" y="1353"/>
                  </a:lnTo>
                  <a:lnTo>
                    <a:pt x="24" y="1329"/>
                  </a:lnTo>
                  <a:lnTo>
                    <a:pt x="37" y="1310"/>
                  </a:lnTo>
                  <a:lnTo>
                    <a:pt x="30" y="1282"/>
                  </a:lnTo>
                  <a:lnTo>
                    <a:pt x="30" y="1243"/>
                  </a:lnTo>
                  <a:lnTo>
                    <a:pt x="41" y="1199"/>
                  </a:lnTo>
                  <a:lnTo>
                    <a:pt x="67" y="1149"/>
                  </a:lnTo>
                  <a:lnTo>
                    <a:pt x="111" y="1110"/>
                  </a:lnTo>
                  <a:lnTo>
                    <a:pt x="178" y="1079"/>
                  </a:lnTo>
                  <a:lnTo>
                    <a:pt x="269" y="1062"/>
                  </a:lnTo>
                  <a:lnTo>
                    <a:pt x="385" y="1071"/>
                  </a:lnTo>
                  <a:lnTo>
                    <a:pt x="415" y="1029"/>
                  </a:lnTo>
                  <a:lnTo>
                    <a:pt x="463" y="962"/>
                  </a:lnTo>
                  <a:lnTo>
                    <a:pt x="526" y="881"/>
                  </a:lnTo>
                  <a:lnTo>
                    <a:pt x="596" y="796"/>
                  </a:lnTo>
                  <a:lnTo>
                    <a:pt x="666" y="722"/>
                  </a:lnTo>
                  <a:lnTo>
                    <a:pt x="737" y="659"/>
                  </a:lnTo>
                  <a:lnTo>
                    <a:pt x="790" y="629"/>
                  </a:lnTo>
                  <a:lnTo>
                    <a:pt x="827" y="631"/>
                  </a:lnTo>
                  <a:lnTo>
                    <a:pt x="811" y="614"/>
                  </a:lnTo>
                  <a:lnTo>
                    <a:pt x="788" y="603"/>
                  </a:lnTo>
                  <a:lnTo>
                    <a:pt x="763" y="598"/>
                  </a:lnTo>
                  <a:lnTo>
                    <a:pt x="737" y="598"/>
                  </a:lnTo>
                  <a:lnTo>
                    <a:pt x="705" y="600"/>
                  </a:lnTo>
                  <a:lnTo>
                    <a:pt x="670" y="609"/>
                  </a:lnTo>
                  <a:lnTo>
                    <a:pt x="637" y="624"/>
                  </a:lnTo>
                  <a:lnTo>
                    <a:pt x="603" y="640"/>
                  </a:lnTo>
                  <a:lnTo>
                    <a:pt x="624" y="620"/>
                  </a:lnTo>
                  <a:lnTo>
                    <a:pt x="646" y="600"/>
                  </a:lnTo>
                  <a:lnTo>
                    <a:pt x="676" y="583"/>
                  </a:lnTo>
                  <a:lnTo>
                    <a:pt x="707" y="564"/>
                  </a:lnTo>
                  <a:lnTo>
                    <a:pt x="742" y="550"/>
                  </a:lnTo>
                  <a:lnTo>
                    <a:pt x="777" y="542"/>
                  </a:lnTo>
                  <a:lnTo>
                    <a:pt x="813" y="540"/>
                  </a:lnTo>
                  <a:lnTo>
                    <a:pt x="850" y="542"/>
                  </a:lnTo>
                  <a:lnTo>
                    <a:pt x="848" y="511"/>
                  </a:lnTo>
                  <a:lnTo>
                    <a:pt x="853" y="472"/>
                  </a:lnTo>
                  <a:lnTo>
                    <a:pt x="870" y="418"/>
                  </a:lnTo>
                  <a:lnTo>
                    <a:pt x="898" y="361"/>
                  </a:lnTo>
                  <a:lnTo>
                    <a:pt x="948" y="291"/>
                  </a:lnTo>
                  <a:lnTo>
                    <a:pt x="1022" y="209"/>
                  </a:lnTo>
                  <a:lnTo>
                    <a:pt x="1120" y="111"/>
                  </a:lnTo>
                  <a:lnTo>
                    <a:pt x="1255"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itchFamily="18" charset="0"/>
                <a:cs typeface="Times New Roman" pitchFamily="18" charset="0"/>
              </a:endParaRPr>
            </a:p>
          </p:txBody>
        </p:sp>
        <p:sp>
          <p:nvSpPr>
            <p:cNvPr id="13326" name="Freeform 13"/>
            <p:cNvSpPr>
              <a:spLocks/>
            </p:cNvSpPr>
            <p:nvPr/>
          </p:nvSpPr>
          <p:spPr bwMode="auto">
            <a:xfrm>
              <a:off x="2346" y="3765"/>
              <a:ext cx="164" cy="194"/>
            </a:xfrm>
            <a:custGeom>
              <a:avLst/>
              <a:gdLst>
                <a:gd name="T0" fmla="*/ 147 w 328"/>
                <a:gd name="T1" fmla="*/ 194 h 388"/>
                <a:gd name="T2" fmla="*/ 156 w 328"/>
                <a:gd name="T3" fmla="*/ 193 h 388"/>
                <a:gd name="T4" fmla="*/ 163 w 328"/>
                <a:gd name="T5" fmla="*/ 187 h 388"/>
                <a:gd name="T6" fmla="*/ 164 w 328"/>
                <a:gd name="T7" fmla="*/ 175 h 388"/>
                <a:gd name="T8" fmla="*/ 164 w 328"/>
                <a:gd name="T9" fmla="*/ 159 h 388"/>
                <a:gd name="T10" fmla="*/ 158 w 328"/>
                <a:gd name="T11" fmla="*/ 126 h 388"/>
                <a:gd name="T12" fmla="*/ 152 w 328"/>
                <a:gd name="T13" fmla="*/ 101 h 388"/>
                <a:gd name="T14" fmla="*/ 145 w 328"/>
                <a:gd name="T15" fmla="*/ 82 h 388"/>
                <a:gd name="T16" fmla="*/ 139 w 328"/>
                <a:gd name="T17" fmla="*/ 71 h 388"/>
                <a:gd name="T18" fmla="*/ 133 w 328"/>
                <a:gd name="T19" fmla="*/ 65 h 388"/>
                <a:gd name="T20" fmla="*/ 125 w 328"/>
                <a:gd name="T21" fmla="*/ 61 h 388"/>
                <a:gd name="T22" fmla="*/ 118 w 328"/>
                <a:gd name="T23" fmla="*/ 58 h 388"/>
                <a:gd name="T24" fmla="*/ 111 w 328"/>
                <a:gd name="T25" fmla="*/ 58 h 388"/>
                <a:gd name="T26" fmla="*/ 111 w 328"/>
                <a:gd name="T27" fmla="*/ 57 h 388"/>
                <a:gd name="T28" fmla="*/ 111 w 328"/>
                <a:gd name="T29" fmla="*/ 53 h 388"/>
                <a:gd name="T30" fmla="*/ 111 w 328"/>
                <a:gd name="T31" fmla="*/ 48 h 388"/>
                <a:gd name="T32" fmla="*/ 111 w 328"/>
                <a:gd name="T33" fmla="*/ 41 h 388"/>
                <a:gd name="T34" fmla="*/ 121 w 328"/>
                <a:gd name="T35" fmla="*/ 39 h 388"/>
                <a:gd name="T36" fmla="*/ 128 w 328"/>
                <a:gd name="T37" fmla="*/ 33 h 388"/>
                <a:gd name="T38" fmla="*/ 134 w 328"/>
                <a:gd name="T39" fmla="*/ 25 h 388"/>
                <a:gd name="T40" fmla="*/ 135 w 328"/>
                <a:gd name="T41" fmla="*/ 17 h 388"/>
                <a:gd name="T42" fmla="*/ 134 w 328"/>
                <a:gd name="T43" fmla="*/ 9 h 388"/>
                <a:gd name="T44" fmla="*/ 128 w 328"/>
                <a:gd name="T45" fmla="*/ 3 h 388"/>
                <a:gd name="T46" fmla="*/ 121 w 328"/>
                <a:gd name="T47" fmla="*/ 0 h 388"/>
                <a:gd name="T48" fmla="*/ 111 w 328"/>
                <a:gd name="T49" fmla="*/ 0 h 388"/>
                <a:gd name="T50" fmla="*/ 54 w 328"/>
                <a:gd name="T51" fmla="*/ 0 h 388"/>
                <a:gd name="T52" fmla="*/ 44 w 328"/>
                <a:gd name="T53" fmla="*/ 0 h 388"/>
                <a:gd name="T54" fmla="*/ 37 w 328"/>
                <a:gd name="T55" fmla="*/ 3 h 388"/>
                <a:gd name="T56" fmla="*/ 32 w 328"/>
                <a:gd name="T57" fmla="*/ 9 h 388"/>
                <a:gd name="T58" fmla="*/ 30 w 328"/>
                <a:gd name="T59" fmla="*/ 17 h 388"/>
                <a:gd name="T60" fmla="*/ 32 w 328"/>
                <a:gd name="T61" fmla="*/ 25 h 388"/>
                <a:gd name="T62" fmla="*/ 37 w 328"/>
                <a:gd name="T63" fmla="*/ 33 h 388"/>
                <a:gd name="T64" fmla="*/ 44 w 328"/>
                <a:gd name="T65" fmla="*/ 39 h 388"/>
                <a:gd name="T66" fmla="*/ 54 w 328"/>
                <a:gd name="T67" fmla="*/ 41 h 388"/>
                <a:gd name="T68" fmla="*/ 54 w 328"/>
                <a:gd name="T69" fmla="*/ 48 h 388"/>
                <a:gd name="T70" fmla="*/ 54 w 328"/>
                <a:gd name="T71" fmla="*/ 53 h 388"/>
                <a:gd name="T72" fmla="*/ 54 w 328"/>
                <a:gd name="T73" fmla="*/ 57 h 388"/>
                <a:gd name="T74" fmla="*/ 54 w 328"/>
                <a:gd name="T75" fmla="*/ 58 h 388"/>
                <a:gd name="T76" fmla="*/ 47 w 328"/>
                <a:gd name="T77" fmla="*/ 58 h 388"/>
                <a:gd name="T78" fmla="*/ 40 w 328"/>
                <a:gd name="T79" fmla="*/ 61 h 388"/>
                <a:gd name="T80" fmla="*/ 33 w 328"/>
                <a:gd name="T81" fmla="*/ 65 h 388"/>
                <a:gd name="T82" fmla="*/ 26 w 328"/>
                <a:gd name="T83" fmla="*/ 71 h 388"/>
                <a:gd name="T84" fmla="*/ 21 w 328"/>
                <a:gd name="T85" fmla="*/ 82 h 388"/>
                <a:gd name="T86" fmla="*/ 13 w 328"/>
                <a:gd name="T87" fmla="*/ 101 h 388"/>
                <a:gd name="T88" fmla="*/ 8 w 328"/>
                <a:gd name="T89" fmla="*/ 126 h 388"/>
                <a:gd name="T90" fmla="*/ 0 w 328"/>
                <a:gd name="T91" fmla="*/ 159 h 388"/>
                <a:gd name="T92" fmla="*/ 0 w 328"/>
                <a:gd name="T93" fmla="*/ 175 h 388"/>
                <a:gd name="T94" fmla="*/ 4 w 328"/>
                <a:gd name="T95" fmla="*/ 187 h 388"/>
                <a:gd name="T96" fmla="*/ 9 w 328"/>
                <a:gd name="T97" fmla="*/ 193 h 388"/>
                <a:gd name="T98" fmla="*/ 18 w 328"/>
                <a:gd name="T99" fmla="*/ 194 h 388"/>
                <a:gd name="T100" fmla="*/ 147 w 328"/>
                <a:gd name="T101" fmla="*/ 194 h 3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8"/>
                <a:gd name="T154" fmla="*/ 0 h 388"/>
                <a:gd name="T155" fmla="*/ 328 w 328"/>
                <a:gd name="T156" fmla="*/ 388 h 3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8" h="388">
                  <a:moveTo>
                    <a:pt x="294" y="388"/>
                  </a:moveTo>
                  <a:lnTo>
                    <a:pt x="311" y="386"/>
                  </a:lnTo>
                  <a:lnTo>
                    <a:pt x="326" y="373"/>
                  </a:lnTo>
                  <a:lnTo>
                    <a:pt x="328" y="349"/>
                  </a:lnTo>
                  <a:lnTo>
                    <a:pt x="328" y="318"/>
                  </a:lnTo>
                  <a:lnTo>
                    <a:pt x="315" y="251"/>
                  </a:lnTo>
                  <a:lnTo>
                    <a:pt x="304" y="201"/>
                  </a:lnTo>
                  <a:lnTo>
                    <a:pt x="289" y="164"/>
                  </a:lnTo>
                  <a:lnTo>
                    <a:pt x="278" y="142"/>
                  </a:lnTo>
                  <a:lnTo>
                    <a:pt x="265" y="129"/>
                  </a:lnTo>
                  <a:lnTo>
                    <a:pt x="250" y="122"/>
                  </a:lnTo>
                  <a:lnTo>
                    <a:pt x="235" y="116"/>
                  </a:lnTo>
                  <a:lnTo>
                    <a:pt x="222" y="116"/>
                  </a:lnTo>
                  <a:lnTo>
                    <a:pt x="222" y="114"/>
                  </a:lnTo>
                  <a:lnTo>
                    <a:pt x="222" y="105"/>
                  </a:lnTo>
                  <a:lnTo>
                    <a:pt x="222" y="96"/>
                  </a:lnTo>
                  <a:lnTo>
                    <a:pt x="222" y="81"/>
                  </a:lnTo>
                  <a:lnTo>
                    <a:pt x="241" y="77"/>
                  </a:lnTo>
                  <a:lnTo>
                    <a:pt x="256" y="66"/>
                  </a:lnTo>
                  <a:lnTo>
                    <a:pt x="268" y="49"/>
                  </a:lnTo>
                  <a:lnTo>
                    <a:pt x="270" y="33"/>
                  </a:lnTo>
                  <a:lnTo>
                    <a:pt x="268" y="18"/>
                  </a:lnTo>
                  <a:lnTo>
                    <a:pt x="256" y="5"/>
                  </a:lnTo>
                  <a:lnTo>
                    <a:pt x="241" y="0"/>
                  </a:lnTo>
                  <a:lnTo>
                    <a:pt x="222" y="0"/>
                  </a:lnTo>
                  <a:lnTo>
                    <a:pt x="108" y="0"/>
                  </a:lnTo>
                  <a:lnTo>
                    <a:pt x="87" y="0"/>
                  </a:lnTo>
                  <a:lnTo>
                    <a:pt x="74" y="5"/>
                  </a:lnTo>
                  <a:lnTo>
                    <a:pt x="63" y="18"/>
                  </a:lnTo>
                  <a:lnTo>
                    <a:pt x="59" y="33"/>
                  </a:lnTo>
                  <a:lnTo>
                    <a:pt x="63" y="49"/>
                  </a:lnTo>
                  <a:lnTo>
                    <a:pt x="74" y="66"/>
                  </a:lnTo>
                  <a:lnTo>
                    <a:pt x="87" y="77"/>
                  </a:lnTo>
                  <a:lnTo>
                    <a:pt x="108" y="81"/>
                  </a:lnTo>
                  <a:lnTo>
                    <a:pt x="108" y="96"/>
                  </a:lnTo>
                  <a:lnTo>
                    <a:pt x="108" y="105"/>
                  </a:lnTo>
                  <a:lnTo>
                    <a:pt x="108" y="114"/>
                  </a:lnTo>
                  <a:lnTo>
                    <a:pt x="108" y="116"/>
                  </a:lnTo>
                  <a:lnTo>
                    <a:pt x="93" y="116"/>
                  </a:lnTo>
                  <a:lnTo>
                    <a:pt x="80" y="122"/>
                  </a:lnTo>
                  <a:lnTo>
                    <a:pt x="65" y="129"/>
                  </a:lnTo>
                  <a:lnTo>
                    <a:pt x="52" y="142"/>
                  </a:lnTo>
                  <a:lnTo>
                    <a:pt x="41" y="164"/>
                  </a:lnTo>
                  <a:lnTo>
                    <a:pt x="26" y="201"/>
                  </a:lnTo>
                  <a:lnTo>
                    <a:pt x="15" y="251"/>
                  </a:lnTo>
                  <a:lnTo>
                    <a:pt x="0" y="318"/>
                  </a:lnTo>
                  <a:lnTo>
                    <a:pt x="0" y="349"/>
                  </a:lnTo>
                  <a:lnTo>
                    <a:pt x="8" y="373"/>
                  </a:lnTo>
                  <a:lnTo>
                    <a:pt x="17" y="386"/>
                  </a:lnTo>
                  <a:lnTo>
                    <a:pt x="35" y="388"/>
                  </a:lnTo>
                  <a:lnTo>
                    <a:pt x="294" y="3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27" name="Freeform 14"/>
            <p:cNvSpPr>
              <a:spLocks/>
            </p:cNvSpPr>
            <p:nvPr/>
          </p:nvSpPr>
          <p:spPr bwMode="auto">
            <a:xfrm>
              <a:off x="3102" y="3756"/>
              <a:ext cx="355" cy="421"/>
            </a:xfrm>
            <a:custGeom>
              <a:avLst/>
              <a:gdLst>
                <a:gd name="T0" fmla="*/ 355 w 710"/>
                <a:gd name="T1" fmla="*/ 99 h 844"/>
                <a:gd name="T2" fmla="*/ 349 w 710"/>
                <a:gd name="T3" fmla="*/ 105 h 844"/>
                <a:gd name="T4" fmla="*/ 337 w 710"/>
                <a:gd name="T5" fmla="*/ 118 h 844"/>
                <a:gd name="T6" fmla="*/ 320 w 710"/>
                <a:gd name="T7" fmla="*/ 137 h 844"/>
                <a:gd name="T8" fmla="*/ 299 w 710"/>
                <a:gd name="T9" fmla="*/ 159 h 844"/>
                <a:gd name="T10" fmla="*/ 276 w 710"/>
                <a:gd name="T11" fmla="*/ 182 h 844"/>
                <a:gd name="T12" fmla="*/ 249 w 710"/>
                <a:gd name="T13" fmla="*/ 211 h 844"/>
                <a:gd name="T14" fmla="*/ 220 w 710"/>
                <a:gd name="T15" fmla="*/ 238 h 844"/>
                <a:gd name="T16" fmla="*/ 192 w 710"/>
                <a:gd name="T17" fmla="*/ 268 h 844"/>
                <a:gd name="T18" fmla="*/ 163 w 710"/>
                <a:gd name="T19" fmla="*/ 297 h 844"/>
                <a:gd name="T20" fmla="*/ 137 w 710"/>
                <a:gd name="T21" fmla="*/ 324 h 844"/>
                <a:gd name="T22" fmla="*/ 112 w 710"/>
                <a:gd name="T23" fmla="*/ 351 h 844"/>
                <a:gd name="T24" fmla="*/ 88 w 710"/>
                <a:gd name="T25" fmla="*/ 374 h 844"/>
                <a:gd name="T26" fmla="*/ 69 w 710"/>
                <a:gd name="T27" fmla="*/ 393 h 844"/>
                <a:gd name="T28" fmla="*/ 55 w 710"/>
                <a:gd name="T29" fmla="*/ 408 h 844"/>
                <a:gd name="T30" fmla="*/ 44 w 710"/>
                <a:gd name="T31" fmla="*/ 418 h 844"/>
                <a:gd name="T32" fmla="*/ 42 w 710"/>
                <a:gd name="T33" fmla="*/ 421 h 844"/>
                <a:gd name="T34" fmla="*/ 33 w 710"/>
                <a:gd name="T35" fmla="*/ 413 h 844"/>
                <a:gd name="T36" fmla="*/ 26 w 710"/>
                <a:gd name="T37" fmla="*/ 399 h 844"/>
                <a:gd name="T38" fmla="*/ 19 w 710"/>
                <a:gd name="T39" fmla="*/ 381 h 844"/>
                <a:gd name="T40" fmla="*/ 12 w 710"/>
                <a:gd name="T41" fmla="*/ 362 h 844"/>
                <a:gd name="T42" fmla="*/ 7 w 710"/>
                <a:gd name="T43" fmla="*/ 344 h 844"/>
                <a:gd name="T44" fmla="*/ 5 w 710"/>
                <a:gd name="T45" fmla="*/ 329 h 844"/>
                <a:gd name="T46" fmla="*/ 1 w 710"/>
                <a:gd name="T47" fmla="*/ 318 h 844"/>
                <a:gd name="T48" fmla="*/ 0 w 710"/>
                <a:gd name="T49" fmla="*/ 314 h 844"/>
                <a:gd name="T50" fmla="*/ 1 w 710"/>
                <a:gd name="T51" fmla="*/ 314 h 844"/>
                <a:gd name="T52" fmla="*/ 2 w 710"/>
                <a:gd name="T53" fmla="*/ 314 h 844"/>
                <a:gd name="T54" fmla="*/ 7 w 710"/>
                <a:gd name="T55" fmla="*/ 314 h 844"/>
                <a:gd name="T56" fmla="*/ 12 w 710"/>
                <a:gd name="T57" fmla="*/ 311 h 844"/>
                <a:gd name="T58" fmla="*/ 18 w 710"/>
                <a:gd name="T59" fmla="*/ 306 h 844"/>
                <a:gd name="T60" fmla="*/ 26 w 710"/>
                <a:gd name="T61" fmla="*/ 301 h 844"/>
                <a:gd name="T62" fmla="*/ 37 w 710"/>
                <a:gd name="T63" fmla="*/ 293 h 844"/>
                <a:gd name="T64" fmla="*/ 45 w 710"/>
                <a:gd name="T65" fmla="*/ 280 h 844"/>
                <a:gd name="T66" fmla="*/ 53 w 710"/>
                <a:gd name="T67" fmla="*/ 271 h 844"/>
                <a:gd name="T68" fmla="*/ 66 w 710"/>
                <a:gd name="T69" fmla="*/ 259 h 844"/>
                <a:gd name="T70" fmla="*/ 80 w 710"/>
                <a:gd name="T71" fmla="*/ 242 h 844"/>
                <a:gd name="T72" fmla="*/ 96 w 710"/>
                <a:gd name="T73" fmla="*/ 224 h 844"/>
                <a:gd name="T74" fmla="*/ 116 w 710"/>
                <a:gd name="T75" fmla="*/ 204 h 844"/>
                <a:gd name="T76" fmla="*/ 137 w 710"/>
                <a:gd name="T77" fmla="*/ 181 h 844"/>
                <a:gd name="T78" fmla="*/ 159 w 710"/>
                <a:gd name="T79" fmla="*/ 161 h 844"/>
                <a:gd name="T80" fmla="*/ 183 w 710"/>
                <a:gd name="T81" fmla="*/ 137 h 844"/>
                <a:gd name="T82" fmla="*/ 205 w 710"/>
                <a:gd name="T83" fmla="*/ 113 h 844"/>
                <a:gd name="T84" fmla="*/ 228 w 710"/>
                <a:gd name="T85" fmla="*/ 91 h 844"/>
                <a:gd name="T86" fmla="*/ 250 w 710"/>
                <a:gd name="T87" fmla="*/ 70 h 844"/>
                <a:gd name="T88" fmla="*/ 269 w 710"/>
                <a:gd name="T89" fmla="*/ 50 h 844"/>
                <a:gd name="T90" fmla="*/ 288 w 710"/>
                <a:gd name="T91" fmla="*/ 33 h 844"/>
                <a:gd name="T92" fmla="*/ 303 w 710"/>
                <a:gd name="T93" fmla="*/ 19 h 844"/>
                <a:gd name="T94" fmla="*/ 316 w 710"/>
                <a:gd name="T95" fmla="*/ 7 h 844"/>
                <a:gd name="T96" fmla="*/ 324 w 710"/>
                <a:gd name="T97" fmla="*/ 0 h 844"/>
                <a:gd name="T98" fmla="*/ 325 w 710"/>
                <a:gd name="T99" fmla="*/ 27 h 844"/>
                <a:gd name="T100" fmla="*/ 331 w 710"/>
                <a:gd name="T101" fmla="*/ 58 h 844"/>
                <a:gd name="T102" fmla="*/ 340 w 710"/>
                <a:gd name="T103" fmla="*/ 86 h 844"/>
                <a:gd name="T104" fmla="*/ 355 w 710"/>
                <a:gd name="T105" fmla="*/ 99 h 8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0"/>
                <a:gd name="T160" fmla="*/ 0 h 844"/>
                <a:gd name="T161" fmla="*/ 710 w 710"/>
                <a:gd name="T162" fmla="*/ 844 h 8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0" h="844">
                  <a:moveTo>
                    <a:pt x="710" y="198"/>
                  </a:moveTo>
                  <a:lnTo>
                    <a:pt x="697" y="211"/>
                  </a:lnTo>
                  <a:lnTo>
                    <a:pt x="673" y="237"/>
                  </a:lnTo>
                  <a:lnTo>
                    <a:pt x="640" y="274"/>
                  </a:lnTo>
                  <a:lnTo>
                    <a:pt x="597" y="318"/>
                  </a:lnTo>
                  <a:lnTo>
                    <a:pt x="551" y="365"/>
                  </a:lnTo>
                  <a:lnTo>
                    <a:pt x="497" y="422"/>
                  </a:lnTo>
                  <a:lnTo>
                    <a:pt x="440" y="477"/>
                  </a:lnTo>
                  <a:lnTo>
                    <a:pt x="384" y="538"/>
                  </a:lnTo>
                  <a:lnTo>
                    <a:pt x="325" y="596"/>
                  </a:lnTo>
                  <a:lnTo>
                    <a:pt x="273" y="649"/>
                  </a:lnTo>
                  <a:lnTo>
                    <a:pt x="223" y="703"/>
                  </a:lnTo>
                  <a:lnTo>
                    <a:pt x="175" y="749"/>
                  </a:lnTo>
                  <a:lnTo>
                    <a:pt x="138" y="788"/>
                  </a:lnTo>
                  <a:lnTo>
                    <a:pt x="109" y="818"/>
                  </a:lnTo>
                  <a:lnTo>
                    <a:pt x="88" y="838"/>
                  </a:lnTo>
                  <a:lnTo>
                    <a:pt x="83" y="844"/>
                  </a:lnTo>
                  <a:lnTo>
                    <a:pt x="66" y="827"/>
                  </a:lnTo>
                  <a:lnTo>
                    <a:pt x="51" y="799"/>
                  </a:lnTo>
                  <a:lnTo>
                    <a:pt x="38" y="764"/>
                  </a:lnTo>
                  <a:lnTo>
                    <a:pt x="24" y="725"/>
                  </a:lnTo>
                  <a:lnTo>
                    <a:pt x="14" y="690"/>
                  </a:lnTo>
                  <a:lnTo>
                    <a:pt x="9" y="659"/>
                  </a:lnTo>
                  <a:lnTo>
                    <a:pt x="1" y="638"/>
                  </a:lnTo>
                  <a:lnTo>
                    <a:pt x="0" y="629"/>
                  </a:lnTo>
                  <a:lnTo>
                    <a:pt x="1" y="629"/>
                  </a:lnTo>
                  <a:lnTo>
                    <a:pt x="3" y="629"/>
                  </a:lnTo>
                  <a:lnTo>
                    <a:pt x="13" y="629"/>
                  </a:lnTo>
                  <a:lnTo>
                    <a:pt x="24" y="624"/>
                  </a:lnTo>
                  <a:lnTo>
                    <a:pt x="35" y="614"/>
                  </a:lnTo>
                  <a:lnTo>
                    <a:pt x="51" y="603"/>
                  </a:lnTo>
                  <a:lnTo>
                    <a:pt x="74" y="587"/>
                  </a:lnTo>
                  <a:lnTo>
                    <a:pt x="90" y="561"/>
                  </a:lnTo>
                  <a:lnTo>
                    <a:pt x="105" y="544"/>
                  </a:lnTo>
                  <a:lnTo>
                    <a:pt x="131" y="520"/>
                  </a:lnTo>
                  <a:lnTo>
                    <a:pt x="159" y="485"/>
                  </a:lnTo>
                  <a:lnTo>
                    <a:pt x="192" y="450"/>
                  </a:lnTo>
                  <a:lnTo>
                    <a:pt x="231" y="409"/>
                  </a:lnTo>
                  <a:lnTo>
                    <a:pt x="273" y="363"/>
                  </a:lnTo>
                  <a:lnTo>
                    <a:pt x="318" y="322"/>
                  </a:lnTo>
                  <a:lnTo>
                    <a:pt x="366" y="274"/>
                  </a:lnTo>
                  <a:lnTo>
                    <a:pt x="410" y="226"/>
                  </a:lnTo>
                  <a:lnTo>
                    <a:pt x="455" y="183"/>
                  </a:lnTo>
                  <a:lnTo>
                    <a:pt x="499" y="141"/>
                  </a:lnTo>
                  <a:lnTo>
                    <a:pt x="538" y="100"/>
                  </a:lnTo>
                  <a:lnTo>
                    <a:pt x="575" y="67"/>
                  </a:lnTo>
                  <a:lnTo>
                    <a:pt x="605" y="39"/>
                  </a:lnTo>
                  <a:lnTo>
                    <a:pt x="632" y="15"/>
                  </a:lnTo>
                  <a:lnTo>
                    <a:pt x="647" y="0"/>
                  </a:lnTo>
                  <a:lnTo>
                    <a:pt x="649" y="54"/>
                  </a:lnTo>
                  <a:lnTo>
                    <a:pt x="662" y="117"/>
                  </a:lnTo>
                  <a:lnTo>
                    <a:pt x="680" y="172"/>
                  </a:lnTo>
                  <a:lnTo>
                    <a:pt x="710"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28" name="Freeform 15"/>
            <p:cNvSpPr>
              <a:spLocks/>
            </p:cNvSpPr>
            <p:nvPr/>
          </p:nvSpPr>
          <p:spPr bwMode="auto">
            <a:xfrm>
              <a:off x="3102" y="3756"/>
              <a:ext cx="355" cy="421"/>
            </a:xfrm>
            <a:custGeom>
              <a:avLst/>
              <a:gdLst>
                <a:gd name="T0" fmla="*/ 355 w 710"/>
                <a:gd name="T1" fmla="*/ 99 h 844"/>
                <a:gd name="T2" fmla="*/ 355 w 710"/>
                <a:gd name="T3" fmla="*/ 99 h 844"/>
                <a:gd name="T4" fmla="*/ 349 w 710"/>
                <a:gd name="T5" fmla="*/ 105 h 844"/>
                <a:gd name="T6" fmla="*/ 337 w 710"/>
                <a:gd name="T7" fmla="*/ 118 h 844"/>
                <a:gd name="T8" fmla="*/ 320 w 710"/>
                <a:gd name="T9" fmla="*/ 137 h 844"/>
                <a:gd name="T10" fmla="*/ 299 w 710"/>
                <a:gd name="T11" fmla="*/ 159 h 844"/>
                <a:gd name="T12" fmla="*/ 276 w 710"/>
                <a:gd name="T13" fmla="*/ 182 h 844"/>
                <a:gd name="T14" fmla="*/ 249 w 710"/>
                <a:gd name="T15" fmla="*/ 211 h 844"/>
                <a:gd name="T16" fmla="*/ 220 w 710"/>
                <a:gd name="T17" fmla="*/ 238 h 844"/>
                <a:gd name="T18" fmla="*/ 192 w 710"/>
                <a:gd name="T19" fmla="*/ 268 h 844"/>
                <a:gd name="T20" fmla="*/ 163 w 710"/>
                <a:gd name="T21" fmla="*/ 297 h 844"/>
                <a:gd name="T22" fmla="*/ 137 w 710"/>
                <a:gd name="T23" fmla="*/ 324 h 844"/>
                <a:gd name="T24" fmla="*/ 112 w 710"/>
                <a:gd name="T25" fmla="*/ 351 h 844"/>
                <a:gd name="T26" fmla="*/ 88 w 710"/>
                <a:gd name="T27" fmla="*/ 374 h 844"/>
                <a:gd name="T28" fmla="*/ 69 w 710"/>
                <a:gd name="T29" fmla="*/ 393 h 844"/>
                <a:gd name="T30" fmla="*/ 55 w 710"/>
                <a:gd name="T31" fmla="*/ 408 h 844"/>
                <a:gd name="T32" fmla="*/ 44 w 710"/>
                <a:gd name="T33" fmla="*/ 418 h 844"/>
                <a:gd name="T34" fmla="*/ 42 w 710"/>
                <a:gd name="T35" fmla="*/ 421 h 844"/>
                <a:gd name="T36" fmla="*/ 42 w 710"/>
                <a:gd name="T37" fmla="*/ 421 h 844"/>
                <a:gd name="T38" fmla="*/ 33 w 710"/>
                <a:gd name="T39" fmla="*/ 413 h 844"/>
                <a:gd name="T40" fmla="*/ 26 w 710"/>
                <a:gd name="T41" fmla="*/ 399 h 844"/>
                <a:gd name="T42" fmla="*/ 19 w 710"/>
                <a:gd name="T43" fmla="*/ 381 h 844"/>
                <a:gd name="T44" fmla="*/ 12 w 710"/>
                <a:gd name="T45" fmla="*/ 362 h 844"/>
                <a:gd name="T46" fmla="*/ 7 w 710"/>
                <a:gd name="T47" fmla="*/ 344 h 844"/>
                <a:gd name="T48" fmla="*/ 5 w 710"/>
                <a:gd name="T49" fmla="*/ 329 h 844"/>
                <a:gd name="T50" fmla="*/ 1 w 710"/>
                <a:gd name="T51" fmla="*/ 318 h 844"/>
                <a:gd name="T52" fmla="*/ 0 w 710"/>
                <a:gd name="T53" fmla="*/ 314 h 844"/>
                <a:gd name="T54" fmla="*/ 0 w 710"/>
                <a:gd name="T55" fmla="*/ 314 h 844"/>
                <a:gd name="T56" fmla="*/ 1 w 710"/>
                <a:gd name="T57" fmla="*/ 314 h 844"/>
                <a:gd name="T58" fmla="*/ 2 w 710"/>
                <a:gd name="T59" fmla="*/ 314 h 844"/>
                <a:gd name="T60" fmla="*/ 7 w 710"/>
                <a:gd name="T61" fmla="*/ 314 h 844"/>
                <a:gd name="T62" fmla="*/ 12 w 710"/>
                <a:gd name="T63" fmla="*/ 311 h 844"/>
                <a:gd name="T64" fmla="*/ 18 w 710"/>
                <a:gd name="T65" fmla="*/ 306 h 844"/>
                <a:gd name="T66" fmla="*/ 26 w 710"/>
                <a:gd name="T67" fmla="*/ 301 h 844"/>
                <a:gd name="T68" fmla="*/ 37 w 710"/>
                <a:gd name="T69" fmla="*/ 293 h 844"/>
                <a:gd name="T70" fmla="*/ 45 w 710"/>
                <a:gd name="T71" fmla="*/ 280 h 844"/>
                <a:gd name="T72" fmla="*/ 45 w 710"/>
                <a:gd name="T73" fmla="*/ 280 h 844"/>
                <a:gd name="T74" fmla="*/ 53 w 710"/>
                <a:gd name="T75" fmla="*/ 271 h 844"/>
                <a:gd name="T76" fmla="*/ 66 w 710"/>
                <a:gd name="T77" fmla="*/ 259 h 844"/>
                <a:gd name="T78" fmla="*/ 80 w 710"/>
                <a:gd name="T79" fmla="*/ 242 h 844"/>
                <a:gd name="T80" fmla="*/ 96 w 710"/>
                <a:gd name="T81" fmla="*/ 224 h 844"/>
                <a:gd name="T82" fmla="*/ 116 w 710"/>
                <a:gd name="T83" fmla="*/ 204 h 844"/>
                <a:gd name="T84" fmla="*/ 137 w 710"/>
                <a:gd name="T85" fmla="*/ 181 h 844"/>
                <a:gd name="T86" fmla="*/ 159 w 710"/>
                <a:gd name="T87" fmla="*/ 161 h 844"/>
                <a:gd name="T88" fmla="*/ 183 w 710"/>
                <a:gd name="T89" fmla="*/ 137 h 844"/>
                <a:gd name="T90" fmla="*/ 205 w 710"/>
                <a:gd name="T91" fmla="*/ 113 h 844"/>
                <a:gd name="T92" fmla="*/ 228 w 710"/>
                <a:gd name="T93" fmla="*/ 91 h 844"/>
                <a:gd name="T94" fmla="*/ 250 w 710"/>
                <a:gd name="T95" fmla="*/ 70 h 844"/>
                <a:gd name="T96" fmla="*/ 269 w 710"/>
                <a:gd name="T97" fmla="*/ 50 h 844"/>
                <a:gd name="T98" fmla="*/ 288 w 710"/>
                <a:gd name="T99" fmla="*/ 33 h 844"/>
                <a:gd name="T100" fmla="*/ 303 w 710"/>
                <a:gd name="T101" fmla="*/ 19 h 844"/>
                <a:gd name="T102" fmla="*/ 316 w 710"/>
                <a:gd name="T103" fmla="*/ 7 h 844"/>
                <a:gd name="T104" fmla="*/ 324 w 710"/>
                <a:gd name="T105" fmla="*/ 0 h 844"/>
                <a:gd name="T106" fmla="*/ 324 w 710"/>
                <a:gd name="T107" fmla="*/ 0 h 844"/>
                <a:gd name="T108" fmla="*/ 325 w 710"/>
                <a:gd name="T109" fmla="*/ 27 h 844"/>
                <a:gd name="T110" fmla="*/ 331 w 710"/>
                <a:gd name="T111" fmla="*/ 58 h 844"/>
                <a:gd name="T112" fmla="*/ 340 w 710"/>
                <a:gd name="T113" fmla="*/ 86 h 844"/>
                <a:gd name="T114" fmla="*/ 355 w 710"/>
                <a:gd name="T115" fmla="*/ 99 h 8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0"/>
                <a:gd name="T175" fmla="*/ 0 h 844"/>
                <a:gd name="T176" fmla="*/ 710 w 710"/>
                <a:gd name="T177" fmla="*/ 844 h 8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0" h="844">
                  <a:moveTo>
                    <a:pt x="710" y="198"/>
                  </a:moveTo>
                  <a:lnTo>
                    <a:pt x="710" y="198"/>
                  </a:lnTo>
                  <a:lnTo>
                    <a:pt x="697" y="211"/>
                  </a:lnTo>
                  <a:lnTo>
                    <a:pt x="673" y="237"/>
                  </a:lnTo>
                  <a:lnTo>
                    <a:pt x="640" y="274"/>
                  </a:lnTo>
                  <a:lnTo>
                    <a:pt x="597" y="318"/>
                  </a:lnTo>
                  <a:lnTo>
                    <a:pt x="551" y="365"/>
                  </a:lnTo>
                  <a:lnTo>
                    <a:pt x="497" y="422"/>
                  </a:lnTo>
                  <a:lnTo>
                    <a:pt x="440" y="477"/>
                  </a:lnTo>
                  <a:lnTo>
                    <a:pt x="384" y="538"/>
                  </a:lnTo>
                  <a:lnTo>
                    <a:pt x="325" y="596"/>
                  </a:lnTo>
                  <a:lnTo>
                    <a:pt x="273" y="649"/>
                  </a:lnTo>
                  <a:lnTo>
                    <a:pt x="223" y="703"/>
                  </a:lnTo>
                  <a:lnTo>
                    <a:pt x="175" y="749"/>
                  </a:lnTo>
                  <a:lnTo>
                    <a:pt x="138" y="788"/>
                  </a:lnTo>
                  <a:lnTo>
                    <a:pt x="109" y="818"/>
                  </a:lnTo>
                  <a:lnTo>
                    <a:pt x="88" y="838"/>
                  </a:lnTo>
                  <a:lnTo>
                    <a:pt x="83" y="844"/>
                  </a:lnTo>
                  <a:lnTo>
                    <a:pt x="66" y="827"/>
                  </a:lnTo>
                  <a:lnTo>
                    <a:pt x="51" y="799"/>
                  </a:lnTo>
                  <a:lnTo>
                    <a:pt x="38" y="764"/>
                  </a:lnTo>
                  <a:lnTo>
                    <a:pt x="24" y="725"/>
                  </a:lnTo>
                  <a:lnTo>
                    <a:pt x="14" y="690"/>
                  </a:lnTo>
                  <a:lnTo>
                    <a:pt x="9" y="659"/>
                  </a:lnTo>
                  <a:lnTo>
                    <a:pt x="1" y="638"/>
                  </a:lnTo>
                  <a:lnTo>
                    <a:pt x="0" y="629"/>
                  </a:lnTo>
                  <a:lnTo>
                    <a:pt x="1" y="629"/>
                  </a:lnTo>
                  <a:lnTo>
                    <a:pt x="3" y="629"/>
                  </a:lnTo>
                  <a:lnTo>
                    <a:pt x="13" y="629"/>
                  </a:lnTo>
                  <a:lnTo>
                    <a:pt x="24" y="624"/>
                  </a:lnTo>
                  <a:lnTo>
                    <a:pt x="35" y="614"/>
                  </a:lnTo>
                  <a:lnTo>
                    <a:pt x="51" y="603"/>
                  </a:lnTo>
                  <a:lnTo>
                    <a:pt x="74" y="587"/>
                  </a:lnTo>
                  <a:lnTo>
                    <a:pt x="90" y="561"/>
                  </a:lnTo>
                  <a:lnTo>
                    <a:pt x="105" y="544"/>
                  </a:lnTo>
                  <a:lnTo>
                    <a:pt x="131" y="520"/>
                  </a:lnTo>
                  <a:lnTo>
                    <a:pt x="159" y="485"/>
                  </a:lnTo>
                  <a:lnTo>
                    <a:pt x="192" y="450"/>
                  </a:lnTo>
                  <a:lnTo>
                    <a:pt x="231" y="409"/>
                  </a:lnTo>
                  <a:lnTo>
                    <a:pt x="273" y="363"/>
                  </a:lnTo>
                  <a:lnTo>
                    <a:pt x="318" y="322"/>
                  </a:lnTo>
                  <a:lnTo>
                    <a:pt x="366" y="274"/>
                  </a:lnTo>
                  <a:lnTo>
                    <a:pt x="410" y="226"/>
                  </a:lnTo>
                  <a:lnTo>
                    <a:pt x="455" y="183"/>
                  </a:lnTo>
                  <a:lnTo>
                    <a:pt x="499" y="141"/>
                  </a:lnTo>
                  <a:lnTo>
                    <a:pt x="538" y="100"/>
                  </a:lnTo>
                  <a:lnTo>
                    <a:pt x="575" y="67"/>
                  </a:lnTo>
                  <a:lnTo>
                    <a:pt x="605" y="39"/>
                  </a:lnTo>
                  <a:lnTo>
                    <a:pt x="632" y="15"/>
                  </a:lnTo>
                  <a:lnTo>
                    <a:pt x="647" y="0"/>
                  </a:lnTo>
                  <a:lnTo>
                    <a:pt x="649" y="54"/>
                  </a:lnTo>
                  <a:lnTo>
                    <a:pt x="662" y="117"/>
                  </a:lnTo>
                  <a:lnTo>
                    <a:pt x="680" y="172"/>
                  </a:lnTo>
                  <a:lnTo>
                    <a:pt x="710" y="19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itchFamily="18" charset="0"/>
                <a:cs typeface="Times New Roman" pitchFamily="18" charset="0"/>
              </a:endParaRPr>
            </a:p>
          </p:txBody>
        </p:sp>
        <p:sp>
          <p:nvSpPr>
            <p:cNvPr id="13329" name="Freeform 16"/>
            <p:cNvSpPr>
              <a:spLocks/>
            </p:cNvSpPr>
            <p:nvPr/>
          </p:nvSpPr>
          <p:spPr bwMode="auto">
            <a:xfrm>
              <a:off x="2568" y="3553"/>
              <a:ext cx="906" cy="654"/>
            </a:xfrm>
            <a:custGeom>
              <a:avLst/>
              <a:gdLst>
                <a:gd name="T0" fmla="*/ 205 w 1811"/>
                <a:gd name="T1" fmla="*/ 489 h 1308"/>
                <a:gd name="T2" fmla="*/ 169 w 1811"/>
                <a:gd name="T3" fmla="*/ 437 h 1308"/>
                <a:gd name="T4" fmla="*/ 149 w 1811"/>
                <a:gd name="T5" fmla="*/ 387 h 1308"/>
                <a:gd name="T6" fmla="*/ 154 w 1811"/>
                <a:gd name="T7" fmla="*/ 349 h 1308"/>
                <a:gd name="T8" fmla="*/ 71 w 1811"/>
                <a:gd name="T9" fmla="*/ 313 h 1308"/>
                <a:gd name="T10" fmla="*/ 67 w 1811"/>
                <a:gd name="T11" fmla="*/ 353 h 1308"/>
                <a:gd name="T12" fmla="*/ 86 w 1811"/>
                <a:gd name="T13" fmla="*/ 404 h 1308"/>
                <a:gd name="T14" fmla="*/ 122 w 1811"/>
                <a:gd name="T15" fmla="*/ 454 h 1308"/>
                <a:gd name="T16" fmla="*/ 165 w 1811"/>
                <a:gd name="T17" fmla="*/ 482 h 1308"/>
                <a:gd name="T18" fmla="*/ 141 w 1811"/>
                <a:gd name="T19" fmla="*/ 472 h 1308"/>
                <a:gd name="T20" fmla="*/ 122 w 1811"/>
                <a:gd name="T21" fmla="*/ 466 h 1308"/>
                <a:gd name="T22" fmla="*/ 63 w 1811"/>
                <a:gd name="T23" fmla="*/ 431 h 1308"/>
                <a:gd name="T24" fmla="*/ 27 w 1811"/>
                <a:gd name="T25" fmla="*/ 379 h 1308"/>
                <a:gd name="T26" fmla="*/ 9 w 1811"/>
                <a:gd name="T27" fmla="*/ 329 h 1308"/>
                <a:gd name="T28" fmla="*/ 12 w 1811"/>
                <a:gd name="T29" fmla="*/ 291 h 1308"/>
                <a:gd name="T30" fmla="*/ 21 w 1811"/>
                <a:gd name="T31" fmla="*/ 283 h 1308"/>
                <a:gd name="T32" fmla="*/ 26 w 1811"/>
                <a:gd name="T33" fmla="*/ 261 h 1308"/>
                <a:gd name="T34" fmla="*/ 52 w 1811"/>
                <a:gd name="T35" fmla="*/ 228 h 1308"/>
                <a:gd name="T36" fmla="*/ 103 w 1811"/>
                <a:gd name="T37" fmla="*/ 174 h 1308"/>
                <a:gd name="T38" fmla="*/ 183 w 1811"/>
                <a:gd name="T39" fmla="*/ 96 h 1308"/>
                <a:gd name="T40" fmla="*/ 262 w 1811"/>
                <a:gd name="T41" fmla="*/ 15 h 1308"/>
                <a:gd name="T42" fmla="*/ 282 w 1811"/>
                <a:gd name="T43" fmla="*/ 1 h 1308"/>
                <a:gd name="T44" fmla="*/ 306 w 1811"/>
                <a:gd name="T45" fmla="*/ 3 h 1308"/>
                <a:gd name="T46" fmla="*/ 347 w 1811"/>
                <a:gd name="T47" fmla="*/ 17 h 1308"/>
                <a:gd name="T48" fmla="*/ 447 w 1811"/>
                <a:gd name="T49" fmla="*/ 49 h 1308"/>
                <a:gd name="T50" fmla="*/ 579 w 1811"/>
                <a:gd name="T51" fmla="*/ 89 h 1308"/>
                <a:gd name="T52" fmla="*/ 712 w 1811"/>
                <a:gd name="T53" fmla="*/ 130 h 1308"/>
                <a:gd name="T54" fmla="*/ 811 w 1811"/>
                <a:gd name="T55" fmla="*/ 162 h 1308"/>
                <a:gd name="T56" fmla="*/ 859 w 1811"/>
                <a:gd name="T57" fmla="*/ 181 h 1308"/>
                <a:gd name="T58" fmla="*/ 858 w 1811"/>
                <a:gd name="T59" fmla="*/ 203 h 1308"/>
                <a:gd name="T60" fmla="*/ 822 w 1811"/>
                <a:gd name="T61" fmla="*/ 236 h 1308"/>
                <a:gd name="T62" fmla="*/ 762 w 1811"/>
                <a:gd name="T63" fmla="*/ 294 h 1308"/>
                <a:gd name="T64" fmla="*/ 693 w 1811"/>
                <a:gd name="T65" fmla="*/ 364 h 1308"/>
                <a:gd name="T66" fmla="*/ 630 w 1811"/>
                <a:gd name="T67" fmla="*/ 428 h 1308"/>
                <a:gd name="T68" fmla="*/ 587 w 1811"/>
                <a:gd name="T69" fmla="*/ 475 h 1308"/>
                <a:gd name="T70" fmla="*/ 560 w 1811"/>
                <a:gd name="T71" fmla="*/ 504 h 1308"/>
                <a:gd name="T72" fmla="*/ 541 w 1811"/>
                <a:gd name="T73" fmla="*/ 517 h 1308"/>
                <a:gd name="T74" fmla="*/ 534 w 1811"/>
                <a:gd name="T75" fmla="*/ 517 h 1308"/>
                <a:gd name="T76" fmla="*/ 541 w 1811"/>
                <a:gd name="T77" fmla="*/ 548 h 1308"/>
                <a:gd name="T78" fmla="*/ 560 w 1811"/>
                <a:gd name="T79" fmla="*/ 602 h 1308"/>
                <a:gd name="T80" fmla="*/ 578 w 1811"/>
                <a:gd name="T81" fmla="*/ 622 h 1308"/>
                <a:gd name="T82" fmla="*/ 622 w 1811"/>
                <a:gd name="T83" fmla="*/ 577 h 1308"/>
                <a:gd name="T84" fmla="*/ 697 w 1811"/>
                <a:gd name="T85" fmla="*/ 501 h 1308"/>
                <a:gd name="T86" fmla="*/ 783 w 1811"/>
                <a:gd name="T87" fmla="*/ 414 h 1308"/>
                <a:gd name="T88" fmla="*/ 854 w 1811"/>
                <a:gd name="T89" fmla="*/ 340 h 1308"/>
                <a:gd name="T90" fmla="*/ 889 w 1811"/>
                <a:gd name="T91" fmla="*/ 302 h 1308"/>
                <a:gd name="T92" fmla="*/ 902 w 1811"/>
                <a:gd name="T93" fmla="*/ 311 h 1308"/>
                <a:gd name="T94" fmla="*/ 838 w 1811"/>
                <a:gd name="T95" fmla="*/ 379 h 1308"/>
                <a:gd name="T96" fmla="*/ 762 w 1811"/>
                <a:gd name="T97" fmla="*/ 458 h 1308"/>
                <a:gd name="T98" fmla="*/ 696 w 1811"/>
                <a:gd name="T99" fmla="*/ 529 h 1308"/>
                <a:gd name="T100" fmla="*/ 644 w 1811"/>
                <a:gd name="T101" fmla="*/ 587 h 1308"/>
                <a:gd name="T102" fmla="*/ 609 w 1811"/>
                <a:gd name="T103" fmla="*/ 622 h 1308"/>
                <a:gd name="T104" fmla="*/ 598 w 1811"/>
                <a:gd name="T105" fmla="*/ 635 h 1308"/>
                <a:gd name="T106" fmla="*/ 589 w 1811"/>
                <a:gd name="T107" fmla="*/ 651 h 1308"/>
                <a:gd name="T108" fmla="*/ 565 w 1811"/>
                <a:gd name="T109" fmla="*/ 651 h 1308"/>
                <a:gd name="T110" fmla="*/ 541 w 1811"/>
                <a:gd name="T111" fmla="*/ 639 h 1308"/>
                <a:gd name="T112" fmla="*/ 502 w 1811"/>
                <a:gd name="T113" fmla="*/ 621 h 1308"/>
                <a:gd name="T114" fmla="*/ 444 w 1811"/>
                <a:gd name="T115" fmla="*/ 597 h 1308"/>
                <a:gd name="T116" fmla="*/ 377 w 1811"/>
                <a:gd name="T117" fmla="*/ 567 h 1308"/>
                <a:gd name="T118" fmla="*/ 306 w 1811"/>
                <a:gd name="T119" fmla="*/ 539 h 1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1"/>
                <a:gd name="T181" fmla="*/ 0 h 1308"/>
                <a:gd name="T182" fmla="*/ 1811 w 1811"/>
                <a:gd name="T183" fmla="*/ 1308 h 13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1" h="1308">
                  <a:moveTo>
                    <a:pt x="516" y="1036"/>
                  </a:moveTo>
                  <a:lnTo>
                    <a:pt x="455" y="1008"/>
                  </a:lnTo>
                  <a:lnTo>
                    <a:pt x="409" y="977"/>
                  </a:lnTo>
                  <a:lnTo>
                    <a:pt x="378" y="943"/>
                  </a:lnTo>
                  <a:lnTo>
                    <a:pt x="354" y="908"/>
                  </a:lnTo>
                  <a:lnTo>
                    <a:pt x="337" y="873"/>
                  </a:lnTo>
                  <a:lnTo>
                    <a:pt x="324" y="840"/>
                  </a:lnTo>
                  <a:lnTo>
                    <a:pt x="313" y="807"/>
                  </a:lnTo>
                  <a:lnTo>
                    <a:pt x="298" y="773"/>
                  </a:lnTo>
                  <a:lnTo>
                    <a:pt x="283" y="731"/>
                  </a:lnTo>
                  <a:lnTo>
                    <a:pt x="289" y="705"/>
                  </a:lnTo>
                  <a:lnTo>
                    <a:pt x="307" y="697"/>
                  </a:lnTo>
                  <a:lnTo>
                    <a:pt x="331" y="705"/>
                  </a:lnTo>
                  <a:lnTo>
                    <a:pt x="167" y="636"/>
                  </a:lnTo>
                  <a:lnTo>
                    <a:pt x="141" y="625"/>
                  </a:lnTo>
                  <a:lnTo>
                    <a:pt x="124" y="636"/>
                  </a:lnTo>
                  <a:lnTo>
                    <a:pt x="119" y="662"/>
                  </a:lnTo>
                  <a:lnTo>
                    <a:pt x="133" y="705"/>
                  </a:lnTo>
                  <a:lnTo>
                    <a:pt x="146" y="738"/>
                  </a:lnTo>
                  <a:lnTo>
                    <a:pt x="157" y="770"/>
                  </a:lnTo>
                  <a:lnTo>
                    <a:pt x="172" y="807"/>
                  </a:lnTo>
                  <a:lnTo>
                    <a:pt x="189" y="840"/>
                  </a:lnTo>
                  <a:lnTo>
                    <a:pt x="211" y="877"/>
                  </a:lnTo>
                  <a:lnTo>
                    <a:pt x="244" y="908"/>
                  </a:lnTo>
                  <a:lnTo>
                    <a:pt x="289" y="943"/>
                  </a:lnTo>
                  <a:lnTo>
                    <a:pt x="348" y="971"/>
                  </a:lnTo>
                  <a:lnTo>
                    <a:pt x="329" y="964"/>
                  </a:lnTo>
                  <a:lnTo>
                    <a:pt x="313" y="958"/>
                  </a:lnTo>
                  <a:lnTo>
                    <a:pt x="296" y="953"/>
                  </a:lnTo>
                  <a:lnTo>
                    <a:pt x="281" y="943"/>
                  </a:lnTo>
                  <a:lnTo>
                    <a:pt x="268" y="938"/>
                  </a:lnTo>
                  <a:lnTo>
                    <a:pt x="255" y="932"/>
                  </a:lnTo>
                  <a:lnTo>
                    <a:pt x="244" y="931"/>
                  </a:lnTo>
                  <a:lnTo>
                    <a:pt x="233" y="925"/>
                  </a:lnTo>
                  <a:lnTo>
                    <a:pt x="172" y="894"/>
                  </a:lnTo>
                  <a:lnTo>
                    <a:pt x="126" y="862"/>
                  </a:lnTo>
                  <a:lnTo>
                    <a:pt x="93" y="829"/>
                  </a:lnTo>
                  <a:lnTo>
                    <a:pt x="70" y="797"/>
                  </a:lnTo>
                  <a:lnTo>
                    <a:pt x="54" y="758"/>
                  </a:lnTo>
                  <a:lnTo>
                    <a:pt x="41" y="727"/>
                  </a:lnTo>
                  <a:lnTo>
                    <a:pt x="30" y="692"/>
                  </a:lnTo>
                  <a:lnTo>
                    <a:pt x="17" y="657"/>
                  </a:lnTo>
                  <a:lnTo>
                    <a:pt x="0" y="616"/>
                  </a:lnTo>
                  <a:lnTo>
                    <a:pt x="6" y="588"/>
                  </a:lnTo>
                  <a:lnTo>
                    <a:pt x="24" y="581"/>
                  </a:lnTo>
                  <a:lnTo>
                    <a:pt x="50" y="592"/>
                  </a:lnTo>
                  <a:lnTo>
                    <a:pt x="45" y="581"/>
                  </a:lnTo>
                  <a:lnTo>
                    <a:pt x="41" y="566"/>
                  </a:lnTo>
                  <a:lnTo>
                    <a:pt x="41" y="555"/>
                  </a:lnTo>
                  <a:lnTo>
                    <a:pt x="45" y="538"/>
                  </a:lnTo>
                  <a:lnTo>
                    <a:pt x="52" y="522"/>
                  </a:lnTo>
                  <a:lnTo>
                    <a:pt x="63" y="501"/>
                  </a:lnTo>
                  <a:lnTo>
                    <a:pt x="80" y="479"/>
                  </a:lnTo>
                  <a:lnTo>
                    <a:pt x="104" y="455"/>
                  </a:lnTo>
                  <a:lnTo>
                    <a:pt x="130" y="425"/>
                  </a:lnTo>
                  <a:lnTo>
                    <a:pt x="163" y="390"/>
                  </a:lnTo>
                  <a:lnTo>
                    <a:pt x="206" y="348"/>
                  </a:lnTo>
                  <a:lnTo>
                    <a:pt x="250" y="301"/>
                  </a:lnTo>
                  <a:lnTo>
                    <a:pt x="304" y="250"/>
                  </a:lnTo>
                  <a:lnTo>
                    <a:pt x="365" y="192"/>
                  </a:lnTo>
                  <a:lnTo>
                    <a:pt x="431" y="122"/>
                  </a:lnTo>
                  <a:lnTo>
                    <a:pt x="507" y="46"/>
                  </a:lnTo>
                  <a:lnTo>
                    <a:pt x="524" y="29"/>
                  </a:lnTo>
                  <a:lnTo>
                    <a:pt x="539" y="15"/>
                  </a:lnTo>
                  <a:lnTo>
                    <a:pt x="553" y="5"/>
                  </a:lnTo>
                  <a:lnTo>
                    <a:pt x="563" y="2"/>
                  </a:lnTo>
                  <a:lnTo>
                    <a:pt x="577" y="0"/>
                  </a:lnTo>
                  <a:lnTo>
                    <a:pt x="592" y="2"/>
                  </a:lnTo>
                  <a:lnTo>
                    <a:pt x="611" y="5"/>
                  </a:lnTo>
                  <a:lnTo>
                    <a:pt x="635" y="13"/>
                  </a:lnTo>
                  <a:lnTo>
                    <a:pt x="657" y="20"/>
                  </a:lnTo>
                  <a:lnTo>
                    <a:pt x="694" y="33"/>
                  </a:lnTo>
                  <a:lnTo>
                    <a:pt x="748" y="52"/>
                  </a:lnTo>
                  <a:lnTo>
                    <a:pt x="816" y="70"/>
                  </a:lnTo>
                  <a:lnTo>
                    <a:pt x="894" y="98"/>
                  </a:lnTo>
                  <a:lnTo>
                    <a:pt x="979" y="122"/>
                  </a:lnTo>
                  <a:lnTo>
                    <a:pt x="1068" y="150"/>
                  </a:lnTo>
                  <a:lnTo>
                    <a:pt x="1158" y="177"/>
                  </a:lnTo>
                  <a:lnTo>
                    <a:pt x="1249" y="205"/>
                  </a:lnTo>
                  <a:lnTo>
                    <a:pt x="1340" y="233"/>
                  </a:lnTo>
                  <a:lnTo>
                    <a:pt x="1423" y="259"/>
                  </a:lnTo>
                  <a:lnTo>
                    <a:pt x="1500" y="281"/>
                  </a:lnTo>
                  <a:lnTo>
                    <a:pt x="1567" y="307"/>
                  </a:lnTo>
                  <a:lnTo>
                    <a:pt x="1621" y="324"/>
                  </a:lnTo>
                  <a:lnTo>
                    <a:pt x="1660" y="335"/>
                  </a:lnTo>
                  <a:lnTo>
                    <a:pt x="1682" y="342"/>
                  </a:lnTo>
                  <a:lnTo>
                    <a:pt x="1717" y="361"/>
                  </a:lnTo>
                  <a:lnTo>
                    <a:pt x="1732" y="375"/>
                  </a:lnTo>
                  <a:lnTo>
                    <a:pt x="1726" y="390"/>
                  </a:lnTo>
                  <a:lnTo>
                    <a:pt x="1715" y="405"/>
                  </a:lnTo>
                  <a:lnTo>
                    <a:pt x="1700" y="420"/>
                  </a:lnTo>
                  <a:lnTo>
                    <a:pt x="1673" y="444"/>
                  </a:lnTo>
                  <a:lnTo>
                    <a:pt x="1643" y="472"/>
                  </a:lnTo>
                  <a:lnTo>
                    <a:pt x="1606" y="505"/>
                  </a:lnTo>
                  <a:lnTo>
                    <a:pt x="1567" y="546"/>
                  </a:lnTo>
                  <a:lnTo>
                    <a:pt x="1523" y="588"/>
                  </a:lnTo>
                  <a:lnTo>
                    <a:pt x="1478" y="631"/>
                  </a:lnTo>
                  <a:lnTo>
                    <a:pt x="1434" y="679"/>
                  </a:lnTo>
                  <a:lnTo>
                    <a:pt x="1386" y="727"/>
                  </a:lnTo>
                  <a:lnTo>
                    <a:pt x="1341" y="768"/>
                  </a:lnTo>
                  <a:lnTo>
                    <a:pt x="1299" y="814"/>
                  </a:lnTo>
                  <a:lnTo>
                    <a:pt x="1260" y="855"/>
                  </a:lnTo>
                  <a:lnTo>
                    <a:pt x="1227" y="890"/>
                  </a:lnTo>
                  <a:lnTo>
                    <a:pt x="1199" y="925"/>
                  </a:lnTo>
                  <a:lnTo>
                    <a:pt x="1173" y="949"/>
                  </a:lnTo>
                  <a:lnTo>
                    <a:pt x="1158" y="966"/>
                  </a:lnTo>
                  <a:lnTo>
                    <a:pt x="1142" y="992"/>
                  </a:lnTo>
                  <a:lnTo>
                    <a:pt x="1119" y="1008"/>
                  </a:lnTo>
                  <a:lnTo>
                    <a:pt x="1103" y="1019"/>
                  </a:lnTo>
                  <a:lnTo>
                    <a:pt x="1092" y="1029"/>
                  </a:lnTo>
                  <a:lnTo>
                    <a:pt x="1081" y="1034"/>
                  </a:lnTo>
                  <a:lnTo>
                    <a:pt x="1071" y="1034"/>
                  </a:lnTo>
                  <a:lnTo>
                    <a:pt x="1069" y="1034"/>
                  </a:lnTo>
                  <a:lnTo>
                    <a:pt x="1068" y="1034"/>
                  </a:lnTo>
                  <a:lnTo>
                    <a:pt x="1069" y="1043"/>
                  </a:lnTo>
                  <a:lnTo>
                    <a:pt x="1077" y="1064"/>
                  </a:lnTo>
                  <a:lnTo>
                    <a:pt x="1082" y="1095"/>
                  </a:lnTo>
                  <a:lnTo>
                    <a:pt x="1092" y="1130"/>
                  </a:lnTo>
                  <a:lnTo>
                    <a:pt x="1106" y="1169"/>
                  </a:lnTo>
                  <a:lnTo>
                    <a:pt x="1119" y="1204"/>
                  </a:lnTo>
                  <a:lnTo>
                    <a:pt x="1134" y="1232"/>
                  </a:lnTo>
                  <a:lnTo>
                    <a:pt x="1151" y="1249"/>
                  </a:lnTo>
                  <a:lnTo>
                    <a:pt x="1156" y="1243"/>
                  </a:lnTo>
                  <a:lnTo>
                    <a:pt x="1177" y="1223"/>
                  </a:lnTo>
                  <a:lnTo>
                    <a:pt x="1206" y="1193"/>
                  </a:lnTo>
                  <a:lnTo>
                    <a:pt x="1243" y="1154"/>
                  </a:lnTo>
                  <a:lnTo>
                    <a:pt x="1291" y="1108"/>
                  </a:lnTo>
                  <a:lnTo>
                    <a:pt x="1341" y="1054"/>
                  </a:lnTo>
                  <a:lnTo>
                    <a:pt x="1393" y="1001"/>
                  </a:lnTo>
                  <a:lnTo>
                    <a:pt x="1452" y="943"/>
                  </a:lnTo>
                  <a:lnTo>
                    <a:pt x="1508" y="882"/>
                  </a:lnTo>
                  <a:lnTo>
                    <a:pt x="1565" y="827"/>
                  </a:lnTo>
                  <a:lnTo>
                    <a:pt x="1619" y="770"/>
                  </a:lnTo>
                  <a:lnTo>
                    <a:pt x="1665" y="723"/>
                  </a:lnTo>
                  <a:lnTo>
                    <a:pt x="1708" y="679"/>
                  </a:lnTo>
                  <a:lnTo>
                    <a:pt x="1741" y="642"/>
                  </a:lnTo>
                  <a:lnTo>
                    <a:pt x="1765" y="616"/>
                  </a:lnTo>
                  <a:lnTo>
                    <a:pt x="1778" y="603"/>
                  </a:lnTo>
                  <a:lnTo>
                    <a:pt x="1800" y="586"/>
                  </a:lnTo>
                  <a:lnTo>
                    <a:pt x="1811" y="597"/>
                  </a:lnTo>
                  <a:lnTo>
                    <a:pt x="1804" y="622"/>
                  </a:lnTo>
                  <a:lnTo>
                    <a:pt x="1789" y="651"/>
                  </a:lnTo>
                  <a:lnTo>
                    <a:pt x="1732" y="703"/>
                  </a:lnTo>
                  <a:lnTo>
                    <a:pt x="1676" y="757"/>
                  </a:lnTo>
                  <a:lnTo>
                    <a:pt x="1624" y="810"/>
                  </a:lnTo>
                  <a:lnTo>
                    <a:pt x="1571" y="862"/>
                  </a:lnTo>
                  <a:lnTo>
                    <a:pt x="1523" y="916"/>
                  </a:lnTo>
                  <a:lnTo>
                    <a:pt x="1475" y="964"/>
                  </a:lnTo>
                  <a:lnTo>
                    <a:pt x="1434" y="1012"/>
                  </a:lnTo>
                  <a:lnTo>
                    <a:pt x="1391" y="1058"/>
                  </a:lnTo>
                  <a:lnTo>
                    <a:pt x="1351" y="1099"/>
                  </a:lnTo>
                  <a:lnTo>
                    <a:pt x="1317" y="1136"/>
                  </a:lnTo>
                  <a:lnTo>
                    <a:pt x="1288" y="1173"/>
                  </a:lnTo>
                  <a:lnTo>
                    <a:pt x="1260" y="1201"/>
                  </a:lnTo>
                  <a:lnTo>
                    <a:pt x="1238" y="1227"/>
                  </a:lnTo>
                  <a:lnTo>
                    <a:pt x="1217" y="1243"/>
                  </a:lnTo>
                  <a:lnTo>
                    <a:pt x="1204" y="1254"/>
                  </a:lnTo>
                  <a:lnTo>
                    <a:pt x="1193" y="1256"/>
                  </a:lnTo>
                  <a:lnTo>
                    <a:pt x="1195" y="1269"/>
                  </a:lnTo>
                  <a:lnTo>
                    <a:pt x="1193" y="1282"/>
                  </a:lnTo>
                  <a:lnTo>
                    <a:pt x="1188" y="1293"/>
                  </a:lnTo>
                  <a:lnTo>
                    <a:pt x="1177" y="1302"/>
                  </a:lnTo>
                  <a:lnTo>
                    <a:pt x="1162" y="1308"/>
                  </a:lnTo>
                  <a:lnTo>
                    <a:pt x="1145" y="1308"/>
                  </a:lnTo>
                  <a:lnTo>
                    <a:pt x="1129" y="1302"/>
                  </a:lnTo>
                  <a:lnTo>
                    <a:pt x="1108" y="1293"/>
                  </a:lnTo>
                  <a:lnTo>
                    <a:pt x="1097" y="1288"/>
                  </a:lnTo>
                  <a:lnTo>
                    <a:pt x="1081" y="1277"/>
                  </a:lnTo>
                  <a:lnTo>
                    <a:pt x="1058" y="1264"/>
                  </a:lnTo>
                  <a:lnTo>
                    <a:pt x="1032" y="1254"/>
                  </a:lnTo>
                  <a:lnTo>
                    <a:pt x="1003" y="1241"/>
                  </a:lnTo>
                  <a:lnTo>
                    <a:pt x="970" y="1227"/>
                  </a:lnTo>
                  <a:lnTo>
                    <a:pt x="931" y="1210"/>
                  </a:lnTo>
                  <a:lnTo>
                    <a:pt x="888" y="1193"/>
                  </a:lnTo>
                  <a:lnTo>
                    <a:pt x="846" y="1175"/>
                  </a:lnTo>
                  <a:lnTo>
                    <a:pt x="801" y="1154"/>
                  </a:lnTo>
                  <a:lnTo>
                    <a:pt x="753" y="1134"/>
                  </a:lnTo>
                  <a:lnTo>
                    <a:pt x="707" y="1114"/>
                  </a:lnTo>
                  <a:lnTo>
                    <a:pt x="659" y="1095"/>
                  </a:lnTo>
                  <a:lnTo>
                    <a:pt x="611" y="1077"/>
                  </a:lnTo>
                  <a:lnTo>
                    <a:pt x="563" y="1058"/>
                  </a:lnTo>
                  <a:lnTo>
                    <a:pt x="516" y="1036"/>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30" name="Freeform 17"/>
            <p:cNvSpPr>
              <a:spLocks/>
            </p:cNvSpPr>
            <p:nvPr/>
          </p:nvSpPr>
          <p:spPr bwMode="auto">
            <a:xfrm>
              <a:off x="2568" y="3553"/>
              <a:ext cx="906" cy="654"/>
            </a:xfrm>
            <a:custGeom>
              <a:avLst/>
              <a:gdLst>
                <a:gd name="T0" fmla="*/ 205 w 1811"/>
                <a:gd name="T1" fmla="*/ 489 h 1308"/>
                <a:gd name="T2" fmla="*/ 162 w 1811"/>
                <a:gd name="T3" fmla="*/ 420 h 1308"/>
                <a:gd name="T4" fmla="*/ 142 w 1811"/>
                <a:gd name="T5" fmla="*/ 366 h 1308"/>
                <a:gd name="T6" fmla="*/ 84 w 1811"/>
                <a:gd name="T7" fmla="*/ 318 h 1308"/>
                <a:gd name="T8" fmla="*/ 60 w 1811"/>
                <a:gd name="T9" fmla="*/ 331 h 1308"/>
                <a:gd name="T10" fmla="*/ 79 w 1811"/>
                <a:gd name="T11" fmla="*/ 385 h 1308"/>
                <a:gd name="T12" fmla="*/ 122 w 1811"/>
                <a:gd name="T13" fmla="*/ 454 h 1308"/>
                <a:gd name="T14" fmla="*/ 165 w 1811"/>
                <a:gd name="T15" fmla="*/ 482 h 1308"/>
                <a:gd name="T16" fmla="*/ 134 w 1811"/>
                <a:gd name="T17" fmla="*/ 469 h 1308"/>
                <a:gd name="T18" fmla="*/ 117 w 1811"/>
                <a:gd name="T19" fmla="*/ 463 h 1308"/>
                <a:gd name="T20" fmla="*/ 35 w 1811"/>
                <a:gd name="T21" fmla="*/ 399 h 1308"/>
                <a:gd name="T22" fmla="*/ 9 w 1811"/>
                <a:gd name="T23" fmla="*/ 329 h 1308"/>
                <a:gd name="T24" fmla="*/ 12 w 1811"/>
                <a:gd name="T25" fmla="*/ 291 h 1308"/>
                <a:gd name="T26" fmla="*/ 21 w 1811"/>
                <a:gd name="T27" fmla="*/ 283 h 1308"/>
                <a:gd name="T28" fmla="*/ 32 w 1811"/>
                <a:gd name="T29" fmla="*/ 251 h 1308"/>
                <a:gd name="T30" fmla="*/ 82 w 1811"/>
                <a:gd name="T31" fmla="*/ 195 h 1308"/>
                <a:gd name="T32" fmla="*/ 183 w 1811"/>
                <a:gd name="T33" fmla="*/ 96 h 1308"/>
                <a:gd name="T34" fmla="*/ 262 w 1811"/>
                <a:gd name="T35" fmla="*/ 15 h 1308"/>
                <a:gd name="T36" fmla="*/ 289 w 1811"/>
                <a:gd name="T37" fmla="*/ 0 h 1308"/>
                <a:gd name="T38" fmla="*/ 318 w 1811"/>
                <a:gd name="T39" fmla="*/ 7 h 1308"/>
                <a:gd name="T40" fmla="*/ 408 w 1811"/>
                <a:gd name="T41" fmla="*/ 35 h 1308"/>
                <a:gd name="T42" fmla="*/ 579 w 1811"/>
                <a:gd name="T43" fmla="*/ 89 h 1308"/>
                <a:gd name="T44" fmla="*/ 750 w 1811"/>
                <a:gd name="T45" fmla="*/ 141 h 1308"/>
                <a:gd name="T46" fmla="*/ 841 w 1811"/>
                <a:gd name="T47" fmla="*/ 171 h 1308"/>
                <a:gd name="T48" fmla="*/ 863 w 1811"/>
                <a:gd name="T49" fmla="*/ 195 h 1308"/>
                <a:gd name="T50" fmla="*/ 837 w 1811"/>
                <a:gd name="T51" fmla="*/ 222 h 1308"/>
                <a:gd name="T52" fmla="*/ 762 w 1811"/>
                <a:gd name="T53" fmla="*/ 294 h 1308"/>
                <a:gd name="T54" fmla="*/ 671 w 1811"/>
                <a:gd name="T55" fmla="*/ 384 h 1308"/>
                <a:gd name="T56" fmla="*/ 600 w 1811"/>
                <a:gd name="T57" fmla="*/ 463 h 1308"/>
                <a:gd name="T58" fmla="*/ 571 w 1811"/>
                <a:gd name="T59" fmla="*/ 496 h 1308"/>
                <a:gd name="T60" fmla="*/ 541 w 1811"/>
                <a:gd name="T61" fmla="*/ 517 h 1308"/>
                <a:gd name="T62" fmla="*/ 534 w 1811"/>
                <a:gd name="T63" fmla="*/ 517 h 1308"/>
                <a:gd name="T64" fmla="*/ 546 w 1811"/>
                <a:gd name="T65" fmla="*/ 565 h 1308"/>
                <a:gd name="T66" fmla="*/ 576 w 1811"/>
                <a:gd name="T67" fmla="*/ 625 h 1308"/>
                <a:gd name="T68" fmla="*/ 603 w 1811"/>
                <a:gd name="T69" fmla="*/ 597 h 1308"/>
                <a:gd name="T70" fmla="*/ 697 w 1811"/>
                <a:gd name="T71" fmla="*/ 501 h 1308"/>
                <a:gd name="T72" fmla="*/ 810 w 1811"/>
                <a:gd name="T73" fmla="*/ 385 h 1308"/>
                <a:gd name="T74" fmla="*/ 883 w 1811"/>
                <a:gd name="T75" fmla="*/ 308 h 1308"/>
                <a:gd name="T76" fmla="*/ 906 w 1811"/>
                <a:gd name="T77" fmla="*/ 299 h 1308"/>
                <a:gd name="T78" fmla="*/ 866 w 1811"/>
                <a:gd name="T79" fmla="*/ 352 h 1308"/>
                <a:gd name="T80" fmla="*/ 762 w 1811"/>
                <a:gd name="T81" fmla="*/ 458 h 1308"/>
                <a:gd name="T82" fmla="*/ 676 w 1811"/>
                <a:gd name="T83" fmla="*/ 550 h 1308"/>
                <a:gd name="T84" fmla="*/ 619 w 1811"/>
                <a:gd name="T85" fmla="*/ 614 h 1308"/>
                <a:gd name="T86" fmla="*/ 597 w 1811"/>
                <a:gd name="T87" fmla="*/ 628 h 1308"/>
                <a:gd name="T88" fmla="*/ 589 w 1811"/>
                <a:gd name="T89" fmla="*/ 651 h 1308"/>
                <a:gd name="T90" fmla="*/ 554 w 1811"/>
                <a:gd name="T91" fmla="*/ 647 h 1308"/>
                <a:gd name="T92" fmla="*/ 529 w 1811"/>
                <a:gd name="T93" fmla="*/ 632 h 1308"/>
                <a:gd name="T94" fmla="*/ 466 w 1811"/>
                <a:gd name="T95" fmla="*/ 605 h 1308"/>
                <a:gd name="T96" fmla="*/ 377 w 1811"/>
                <a:gd name="T97" fmla="*/ 567 h 1308"/>
                <a:gd name="T98" fmla="*/ 282 w 1811"/>
                <a:gd name="T99" fmla="*/ 529 h 13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11"/>
                <a:gd name="T151" fmla="*/ 0 h 1308"/>
                <a:gd name="T152" fmla="*/ 1811 w 1811"/>
                <a:gd name="T153" fmla="*/ 1308 h 13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11" h="1308">
                  <a:moveTo>
                    <a:pt x="516" y="1036"/>
                  </a:moveTo>
                  <a:lnTo>
                    <a:pt x="516" y="1036"/>
                  </a:lnTo>
                  <a:lnTo>
                    <a:pt x="455" y="1008"/>
                  </a:lnTo>
                  <a:lnTo>
                    <a:pt x="409" y="977"/>
                  </a:lnTo>
                  <a:lnTo>
                    <a:pt x="378" y="943"/>
                  </a:lnTo>
                  <a:lnTo>
                    <a:pt x="354" y="908"/>
                  </a:lnTo>
                  <a:lnTo>
                    <a:pt x="337" y="873"/>
                  </a:lnTo>
                  <a:lnTo>
                    <a:pt x="324" y="840"/>
                  </a:lnTo>
                  <a:lnTo>
                    <a:pt x="313" y="807"/>
                  </a:lnTo>
                  <a:lnTo>
                    <a:pt x="298" y="773"/>
                  </a:lnTo>
                  <a:lnTo>
                    <a:pt x="283" y="731"/>
                  </a:lnTo>
                  <a:lnTo>
                    <a:pt x="289" y="705"/>
                  </a:lnTo>
                  <a:lnTo>
                    <a:pt x="307" y="697"/>
                  </a:lnTo>
                  <a:lnTo>
                    <a:pt x="331" y="705"/>
                  </a:lnTo>
                  <a:lnTo>
                    <a:pt x="167" y="636"/>
                  </a:lnTo>
                  <a:lnTo>
                    <a:pt x="141" y="625"/>
                  </a:lnTo>
                  <a:lnTo>
                    <a:pt x="124" y="636"/>
                  </a:lnTo>
                  <a:lnTo>
                    <a:pt x="119" y="662"/>
                  </a:lnTo>
                  <a:lnTo>
                    <a:pt x="133" y="705"/>
                  </a:lnTo>
                  <a:lnTo>
                    <a:pt x="146" y="738"/>
                  </a:lnTo>
                  <a:lnTo>
                    <a:pt x="157" y="770"/>
                  </a:lnTo>
                  <a:lnTo>
                    <a:pt x="172" y="807"/>
                  </a:lnTo>
                  <a:lnTo>
                    <a:pt x="189" y="840"/>
                  </a:lnTo>
                  <a:lnTo>
                    <a:pt x="211" y="877"/>
                  </a:lnTo>
                  <a:lnTo>
                    <a:pt x="244" y="908"/>
                  </a:lnTo>
                  <a:lnTo>
                    <a:pt x="289" y="943"/>
                  </a:lnTo>
                  <a:lnTo>
                    <a:pt x="348" y="971"/>
                  </a:lnTo>
                  <a:lnTo>
                    <a:pt x="329" y="964"/>
                  </a:lnTo>
                  <a:lnTo>
                    <a:pt x="313" y="958"/>
                  </a:lnTo>
                  <a:lnTo>
                    <a:pt x="296" y="953"/>
                  </a:lnTo>
                  <a:lnTo>
                    <a:pt x="281" y="943"/>
                  </a:lnTo>
                  <a:lnTo>
                    <a:pt x="268" y="938"/>
                  </a:lnTo>
                  <a:lnTo>
                    <a:pt x="255" y="932"/>
                  </a:lnTo>
                  <a:lnTo>
                    <a:pt x="244" y="931"/>
                  </a:lnTo>
                  <a:lnTo>
                    <a:pt x="233" y="925"/>
                  </a:lnTo>
                  <a:lnTo>
                    <a:pt x="172" y="894"/>
                  </a:lnTo>
                  <a:lnTo>
                    <a:pt x="126" y="862"/>
                  </a:lnTo>
                  <a:lnTo>
                    <a:pt x="93" y="829"/>
                  </a:lnTo>
                  <a:lnTo>
                    <a:pt x="70" y="797"/>
                  </a:lnTo>
                  <a:lnTo>
                    <a:pt x="54" y="758"/>
                  </a:lnTo>
                  <a:lnTo>
                    <a:pt x="41" y="727"/>
                  </a:lnTo>
                  <a:lnTo>
                    <a:pt x="30" y="692"/>
                  </a:lnTo>
                  <a:lnTo>
                    <a:pt x="17" y="657"/>
                  </a:lnTo>
                  <a:lnTo>
                    <a:pt x="0" y="616"/>
                  </a:lnTo>
                  <a:lnTo>
                    <a:pt x="6" y="588"/>
                  </a:lnTo>
                  <a:lnTo>
                    <a:pt x="24" y="581"/>
                  </a:lnTo>
                  <a:lnTo>
                    <a:pt x="50" y="592"/>
                  </a:lnTo>
                  <a:lnTo>
                    <a:pt x="45" y="581"/>
                  </a:lnTo>
                  <a:lnTo>
                    <a:pt x="41" y="566"/>
                  </a:lnTo>
                  <a:lnTo>
                    <a:pt x="41" y="555"/>
                  </a:lnTo>
                  <a:lnTo>
                    <a:pt x="45" y="538"/>
                  </a:lnTo>
                  <a:lnTo>
                    <a:pt x="52" y="522"/>
                  </a:lnTo>
                  <a:lnTo>
                    <a:pt x="63" y="501"/>
                  </a:lnTo>
                  <a:lnTo>
                    <a:pt x="80" y="479"/>
                  </a:lnTo>
                  <a:lnTo>
                    <a:pt x="104" y="455"/>
                  </a:lnTo>
                  <a:lnTo>
                    <a:pt x="130" y="425"/>
                  </a:lnTo>
                  <a:lnTo>
                    <a:pt x="163" y="390"/>
                  </a:lnTo>
                  <a:lnTo>
                    <a:pt x="206" y="348"/>
                  </a:lnTo>
                  <a:lnTo>
                    <a:pt x="250" y="301"/>
                  </a:lnTo>
                  <a:lnTo>
                    <a:pt x="304" y="250"/>
                  </a:lnTo>
                  <a:lnTo>
                    <a:pt x="365" y="192"/>
                  </a:lnTo>
                  <a:lnTo>
                    <a:pt x="431" y="122"/>
                  </a:lnTo>
                  <a:lnTo>
                    <a:pt x="507" y="46"/>
                  </a:lnTo>
                  <a:lnTo>
                    <a:pt x="524" y="29"/>
                  </a:lnTo>
                  <a:lnTo>
                    <a:pt x="539" y="15"/>
                  </a:lnTo>
                  <a:lnTo>
                    <a:pt x="553" y="5"/>
                  </a:lnTo>
                  <a:lnTo>
                    <a:pt x="563" y="2"/>
                  </a:lnTo>
                  <a:lnTo>
                    <a:pt x="577" y="0"/>
                  </a:lnTo>
                  <a:lnTo>
                    <a:pt x="592" y="2"/>
                  </a:lnTo>
                  <a:lnTo>
                    <a:pt x="611" y="5"/>
                  </a:lnTo>
                  <a:lnTo>
                    <a:pt x="635" y="13"/>
                  </a:lnTo>
                  <a:lnTo>
                    <a:pt x="657" y="20"/>
                  </a:lnTo>
                  <a:lnTo>
                    <a:pt x="694" y="33"/>
                  </a:lnTo>
                  <a:lnTo>
                    <a:pt x="748" y="52"/>
                  </a:lnTo>
                  <a:lnTo>
                    <a:pt x="816" y="70"/>
                  </a:lnTo>
                  <a:lnTo>
                    <a:pt x="894" y="98"/>
                  </a:lnTo>
                  <a:lnTo>
                    <a:pt x="979" y="122"/>
                  </a:lnTo>
                  <a:lnTo>
                    <a:pt x="1068" y="150"/>
                  </a:lnTo>
                  <a:lnTo>
                    <a:pt x="1158" y="177"/>
                  </a:lnTo>
                  <a:lnTo>
                    <a:pt x="1249" y="205"/>
                  </a:lnTo>
                  <a:lnTo>
                    <a:pt x="1340" y="233"/>
                  </a:lnTo>
                  <a:lnTo>
                    <a:pt x="1423" y="259"/>
                  </a:lnTo>
                  <a:lnTo>
                    <a:pt x="1500" y="281"/>
                  </a:lnTo>
                  <a:lnTo>
                    <a:pt x="1567" y="307"/>
                  </a:lnTo>
                  <a:lnTo>
                    <a:pt x="1621" y="324"/>
                  </a:lnTo>
                  <a:lnTo>
                    <a:pt x="1660" y="335"/>
                  </a:lnTo>
                  <a:lnTo>
                    <a:pt x="1682" y="342"/>
                  </a:lnTo>
                  <a:lnTo>
                    <a:pt x="1717" y="361"/>
                  </a:lnTo>
                  <a:lnTo>
                    <a:pt x="1732" y="375"/>
                  </a:lnTo>
                  <a:lnTo>
                    <a:pt x="1726" y="390"/>
                  </a:lnTo>
                  <a:lnTo>
                    <a:pt x="1715" y="405"/>
                  </a:lnTo>
                  <a:lnTo>
                    <a:pt x="1700" y="420"/>
                  </a:lnTo>
                  <a:lnTo>
                    <a:pt x="1673" y="444"/>
                  </a:lnTo>
                  <a:lnTo>
                    <a:pt x="1643" y="472"/>
                  </a:lnTo>
                  <a:lnTo>
                    <a:pt x="1606" y="505"/>
                  </a:lnTo>
                  <a:lnTo>
                    <a:pt x="1567" y="546"/>
                  </a:lnTo>
                  <a:lnTo>
                    <a:pt x="1523" y="588"/>
                  </a:lnTo>
                  <a:lnTo>
                    <a:pt x="1478" y="631"/>
                  </a:lnTo>
                  <a:lnTo>
                    <a:pt x="1434" y="679"/>
                  </a:lnTo>
                  <a:lnTo>
                    <a:pt x="1386" y="727"/>
                  </a:lnTo>
                  <a:lnTo>
                    <a:pt x="1341" y="768"/>
                  </a:lnTo>
                  <a:lnTo>
                    <a:pt x="1299" y="814"/>
                  </a:lnTo>
                  <a:lnTo>
                    <a:pt x="1260" y="855"/>
                  </a:lnTo>
                  <a:lnTo>
                    <a:pt x="1227" y="890"/>
                  </a:lnTo>
                  <a:lnTo>
                    <a:pt x="1199" y="925"/>
                  </a:lnTo>
                  <a:lnTo>
                    <a:pt x="1173" y="949"/>
                  </a:lnTo>
                  <a:lnTo>
                    <a:pt x="1158" y="966"/>
                  </a:lnTo>
                  <a:lnTo>
                    <a:pt x="1142" y="992"/>
                  </a:lnTo>
                  <a:lnTo>
                    <a:pt x="1119" y="1008"/>
                  </a:lnTo>
                  <a:lnTo>
                    <a:pt x="1103" y="1019"/>
                  </a:lnTo>
                  <a:lnTo>
                    <a:pt x="1092" y="1029"/>
                  </a:lnTo>
                  <a:lnTo>
                    <a:pt x="1081" y="1034"/>
                  </a:lnTo>
                  <a:lnTo>
                    <a:pt x="1071" y="1034"/>
                  </a:lnTo>
                  <a:lnTo>
                    <a:pt x="1069" y="1034"/>
                  </a:lnTo>
                  <a:lnTo>
                    <a:pt x="1068" y="1034"/>
                  </a:lnTo>
                  <a:lnTo>
                    <a:pt x="1069" y="1043"/>
                  </a:lnTo>
                  <a:lnTo>
                    <a:pt x="1077" y="1064"/>
                  </a:lnTo>
                  <a:lnTo>
                    <a:pt x="1082" y="1095"/>
                  </a:lnTo>
                  <a:lnTo>
                    <a:pt x="1092" y="1130"/>
                  </a:lnTo>
                  <a:lnTo>
                    <a:pt x="1106" y="1169"/>
                  </a:lnTo>
                  <a:lnTo>
                    <a:pt x="1119" y="1204"/>
                  </a:lnTo>
                  <a:lnTo>
                    <a:pt x="1134" y="1232"/>
                  </a:lnTo>
                  <a:lnTo>
                    <a:pt x="1151" y="1249"/>
                  </a:lnTo>
                  <a:lnTo>
                    <a:pt x="1156" y="1243"/>
                  </a:lnTo>
                  <a:lnTo>
                    <a:pt x="1177" y="1223"/>
                  </a:lnTo>
                  <a:lnTo>
                    <a:pt x="1206" y="1193"/>
                  </a:lnTo>
                  <a:lnTo>
                    <a:pt x="1243" y="1154"/>
                  </a:lnTo>
                  <a:lnTo>
                    <a:pt x="1291" y="1108"/>
                  </a:lnTo>
                  <a:lnTo>
                    <a:pt x="1341" y="1054"/>
                  </a:lnTo>
                  <a:lnTo>
                    <a:pt x="1393" y="1001"/>
                  </a:lnTo>
                  <a:lnTo>
                    <a:pt x="1452" y="943"/>
                  </a:lnTo>
                  <a:lnTo>
                    <a:pt x="1508" y="882"/>
                  </a:lnTo>
                  <a:lnTo>
                    <a:pt x="1565" y="827"/>
                  </a:lnTo>
                  <a:lnTo>
                    <a:pt x="1619" y="770"/>
                  </a:lnTo>
                  <a:lnTo>
                    <a:pt x="1665" y="723"/>
                  </a:lnTo>
                  <a:lnTo>
                    <a:pt x="1708" y="679"/>
                  </a:lnTo>
                  <a:lnTo>
                    <a:pt x="1741" y="642"/>
                  </a:lnTo>
                  <a:lnTo>
                    <a:pt x="1765" y="616"/>
                  </a:lnTo>
                  <a:lnTo>
                    <a:pt x="1778" y="603"/>
                  </a:lnTo>
                  <a:lnTo>
                    <a:pt x="1800" y="586"/>
                  </a:lnTo>
                  <a:lnTo>
                    <a:pt x="1811" y="597"/>
                  </a:lnTo>
                  <a:lnTo>
                    <a:pt x="1804" y="622"/>
                  </a:lnTo>
                  <a:lnTo>
                    <a:pt x="1789" y="651"/>
                  </a:lnTo>
                  <a:lnTo>
                    <a:pt x="1732" y="703"/>
                  </a:lnTo>
                  <a:lnTo>
                    <a:pt x="1676" y="757"/>
                  </a:lnTo>
                  <a:lnTo>
                    <a:pt x="1624" y="810"/>
                  </a:lnTo>
                  <a:lnTo>
                    <a:pt x="1571" y="862"/>
                  </a:lnTo>
                  <a:lnTo>
                    <a:pt x="1523" y="916"/>
                  </a:lnTo>
                  <a:lnTo>
                    <a:pt x="1475" y="964"/>
                  </a:lnTo>
                  <a:lnTo>
                    <a:pt x="1434" y="1012"/>
                  </a:lnTo>
                  <a:lnTo>
                    <a:pt x="1391" y="1058"/>
                  </a:lnTo>
                  <a:lnTo>
                    <a:pt x="1351" y="1099"/>
                  </a:lnTo>
                  <a:lnTo>
                    <a:pt x="1317" y="1136"/>
                  </a:lnTo>
                  <a:lnTo>
                    <a:pt x="1288" y="1173"/>
                  </a:lnTo>
                  <a:lnTo>
                    <a:pt x="1260" y="1201"/>
                  </a:lnTo>
                  <a:lnTo>
                    <a:pt x="1238" y="1227"/>
                  </a:lnTo>
                  <a:lnTo>
                    <a:pt x="1217" y="1243"/>
                  </a:lnTo>
                  <a:lnTo>
                    <a:pt x="1204" y="1254"/>
                  </a:lnTo>
                  <a:lnTo>
                    <a:pt x="1193" y="1256"/>
                  </a:lnTo>
                  <a:lnTo>
                    <a:pt x="1195" y="1269"/>
                  </a:lnTo>
                  <a:lnTo>
                    <a:pt x="1193" y="1282"/>
                  </a:lnTo>
                  <a:lnTo>
                    <a:pt x="1188" y="1293"/>
                  </a:lnTo>
                  <a:lnTo>
                    <a:pt x="1177" y="1302"/>
                  </a:lnTo>
                  <a:lnTo>
                    <a:pt x="1162" y="1308"/>
                  </a:lnTo>
                  <a:lnTo>
                    <a:pt x="1145" y="1308"/>
                  </a:lnTo>
                  <a:lnTo>
                    <a:pt x="1129" y="1302"/>
                  </a:lnTo>
                  <a:lnTo>
                    <a:pt x="1108" y="1293"/>
                  </a:lnTo>
                  <a:lnTo>
                    <a:pt x="1097" y="1288"/>
                  </a:lnTo>
                  <a:lnTo>
                    <a:pt x="1081" y="1277"/>
                  </a:lnTo>
                  <a:lnTo>
                    <a:pt x="1058" y="1264"/>
                  </a:lnTo>
                  <a:lnTo>
                    <a:pt x="1032" y="1254"/>
                  </a:lnTo>
                  <a:lnTo>
                    <a:pt x="1003" y="1241"/>
                  </a:lnTo>
                  <a:lnTo>
                    <a:pt x="970" y="1227"/>
                  </a:lnTo>
                  <a:lnTo>
                    <a:pt x="931" y="1210"/>
                  </a:lnTo>
                  <a:lnTo>
                    <a:pt x="888" y="1193"/>
                  </a:lnTo>
                  <a:lnTo>
                    <a:pt x="846" y="1175"/>
                  </a:lnTo>
                  <a:lnTo>
                    <a:pt x="801" y="1154"/>
                  </a:lnTo>
                  <a:lnTo>
                    <a:pt x="753" y="1134"/>
                  </a:lnTo>
                  <a:lnTo>
                    <a:pt x="707" y="1114"/>
                  </a:lnTo>
                  <a:lnTo>
                    <a:pt x="659" y="1095"/>
                  </a:lnTo>
                  <a:lnTo>
                    <a:pt x="611" y="1077"/>
                  </a:lnTo>
                  <a:lnTo>
                    <a:pt x="563" y="1058"/>
                  </a:lnTo>
                  <a:lnTo>
                    <a:pt x="516" y="103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itchFamily="18" charset="0"/>
                <a:cs typeface="Times New Roman" pitchFamily="18" charset="0"/>
              </a:endParaRPr>
            </a:p>
          </p:txBody>
        </p:sp>
        <p:sp>
          <p:nvSpPr>
            <p:cNvPr id="13331" name="Line 18"/>
            <p:cNvSpPr>
              <a:spLocks noChangeShapeType="1"/>
            </p:cNvSpPr>
            <p:nvPr/>
          </p:nvSpPr>
          <p:spPr bwMode="auto">
            <a:xfrm>
              <a:off x="2593" y="3849"/>
              <a:ext cx="504" cy="19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latin typeface="Times New Roman" pitchFamily="18" charset="0"/>
                <a:cs typeface="Times New Roman" pitchFamily="18" charset="0"/>
              </a:endParaRPr>
            </a:p>
          </p:txBody>
        </p:sp>
        <p:sp>
          <p:nvSpPr>
            <p:cNvPr id="13332" name="Line 19"/>
            <p:cNvSpPr>
              <a:spLocks noChangeShapeType="1"/>
            </p:cNvSpPr>
            <p:nvPr/>
          </p:nvSpPr>
          <p:spPr bwMode="auto">
            <a:xfrm flipH="1">
              <a:off x="3114" y="3806"/>
              <a:ext cx="317" cy="3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latin typeface="Times New Roman" pitchFamily="18" charset="0"/>
                <a:cs typeface="Times New Roman" pitchFamily="18" charset="0"/>
              </a:endParaRPr>
            </a:p>
          </p:txBody>
        </p:sp>
        <p:sp>
          <p:nvSpPr>
            <p:cNvPr id="13333" name="Line 20"/>
            <p:cNvSpPr>
              <a:spLocks noChangeShapeType="1"/>
            </p:cNvSpPr>
            <p:nvPr/>
          </p:nvSpPr>
          <p:spPr bwMode="auto">
            <a:xfrm flipV="1">
              <a:off x="3121" y="3863"/>
              <a:ext cx="271" cy="2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latin typeface="Times New Roman" pitchFamily="18" charset="0"/>
                <a:cs typeface="Times New Roman" pitchFamily="18" charset="0"/>
              </a:endParaRPr>
            </a:p>
          </p:txBody>
        </p:sp>
        <p:sp>
          <p:nvSpPr>
            <p:cNvPr id="13334" name="Line 21"/>
            <p:cNvSpPr>
              <a:spLocks noChangeShapeType="1"/>
            </p:cNvSpPr>
            <p:nvPr/>
          </p:nvSpPr>
          <p:spPr bwMode="auto">
            <a:xfrm flipV="1">
              <a:off x="3127" y="3989"/>
              <a:ext cx="159" cy="1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latin typeface="Times New Roman" pitchFamily="18" charset="0"/>
                <a:cs typeface="Times New Roman" pitchFamily="18" charset="0"/>
              </a:endParaRPr>
            </a:p>
          </p:txBody>
        </p:sp>
        <p:sp>
          <p:nvSpPr>
            <p:cNvPr id="13335" name="Freeform 22"/>
            <p:cNvSpPr>
              <a:spLocks/>
            </p:cNvSpPr>
            <p:nvPr/>
          </p:nvSpPr>
          <p:spPr bwMode="auto">
            <a:xfrm>
              <a:off x="3238" y="3935"/>
              <a:ext cx="191" cy="166"/>
            </a:xfrm>
            <a:custGeom>
              <a:avLst/>
              <a:gdLst>
                <a:gd name="T0" fmla="*/ 61 w 382"/>
                <a:gd name="T1" fmla="*/ 0 h 331"/>
                <a:gd name="T2" fmla="*/ 0 w 382"/>
                <a:gd name="T3" fmla="*/ 65 h 331"/>
                <a:gd name="T4" fmla="*/ 10 w 382"/>
                <a:gd name="T5" fmla="*/ 68 h 331"/>
                <a:gd name="T6" fmla="*/ 27 w 382"/>
                <a:gd name="T7" fmla="*/ 78 h 331"/>
                <a:gd name="T8" fmla="*/ 47 w 382"/>
                <a:gd name="T9" fmla="*/ 89 h 331"/>
                <a:gd name="T10" fmla="*/ 67 w 382"/>
                <a:gd name="T11" fmla="*/ 103 h 331"/>
                <a:gd name="T12" fmla="*/ 86 w 382"/>
                <a:gd name="T13" fmla="*/ 119 h 331"/>
                <a:gd name="T14" fmla="*/ 103 w 382"/>
                <a:gd name="T15" fmla="*/ 133 h 331"/>
                <a:gd name="T16" fmla="*/ 116 w 382"/>
                <a:gd name="T17" fmla="*/ 151 h 331"/>
                <a:gd name="T18" fmla="*/ 122 w 382"/>
                <a:gd name="T19" fmla="*/ 166 h 331"/>
                <a:gd name="T20" fmla="*/ 127 w 382"/>
                <a:gd name="T21" fmla="*/ 150 h 331"/>
                <a:gd name="T22" fmla="*/ 130 w 382"/>
                <a:gd name="T23" fmla="*/ 125 h 331"/>
                <a:gd name="T24" fmla="*/ 128 w 382"/>
                <a:gd name="T25" fmla="*/ 101 h 331"/>
                <a:gd name="T26" fmla="*/ 122 w 382"/>
                <a:gd name="T27" fmla="*/ 87 h 331"/>
                <a:gd name="T28" fmla="*/ 130 w 382"/>
                <a:gd name="T29" fmla="*/ 87 h 331"/>
                <a:gd name="T30" fmla="*/ 141 w 382"/>
                <a:gd name="T31" fmla="*/ 87 h 331"/>
                <a:gd name="T32" fmla="*/ 151 w 382"/>
                <a:gd name="T33" fmla="*/ 87 h 331"/>
                <a:gd name="T34" fmla="*/ 160 w 382"/>
                <a:gd name="T35" fmla="*/ 89 h 331"/>
                <a:gd name="T36" fmla="*/ 169 w 382"/>
                <a:gd name="T37" fmla="*/ 90 h 331"/>
                <a:gd name="T38" fmla="*/ 180 w 382"/>
                <a:gd name="T39" fmla="*/ 93 h 331"/>
                <a:gd name="T40" fmla="*/ 187 w 382"/>
                <a:gd name="T41" fmla="*/ 97 h 331"/>
                <a:gd name="T42" fmla="*/ 191 w 382"/>
                <a:gd name="T43" fmla="*/ 104 h 331"/>
                <a:gd name="T44" fmla="*/ 187 w 382"/>
                <a:gd name="T45" fmla="*/ 93 h 331"/>
                <a:gd name="T46" fmla="*/ 178 w 382"/>
                <a:gd name="T47" fmla="*/ 79 h 331"/>
                <a:gd name="T48" fmla="*/ 163 w 382"/>
                <a:gd name="T49" fmla="*/ 59 h 331"/>
                <a:gd name="T50" fmla="*/ 146 w 382"/>
                <a:gd name="T51" fmla="*/ 41 h 331"/>
                <a:gd name="T52" fmla="*/ 127 w 382"/>
                <a:gd name="T53" fmla="*/ 25 h 331"/>
                <a:gd name="T54" fmla="*/ 105 w 382"/>
                <a:gd name="T55" fmla="*/ 10 h 331"/>
                <a:gd name="T56" fmla="*/ 83 w 382"/>
                <a:gd name="T57" fmla="*/ 2 h 331"/>
                <a:gd name="T58" fmla="*/ 61 w 382"/>
                <a:gd name="T59" fmla="*/ 0 h 3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2"/>
                <a:gd name="T91" fmla="*/ 0 h 331"/>
                <a:gd name="T92" fmla="*/ 382 w 382"/>
                <a:gd name="T93" fmla="*/ 331 h 3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2" h="331">
                  <a:moveTo>
                    <a:pt x="122" y="0"/>
                  </a:moveTo>
                  <a:lnTo>
                    <a:pt x="0" y="130"/>
                  </a:lnTo>
                  <a:lnTo>
                    <a:pt x="20" y="135"/>
                  </a:lnTo>
                  <a:lnTo>
                    <a:pt x="53" y="155"/>
                  </a:lnTo>
                  <a:lnTo>
                    <a:pt x="94" y="178"/>
                  </a:lnTo>
                  <a:lnTo>
                    <a:pt x="133" y="205"/>
                  </a:lnTo>
                  <a:lnTo>
                    <a:pt x="172" y="237"/>
                  </a:lnTo>
                  <a:lnTo>
                    <a:pt x="205" y="266"/>
                  </a:lnTo>
                  <a:lnTo>
                    <a:pt x="231" y="302"/>
                  </a:lnTo>
                  <a:lnTo>
                    <a:pt x="244" y="331"/>
                  </a:lnTo>
                  <a:lnTo>
                    <a:pt x="253" y="300"/>
                  </a:lnTo>
                  <a:lnTo>
                    <a:pt x="259" y="250"/>
                  </a:lnTo>
                  <a:lnTo>
                    <a:pt x="255" y="202"/>
                  </a:lnTo>
                  <a:lnTo>
                    <a:pt x="244" y="174"/>
                  </a:lnTo>
                  <a:lnTo>
                    <a:pt x="260" y="174"/>
                  </a:lnTo>
                  <a:lnTo>
                    <a:pt x="281" y="174"/>
                  </a:lnTo>
                  <a:lnTo>
                    <a:pt x="301" y="174"/>
                  </a:lnTo>
                  <a:lnTo>
                    <a:pt x="320" y="178"/>
                  </a:lnTo>
                  <a:lnTo>
                    <a:pt x="338" y="179"/>
                  </a:lnTo>
                  <a:lnTo>
                    <a:pt x="360" y="185"/>
                  </a:lnTo>
                  <a:lnTo>
                    <a:pt x="373" y="194"/>
                  </a:lnTo>
                  <a:lnTo>
                    <a:pt x="382" y="207"/>
                  </a:lnTo>
                  <a:lnTo>
                    <a:pt x="373" y="185"/>
                  </a:lnTo>
                  <a:lnTo>
                    <a:pt x="355" y="157"/>
                  </a:lnTo>
                  <a:lnTo>
                    <a:pt x="325" y="118"/>
                  </a:lnTo>
                  <a:lnTo>
                    <a:pt x="292" y="81"/>
                  </a:lnTo>
                  <a:lnTo>
                    <a:pt x="253" y="50"/>
                  </a:lnTo>
                  <a:lnTo>
                    <a:pt x="210" y="20"/>
                  </a:lnTo>
                  <a:lnTo>
                    <a:pt x="166" y="4"/>
                  </a:lnTo>
                  <a:lnTo>
                    <a:pt x="1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36" name="Freeform 23"/>
            <p:cNvSpPr>
              <a:spLocks/>
            </p:cNvSpPr>
            <p:nvPr/>
          </p:nvSpPr>
          <p:spPr bwMode="auto">
            <a:xfrm>
              <a:off x="3238" y="3935"/>
              <a:ext cx="191" cy="166"/>
            </a:xfrm>
            <a:custGeom>
              <a:avLst/>
              <a:gdLst>
                <a:gd name="T0" fmla="*/ 61 w 382"/>
                <a:gd name="T1" fmla="*/ 0 h 331"/>
                <a:gd name="T2" fmla="*/ 0 w 382"/>
                <a:gd name="T3" fmla="*/ 65 h 331"/>
                <a:gd name="T4" fmla="*/ 10 w 382"/>
                <a:gd name="T5" fmla="*/ 68 h 331"/>
                <a:gd name="T6" fmla="*/ 27 w 382"/>
                <a:gd name="T7" fmla="*/ 78 h 331"/>
                <a:gd name="T8" fmla="*/ 47 w 382"/>
                <a:gd name="T9" fmla="*/ 89 h 331"/>
                <a:gd name="T10" fmla="*/ 67 w 382"/>
                <a:gd name="T11" fmla="*/ 103 h 331"/>
                <a:gd name="T12" fmla="*/ 86 w 382"/>
                <a:gd name="T13" fmla="*/ 119 h 331"/>
                <a:gd name="T14" fmla="*/ 103 w 382"/>
                <a:gd name="T15" fmla="*/ 133 h 331"/>
                <a:gd name="T16" fmla="*/ 116 w 382"/>
                <a:gd name="T17" fmla="*/ 151 h 331"/>
                <a:gd name="T18" fmla="*/ 122 w 382"/>
                <a:gd name="T19" fmla="*/ 166 h 331"/>
                <a:gd name="T20" fmla="*/ 127 w 382"/>
                <a:gd name="T21" fmla="*/ 150 h 331"/>
                <a:gd name="T22" fmla="*/ 130 w 382"/>
                <a:gd name="T23" fmla="*/ 125 h 331"/>
                <a:gd name="T24" fmla="*/ 128 w 382"/>
                <a:gd name="T25" fmla="*/ 101 h 331"/>
                <a:gd name="T26" fmla="*/ 122 w 382"/>
                <a:gd name="T27" fmla="*/ 87 h 331"/>
                <a:gd name="T28" fmla="*/ 130 w 382"/>
                <a:gd name="T29" fmla="*/ 87 h 331"/>
                <a:gd name="T30" fmla="*/ 141 w 382"/>
                <a:gd name="T31" fmla="*/ 87 h 331"/>
                <a:gd name="T32" fmla="*/ 151 w 382"/>
                <a:gd name="T33" fmla="*/ 87 h 331"/>
                <a:gd name="T34" fmla="*/ 160 w 382"/>
                <a:gd name="T35" fmla="*/ 89 h 331"/>
                <a:gd name="T36" fmla="*/ 169 w 382"/>
                <a:gd name="T37" fmla="*/ 90 h 331"/>
                <a:gd name="T38" fmla="*/ 180 w 382"/>
                <a:gd name="T39" fmla="*/ 93 h 331"/>
                <a:gd name="T40" fmla="*/ 187 w 382"/>
                <a:gd name="T41" fmla="*/ 97 h 331"/>
                <a:gd name="T42" fmla="*/ 191 w 382"/>
                <a:gd name="T43" fmla="*/ 104 h 331"/>
                <a:gd name="T44" fmla="*/ 187 w 382"/>
                <a:gd name="T45" fmla="*/ 93 h 331"/>
                <a:gd name="T46" fmla="*/ 178 w 382"/>
                <a:gd name="T47" fmla="*/ 79 h 331"/>
                <a:gd name="T48" fmla="*/ 163 w 382"/>
                <a:gd name="T49" fmla="*/ 59 h 331"/>
                <a:gd name="T50" fmla="*/ 146 w 382"/>
                <a:gd name="T51" fmla="*/ 41 h 331"/>
                <a:gd name="T52" fmla="*/ 127 w 382"/>
                <a:gd name="T53" fmla="*/ 25 h 331"/>
                <a:gd name="T54" fmla="*/ 105 w 382"/>
                <a:gd name="T55" fmla="*/ 10 h 331"/>
                <a:gd name="T56" fmla="*/ 83 w 382"/>
                <a:gd name="T57" fmla="*/ 2 h 331"/>
                <a:gd name="T58" fmla="*/ 61 w 382"/>
                <a:gd name="T59" fmla="*/ 0 h 3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2"/>
                <a:gd name="T91" fmla="*/ 0 h 331"/>
                <a:gd name="T92" fmla="*/ 382 w 382"/>
                <a:gd name="T93" fmla="*/ 331 h 3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2" h="331">
                  <a:moveTo>
                    <a:pt x="122" y="0"/>
                  </a:moveTo>
                  <a:lnTo>
                    <a:pt x="0" y="130"/>
                  </a:lnTo>
                  <a:lnTo>
                    <a:pt x="20" y="135"/>
                  </a:lnTo>
                  <a:lnTo>
                    <a:pt x="53" y="155"/>
                  </a:lnTo>
                  <a:lnTo>
                    <a:pt x="94" y="178"/>
                  </a:lnTo>
                  <a:lnTo>
                    <a:pt x="133" y="205"/>
                  </a:lnTo>
                  <a:lnTo>
                    <a:pt x="172" y="237"/>
                  </a:lnTo>
                  <a:lnTo>
                    <a:pt x="205" y="266"/>
                  </a:lnTo>
                  <a:lnTo>
                    <a:pt x="231" y="302"/>
                  </a:lnTo>
                  <a:lnTo>
                    <a:pt x="244" y="331"/>
                  </a:lnTo>
                  <a:lnTo>
                    <a:pt x="253" y="300"/>
                  </a:lnTo>
                  <a:lnTo>
                    <a:pt x="259" y="250"/>
                  </a:lnTo>
                  <a:lnTo>
                    <a:pt x="255" y="202"/>
                  </a:lnTo>
                  <a:lnTo>
                    <a:pt x="244" y="174"/>
                  </a:lnTo>
                  <a:lnTo>
                    <a:pt x="260" y="174"/>
                  </a:lnTo>
                  <a:lnTo>
                    <a:pt x="281" y="174"/>
                  </a:lnTo>
                  <a:lnTo>
                    <a:pt x="301" y="174"/>
                  </a:lnTo>
                  <a:lnTo>
                    <a:pt x="320" y="178"/>
                  </a:lnTo>
                  <a:lnTo>
                    <a:pt x="338" y="179"/>
                  </a:lnTo>
                  <a:lnTo>
                    <a:pt x="360" y="185"/>
                  </a:lnTo>
                  <a:lnTo>
                    <a:pt x="373" y="194"/>
                  </a:lnTo>
                  <a:lnTo>
                    <a:pt x="382" y="207"/>
                  </a:lnTo>
                  <a:lnTo>
                    <a:pt x="373" y="185"/>
                  </a:lnTo>
                  <a:lnTo>
                    <a:pt x="355" y="157"/>
                  </a:lnTo>
                  <a:lnTo>
                    <a:pt x="325" y="118"/>
                  </a:lnTo>
                  <a:lnTo>
                    <a:pt x="292" y="81"/>
                  </a:lnTo>
                  <a:lnTo>
                    <a:pt x="253" y="50"/>
                  </a:lnTo>
                  <a:lnTo>
                    <a:pt x="210" y="20"/>
                  </a:lnTo>
                  <a:lnTo>
                    <a:pt x="166" y="4"/>
                  </a:lnTo>
                  <a:lnTo>
                    <a:pt x="122"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37" name="Freeform 24"/>
            <p:cNvSpPr>
              <a:spLocks/>
            </p:cNvSpPr>
            <p:nvPr/>
          </p:nvSpPr>
          <p:spPr bwMode="auto">
            <a:xfrm>
              <a:off x="3238" y="3935"/>
              <a:ext cx="191" cy="166"/>
            </a:xfrm>
            <a:custGeom>
              <a:avLst/>
              <a:gdLst>
                <a:gd name="T0" fmla="*/ 61 w 382"/>
                <a:gd name="T1" fmla="*/ 0 h 331"/>
                <a:gd name="T2" fmla="*/ 0 w 382"/>
                <a:gd name="T3" fmla="*/ 65 h 331"/>
                <a:gd name="T4" fmla="*/ 0 w 382"/>
                <a:gd name="T5" fmla="*/ 65 h 331"/>
                <a:gd name="T6" fmla="*/ 10 w 382"/>
                <a:gd name="T7" fmla="*/ 68 h 331"/>
                <a:gd name="T8" fmla="*/ 27 w 382"/>
                <a:gd name="T9" fmla="*/ 78 h 331"/>
                <a:gd name="T10" fmla="*/ 47 w 382"/>
                <a:gd name="T11" fmla="*/ 89 h 331"/>
                <a:gd name="T12" fmla="*/ 67 w 382"/>
                <a:gd name="T13" fmla="*/ 103 h 331"/>
                <a:gd name="T14" fmla="*/ 86 w 382"/>
                <a:gd name="T15" fmla="*/ 119 h 331"/>
                <a:gd name="T16" fmla="*/ 103 w 382"/>
                <a:gd name="T17" fmla="*/ 133 h 331"/>
                <a:gd name="T18" fmla="*/ 116 w 382"/>
                <a:gd name="T19" fmla="*/ 151 h 331"/>
                <a:gd name="T20" fmla="*/ 122 w 382"/>
                <a:gd name="T21" fmla="*/ 166 h 331"/>
                <a:gd name="T22" fmla="*/ 122 w 382"/>
                <a:gd name="T23" fmla="*/ 166 h 331"/>
                <a:gd name="T24" fmla="*/ 127 w 382"/>
                <a:gd name="T25" fmla="*/ 150 h 331"/>
                <a:gd name="T26" fmla="*/ 130 w 382"/>
                <a:gd name="T27" fmla="*/ 125 h 331"/>
                <a:gd name="T28" fmla="*/ 128 w 382"/>
                <a:gd name="T29" fmla="*/ 101 h 331"/>
                <a:gd name="T30" fmla="*/ 122 w 382"/>
                <a:gd name="T31" fmla="*/ 87 h 331"/>
                <a:gd name="T32" fmla="*/ 122 w 382"/>
                <a:gd name="T33" fmla="*/ 87 h 331"/>
                <a:gd name="T34" fmla="*/ 130 w 382"/>
                <a:gd name="T35" fmla="*/ 87 h 331"/>
                <a:gd name="T36" fmla="*/ 141 w 382"/>
                <a:gd name="T37" fmla="*/ 87 h 331"/>
                <a:gd name="T38" fmla="*/ 151 w 382"/>
                <a:gd name="T39" fmla="*/ 87 h 331"/>
                <a:gd name="T40" fmla="*/ 160 w 382"/>
                <a:gd name="T41" fmla="*/ 89 h 331"/>
                <a:gd name="T42" fmla="*/ 169 w 382"/>
                <a:gd name="T43" fmla="*/ 90 h 331"/>
                <a:gd name="T44" fmla="*/ 180 w 382"/>
                <a:gd name="T45" fmla="*/ 93 h 331"/>
                <a:gd name="T46" fmla="*/ 187 w 382"/>
                <a:gd name="T47" fmla="*/ 97 h 331"/>
                <a:gd name="T48" fmla="*/ 191 w 382"/>
                <a:gd name="T49" fmla="*/ 104 h 331"/>
                <a:gd name="T50" fmla="*/ 191 w 382"/>
                <a:gd name="T51" fmla="*/ 104 h 331"/>
                <a:gd name="T52" fmla="*/ 187 w 382"/>
                <a:gd name="T53" fmla="*/ 93 h 331"/>
                <a:gd name="T54" fmla="*/ 178 w 382"/>
                <a:gd name="T55" fmla="*/ 79 h 331"/>
                <a:gd name="T56" fmla="*/ 163 w 382"/>
                <a:gd name="T57" fmla="*/ 59 h 331"/>
                <a:gd name="T58" fmla="*/ 146 w 382"/>
                <a:gd name="T59" fmla="*/ 41 h 331"/>
                <a:gd name="T60" fmla="*/ 127 w 382"/>
                <a:gd name="T61" fmla="*/ 25 h 331"/>
                <a:gd name="T62" fmla="*/ 105 w 382"/>
                <a:gd name="T63" fmla="*/ 10 h 331"/>
                <a:gd name="T64" fmla="*/ 83 w 382"/>
                <a:gd name="T65" fmla="*/ 2 h 331"/>
                <a:gd name="T66" fmla="*/ 61 w 382"/>
                <a:gd name="T67" fmla="*/ 0 h 3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2"/>
                <a:gd name="T103" fmla="*/ 0 h 331"/>
                <a:gd name="T104" fmla="*/ 382 w 382"/>
                <a:gd name="T105" fmla="*/ 331 h 3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2" h="331">
                  <a:moveTo>
                    <a:pt x="122" y="0"/>
                  </a:moveTo>
                  <a:lnTo>
                    <a:pt x="0" y="130"/>
                  </a:lnTo>
                  <a:lnTo>
                    <a:pt x="20" y="135"/>
                  </a:lnTo>
                  <a:lnTo>
                    <a:pt x="53" y="155"/>
                  </a:lnTo>
                  <a:lnTo>
                    <a:pt x="94" y="178"/>
                  </a:lnTo>
                  <a:lnTo>
                    <a:pt x="133" y="205"/>
                  </a:lnTo>
                  <a:lnTo>
                    <a:pt x="172" y="237"/>
                  </a:lnTo>
                  <a:lnTo>
                    <a:pt x="205" y="266"/>
                  </a:lnTo>
                  <a:lnTo>
                    <a:pt x="231" y="302"/>
                  </a:lnTo>
                  <a:lnTo>
                    <a:pt x="244" y="331"/>
                  </a:lnTo>
                  <a:lnTo>
                    <a:pt x="253" y="300"/>
                  </a:lnTo>
                  <a:lnTo>
                    <a:pt x="259" y="250"/>
                  </a:lnTo>
                  <a:lnTo>
                    <a:pt x="255" y="202"/>
                  </a:lnTo>
                  <a:lnTo>
                    <a:pt x="244" y="174"/>
                  </a:lnTo>
                  <a:lnTo>
                    <a:pt x="260" y="174"/>
                  </a:lnTo>
                  <a:lnTo>
                    <a:pt x="281" y="174"/>
                  </a:lnTo>
                  <a:lnTo>
                    <a:pt x="301" y="174"/>
                  </a:lnTo>
                  <a:lnTo>
                    <a:pt x="320" y="178"/>
                  </a:lnTo>
                  <a:lnTo>
                    <a:pt x="338" y="179"/>
                  </a:lnTo>
                  <a:lnTo>
                    <a:pt x="360" y="185"/>
                  </a:lnTo>
                  <a:lnTo>
                    <a:pt x="373" y="194"/>
                  </a:lnTo>
                  <a:lnTo>
                    <a:pt x="382" y="207"/>
                  </a:lnTo>
                  <a:lnTo>
                    <a:pt x="373" y="185"/>
                  </a:lnTo>
                  <a:lnTo>
                    <a:pt x="355" y="157"/>
                  </a:lnTo>
                  <a:lnTo>
                    <a:pt x="325" y="118"/>
                  </a:lnTo>
                  <a:lnTo>
                    <a:pt x="292" y="81"/>
                  </a:lnTo>
                  <a:lnTo>
                    <a:pt x="253" y="50"/>
                  </a:lnTo>
                  <a:lnTo>
                    <a:pt x="210" y="20"/>
                  </a:lnTo>
                  <a:lnTo>
                    <a:pt x="166" y="4"/>
                  </a:lnTo>
                  <a:lnTo>
                    <a:pt x="122" y="0"/>
                  </a:lnTo>
                </a:path>
              </a:pathLst>
            </a:custGeom>
            <a:solidFill>
              <a:srgbClr val="FF0000"/>
            </a:solidFill>
            <a:ln w="0">
              <a:solidFill>
                <a:srgbClr val="000000"/>
              </a:solidFill>
              <a:round/>
              <a:headEnd/>
              <a:tailEnd/>
            </a:ln>
          </p:spPr>
          <p:txBody>
            <a:bodyPr/>
            <a:lstStyle/>
            <a:p>
              <a:endParaRPr lang="en-US" sz="2800">
                <a:latin typeface="Times New Roman" pitchFamily="18" charset="0"/>
                <a:cs typeface="Times New Roman" pitchFamily="18" charset="0"/>
              </a:endParaRPr>
            </a:p>
          </p:txBody>
        </p:sp>
        <p:sp>
          <p:nvSpPr>
            <p:cNvPr id="13338" name="Freeform 25"/>
            <p:cNvSpPr>
              <a:spLocks/>
            </p:cNvSpPr>
            <p:nvPr/>
          </p:nvSpPr>
          <p:spPr bwMode="auto">
            <a:xfrm>
              <a:off x="2627" y="3866"/>
              <a:ext cx="199" cy="205"/>
            </a:xfrm>
            <a:custGeom>
              <a:avLst/>
              <a:gdLst>
                <a:gd name="T0" fmla="*/ 199 w 397"/>
                <a:gd name="T1" fmla="*/ 205 h 411"/>
                <a:gd name="T2" fmla="*/ 168 w 397"/>
                <a:gd name="T3" fmla="*/ 191 h 411"/>
                <a:gd name="T4" fmla="*/ 145 w 397"/>
                <a:gd name="T5" fmla="*/ 176 h 411"/>
                <a:gd name="T6" fmla="*/ 130 w 397"/>
                <a:gd name="T7" fmla="*/ 159 h 411"/>
                <a:gd name="T8" fmla="*/ 118 w 397"/>
                <a:gd name="T9" fmla="*/ 141 h 411"/>
                <a:gd name="T10" fmla="*/ 109 w 397"/>
                <a:gd name="T11" fmla="*/ 124 h 411"/>
                <a:gd name="T12" fmla="*/ 103 w 397"/>
                <a:gd name="T13" fmla="*/ 107 h 411"/>
                <a:gd name="T14" fmla="*/ 97 w 397"/>
                <a:gd name="T15" fmla="*/ 91 h 411"/>
                <a:gd name="T16" fmla="*/ 90 w 397"/>
                <a:gd name="T17" fmla="*/ 74 h 411"/>
                <a:gd name="T18" fmla="*/ 82 w 397"/>
                <a:gd name="T19" fmla="*/ 53 h 411"/>
                <a:gd name="T20" fmla="*/ 85 w 397"/>
                <a:gd name="T21" fmla="*/ 40 h 411"/>
                <a:gd name="T22" fmla="*/ 94 w 397"/>
                <a:gd name="T23" fmla="*/ 36 h 411"/>
                <a:gd name="T24" fmla="*/ 106 w 397"/>
                <a:gd name="T25" fmla="*/ 40 h 411"/>
                <a:gd name="T26" fmla="*/ 24 w 397"/>
                <a:gd name="T27" fmla="*/ 5 h 411"/>
                <a:gd name="T28" fmla="*/ 11 w 397"/>
                <a:gd name="T29" fmla="*/ 0 h 411"/>
                <a:gd name="T30" fmla="*/ 3 w 397"/>
                <a:gd name="T31" fmla="*/ 5 h 411"/>
                <a:gd name="T32" fmla="*/ 0 w 397"/>
                <a:gd name="T33" fmla="*/ 18 h 411"/>
                <a:gd name="T34" fmla="*/ 7 w 397"/>
                <a:gd name="T35" fmla="*/ 40 h 411"/>
                <a:gd name="T36" fmla="*/ 14 w 397"/>
                <a:gd name="T37" fmla="*/ 56 h 411"/>
                <a:gd name="T38" fmla="*/ 19 w 397"/>
                <a:gd name="T39" fmla="*/ 72 h 411"/>
                <a:gd name="T40" fmla="*/ 27 w 397"/>
                <a:gd name="T41" fmla="*/ 91 h 411"/>
                <a:gd name="T42" fmla="*/ 35 w 397"/>
                <a:gd name="T43" fmla="*/ 107 h 411"/>
                <a:gd name="T44" fmla="*/ 46 w 397"/>
                <a:gd name="T45" fmla="*/ 126 h 411"/>
                <a:gd name="T46" fmla="*/ 63 w 397"/>
                <a:gd name="T47" fmla="*/ 141 h 411"/>
                <a:gd name="T48" fmla="*/ 85 w 397"/>
                <a:gd name="T49" fmla="*/ 159 h 411"/>
                <a:gd name="T50" fmla="*/ 115 w 397"/>
                <a:gd name="T51" fmla="*/ 173 h 411"/>
                <a:gd name="T52" fmla="*/ 199 w 397"/>
                <a:gd name="T53" fmla="*/ 205 h 4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97"/>
                <a:gd name="T82" fmla="*/ 0 h 411"/>
                <a:gd name="T83" fmla="*/ 397 w 397"/>
                <a:gd name="T84" fmla="*/ 411 h 41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97" h="411">
                  <a:moveTo>
                    <a:pt x="397" y="411"/>
                  </a:moveTo>
                  <a:lnTo>
                    <a:pt x="336" y="383"/>
                  </a:lnTo>
                  <a:lnTo>
                    <a:pt x="290" y="352"/>
                  </a:lnTo>
                  <a:lnTo>
                    <a:pt x="259" y="318"/>
                  </a:lnTo>
                  <a:lnTo>
                    <a:pt x="235" y="283"/>
                  </a:lnTo>
                  <a:lnTo>
                    <a:pt x="218" y="248"/>
                  </a:lnTo>
                  <a:lnTo>
                    <a:pt x="205" y="215"/>
                  </a:lnTo>
                  <a:lnTo>
                    <a:pt x="194" y="182"/>
                  </a:lnTo>
                  <a:lnTo>
                    <a:pt x="179" y="148"/>
                  </a:lnTo>
                  <a:lnTo>
                    <a:pt x="164" y="106"/>
                  </a:lnTo>
                  <a:lnTo>
                    <a:pt x="170" y="80"/>
                  </a:lnTo>
                  <a:lnTo>
                    <a:pt x="188" y="72"/>
                  </a:lnTo>
                  <a:lnTo>
                    <a:pt x="212" y="80"/>
                  </a:lnTo>
                  <a:lnTo>
                    <a:pt x="48" y="11"/>
                  </a:lnTo>
                  <a:lnTo>
                    <a:pt x="22" y="0"/>
                  </a:lnTo>
                  <a:lnTo>
                    <a:pt x="5" y="11"/>
                  </a:lnTo>
                  <a:lnTo>
                    <a:pt x="0" y="37"/>
                  </a:lnTo>
                  <a:lnTo>
                    <a:pt x="14" y="80"/>
                  </a:lnTo>
                  <a:lnTo>
                    <a:pt x="27" y="113"/>
                  </a:lnTo>
                  <a:lnTo>
                    <a:pt x="38" y="145"/>
                  </a:lnTo>
                  <a:lnTo>
                    <a:pt x="53" y="182"/>
                  </a:lnTo>
                  <a:lnTo>
                    <a:pt x="70" y="215"/>
                  </a:lnTo>
                  <a:lnTo>
                    <a:pt x="92" y="252"/>
                  </a:lnTo>
                  <a:lnTo>
                    <a:pt x="125" y="283"/>
                  </a:lnTo>
                  <a:lnTo>
                    <a:pt x="170" y="318"/>
                  </a:lnTo>
                  <a:lnTo>
                    <a:pt x="229" y="346"/>
                  </a:lnTo>
                  <a:lnTo>
                    <a:pt x="397" y="4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39" name="Freeform 26"/>
            <p:cNvSpPr>
              <a:spLocks/>
            </p:cNvSpPr>
            <p:nvPr/>
          </p:nvSpPr>
          <p:spPr bwMode="auto">
            <a:xfrm>
              <a:off x="2627" y="3866"/>
              <a:ext cx="199" cy="205"/>
            </a:xfrm>
            <a:custGeom>
              <a:avLst/>
              <a:gdLst>
                <a:gd name="T0" fmla="*/ 199 w 397"/>
                <a:gd name="T1" fmla="*/ 205 h 411"/>
                <a:gd name="T2" fmla="*/ 199 w 397"/>
                <a:gd name="T3" fmla="*/ 205 h 411"/>
                <a:gd name="T4" fmla="*/ 168 w 397"/>
                <a:gd name="T5" fmla="*/ 191 h 411"/>
                <a:gd name="T6" fmla="*/ 145 w 397"/>
                <a:gd name="T7" fmla="*/ 176 h 411"/>
                <a:gd name="T8" fmla="*/ 130 w 397"/>
                <a:gd name="T9" fmla="*/ 159 h 411"/>
                <a:gd name="T10" fmla="*/ 118 w 397"/>
                <a:gd name="T11" fmla="*/ 141 h 411"/>
                <a:gd name="T12" fmla="*/ 109 w 397"/>
                <a:gd name="T13" fmla="*/ 124 h 411"/>
                <a:gd name="T14" fmla="*/ 103 w 397"/>
                <a:gd name="T15" fmla="*/ 107 h 411"/>
                <a:gd name="T16" fmla="*/ 97 w 397"/>
                <a:gd name="T17" fmla="*/ 91 h 411"/>
                <a:gd name="T18" fmla="*/ 90 w 397"/>
                <a:gd name="T19" fmla="*/ 74 h 411"/>
                <a:gd name="T20" fmla="*/ 90 w 397"/>
                <a:gd name="T21" fmla="*/ 74 h 411"/>
                <a:gd name="T22" fmla="*/ 82 w 397"/>
                <a:gd name="T23" fmla="*/ 53 h 411"/>
                <a:gd name="T24" fmla="*/ 85 w 397"/>
                <a:gd name="T25" fmla="*/ 40 h 411"/>
                <a:gd name="T26" fmla="*/ 94 w 397"/>
                <a:gd name="T27" fmla="*/ 36 h 411"/>
                <a:gd name="T28" fmla="*/ 106 w 397"/>
                <a:gd name="T29" fmla="*/ 40 h 411"/>
                <a:gd name="T30" fmla="*/ 24 w 397"/>
                <a:gd name="T31" fmla="*/ 5 h 411"/>
                <a:gd name="T32" fmla="*/ 24 w 397"/>
                <a:gd name="T33" fmla="*/ 5 h 411"/>
                <a:gd name="T34" fmla="*/ 11 w 397"/>
                <a:gd name="T35" fmla="*/ 0 h 411"/>
                <a:gd name="T36" fmla="*/ 3 w 397"/>
                <a:gd name="T37" fmla="*/ 5 h 411"/>
                <a:gd name="T38" fmla="*/ 0 w 397"/>
                <a:gd name="T39" fmla="*/ 18 h 411"/>
                <a:gd name="T40" fmla="*/ 7 w 397"/>
                <a:gd name="T41" fmla="*/ 40 h 411"/>
                <a:gd name="T42" fmla="*/ 7 w 397"/>
                <a:gd name="T43" fmla="*/ 40 h 411"/>
                <a:gd name="T44" fmla="*/ 14 w 397"/>
                <a:gd name="T45" fmla="*/ 56 h 411"/>
                <a:gd name="T46" fmla="*/ 19 w 397"/>
                <a:gd name="T47" fmla="*/ 72 h 411"/>
                <a:gd name="T48" fmla="*/ 27 w 397"/>
                <a:gd name="T49" fmla="*/ 91 h 411"/>
                <a:gd name="T50" fmla="*/ 35 w 397"/>
                <a:gd name="T51" fmla="*/ 107 h 411"/>
                <a:gd name="T52" fmla="*/ 46 w 397"/>
                <a:gd name="T53" fmla="*/ 126 h 411"/>
                <a:gd name="T54" fmla="*/ 63 w 397"/>
                <a:gd name="T55" fmla="*/ 141 h 411"/>
                <a:gd name="T56" fmla="*/ 85 w 397"/>
                <a:gd name="T57" fmla="*/ 159 h 411"/>
                <a:gd name="T58" fmla="*/ 115 w 397"/>
                <a:gd name="T59" fmla="*/ 173 h 411"/>
                <a:gd name="T60" fmla="*/ 199 w 397"/>
                <a:gd name="T61" fmla="*/ 205 h 4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97"/>
                <a:gd name="T94" fmla="*/ 0 h 411"/>
                <a:gd name="T95" fmla="*/ 397 w 397"/>
                <a:gd name="T96" fmla="*/ 411 h 4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97" h="411">
                  <a:moveTo>
                    <a:pt x="397" y="411"/>
                  </a:moveTo>
                  <a:lnTo>
                    <a:pt x="397" y="411"/>
                  </a:lnTo>
                  <a:lnTo>
                    <a:pt x="336" y="383"/>
                  </a:lnTo>
                  <a:lnTo>
                    <a:pt x="290" y="352"/>
                  </a:lnTo>
                  <a:lnTo>
                    <a:pt x="259" y="318"/>
                  </a:lnTo>
                  <a:lnTo>
                    <a:pt x="235" y="283"/>
                  </a:lnTo>
                  <a:lnTo>
                    <a:pt x="218" y="248"/>
                  </a:lnTo>
                  <a:lnTo>
                    <a:pt x="205" y="215"/>
                  </a:lnTo>
                  <a:lnTo>
                    <a:pt x="194" y="182"/>
                  </a:lnTo>
                  <a:lnTo>
                    <a:pt x="179" y="148"/>
                  </a:lnTo>
                  <a:lnTo>
                    <a:pt x="164" y="106"/>
                  </a:lnTo>
                  <a:lnTo>
                    <a:pt x="170" y="80"/>
                  </a:lnTo>
                  <a:lnTo>
                    <a:pt x="188" y="72"/>
                  </a:lnTo>
                  <a:lnTo>
                    <a:pt x="212" y="80"/>
                  </a:lnTo>
                  <a:lnTo>
                    <a:pt x="48" y="11"/>
                  </a:lnTo>
                  <a:lnTo>
                    <a:pt x="22" y="0"/>
                  </a:lnTo>
                  <a:lnTo>
                    <a:pt x="5" y="11"/>
                  </a:lnTo>
                  <a:lnTo>
                    <a:pt x="0" y="37"/>
                  </a:lnTo>
                  <a:lnTo>
                    <a:pt x="14" y="80"/>
                  </a:lnTo>
                  <a:lnTo>
                    <a:pt x="27" y="113"/>
                  </a:lnTo>
                  <a:lnTo>
                    <a:pt x="38" y="145"/>
                  </a:lnTo>
                  <a:lnTo>
                    <a:pt x="53" y="182"/>
                  </a:lnTo>
                  <a:lnTo>
                    <a:pt x="70" y="215"/>
                  </a:lnTo>
                  <a:lnTo>
                    <a:pt x="92" y="252"/>
                  </a:lnTo>
                  <a:lnTo>
                    <a:pt x="125" y="283"/>
                  </a:lnTo>
                  <a:lnTo>
                    <a:pt x="170" y="318"/>
                  </a:lnTo>
                  <a:lnTo>
                    <a:pt x="229" y="346"/>
                  </a:lnTo>
                  <a:lnTo>
                    <a:pt x="397" y="41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itchFamily="18" charset="0"/>
                <a:cs typeface="Times New Roman" pitchFamily="18" charset="0"/>
              </a:endParaRPr>
            </a:p>
          </p:txBody>
        </p:sp>
        <p:sp>
          <p:nvSpPr>
            <p:cNvPr id="13340" name="Freeform 27"/>
            <p:cNvSpPr>
              <a:spLocks/>
            </p:cNvSpPr>
            <p:nvPr/>
          </p:nvSpPr>
          <p:spPr bwMode="auto">
            <a:xfrm>
              <a:off x="2671" y="3474"/>
              <a:ext cx="876" cy="455"/>
            </a:xfrm>
            <a:custGeom>
              <a:avLst/>
              <a:gdLst>
                <a:gd name="T0" fmla="*/ 28 w 1751"/>
                <a:gd name="T1" fmla="*/ 51 h 911"/>
                <a:gd name="T2" fmla="*/ 10 w 1751"/>
                <a:gd name="T3" fmla="*/ 72 h 911"/>
                <a:gd name="T4" fmla="*/ 7 w 1751"/>
                <a:gd name="T5" fmla="*/ 102 h 911"/>
                <a:gd name="T6" fmla="*/ 40 w 1751"/>
                <a:gd name="T7" fmla="*/ 211 h 911"/>
                <a:gd name="T8" fmla="*/ 80 w 1751"/>
                <a:gd name="T9" fmla="*/ 343 h 911"/>
                <a:gd name="T10" fmla="*/ 112 w 1751"/>
                <a:gd name="T11" fmla="*/ 442 h 911"/>
                <a:gd name="T12" fmla="*/ 125 w 1751"/>
                <a:gd name="T13" fmla="*/ 455 h 911"/>
                <a:gd name="T14" fmla="*/ 148 w 1751"/>
                <a:gd name="T15" fmla="*/ 453 h 911"/>
                <a:gd name="T16" fmla="*/ 183 w 1751"/>
                <a:gd name="T17" fmla="*/ 448 h 911"/>
                <a:gd name="T18" fmla="*/ 223 w 1751"/>
                <a:gd name="T19" fmla="*/ 442 h 911"/>
                <a:gd name="T20" fmla="*/ 264 w 1751"/>
                <a:gd name="T21" fmla="*/ 435 h 911"/>
                <a:gd name="T22" fmla="*/ 303 w 1751"/>
                <a:gd name="T23" fmla="*/ 426 h 911"/>
                <a:gd name="T24" fmla="*/ 339 w 1751"/>
                <a:gd name="T25" fmla="*/ 416 h 911"/>
                <a:gd name="T26" fmla="*/ 365 w 1751"/>
                <a:gd name="T27" fmla="*/ 405 h 911"/>
                <a:gd name="T28" fmla="*/ 389 w 1751"/>
                <a:gd name="T29" fmla="*/ 394 h 911"/>
                <a:gd name="T30" fmla="*/ 413 w 1751"/>
                <a:gd name="T31" fmla="*/ 389 h 911"/>
                <a:gd name="T32" fmla="*/ 430 w 1751"/>
                <a:gd name="T33" fmla="*/ 394 h 911"/>
                <a:gd name="T34" fmla="*/ 436 w 1751"/>
                <a:gd name="T35" fmla="*/ 407 h 911"/>
                <a:gd name="T36" fmla="*/ 449 w 1751"/>
                <a:gd name="T37" fmla="*/ 414 h 911"/>
                <a:gd name="T38" fmla="*/ 486 w 1751"/>
                <a:gd name="T39" fmla="*/ 410 h 911"/>
                <a:gd name="T40" fmla="*/ 526 w 1751"/>
                <a:gd name="T41" fmla="*/ 407 h 911"/>
                <a:gd name="T42" fmla="*/ 555 w 1751"/>
                <a:gd name="T43" fmla="*/ 405 h 911"/>
                <a:gd name="T44" fmla="*/ 561 w 1751"/>
                <a:gd name="T45" fmla="*/ 399 h 911"/>
                <a:gd name="T46" fmla="*/ 571 w 1751"/>
                <a:gd name="T47" fmla="*/ 387 h 911"/>
                <a:gd name="T48" fmla="*/ 586 w 1751"/>
                <a:gd name="T49" fmla="*/ 379 h 911"/>
                <a:gd name="T50" fmla="*/ 605 w 1751"/>
                <a:gd name="T51" fmla="*/ 380 h 911"/>
                <a:gd name="T52" fmla="*/ 625 w 1751"/>
                <a:gd name="T53" fmla="*/ 387 h 911"/>
                <a:gd name="T54" fmla="*/ 651 w 1751"/>
                <a:gd name="T55" fmla="*/ 391 h 911"/>
                <a:gd name="T56" fmla="*/ 688 w 1751"/>
                <a:gd name="T57" fmla="*/ 392 h 911"/>
                <a:gd name="T58" fmla="*/ 730 w 1751"/>
                <a:gd name="T59" fmla="*/ 392 h 911"/>
                <a:gd name="T60" fmla="*/ 773 w 1751"/>
                <a:gd name="T61" fmla="*/ 391 h 911"/>
                <a:gd name="T62" fmla="*/ 814 w 1751"/>
                <a:gd name="T63" fmla="*/ 390 h 911"/>
                <a:gd name="T64" fmla="*/ 847 w 1751"/>
                <a:gd name="T65" fmla="*/ 387 h 911"/>
                <a:gd name="T66" fmla="*/ 870 w 1751"/>
                <a:gd name="T67" fmla="*/ 386 h 911"/>
                <a:gd name="T68" fmla="*/ 873 w 1751"/>
                <a:gd name="T69" fmla="*/ 379 h 911"/>
                <a:gd name="T70" fmla="*/ 858 w 1751"/>
                <a:gd name="T71" fmla="*/ 346 h 911"/>
                <a:gd name="T72" fmla="*/ 844 w 1751"/>
                <a:gd name="T73" fmla="*/ 310 h 911"/>
                <a:gd name="T74" fmla="*/ 803 w 1751"/>
                <a:gd name="T75" fmla="*/ 218 h 911"/>
                <a:gd name="T76" fmla="*/ 754 w 1751"/>
                <a:gd name="T77" fmla="*/ 111 h 911"/>
                <a:gd name="T78" fmla="*/ 719 w 1751"/>
                <a:gd name="T79" fmla="*/ 33 h 911"/>
                <a:gd name="T80" fmla="*/ 697 w 1751"/>
                <a:gd name="T81" fmla="*/ 26 h 911"/>
                <a:gd name="T82" fmla="*/ 656 w 1751"/>
                <a:gd name="T83" fmla="*/ 28 h 911"/>
                <a:gd name="T84" fmla="*/ 609 w 1751"/>
                <a:gd name="T85" fmla="*/ 22 h 911"/>
                <a:gd name="T86" fmla="*/ 556 w 1751"/>
                <a:gd name="T87" fmla="*/ 12 h 911"/>
                <a:gd name="T88" fmla="*/ 505 w 1751"/>
                <a:gd name="T89" fmla="*/ 4 h 911"/>
                <a:gd name="T90" fmla="*/ 459 w 1751"/>
                <a:gd name="T91" fmla="*/ 0 h 911"/>
                <a:gd name="T92" fmla="*/ 421 w 1751"/>
                <a:gd name="T93" fmla="*/ 3 h 911"/>
                <a:gd name="T94" fmla="*/ 393 w 1751"/>
                <a:gd name="T95" fmla="*/ 15 h 911"/>
                <a:gd name="T96" fmla="*/ 364 w 1751"/>
                <a:gd name="T97" fmla="*/ 17 h 911"/>
                <a:gd name="T98" fmla="*/ 320 w 1751"/>
                <a:gd name="T99" fmla="*/ 6 h 911"/>
                <a:gd name="T100" fmla="*/ 278 w 1751"/>
                <a:gd name="T101" fmla="*/ 8 h 911"/>
                <a:gd name="T102" fmla="*/ 239 w 1751"/>
                <a:gd name="T103" fmla="*/ 17 h 911"/>
                <a:gd name="T104" fmla="*/ 199 w 1751"/>
                <a:gd name="T105" fmla="*/ 29 h 911"/>
                <a:gd name="T106" fmla="*/ 158 w 1751"/>
                <a:gd name="T107" fmla="*/ 42 h 911"/>
                <a:gd name="T108" fmla="*/ 113 w 1751"/>
                <a:gd name="T109" fmla="*/ 47 h 911"/>
                <a:gd name="T110" fmla="*/ 65 w 1751"/>
                <a:gd name="T111" fmla="*/ 43 h 9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51"/>
                <a:gd name="T169" fmla="*/ 0 h 911"/>
                <a:gd name="T170" fmla="*/ 1751 w 1751"/>
                <a:gd name="T171" fmla="*/ 911 h 9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51" h="911">
                  <a:moveTo>
                    <a:pt x="75" y="69"/>
                  </a:moveTo>
                  <a:lnTo>
                    <a:pt x="55" y="102"/>
                  </a:lnTo>
                  <a:lnTo>
                    <a:pt x="38" y="126"/>
                  </a:lnTo>
                  <a:lnTo>
                    <a:pt x="20" y="145"/>
                  </a:lnTo>
                  <a:lnTo>
                    <a:pt x="0" y="158"/>
                  </a:lnTo>
                  <a:lnTo>
                    <a:pt x="14" y="204"/>
                  </a:lnTo>
                  <a:lnTo>
                    <a:pt x="44" y="298"/>
                  </a:lnTo>
                  <a:lnTo>
                    <a:pt x="79" y="422"/>
                  </a:lnTo>
                  <a:lnTo>
                    <a:pt x="123" y="557"/>
                  </a:lnTo>
                  <a:lnTo>
                    <a:pt x="160" y="687"/>
                  </a:lnTo>
                  <a:lnTo>
                    <a:pt x="197" y="804"/>
                  </a:lnTo>
                  <a:lnTo>
                    <a:pt x="223" y="885"/>
                  </a:lnTo>
                  <a:lnTo>
                    <a:pt x="231" y="911"/>
                  </a:lnTo>
                  <a:lnTo>
                    <a:pt x="249" y="911"/>
                  </a:lnTo>
                  <a:lnTo>
                    <a:pt x="271" y="909"/>
                  </a:lnTo>
                  <a:lnTo>
                    <a:pt x="296" y="907"/>
                  </a:lnTo>
                  <a:lnTo>
                    <a:pt x="331" y="903"/>
                  </a:lnTo>
                  <a:lnTo>
                    <a:pt x="366" y="896"/>
                  </a:lnTo>
                  <a:lnTo>
                    <a:pt x="403" y="892"/>
                  </a:lnTo>
                  <a:lnTo>
                    <a:pt x="445" y="885"/>
                  </a:lnTo>
                  <a:lnTo>
                    <a:pt x="486" y="879"/>
                  </a:lnTo>
                  <a:lnTo>
                    <a:pt x="527" y="870"/>
                  </a:lnTo>
                  <a:lnTo>
                    <a:pt x="567" y="861"/>
                  </a:lnTo>
                  <a:lnTo>
                    <a:pt x="606" y="852"/>
                  </a:lnTo>
                  <a:lnTo>
                    <a:pt x="643" y="844"/>
                  </a:lnTo>
                  <a:lnTo>
                    <a:pt x="677" y="833"/>
                  </a:lnTo>
                  <a:lnTo>
                    <a:pt x="706" y="822"/>
                  </a:lnTo>
                  <a:lnTo>
                    <a:pt x="730" y="811"/>
                  </a:lnTo>
                  <a:lnTo>
                    <a:pt x="749" y="804"/>
                  </a:lnTo>
                  <a:lnTo>
                    <a:pt x="778" y="789"/>
                  </a:lnTo>
                  <a:lnTo>
                    <a:pt x="806" y="780"/>
                  </a:lnTo>
                  <a:lnTo>
                    <a:pt x="825" y="778"/>
                  </a:lnTo>
                  <a:lnTo>
                    <a:pt x="843" y="780"/>
                  </a:lnTo>
                  <a:lnTo>
                    <a:pt x="860" y="789"/>
                  </a:lnTo>
                  <a:lnTo>
                    <a:pt x="865" y="800"/>
                  </a:lnTo>
                  <a:lnTo>
                    <a:pt x="871" y="815"/>
                  </a:lnTo>
                  <a:lnTo>
                    <a:pt x="875" y="831"/>
                  </a:lnTo>
                  <a:lnTo>
                    <a:pt x="897" y="828"/>
                  </a:lnTo>
                  <a:lnTo>
                    <a:pt x="930" y="822"/>
                  </a:lnTo>
                  <a:lnTo>
                    <a:pt x="971" y="820"/>
                  </a:lnTo>
                  <a:lnTo>
                    <a:pt x="1011" y="815"/>
                  </a:lnTo>
                  <a:lnTo>
                    <a:pt x="1052" y="815"/>
                  </a:lnTo>
                  <a:lnTo>
                    <a:pt x="1087" y="815"/>
                  </a:lnTo>
                  <a:lnTo>
                    <a:pt x="1109" y="811"/>
                  </a:lnTo>
                  <a:lnTo>
                    <a:pt x="1117" y="811"/>
                  </a:lnTo>
                  <a:lnTo>
                    <a:pt x="1122" y="798"/>
                  </a:lnTo>
                  <a:lnTo>
                    <a:pt x="1130" y="785"/>
                  </a:lnTo>
                  <a:lnTo>
                    <a:pt x="1141" y="774"/>
                  </a:lnTo>
                  <a:lnTo>
                    <a:pt x="1154" y="763"/>
                  </a:lnTo>
                  <a:lnTo>
                    <a:pt x="1171" y="759"/>
                  </a:lnTo>
                  <a:lnTo>
                    <a:pt x="1187" y="759"/>
                  </a:lnTo>
                  <a:lnTo>
                    <a:pt x="1209" y="761"/>
                  </a:lnTo>
                  <a:lnTo>
                    <a:pt x="1232" y="768"/>
                  </a:lnTo>
                  <a:lnTo>
                    <a:pt x="1250" y="774"/>
                  </a:lnTo>
                  <a:lnTo>
                    <a:pt x="1272" y="780"/>
                  </a:lnTo>
                  <a:lnTo>
                    <a:pt x="1302" y="783"/>
                  </a:lnTo>
                  <a:lnTo>
                    <a:pt x="1337" y="783"/>
                  </a:lnTo>
                  <a:lnTo>
                    <a:pt x="1376" y="785"/>
                  </a:lnTo>
                  <a:lnTo>
                    <a:pt x="1415" y="785"/>
                  </a:lnTo>
                  <a:lnTo>
                    <a:pt x="1459" y="785"/>
                  </a:lnTo>
                  <a:lnTo>
                    <a:pt x="1502" y="785"/>
                  </a:lnTo>
                  <a:lnTo>
                    <a:pt x="1546" y="783"/>
                  </a:lnTo>
                  <a:lnTo>
                    <a:pt x="1587" y="780"/>
                  </a:lnTo>
                  <a:lnTo>
                    <a:pt x="1627" y="780"/>
                  </a:lnTo>
                  <a:lnTo>
                    <a:pt x="1663" y="778"/>
                  </a:lnTo>
                  <a:lnTo>
                    <a:pt x="1694" y="774"/>
                  </a:lnTo>
                  <a:lnTo>
                    <a:pt x="1722" y="772"/>
                  </a:lnTo>
                  <a:lnTo>
                    <a:pt x="1740" y="772"/>
                  </a:lnTo>
                  <a:lnTo>
                    <a:pt x="1751" y="768"/>
                  </a:lnTo>
                  <a:lnTo>
                    <a:pt x="1746" y="759"/>
                  </a:lnTo>
                  <a:lnTo>
                    <a:pt x="1733" y="730"/>
                  </a:lnTo>
                  <a:lnTo>
                    <a:pt x="1716" y="693"/>
                  </a:lnTo>
                  <a:lnTo>
                    <a:pt x="1711" y="668"/>
                  </a:lnTo>
                  <a:lnTo>
                    <a:pt x="1688" y="620"/>
                  </a:lnTo>
                  <a:lnTo>
                    <a:pt x="1651" y="539"/>
                  </a:lnTo>
                  <a:lnTo>
                    <a:pt x="1605" y="437"/>
                  </a:lnTo>
                  <a:lnTo>
                    <a:pt x="1557" y="328"/>
                  </a:lnTo>
                  <a:lnTo>
                    <a:pt x="1507" y="223"/>
                  </a:lnTo>
                  <a:lnTo>
                    <a:pt x="1465" y="132"/>
                  </a:lnTo>
                  <a:lnTo>
                    <a:pt x="1437" y="67"/>
                  </a:lnTo>
                  <a:lnTo>
                    <a:pt x="1426" y="45"/>
                  </a:lnTo>
                  <a:lnTo>
                    <a:pt x="1393" y="52"/>
                  </a:lnTo>
                  <a:lnTo>
                    <a:pt x="1354" y="56"/>
                  </a:lnTo>
                  <a:lnTo>
                    <a:pt x="1311" y="56"/>
                  </a:lnTo>
                  <a:lnTo>
                    <a:pt x="1263" y="50"/>
                  </a:lnTo>
                  <a:lnTo>
                    <a:pt x="1217" y="45"/>
                  </a:lnTo>
                  <a:lnTo>
                    <a:pt x="1163" y="36"/>
                  </a:lnTo>
                  <a:lnTo>
                    <a:pt x="1111" y="25"/>
                  </a:lnTo>
                  <a:lnTo>
                    <a:pt x="1063" y="17"/>
                  </a:lnTo>
                  <a:lnTo>
                    <a:pt x="1010" y="8"/>
                  </a:lnTo>
                  <a:lnTo>
                    <a:pt x="961" y="2"/>
                  </a:lnTo>
                  <a:lnTo>
                    <a:pt x="917" y="0"/>
                  </a:lnTo>
                  <a:lnTo>
                    <a:pt x="875" y="0"/>
                  </a:lnTo>
                  <a:lnTo>
                    <a:pt x="841" y="6"/>
                  </a:lnTo>
                  <a:lnTo>
                    <a:pt x="812" y="13"/>
                  </a:lnTo>
                  <a:lnTo>
                    <a:pt x="786" y="30"/>
                  </a:lnTo>
                  <a:lnTo>
                    <a:pt x="773" y="52"/>
                  </a:lnTo>
                  <a:lnTo>
                    <a:pt x="727" y="34"/>
                  </a:lnTo>
                  <a:lnTo>
                    <a:pt x="682" y="19"/>
                  </a:lnTo>
                  <a:lnTo>
                    <a:pt x="640" y="13"/>
                  </a:lnTo>
                  <a:lnTo>
                    <a:pt x="597" y="12"/>
                  </a:lnTo>
                  <a:lnTo>
                    <a:pt x="556" y="17"/>
                  </a:lnTo>
                  <a:lnTo>
                    <a:pt x="516" y="25"/>
                  </a:lnTo>
                  <a:lnTo>
                    <a:pt x="477" y="34"/>
                  </a:lnTo>
                  <a:lnTo>
                    <a:pt x="440" y="45"/>
                  </a:lnTo>
                  <a:lnTo>
                    <a:pt x="397" y="58"/>
                  </a:lnTo>
                  <a:lnTo>
                    <a:pt x="357" y="69"/>
                  </a:lnTo>
                  <a:lnTo>
                    <a:pt x="316" y="84"/>
                  </a:lnTo>
                  <a:lnTo>
                    <a:pt x="271" y="89"/>
                  </a:lnTo>
                  <a:lnTo>
                    <a:pt x="225" y="95"/>
                  </a:lnTo>
                  <a:lnTo>
                    <a:pt x="179" y="91"/>
                  </a:lnTo>
                  <a:lnTo>
                    <a:pt x="129" y="87"/>
                  </a:lnTo>
                  <a:lnTo>
                    <a:pt x="75"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41" name="Freeform 28"/>
            <p:cNvSpPr>
              <a:spLocks/>
            </p:cNvSpPr>
            <p:nvPr/>
          </p:nvSpPr>
          <p:spPr bwMode="auto">
            <a:xfrm>
              <a:off x="2709" y="3508"/>
              <a:ext cx="817" cy="362"/>
            </a:xfrm>
            <a:custGeom>
              <a:avLst/>
              <a:gdLst>
                <a:gd name="T0" fmla="*/ 817 w 1636"/>
                <a:gd name="T1" fmla="*/ 300 h 723"/>
                <a:gd name="T2" fmla="*/ 817 w 1636"/>
                <a:gd name="T3" fmla="*/ 300 h 723"/>
                <a:gd name="T4" fmla="*/ 799 w 1636"/>
                <a:gd name="T5" fmla="*/ 308 h 723"/>
                <a:gd name="T6" fmla="*/ 776 w 1636"/>
                <a:gd name="T7" fmla="*/ 314 h 723"/>
                <a:gd name="T8" fmla="*/ 753 w 1636"/>
                <a:gd name="T9" fmla="*/ 315 h 723"/>
                <a:gd name="T10" fmla="*/ 727 w 1636"/>
                <a:gd name="T11" fmla="*/ 314 h 723"/>
                <a:gd name="T12" fmla="*/ 701 w 1636"/>
                <a:gd name="T13" fmla="*/ 311 h 723"/>
                <a:gd name="T14" fmla="*/ 674 w 1636"/>
                <a:gd name="T15" fmla="*/ 306 h 723"/>
                <a:gd name="T16" fmla="*/ 644 w 1636"/>
                <a:gd name="T17" fmla="*/ 301 h 723"/>
                <a:gd name="T18" fmla="*/ 617 w 1636"/>
                <a:gd name="T19" fmla="*/ 297 h 723"/>
                <a:gd name="T20" fmla="*/ 590 w 1636"/>
                <a:gd name="T21" fmla="*/ 293 h 723"/>
                <a:gd name="T22" fmla="*/ 563 w 1636"/>
                <a:gd name="T23" fmla="*/ 290 h 723"/>
                <a:gd name="T24" fmla="*/ 539 w 1636"/>
                <a:gd name="T25" fmla="*/ 290 h 723"/>
                <a:gd name="T26" fmla="*/ 516 w 1636"/>
                <a:gd name="T27" fmla="*/ 292 h 723"/>
                <a:gd name="T28" fmla="*/ 498 w 1636"/>
                <a:gd name="T29" fmla="*/ 297 h 723"/>
                <a:gd name="T30" fmla="*/ 481 w 1636"/>
                <a:gd name="T31" fmla="*/ 306 h 723"/>
                <a:gd name="T32" fmla="*/ 470 w 1636"/>
                <a:gd name="T33" fmla="*/ 322 h 723"/>
                <a:gd name="T34" fmla="*/ 462 w 1636"/>
                <a:gd name="T35" fmla="*/ 342 h 723"/>
                <a:gd name="T36" fmla="*/ 462 w 1636"/>
                <a:gd name="T37" fmla="*/ 342 h 723"/>
                <a:gd name="T38" fmla="*/ 451 w 1636"/>
                <a:gd name="T39" fmla="*/ 324 h 723"/>
                <a:gd name="T40" fmla="*/ 437 w 1636"/>
                <a:gd name="T41" fmla="*/ 311 h 723"/>
                <a:gd name="T42" fmla="*/ 421 w 1636"/>
                <a:gd name="T43" fmla="*/ 305 h 723"/>
                <a:gd name="T44" fmla="*/ 404 w 1636"/>
                <a:gd name="T45" fmla="*/ 300 h 723"/>
                <a:gd name="T46" fmla="*/ 383 w 1636"/>
                <a:gd name="T47" fmla="*/ 300 h 723"/>
                <a:gd name="T48" fmla="*/ 362 w 1636"/>
                <a:gd name="T49" fmla="*/ 305 h 723"/>
                <a:gd name="T50" fmla="*/ 339 w 1636"/>
                <a:gd name="T51" fmla="*/ 309 h 723"/>
                <a:gd name="T52" fmla="*/ 315 w 1636"/>
                <a:gd name="T53" fmla="*/ 318 h 723"/>
                <a:gd name="T54" fmla="*/ 290 w 1636"/>
                <a:gd name="T55" fmla="*/ 327 h 723"/>
                <a:gd name="T56" fmla="*/ 265 w 1636"/>
                <a:gd name="T57" fmla="*/ 335 h 723"/>
                <a:gd name="T58" fmla="*/ 240 w 1636"/>
                <a:gd name="T59" fmla="*/ 343 h 723"/>
                <a:gd name="T60" fmla="*/ 216 w 1636"/>
                <a:gd name="T61" fmla="*/ 350 h 723"/>
                <a:gd name="T62" fmla="*/ 191 w 1636"/>
                <a:gd name="T63" fmla="*/ 356 h 723"/>
                <a:gd name="T64" fmla="*/ 168 w 1636"/>
                <a:gd name="T65" fmla="*/ 360 h 723"/>
                <a:gd name="T66" fmla="*/ 145 w 1636"/>
                <a:gd name="T67" fmla="*/ 362 h 723"/>
                <a:gd name="T68" fmla="*/ 123 w 1636"/>
                <a:gd name="T69" fmla="*/ 358 h 723"/>
                <a:gd name="T70" fmla="*/ 123 w 1636"/>
                <a:gd name="T71" fmla="*/ 358 h 723"/>
                <a:gd name="T72" fmla="*/ 112 w 1636"/>
                <a:gd name="T73" fmla="*/ 328 h 723"/>
                <a:gd name="T74" fmla="*/ 95 w 1636"/>
                <a:gd name="T75" fmla="*/ 281 h 723"/>
                <a:gd name="T76" fmla="*/ 75 w 1636"/>
                <a:gd name="T77" fmla="*/ 222 h 723"/>
                <a:gd name="T78" fmla="*/ 54 w 1636"/>
                <a:gd name="T79" fmla="*/ 160 h 723"/>
                <a:gd name="T80" fmla="*/ 33 w 1636"/>
                <a:gd name="T81" fmla="*/ 100 h 723"/>
                <a:gd name="T82" fmla="*/ 17 w 1636"/>
                <a:gd name="T83" fmla="*/ 50 h 723"/>
                <a:gd name="T84" fmla="*/ 4 w 1636"/>
                <a:gd name="T85" fmla="*/ 15 h 723"/>
                <a:gd name="T86" fmla="*/ 0 w 1636"/>
                <a:gd name="T87" fmla="*/ 0 h 7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36"/>
                <a:gd name="T133" fmla="*/ 0 h 723"/>
                <a:gd name="T134" fmla="*/ 1636 w 1636"/>
                <a:gd name="T135" fmla="*/ 723 h 7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36" h="723">
                  <a:moveTo>
                    <a:pt x="1636" y="599"/>
                  </a:moveTo>
                  <a:lnTo>
                    <a:pt x="1636" y="599"/>
                  </a:lnTo>
                  <a:lnTo>
                    <a:pt x="1599" y="616"/>
                  </a:lnTo>
                  <a:lnTo>
                    <a:pt x="1554" y="627"/>
                  </a:lnTo>
                  <a:lnTo>
                    <a:pt x="1508" y="629"/>
                  </a:lnTo>
                  <a:lnTo>
                    <a:pt x="1456" y="627"/>
                  </a:lnTo>
                  <a:lnTo>
                    <a:pt x="1403" y="622"/>
                  </a:lnTo>
                  <a:lnTo>
                    <a:pt x="1349" y="612"/>
                  </a:lnTo>
                  <a:lnTo>
                    <a:pt x="1290" y="601"/>
                  </a:lnTo>
                  <a:lnTo>
                    <a:pt x="1236" y="594"/>
                  </a:lnTo>
                  <a:lnTo>
                    <a:pt x="1181" y="585"/>
                  </a:lnTo>
                  <a:lnTo>
                    <a:pt x="1127" y="579"/>
                  </a:lnTo>
                  <a:lnTo>
                    <a:pt x="1079" y="579"/>
                  </a:lnTo>
                  <a:lnTo>
                    <a:pt x="1034" y="583"/>
                  </a:lnTo>
                  <a:lnTo>
                    <a:pt x="997" y="594"/>
                  </a:lnTo>
                  <a:lnTo>
                    <a:pt x="964" y="612"/>
                  </a:lnTo>
                  <a:lnTo>
                    <a:pt x="942" y="644"/>
                  </a:lnTo>
                  <a:lnTo>
                    <a:pt x="925" y="683"/>
                  </a:lnTo>
                  <a:lnTo>
                    <a:pt x="903" y="648"/>
                  </a:lnTo>
                  <a:lnTo>
                    <a:pt x="875" y="622"/>
                  </a:lnTo>
                  <a:lnTo>
                    <a:pt x="844" y="609"/>
                  </a:lnTo>
                  <a:lnTo>
                    <a:pt x="809" y="599"/>
                  </a:lnTo>
                  <a:lnTo>
                    <a:pt x="766" y="599"/>
                  </a:lnTo>
                  <a:lnTo>
                    <a:pt x="724" y="609"/>
                  </a:lnTo>
                  <a:lnTo>
                    <a:pt x="679" y="618"/>
                  </a:lnTo>
                  <a:lnTo>
                    <a:pt x="631" y="635"/>
                  </a:lnTo>
                  <a:lnTo>
                    <a:pt x="581" y="653"/>
                  </a:lnTo>
                  <a:lnTo>
                    <a:pt x="531" y="670"/>
                  </a:lnTo>
                  <a:lnTo>
                    <a:pt x="481" y="686"/>
                  </a:lnTo>
                  <a:lnTo>
                    <a:pt x="433" y="699"/>
                  </a:lnTo>
                  <a:lnTo>
                    <a:pt x="383" y="711"/>
                  </a:lnTo>
                  <a:lnTo>
                    <a:pt x="337" y="720"/>
                  </a:lnTo>
                  <a:lnTo>
                    <a:pt x="291" y="723"/>
                  </a:lnTo>
                  <a:lnTo>
                    <a:pt x="246" y="716"/>
                  </a:lnTo>
                  <a:lnTo>
                    <a:pt x="224" y="655"/>
                  </a:lnTo>
                  <a:lnTo>
                    <a:pt x="191" y="561"/>
                  </a:lnTo>
                  <a:lnTo>
                    <a:pt x="150" y="444"/>
                  </a:lnTo>
                  <a:lnTo>
                    <a:pt x="108" y="320"/>
                  </a:lnTo>
                  <a:lnTo>
                    <a:pt x="67" y="200"/>
                  </a:lnTo>
                  <a:lnTo>
                    <a:pt x="34" y="100"/>
                  </a:lnTo>
                  <a:lnTo>
                    <a:pt x="8" y="30"/>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itchFamily="18" charset="0"/>
                <a:cs typeface="Times New Roman" pitchFamily="18" charset="0"/>
              </a:endParaRPr>
            </a:p>
          </p:txBody>
        </p:sp>
        <p:sp>
          <p:nvSpPr>
            <p:cNvPr id="13342" name="Freeform 29"/>
            <p:cNvSpPr>
              <a:spLocks/>
            </p:cNvSpPr>
            <p:nvPr/>
          </p:nvSpPr>
          <p:spPr bwMode="auto">
            <a:xfrm>
              <a:off x="2646" y="3529"/>
              <a:ext cx="927" cy="438"/>
            </a:xfrm>
            <a:custGeom>
              <a:avLst/>
              <a:gdLst>
                <a:gd name="T0" fmla="*/ 771 w 1853"/>
                <a:gd name="T1" fmla="*/ 14 h 877"/>
                <a:gd name="T2" fmla="*/ 809 w 1853"/>
                <a:gd name="T3" fmla="*/ 88 h 877"/>
                <a:gd name="T4" fmla="*/ 920 w 1853"/>
                <a:gd name="T5" fmla="*/ 325 h 877"/>
                <a:gd name="T6" fmla="*/ 921 w 1853"/>
                <a:gd name="T7" fmla="*/ 352 h 877"/>
                <a:gd name="T8" fmla="*/ 889 w 1853"/>
                <a:gd name="T9" fmla="*/ 350 h 877"/>
                <a:gd name="T10" fmla="*/ 834 w 1853"/>
                <a:gd name="T11" fmla="*/ 352 h 877"/>
                <a:gd name="T12" fmla="*/ 763 w 1853"/>
                <a:gd name="T13" fmla="*/ 352 h 877"/>
                <a:gd name="T14" fmla="*/ 692 w 1853"/>
                <a:gd name="T15" fmla="*/ 356 h 877"/>
                <a:gd name="T16" fmla="*/ 634 w 1853"/>
                <a:gd name="T17" fmla="*/ 360 h 877"/>
                <a:gd name="T18" fmla="*/ 612 w 1853"/>
                <a:gd name="T19" fmla="*/ 373 h 877"/>
                <a:gd name="T20" fmla="*/ 581 w 1853"/>
                <a:gd name="T21" fmla="*/ 393 h 877"/>
                <a:gd name="T22" fmla="*/ 523 w 1853"/>
                <a:gd name="T23" fmla="*/ 398 h 877"/>
                <a:gd name="T24" fmla="*/ 463 w 1853"/>
                <a:gd name="T25" fmla="*/ 400 h 877"/>
                <a:gd name="T26" fmla="*/ 432 w 1853"/>
                <a:gd name="T27" fmla="*/ 396 h 877"/>
                <a:gd name="T28" fmla="*/ 424 w 1853"/>
                <a:gd name="T29" fmla="*/ 382 h 877"/>
                <a:gd name="T30" fmla="*/ 402 w 1853"/>
                <a:gd name="T31" fmla="*/ 385 h 877"/>
                <a:gd name="T32" fmla="*/ 348 w 1853"/>
                <a:gd name="T33" fmla="*/ 395 h 877"/>
                <a:gd name="T34" fmla="*/ 279 w 1853"/>
                <a:gd name="T35" fmla="*/ 409 h 877"/>
                <a:gd name="T36" fmla="*/ 211 w 1853"/>
                <a:gd name="T37" fmla="*/ 423 h 877"/>
                <a:gd name="T38" fmla="*/ 159 w 1853"/>
                <a:gd name="T39" fmla="*/ 433 h 877"/>
                <a:gd name="T40" fmla="*/ 126 w 1853"/>
                <a:gd name="T41" fmla="*/ 438 h 877"/>
                <a:gd name="T42" fmla="*/ 112 w 1853"/>
                <a:gd name="T43" fmla="*/ 425 h 877"/>
                <a:gd name="T44" fmla="*/ 105 w 1853"/>
                <a:gd name="T45" fmla="*/ 391 h 877"/>
                <a:gd name="T46" fmla="*/ 73 w 1853"/>
                <a:gd name="T47" fmla="*/ 276 h 877"/>
                <a:gd name="T48" fmla="*/ 24 w 1853"/>
                <a:gd name="T49" fmla="*/ 112 h 877"/>
                <a:gd name="T50" fmla="*/ 1 w 1853"/>
                <a:gd name="T51" fmla="*/ 30 h 877"/>
                <a:gd name="T52" fmla="*/ 6 w 1853"/>
                <a:gd name="T53" fmla="*/ 8 h 877"/>
                <a:gd name="T54" fmla="*/ 35 w 1853"/>
                <a:gd name="T55" fmla="*/ 2 h 877"/>
                <a:gd name="T56" fmla="*/ 38 w 1853"/>
                <a:gd name="T57" fmla="*/ 14 h 877"/>
                <a:gd name="T58" fmla="*/ 32 w 1853"/>
                <a:gd name="T59" fmla="*/ 47 h 877"/>
                <a:gd name="T60" fmla="*/ 87 w 1853"/>
                <a:gd name="T61" fmla="*/ 223 h 877"/>
                <a:gd name="T62" fmla="*/ 137 w 1853"/>
                <a:gd name="T63" fmla="*/ 387 h 877"/>
                <a:gd name="T64" fmla="*/ 161 w 1853"/>
                <a:gd name="T65" fmla="*/ 399 h 877"/>
                <a:gd name="T66" fmla="*/ 208 w 1853"/>
                <a:gd name="T67" fmla="*/ 393 h 877"/>
                <a:gd name="T68" fmla="*/ 268 w 1853"/>
                <a:gd name="T69" fmla="*/ 384 h 877"/>
                <a:gd name="T70" fmla="*/ 328 w 1853"/>
                <a:gd name="T71" fmla="*/ 371 h 877"/>
                <a:gd name="T72" fmla="*/ 378 w 1853"/>
                <a:gd name="T73" fmla="*/ 356 h 877"/>
                <a:gd name="T74" fmla="*/ 414 w 1853"/>
                <a:gd name="T75" fmla="*/ 339 h 877"/>
                <a:gd name="T76" fmla="*/ 447 w 1853"/>
                <a:gd name="T77" fmla="*/ 335 h 877"/>
                <a:gd name="T78" fmla="*/ 461 w 1853"/>
                <a:gd name="T79" fmla="*/ 352 h 877"/>
                <a:gd name="T80" fmla="*/ 490 w 1853"/>
                <a:gd name="T81" fmla="*/ 356 h 877"/>
                <a:gd name="T82" fmla="*/ 551 w 1853"/>
                <a:gd name="T83" fmla="*/ 352 h 877"/>
                <a:gd name="T84" fmla="*/ 584 w 1853"/>
                <a:gd name="T85" fmla="*/ 350 h 877"/>
                <a:gd name="T86" fmla="*/ 596 w 1853"/>
                <a:gd name="T87" fmla="*/ 332 h 877"/>
                <a:gd name="T88" fmla="*/ 619 w 1853"/>
                <a:gd name="T89" fmla="*/ 324 h 877"/>
                <a:gd name="T90" fmla="*/ 650 w 1853"/>
                <a:gd name="T91" fmla="*/ 332 h 877"/>
                <a:gd name="T92" fmla="*/ 694 w 1853"/>
                <a:gd name="T93" fmla="*/ 336 h 877"/>
                <a:gd name="T94" fmla="*/ 755 w 1853"/>
                <a:gd name="T95" fmla="*/ 337 h 877"/>
                <a:gd name="T96" fmla="*/ 819 w 1853"/>
                <a:gd name="T97" fmla="*/ 335 h 877"/>
                <a:gd name="T98" fmla="*/ 872 w 1853"/>
                <a:gd name="T99" fmla="*/ 332 h 877"/>
                <a:gd name="T100" fmla="*/ 901 w 1853"/>
                <a:gd name="T101" fmla="*/ 329 h 877"/>
                <a:gd name="T102" fmla="*/ 883 w 1853"/>
                <a:gd name="T103" fmla="*/ 291 h 877"/>
                <a:gd name="T104" fmla="*/ 855 w 1853"/>
                <a:gd name="T105" fmla="*/ 221 h 877"/>
                <a:gd name="T106" fmla="*/ 793 w 1853"/>
                <a:gd name="T107" fmla="*/ 86 h 877"/>
                <a:gd name="T108" fmla="*/ 759 w 1853"/>
                <a:gd name="T109" fmla="*/ 12 h 8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53"/>
                <a:gd name="T166" fmla="*/ 0 h 877"/>
                <a:gd name="T167" fmla="*/ 1853 w 1853"/>
                <a:gd name="T168" fmla="*/ 877 h 8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53" h="877">
                  <a:moveTo>
                    <a:pt x="1517" y="24"/>
                  </a:moveTo>
                  <a:lnTo>
                    <a:pt x="1528" y="22"/>
                  </a:lnTo>
                  <a:lnTo>
                    <a:pt x="1541" y="29"/>
                  </a:lnTo>
                  <a:lnTo>
                    <a:pt x="1557" y="53"/>
                  </a:lnTo>
                  <a:lnTo>
                    <a:pt x="1581" y="103"/>
                  </a:lnTo>
                  <a:lnTo>
                    <a:pt x="1618" y="177"/>
                  </a:lnTo>
                  <a:lnTo>
                    <a:pt x="1672" y="292"/>
                  </a:lnTo>
                  <a:lnTo>
                    <a:pt x="1744" y="447"/>
                  </a:lnTo>
                  <a:lnTo>
                    <a:pt x="1840" y="651"/>
                  </a:lnTo>
                  <a:lnTo>
                    <a:pt x="1849" y="675"/>
                  </a:lnTo>
                  <a:lnTo>
                    <a:pt x="1853" y="695"/>
                  </a:lnTo>
                  <a:lnTo>
                    <a:pt x="1842" y="705"/>
                  </a:lnTo>
                  <a:lnTo>
                    <a:pt x="1814" y="705"/>
                  </a:lnTo>
                  <a:lnTo>
                    <a:pt x="1800" y="701"/>
                  </a:lnTo>
                  <a:lnTo>
                    <a:pt x="1777" y="701"/>
                  </a:lnTo>
                  <a:lnTo>
                    <a:pt x="1748" y="701"/>
                  </a:lnTo>
                  <a:lnTo>
                    <a:pt x="1711" y="701"/>
                  </a:lnTo>
                  <a:lnTo>
                    <a:pt x="1668" y="705"/>
                  </a:lnTo>
                  <a:lnTo>
                    <a:pt x="1624" y="705"/>
                  </a:lnTo>
                  <a:lnTo>
                    <a:pt x="1576" y="705"/>
                  </a:lnTo>
                  <a:lnTo>
                    <a:pt x="1526" y="705"/>
                  </a:lnTo>
                  <a:lnTo>
                    <a:pt x="1480" y="710"/>
                  </a:lnTo>
                  <a:lnTo>
                    <a:pt x="1428" y="712"/>
                  </a:lnTo>
                  <a:lnTo>
                    <a:pt x="1383" y="712"/>
                  </a:lnTo>
                  <a:lnTo>
                    <a:pt x="1339" y="718"/>
                  </a:lnTo>
                  <a:lnTo>
                    <a:pt x="1300" y="721"/>
                  </a:lnTo>
                  <a:lnTo>
                    <a:pt x="1267" y="721"/>
                  </a:lnTo>
                  <a:lnTo>
                    <a:pt x="1241" y="721"/>
                  </a:lnTo>
                  <a:lnTo>
                    <a:pt x="1221" y="721"/>
                  </a:lnTo>
                  <a:lnTo>
                    <a:pt x="1224" y="747"/>
                  </a:lnTo>
                  <a:lnTo>
                    <a:pt x="1213" y="769"/>
                  </a:lnTo>
                  <a:lnTo>
                    <a:pt x="1195" y="779"/>
                  </a:lnTo>
                  <a:lnTo>
                    <a:pt x="1161" y="786"/>
                  </a:lnTo>
                  <a:lnTo>
                    <a:pt x="1130" y="793"/>
                  </a:lnTo>
                  <a:lnTo>
                    <a:pt x="1087" y="793"/>
                  </a:lnTo>
                  <a:lnTo>
                    <a:pt x="1045" y="797"/>
                  </a:lnTo>
                  <a:lnTo>
                    <a:pt x="1000" y="799"/>
                  </a:lnTo>
                  <a:lnTo>
                    <a:pt x="962" y="801"/>
                  </a:lnTo>
                  <a:lnTo>
                    <a:pt x="926" y="801"/>
                  </a:lnTo>
                  <a:lnTo>
                    <a:pt x="899" y="801"/>
                  </a:lnTo>
                  <a:lnTo>
                    <a:pt x="880" y="799"/>
                  </a:lnTo>
                  <a:lnTo>
                    <a:pt x="863" y="793"/>
                  </a:lnTo>
                  <a:lnTo>
                    <a:pt x="856" y="786"/>
                  </a:lnTo>
                  <a:lnTo>
                    <a:pt x="849" y="775"/>
                  </a:lnTo>
                  <a:lnTo>
                    <a:pt x="847" y="764"/>
                  </a:lnTo>
                  <a:lnTo>
                    <a:pt x="839" y="764"/>
                  </a:lnTo>
                  <a:lnTo>
                    <a:pt x="828" y="766"/>
                  </a:lnTo>
                  <a:lnTo>
                    <a:pt x="804" y="771"/>
                  </a:lnTo>
                  <a:lnTo>
                    <a:pt x="775" y="777"/>
                  </a:lnTo>
                  <a:lnTo>
                    <a:pt x="738" y="782"/>
                  </a:lnTo>
                  <a:lnTo>
                    <a:pt x="695" y="790"/>
                  </a:lnTo>
                  <a:lnTo>
                    <a:pt x="653" y="799"/>
                  </a:lnTo>
                  <a:lnTo>
                    <a:pt x="606" y="806"/>
                  </a:lnTo>
                  <a:lnTo>
                    <a:pt x="558" y="818"/>
                  </a:lnTo>
                  <a:lnTo>
                    <a:pt x="512" y="827"/>
                  </a:lnTo>
                  <a:lnTo>
                    <a:pt x="468" y="834"/>
                  </a:lnTo>
                  <a:lnTo>
                    <a:pt x="421" y="847"/>
                  </a:lnTo>
                  <a:lnTo>
                    <a:pt x="383" y="855"/>
                  </a:lnTo>
                  <a:lnTo>
                    <a:pt x="349" y="860"/>
                  </a:lnTo>
                  <a:lnTo>
                    <a:pt x="318" y="866"/>
                  </a:lnTo>
                  <a:lnTo>
                    <a:pt x="299" y="871"/>
                  </a:lnTo>
                  <a:lnTo>
                    <a:pt x="270" y="877"/>
                  </a:lnTo>
                  <a:lnTo>
                    <a:pt x="251" y="877"/>
                  </a:lnTo>
                  <a:lnTo>
                    <a:pt x="238" y="875"/>
                  </a:lnTo>
                  <a:lnTo>
                    <a:pt x="229" y="866"/>
                  </a:lnTo>
                  <a:lnTo>
                    <a:pt x="223" y="851"/>
                  </a:lnTo>
                  <a:lnTo>
                    <a:pt x="222" y="829"/>
                  </a:lnTo>
                  <a:lnTo>
                    <a:pt x="218" y="806"/>
                  </a:lnTo>
                  <a:lnTo>
                    <a:pt x="210" y="782"/>
                  </a:lnTo>
                  <a:lnTo>
                    <a:pt x="198" y="734"/>
                  </a:lnTo>
                  <a:lnTo>
                    <a:pt x="175" y="653"/>
                  </a:lnTo>
                  <a:lnTo>
                    <a:pt x="146" y="553"/>
                  </a:lnTo>
                  <a:lnTo>
                    <a:pt x="112" y="438"/>
                  </a:lnTo>
                  <a:lnTo>
                    <a:pt x="77" y="327"/>
                  </a:lnTo>
                  <a:lnTo>
                    <a:pt x="48" y="225"/>
                  </a:lnTo>
                  <a:lnTo>
                    <a:pt x="22" y="140"/>
                  </a:lnTo>
                  <a:lnTo>
                    <a:pt x="7" y="88"/>
                  </a:lnTo>
                  <a:lnTo>
                    <a:pt x="1" y="61"/>
                  </a:lnTo>
                  <a:lnTo>
                    <a:pt x="0" y="39"/>
                  </a:lnTo>
                  <a:lnTo>
                    <a:pt x="1" y="24"/>
                  </a:lnTo>
                  <a:lnTo>
                    <a:pt x="11" y="16"/>
                  </a:lnTo>
                  <a:lnTo>
                    <a:pt x="25" y="11"/>
                  </a:lnTo>
                  <a:lnTo>
                    <a:pt x="44" y="7"/>
                  </a:lnTo>
                  <a:lnTo>
                    <a:pt x="70" y="5"/>
                  </a:lnTo>
                  <a:lnTo>
                    <a:pt x="99" y="0"/>
                  </a:lnTo>
                  <a:lnTo>
                    <a:pt x="88" y="16"/>
                  </a:lnTo>
                  <a:lnTo>
                    <a:pt x="75" y="29"/>
                  </a:lnTo>
                  <a:lnTo>
                    <a:pt x="64" y="40"/>
                  </a:lnTo>
                  <a:lnTo>
                    <a:pt x="50" y="48"/>
                  </a:lnTo>
                  <a:lnTo>
                    <a:pt x="64" y="94"/>
                  </a:lnTo>
                  <a:lnTo>
                    <a:pt x="94" y="188"/>
                  </a:lnTo>
                  <a:lnTo>
                    <a:pt x="129" y="312"/>
                  </a:lnTo>
                  <a:lnTo>
                    <a:pt x="173" y="447"/>
                  </a:lnTo>
                  <a:lnTo>
                    <a:pt x="210" y="577"/>
                  </a:lnTo>
                  <a:lnTo>
                    <a:pt x="247" y="694"/>
                  </a:lnTo>
                  <a:lnTo>
                    <a:pt x="273" y="775"/>
                  </a:lnTo>
                  <a:lnTo>
                    <a:pt x="281" y="801"/>
                  </a:lnTo>
                  <a:lnTo>
                    <a:pt x="299" y="801"/>
                  </a:lnTo>
                  <a:lnTo>
                    <a:pt x="321" y="799"/>
                  </a:lnTo>
                  <a:lnTo>
                    <a:pt x="346" y="797"/>
                  </a:lnTo>
                  <a:lnTo>
                    <a:pt x="381" y="793"/>
                  </a:lnTo>
                  <a:lnTo>
                    <a:pt x="416" y="786"/>
                  </a:lnTo>
                  <a:lnTo>
                    <a:pt x="453" y="782"/>
                  </a:lnTo>
                  <a:lnTo>
                    <a:pt x="495" y="775"/>
                  </a:lnTo>
                  <a:lnTo>
                    <a:pt x="536" y="769"/>
                  </a:lnTo>
                  <a:lnTo>
                    <a:pt x="577" y="760"/>
                  </a:lnTo>
                  <a:lnTo>
                    <a:pt x="617" y="751"/>
                  </a:lnTo>
                  <a:lnTo>
                    <a:pt x="656" y="742"/>
                  </a:lnTo>
                  <a:lnTo>
                    <a:pt x="693" y="734"/>
                  </a:lnTo>
                  <a:lnTo>
                    <a:pt x="727" y="723"/>
                  </a:lnTo>
                  <a:lnTo>
                    <a:pt x="756" y="712"/>
                  </a:lnTo>
                  <a:lnTo>
                    <a:pt x="780" y="701"/>
                  </a:lnTo>
                  <a:lnTo>
                    <a:pt x="799" y="694"/>
                  </a:lnTo>
                  <a:lnTo>
                    <a:pt x="828" y="679"/>
                  </a:lnTo>
                  <a:lnTo>
                    <a:pt x="856" y="670"/>
                  </a:lnTo>
                  <a:lnTo>
                    <a:pt x="875" y="668"/>
                  </a:lnTo>
                  <a:lnTo>
                    <a:pt x="893" y="670"/>
                  </a:lnTo>
                  <a:lnTo>
                    <a:pt x="910" y="679"/>
                  </a:lnTo>
                  <a:lnTo>
                    <a:pt x="915" y="690"/>
                  </a:lnTo>
                  <a:lnTo>
                    <a:pt x="921" y="705"/>
                  </a:lnTo>
                  <a:lnTo>
                    <a:pt x="925" y="721"/>
                  </a:lnTo>
                  <a:lnTo>
                    <a:pt x="947" y="718"/>
                  </a:lnTo>
                  <a:lnTo>
                    <a:pt x="980" y="712"/>
                  </a:lnTo>
                  <a:lnTo>
                    <a:pt x="1021" y="710"/>
                  </a:lnTo>
                  <a:lnTo>
                    <a:pt x="1061" y="705"/>
                  </a:lnTo>
                  <a:lnTo>
                    <a:pt x="1102" y="705"/>
                  </a:lnTo>
                  <a:lnTo>
                    <a:pt x="1137" y="705"/>
                  </a:lnTo>
                  <a:lnTo>
                    <a:pt x="1159" y="701"/>
                  </a:lnTo>
                  <a:lnTo>
                    <a:pt x="1167" y="701"/>
                  </a:lnTo>
                  <a:lnTo>
                    <a:pt x="1172" y="688"/>
                  </a:lnTo>
                  <a:lnTo>
                    <a:pt x="1180" y="675"/>
                  </a:lnTo>
                  <a:lnTo>
                    <a:pt x="1191" y="664"/>
                  </a:lnTo>
                  <a:lnTo>
                    <a:pt x="1204" y="653"/>
                  </a:lnTo>
                  <a:lnTo>
                    <a:pt x="1221" y="649"/>
                  </a:lnTo>
                  <a:lnTo>
                    <a:pt x="1237" y="649"/>
                  </a:lnTo>
                  <a:lnTo>
                    <a:pt x="1259" y="651"/>
                  </a:lnTo>
                  <a:lnTo>
                    <a:pt x="1282" y="658"/>
                  </a:lnTo>
                  <a:lnTo>
                    <a:pt x="1300" y="664"/>
                  </a:lnTo>
                  <a:lnTo>
                    <a:pt x="1322" y="670"/>
                  </a:lnTo>
                  <a:lnTo>
                    <a:pt x="1352" y="673"/>
                  </a:lnTo>
                  <a:lnTo>
                    <a:pt x="1387" y="673"/>
                  </a:lnTo>
                  <a:lnTo>
                    <a:pt x="1426" y="675"/>
                  </a:lnTo>
                  <a:lnTo>
                    <a:pt x="1465" y="675"/>
                  </a:lnTo>
                  <a:lnTo>
                    <a:pt x="1509" y="675"/>
                  </a:lnTo>
                  <a:lnTo>
                    <a:pt x="1552" y="675"/>
                  </a:lnTo>
                  <a:lnTo>
                    <a:pt x="1596" y="673"/>
                  </a:lnTo>
                  <a:lnTo>
                    <a:pt x="1637" y="670"/>
                  </a:lnTo>
                  <a:lnTo>
                    <a:pt x="1677" y="670"/>
                  </a:lnTo>
                  <a:lnTo>
                    <a:pt x="1713" y="668"/>
                  </a:lnTo>
                  <a:lnTo>
                    <a:pt x="1744" y="664"/>
                  </a:lnTo>
                  <a:lnTo>
                    <a:pt x="1772" y="662"/>
                  </a:lnTo>
                  <a:lnTo>
                    <a:pt x="1790" y="662"/>
                  </a:lnTo>
                  <a:lnTo>
                    <a:pt x="1801" y="658"/>
                  </a:lnTo>
                  <a:lnTo>
                    <a:pt x="1796" y="649"/>
                  </a:lnTo>
                  <a:lnTo>
                    <a:pt x="1783" y="620"/>
                  </a:lnTo>
                  <a:lnTo>
                    <a:pt x="1766" y="583"/>
                  </a:lnTo>
                  <a:lnTo>
                    <a:pt x="1761" y="558"/>
                  </a:lnTo>
                  <a:lnTo>
                    <a:pt x="1742" y="512"/>
                  </a:lnTo>
                  <a:lnTo>
                    <a:pt x="1709" y="442"/>
                  </a:lnTo>
                  <a:lnTo>
                    <a:pt x="1668" y="357"/>
                  </a:lnTo>
                  <a:lnTo>
                    <a:pt x="1626" y="262"/>
                  </a:lnTo>
                  <a:lnTo>
                    <a:pt x="1585" y="172"/>
                  </a:lnTo>
                  <a:lnTo>
                    <a:pt x="1552" y="94"/>
                  </a:lnTo>
                  <a:lnTo>
                    <a:pt x="1526" y="44"/>
                  </a:lnTo>
                  <a:lnTo>
                    <a:pt x="151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43" name="Freeform 30"/>
            <p:cNvSpPr>
              <a:spLocks/>
            </p:cNvSpPr>
            <p:nvPr/>
          </p:nvSpPr>
          <p:spPr bwMode="auto">
            <a:xfrm>
              <a:off x="2671" y="3474"/>
              <a:ext cx="876" cy="455"/>
            </a:xfrm>
            <a:custGeom>
              <a:avLst/>
              <a:gdLst>
                <a:gd name="T0" fmla="*/ 38 w 1751"/>
                <a:gd name="T1" fmla="*/ 34 h 911"/>
                <a:gd name="T2" fmla="*/ 19 w 1751"/>
                <a:gd name="T3" fmla="*/ 63 h 911"/>
                <a:gd name="T4" fmla="*/ 0 w 1751"/>
                <a:gd name="T5" fmla="*/ 79 h 911"/>
                <a:gd name="T6" fmla="*/ 7 w 1751"/>
                <a:gd name="T7" fmla="*/ 102 h 911"/>
                <a:gd name="T8" fmla="*/ 40 w 1751"/>
                <a:gd name="T9" fmla="*/ 211 h 911"/>
                <a:gd name="T10" fmla="*/ 80 w 1751"/>
                <a:gd name="T11" fmla="*/ 343 h 911"/>
                <a:gd name="T12" fmla="*/ 112 w 1751"/>
                <a:gd name="T13" fmla="*/ 442 h 911"/>
                <a:gd name="T14" fmla="*/ 116 w 1751"/>
                <a:gd name="T15" fmla="*/ 455 h 911"/>
                <a:gd name="T16" fmla="*/ 136 w 1751"/>
                <a:gd name="T17" fmla="*/ 454 h 911"/>
                <a:gd name="T18" fmla="*/ 166 w 1751"/>
                <a:gd name="T19" fmla="*/ 451 h 911"/>
                <a:gd name="T20" fmla="*/ 202 w 1751"/>
                <a:gd name="T21" fmla="*/ 446 h 911"/>
                <a:gd name="T22" fmla="*/ 243 w 1751"/>
                <a:gd name="T23" fmla="*/ 439 h 911"/>
                <a:gd name="T24" fmla="*/ 284 w 1751"/>
                <a:gd name="T25" fmla="*/ 430 h 911"/>
                <a:gd name="T26" fmla="*/ 322 w 1751"/>
                <a:gd name="T27" fmla="*/ 422 h 911"/>
                <a:gd name="T28" fmla="*/ 353 w 1751"/>
                <a:gd name="T29" fmla="*/ 411 h 911"/>
                <a:gd name="T30" fmla="*/ 375 w 1751"/>
                <a:gd name="T31" fmla="*/ 402 h 911"/>
                <a:gd name="T32" fmla="*/ 389 w 1751"/>
                <a:gd name="T33" fmla="*/ 394 h 911"/>
                <a:gd name="T34" fmla="*/ 413 w 1751"/>
                <a:gd name="T35" fmla="*/ 389 h 911"/>
                <a:gd name="T36" fmla="*/ 430 w 1751"/>
                <a:gd name="T37" fmla="*/ 394 h 911"/>
                <a:gd name="T38" fmla="*/ 436 w 1751"/>
                <a:gd name="T39" fmla="*/ 407 h 911"/>
                <a:gd name="T40" fmla="*/ 438 w 1751"/>
                <a:gd name="T41" fmla="*/ 415 h 911"/>
                <a:gd name="T42" fmla="*/ 465 w 1751"/>
                <a:gd name="T43" fmla="*/ 411 h 911"/>
                <a:gd name="T44" fmla="*/ 506 w 1751"/>
                <a:gd name="T45" fmla="*/ 407 h 911"/>
                <a:gd name="T46" fmla="*/ 544 w 1751"/>
                <a:gd name="T47" fmla="*/ 407 h 911"/>
                <a:gd name="T48" fmla="*/ 559 w 1751"/>
                <a:gd name="T49" fmla="*/ 405 h 911"/>
                <a:gd name="T50" fmla="*/ 561 w 1751"/>
                <a:gd name="T51" fmla="*/ 399 h 911"/>
                <a:gd name="T52" fmla="*/ 571 w 1751"/>
                <a:gd name="T53" fmla="*/ 387 h 911"/>
                <a:gd name="T54" fmla="*/ 586 w 1751"/>
                <a:gd name="T55" fmla="*/ 379 h 911"/>
                <a:gd name="T56" fmla="*/ 605 w 1751"/>
                <a:gd name="T57" fmla="*/ 380 h 911"/>
                <a:gd name="T58" fmla="*/ 616 w 1751"/>
                <a:gd name="T59" fmla="*/ 384 h 911"/>
                <a:gd name="T60" fmla="*/ 636 w 1751"/>
                <a:gd name="T61" fmla="*/ 390 h 911"/>
                <a:gd name="T62" fmla="*/ 669 w 1751"/>
                <a:gd name="T63" fmla="*/ 391 h 911"/>
                <a:gd name="T64" fmla="*/ 708 w 1751"/>
                <a:gd name="T65" fmla="*/ 392 h 911"/>
                <a:gd name="T66" fmla="*/ 751 w 1751"/>
                <a:gd name="T67" fmla="*/ 392 h 911"/>
                <a:gd name="T68" fmla="*/ 794 w 1751"/>
                <a:gd name="T69" fmla="*/ 390 h 911"/>
                <a:gd name="T70" fmla="*/ 832 w 1751"/>
                <a:gd name="T71" fmla="*/ 389 h 911"/>
                <a:gd name="T72" fmla="*/ 861 w 1751"/>
                <a:gd name="T73" fmla="*/ 386 h 911"/>
                <a:gd name="T74" fmla="*/ 876 w 1751"/>
                <a:gd name="T75" fmla="*/ 384 h 911"/>
                <a:gd name="T76" fmla="*/ 873 w 1751"/>
                <a:gd name="T77" fmla="*/ 379 h 911"/>
                <a:gd name="T78" fmla="*/ 858 w 1751"/>
                <a:gd name="T79" fmla="*/ 346 h 911"/>
                <a:gd name="T80" fmla="*/ 856 w 1751"/>
                <a:gd name="T81" fmla="*/ 334 h 911"/>
                <a:gd name="T82" fmla="*/ 826 w 1751"/>
                <a:gd name="T83" fmla="*/ 269 h 911"/>
                <a:gd name="T84" fmla="*/ 779 w 1751"/>
                <a:gd name="T85" fmla="*/ 164 h 911"/>
                <a:gd name="T86" fmla="*/ 733 w 1751"/>
                <a:gd name="T87" fmla="*/ 66 h 911"/>
                <a:gd name="T88" fmla="*/ 713 w 1751"/>
                <a:gd name="T89" fmla="*/ 22 h 911"/>
                <a:gd name="T90" fmla="*/ 697 w 1751"/>
                <a:gd name="T91" fmla="*/ 26 h 911"/>
                <a:gd name="T92" fmla="*/ 656 w 1751"/>
                <a:gd name="T93" fmla="*/ 28 h 911"/>
                <a:gd name="T94" fmla="*/ 609 w 1751"/>
                <a:gd name="T95" fmla="*/ 22 h 911"/>
                <a:gd name="T96" fmla="*/ 556 w 1751"/>
                <a:gd name="T97" fmla="*/ 12 h 911"/>
                <a:gd name="T98" fmla="*/ 505 w 1751"/>
                <a:gd name="T99" fmla="*/ 4 h 911"/>
                <a:gd name="T100" fmla="*/ 459 w 1751"/>
                <a:gd name="T101" fmla="*/ 0 h 911"/>
                <a:gd name="T102" fmla="*/ 421 w 1751"/>
                <a:gd name="T103" fmla="*/ 3 h 911"/>
                <a:gd name="T104" fmla="*/ 393 w 1751"/>
                <a:gd name="T105" fmla="*/ 15 h 911"/>
                <a:gd name="T106" fmla="*/ 387 w 1751"/>
                <a:gd name="T107" fmla="*/ 26 h 911"/>
                <a:gd name="T108" fmla="*/ 341 w 1751"/>
                <a:gd name="T109" fmla="*/ 9 h 911"/>
                <a:gd name="T110" fmla="*/ 299 w 1751"/>
                <a:gd name="T111" fmla="*/ 6 h 911"/>
                <a:gd name="T112" fmla="*/ 258 w 1751"/>
                <a:gd name="T113" fmla="*/ 12 h 911"/>
                <a:gd name="T114" fmla="*/ 220 w 1751"/>
                <a:gd name="T115" fmla="*/ 22 h 911"/>
                <a:gd name="T116" fmla="*/ 179 w 1751"/>
                <a:gd name="T117" fmla="*/ 34 h 911"/>
                <a:gd name="T118" fmla="*/ 136 w 1751"/>
                <a:gd name="T119" fmla="*/ 44 h 911"/>
                <a:gd name="T120" fmla="*/ 90 w 1751"/>
                <a:gd name="T121" fmla="*/ 45 h 911"/>
                <a:gd name="T122" fmla="*/ 38 w 1751"/>
                <a:gd name="T123" fmla="*/ 34 h 9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51"/>
                <a:gd name="T187" fmla="*/ 0 h 911"/>
                <a:gd name="T188" fmla="*/ 1751 w 1751"/>
                <a:gd name="T189" fmla="*/ 911 h 9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51" h="911">
                  <a:moveTo>
                    <a:pt x="75" y="69"/>
                  </a:moveTo>
                  <a:lnTo>
                    <a:pt x="75" y="69"/>
                  </a:lnTo>
                  <a:lnTo>
                    <a:pt x="55" y="102"/>
                  </a:lnTo>
                  <a:lnTo>
                    <a:pt x="38" y="126"/>
                  </a:lnTo>
                  <a:lnTo>
                    <a:pt x="20" y="145"/>
                  </a:lnTo>
                  <a:lnTo>
                    <a:pt x="0" y="158"/>
                  </a:lnTo>
                  <a:lnTo>
                    <a:pt x="14" y="204"/>
                  </a:lnTo>
                  <a:lnTo>
                    <a:pt x="44" y="298"/>
                  </a:lnTo>
                  <a:lnTo>
                    <a:pt x="79" y="422"/>
                  </a:lnTo>
                  <a:lnTo>
                    <a:pt x="123" y="557"/>
                  </a:lnTo>
                  <a:lnTo>
                    <a:pt x="160" y="687"/>
                  </a:lnTo>
                  <a:lnTo>
                    <a:pt x="197" y="804"/>
                  </a:lnTo>
                  <a:lnTo>
                    <a:pt x="223" y="885"/>
                  </a:lnTo>
                  <a:lnTo>
                    <a:pt x="231" y="911"/>
                  </a:lnTo>
                  <a:lnTo>
                    <a:pt x="249" y="911"/>
                  </a:lnTo>
                  <a:lnTo>
                    <a:pt x="271" y="909"/>
                  </a:lnTo>
                  <a:lnTo>
                    <a:pt x="296" y="907"/>
                  </a:lnTo>
                  <a:lnTo>
                    <a:pt x="331" y="903"/>
                  </a:lnTo>
                  <a:lnTo>
                    <a:pt x="366" y="896"/>
                  </a:lnTo>
                  <a:lnTo>
                    <a:pt x="403" y="892"/>
                  </a:lnTo>
                  <a:lnTo>
                    <a:pt x="445" y="885"/>
                  </a:lnTo>
                  <a:lnTo>
                    <a:pt x="486" y="879"/>
                  </a:lnTo>
                  <a:lnTo>
                    <a:pt x="527" y="870"/>
                  </a:lnTo>
                  <a:lnTo>
                    <a:pt x="567" y="861"/>
                  </a:lnTo>
                  <a:lnTo>
                    <a:pt x="606" y="852"/>
                  </a:lnTo>
                  <a:lnTo>
                    <a:pt x="643" y="844"/>
                  </a:lnTo>
                  <a:lnTo>
                    <a:pt x="677" y="833"/>
                  </a:lnTo>
                  <a:lnTo>
                    <a:pt x="706" y="822"/>
                  </a:lnTo>
                  <a:lnTo>
                    <a:pt x="730" y="811"/>
                  </a:lnTo>
                  <a:lnTo>
                    <a:pt x="749" y="804"/>
                  </a:lnTo>
                  <a:lnTo>
                    <a:pt x="778" y="789"/>
                  </a:lnTo>
                  <a:lnTo>
                    <a:pt x="806" y="780"/>
                  </a:lnTo>
                  <a:lnTo>
                    <a:pt x="825" y="778"/>
                  </a:lnTo>
                  <a:lnTo>
                    <a:pt x="843" y="780"/>
                  </a:lnTo>
                  <a:lnTo>
                    <a:pt x="860" y="789"/>
                  </a:lnTo>
                  <a:lnTo>
                    <a:pt x="865" y="800"/>
                  </a:lnTo>
                  <a:lnTo>
                    <a:pt x="871" y="815"/>
                  </a:lnTo>
                  <a:lnTo>
                    <a:pt x="875" y="831"/>
                  </a:lnTo>
                  <a:lnTo>
                    <a:pt x="897" y="828"/>
                  </a:lnTo>
                  <a:lnTo>
                    <a:pt x="930" y="822"/>
                  </a:lnTo>
                  <a:lnTo>
                    <a:pt x="971" y="820"/>
                  </a:lnTo>
                  <a:lnTo>
                    <a:pt x="1011" y="815"/>
                  </a:lnTo>
                  <a:lnTo>
                    <a:pt x="1052" y="815"/>
                  </a:lnTo>
                  <a:lnTo>
                    <a:pt x="1087" y="815"/>
                  </a:lnTo>
                  <a:lnTo>
                    <a:pt x="1109" y="811"/>
                  </a:lnTo>
                  <a:lnTo>
                    <a:pt x="1117" y="811"/>
                  </a:lnTo>
                  <a:lnTo>
                    <a:pt x="1122" y="798"/>
                  </a:lnTo>
                  <a:lnTo>
                    <a:pt x="1130" y="785"/>
                  </a:lnTo>
                  <a:lnTo>
                    <a:pt x="1141" y="774"/>
                  </a:lnTo>
                  <a:lnTo>
                    <a:pt x="1154" y="763"/>
                  </a:lnTo>
                  <a:lnTo>
                    <a:pt x="1171" y="759"/>
                  </a:lnTo>
                  <a:lnTo>
                    <a:pt x="1187" y="759"/>
                  </a:lnTo>
                  <a:lnTo>
                    <a:pt x="1209" y="761"/>
                  </a:lnTo>
                  <a:lnTo>
                    <a:pt x="1232" y="768"/>
                  </a:lnTo>
                  <a:lnTo>
                    <a:pt x="1250" y="774"/>
                  </a:lnTo>
                  <a:lnTo>
                    <a:pt x="1272" y="780"/>
                  </a:lnTo>
                  <a:lnTo>
                    <a:pt x="1302" y="783"/>
                  </a:lnTo>
                  <a:lnTo>
                    <a:pt x="1337" y="783"/>
                  </a:lnTo>
                  <a:lnTo>
                    <a:pt x="1376" y="785"/>
                  </a:lnTo>
                  <a:lnTo>
                    <a:pt x="1415" y="785"/>
                  </a:lnTo>
                  <a:lnTo>
                    <a:pt x="1459" y="785"/>
                  </a:lnTo>
                  <a:lnTo>
                    <a:pt x="1502" y="785"/>
                  </a:lnTo>
                  <a:lnTo>
                    <a:pt x="1546" y="783"/>
                  </a:lnTo>
                  <a:lnTo>
                    <a:pt x="1587" y="780"/>
                  </a:lnTo>
                  <a:lnTo>
                    <a:pt x="1627" y="780"/>
                  </a:lnTo>
                  <a:lnTo>
                    <a:pt x="1663" y="778"/>
                  </a:lnTo>
                  <a:lnTo>
                    <a:pt x="1694" y="774"/>
                  </a:lnTo>
                  <a:lnTo>
                    <a:pt x="1722" y="772"/>
                  </a:lnTo>
                  <a:lnTo>
                    <a:pt x="1740" y="772"/>
                  </a:lnTo>
                  <a:lnTo>
                    <a:pt x="1751" y="768"/>
                  </a:lnTo>
                  <a:lnTo>
                    <a:pt x="1746" y="759"/>
                  </a:lnTo>
                  <a:lnTo>
                    <a:pt x="1733" y="730"/>
                  </a:lnTo>
                  <a:lnTo>
                    <a:pt x="1716" y="693"/>
                  </a:lnTo>
                  <a:lnTo>
                    <a:pt x="1711" y="668"/>
                  </a:lnTo>
                  <a:lnTo>
                    <a:pt x="1688" y="620"/>
                  </a:lnTo>
                  <a:lnTo>
                    <a:pt x="1651" y="539"/>
                  </a:lnTo>
                  <a:lnTo>
                    <a:pt x="1605" y="437"/>
                  </a:lnTo>
                  <a:lnTo>
                    <a:pt x="1557" y="328"/>
                  </a:lnTo>
                  <a:lnTo>
                    <a:pt x="1507" y="223"/>
                  </a:lnTo>
                  <a:lnTo>
                    <a:pt x="1465" y="132"/>
                  </a:lnTo>
                  <a:lnTo>
                    <a:pt x="1437" y="67"/>
                  </a:lnTo>
                  <a:lnTo>
                    <a:pt x="1426" y="45"/>
                  </a:lnTo>
                  <a:lnTo>
                    <a:pt x="1393" y="52"/>
                  </a:lnTo>
                  <a:lnTo>
                    <a:pt x="1354" y="56"/>
                  </a:lnTo>
                  <a:lnTo>
                    <a:pt x="1311" y="56"/>
                  </a:lnTo>
                  <a:lnTo>
                    <a:pt x="1263" y="50"/>
                  </a:lnTo>
                  <a:lnTo>
                    <a:pt x="1217" y="45"/>
                  </a:lnTo>
                  <a:lnTo>
                    <a:pt x="1163" y="36"/>
                  </a:lnTo>
                  <a:lnTo>
                    <a:pt x="1111" y="25"/>
                  </a:lnTo>
                  <a:lnTo>
                    <a:pt x="1063" y="17"/>
                  </a:lnTo>
                  <a:lnTo>
                    <a:pt x="1010" y="8"/>
                  </a:lnTo>
                  <a:lnTo>
                    <a:pt x="961" y="2"/>
                  </a:lnTo>
                  <a:lnTo>
                    <a:pt x="917" y="0"/>
                  </a:lnTo>
                  <a:lnTo>
                    <a:pt x="875" y="0"/>
                  </a:lnTo>
                  <a:lnTo>
                    <a:pt x="841" y="6"/>
                  </a:lnTo>
                  <a:lnTo>
                    <a:pt x="812" y="13"/>
                  </a:lnTo>
                  <a:lnTo>
                    <a:pt x="786" y="30"/>
                  </a:lnTo>
                  <a:lnTo>
                    <a:pt x="773" y="52"/>
                  </a:lnTo>
                  <a:lnTo>
                    <a:pt x="727" y="34"/>
                  </a:lnTo>
                  <a:lnTo>
                    <a:pt x="682" y="19"/>
                  </a:lnTo>
                  <a:lnTo>
                    <a:pt x="640" y="13"/>
                  </a:lnTo>
                  <a:lnTo>
                    <a:pt x="597" y="12"/>
                  </a:lnTo>
                  <a:lnTo>
                    <a:pt x="556" y="17"/>
                  </a:lnTo>
                  <a:lnTo>
                    <a:pt x="516" y="25"/>
                  </a:lnTo>
                  <a:lnTo>
                    <a:pt x="477" y="34"/>
                  </a:lnTo>
                  <a:lnTo>
                    <a:pt x="440" y="45"/>
                  </a:lnTo>
                  <a:lnTo>
                    <a:pt x="397" y="58"/>
                  </a:lnTo>
                  <a:lnTo>
                    <a:pt x="357" y="69"/>
                  </a:lnTo>
                  <a:lnTo>
                    <a:pt x="316" y="84"/>
                  </a:lnTo>
                  <a:lnTo>
                    <a:pt x="271" y="89"/>
                  </a:lnTo>
                  <a:lnTo>
                    <a:pt x="225" y="95"/>
                  </a:lnTo>
                  <a:lnTo>
                    <a:pt x="179" y="91"/>
                  </a:lnTo>
                  <a:lnTo>
                    <a:pt x="129" y="87"/>
                  </a:lnTo>
                  <a:lnTo>
                    <a:pt x="75" y="6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itchFamily="18" charset="0"/>
                <a:cs typeface="Times New Roman" pitchFamily="18" charset="0"/>
              </a:endParaRPr>
            </a:p>
          </p:txBody>
        </p:sp>
        <p:sp>
          <p:nvSpPr>
            <p:cNvPr id="13344" name="Freeform 31"/>
            <p:cNvSpPr>
              <a:spLocks/>
            </p:cNvSpPr>
            <p:nvPr/>
          </p:nvSpPr>
          <p:spPr bwMode="auto">
            <a:xfrm>
              <a:off x="2786" y="3867"/>
              <a:ext cx="46" cy="62"/>
            </a:xfrm>
            <a:custGeom>
              <a:avLst/>
              <a:gdLst>
                <a:gd name="T0" fmla="*/ 46 w 90"/>
                <a:gd name="T1" fmla="*/ 0 h 126"/>
                <a:gd name="T2" fmla="*/ 46 w 90"/>
                <a:gd name="T3" fmla="*/ 0 h 126"/>
                <a:gd name="T4" fmla="*/ 40 w 90"/>
                <a:gd name="T5" fmla="*/ 9 h 126"/>
                <a:gd name="T6" fmla="*/ 35 w 90"/>
                <a:gd name="T7" fmla="*/ 17 h 126"/>
                <a:gd name="T8" fmla="*/ 29 w 90"/>
                <a:gd name="T9" fmla="*/ 28 h 126"/>
                <a:gd name="T10" fmla="*/ 22 w 90"/>
                <a:gd name="T11" fmla="*/ 37 h 126"/>
                <a:gd name="T12" fmla="*/ 18 w 90"/>
                <a:gd name="T13" fmla="*/ 46 h 126"/>
                <a:gd name="T14" fmla="*/ 12 w 90"/>
                <a:gd name="T15" fmla="*/ 53 h 126"/>
                <a:gd name="T16" fmla="*/ 6 w 90"/>
                <a:gd name="T17" fmla="*/ 58 h 126"/>
                <a:gd name="T18" fmla="*/ 0 w 90"/>
                <a:gd name="T19" fmla="*/ 62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26"/>
                <a:gd name="T32" fmla="*/ 90 w 90"/>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26">
                  <a:moveTo>
                    <a:pt x="90" y="0"/>
                  </a:moveTo>
                  <a:lnTo>
                    <a:pt x="90" y="0"/>
                  </a:lnTo>
                  <a:lnTo>
                    <a:pt x="79" y="19"/>
                  </a:lnTo>
                  <a:lnTo>
                    <a:pt x="68" y="35"/>
                  </a:lnTo>
                  <a:lnTo>
                    <a:pt x="57" y="57"/>
                  </a:lnTo>
                  <a:lnTo>
                    <a:pt x="44" y="76"/>
                  </a:lnTo>
                  <a:lnTo>
                    <a:pt x="35" y="94"/>
                  </a:lnTo>
                  <a:lnTo>
                    <a:pt x="24" y="107"/>
                  </a:lnTo>
                  <a:lnTo>
                    <a:pt x="11" y="118"/>
                  </a:lnTo>
                  <a:lnTo>
                    <a:pt x="0" y="12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itchFamily="18" charset="0"/>
                <a:cs typeface="Times New Roman" pitchFamily="18" charset="0"/>
              </a:endParaRPr>
            </a:p>
          </p:txBody>
        </p:sp>
        <p:sp>
          <p:nvSpPr>
            <p:cNvPr id="13345" name="Freeform 32"/>
            <p:cNvSpPr>
              <a:spLocks/>
            </p:cNvSpPr>
            <p:nvPr/>
          </p:nvSpPr>
          <p:spPr bwMode="auto">
            <a:xfrm>
              <a:off x="3171" y="3850"/>
              <a:ext cx="2" cy="31"/>
            </a:xfrm>
            <a:custGeom>
              <a:avLst/>
              <a:gdLst>
                <a:gd name="T0" fmla="*/ 0 w 4"/>
                <a:gd name="T1" fmla="*/ 0 h 63"/>
                <a:gd name="T2" fmla="*/ 0 w 4"/>
                <a:gd name="T3" fmla="*/ 0 h 63"/>
                <a:gd name="T4" fmla="*/ 0 w 4"/>
                <a:gd name="T5" fmla="*/ 7 h 63"/>
                <a:gd name="T6" fmla="*/ 2 w 4"/>
                <a:gd name="T7" fmla="*/ 18 h 63"/>
                <a:gd name="T8" fmla="*/ 2 w 4"/>
                <a:gd name="T9" fmla="*/ 28 h 63"/>
                <a:gd name="T10" fmla="*/ 2 w 4"/>
                <a:gd name="T11" fmla="*/ 31 h 63"/>
                <a:gd name="T12" fmla="*/ 0 60000 65536"/>
                <a:gd name="T13" fmla="*/ 0 60000 65536"/>
                <a:gd name="T14" fmla="*/ 0 60000 65536"/>
                <a:gd name="T15" fmla="*/ 0 60000 65536"/>
                <a:gd name="T16" fmla="*/ 0 60000 65536"/>
                <a:gd name="T17" fmla="*/ 0 60000 65536"/>
                <a:gd name="T18" fmla="*/ 0 w 4"/>
                <a:gd name="T19" fmla="*/ 0 h 63"/>
                <a:gd name="T20" fmla="*/ 4 w 4"/>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4" h="63">
                  <a:moveTo>
                    <a:pt x="0" y="0"/>
                  </a:moveTo>
                  <a:lnTo>
                    <a:pt x="0" y="0"/>
                  </a:lnTo>
                  <a:lnTo>
                    <a:pt x="0" y="15"/>
                  </a:lnTo>
                  <a:lnTo>
                    <a:pt x="4" y="37"/>
                  </a:lnTo>
                  <a:lnTo>
                    <a:pt x="4" y="57"/>
                  </a:lnTo>
                  <a:lnTo>
                    <a:pt x="4" y="6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itchFamily="18" charset="0"/>
                <a:cs typeface="Times New Roman" pitchFamily="18" charset="0"/>
              </a:endParaRPr>
            </a:p>
          </p:txBody>
        </p:sp>
        <p:sp>
          <p:nvSpPr>
            <p:cNvPr id="13346" name="Line 33"/>
            <p:cNvSpPr>
              <a:spLocks noChangeShapeType="1"/>
            </p:cNvSpPr>
            <p:nvPr/>
          </p:nvSpPr>
          <p:spPr bwMode="auto">
            <a:xfrm>
              <a:off x="3057" y="3500"/>
              <a:ext cx="111" cy="3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latin typeface="Times New Roman" pitchFamily="18" charset="0"/>
                <a:cs typeface="Times New Roman" pitchFamily="18" charset="0"/>
              </a:endParaRPr>
            </a:p>
          </p:txBody>
        </p:sp>
      </p:grpSp>
      <p:sp>
        <p:nvSpPr>
          <p:cNvPr id="33" name="Text Box 4"/>
          <p:cNvSpPr txBox="1">
            <a:spLocks noChangeArrowheads="1"/>
          </p:cNvSpPr>
          <p:nvPr/>
        </p:nvSpPr>
        <p:spPr bwMode="auto">
          <a:xfrm>
            <a:off x="304800" y="304800"/>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2800" b="1">
                <a:solidFill>
                  <a:srgbClr val="FF0000"/>
                </a:solidFill>
                <a:latin typeface="Times New Roman" pitchFamily="18" charset="0"/>
                <a:cs typeface="Times New Roman" pitchFamily="18" charset="0"/>
              </a:rPr>
              <a:t>Dấu </a:t>
            </a:r>
            <a:r>
              <a:rPr lang="en-US" altLang="en-US" sz="2800" b="1" dirty="0" err="1">
                <a:solidFill>
                  <a:srgbClr val="FF0000"/>
                </a:solidFill>
                <a:latin typeface="Times New Roman" pitchFamily="18" charset="0"/>
                <a:cs typeface="Times New Roman" pitchFamily="18" charset="0"/>
              </a:rPr>
              <a:t>hiệu</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nhận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biết</a:t>
            </a:r>
            <a:endParaRPr lang="en-US" alt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58586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3" y="188640"/>
            <a:ext cx="884718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791" y="2924944"/>
            <a:ext cx="5210175"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960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836712"/>
            <a:ext cx="417506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le 3"/>
              <p:cNvSpPr/>
              <p:nvPr/>
            </p:nvSpPr>
            <p:spPr>
              <a:xfrm>
                <a:off x="179512" y="3212976"/>
                <a:ext cx="8712968" cy="2326984"/>
              </a:xfrm>
              <a:prstGeom prst="rect">
                <a:avLst/>
              </a:prstGeom>
            </p:spPr>
            <p:txBody>
              <a:bodyPr wrap="square">
                <a:spAutoFit/>
              </a:bodyPr>
              <a:lstStyle/>
              <a:p>
                <a14:m>
                  <m:oMath xmlns:m="http://schemas.openxmlformats.org/officeDocument/2006/math">
                    <m:r>
                      <a:rPr lang="nl-NL" sz="3600" i="1">
                        <a:latin typeface="Cambria Math" panose="02040503050406030204" pitchFamily="18" charset="0"/>
                      </a:rPr>
                      <m:t>𝐷𝑜</m:t>
                    </m:r>
                    <m:r>
                      <a:rPr lang="nl-NL" sz="3600" i="1">
                        <a:latin typeface="Cambria Math" panose="02040503050406030204" pitchFamily="18" charset="0"/>
                      </a:rPr>
                      <m:t> </m:t>
                    </m:r>
                    <m:acc>
                      <m:accPr>
                        <m:chr m:val="̂"/>
                        <m:ctrlPr>
                          <a:rPr lang="en-US" sz="3600" i="1">
                            <a:latin typeface="Cambria Math" panose="02040503050406030204" pitchFamily="18" charset="0"/>
                          </a:rPr>
                        </m:ctrlPr>
                      </m:accPr>
                      <m:e>
                        <m:r>
                          <a:rPr lang="nl-NL" sz="3600" i="1">
                            <a:latin typeface="Cambria Math" panose="02040503050406030204" pitchFamily="18" charset="0"/>
                          </a:rPr>
                          <m:t>𝐵𝐴𝐶</m:t>
                        </m:r>
                      </m:e>
                    </m:acc>
                    <m:r>
                      <a:rPr lang="nl-NL" sz="3600" i="1">
                        <a:latin typeface="Cambria Math" panose="02040503050406030204" pitchFamily="18" charset="0"/>
                      </a:rPr>
                      <m:t>=</m:t>
                    </m:r>
                    <m:acc>
                      <m:accPr>
                        <m:chr m:val="̂"/>
                        <m:ctrlPr>
                          <a:rPr lang="en-US" sz="3600" i="1">
                            <a:latin typeface="Cambria Math" panose="02040503050406030204" pitchFamily="18" charset="0"/>
                          </a:rPr>
                        </m:ctrlPr>
                      </m:accPr>
                      <m:e>
                        <m:r>
                          <a:rPr lang="nl-NL" sz="3600" i="1">
                            <a:latin typeface="Cambria Math" panose="02040503050406030204" pitchFamily="18" charset="0"/>
                          </a:rPr>
                          <m:t>𝐴𝐶𝐷</m:t>
                        </m:r>
                      </m:e>
                    </m:acc>
                  </m:oMath>
                </a14:m>
                <a:r>
                  <a:rPr lang="vi-VN" sz="3600">
                    <a:latin typeface="Times New Roman" pitchFamily="18" charset="0"/>
                    <a:cs typeface="Times New Roman" pitchFamily="18" charset="0"/>
                  </a:rPr>
                  <a:t> , mà chúng ở vị trí so le trong </a:t>
                </a:r>
                <a:endParaRPr lang="en-US" sz="3600">
                  <a:latin typeface="Times New Roman" pitchFamily="18" charset="0"/>
                  <a:cs typeface="Times New Roman" pitchFamily="18" charset="0"/>
                </a:endParaRPr>
              </a:p>
              <a:p>
                <a:r>
                  <a:rPr lang="vi-VN" sz="3600">
                    <a:latin typeface="Times New Roman" pitchFamily="18" charset="0"/>
                    <a:cs typeface="Times New Roman" pitchFamily="18" charset="0"/>
                  </a:rPr>
                  <a:t>Nên AB // CD. Suy ra ABCD là hình thang. </a:t>
                </a:r>
                <a:endParaRPr lang="en-US" sz="3600">
                  <a:latin typeface="Times New Roman" pitchFamily="18" charset="0"/>
                  <a:cs typeface="Times New Roman" pitchFamily="18" charset="0"/>
                </a:endParaRPr>
              </a:p>
              <a:p>
                <a:r>
                  <a:rPr lang="vi-VN" sz="3600">
                    <a:latin typeface="Times New Roman" pitchFamily="18" charset="0"/>
                    <a:cs typeface="Times New Roman" pitchFamily="18" charset="0"/>
                  </a:rPr>
                  <a:t>Lại có AC = BD, suy ra ABCD là hình thang cân.</a:t>
                </a:r>
                <a:endParaRPr lang="en-US" sz="3600">
                  <a:latin typeface="Times New Roman" pitchFamily="18" charset="0"/>
                  <a:cs typeface="Times New Roman"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9512" y="3212976"/>
                <a:ext cx="8712968" cy="2326984"/>
              </a:xfrm>
              <a:prstGeom prst="rect">
                <a:avLst/>
              </a:prstGeom>
              <a:blipFill rotWithShape="1">
                <a:blip r:embed="rId3"/>
                <a:stretch>
                  <a:fillRect l="-2098" t="-3141" r="-3287" b="-8639"/>
                </a:stretch>
              </a:blipFill>
            </p:spPr>
            <p:txBody>
              <a:bodyPr/>
              <a:lstStyle/>
              <a:p>
                <a:r>
                  <a:rPr lang="en-US">
                    <a:noFill/>
                  </a:rPr>
                  <a:t> </a:t>
                </a:r>
              </a:p>
            </p:txBody>
          </p:sp>
        </mc:Fallback>
      </mc:AlternateContent>
      <p:sp>
        <p:nvSpPr>
          <p:cNvPr id="5" name="Rectangle 4"/>
          <p:cNvSpPr/>
          <p:nvPr/>
        </p:nvSpPr>
        <p:spPr>
          <a:xfrm>
            <a:off x="440977" y="236547"/>
            <a:ext cx="4995119" cy="646331"/>
          </a:xfrm>
          <a:prstGeom prst="rect">
            <a:avLst/>
          </a:prstGeom>
        </p:spPr>
        <p:txBody>
          <a:bodyPr wrap="square">
            <a:spAutoFit/>
          </a:bodyPr>
          <a:lstStyle/>
          <a:p>
            <a:r>
              <a:rPr lang="vi-VN" sz="3600" b="1">
                <a:solidFill>
                  <a:srgbClr val="00B0F0"/>
                </a:solidFill>
                <a:latin typeface="Times New Roman" pitchFamily="18" charset="0"/>
                <a:cs typeface="Times New Roman" pitchFamily="18" charset="0"/>
              </a:rPr>
              <a:t>Ví dụ 3: </a:t>
            </a:r>
            <a:r>
              <a:rPr lang="vi-VN" sz="3600" b="1">
                <a:latin typeface="Times New Roman" pitchFamily="18" charset="0"/>
                <a:cs typeface="Times New Roman" pitchFamily="18" charset="0"/>
              </a:rPr>
              <a:t>sgk trang 103.</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1373987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404664"/>
            <a:ext cx="8424936" cy="2308324"/>
          </a:xfrm>
          <a:prstGeom prst="rect">
            <a:avLst/>
          </a:prstGeom>
        </p:spPr>
        <p:txBody>
          <a:bodyPr wrap="square">
            <a:spAutoFit/>
          </a:bodyPr>
          <a:lstStyle/>
          <a:p>
            <a:r>
              <a:rPr lang="vi-VN" sz="3600">
                <a:solidFill>
                  <a:srgbClr val="002060"/>
                </a:solidFill>
                <a:latin typeface="+mj-lt"/>
              </a:rPr>
              <a:t>Vật thể có dạng hình thang cân</a:t>
            </a:r>
            <a:r>
              <a:rPr lang="vi-VN" sz="3600">
                <a:solidFill>
                  <a:srgbClr val="002060"/>
                </a:solidFill>
              </a:rPr>
              <a:t> </a:t>
            </a:r>
            <a:r>
              <a:rPr lang="vi-VN" sz="3600">
                <a:latin typeface="+mj-lt"/>
              </a:rPr>
              <a:t>chẳng hạn, khung cửa sổ có dạng hình thang cân</a:t>
            </a:r>
          </a:p>
          <a:p>
            <a:r>
              <a:rPr lang="vi-VN" sz="3600">
                <a:latin typeface="+mj-lt"/>
              </a:rPr>
              <a:t> (Hình 21).</a:t>
            </a:r>
          </a:p>
          <a:p>
            <a:br>
              <a:rPr lang="vi-VN"/>
            </a:br>
            <a:endParaRPr lang="en-US"/>
          </a:p>
        </p:txBody>
      </p:sp>
      <p:pic>
        <p:nvPicPr>
          <p:cNvPr id="33794" name="Picture 2" descr="Khởi động trang 101 Toán 8 Tập 1 Cánh diều | Giải Toá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288" y="2492896"/>
            <a:ext cx="3581400" cy="32099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38236" y="5542200"/>
            <a:ext cx="8892480" cy="1631216"/>
          </a:xfrm>
          <a:prstGeom prst="rect">
            <a:avLst/>
          </a:prstGeom>
        </p:spPr>
        <p:txBody>
          <a:bodyPr wrap="square">
            <a:spAutoFit/>
          </a:bodyPr>
          <a:lstStyle/>
          <a:p>
            <a:r>
              <a:rPr lang="vi-VN" sz="3200">
                <a:latin typeface="+mj-lt"/>
              </a:rPr>
              <a:t>Hình thang cân có những tính chất gì? Có những dấu hiệu nào để nhận biết một tứ giác là hình thang cân?</a:t>
            </a:r>
          </a:p>
          <a:p>
            <a:br>
              <a:rPr lang="vi-VN"/>
            </a:br>
            <a:endParaRPr lang="en-US"/>
          </a:p>
        </p:txBody>
      </p:sp>
    </p:spTree>
    <p:extLst>
      <p:ext uri="{BB962C8B-B14F-4D97-AF65-F5344CB8AC3E}">
        <p14:creationId xmlns:p14="http://schemas.microsoft.com/office/powerpoint/2010/main" val="3830717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839" y="380348"/>
            <a:ext cx="5515148" cy="659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
            <a:ext cx="5545108" cy="646331"/>
          </a:xfrm>
          <a:prstGeom prst="rect">
            <a:avLst/>
          </a:prstGeom>
        </p:spPr>
        <p:txBody>
          <a:bodyPr wrap="none">
            <a:spAutoFit/>
          </a:bodyPr>
          <a:lstStyle/>
          <a:p>
            <a:r>
              <a:rPr lang="vi-VN" sz="3600" b="1">
                <a:solidFill>
                  <a:srgbClr val="FF0000"/>
                </a:solidFill>
                <a:latin typeface="+mj-lt"/>
              </a:rPr>
              <a:t>Luyện tập 2</a:t>
            </a:r>
            <a:r>
              <a:rPr lang="vi-VN" sz="3600" b="1">
                <a:latin typeface="+mj-lt"/>
              </a:rPr>
              <a:t>: sgk trang 103</a:t>
            </a:r>
            <a:r>
              <a:rPr lang="vi-VN" b="1"/>
              <a:t>.</a:t>
            </a:r>
            <a:endParaRPr lang="en-US"/>
          </a:p>
        </p:txBody>
      </p:sp>
    </p:spTree>
    <p:extLst>
      <p:ext uri="{BB962C8B-B14F-4D97-AF65-F5344CB8AC3E}">
        <p14:creationId xmlns:p14="http://schemas.microsoft.com/office/powerpoint/2010/main" val="2730462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5545108" cy="646331"/>
          </a:xfrm>
          <a:prstGeom prst="rect">
            <a:avLst/>
          </a:prstGeom>
        </p:spPr>
        <p:txBody>
          <a:bodyPr wrap="none">
            <a:spAutoFit/>
          </a:bodyPr>
          <a:lstStyle/>
          <a:p>
            <a:r>
              <a:rPr lang="vi-VN" sz="3600" b="1">
                <a:solidFill>
                  <a:srgbClr val="FF0000"/>
                </a:solidFill>
                <a:latin typeface="+mj-lt"/>
              </a:rPr>
              <a:t>Luyện tập 2</a:t>
            </a:r>
            <a:r>
              <a:rPr lang="vi-VN" sz="3600" b="1">
                <a:latin typeface="+mj-lt"/>
              </a:rPr>
              <a:t>: sgk trang 103</a:t>
            </a:r>
            <a:r>
              <a:rPr lang="vi-VN" b="1"/>
              <a:t>.</a:t>
            </a:r>
            <a:endParaRPr lang="en-US"/>
          </a:p>
        </p:txBody>
      </p:sp>
      <p:pic>
        <p:nvPicPr>
          <p:cNvPr id="6" name="Picture 5" descr="Luyện tập 2 trang 103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1187624" y="646332"/>
            <a:ext cx="5028133" cy="1989435"/>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486554" y="2635767"/>
                <a:ext cx="7973878" cy="4241739"/>
              </a:xfrm>
              <a:prstGeom prst="rect">
                <a:avLst/>
              </a:prstGeom>
            </p:spPr>
            <p:txBody>
              <a:bodyPr wrap="square">
                <a:spAutoFit/>
              </a:bodyPr>
              <a:lstStyle/>
              <a:p>
                <a:r>
                  <a:rPr lang="en-US">
                    <a:latin typeface="Times New Roman" pitchFamily="18" charset="0"/>
                    <a:cs typeface="Times New Roman" pitchFamily="18" charset="0"/>
                  </a:rPr>
                  <a:t>• Xét ΔAHD và ΔBKC có:</a:t>
                </a:r>
              </a:p>
              <a:p>
                <a14:m>
                  <m:oMath xmlns:m="http://schemas.openxmlformats.org/officeDocument/2006/math">
                    <m:acc>
                      <m:accPr>
                        <m:chr m:val="̂"/>
                        <m:ctrlPr>
                          <a:rPr lang="en-US" i="1">
                            <a:latin typeface="Cambria Math" panose="02040503050406030204" pitchFamily="18" charset="0"/>
                          </a:rPr>
                        </m:ctrlPr>
                      </m:accPr>
                      <m:e>
                        <m:r>
                          <a:rPr lang="nl-NL" i="1">
                            <a:latin typeface="Cambria Math" panose="02040503050406030204" pitchFamily="18" charset="0"/>
                          </a:rPr>
                          <m:t>𝐴𝐻𝐷</m:t>
                        </m:r>
                      </m:e>
                    </m:acc>
                    <m:r>
                      <a:rPr lang="nl-NL" i="1">
                        <a:latin typeface="Cambria Math" panose="02040503050406030204" pitchFamily="18" charset="0"/>
                      </a:rPr>
                      <m:t>=</m:t>
                    </m:r>
                    <m:acc>
                      <m:accPr>
                        <m:chr m:val="̂"/>
                        <m:ctrlPr>
                          <a:rPr lang="en-US" i="1">
                            <a:latin typeface="Cambria Math" panose="02040503050406030204" pitchFamily="18" charset="0"/>
                          </a:rPr>
                        </m:ctrlPr>
                      </m:accPr>
                      <m:e>
                        <m:r>
                          <a:rPr lang="nl-NL" i="1">
                            <a:latin typeface="Cambria Math" panose="02040503050406030204" pitchFamily="18" charset="0"/>
                          </a:rPr>
                          <m:t>𝐵𝐾𝐶</m:t>
                        </m:r>
                      </m:e>
                    </m:acc>
                    <m:r>
                      <a:rPr lang="nl-NL" i="1">
                        <a:latin typeface="Cambria Math" panose="02040503050406030204" pitchFamily="18" charset="0"/>
                      </a:rPr>
                      <m:t>  </m:t>
                    </m:r>
                  </m:oMath>
                </a14:m>
                <a:r>
                  <a:rPr lang="en-US">
                    <a:latin typeface="Times New Roman" pitchFamily="18" charset="0"/>
                    <a:cs typeface="Times New Roman" pitchFamily="18" charset="0"/>
                  </a:rPr>
                  <a:t>=90°; AH = BK; HD = KC.</a:t>
                </a:r>
              </a:p>
              <a:p>
                <a:r>
                  <a:rPr lang="en-US">
                    <a:latin typeface="Times New Roman" pitchFamily="18" charset="0"/>
                    <a:cs typeface="Times New Roman" pitchFamily="18" charset="0"/>
                  </a:rPr>
                  <a:t>Do đó ΔAHD = ΔBKC (hai cạnh góc vuông).</a:t>
                </a:r>
              </a:p>
              <a:p>
                <a:r>
                  <a:rPr lang="en-US">
                    <a:latin typeface="Times New Roman" pitchFamily="18" charset="0"/>
                    <a:cs typeface="Times New Roman" pitchFamily="18" charset="0"/>
                  </a:rPr>
                  <a:t>Suy ra </a:t>
                </a:r>
                <a14:m>
                  <m:oMath xmlns:m="http://schemas.openxmlformats.org/officeDocument/2006/math">
                    <m:acc>
                      <m:accPr>
                        <m:chr m:val="̂"/>
                        <m:ctrlPr>
                          <a:rPr lang="en-US" i="1">
                            <a:latin typeface="Cambria Math" panose="02040503050406030204" pitchFamily="18" charset="0"/>
                          </a:rPr>
                        </m:ctrlPr>
                      </m:accPr>
                      <m:e>
                        <m:r>
                          <a:rPr lang="nl-NL" i="1">
                            <a:latin typeface="Cambria Math" panose="02040503050406030204" pitchFamily="18" charset="0"/>
                          </a:rPr>
                          <m:t>𝐴𝐷𝐻</m:t>
                        </m:r>
                      </m:e>
                    </m:acc>
                    <m:r>
                      <a:rPr lang="nl-NL" i="1">
                        <a:latin typeface="Cambria Math" panose="02040503050406030204" pitchFamily="18" charset="0"/>
                      </a:rPr>
                      <m:t>=</m:t>
                    </m:r>
                    <m:acc>
                      <m:accPr>
                        <m:chr m:val="̂"/>
                        <m:ctrlPr>
                          <a:rPr lang="en-US" i="1">
                            <a:latin typeface="Cambria Math" panose="02040503050406030204" pitchFamily="18" charset="0"/>
                          </a:rPr>
                        </m:ctrlPr>
                      </m:accPr>
                      <m:e>
                        <m:r>
                          <a:rPr lang="nl-NL" i="1">
                            <a:latin typeface="Cambria Math" panose="02040503050406030204" pitchFamily="18" charset="0"/>
                          </a:rPr>
                          <m:t>𝐵𝐶𝐾</m:t>
                        </m:r>
                      </m:e>
                    </m:acc>
                    <m:r>
                      <a:rPr lang="nl-NL" i="1">
                        <a:latin typeface="Cambria Math" panose="02040503050406030204" pitchFamily="18" charset="0"/>
                      </a:rPr>
                      <m:t>  </m:t>
                    </m:r>
                  </m:oMath>
                </a14:m>
                <a:r>
                  <a:rPr lang="en-US">
                    <a:latin typeface="Times New Roman" pitchFamily="18" charset="0"/>
                    <a:cs typeface="Times New Roman" pitchFamily="18" charset="0"/>
                  </a:rPr>
                  <a:t>(hai góc tương ứng).</a:t>
                </a:r>
              </a:p>
              <a:p>
                <a:r>
                  <a:rPr lang="en-US">
                    <a:latin typeface="Times New Roman" pitchFamily="18" charset="0"/>
                    <a:cs typeface="Times New Roman" pitchFamily="18" charset="0"/>
                  </a:rPr>
                  <a:t>• Xét tứ giác ABCD có AB // DC (do AB // HK) nên là hình thang.</a:t>
                </a:r>
              </a:p>
              <a:p>
                <a:r>
                  <a:rPr lang="en-US">
                    <a:latin typeface="Times New Roman" pitchFamily="18" charset="0"/>
                    <a:cs typeface="Times New Roman" pitchFamily="18" charset="0"/>
                  </a:rPr>
                  <a:t>Lại có </a:t>
                </a:r>
                <a14:m>
                  <m:oMath xmlns:m="http://schemas.openxmlformats.org/officeDocument/2006/math">
                    <m:acc>
                      <m:accPr>
                        <m:chr m:val="̂"/>
                        <m:ctrlPr>
                          <a:rPr lang="en-US" i="1">
                            <a:latin typeface="Cambria Math" panose="02040503050406030204" pitchFamily="18" charset="0"/>
                          </a:rPr>
                        </m:ctrlPr>
                      </m:accPr>
                      <m:e>
                        <m:r>
                          <a:rPr lang="nl-NL" i="1">
                            <a:latin typeface="Cambria Math" panose="02040503050406030204" pitchFamily="18" charset="0"/>
                          </a:rPr>
                          <m:t>𝐴𝐷𝐻</m:t>
                        </m:r>
                      </m:e>
                    </m:acc>
                    <m:r>
                      <a:rPr lang="nl-NL" i="1">
                        <a:latin typeface="Cambria Math" panose="02040503050406030204" pitchFamily="18" charset="0"/>
                      </a:rPr>
                      <m:t>=</m:t>
                    </m:r>
                    <m:acc>
                      <m:accPr>
                        <m:chr m:val="̂"/>
                        <m:ctrlPr>
                          <a:rPr lang="en-US" i="1">
                            <a:latin typeface="Cambria Math" panose="02040503050406030204" pitchFamily="18" charset="0"/>
                          </a:rPr>
                        </m:ctrlPr>
                      </m:accPr>
                      <m:e>
                        <m:r>
                          <a:rPr lang="nl-NL" i="1">
                            <a:latin typeface="Cambria Math" panose="02040503050406030204" pitchFamily="18" charset="0"/>
                          </a:rPr>
                          <m:t>𝐵𝐶𝐾</m:t>
                        </m:r>
                      </m:e>
                    </m:acc>
                    <m:r>
                      <a:rPr lang="nl-NL" i="1">
                        <a:latin typeface="Cambria Math" panose="02040503050406030204" pitchFamily="18" charset="0"/>
                      </a:rPr>
                      <m:t>  </m:t>
                    </m:r>
                  </m:oMath>
                </a14:m>
                <a:r>
                  <a:rPr lang="en-US">
                    <a:latin typeface="Times New Roman" pitchFamily="18" charset="0"/>
                    <a:cs typeface="Times New Roman" pitchFamily="18" charset="0"/>
                  </a:rPr>
                  <a:t>(chứng minh trên)</a:t>
                </a:r>
              </a:p>
              <a:p>
                <a:r>
                  <a:rPr lang="en-US">
                    <a:latin typeface="Times New Roman" pitchFamily="18" charset="0"/>
                    <a:cs typeface="Times New Roman" pitchFamily="18" charset="0"/>
                  </a:rPr>
                  <a:t>Suy ra hình thang ABCD là hình thang cân.</a:t>
                </a:r>
              </a:p>
              <a:p>
                <a:r>
                  <a:rPr lang="en-US">
                    <a:latin typeface="Times New Roman" pitchFamily="18" charset="0"/>
                    <a:cs typeface="Times New Roman" pitchFamily="18" charset="0"/>
                  </a:rPr>
                  <a:t>Vậy sau khi mở rộng thì ô cửa sổ đó có dạng hình thang cân.</a:t>
                </a:r>
              </a:p>
              <a:p>
                <a:r>
                  <a:rPr lang="en-US">
                    <a:latin typeface="Times New Roman" pitchFamily="18" charset="0"/>
                    <a:cs typeface="Times New Roman" pitchFamily="18" charset="0"/>
                  </a:rPr>
                  <a:t>• Ta có AB = HK = 80 cm.</a:t>
                </a:r>
              </a:p>
              <a:p>
                <a:r>
                  <a:rPr lang="en-US">
                    <a:latin typeface="Times New Roman" pitchFamily="18" charset="0"/>
                    <a:cs typeface="Times New Roman" pitchFamily="18" charset="0"/>
                  </a:rPr>
                  <a:t>            DC = DH + HK + KC </a:t>
                </a:r>
              </a:p>
              <a:p>
                <a:r>
                  <a:rPr lang="vi-VN">
                    <a:latin typeface="Times New Roman" pitchFamily="18" charset="0"/>
                    <a:cs typeface="Times New Roman" pitchFamily="18" charset="0"/>
                  </a:rPr>
                  <a:t>                  </a:t>
                </a:r>
                <a:r>
                  <a:rPr lang="en-US">
                    <a:latin typeface="Times New Roman" pitchFamily="18" charset="0"/>
                    <a:cs typeface="Times New Roman" pitchFamily="18" charset="0"/>
                  </a:rPr>
                  <a:t>= 20 + 80 + 20 = 120 (cm).</a:t>
                </a:r>
              </a:p>
              <a:p>
                <a:r>
                  <a:rPr lang="en-US">
                    <a:latin typeface="Times New Roman" pitchFamily="18" charset="0"/>
                    <a:cs typeface="Times New Roman" pitchFamily="18" charset="0"/>
                  </a:rPr>
                  <a:t>Diện tích của ô cửa sổ sau khi mở rộng là:</a:t>
                </a:r>
              </a:p>
              <a:p>
                <a:r>
                  <a:rPr lang="en-US">
                    <a:latin typeface="Times New Roman" pitchFamily="18" charset="0"/>
                    <a:cs typeface="Times New Roman" pitchFamily="18" charset="0"/>
                  </a:rPr>
                  <a:t>S=</a:t>
                </a:r>
                <a14:m>
                  <m:oMath xmlns:m="http://schemas.openxmlformats.org/officeDocument/2006/math">
                    <m:f>
                      <m:fPr>
                        <m:ctrlPr>
                          <a:rPr lang="en-US" i="1">
                            <a:latin typeface="Cambria Math" panose="02040503050406030204" pitchFamily="18" charset="0"/>
                          </a:rPr>
                        </m:ctrlPr>
                      </m:fPr>
                      <m:num>
                        <m:r>
                          <a:rPr lang="nl-NL" i="1">
                            <a:latin typeface="Cambria Math" panose="02040503050406030204" pitchFamily="18" charset="0"/>
                          </a:rPr>
                          <m:t>1</m:t>
                        </m:r>
                      </m:num>
                      <m:den>
                        <m:r>
                          <a:rPr lang="nl-NL" i="1">
                            <a:latin typeface="Cambria Math" panose="02040503050406030204" pitchFamily="18" charset="0"/>
                          </a:rPr>
                          <m:t>2</m:t>
                        </m:r>
                      </m:den>
                    </m:f>
                  </m:oMath>
                </a14:m>
                <a:r>
                  <a:rPr lang="nl-NL">
                    <a:latin typeface="Times New Roman" pitchFamily="18" charset="0"/>
                    <a:cs typeface="Times New Roman" pitchFamily="18" charset="0"/>
                  </a:rPr>
                  <a:t> </a:t>
                </a:r>
                <a:r>
                  <a:rPr lang="en-US">
                    <a:latin typeface="Times New Roman" pitchFamily="18" charset="0"/>
                    <a:cs typeface="Times New Roman" pitchFamily="18" charset="0"/>
                  </a:rPr>
                  <a:t>(AB+DC).AH</a:t>
                </a:r>
              </a:p>
              <a:p>
                <a:r>
                  <a:rPr lang="vi-VN">
                    <a:latin typeface="Times New Roman" pitchFamily="18" charset="0"/>
                    <a:cs typeface="Times New Roman" pitchFamily="18" charset="0"/>
                  </a:rPr>
                  <a:t>  </a:t>
                </a:r>
                <a:r>
                  <a:rPr lang="en-US">
                    <a:latin typeface="Times New Roman" pitchFamily="18" charset="0"/>
                    <a:cs typeface="Times New Roman" pitchFamily="18" charset="0"/>
                  </a:rPr>
                  <a:t>=</a:t>
                </a:r>
                <a14:m>
                  <m:oMath xmlns:m="http://schemas.openxmlformats.org/officeDocument/2006/math">
                    <m:f>
                      <m:fPr>
                        <m:ctrlPr>
                          <a:rPr lang="en-US" i="1">
                            <a:latin typeface="Cambria Math" panose="02040503050406030204" pitchFamily="18" charset="0"/>
                          </a:rPr>
                        </m:ctrlPr>
                      </m:fPr>
                      <m:num>
                        <m:r>
                          <a:rPr lang="nl-NL" i="1">
                            <a:latin typeface="Cambria Math" panose="02040503050406030204" pitchFamily="18" charset="0"/>
                          </a:rPr>
                          <m:t>1</m:t>
                        </m:r>
                      </m:num>
                      <m:den>
                        <m:r>
                          <a:rPr lang="nl-NL" i="1">
                            <a:latin typeface="Cambria Math" panose="02040503050406030204" pitchFamily="18" charset="0"/>
                          </a:rPr>
                          <m:t>2</m:t>
                        </m:r>
                      </m:den>
                    </m:f>
                    <m:r>
                      <a:rPr lang="nl-NL" i="1">
                        <a:latin typeface="Cambria Math" panose="02040503050406030204" pitchFamily="18" charset="0"/>
                      </a:rPr>
                      <m:t>(</m:t>
                    </m:r>
                  </m:oMath>
                </a14:m>
                <a:r>
                  <a:rPr lang="en-US">
                    <a:latin typeface="Times New Roman" pitchFamily="18" charset="0"/>
                    <a:cs typeface="Times New Roman" pitchFamily="18" charset="0"/>
                  </a:rPr>
                  <a:t>80+120).120 = 12 000(</a:t>
                </a:r>
                <a:r>
                  <a:rPr lang="vi-VN">
                    <a:latin typeface="Times New Roman" pitchFamily="18" charset="0"/>
                    <a:cs typeface="Times New Roman" pitchFamily="18" charset="0"/>
                  </a:rPr>
                  <a:t>c</a:t>
                </a:r>
                <a:r>
                  <a:rPr lang="en-US">
                    <a:latin typeface="Times New Roman" pitchFamily="18" charset="0"/>
                    <a:cs typeface="Times New Roman" pitchFamily="18" charset="0"/>
                  </a:rPr>
                  <a:t>m</a:t>
                </a:r>
                <a:r>
                  <a:rPr lang="vi-VN" baseline="30000">
                    <a:latin typeface="Times New Roman" pitchFamily="18" charset="0"/>
                    <a:cs typeface="Times New Roman" pitchFamily="18" charset="0"/>
                  </a:rPr>
                  <a:t>2</a:t>
                </a:r>
                <a:r>
                  <a:rPr lang="en-US">
                    <a:latin typeface="Times New Roman" pitchFamily="18" charset="0"/>
                    <a:cs typeface="Times New Roman" pitchFamily="18" charset="0"/>
                  </a:rPr>
                  <a:t>) </a:t>
                </a:r>
              </a:p>
            </p:txBody>
          </p:sp>
        </mc:Choice>
        <mc:Fallback xmlns="">
          <p:sp>
            <p:nvSpPr>
              <p:cNvPr id="2" name="Rectangle 1"/>
              <p:cNvSpPr>
                <a:spLocks noRot="1" noChangeAspect="1" noMove="1" noResize="1" noEditPoints="1" noAdjustHandles="1" noChangeArrowheads="1" noChangeShapeType="1" noTextEdit="1"/>
              </p:cNvSpPr>
              <p:nvPr/>
            </p:nvSpPr>
            <p:spPr>
              <a:xfrm>
                <a:off x="486554" y="2635767"/>
                <a:ext cx="7973878" cy="4241739"/>
              </a:xfrm>
              <a:prstGeom prst="rect">
                <a:avLst/>
              </a:prstGeom>
              <a:blipFill rotWithShape="1">
                <a:blip r:embed="rId3"/>
                <a:stretch>
                  <a:fillRect l="-688" t="-718"/>
                </a:stretch>
              </a:blipFill>
            </p:spPr>
            <p:txBody>
              <a:bodyPr/>
              <a:lstStyle/>
              <a:p>
                <a:r>
                  <a:rPr lang="en-US">
                    <a:noFill/>
                  </a:rPr>
                  <a:t> </a:t>
                </a:r>
              </a:p>
            </p:txBody>
          </p:sp>
        </mc:Fallback>
      </mc:AlternateContent>
    </p:spTree>
    <p:extLst>
      <p:ext uri="{BB962C8B-B14F-4D97-AF65-F5344CB8AC3E}">
        <p14:creationId xmlns:p14="http://schemas.microsoft.com/office/powerpoint/2010/main" val="1724236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260648"/>
            <a:ext cx="1313180" cy="646331"/>
          </a:xfrm>
          <a:prstGeom prst="rect">
            <a:avLst/>
          </a:prstGeom>
        </p:spPr>
        <p:txBody>
          <a:bodyPr wrap="none">
            <a:spAutoFit/>
          </a:bodyPr>
          <a:lstStyle/>
          <a:p>
            <a:r>
              <a:rPr lang="fr-FR" sz="3600" b="1">
                <a:solidFill>
                  <a:srgbClr val="FF0000"/>
                </a:solidFill>
                <a:latin typeface="Times New Roman" pitchFamily="18" charset="0"/>
                <a:cs typeface="Times New Roman" pitchFamily="18" charset="0"/>
              </a:rPr>
              <a:t>Bài 1.</a:t>
            </a:r>
            <a:endParaRPr lang="en-US" sz="3600">
              <a:solidFill>
                <a:srgbClr val="FF0000"/>
              </a:solidFill>
              <a:latin typeface="Times New Roman" pitchFamily="18" charset="0"/>
              <a:cs typeface="Times New Roman" pitchFamily="18" charset="0"/>
            </a:endParaRPr>
          </a:p>
        </p:txBody>
      </p:sp>
      <p:pic>
        <p:nvPicPr>
          <p:cNvPr id="6" name="Picture 5" descr="Bài 1 trang 103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2598601" y="260648"/>
            <a:ext cx="2019300" cy="1600200"/>
          </a:xfrm>
          <a:prstGeom prst="rect">
            <a:avLst/>
          </a:prstGeom>
          <a:noFill/>
          <a:ln>
            <a:noFill/>
          </a:ln>
        </p:spPr>
      </p:pic>
      <mc:AlternateContent xmlns:mc="http://schemas.openxmlformats.org/markup-compatibility/2006" xmlns:a14="http://schemas.microsoft.com/office/drawing/2010/main">
        <mc:Choice Requires="a14">
          <p:sp>
            <p:nvSpPr>
              <p:cNvPr id="7" name="Rectangle 6"/>
              <p:cNvSpPr/>
              <p:nvPr/>
            </p:nvSpPr>
            <p:spPr>
              <a:xfrm>
                <a:off x="343322" y="2060848"/>
                <a:ext cx="8549158" cy="4452822"/>
              </a:xfrm>
              <a:prstGeom prst="rect">
                <a:avLst/>
              </a:prstGeom>
            </p:spPr>
            <p:txBody>
              <a:bodyPr wrap="square">
                <a:spAutoFit/>
              </a:bodyPr>
              <a:lstStyle/>
              <a:p>
                <a:r>
                  <a:rPr lang="en-US" sz="2000">
                    <a:latin typeface="Times New Roman" pitchFamily="18" charset="0"/>
                    <a:cs typeface="Times New Roman" pitchFamily="18" charset="0"/>
                  </a:rPr>
                  <a:t>a) Do ABCD là hình thang cân nên AC = BD và AD = BC (tính chất hình thang cân).</a:t>
                </a:r>
              </a:p>
              <a:p>
                <a:r>
                  <a:rPr lang="en-US" sz="2000">
                    <a:latin typeface="Times New Roman" pitchFamily="18" charset="0"/>
                    <a:cs typeface="Times New Roman" pitchFamily="18" charset="0"/>
                  </a:rPr>
                  <a:t>Xét ΔADC và ΔBCD có:</a:t>
                </a:r>
              </a:p>
              <a:p>
                <a:r>
                  <a:rPr lang="en-US" sz="2000">
                    <a:latin typeface="Times New Roman" pitchFamily="18" charset="0"/>
                    <a:cs typeface="Times New Roman" pitchFamily="18" charset="0"/>
                  </a:rPr>
                  <a:t>AD = BC; AC = BD; DC là cạnh chung</a:t>
                </a:r>
              </a:p>
              <a:p>
                <a:r>
                  <a:rPr lang="en-US" sz="2000">
                    <a:latin typeface="Times New Roman" pitchFamily="18" charset="0"/>
                    <a:cs typeface="Times New Roman" pitchFamily="18" charset="0"/>
                  </a:rPr>
                  <a:t>Do đó ΔADC = ΔBCD (c.c.c)</a:t>
                </a:r>
              </a:p>
              <a:p>
                <a:r>
                  <a:rPr lang="en-US" sz="2000">
                    <a:latin typeface="Times New Roman" pitchFamily="18" charset="0"/>
                    <a:cs typeface="Times New Roman" pitchFamily="18" charset="0"/>
                  </a:rPr>
                  <a:t>Suy ra </a:t>
                </a:r>
                <a14:m>
                  <m:oMath xmlns:m="http://schemas.openxmlformats.org/officeDocument/2006/math">
                    <m:acc>
                      <m:accPr>
                        <m:chr m:val="̂"/>
                        <m:ctrlPr>
                          <a:rPr lang="en-US" sz="2000" i="1">
                            <a:latin typeface="Cambria Math" panose="02040503050406030204" pitchFamily="18" charset="0"/>
                          </a:rPr>
                        </m:ctrlPr>
                      </m:accPr>
                      <m:e>
                        <m:r>
                          <a:rPr lang="nl-NL" sz="2000" i="1">
                            <a:latin typeface="Cambria Math" panose="02040503050406030204" pitchFamily="18" charset="0"/>
                          </a:rPr>
                          <m:t>𝐶𝐴𝐷</m:t>
                        </m:r>
                      </m:e>
                    </m:acc>
                    <m:r>
                      <a:rPr lang="nl-NL" sz="2000" i="1">
                        <a:latin typeface="Cambria Math" panose="02040503050406030204" pitchFamily="18" charset="0"/>
                      </a:rPr>
                      <m:t>=</m:t>
                    </m:r>
                    <m:acc>
                      <m:accPr>
                        <m:chr m:val="̂"/>
                        <m:ctrlPr>
                          <a:rPr lang="en-US" sz="2000" i="1">
                            <a:latin typeface="Cambria Math" panose="02040503050406030204" pitchFamily="18" charset="0"/>
                          </a:rPr>
                        </m:ctrlPr>
                      </m:accPr>
                      <m:e>
                        <m:r>
                          <a:rPr lang="nl-NL" sz="2000" i="1">
                            <a:latin typeface="Cambria Math" panose="02040503050406030204" pitchFamily="18" charset="0"/>
                          </a:rPr>
                          <m:t>𝐷𝐵𝐶</m:t>
                        </m:r>
                      </m:e>
                    </m:acc>
                    <m:r>
                      <a:rPr lang="nl-NL" sz="2000" i="1">
                        <a:latin typeface="Cambria Math" panose="02040503050406030204" pitchFamily="18" charset="0"/>
                      </a:rPr>
                      <m:t>  </m:t>
                    </m:r>
                  </m:oMath>
                </a14:m>
                <a:r>
                  <a:rPr lang="en-US" sz="2000">
                    <a:latin typeface="Times New Roman" pitchFamily="18" charset="0"/>
                    <a:cs typeface="Times New Roman" pitchFamily="18" charset="0"/>
                  </a:rPr>
                  <a:t>(hai góc tương ứng)</a:t>
                </a:r>
              </a:p>
              <a:p>
                <a:r>
                  <a:rPr lang="en-US" sz="2000">
                    <a:latin typeface="Times New Roman" pitchFamily="18" charset="0"/>
                    <a:cs typeface="Times New Roman" pitchFamily="18" charset="0"/>
                  </a:rPr>
                  <a:t>Hay </a:t>
                </a:r>
                <a14:m>
                  <m:oMath xmlns:m="http://schemas.openxmlformats.org/officeDocument/2006/math">
                    <m:acc>
                      <m:accPr>
                        <m:chr m:val="̂"/>
                        <m:ctrlPr>
                          <a:rPr lang="en-US" sz="2000" i="1">
                            <a:latin typeface="Cambria Math" panose="02040503050406030204" pitchFamily="18" charset="0"/>
                          </a:rPr>
                        </m:ctrlPr>
                      </m:accPr>
                      <m:e>
                        <m:r>
                          <a:rPr lang="nl-NL" sz="2000" i="1">
                            <a:latin typeface="Cambria Math" panose="02040503050406030204" pitchFamily="18" charset="0"/>
                          </a:rPr>
                          <m:t>𝑇𝐴𝐷</m:t>
                        </m:r>
                      </m:e>
                    </m:acc>
                    <m:r>
                      <a:rPr lang="nl-NL" sz="2000" i="1">
                        <a:latin typeface="Cambria Math" panose="02040503050406030204" pitchFamily="18" charset="0"/>
                      </a:rPr>
                      <m:t>=</m:t>
                    </m:r>
                    <m:acc>
                      <m:accPr>
                        <m:chr m:val="̂"/>
                        <m:ctrlPr>
                          <a:rPr lang="en-US" sz="2000" i="1">
                            <a:latin typeface="Cambria Math" panose="02040503050406030204" pitchFamily="18" charset="0"/>
                          </a:rPr>
                        </m:ctrlPr>
                      </m:accPr>
                      <m:e>
                        <m:r>
                          <a:rPr lang="nl-NL" sz="2000" i="1">
                            <a:latin typeface="Cambria Math" panose="02040503050406030204" pitchFamily="18" charset="0"/>
                          </a:rPr>
                          <m:t>𝑇𝐵𝐶</m:t>
                        </m:r>
                      </m:e>
                    </m:acc>
                    <m:r>
                      <a:rPr lang="nl-NL" sz="2000" i="1">
                        <a:latin typeface="Cambria Math" panose="02040503050406030204" pitchFamily="18" charset="0"/>
                      </a:rPr>
                      <m:t>  </m:t>
                    </m:r>
                  </m:oMath>
                </a14:m>
                <a:r>
                  <a:rPr lang="vi-VN" sz="2000">
                    <a:latin typeface="Times New Roman" pitchFamily="18" charset="0"/>
                    <a:cs typeface="Times New Roman" pitchFamily="18" charset="0"/>
                  </a:rPr>
                  <a:t>.</a:t>
                </a:r>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Chứng minh tương tự ta cũng có: ΔABD = ΔBAC (c.c.c)</a:t>
                </a:r>
              </a:p>
              <a:p>
                <a:r>
                  <a:rPr lang="en-US" sz="2000">
                    <a:latin typeface="Times New Roman" pitchFamily="18" charset="0"/>
                    <a:cs typeface="Times New Roman" pitchFamily="18" charset="0"/>
                  </a:rPr>
                  <a:t>Suy ra </a:t>
                </a:r>
                <a14:m>
                  <m:oMath xmlns:m="http://schemas.openxmlformats.org/officeDocument/2006/math">
                    <m:r>
                      <a:rPr lang="en-US" sz="2000" i="1">
                        <a:latin typeface="Cambria Math" panose="02040503050406030204" pitchFamily="18" charset="0"/>
                      </a:rPr>
                      <m:t> </m:t>
                    </m:r>
                    <m:acc>
                      <m:accPr>
                        <m:chr m:val="̂"/>
                        <m:ctrlPr>
                          <a:rPr lang="en-US" sz="2000" i="1">
                            <a:latin typeface="Cambria Math" panose="02040503050406030204" pitchFamily="18" charset="0"/>
                          </a:rPr>
                        </m:ctrlPr>
                      </m:accPr>
                      <m:e>
                        <m:r>
                          <a:rPr lang="nl-NL" sz="2000" i="1">
                            <a:latin typeface="Cambria Math" panose="02040503050406030204" pitchFamily="18" charset="0"/>
                          </a:rPr>
                          <m:t>𝐵𝐷𝐴</m:t>
                        </m:r>
                      </m:e>
                    </m:acc>
                    <m:r>
                      <a:rPr lang="nl-NL" sz="2000" i="1">
                        <a:latin typeface="Cambria Math" panose="02040503050406030204" pitchFamily="18" charset="0"/>
                      </a:rPr>
                      <m:t>=</m:t>
                    </m:r>
                    <m:acc>
                      <m:accPr>
                        <m:chr m:val="̂"/>
                        <m:ctrlPr>
                          <a:rPr lang="en-US" sz="2000" i="1">
                            <a:latin typeface="Cambria Math" panose="02040503050406030204" pitchFamily="18" charset="0"/>
                          </a:rPr>
                        </m:ctrlPr>
                      </m:accPr>
                      <m:e>
                        <m:r>
                          <a:rPr lang="nl-NL" sz="2000" i="1">
                            <a:latin typeface="Cambria Math" panose="02040503050406030204" pitchFamily="18" charset="0"/>
                          </a:rPr>
                          <m:t>𝐴𝐶𝐵</m:t>
                        </m:r>
                      </m:e>
                    </m:acc>
                    <m:r>
                      <a:rPr lang="nl-NL" sz="2000" i="1">
                        <a:latin typeface="Cambria Math" panose="02040503050406030204" pitchFamily="18" charset="0"/>
                      </a:rPr>
                      <m:t>  </m:t>
                    </m:r>
                  </m:oMath>
                </a14:m>
                <a:r>
                  <a:rPr lang="en-US" sz="2000">
                    <a:latin typeface="Times New Roman" pitchFamily="18" charset="0"/>
                    <a:cs typeface="Times New Roman" pitchFamily="18" charset="0"/>
                  </a:rPr>
                  <a:t> (hai góc tương ứng)</a:t>
                </a:r>
              </a:p>
              <a:p>
                <a:r>
                  <a:rPr lang="en-US" sz="2000">
                    <a:latin typeface="Times New Roman" pitchFamily="18" charset="0"/>
                    <a:cs typeface="Times New Roman" pitchFamily="18" charset="0"/>
                  </a:rPr>
                  <a:t>Hay </a:t>
                </a:r>
                <a14:m>
                  <m:oMath xmlns:m="http://schemas.openxmlformats.org/officeDocument/2006/math">
                    <m:r>
                      <a:rPr lang="en-US" sz="2000" i="1">
                        <a:latin typeface="Cambria Math" panose="02040503050406030204" pitchFamily="18" charset="0"/>
                      </a:rPr>
                      <m:t> </m:t>
                    </m:r>
                    <m:acc>
                      <m:accPr>
                        <m:chr m:val="̂"/>
                        <m:ctrlPr>
                          <a:rPr lang="en-US" sz="2000" i="1">
                            <a:latin typeface="Cambria Math" panose="02040503050406030204" pitchFamily="18" charset="0"/>
                          </a:rPr>
                        </m:ctrlPr>
                      </m:accPr>
                      <m:e>
                        <m:r>
                          <a:rPr lang="nl-NL" sz="2000" i="1">
                            <a:latin typeface="Cambria Math" panose="02040503050406030204" pitchFamily="18" charset="0"/>
                          </a:rPr>
                          <m:t>𝑇𝐷𝐴</m:t>
                        </m:r>
                      </m:e>
                    </m:acc>
                    <m:r>
                      <a:rPr lang="nl-NL" sz="2000" i="1">
                        <a:latin typeface="Cambria Math" panose="02040503050406030204" pitchFamily="18" charset="0"/>
                      </a:rPr>
                      <m:t>=</m:t>
                    </m:r>
                    <m:acc>
                      <m:accPr>
                        <m:chr m:val="̂"/>
                        <m:ctrlPr>
                          <a:rPr lang="en-US" sz="2000" i="1">
                            <a:latin typeface="Cambria Math" panose="02040503050406030204" pitchFamily="18" charset="0"/>
                          </a:rPr>
                        </m:ctrlPr>
                      </m:accPr>
                      <m:e>
                        <m:r>
                          <a:rPr lang="nl-NL" sz="2000" i="1">
                            <a:latin typeface="Cambria Math" panose="02040503050406030204" pitchFamily="18" charset="0"/>
                          </a:rPr>
                          <m:t>𝑇𝐶𝐵</m:t>
                        </m:r>
                      </m:e>
                    </m:acc>
                    <m:r>
                      <a:rPr lang="nl-NL" sz="2000" i="1">
                        <a:latin typeface="Cambria Math" panose="02040503050406030204" pitchFamily="18" charset="0"/>
                      </a:rPr>
                      <m:t>  </m:t>
                    </m:r>
                  </m:oMath>
                </a14:m>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b) Xét ΔTAD và ΔTBC có:</a:t>
                </a:r>
              </a:p>
              <a:p>
                <a14:m>
                  <m:oMath xmlns:m="http://schemas.openxmlformats.org/officeDocument/2006/math">
                    <m:acc>
                      <m:accPr>
                        <m:chr m:val="̂"/>
                        <m:ctrlPr>
                          <a:rPr lang="en-US" sz="2000" i="1">
                            <a:latin typeface="Cambria Math" panose="02040503050406030204" pitchFamily="18" charset="0"/>
                          </a:rPr>
                        </m:ctrlPr>
                      </m:accPr>
                      <m:e>
                        <m:r>
                          <a:rPr lang="nl-NL" sz="2000" i="1">
                            <a:latin typeface="Cambria Math" panose="02040503050406030204" pitchFamily="18" charset="0"/>
                          </a:rPr>
                          <m:t>𝑇𝐴𝐷</m:t>
                        </m:r>
                      </m:e>
                    </m:acc>
                    <m:r>
                      <a:rPr lang="nl-NL" sz="2000" i="1">
                        <a:latin typeface="Cambria Math" panose="02040503050406030204" pitchFamily="18" charset="0"/>
                      </a:rPr>
                      <m:t>=</m:t>
                    </m:r>
                    <m:acc>
                      <m:accPr>
                        <m:chr m:val="̂"/>
                        <m:ctrlPr>
                          <a:rPr lang="en-US" sz="2000" i="1">
                            <a:latin typeface="Cambria Math" panose="02040503050406030204" pitchFamily="18" charset="0"/>
                          </a:rPr>
                        </m:ctrlPr>
                      </m:accPr>
                      <m:e>
                        <m:r>
                          <a:rPr lang="nl-NL" sz="2000" i="1">
                            <a:latin typeface="Cambria Math" panose="02040503050406030204" pitchFamily="18" charset="0"/>
                          </a:rPr>
                          <m:t>𝑇𝐵𝐶</m:t>
                        </m:r>
                      </m:e>
                    </m:acc>
                    <m:r>
                      <a:rPr lang="nl-NL" sz="2000" i="1">
                        <a:latin typeface="Cambria Math" panose="02040503050406030204" pitchFamily="18" charset="0"/>
                      </a:rPr>
                      <m:t>  </m:t>
                    </m:r>
                  </m:oMath>
                </a14:m>
                <a:r>
                  <a:rPr lang="en-US" sz="2000">
                    <a:latin typeface="Times New Roman" pitchFamily="18" charset="0"/>
                    <a:cs typeface="Times New Roman" pitchFamily="18" charset="0"/>
                  </a:rPr>
                  <a:t>; AD = BC; </a:t>
                </a:r>
                <a14:m>
                  <m:oMath xmlns:m="http://schemas.openxmlformats.org/officeDocument/2006/math">
                    <m:r>
                      <a:rPr lang="en-US" sz="2000" i="1">
                        <a:latin typeface="Cambria Math" panose="02040503050406030204" pitchFamily="18" charset="0"/>
                      </a:rPr>
                      <m:t> </m:t>
                    </m:r>
                    <m:acc>
                      <m:accPr>
                        <m:chr m:val="̂"/>
                        <m:ctrlPr>
                          <a:rPr lang="en-US" sz="2000" i="1">
                            <a:latin typeface="Cambria Math" panose="02040503050406030204" pitchFamily="18" charset="0"/>
                          </a:rPr>
                        </m:ctrlPr>
                      </m:accPr>
                      <m:e>
                        <m:r>
                          <a:rPr lang="nl-NL" sz="2000" i="1">
                            <a:latin typeface="Cambria Math" panose="02040503050406030204" pitchFamily="18" charset="0"/>
                          </a:rPr>
                          <m:t>𝑇𝐷𝐴</m:t>
                        </m:r>
                      </m:e>
                    </m:acc>
                    <m:r>
                      <a:rPr lang="nl-NL" sz="2000" i="1">
                        <a:latin typeface="Cambria Math" panose="02040503050406030204" pitchFamily="18" charset="0"/>
                      </a:rPr>
                      <m:t>=</m:t>
                    </m:r>
                    <m:acc>
                      <m:accPr>
                        <m:chr m:val="̂"/>
                        <m:ctrlPr>
                          <a:rPr lang="en-US" sz="2000" i="1">
                            <a:latin typeface="Cambria Math" panose="02040503050406030204" pitchFamily="18" charset="0"/>
                          </a:rPr>
                        </m:ctrlPr>
                      </m:accPr>
                      <m:e>
                        <m:r>
                          <a:rPr lang="nl-NL" sz="2000" i="1">
                            <a:latin typeface="Cambria Math" panose="02040503050406030204" pitchFamily="18" charset="0"/>
                          </a:rPr>
                          <m:t>𝑇𝐶𝐵</m:t>
                        </m:r>
                      </m:e>
                    </m:acc>
                    <m:r>
                      <a:rPr lang="nl-NL" sz="2000" i="1">
                        <a:latin typeface="Cambria Math" panose="02040503050406030204" pitchFamily="18" charset="0"/>
                      </a:rPr>
                      <m:t>  </m:t>
                    </m:r>
                  </m:oMath>
                </a14:m>
                <a:r>
                  <a:rPr lang="en-US" sz="2000">
                    <a:latin typeface="Times New Roman" pitchFamily="18" charset="0"/>
                    <a:cs typeface="Times New Roman" pitchFamily="18" charset="0"/>
                  </a:rPr>
                  <a:t>.</a:t>
                </a:r>
              </a:p>
              <a:p>
                <a:r>
                  <a:rPr lang="en-US" sz="2000">
                    <a:latin typeface="Times New Roman" pitchFamily="18" charset="0"/>
                    <a:cs typeface="Times New Roman" pitchFamily="18" charset="0"/>
                  </a:rPr>
                  <a:t>Do đó ΔTAD = ΔTBC (g.c.g).</a:t>
                </a:r>
              </a:p>
              <a:p>
                <a:r>
                  <a:rPr lang="en-US" sz="2000">
                    <a:latin typeface="Times New Roman" pitchFamily="18" charset="0"/>
                    <a:cs typeface="Times New Roman" pitchFamily="18" charset="0"/>
                  </a:rPr>
                  <a:t>Suy ra TA = IB và TD = TC (các cặp cạnh tương ứng).</a:t>
                </a:r>
              </a:p>
            </p:txBody>
          </p:sp>
        </mc:Choice>
        <mc:Fallback xmlns="">
          <p:sp>
            <p:nvSpPr>
              <p:cNvPr id="7" name="Rectangle 6"/>
              <p:cNvSpPr>
                <a:spLocks noRot="1" noChangeAspect="1" noMove="1" noResize="1" noEditPoints="1" noAdjustHandles="1" noChangeArrowheads="1" noChangeShapeType="1" noTextEdit="1"/>
              </p:cNvSpPr>
              <p:nvPr/>
            </p:nvSpPr>
            <p:spPr>
              <a:xfrm>
                <a:off x="343322" y="2060848"/>
                <a:ext cx="8549158" cy="4452822"/>
              </a:xfrm>
              <a:prstGeom prst="rect">
                <a:avLst/>
              </a:prstGeom>
              <a:blipFill rotWithShape="1">
                <a:blip r:embed="rId3"/>
                <a:stretch>
                  <a:fillRect l="-713" t="-684" b="-1505"/>
                </a:stretch>
              </a:blipFill>
            </p:spPr>
            <p:txBody>
              <a:bodyPr/>
              <a:lstStyle/>
              <a:p>
                <a:r>
                  <a:rPr lang="en-US">
                    <a:noFill/>
                  </a:rPr>
                  <a:t> </a:t>
                </a:r>
              </a:p>
            </p:txBody>
          </p:sp>
        </mc:Fallback>
      </mc:AlternateContent>
    </p:spTree>
    <p:extLst>
      <p:ext uri="{BB962C8B-B14F-4D97-AF65-F5344CB8AC3E}">
        <p14:creationId xmlns:p14="http://schemas.microsoft.com/office/powerpoint/2010/main" val="2597759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260648"/>
            <a:ext cx="1313180" cy="646331"/>
          </a:xfrm>
          <a:prstGeom prst="rect">
            <a:avLst/>
          </a:prstGeom>
        </p:spPr>
        <p:txBody>
          <a:bodyPr wrap="none">
            <a:spAutoFit/>
          </a:bodyPr>
          <a:lstStyle/>
          <a:p>
            <a:r>
              <a:rPr lang="fr-FR" sz="3600" b="1">
                <a:solidFill>
                  <a:srgbClr val="FF0000"/>
                </a:solidFill>
                <a:latin typeface="Times New Roman" pitchFamily="18" charset="0"/>
                <a:cs typeface="Times New Roman" pitchFamily="18" charset="0"/>
              </a:rPr>
              <a:t>Bài 1.</a:t>
            </a:r>
            <a:endParaRPr lang="en-US" sz="3600">
              <a:solidFill>
                <a:srgbClr val="FF0000"/>
              </a:solidFill>
              <a:latin typeface="Times New Roman" pitchFamily="18" charset="0"/>
              <a:cs typeface="Times New Roman" pitchFamily="18" charset="0"/>
            </a:endParaRPr>
          </a:p>
        </p:txBody>
      </p:sp>
      <p:pic>
        <p:nvPicPr>
          <p:cNvPr id="6" name="Picture 5" descr="Bài 1 trang 103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2987824" y="0"/>
            <a:ext cx="2019300" cy="1600200"/>
          </a:xfrm>
          <a:prstGeom prst="rect">
            <a:avLst/>
          </a:prstGeom>
          <a:noFill/>
          <a:ln>
            <a:noFill/>
          </a:ln>
        </p:spPr>
      </p:pic>
      <p:sp>
        <p:nvSpPr>
          <p:cNvPr id="2" name="Rectangle 1"/>
          <p:cNvSpPr/>
          <p:nvPr/>
        </p:nvSpPr>
        <p:spPr>
          <a:xfrm>
            <a:off x="410707" y="1556792"/>
            <a:ext cx="8748464" cy="5693866"/>
          </a:xfrm>
          <a:prstGeom prst="rect">
            <a:avLst/>
          </a:prstGeom>
        </p:spPr>
        <p:txBody>
          <a:bodyPr wrap="square">
            <a:spAutoFit/>
          </a:bodyPr>
          <a:lstStyle/>
          <a:p>
            <a:r>
              <a:rPr lang="en-US" sz="2800">
                <a:latin typeface="Times New Roman" pitchFamily="18" charset="0"/>
                <a:cs typeface="Times New Roman" pitchFamily="18" charset="0"/>
              </a:rPr>
              <a:t>c) • Do TA = TB nên tam giác TAB cân tại T.</a:t>
            </a:r>
          </a:p>
          <a:p>
            <a:r>
              <a:rPr lang="en-US" sz="2800">
                <a:latin typeface="Times New Roman" pitchFamily="18" charset="0"/>
                <a:cs typeface="Times New Roman" pitchFamily="18" charset="0"/>
              </a:rPr>
              <a:t>ΔTAB cân tại T có TM vừa là đường trung tuyến vừa là đường cao do đó TM là đường trung trực của đoạn thẳng AB nên TM ⊥ AB.</a:t>
            </a:r>
          </a:p>
          <a:p>
            <a:r>
              <a:rPr lang="en-US" sz="2800">
                <a:latin typeface="Times New Roman" pitchFamily="18" charset="0"/>
                <a:cs typeface="Times New Roman" pitchFamily="18" charset="0"/>
              </a:rPr>
              <a:t>• Do TD = TC nên tam giác TCD cân tại T.</a:t>
            </a:r>
          </a:p>
          <a:p>
            <a:r>
              <a:rPr lang="en-US" sz="2800">
                <a:latin typeface="Times New Roman" pitchFamily="18" charset="0"/>
                <a:cs typeface="Times New Roman" pitchFamily="18" charset="0"/>
              </a:rPr>
              <a:t>ΔTCD cân tại T có TN vừa là đường trung tuyến vừa là đường cao do đó TN là đường trung trực của đoạn thẳng CD nên TN ⊥ CD.</a:t>
            </a:r>
          </a:p>
          <a:p>
            <a:r>
              <a:rPr lang="en-US" sz="2800">
                <a:latin typeface="Times New Roman" pitchFamily="18" charset="0"/>
                <a:cs typeface="Times New Roman" pitchFamily="18" charset="0"/>
              </a:rPr>
              <a:t>• Do AB // CD, TM ⊥ AB, TN ⊥ CD nên T, M, N thẳng hàng</a:t>
            </a:r>
          </a:p>
          <a:p>
            <a:r>
              <a:rPr lang="en-US" sz="2800">
                <a:latin typeface="Times New Roman" pitchFamily="18" charset="0"/>
                <a:cs typeface="Times New Roman" pitchFamily="18" charset="0"/>
              </a:rPr>
              <a:t>Hay MN là đường trung trực của cả hai đoạn thẳng AB và CD.</a:t>
            </a:r>
          </a:p>
          <a:p>
            <a:r>
              <a:rPr lang="vi-VN" sz="2800" b="1">
                <a:latin typeface="Times New Roman" pitchFamily="18" charset="0"/>
                <a:cs typeface="Times New Roman" pitchFamily="18" charset="0"/>
              </a:rPr>
              <a:t> </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2529550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1313180" cy="646331"/>
          </a:xfrm>
          <a:prstGeom prst="rect">
            <a:avLst/>
          </a:prstGeom>
        </p:spPr>
        <p:txBody>
          <a:bodyPr wrap="none">
            <a:spAutoFit/>
          </a:bodyPr>
          <a:lstStyle/>
          <a:p>
            <a:r>
              <a:rPr lang="fr-FR" sz="3600" b="1">
                <a:solidFill>
                  <a:srgbClr val="FF0000"/>
                </a:solidFill>
                <a:latin typeface="Times New Roman" pitchFamily="18" charset="0"/>
                <a:cs typeface="Times New Roman" pitchFamily="18" charset="0"/>
              </a:rPr>
              <a:t>Bài 2.</a:t>
            </a:r>
            <a:endParaRPr lang="en-US" sz="3600">
              <a:solidFill>
                <a:srgbClr val="FF0000"/>
              </a:solidFill>
              <a:latin typeface="Times New Roman" pitchFamily="18" charset="0"/>
              <a:cs typeface="Times New Roman" pitchFamily="18" charset="0"/>
            </a:endParaRPr>
          </a:p>
        </p:txBody>
      </p:sp>
      <p:pic>
        <p:nvPicPr>
          <p:cNvPr id="5" name="Picture 4" descr="Bài 2 trang 104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60648"/>
            <a:ext cx="3009900" cy="1955800"/>
          </a:xfrm>
          <a:prstGeom prst="rect">
            <a:avLst/>
          </a:prstGeom>
          <a:noFill/>
          <a:ln>
            <a:noFill/>
          </a:ln>
        </p:spPr>
      </p:pic>
      <mc:AlternateContent xmlns:mc="http://schemas.openxmlformats.org/markup-compatibility/2006" xmlns:a14="http://schemas.microsoft.com/office/drawing/2010/main">
        <mc:Choice Requires="a14">
          <p:sp>
            <p:nvSpPr>
              <p:cNvPr id="6" name="Rectangle 5"/>
              <p:cNvSpPr/>
              <p:nvPr/>
            </p:nvSpPr>
            <p:spPr>
              <a:xfrm>
                <a:off x="-70338" y="2244939"/>
                <a:ext cx="9144000" cy="4177810"/>
              </a:xfrm>
              <a:prstGeom prst="rect">
                <a:avLst/>
              </a:prstGeom>
            </p:spPr>
            <p:txBody>
              <a:bodyPr wrap="square">
                <a:spAutoFit/>
              </a:bodyPr>
              <a:lstStyle/>
              <a:p>
                <a:r>
                  <a:rPr lang="en-US" sz="2800">
                    <a:latin typeface="Times New Roman" pitchFamily="18" charset="0"/>
                    <a:cs typeface="Times New Roman" pitchFamily="18" charset="0"/>
                  </a:rPr>
                  <a:t>a</a:t>
                </a:r>
                <a:r>
                  <a:rPr lang="en-US" sz="2600">
                    <a:latin typeface="Times New Roman" pitchFamily="18" charset="0"/>
                    <a:cs typeface="Times New Roman" pitchFamily="18" charset="0"/>
                  </a:rPr>
                  <a:t>) Do ΔABE, ΔBED, ΔBDC là các tam giác đều nên </a:t>
                </a:r>
                <a14:m>
                  <m:oMath xmlns:m="http://schemas.openxmlformats.org/officeDocument/2006/math">
                    <m:acc>
                      <m:accPr>
                        <m:chr m:val="̂"/>
                        <m:ctrlPr>
                          <a:rPr lang="en-US" sz="2600" i="1">
                            <a:latin typeface="Cambria Math" panose="02040503050406030204" pitchFamily="18" charset="0"/>
                          </a:rPr>
                        </m:ctrlPr>
                      </m:accPr>
                      <m:e>
                        <m:r>
                          <a:rPr lang="nl-NL" sz="2600" i="1">
                            <a:latin typeface="Cambria Math" panose="02040503050406030204" pitchFamily="18" charset="0"/>
                          </a:rPr>
                          <m:t>𝐴𝐵𝐸</m:t>
                        </m:r>
                      </m:e>
                    </m:acc>
                    <m:r>
                      <a:rPr lang="nl-NL" sz="2600" i="1">
                        <a:latin typeface="Cambria Math" panose="02040503050406030204" pitchFamily="18" charset="0"/>
                      </a:rPr>
                      <m:t>=</m:t>
                    </m:r>
                    <m:acc>
                      <m:accPr>
                        <m:chr m:val="̂"/>
                        <m:ctrlPr>
                          <a:rPr lang="en-US" sz="2600" i="1">
                            <a:latin typeface="Cambria Math" panose="02040503050406030204" pitchFamily="18" charset="0"/>
                          </a:rPr>
                        </m:ctrlPr>
                      </m:accPr>
                      <m:e>
                        <m:r>
                          <a:rPr lang="nl-NL" sz="2600" i="1">
                            <a:latin typeface="Cambria Math" panose="02040503050406030204" pitchFamily="18" charset="0"/>
                          </a:rPr>
                          <m:t>𝐸𝐵𝐷</m:t>
                        </m:r>
                      </m:e>
                    </m:acc>
                    <m:r>
                      <a:rPr lang="nl-NL" sz="2600" i="1">
                        <a:latin typeface="Cambria Math" panose="02040503050406030204" pitchFamily="18" charset="0"/>
                      </a:rPr>
                      <m:t>=</m:t>
                    </m:r>
                    <m:acc>
                      <m:accPr>
                        <m:chr m:val="̂"/>
                        <m:ctrlPr>
                          <a:rPr lang="en-US" sz="2600" i="1">
                            <a:latin typeface="Cambria Math" panose="02040503050406030204" pitchFamily="18" charset="0"/>
                          </a:rPr>
                        </m:ctrlPr>
                      </m:accPr>
                      <m:e>
                        <m:r>
                          <a:rPr lang="nl-NL" sz="2600" i="1">
                            <a:latin typeface="Cambria Math" panose="02040503050406030204" pitchFamily="18" charset="0"/>
                          </a:rPr>
                          <m:t>𝐷𝐵𝐶</m:t>
                        </m:r>
                      </m:e>
                    </m:acc>
                    <m:r>
                      <a:rPr lang="nl-NL" sz="2600" i="1">
                        <a:latin typeface="Cambria Math" panose="02040503050406030204" pitchFamily="18" charset="0"/>
                      </a:rPr>
                      <m:t>=</m:t>
                    </m:r>
                    <m:r>
                      <a:rPr lang="en-US" sz="2600">
                        <a:latin typeface="Cambria Math" panose="02040503050406030204" pitchFamily="18" charset="0"/>
                      </a:rPr>
                      <m:t>60°</m:t>
                    </m:r>
                  </m:oMath>
                </a14:m>
                <a:r>
                  <a:rPr lang="en-US" sz="2600">
                    <a:latin typeface="Times New Roman" pitchFamily="18" charset="0"/>
                    <a:cs typeface="Times New Roman" pitchFamily="18" charset="0"/>
                  </a:rPr>
                  <a:t> </a:t>
                </a:r>
                <a:r>
                  <a:rPr lang="vi-VN" sz="2600">
                    <a:latin typeface="Times New Roman" pitchFamily="18" charset="0"/>
                    <a:cs typeface="Times New Roman" pitchFamily="18" charset="0"/>
                  </a:rPr>
                  <a:t>.</a:t>
                </a:r>
                <a:endParaRPr lang="en-US" sz="2600">
                  <a:latin typeface="Times New Roman" pitchFamily="18" charset="0"/>
                  <a:cs typeface="Times New Roman" pitchFamily="18" charset="0"/>
                </a:endParaRPr>
              </a:p>
              <a:p>
                <a:r>
                  <a:rPr lang="en-US" sz="2600">
                    <a:latin typeface="Times New Roman" pitchFamily="18" charset="0"/>
                    <a:cs typeface="Times New Roman" pitchFamily="18" charset="0"/>
                  </a:rPr>
                  <a:t>Do đó, </a:t>
                </a:r>
                <a14:m>
                  <m:oMath xmlns:m="http://schemas.openxmlformats.org/officeDocument/2006/math">
                    <m:r>
                      <a:rPr lang="en-US" sz="2600" i="1">
                        <a:latin typeface="Cambria Math" panose="02040503050406030204" pitchFamily="18" charset="0"/>
                      </a:rPr>
                      <m:t> </m:t>
                    </m:r>
                    <m:acc>
                      <m:accPr>
                        <m:chr m:val="̂"/>
                        <m:ctrlPr>
                          <a:rPr lang="en-US" sz="2600" i="1">
                            <a:latin typeface="Cambria Math" panose="02040503050406030204" pitchFamily="18" charset="0"/>
                          </a:rPr>
                        </m:ctrlPr>
                      </m:accPr>
                      <m:e>
                        <m:r>
                          <a:rPr lang="nl-NL" sz="2600" i="1">
                            <a:latin typeface="Cambria Math" panose="02040503050406030204" pitchFamily="18" charset="0"/>
                          </a:rPr>
                          <m:t>𝐴𝐵𝐶</m:t>
                        </m:r>
                      </m:e>
                    </m:acc>
                    <m:r>
                      <a:rPr lang="nl-NL" sz="2600" i="1">
                        <a:latin typeface="Cambria Math" panose="02040503050406030204" pitchFamily="18" charset="0"/>
                      </a:rPr>
                      <m:t>=</m:t>
                    </m:r>
                    <m:acc>
                      <m:accPr>
                        <m:chr m:val="̂"/>
                        <m:ctrlPr>
                          <a:rPr lang="en-US" sz="2600" i="1">
                            <a:latin typeface="Cambria Math" panose="02040503050406030204" pitchFamily="18" charset="0"/>
                          </a:rPr>
                        </m:ctrlPr>
                      </m:accPr>
                      <m:e>
                        <m:r>
                          <a:rPr lang="nl-NL" sz="2600" i="1">
                            <a:latin typeface="Cambria Math" panose="02040503050406030204" pitchFamily="18" charset="0"/>
                          </a:rPr>
                          <m:t>𝐴𝐵𝐸</m:t>
                        </m:r>
                      </m:e>
                    </m:acc>
                    <m:r>
                      <a:rPr lang="nl-NL" sz="2600" i="1">
                        <a:latin typeface="Cambria Math" panose="02040503050406030204" pitchFamily="18" charset="0"/>
                      </a:rPr>
                      <m:t>+</m:t>
                    </m:r>
                    <m:acc>
                      <m:accPr>
                        <m:chr m:val="̂"/>
                        <m:ctrlPr>
                          <a:rPr lang="en-US" sz="2600" i="1">
                            <a:latin typeface="Cambria Math" panose="02040503050406030204" pitchFamily="18" charset="0"/>
                          </a:rPr>
                        </m:ctrlPr>
                      </m:accPr>
                      <m:e>
                        <m:r>
                          <a:rPr lang="nl-NL" sz="2600" i="1">
                            <a:latin typeface="Cambria Math" panose="02040503050406030204" pitchFamily="18" charset="0"/>
                          </a:rPr>
                          <m:t>𝐸𝐵𝐷</m:t>
                        </m:r>
                      </m:e>
                    </m:acc>
                    <m:r>
                      <a:rPr lang="nl-NL" sz="2600" i="1">
                        <a:latin typeface="Cambria Math" panose="02040503050406030204" pitchFamily="18" charset="0"/>
                      </a:rPr>
                      <m:t>+</m:t>
                    </m:r>
                    <m:acc>
                      <m:accPr>
                        <m:chr m:val="̂"/>
                        <m:ctrlPr>
                          <a:rPr lang="en-US" sz="2600" i="1">
                            <a:latin typeface="Cambria Math" panose="02040503050406030204" pitchFamily="18" charset="0"/>
                          </a:rPr>
                        </m:ctrlPr>
                      </m:accPr>
                      <m:e>
                        <m:r>
                          <a:rPr lang="nl-NL" sz="2600" i="1">
                            <a:latin typeface="Cambria Math" panose="02040503050406030204" pitchFamily="18" charset="0"/>
                          </a:rPr>
                          <m:t>𝐷𝐵𝐶</m:t>
                        </m:r>
                      </m:e>
                    </m:acc>
                    <m:r>
                      <a:rPr lang="nl-NL" sz="2600" i="1">
                        <a:latin typeface="Cambria Math" panose="02040503050406030204" pitchFamily="18" charset="0"/>
                      </a:rPr>
                      <m:t>=</m:t>
                    </m:r>
                    <m:r>
                      <a:rPr lang="en-US" sz="2600">
                        <a:latin typeface="Cambria Math" panose="02040503050406030204" pitchFamily="18" charset="0"/>
                      </a:rPr>
                      <m:t>60°+60°+60°=180°</m:t>
                    </m:r>
                  </m:oMath>
                </a14:m>
                <a:r>
                  <a:rPr lang="vi-VN" sz="2600">
                    <a:latin typeface="Times New Roman" pitchFamily="18" charset="0"/>
                    <a:cs typeface="Times New Roman" pitchFamily="18" charset="0"/>
                  </a:rPr>
                  <a:t>.</a:t>
                </a:r>
                <a:endParaRPr lang="en-US" sz="2600">
                  <a:latin typeface="Times New Roman" pitchFamily="18" charset="0"/>
                  <a:cs typeface="Times New Roman" pitchFamily="18" charset="0"/>
                </a:endParaRPr>
              </a:p>
              <a:p>
                <a:r>
                  <a:rPr lang="en-US" sz="2600">
                    <a:latin typeface="Times New Roman" pitchFamily="18" charset="0"/>
                    <a:cs typeface="Times New Roman" pitchFamily="18" charset="0"/>
                  </a:rPr>
                  <a:t>Suy ra 3 điểm A, B, C thẳng hàng.</a:t>
                </a:r>
              </a:p>
              <a:p>
                <a:r>
                  <a:rPr lang="en-US" sz="2600">
                    <a:latin typeface="Times New Roman" pitchFamily="18" charset="0"/>
                    <a:cs typeface="Times New Roman" pitchFamily="18" charset="0"/>
                  </a:rPr>
                  <a:t>b) Do ΔABE, ΔBED là các tam giác đều nên </a:t>
                </a:r>
                <a14:m>
                  <m:oMath xmlns:m="http://schemas.openxmlformats.org/officeDocument/2006/math">
                    <m:r>
                      <a:rPr lang="en-US" sz="2600" i="1">
                        <a:latin typeface="Cambria Math" panose="02040503050406030204" pitchFamily="18" charset="0"/>
                      </a:rPr>
                      <m:t> </m:t>
                    </m:r>
                    <m:acc>
                      <m:accPr>
                        <m:chr m:val="̂"/>
                        <m:ctrlPr>
                          <a:rPr lang="en-US" sz="2600" i="1">
                            <a:latin typeface="Cambria Math" panose="02040503050406030204" pitchFamily="18" charset="0"/>
                          </a:rPr>
                        </m:ctrlPr>
                      </m:accPr>
                      <m:e>
                        <m:r>
                          <a:rPr lang="nl-NL" sz="2600" i="1">
                            <a:latin typeface="Cambria Math" panose="02040503050406030204" pitchFamily="18" charset="0"/>
                          </a:rPr>
                          <m:t>𝐴𝐵𝐸</m:t>
                        </m:r>
                      </m:e>
                    </m:acc>
                    <m:r>
                      <a:rPr lang="nl-NL" sz="2600" i="1">
                        <a:latin typeface="Cambria Math" panose="02040503050406030204" pitchFamily="18" charset="0"/>
                      </a:rPr>
                      <m:t>=</m:t>
                    </m:r>
                    <m:acc>
                      <m:accPr>
                        <m:chr m:val="̂"/>
                        <m:ctrlPr>
                          <a:rPr lang="en-US" sz="2600" i="1">
                            <a:latin typeface="Cambria Math" panose="02040503050406030204" pitchFamily="18" charset="0"/>
                          </a:rPr>
                        </m:ctrlPr>
                      </m:accPr>
                      <m:e>
                        <m:r>
                          <a:rPr lang="nl-NL" sz="2600" i="1">
                            <a:latin typeface="Cambria Math" panose="02040503050406030204" pitchFamily="18" charset="0"/>
                          </a:rPr>
                          <m:t>𝐵𝐸𝐷</m:t>
                        </m:r>
                      </m:e>
                    </m:acc>
                    <m:r>
                      <a:rPr lang="nl-NL" sz="2600" i="1">
                        <a:latin typeface="Cambria Math" panose="02040503050406030204" pitchFamily="18" charset="0"/>
                      </a:rPr>
                      <m:t>=</m:t>
                    </m:r>
                    <m:r>
                      <a:rPr lang="en-US" sz="2600">
                        <a:latin typeface="Cambria Math" panose="02040503050406030204" pitchFamily="18" charset="0"/>
                      </a:rPr>
                      <m:t>60°</m:t>
                    </m:r>
                  </m:oMath>
                </a14:m>
                <a:r>
                  <a:rPr lang="vi-VN" sz="2600">
                    <a:latin typeface="Times New Roman" pitchFamily="18" charset="0"/>
                    <a:cs typeface="Times New Roman" pitchFamily="18" charset="0"/>
                  </a:rPr>
                  <a:t>.</a:t>
                </a:r>
                <a:endParaRPr lang="en-US" sz="2600">
                  <a:latin typeface="Times New Roman" pitchFamily="18" charset="0"/>
                  <a:cs typeface="Times New Roman" pitchFamily="18" charset="0"/>
                </a:endParaRPr>
              </a:p>
              <a:p>
                <a:r>
                  <a:rPr lang="en-US" sz="2600">
                    <a:latin typeface="Times New Roman" pitchFamily="18" charset="0"/>
                    <a:cs typeface="Times New Roman" pitchFamily="18" charset="0"/>
                  </a:rPr>
                  <a:t>Mà hai góc này ở vị trí so le trong nên AC // ED</a:t>
                </a:r>
              </a:p>
              <a:p>
                <a:r>
                  <a:rPr lang="en-US" sz="2600">
                    <a:latin typeface="Times New Roman" pitchFamily="18" charset="0"/>
                    <a:cs typeface="Times New Roman" pitchFamily="18" charset="0"/>
                  </a:rPr>
                  <a:t>Tứ giác ACDE có AC // ED nên là hình thang.</a:t>
                </a:r>
              </a:p>
              <a:p>
                <a:r>
                  <a:rPr lang="en-US" sz="2600">
                    <a:latin typeface="Times New Roman" pitchFamily="18" charset="0"/>
                    <a:cs typeface="Times New Roman" pitchFamily="18" charset="0"/>
                  </a:rPr>
                  <a:t>Mặt khác,  </a:t>
                </a:r>
                <a14:m>
                  <m:oMath xmlns:m="http://schemas.openxmlformats.org/officeDocument/2006/math">
                    <m:r>
                      <a:rPr lang="en-US" sz="2600" i="1">
                        <a:latin typeface="Cambria Math" panose="02040503050406030204" pitchFamily="18" charset="0"/>
                      </a:rPr>
                      <m:t> </m:t>
                    </m:r>
                    <m:acc>
                      <m:accPr>
                        <m:chr m:val="̂"/>
                        <m:ctrlPr>
                          <a:rPr lang="en-US" sz="2600" i="1">
                            <a:latin typeface="Cambria Math" panose="02040503050406030204" pitchFamily="18" charset="0"/>
                          </a:rPr>
                        </m:ctrlPr>
                      </m:accPr>
                      <m:e>
                        <m:r>
                          <a:rPr lang="nl-NL" sz="2600" i="1">
                            <a:latin typeface="Cambria Math" panose="02040503050406030204" pitchFamily="18" charset="0"/>
                          </a:rPr>
                          <m:t>𝐸𝐴𝐶</m:t>
                        </m:r>
                      </m:e>
                    </m:acc>
                    <m:r>
                      <a:rPr lang="nl-NL" sz="2600" i="1">
                        <a:latin typeface="Cambria Math" panose="02040503050406030204" pitchFamily="18" charset="0"/>
                      </a:rPr>
                      <m:t>=</m:t>
                    </m:r>
                    <m:acc>
                      <m:accPr>
                        <m:chr m:val="̂"/>
                        <m:ctrlPr>
                          <a:rPr lang="en-US" sz="2600" i="1">
                            <a:latin typeface="Cambria Math" panose="02040503050406030204" pitchFamily="18" charset="0"/>
                          </a:rPr>
                        </m:ctrlPr>
                      </m:accPr>
                      <m:e>
                        <m:r>
                          <a:rPr lang="nl-NL" sz="2600" i="1">
                            <a:latin typeface="Cambria Math" panose="02040503050406030204" pitchFamily="18" charset="0"/>
                          </a:rPr>
                          <m:t>𝐷𝐶𝐴</m:t>
                        </m:r>
                      </m:e>
                    </m:acc>
                    <m:r>
                      <a:rPr lang="nl-NL" sz="2600" i="1">
                        <a:latin typeface="Cambria Math" panose="02040503050406030204" pitchFamily="18" charset="0"/>
                      </a:rPr>
                      <m:t>=</m:t>
                    </m:r>
                    <m:r>
                      <a:rPr lang="en-US" sz="2600">
                        <a:latin typeface="Cambria Math" panose="02040503050406030204" pitchFamily="18" charset="0"/>
                      </a:rPr>
                      <m:t>60°</m:t>
                    </m:r>
                  </m:oMath>
                </a14:m>
                <a:r>
                  <a:rPr lang="en-US" sz="2600">
                    <a:latin typeface="Times New Roman" pitchFamily="18" charset="0"/>
                    <a:cs typeface="Times New Roman" pitchFamily="18" charset="0"/>
                  </a:rPr>
                  <a:t> (do ΔABE, ΔBDC là các tam giác đều)</a:t>
                </a:r>
              </a:p>
              <a:p>
                <a:r>
                  <a:rPr lang="en-US" sz="2600">
                    <a:latin typeface="Times New Roman" pitchFamily="18" charset="0"/>
                    <a:cs typeface="Times New Roman" pitchFamily="18" charset="0"/>
                  </a:rPr>
                  <a:t>Do đó hình thang ACDE là hình thang cân.</a:t>
                </a:r>
              </a:p>
            </p:txBody>
          </p:sp>
        </mc:Choice>
        <mc:Fallback xmlns="">
          <p:sp>
            <p:nvSpPr>
              <p:cNvPr id="6" name="Rectangle 5"/>
              <p:cNvSpPr>
                <a:spLocks noRot="1" noChangeAspect="1" noMove="1" noResize="1" noEditPoints="1" noAdjustHandles="1" noChangeArrowheads="1" noChangeShapeType="1" noTextEdit="1"/>
              </p:cNvSpPr>
              <p:nvPr/>
            </p:nvSpPr>
            <p:spPr>
              <a:xfrm>
                <a:off x="-70338" y="2244939"/>
                <a:ext cx="9144000" cy="4177810"/>
              </a:xfrm>
              <a:prstGeom prst="rect">
                <a:avLst/>
              </a:prstGeom>
              <a:blipFill rotWithShape="1">
                <a:blip r:embed="rId3"/>
                <a:stretch>
                  <a:fillRect l="-1333" t="-1458" b="-2624"/>
                </a:stretch>
              </a:blipFill>
            </p:spPr>
            <p:txBody>
              <a:bodyPr/>
              <a:lstStyle/>
              <a:p>
                <a:r>
                  <a:rPr lang="en-US">
                    <a:noFill/>
                  </a:rPr>
                  <a:t> </a:t>
                </a:r>
              </a:p>
            </p:txBody>
          </p:sp>
        </mc:Fallback>
      </mc:AlternateContent>
    </p:spTree>
    <p:extLst>
      <p:ext uri="{BB962C8B-B14F-4D97-AF65-F5344CB8AC3E}">
        <p14:creationId xmlns:p14="http://schemas.microsoft.com/office/powerpoint/2010/main" val="4287379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1313180" cy="646331"/>
          </a:xfrm>
          <a:prstGeom prst="rect">
            <a:avLst/>
          </a:prstGeom>
        </p:spPr>
        <p:txBody>
          <a:bodyPr wrap="none">
            <a:spAutoFit/>
          </a:bodyPr>
          <a:lstStyle/>
          <a:p>
            <a:r>
              <a:rPr lang="fr-FR" sz="3600" b="1">
                <a:solidFill>
                  <a:srgbClr val="FF0000"/>
                </a:solidFill>
                <a:latin typeface="Times New Roman" pitchFamily="18" charset="0"/>
                <a:cs typeface="Times New Roman" pitchFamily="18" charset="0"/>
              </a:rPr>
              <a:t>Bài 2.</a:t>
            </a:r>
            <a:endParaRPr lang="en-US" sz="3600">
              <a:solidFill>
                <a:srgbClr val="FF0000"/>
              </a:solidFill>
              <a:latin typeface="Times New Roman" pitchFamily="18" charset="0"/>
              <a:cs typeface="Times New Roman" pitchFamily="18" charset="0"/>
            </a:endParaRPr>
          </a:p>
        </p:txBody>
      </p:sp>
      <p:sp>
        <p:nvSpPr>
          <p:cNvPr id="7" name="Rectangle 6"/>
          <p:cNvSpPr/>
          <p:nvPr/>
        </p:nvSpPr>
        <p:spPr>
          <a:xfrm>
            <a:off x="467762" y="2014713"/>
            <a:ext cx="5094536" cy="461665"/>
          </a:xfrm>
          <a:prstGeom prst="rect">
            <a:avLst/>
          </a:prstGeom>
        </p:spPr>
        <p:txBody>
          <a:bodyPr wrap="none">
            <a:spAutoFit/>
          </a:bodyPr>
          <a:lstStyle/>
          <a:p>
            <a:r>
              <a:rPr lang="en-US" sz="2400">
                <a:latin typeface="Times New Roman" pitchFamily="18" charset="0"/>
                <a:cs typeface="Times New Roman" pitchFamily="18" charset="0"/>
              </a:rPr>
              <a:t>c) Vẽ đường cao EH của tam giác AEB.</a:t>
            </a:r>
          </a:p>
        </p:txBody>
      </p:sp>
      <p:pic>
        <p:nvPicPr>
          <p:cNvPr id="9" name="Picture 8" descr="Bài 2 trang 104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2403099" y="300213"/>
            <a:ext cx="3168650" cy="1714500"/>
          </a:xfrm>
          <a:prstGeom prst="rect">
            <a:avLst/>
          </a:prstGeom>
          <a:noFill/>
          <a:ln>
            <a:noFill/>
          </a:ln>
        </p:spPr>
      </p:pic>
      <mc:AlternateContent xmlns:mc="http://schemas.openxmlformats.org/markup-compatibility/2006" xmlns:a14="http://schemas.microsoft.com/office/drawing/2010/main">
        <mc:Choice Requires="a14">
          <p:sp>
            <p:nvSpPr>
              <p:cNvPr id="8" name="Rectangle 7"/>
              <p:cNvSpPr/>
              <p:nvPr/>
            </p:nvSpPr>
            <p:spPr>
              <a:xfrm>
                <a:off x="179512" y="2384045"/>
                <a:ext cx="8688338" cy="3645037"/>
              </a:xfrm>
              <a:prstGeom prst="rect">
                <a:avLst/>
              </a:prstGeom>
            </p:spPr>
            <p:txBody>
              <a:bodyPr wrap="square">
                <a:spAutoFit/>
              </a:bodyPr>
              <a:lstStyle/>
              <a:p>
                <a:r>
                  <a:rPr lang="en-US" sz="2400">
                    <a:latin typeface="Times New Roman" pitchFamily="18" charset="0"/>
                    <a:cs typeface="Times New Roman" pitchFamily="18" charset="0"/>
                  </a:rPr>
                  <a:t>Do AEB là tam giác đều nên H là trung điểm của AB, </a:t>
                </a:r>
                <a:endParaRPr lang="vi-VN" sz="2400">
                  <a:latin typeface="Times New Roman" pitchFamily="18" charset="0"/>
                  <a:cs typeface="Times New Roman" pitchFamily="18" charset="0"/>
                </a:endParaRPr>
              </a:p>
              <a:p>
                <a:r>
                  <a:rPr lang="en-US" sz="2400">
                    <a:latin typeface="Times New Roman" pitchFamily="18" charset="0"/>
                    <a:cs typeface="Times New Roman" pitchFamily="18" charset="0"/>
                  </a:rPr>
                  <a:t>do đó </a:t>
                </a:r>
                <a14:m>
                  <m:oMath xmlns:m="http://schemas.openxmlformats.org/officeDocument/2006/math">
                    <m:r>
                      <a:rPr lang="en-US" sz="2400" i="1">
                        <a:latin typeface="Cambria Math" panose="02040503050406030204" pitchFamily="18" charset="0"/>
                      </a:rPr>
                      <m:t> </m:t>
                    </m:r>
                    <m:r>
                      <a:rPr lang="nl-NL" sz="2400" i="1">
                        <a:latin typeface="Cambria Math" panose="02040503050406030204" pitchFamily="18" charset="0"/>
                      </a:rPr>
                      <m:t>𝐻𝐵</m:t>
                    </m:r>
                    <m:r>
                      <a:rPr lang="nl-NL" sz="2400" i="1">
                        <a:latin typeface="Cambria Math" panose="02040503050406030204" pitchFamily="18" charset="0"/>
                      </a:rPr>
                      <m:t>=</m:t>
                    </m:r>
                    <m:f>
                      <m:fPr>
                        <m:ctrlPr>
                          <a:rPr lang="en-US" sz="2400" i="1">
                            <a:latin typeface="Cambria Math" panose="02040503050406030204" pitchFamily="18" charset="0"/>
                          </a:rPr>
                        </m:ctrlPr>
                      </m:fPr>
                      <m:num>
                        <m:r>
                          <a:rPr lang="nl-NL" sz="2400" i="1">
                            <a:latin typeface="Cambria Math" panose="02040503050406030204" pitchFamily="18" charset="0"/>
                          </a:rPr>
                          <m:t>𝐴𝐵</m:t>
                        </m:r>
                      </m:num>
                      <m:den>
                        <m:r>
                          <a:rPr lang="nl-NL" sz="2400" i="1">
                            <a:latin typeface="Cambria Math" panose="02040503050406030204" pitchFamily="18" charset="0"/>
                          </a:rPr>
                          <m:t>2</m:t>
                        </m:r>
                      </m:den>
                    </m:f>
                    <m:r>
                      <a:rPr lang="nl-NL" sz="2400" i="1">
                        <a:latin typeface="Cambria Math" panose="02040503050406030204" pitchFamily="18" charset="0"/>
                      </a:rPr>
                      <m:t>= </m:t>
                    </m:r>
                    <m:f>
                      <m:fPr>
                        <m:ctrlPr>
                          <a:rPr lang="en-US" sz="2400" i="1">
                            <a:latin typeface="Cambria Math" panose="02040503050406030204" pitchFamily="18" charset="0"/>
                          </a:rPr>
                        </m:ctrlPr>
                      </m:fPr>
                      <m:num>
                        <m:r>
                          <m:rPr>
                            <m:sty m:val="p"/>
                          </m:rPr>
                          <a:rPr lang="en-US" sz="2400">
                            <a:latin typeface="Cambria Math" panose="02040503050406030204" pitchFamily="18" charset="0"/>
                          </a:rPr>
                          <m:t>a</m:t>
                        </m:r>
                      </m:num>
                      <m:den>
                        <m:r>
                          <a:rPr lang="en-US" sz="2400" i="1">
                            <a:latin typeface="Cambria Math" panose="02040503050406030204" pitchFamily="18" charset="0"/>
                          </a:rPr>
                          <m:t>2</m:t>
                        </m:r>
                      </m:den>
                    </m:f>
                  </m:oMath>
                </a14:m>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Xét ΔEHB vuông tại H, theo định lí Pythagore ta có:</a:t>
                </a:r>
              </a:p>
              <a:p>
                <a:r>
                  <a:rPr lang="en-US" sz="2400">
                    <a:latin typeface="Times New Roman" pitchFamily="18" charset="0"/>
                    <a:cs typeface="Times New Roman" pitchFamily="18" charset="0"/>
                  </a:rPr>
                  <a:t>EB</a:t>
                </a:r>
                <a:r>
                  <a:rPr lang="en-US" sz="2400" baseline="30000">
                    <a:latin typeface="Times New Roman" pitchFamily="18" charset="0"/>
                    <a:cs typeface="Times New Roman" pitchFamily="18" charset="0"/>
                  </a:rPr>
                  <a:t>2</a:t>
                </a:r>
                <a:r>
                  <a:rPr lang="en-US" sz="2400">
                    <a:latin typeface="Times New Roman" pitchFamily="18" charset="0"/>
                    <a:cs typeface="Times New Roman" pitchFamily="18" charset="0"/>
                  </a:rPr>
                  <a:t> = EH</a:t>
                </a:r>
                <a:r>
                  <a:rPr lang="en-US" sz="2400" baseline="30000">
                    <a:latin typeface="Times New Roman" pitchFamily="18" charset="0"/>
                    <a:cs typeface="Times New Roman" pitchFamily="18" charset="0"/>
                  </a:rPr>
                  <a:t>2</a:t>
                </a:r>
                <a:r>
                  <a:rPr lang="en-US" sz="2400">
                    <a:latin typeface="Times New Roman" pitchFamily="18" charset="0"/>
                    <a:cs typeface="Times New Roman" pitchFamily="18" charset="0"/>
                  </a:rPr>
                  <a:t> + HB</a:t>
                </a:r>
                <a:r>
                  <a:rPr lang="en-US" sz="2400" baseline="30000">
                    <a:latin typeface="Times New Roman" pitchFamily="18" charset="0"/>
                    <a:cs typeface="Times New Roman" pitchFamily="18" charset="0"/>
                  </a:rPr>
                  <a:t>2</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Do đó EH</a:t>
                </a:r>
                <a:r>
                  <a:rPr lang="en-US" sz="2400" baseline="30000">
                    <a:latin typeface="Times New Roman" pitchFamily="18" charset="0"/>
                    <a:cs typeface="Times New Roman" pitchFamily="18" charset="0"/>
                  </a:rPr>
                  <a:t>2</a:t>
                </a:r>
                <a:r>
                  <a:rPr lang="en-US" sz="2400">
                    <a:latin typeface="Times New Roman" pitchFamily="18" charset="0"/>
                    <a:cs typeface="Times New Roman" pitchFamily="18" charset="0"/>
                  </a:rPr>
                  <a:t> = EB</a:t>
                </a:r>
                <a:r>
                  <a:rPr lang="en-US" sz="2400" baseline="30000">
                    <a:latin typeface="Times New Roman" pitchFamily="18" charset="0"/>
                    <a:cs typeface="Times New Roman" pitchFamily="18" charset="0"/>
                  </a:rPr>
                  <a:t>2</a:t>
                </a:r>
                <a:r>
                  <a:rPr lang="en-US" sz="2400">
                    <a:latin typeface="Times New Roman" pitchFamily="18" charset="0"/>
                    <a:cs typeface="Times New Roman" pitchFamily="18" charset="0"/>
                  </a:rPr>
                  <a:t> – HB</a:t>
                </a:r>
                <a:r>
                  <a:rPr lang="en-US" sz="2400" baseline="30000">
                    <a:latin typeface="Times New Roman" pitchFamily="18" charset="0"/>
                    <a:cs typeface="Times New Roman" pitchFamily="18" charset="0"/>
                  </a:rPr>
                  <a:t>2</a:t>
                </a:r>
                <a:r>
                  <a:rPr lang="en-US" sz="2400">
                    <a:latin typeface="Times New Roman" pitchFamily="18" charset="0"/>
                    <a:cs typeface="Times New Roman" pitchFamily="18" charset="0"/>
                  </a:rPr>
                  <a:t> =  </a:t>
                </a:r>
                <a:r>
                  <a:rPr lang="vi-VN" sz="2400">
                    <a:latin typeface="Times New Roman" pitchFamily="18" charset="0"/>
                    <a:cs typeface="Times New Roman" pitchFamily="18" charset="0"/>
                  </a:rPr>
                  <a:t>a</a:t>
                </a:r>
                <a:r>
                  <a:rPr lang="en-US" sz="2400" baseline="30000">
                    <a:latin typeface="Times New Roman" pitchFamily="18" charset="0"/>
                    <a:cs typeface="Times New Roman" pitchFamily="18" charset="0"/>
                  </a:rPr>
                  <a:t>2</a:t>
                </a:r>
                <a:r>
                  <a:rPr lang="en-US" sz="2400">
                    <a:latin typeface="Times New Roman" pitchFamily="18" charset="0"/>
                    <a:cs typeface="Times New Roman" pitchFamily="18" charset="0"/>
                  </a:rPr>
                  <a:t> – </a:t>
                </a:r>
                <a14:m>
                  <m:oMath xmlns:m="http://schemas.openxmlformats.org/officeDocument/2006/math">
                    <m:r>
                      <a:rPr lang="en-US" sz="2400" i="1">
                        <a:latin typeface="Cambria Math" panose="02040503050406030204" pitchFamily="18" charset="0"/>
                      </a:rPr>
                      <m:t>(</m:t>
                    </m:r>
                    <m:f>
                      <m:fPr>
                        <m:ctrlPr>
                          <a:rPr lang="en-US" sz="2400" i="1">
                            <a:latin typeface="Cambria Math" panose="02040503050406030204" pitchFamily="18" charset="0"/>
                          </a:rPr>
                        </m:ctrlPr>
                      </m:fPr>
                      <m:num>
                        <m:r>
                          <m:rPr>
                            <m:sty m:val="p"/>
                          </m:rPr>
                          <a:rPr lang="en-US" sz="2400">
                            <a:latin typeface="Cambria Math" panose="02040503050406030204" pitchFamily="18" charset="0"/>
                          </a:rPr>
                          <m:t>a</m:t>
                        </m:r>
                      </m:num>
                      <m:den>
                        <m:r>
                          <a:rPr lang="en-US" sz="2400" i="1">
                            <a:latin typeface="Cambria Math" panose="02040503050406030204" pitchFamily="18" charset="0"/>
                          </a:rPr>
                          <m:t>2</m:t>
                        </m:r>
                      </m:den>
                    </m:f>
                    <m:r>
                      <a:rPr lang="en-US" sz="2400" i="1">
                        <a:latin typeface="Cambria Math" panose="02040503050406030204" pitchFamily="18" charset="0"/>
                      </a:rPr>
                      <m:t>)</m:t>
                    </m:r>
                  </m:oMath>
                </a14:m>
                <a:r>
                  <a:rPr lang="en-US" sz="2400" baseline="30000">
                    <a:latin typeface="Times New Roman" pitchFamily="18" charset="0"/>
                    <a:cs typeface="Times New Roman" pitchFamily="18" charset="0"/>
                  </a:rPr>
                  <a:t>2</a:t>
                </a:r>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 </a:t>
                </a:r>
                <a14:m>
                  <m:oMath xmlns:m="http://schemas.openxmlformats.org/officeDocument/2006/math">
                    <m:f>
                      <m:fPr>
                        <m:ctrlPr>
                          <a:rPr lang="en-US" sz="2400" i="1">
                            <a:latin typeface="Cambria Math" panose="02040503050406030204" pitchFamily="18" charset="0"/>
                          </a:rPr>
                        </m:ctrlPr>
                      </m:fPr>
                      <m:num>
                        <m:r>
                          <a:rPr lang="en-US" sz="2400">
                            <a:latin typeface="Cambria Math" panose="02040503050406030204" pitchFamily="18" charset="0"/>
                          </a:rPr>
                          <m:t>3</m:t>
                        </m:r>
                      </m:num>
                      <m:den>
                        <m:r>
                          <a:rPr lang="en-US" sz="2400" i="1">
                            <a:latin typeface="Cambria Math" panose="02040503050406030204" pitchFamily="18" charset="0"/>
                          </a:rPr>
                          <m:t>4</m:t>
                        </m:r>
                      </m:den>
                    </m:f>
                    <m:r>
                      <a:rPr lang="en-US" sz="2400" i="1">
                        <a:latin typeface="Cambria Math" panose="02040503050406030204" pitchFamily="18" charset="0"/>
                      </a:rPr>
                      <m:t> </m:t>
                    </m:r>
                  </m:oMath>
                </a14:m>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a</a:t>
                </a:r>
                <a:r>
                  <a:rPr lang="en-US" sz="2400" baseline="30000">
                    <a:latin typeface="Times New Roman" pitchFamily="18" charset="0"/>
                    <a:cs typeface="Times New Roman" pitchFamily="18" charset="0"/>
                  </a:rPr>
                  <a:t>2 </a:t>
                </a:r>
                <a:r>
                  <a:rPr lang="en-US" sz="2400">
                    <a:latin typeface="Times New Roman" pitchFamily="18" charset="0"/>
                    <a:cs typeface="Times New Roman" pitchFamily="18" charset="0"/>
                  </a:rPr>
                  <a:t>Suy ra EH= </a:t>
                </a:r>
                <a14:m>
                  <m:oMath xmlns:m="http://schemas.openxmlformats.org/officeDocument/2006/math">
                    <m:f>
                      <m:fPr>
                        <m:ctrlPr>
                          <a:rPr lang="en-US" sz="2400" i="1">
                            <a:latin typeface="Cambria Math" panose="02040503050406030204" pitchFamily="18" charset="0"/>
                          </a:rPr>
                        </m:ctrlPr>
                      </m:fPr>
                      <m:num>
                        <m:r>
                          <m:rPr>
                            <m:sty m:val="p"/>
                          </m:rPr>
                          <a:rPr lang="en-US" sz="2400">
                            <a:latin typeface="Cambria Math" panose="02040503050406030204" pitchFamily="18" charset="0"/>
                          </a:rPr>
                          <m:t>a</m:t>
                        </m:r>
                        <m:r>
                          <a:rPr lang="en-US" sz="2400">
                            <a:latin typeface="Cambria Math" panose="02040503050406030204" pitchFamily="18" charset="0"/>
                          </a:rPr>
                          <m:t> √3</m:t>
                        </m:r>
                      </m:num>
                      <m:den>
                        <m:r>
                          <a:rPr lang="en-US" sz="2400" i="1">
                            <a:latin typeface="Cambria Math" panose="02040503050406030204" pitchFamily="18" charset="0"/>
                          </a:rPr>
                          <m:t>2</m:t>
                        </m:r>
                      </m:den>
                    </m:f>
                    <m:r>
                      <a:rPr lang="en-US" sz="2400" i="1">
                        <a:latin typeface="Cambria Math" panose="02040503050406030204" pitchFamily="18" charset="0"/>
                      </a:rPr>
                      <m:t>    </m:t>
                    </m:r>
                  </m:oMath>
                </a14:m>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Ta có AC = AB + BC = a + a = 2a.</a:t>
                </a:r>
              </a:p>
              <a:p>
                <a:r>
                  <a:rPr lang="en-US" sz="2400">
                    <a:latin typeface="Times New Roman" pitchFamily="18" charset="0"/>
                    <a:cs typeface="Times New Roman" pitchFamily="18" charset="0"/>
                  </a:rPr>
                  <a:t>Diện tích hình thang cân ACDE là:</a:t>
                </a:r>
              </a:p>
              <a:p>
                <a:r>
                  <a:rPr lang="en-US" sz="2400">
                    <a:latin typeface="Times New Roman" pitchFamily="18" charset="0"/>
                    <a:cs typeface="Times New Roman" pitchFamily="18" charset="0"/>
                  </a:rPr>
                  <a:t>S=</a:t>
                </a:r>
                <a14:m>
                  <m:oMath xmlns:m="http://schemas.openxmlformats.org/officeDocument/2006/math">
                    <m:f>
                      <m:fPr>
                        <m:ctrlPr>
                          <a:rPr lang="en-US" sz="2400" i="1">
                            <a:latin typeface="Cambria Math" panose="02040503050406030204" pitchFamily="18" charset="0"/>
                          </a:rPr>
                        </m:ctrlPr>
                      </m:fPr>
                      <m:num>
                        <m:r>
                          <a:rPr lang="en-US" sz="2400">
                            <a:latin typeface="Cambria Math" panose="02040503050406030204" pitchFamily="18" charset="0"/>
                          </a:rPr>
                          <m:t>1</m:t>
                        </m:r>
                      </m:num>
                      <m:den>
                        <m:r>
                          <a:rPr lang="en-US" sz="2400" i="1">
                            <a:latin typeface="Cambria Math" panose="02040503050406030204" pitchFamily="18" charset="0"/>
                          </a:rPr>
                          <m:t>2</m:t>
                        </m:r>
                      </m:den>
                    </m:f>
                  </m:oMath>
                </a14:m>
                <a:r>
                  <a:rPr lang="en-US" sz="2400">
                    <a:latin typeface="Times New Roman" pitchFamily="18" charset="0"/>
                    <a:cs typeface="Times New Roman" pitchFamily="18" charset="0"/>
                  </a:rPr>
                  <a:t> . (ED+AC).EH= </a:t>
                </a:r>
                <a14:m>
                  <m:oMath xmlns:m="http://schemas.openxmlformats.org/officeDocument/2006/math">
                    <m:f>
                      <m:fPr>
                        <m:ctrlPr>
                          <a:rPr lang="en-US" sz="2400" i="1">
                            <a:latin typeface="Cambria Math" panose="02040503050406030204" pitchFamily="18" charset="0"/>
                          </a:rPr>
                        </m:ctrlPr>
                      </m:fPr>
                      <m:num>
                        <m:r>
                          <a:rPr lang="en-US" sz="2400">
                            <a:latin typeface="Cambria Math" panose="02040503050406030204" pitchFamily="18" charset="0"/>
                          </a:rPr>
                          <m:t>1</m:t>
                        </m:r>
                      </m:num>
                      <m:den>
                        <m:r>
                          <a:rPr lang="en-US" sz="2400" i="1">
                            <a:latin typeface="Cambria Math" panose="02040503050406030204" pitchFamily="18" charset="0"/>
                          </a:rPr>
                          <m:t>2</m:t>
                        </m:r>
                      </m:den>
                    </m:f>
                  </m:oMath>
                </a14:m>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 (a+ 2a) .</a:t>
                </a:r>
                <a14:m>
                  <m:oMath xmlns:m="http://schemas.openxmlformats.org/officeDocument/2006/math">
                    <m:r>
                      <a:rPr lang="vi-VN" sz="2400">
                        <a:latin typeface="Cambria Math" panose="02040503050406030204" pitchFamily="18" charset="0"/>
                      </a:rPr>
                      <m:t> </m:t>
                    </m:r>
                    <m:f>
                      <m:fPr>
                        <m:ctrlPr>
                          <a:rPr lang="en-US" sz="2400" i="1">
                            <a:latin typeface="Cambria Math" panose="02040503050406030204" pitchFamily="18" charset="0"/>
                          </a:rPr>
                        </m:ctrlPr>
                      </m:fPr>
                      <m:num>
                        <m:r>
                          <m:rPr>
                            <m:sty m:val="p"/>
                          </m:rPr>
                          <a:rPr lang="en-US" sz="2400">
                            <a:latin typeface="Cambria Math" panose="02040503050406030204" pitchFamily="18" charset="0"/>
                          </a:rPr>
                          <m:t>a</m:t>
                        </m:r>
                        <m:r>
                          <a:rPr lang="en-US" sz="2400">
                            <a:latin typeface="Cambria Math" panose="02040503050406030204" pitchFamily="18" charset="0"/>
                          </a:rPr>
                          <m:t> √3</m:t>
                        </m:r>
                      </m:num>
                      <m:den>
                        <m:r>
                          <a:rPr lang="en-US" sz="2400" i="1">
                            <a:latin typeface="Cambria Math" panose="02040503050406030204" pitchFamily="18" charset="0"/>
                          </a:rPr>
                          <m:t>2</m:t>
                        </m:r>
                      </m:den>
                    </m:f>
                    <m:r>
                      <a:rPr lang="en-US" sz="2400" i="1">
                        <a:latin typeface="Cambria Math" panose="02040503050406030204" pitchFamily="18" charset="0"/>
                      </a:rPr>
                      <m:t>    </m:t>
                    </m:r>
                  </m:oMath>
                </a14:m>
                <a:r>
                  <a:rPr lang="vi-VN" sz="2400">
                    <a:latin typeface="Times New Roman" pitchFamily="18" charset="0"/>
                    <a:cs typeface="Times New Roman" pitchFamily="18" charset="0"/>
                  </a:rPr>
                  <a:t>  =</a:t>
                </a:r>
                <a14:m>
                  <m:oMath xmlns:m="http://schemas.openxmlformats.org/officeDocument/2006/math">
                    <m:r>
                      <a:rPr lang="vi-VN" sz="2400">
                        <a:latin typeface="Cambria Math" panose="02040503050406030204" pitchFamily="18" charset="0"/>
                      </a:rPr>
                      <m:t> </m:t>
                    </m:r>
                    <m:f>
                      <m:fPr>
                        <m:ctrlPr>
                          <a:rPr lang="en-US" sz="2400" i="1">
                            <a:latin typeface="Cambria Math" panose="02040503050406030204" pitchFamily="18" charset="0"/>
                          </a:rPr>
                        </m:ctrlPr>
                      </m:fPr>
                      <m:num>
                        <m:r>
                          <a:rPr lang="en-US" sz="2400">
                            <a:latin typeface="Cambria Math" panose="02040503050406030204" pitchFamily="18" charset="0"/>
                          </a:rPr>
                          <m:t>3 √3</m:t>
                        </m:r>
                      </m:num>
                      <m:den>
                        <m:r>
                          <a:rPr lang="en-US" sz="2400" i="1">
                            <a:latin typeface="Cambria Math" panose="02040503050406030204" pitchFamily="18" charset="0"/>
                          </a:rPr>
                          <m:t>4</m:t>
                        </m:r>
                      </m:den>
                    </m:f>
                    <m:r>
                      <a:rPr lang="en-US" sz="2400" i="1">
                        <a:latin typeface="Cambria Math" panose="02040503050406030204" pitchFamily="18" charset="0"/>
                      </a:rPr>
                      <m:t>  </m:t>
                    </m:r>
                  </m:oMath>
                </a14:m>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 a</a:t>
                </a:r>
                <a:r>
                  <a:rPr lang="vi-VN" sz="2400" baseline="30000">
                    <a:latin typeface="Times New Roman" pitchFamily="18" charset="0"/>
                    <a:cs typeface="Times New Roman" pitchFamily="18" charset="0"/>
                  </a:rPr>
                  <a:t>3 </a:t>
                </a:r>
                <a:r>
                  <a:rPr lang="vi-VN" sz="2400">
                    <a:latin typeface="Times New Roman" pitchFamily="18" charset="0"/>
                    <a:cs typeface="Times New Roman" pitchFamily="18" charset="0"/>
                  </a:rPr>
                  <a:t> </a:t>
                </a:r>
                <a:r>
                  <a:rPr lang="en-US" sz="2400">
                    <a:latin typeface="Times New Roman" pitchFamily="18" charset="0"/>
                    <a:cs typeface="Times New Roman" pitchFamily="18" charset="0"/>
                  </a:rPr>
                  <a:t>(đơn vị diện tích).</a:t>
                </a:r>
              </a:p>
            </p:txBody>
          </p:sp>
        </mc:Choice>
        <mc:Fallback xmlns="">
          <p:sp>
            <p:nvSpPr>
              <p:cNvPr id="8" name="Rectangle 7"/>
              <p:cNvSpPr>
                <a:spLocks noRot="1" noChangeAspect="1" noMove="1" noResize="1" noEditPoints="1" noAdjustHandles="1" noChangeArrowheads="1" noChangeShapeType="1" noTextEdit="1"/>
              </p:cNvSpPr>
              <p:nvPr/>
            </p:nvSpPr>
            <p:spPr>
              <a:xfrm>
                <a:off x="179512" y="2384045"/>
                <a:ext cx="8688338" cy="3645037"/>
              </a:xfrm>
              <a:prstGeom prst="rect">
                <a:avLst/>
              </a:prstGeom>
              <a:blipFill rotWithShape="1">
                <a:blip r:embed="rId3"/>
                <a:stretch>
                  <a:fillRect l="-1052" t="-1338" r="-281" b="-669"/>
                </a:stretch>
              </a:blipFill>
            </p:spPr>
            <p:txBody>
              <a:bodyPr/>
              <a:lstStyle/>
              <a:p>
                <a:r>
                  <a:rPr lang="en-US">
                    <a:noFill/>
                  </a:rPr>
                  <a:t> </a:t>
                </a:r>
              </a:p>
            </p:txBody>
          </p:sp>
        </mc:Fallback>
      </mc:AlternateContent>
    </p:spTree>
    <p:extLst>
      <p:ext uri="{BB962C8B-B14F-4D97-AF65-F5344CB8AC3E}">
        <p14:creationId xmlns:p14="http://schemas.microsoft.com/office/powerpoint/2010/main" val="1835417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0417" name="Picture 16" descr="Description: Bài 3 trang 104 Toán 8 Tập 1 Cánh diều | Giải Toá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7472" y="76199"/>
            <a:ext cx="2629595" cy="15137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362634"/>
            <a:ext cx="13131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600" b="1" i="0" u="none" strike="noStrike" cap="none" normalizeH="0" baseline="0">
                <a:ln>
                  <a:noFill/>
                </a:ln>
                <a:solidFill>
                  <a:srgbClr val="FF0000"/>
                </a:solidFill>
                <a:effectLst/>
                <a:latin typeface="Times New Roman" pitchFamily="18" charset="0"/>
                <a:ea typeface="Calibri" pitchFamily="34" charset="0"/>
                <a:cs typeface="Times New Roman" pitchFamily="18" charset="0"/>
              </a:rPr>
              <a:t>Bài 3.</a:t>
            </a:r>
            <a:endParaRPr kumimoji="0" lang="fr-FR" sz="3600" b="0" i="0" u="none" strike="noStrike" cap="none" normalizeH="0" baseline="0">
              <a:ln>
                <a:noFill/>
              </a:ln>
              <a:solidFill>
                <a:srgbClr val="FF0000"/>
              </a:solidFill>
              <a:effectLst/>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395536" y="1628800"/>
                <a:ext cx="8534251" cy="4967514"/>
              </a:xfrm>
              <a:prstGeom prst="rect">
                <a:avLst/>
              </a:prstGeom>
            </p:spPr>
            <p:txBody>
              <a:bodyPr wrap="square">
                <a:spAutoFit/>
              </a:bodyPr>
              <a:lstStyle/>
              <a:p>
                <a:r>
                  <a:rPr lang="en-US" sz="2400">
                    <a:latin typeface="Times New Roman" pitchFamily="18" charset="0"/>
                    <a:cs typeface="Times New Roman" pitchFamily="18" charset="0"/>
                  </a:rPr>
                  <a:t>Do ABCD là hình chữ nhật nên AD = BC,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𝐷𝐴𝑀</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𝐶𝐵𝑁</m:t>
                        </m:r>
                      </m:e>
                    </m:acc>
                    <m:r>
                      <a:rPr lang="nl-NL" sz="2400" i="1">
                        <a:latin typeface="Cambria Math" panose="02040503050406030204" pitchFamily="18" charset="0"/>
                      </a:rPr>
                      <m:t>=</m:t>
                    </m:r>
                    <m:r>
                      <a:rPr lang="en-US" sz="2400">
                        <a:latin typeface="Cambria Math" panose="02040503050406030204" pitchFamily="18" charset="0"/>
                      </a:rPr>
                      <m:t>90°</m:t>
                    </m:r>
                  </m:oMath>
                </a14:m>
                <a:r>
                  <a:rPr lang="en-US" sz="2400">
                    <a:latin typeface="Times New Roman" pitchFamily="18" charset="0"/>
                    <a:cs typeface="Times New Roman" pitchFamily="18" charset="0"/>
                  </a:rPr>
                  <a:t> </a:t>
                </a:r>
              </a:p>
              <a:p>
                <a:r>
                  <a:rPr lang="en-US" sz="2400">
                    <a:latin typeface="Times New Roman" pitchFamily="18" charset="0"/>
                    <a:cs typeface="Times New Roman" pitchFamily="18" charset="0"/>
                  </a:rPr>
                  <a:t>và AB // CD.</a:t>
                </a:r>
              </a:p>
              <a:p>
                <a:r>
                  <a:rPr lang="en-US" sz="2400">
                    <a:latin typeface="Times New Roman" pitchFamily="18" charset="0"/>
                    <a:cs typeface="Times New Roman" pitchFamily="18" charset="0"/>
                  </a:rPr>
                  <a:t>Xét ΔAMD và ΔBNC có:</a:t>
                </a:r>
              </a:p>
              <a:p>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𝐷𝐴𝑀</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𝐶𝐵𝑁</m:t>
                        </m:r>
                      </m:e>
                    </m:acc>
                    <m:r>
                      <a:rPr lang="nl-NL" sz="2400" i="1">
                        <a:latin typeface="Cambria Math" panose="02040503050406030204" pitchFamily="18" charset="0"/>
                      </a:rPr>
                      <m:t>=</m:t>
                    </m:r>
                    <m:r>
                      <a:rPr lang="en-US" sz="2400">
                        <a:latin typeface="Cambria Math" panose="02040503050406030204" pitchFamily="18" charset="0"/>
                      </a:rPr>
                      <m:t>90°</m:t>
                    </m:r>
                  </m:oMath>
                </a14:m>
                <a:r>
                  <a:rPr lang="en-US" sz="2400">
                    <a:latin typeface="Times New Roman" pitchFamily="18" charset="0"/>
                    <a:cs typeface="Times New Roman" pitchFamily="18" charset="0"/>
                  </a:rPr>
                  <a:t> (chứng minh trên);</a:t>
                </a:r>
              </a:p>
              <a:p>
                <a:r>
                  <a:rPr lang="en-US" sz="2400">
                    <a:latin typeface="Times New Roman" pitchFamily="18" charset="0"/>
                    <a:cs typeface="Times New Roman" pitchFamily="18" charset="0"/>
                  </a:rPr>
                  <a:t>AD = BC (chứng minh trên);</a:t>
                </a:r>
              </a:p>
              <a:p>
                <a:r>
                  <a:rPr lang="en-US" sz="2400">
                    <a:latin typeface="Times New Roman" pitchFamily="18" charset="0"/>
                    <a:cs typeface="Times New Roman" pitchFamily="18" charset="0"/>
                  </a:rPr>
                  <a:t>AM = BN (giả thiết).</a:t>
                </a:r>
              </a:p>
              <a:p>
                <a:r>
                  <a:rPr lang="en-US" sz="2400">
                    <a:latin typeface="Times New Roman" pitchFamily="18" charset="0"/>
                    <a:cs typeface="Times New Roman" pitchFamily="18" charset="0"/>
                  </a:rPr>
                  <a:t>Do đó ΔAMD = ΔBNC (hai cạnh góc vuông).</a:t>
                </a:r>
              </a:p>
              <a:p>
                <a:r>
                  <a:rPr lang="en-US" sz="2400">
                    <a:latin typeface="Times New Roman" pitchFamily="18" charset="0"/>
                    <a:cs typeface="Times New Roman" pitchFamily="18" charset="0"/>
                  </a:rPr>
                  <a:t>Suy ra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𝐴𝑀𝐷</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𝐵𝑁𝐶</m:t>
                        </m:r>
                      </m:e>
                    </m:acc>
                  </m:oMath>
                </a14:m>
                <a:r>
                  <a:rPr lang="en-US" sz="2400">
                    <a:latin typeface="Times New Roman" pitchFamily="18" charset="0"/>
                    <a:cs typeface="Times New Roman" pitchFamily="18" charset="0"/>
                  </a:rPr>
                  <a:t>  (hai góc tương ứng).</a:t>
                </a:r>
              </a:p>
              <a:p>
                <a:r>
                  <a:rPr lang="en-US" sz="2400">
                    <a:latin typeface="Times New Roman" pitchFamily="18" charset="0"/>
                    <a:cs typeface="Times New Roman" pitchFamily="18" charset="0"/>
                  </a:rPr>
                  <a:t>Mặt khác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𝐴𝑀𝐷</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𝐷𝑀𝑁</m:t>
                        </m:r>
                      </m:e>
                    </m:acc>
                    <m:r>
                      <a:rPr lang="nl-NL" sz="2400" i="1">
                        <a:latin typeface="Cambria Math" panose="02040503050406030204" pitchFamily="18" charset="0"/>
                      </a:rPr>
                      <m:t>=</m:t>
                    </m:r>
                    <m:r>
                      <a:rPr lang="en-US" sz="2400">
                        <a:latin typeface="Cambria Math" panose="02040503050406030204" pitchFamily="18" charset="0"/>
                      </a:rPr>
                      <m:t>180°</m:t>
                    </m:r>
                  </m:oMath>
                </a14:m>
                <a:r>
                  <a:rPr lang="vi-VN" sz="2400">
                    <a:latin typeface="Times New Roman" pitchFamily="18" charset="0"/>
                    <a:cs typeface="Times New Roman" pitchFamily="18" charset="0"/>
                  </a:rPr>
                  <a:t>,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𝐵𝑁𝐶</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𝐶𝑁𝑀</m:t>
                        </m:r>
                      </m:e>
                    </m:acc>
                    <m:r>
                      <a:rPr lang="nl-NL" sz="2400" i="1">
                        <a:latin typeface="Cambria Math" panose="02040503050406030204" pitchFamily="18" charset="0"/>
                      </a:rPr>
                      <m:t>=</m:t>
                    </m:r>
                    <m:r>
                      <a:rPr lang="en-US" sz="2400">
                        <a:latin typeface="Cambria Math" panose="02040503050406030204" pitchFamily="18" charset="0"/>
                      </a:rPr>
                      <m:t>180°</m:t>
                    </m:r>
                  </m:oMath>
                </a14:m>
                <a:r>
                  <a:rPr lang="en-US" sz="2400">
                    <a:latin typeface="Times New Roman" pitchFamily="18" charset="0"/>
                    <a:cs typeface="Times New Roman" pitchFamily="18" charset="0"/>
                  </a:rPr>
                  <a:t> (kề bù)</a:t>
                </a:r>
              </a:p>
              <a:p>
                <a:r>
                  <a:rPr lang="en-US" sz="2400">
                    <a:latin typeface="Times New Roman" pitchFamily="18" charset="0"/>
                    <a:cs typeface="Times New Roman" pitchFamily="18" charset="0"/>
                  </a:rPr>
                  <a:t>Suy ra </a:t>
                </a:r>
                <a14:m>
                  <m:oMath xmlns:m="http://schemas.openxmlformats.org/officeDocument/2006/math">
                    <m:r>
                      <a:rPr lang="en-US" sz="2400" i="1">
                        <a:latin typeface="Cambria Math" panose="02040503050406030204" pitchFamily="18" charset="0"/>
                      </a:rPr>
                      <m:t> </m:t>
                    </m:r>
                    <m:acc>
                      <m:accPr>
                        <m:chr m:val="̂"/>
                        <m:ctrlPr>
                          <a:rPr lang="en-US" sz="2400" i="1">
                            <a:latin typeface="Cambria Math" panose="02040503050406030204" pitchFamily="18" charset="0"/>
                          </a:rPr>
                        </m:ctrlPr>
                      </m:accPr>
                      <m:e>
                        <m:r>
                          <a:rPr lang="nl-NL" sz="2400" i="1">
                            <a:latin typeface="Cambria Math" panose="02040503050406030204" pitchFamily="18" charset="0"/>
                          </a:rPr>
                          <m:t>𝐷𝑀𝑁</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𝐶𝑁𝑀</m:t>
                        </m:r>
                      </m:e>
                    </m:acc>
                  </m:oMath>
                </a14:m>
                <a:r>
                  <a:rPr lang="en-US" sz="2400">
                    <a:latin typeface="Times New Roman" pitchFamily="18" charset="0"/>
                    <a:cs typeface="Times New Roman" pitchFamily="18" charset="0"/>
                  </a:rPr>
                  <a:t>.</a:t>
                </a:r>
              </a:p>
              <a:p>
                <a:r>
                  <a:rPr lang="en-US" sz="2400">
                    <a:latin typeface="Times New Roman" pitchFamily="18" charset="0"/>
                    <a:cs typeface="Times New Roman" pitchFamily="18" charset="0"/>
                  </a:rPr>
                  <a:t>Tứ giác MNCD có MN // CD (do AB // CD) nên là hình thang.</a:t>
                </a:r>
              </a:p>
              <a:p>
                <a:r>
                  <a:rPr lang="en-US" sz="2400">
                    <a:latin typeface="Times New Roman" pitchFamily="18" charset="0"/>
                    <a:cs typeface="Times New Roman" pitchFamily="18" charset="0"/>
                  </a:rPr>
                  <a:t>Lại có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𝐷𝑀𝑁</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𝐶𝑁𝑀</m:t>
                        </m:r>
                      </m:e>
                    </m:acc>
                  </m:oMath>
                </a14:m>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Suy ra hình thang MNCD là hình thang cân.</a:t>
                </a:r>
              </a:p>
            </p:txBody>
          </p:sp>
        </mc:Choice>
        <mc:Fallback xmlns="">
          <p:sp>
            <p:nvSpPr>
              <p:cNvPr id="6" name="Rectangle 5"/>
              <p:cNvSpPr>
                <a:spLocks noRot="1" noChangeAspect="1" noMove="1" noResize="1" noEditPoints="1" noAdjustHandles="1" noChangeArrowheads="1" noChangeShapeType="1" noTextEdit="1"/>
              </p:cNvSpPr>
              <p:nvPr/>
            </p:nvSpPr>
            <p:spPr>
              <a:xfrm>
                <a:off x="395536" y="1628800"/>
                <a:ext cx="8534251" cy="4967514"/>
              </a:xfrm>
              <a:prstGeom prst="rect">
                <a:avLst/>
              </a:prstGeom>
              <a:blipFill rotWithShape="1">
                <a:blip r:embed="rId3"/>
                <a:stretch>
                  <a:fillRect l="-1143" t="-736" b="-1840"/>
                </a:stretch>
              </a:blipFill>
            </p:spPr>
            <p:txBody>
              <a:bodyPr/>
              <a:lstStyle/>
              <a:p>
                <a:r>
                  <a:rPr lang="en-US">
                    <a:noFill/>
                  </a:rPr>
                  <a:t> </a:t>
                </a:r>
              </a:p>
            </p:txBody>
          </p:sp>
        </mc:Fallback>
      </mc:AlternateContent>
    </p:spTree>
    <p:extLst>
      <p:ext uri="{BB962C8B-B14F-4D97-AF65-F5344CB8AC3E}">
        <p14:creationId xmlns:p14="http://schemas.microsoft.com/office/powerpoint/2010/main" val="2457738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332656"/>
            <a:ext cx="1197764" cy="646331"/>
          </a:xfrm>
          <a:prstGeom prst="rect">
            <a:avLst/>
          </a:prstGeom>
        </p:spPr>
        <p:txBody>
          <a:bodyPr wrap="none">
            <a:spAutoFit/>
          </a:bodyPr>
          <a:lstStyle/>
          <a:p>
            <a:r>
              <a:rPr lang="fr-FR" sz="3600" b="1">
                <a:solidFill>
                  <a:srgbClr val="FF0000"/>
                </a:solidFill>
                <a:latin typeface="Times New Roman" pitchFamily="18" charset="0"/>
                <a:cs typeface="Times New Roman" pitchFamily="18" charset="0"/>
              </a:rPr>
              <a:t>Bài 4</a:t>
            </a:r>
            <a:endParaRPr lang="en-US" sz="3600">
              <a:solidFill>
                <a:srgbClr val="FF0000"/>
              </a:solidFill>
              <a:latin typeface="Times New Roman" pitchFamily="18" charset="0"/>
              <a:cs typeface="Times New Roman" pitchFamily="18" charset="0"/>
            </a:endParaRPr>
          </a:p>
        </p:txBody>
      </p:sp>
      <p:pic>
        <p:nvPicPr>
          <p:cNvPr id="5" name="Picture 4" descr="Bài 4 trang 104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764747"/>
            <a:ext cx="2400672" cy="2485147"/>
          </a:xfrm>
          <a:prstGeom prst="rect">
            <a:avLst/>
          </a:prstGeom>
          <a:noFill/>
          <a:ln>
            <a:noFill/>
          </a:ln>
        </p:spPr>
      </p:pic>
      <mc:AlternateContent xmlns:mc="http://schemas.openxmlformats.org/markup-compatibility/2006" xmlns:a14="http://schemas.microsoft.com/office/drawing/2010/main">
        <mc:Choice Requires="a14">
          <p:sp>
            <p:nvSpPr>
              <p:cNvPr id="6" name="Rectangle 5"/>
              <p:cNvSpPr/>
              <p:nvPr/>
            </p:nvSpPr>
            <p:spPr>
              <a:xfrm>
                <a:off x="358696" y="976573"/>
                <a:ext cx="7669688" cy="4061496"/>
              </a:xfrm>
              <a:prstGeom prst="rect">
                <a:avLst/>
              </a:prstGeom>
            </p:spPr>
            <p:txBody>
              <a:bodyPr wrap="square">
                <a:spAutoFit/>
              </a:bodyPr>
              <a:lstStyle/>
              <a:p>
                <a:r>
                  <a:rPr lang="en-US" sz="2400">
                    <a:latin typeface="Times New Roman" pitchFamily="18" charset="0"/>
                    <a:cs typeface="Times New Roman" pitchFamily="18" charset="0"/>
                  </a:rPr>
                  <a:t>Δ</a:t>
                </a:r>
                <a:r>
                  <a:rPr lang="vi-VN" sz="2400">
                    <a:latin typeface="Times New Roman" pitchFamily="18" charset="0"/>
                    <a:cs typeface="Times New Roman" pitchFamily="18" charset="0"/>
                  </a:rPr>
                  <a:t>ABC cân tại A có AB = AC;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𝐴𝐵𝐶</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𝐴𝐶𝐵</m:t>
                        </m:r>
                      </m:e>
                    </m:acc>
                    <m:r>
                      <a:rPr lang="nl-NL" sz="2400" i="1">
                        <a:latin typeface="Cambria Math" panose="02040503050406030204" pitchFamily="18" charset="0"/>
                      </a:rPr>
                      <m:t>= </m:t>
                    </m:r>
                    <m:f>
                      <m:fPr>
                        <m:ctrlPr>
                          <a:rPr lang="en-US" sz="2400" i="1">
                            <a:latin typeface="Cambria Math" panose="02040503050406030204" pitchFamily="18" charset="0"/>
                          </a:rPr>
                        </m:ctrlPr>
                      </m:fPr>
                      <m:num>
                        <m:r>
                          <a:rPr lang="nl-NL" sz="2400" i="1">
                            <a:latin typeface="Cambria Math" panose="02040503050406030204" pitchFamily="18" charset="0"/>
                          </a:rPr>
                          <m:t>180</m:t>
                        </m:r>
                        <m:r>
                          <a:rPr lang="en-US" sz="2400">
                            <a:latin typeface="Cambria Math" panose="02040503050406030204" pitchFamily="18" charset="0"/>
                          </a:rPr>
                          <m:t>°</m:t>
                        </m:r>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𝐴</m:t>
                            </m:r>
                          </m:e>
                        </m:acc>
                      </m:num>
                      <m:den>
                        <m:r>
                          <a:rPr lang="nl-NL" sz="2400" i="1">
                            <a:latin typeface="Cambria Math" panose="02040503050406030204" pitchFamily="18" charset="0"/>
                          </a:rPr>
                          <m:t>2</m:t>
                        </m:r>
                      </m:den>
                    </m:f>
                    <m:r>
                      <a:rPr lang="nl-NL" sz="2400" i="1">
                        <a:latin typeface="Cambria Math" panose="02040503050406030204" pitchFamily="18" charset="0"/>
                      </a:rPr>
                      <m:t> </m:t>
                    </m:r>
                  </m:oMath>
                </a14:m>
                <a:r>
                  <a:rPr lang="nl-NL" sz="2400">
                    <a:latin typeface="Times New Roman" pitchFamily="18" charset="0"/>
                    <a:cs typeface="Times New Roman" pitchFamily="18" charset="0"/>
                  </a:rPr>
                  <a:t> </a:t>
                </a:r>
                <a:r>
                  <a:rPr lang="vi-VN" sz="2400">
                    <a:latin typeface="Times New Roman" pitchFamily="18" charset="0"/>
                    <a:cs typeface="Times New Roman" pitchFamily="18" charset="0"/>
                  </a:rPr>
                  <a:t>.  (1)</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Do BE và CK là các đường phân giác của ΔABC</a:t>
                </a:r>
                <a:r>
                  <a:rPr lang="vi-VN" sz="2400">
                    <a:latin typeface="Times New Roman" pitchFamily="18" charset="0"/>
                    <a:cs typeface="Times New Roman" pitchFamily="18" charset="0"/>
                  </a:rPr>
                  <a:t> nên </a:t>
                </a:r>
                <a:endParaRPr lang="en-US" sz="2400">
                  <a:latin typeface="Times New Roman" pitchFamily="18" charset="0"/>
                  <a:cs typeface="Times New Roman" pitchFamily="18" charset="0"/>
                </a:endParaRPr>
              </a:p>
              <a:p>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𝐾𝐵𝐸</m:t>
                        </m:r>
                      </m:e>
                    </m:acc>
                    <m:r>
                      <a:rPr lang="nl-NL" sz="2400" i="1">
                        <a:latin typeface="Cambria Math" panose="02040503050406030204" pitchFamily="18" charset="0"/>
                      </a:rPr>
                      <m:t>= </m:t>
                    </m:r>
                    <m:f>
                      <m:fPr>
                        <m:ctrlPr>
                          <a:rPr lang="en-US" sz="2400" i="1">
                            <a:latin typeface="Cambria Math" panose="02040503050406030204" pitchFamily="18" charset="0"/>
                          </a:rPr>
                        </m:ctrlPr>
                      </m:fPr>
                      <m:num>
                        <m:acc>
                          <m:accPr>
                            <m:chr m:val="̂"/>
                            <m:ctrlPr>
                              <a:rPr lang="en-US" sz="2400" i="1">
                                <a:latin typeface="Cambria Math" panose="02040503050406030204" pitchFamily="18" charset="0"/>
                              </a:rPr>
                            </m:ctrlPr>
                          </m:accPr>
                          <m:e>
                            <m:r>
                              <a:rPr lang="nl-NL" sz="2400" i="1">
                                <a:latin typeface="Cambria Math" panose="02040503050406030204" pitchFamily="18" charset="0"/>
                              </a:rPr>
                              <m:t>𝐾𝐵𝐶</m:t>
                            </m:r>
                          </m:e>
                        </m:acc>
                      </m:num>
                      <m:den>
                        <m:r>
                          <a:rPr lang="nl-NL" sz="2400" i="1">
                            <a:latin typeface="Cambria Math" panose="02040503050406030204" pitchFamily="18" charset="0"/>
                          </a:rPr>
                          <m:t>2</m:t>
                        </m:r>
                      </m:den>
                    </m:f>
                  </m:oMath>
                </a14:m>
                <a:r>
                  <a:rPr lang="vi-VN" sz="2400">
                    <a:latin typeface="Times New Roman" pitchFamily="18" charset="0"/>
                    <a:cs typeface="Times New Roman" pitchFamily="18" charset="0"/>
                  </a:rPr>
                  <a:t> ;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𝐾𝐶𝐸</m:t>
                        </m:r>
                      </m:e>
                    </m:acc>
                    <m:r>
                      <a:rPr lang="nl-NL" sz="2400" i="1" smtClean="0">
                        <a:latin typeface="Cambria Math" panose="02040503050406030204" pitchFamily="18" charset="0"/>
                      </a:rPr>
                      <m:t>= </m:t>
                    </m:r>
                    <m:f>
                      <m:fPr>
                        <m:ctrlPr>
                          <a:rPr lang="en-US" sz="2400" i="1" smtClean="0">
                            <a:latin typeface="Cambria Math" panose="02040503050406030204" pitchFamily="18" charset="0"/>
                          </a:rPr>
                        </m:ctrlPr>
                      </m:fPr>
                      <m:num>
                        <m:acc>
                          <m:accPr>
                            <m:chr m:val="̂"/>
                            <m:ctrlPr>
                              <a:rPr lang="en-US" sz="2400" i="1">
                                <a:latin typeface="Cambria Math" panose="02040503050406030204" pitchFamily="18" charset="0"/>
                              </a:rPr>
                            </m:ctrlPr>
                          </m:accPr>
                          <m:e>
                            <m:r>
                              <a:rPr lang="nl-NL" sz="2400" i="1">
                                <a:latin typeface="Cambria Math" panose="02040503050406030204" pitchFamily="18" charset="0"/>
                              </a:rPr>
                              <m:t>𝐸𝐶𝐵</m:t>
                            </m:r>
                          </m:e>
                        </m:acc>
                      </m:num>
                      <m:den>
                        <m:r>
                          <a:rPr lang="nl-NL" sz="2400" i="1">
                            <a:latin typeface="Cambria Math" panose="02040503050406030204" pitchFamily="18" charset="0"/>
                          </a:rPr>
                          <m:t>2</m:t>
                        </m:r>
                      </m:den>
                    </m:f>
                  </m:oMath>
                </a14:m>
                <a:r>
                  <a:rPr lang="vi-VN" sz="2400">
                    <a:latin typeface="Times New Roman" pitchFamily="18" charset="0"/>
                    <a:cs typeface="Times New Roman" pitchFamily="18" charset="0"/>
                  </a:rPr>
                  <a:t>. 		 (2)</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Từ (1) và (2) , suy ra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𝐾𝐵𝐸</m:t>
                        </m:r>
                      </m:e>
                    </m:acc>
                    <m:r>
                      <a:rPr lang="nl-NL" sz="2400" i="1">
                        <a:latin typeface="Cambria Math" panose="02040503050406030204" pitchFamily="18" charset="0"/>
                      </a:rPr>
                      <m:t>= </m:t>
                    </m:r>
                    <m:acc>
                      <m:accPr>
                        <m:chr m:val="̂"/>
                        <m:ctrlPr>
                          <a:rPr lang="en-US" sz="2400" i="1">
                            <a:latin typeface="Cambria Math" panose="02040503050406030204" pitchFamily="18" charset="0"/>
                          </a:rPr>
                        </m:ctrlPr>
                      </m:accPr>
                      <m:e>
                        <m:r>
                          <a:rPr lang="nl-NL" sz="2400" i="1">
                            <a:latin typeface="Cambria Math" panose="02040503050406030204" pitchFamily="18" charset="0"/>
                          </a:rPr>
                          <m:t>𝐾𝐶𝐸</m:t>
                        </m:r>
                      </m:e>
                    </m:acc>
                  </m:oMath>
                </a14:m>
                <a:r>
                  <a:rPr lang="vi-VN" sz="2400">
                    <a:latin typeface="Times New Roman" pitchFamily="18" charset="0"/>
                    <a:cs typeface="Times New Roman" pitchFamily="18" charset="0"/>
                  </a:rPr>
                  <a:t> .</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Xét  </a:t>
                </a:r>
                <a:r>
                  <a:rPr lang="en-US" sz="2400">
                    <a:latin typeface="Times New Roman" pitchFamily="18" charset="0"/>
                    <a:cs typeface="Times New Roman" pitchFamily="18" charset="0"/>
                  </a:rPr>
                  <a:t>ΔA</a:t>
                </a:r>
                <a:r>
                  <a:rPr lang="vi-VN" sz="2400">
                    <a:latin typeface="Times New Roman" pitchFamily="18" charset="0"/>
                    <a:cs typeface="Times New Roman" pitchFamily="18" charset="0"/>
                  </a:rPr>
                  <a:t>BE và </a:t>
                </a:r>
                <a:r>
                  <a:rPr lang="en-US" sz="2400">
                    <a:latin typeface="Times New Roman" pitchFamily="18" charset="0"/>
                    <a:cs typeface="Times New Roman" pitchFamily="18" charset="0"/>
                  </a:rPr>
                  <a:t>Δ</a:t>
                </a:r>
                <a:r>
                  <a:rPr lang="vi-VN" sz="2400">
                    <a:latin typeface="Times New Roman" pitchFamily="18" charset="0"/>
                    <a:cs typeface="Times New Roman" pitchFamily="18" charset="0"/>
                  </a:rPr>
                  <a:t>ACK có:</a:t>
                </a:r>
                <a:endParaRPr lang="en-US" sz="2400">
                  <a:latin typeface="Times New Roman" pitchFamily="18" charset="0"/>
                  <a:cs typeface="Times New Roman" pitchFamily="18" charset="0"/>
                </a:endParaRPr>
              </a:p>
              <a:p>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𝐴</m:t>
                        </m:r>
                      </m:e>
                    </m:acc>
                  </m:oMath>
                </a14:m>
                <a:r>
                  <a:rPr lang="vi-VN" sz="2400">
                    <a:latin typeface="Times New Roman" pitchFamily="18" charset="0"/>
                    <a:cs typeface="Times New Roman" pitchFamily="18" charset="0"/>
                  </a:rPr>
                  <a:t> chung; AB = AC ( cmt);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𝐾𝐵𝐸</m:t>
                        </m:r>
                      </m:e>
                    </m:acc>
                    <m:r>
                      <a:rPr lang="nl-NL" sz="2400" i="1">
                        <a:latin typeface="Cambria Math" panose="02040503050406030204" pitchFamily="18" charset="0"/>
                      </a:rPr>
                      <m:t>= </m:t>
                    </m:r>
                    <m:acc>
                      <m:accPr>
                        <m:chr m:val="̂"/>
                        <m:ctrlPr>
                          <a:rPr lang="en-US" sz="2400" i="1">
                            <a:latin typeface="Cambria Math" panose="02040503050406030204" pitchFamily="18" charset="0"/>
                          </a:rPr>
                        </m:ctrlPr>
                      </m:accPr>
                      <m:e>
                        <m:r>
                          <a:rPr lang="nl-NL" sz="2400" i="1">
                            <a:latin typeface="Cambria Math" panose="02040503050406030204" pitchFamily="18" charset="0"/>
                          </a:rPr>
                          <m:t>𝐾𝐶𝐸</m:t>
                        </m:r>
                      </m:e>
                    </m:acc>
                  </m:oMath>
                </a14:m>
                <a:r>
                  <a:rPr lang="vi-VN" sz="2400">
                    <a:latin typeface="Times New Roman" pitchFamily="18" charset="0"/>
                    <a:cs typeface="Times New Roman" pitchFamily="18" charset="0"/>
                  </a:rPr>
                  <a:t>  (cmt)</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Nên </a:t>
                </a:r>
                <a:r>
                  <a:rPr lang="en-US" sz="2400">
                    <a:latin typeface="Times New Roman" pitchFamily="18" charset="0"/>
                    <a:cs typeface="Times New Roman" pitchFamily="18" charset="0"/>
                  </a:rPr>
                  <a:t>ΔA</a:t>
                </a:r>
                <a:r>
                  <a:rPr lang="vi-VN" sz="2400">
                    <a:latin typeface="Times New Roman" pitchFamily="18" charset="0"/>
                    <a:cs typeface="Times New Roman" pitchFamily="18" charset="0"/>
                  </a:rPr>
                  <a:t>BE và </a:t>
                </a:r>
                <a:r>
                  <a:rPr lang="en-US" sz="2400">
                    <a:latin typeface="Times New Roman" pitchFamily="18" charset="0"/>
                    <a:cs typeface="Times New Roman" pitchFamily="18" charset="0"/>
                  </a:rPr>
                  <a:t>Δ</a:t>
                </a:r>
                <a:r>
                  <a:rPr lang="vi-VN" sz="2400">
                    <a:latin typeface="Times New Roman" pitchFamily="18" charset="0"/>
                    <a:cs typeface="Times New Roman" pitchFamily="18" charset="0"/>
                  </a:rPr>
                  <a:t>ACK ( g. c. g)</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Suy ra AE = AK </a:t>
                </a:r>
                <a:r>
                  <a:rPr lang="en-US" sz="2400">
                    <a:latin typeface="Times New Roman" pitchFamily="18" charset="0"/>
                    <a:cs typeface="Times New Roman" pitchFamily="18" charset="0"/>
                  </a:rPr>
                  <a:t>(cặp cạnh tương ứng).</a:t>
                </a:r>
              </a:p>
              <a:p>
                <a:r>
                  <a:rPr lang="vi-VN" sz="2400">
                    <a:latin typeface="Times New Roman" pitchFamily="18" charset="0"/>
                    <a:cs typeface="Times New Roman" pitchFamily="18" charset="0"/>
                  </a:rPr>
                  <a:t>Vì thế </a:t>
                </a:r>
                <a:r>
                  <a:rPr lang="en-US" sz="2400">
                    <a:latin typeface="Times New Roman" pitchFamily="18" charset="0"/>
                    <a:cs typeface="Times New Roman" pitchFamily="18" charset="0"/>
                  </a:rPr>
                  <a:t>Δ</a:t>
                </a:r>
                <a:r>
                  <a:rPr lang="vi-VN" sz="2400">
                    <a:latin typeface="Times New Roman" pitchFamily="18" charset="0"/>
                    <a:cs typeface="Times New Roman" pitchFamily="18" charset="0"/>
                  </a:rPr>
                  <a:t> AKE cân tại A.  Suy ra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𝐴𝐾𝐸</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𝐴𝐸𝐾</m:t>
                        </m:r>
                      </m:e>
                    </m:acc>
                    <m:r>
                      <a:rPr lang="nl-NL" sz="2400" i="1">
                        <a:latin typeface="Cambria Math" panose="02040503050406030204" pitchFamily="18" charset="0"/>
                      </a:rPr>
                      <m:t>= </m:t>
                    </m:r>
                    <m:f>
                      <m:fPr>
                        <m:ctrlPr>
                          <a:rPr lang="en-US" sz="2400" i="1">
                            <a:latin typeface="Cambria Math" panose="02040503050406030204" pitchFamily="18" charset="0"/>
                          </a:rPr>
                        </m:ctrlPr>
                      </m:fPr>
                      <m:num>
                        <m:r>
                          <a:rPr lang="nl-NL" sz="2400" i="1">
                            <a:latin typeface="Cambria Math" panose="02040503050406030204" pitchFamily="18" charset="0"/>
                          </a:rPr>
                          <m:t>180</m:t>
                        </m:r>
                        <m:r>
                          <a:rPr lang="en-US" sz="2400">
                            <a:latin typeface="Cambria Math" panose="02040503050406030204" pitchFamily="18" charset="0"/>
                          </a:rPr>
                          <m:t>°</m:t>
                        </m:r>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𝐴</m:t>
                            </m:r>
                          </m:e>
                        </m:acc>
                      </m:num>
                      <m:den>
                        <m:r>
                          <a:rPr lang="nl-NL" sz="2400" i="1">
                            <a:latin typeface="Cambria Math" panose="02040503050406030204" pitchFamily="18" charset="0"/>
                          </a:rPr>
                          <m:t>2</m:t>
                        </m:r>
                      </m:den>
                    </m:f>
                  </m:oMath>
                </a14:m>
                <a:r>
                  <a:rPr lang="vi-VN" sz="2400">
                    <a:latin typeface="Times New Roman" pitchFamily="18" charset="0"/>
                    <a:cs typeface="Times New Roman" pitchFamily="18" charset="0"/>
                  </a:rPr>
                  <a:t>    (3)</a:t>
                </a:r>
                <a:endParaRPr lang="en-US" sz="2400">
                  <a:latin typeface="Times New Roman" pitchFamily="18" charset="0"/>
                  <a:cs typeface="Times New Roman"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58696" y="976573"/>
                <a:ext cx="7669688" cy="4061496"/>
              </a:xfrm>
              <a:prstGeom prst="rect">
                <a:avLst/>
              </a:prstGeom>
              <a:blipFill rotWithShape="1">
                <a:blip r:embed="rId3"/>
                <a:stretch>
                  <a:fillRect l="-1272" r="-159" b="-6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23528" y="5022417"/>
                <a:ext cx="8486184" cy="1212640"/>
              </a:xfrm>
              <a:prstGeom prst="rect">
                <a:avLst/>
              </a:prstGeom>
            </p:spPr>
            <p:txBody>
              <a:bodyPr wrap="square">
                <a:spAutoFit/>
              </a:bodyPr>
              <a:lstStyle/>
              <a:p>
                <a:r>
                  <a:rPr lang="vi-VN" sz="2400">
                    <a:latin typeface="Times New Roman" pitchFamily="18" charset="0"/>
                    <a:cs typeface="Times New Roman" pitchFamily="18" charset="0"/>
                  </a:rPr>
                  <a:t>Từ (1) và ( 3) suy ra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𝐴𝐾𝐸</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𝐴𝐵𝐶</m:t>
                        </m:r>
                      </m:e>
                    </m:acc>
                  </m:oMath>
                </a14:m>
                <a:r>
                  <a:rPr lang="vi-VN" sz="2400">
                    <a:latin typeface="Times New Roman" pitchFamily="18" charset="0"/>
                    <a:cs typeface="Times New Roman" pitchFamily="18" charset="0"/>
                  </a:rPr>
                  <a:t> , hai góc này lại ở vị trí đồng vị nên KE // BC . Do đó KECB là hình thang, kết hợp với (1), ta được KECB là hình thang cân.</a:t>
                </a:r>
                <a:endParaRPr lang="en-US" sz="2400">
                  <a:latin typeface="Times New Roman" pitchFamily="18" charset="0"/>
                  <a:cs typeface="Times New Roman"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23528" y="5022417"/>
                <a:ext cx="8486184" cy="1212640"/>
              </a:xfrm>
              <a:prstGeom prst="rect">
                <a:avLst/>
              </a:prstGeom>
              <a:blipFill rotWithShape="1">
                <a:blip r:embed="rId4"/>
                <a:stretch>
                  <a:fillRect l="-1078" t="-3015" r="-1078" b="-10553"/>
                </a:stretch>
              </a:blipFill>
            </p:spPr>
            <p:txBody>
              <a:bodyPr/>
              <a:lstStyle/>
              <a:p>
                <a:r>
                  <a:rPr lang="en-US">
                    <a:noFill/>
                  </a:rPr>
                  <a:t> </a:t>
                </a:r>
              </a:p>
            </p:txBody>
          </p:sp>
        </mc:Fallback>
      </mc:AlternateContent>
    </p:spTree>
    <p:extLst>
      <p:ext uri="{BB962C8B-B14F-4D97-AF65-F5344CB8AC3E}">
        <p14:creationId xmlns:p14="http://schemas.microsoft.com/office/powerpoint/2010/main" val="1156932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7746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917575" y="2286000"/>
            <a:ext cx="7773988" cy="1846659"/>
          </a:xfrm>
          <a:prstGeom prst="rect">
            <a:avLst/>
          </a:prstGeom>
          <a:solidFill>
            <a:srgbClr val="E3EBB3"/>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3200">
                <a:solidFill>
                  <a:srgbClr val="FF3300"/>
                </a:solidFill>
                <a:latin typeface="Arial" charset="0"/>
              </a:defRPr>
            </a:lvl1pPr>
            <a:lvl2pPr marL="742950" indent="-285750" eaLnBrk="0" hangingPunct="0">
              <a:defRPr sz="3200">
                <a:solidFill>
                  <a:srgbClr val="FF3300"/>
                </a:solidFill>
                <a:latin typeface="Arial" charset="0"/>
              </a:defRPr>
            </a:lvl2pPr>
            <a:lvl3pPr marL="1143000" indent="-228600" eaLnBrk="0" hangingPunct="0">
              <a:defRPr sz="3200">
                <a:solidFill>
                  <a:srgbClr val="FF3300"/>
                </a:solidFill>
                <a:latin typeface="Arial" charset="0"/>
              </a:defRPr>
            </a:lvl3pPr>
            <a:lvl4pPr marL="1600200" indent="-228600" eaLnBrk="0" hangingPunct="0">
              <a:defRPr sz="3200">
                <a:solidFill>
                  <a:srgbClr val="FF3300"/>
                </a:solidFill>
                <a:latin typeface="Arial" charset="0"/>
              </a:defRPr>
            </a:lvl4pPr>
            <a:lvl5pPr marL="2057400" indent="-228600" eaLnBrk="0" hangingPunct="0">
              <a:defRPr sz="3200">
                <a:solidFill>
                  <a:srgbClr val="FF3300"/>
                </a:solidFill>
                <a:latin typeface="Arial" charset="0"/>
              </a:defRPr>
            </a:lvl5pPr>
            <a:lvl6pPr marL="2514600" indent="-228600" eaLnBrk="0" fontAlgn="base" hangingPunct="0">
              <a:spcBef>
                <a:spcPct val="50000"/>
              </a:spcBef>
              <a:spcAft>
                <a:spcPct val="0"/>
              </a:spcAft>
              <a:defRPr sz="3200">
                <a:solidFill>
                  <a:srgbClr val="FF3300"/>
                </a:solidFill>
                <a:latin typeface="Arial" charset="0"/>
              </a:defRPr>
            </a:lvl6pPr>
            <a:lvl7pPr marL="2971800" indent="-228600" eaLnBrk="0" fontAlgn="base" hangingPunct="0">
              <a:spcBef>
                <a:spcPct val="50000"/>
              </a:spcBef>
              <a:spcAft>
                <a:spcPct val="0"/>
              </a:spcAft>
              <a:defRPr sz="3200">
                <a:solidFill>
                  <a:srgbClr val="FF3300"/>
                </a:solidFill>
                <a:latin typeface="Arial" charset="0"/>
              </a:defRPr>
            </a:lvl7pPr>
            <a:lvl8pPr marL="3429000" indent="-228600" eaLnBrk="0" fontAlgn="base" hangingPunct="0">
              <a:spcBef>
                <a:spcPct val="50000"/>
              </a:spcBef>
              <a:spcAft>
                <a:spcPct val="0"/>
              </a:spcAft>
              <a:defRPr sz="3200">
                <a:solidFill>
                  <a:srgbClr val="FF3300"/>
                </a:solidFill>
                <a:latin typeface="Arial" charset="0"/>
              </a:defRPr>
            </a:lvl8pPr>
            <a:lvl9pPr marL="3886200" indent="-228600" eaLnBrk="0" fontAlgn="base" hangingPunct="0">
              <a:spcBef>
                <a:spcPct val="50000"/>
              </a:spcBef>
              <a:spcAft>
                <a:spcPct val="0"/>
              </a:spcAft>
              <a:defRPr sz="3200">
                <a:solidFill>
                  <a:srgbClr val="FF3300"/>
                </a:solidFill>
                <a:latin typeface="Arial" charset="0"/>
              </a:defRPr>
            </a:lvl9pPr>
          </a:lstStyle>
          <a:p>
            <a:pPr eaLnBrk="1" hangingPunct="1"/>
            <a:r>
              <a:rPr lang="en-US" sz="2000" b="1" u="sng" dirty="0" err="1">
                <a:solidFill>
                  <a:srgbClr val="0000FF"/>
                </a:solidFill>
                <a:latin typeface=".VnTime" pitchFamily="34" charset="0"/>
              </a:rPr>
              <a:t>C©u</a:t>
            </a:r>
            <a:r>
              <a:rPr lang="en-US" sz="2000" b="1" u="sng" dirty="0">
                <a:solidFill>
                  <a:srgbClr val="0000FF"/>
                </a:solidFill>
                <a:latin typeface=".VnTime" pitchFamily="34" charset="0"/>
              </a:rPr>
              <a:t> </a:t>
            </a:r>
            <a:r>
              <a:rPr lang="en-US" sz="2000" u="sng" dirty="0">
                <a:solidFill>
                  <a:schemeClr val="tx1"/>
                </a:solidFill>
                <a:latin typeface=".VnTime" pitchFamily="34" charset="0"/>
              </a:rPr>
              <a:t> </a:t>
            </a:r>
            <a:r>
              <a:rPr lang="en-US" sz="2000" b="1" u="sng" dirty="0">
                <a:solidFill>
                  <a:srgbClr val="0000FF"/>
                </a:solidFill>
                <a:latin typeface=".VnTime" pitchFamily="34" charset="0"/>
              </a:rPr>
              <a:t>1</a:t>
            </a:r>
            <a:r>
              <a:rPr lang="en-US" sz="2000" b="1" u="sng">
                <a:solidFill>
                  <a:srgbClr val="0000FF"/>
                </a:solidFill>
                <a:latin typeface=".VnTime" pitchFamily="34" charset="0"/>
              </a:rPr>
              <a:t>.</a:t>
            </a:r>
            <a:r>
              <a:rPr lang="en-US" sz="2000" b="1">
                <a:solidFill>
                  <a:srgbClr val="0000FF"/>
                </a:solidFill>
                <a:latin typeface=".VnTime" pitchFamily="34" charset="0"/>
              </a:rPr>
              <a:t> </a:t>
            </a:r>
            <a:r>
              <a:rPr lang="vi-VN" sz="2000" b="1">
                <a:solidFill>
                  <a:srgbClr val="0000FF"/>
                </a:solidFill>
                <a:latin typeface=".VnTime" pitchFamily="34" charset="0"/>
              </a:rPr>
              <a:t>Cho ABCD </a:t>
            </a:r>
            <a:r>
              <a:rPr lang="en-US" sz="2000"/>
              <a:t>là hình thang cân, hai đáy là</a:t>
            </a:r>
            <a:r>
              <a:rPr lang="en-US" sz="2000" b="1">
                <a:solidFill>
                  <a:srgbClr val="0000FF"/>
                </a:solidFill>
                <a:latin typeface=".VnTime" pitchFamily="34" charset="0"/>
              </a:rPr>
              <a:t> </a:t>
            </a:r>
            <a:r>
              <a:rPr lang="vi-VN" sz="2000" b="1">
                <a:solidFill>
                  <a:srgbClr val="0000FF"/>
                </a:solidFill>
                <a:latin typeface=".VnTime" pitchFamily="34" charset="0"/>
              </a:rPr>
              <a:t>AD và CB, </a:t>
            </a:r>
            <a:r>
              <a:rPr lang="en-US" sz="2000"/>
              <a:t>Gọi </a:t>
            </a:r>
            <a:r>
              <a:rPr lang="vi-VN" sz="2000" b="1">
                <a:solidFill>
                  <a:srgbClr val="002060"/>
                </a:solidFill>
              </a:rPr>
              <a:t>O</a:t>
            </a:r>
            <a:r>
              <a:rPr lang="en-US" sz="2000"/>
              <a:t> là giao điểm của </a:t>
            </a:r>
            <a:r>
              <a:rPr lang="vi-VN" sz="2000"/>
              <a:t> AC</a:t>
            </a:r>
            <a:r>
              <a:rPr lang="en-US" sz="2000"/>
              <a:t> và</a:t>
            </a:r>
            <a:r>
              <a:rPr lang="vi-VN" sz="2000"/>
              <a:t> BD</a:t>
            </a:r>
            <a:r>
              <a:rPr lang="en-US" sz="2000"/>
              <a:t> </a:t>
            </a:r>
            <a:r>
              <a:rPr lang="vi-VN" sz="2000"/>
              <a:t>.</a:t>
            </a:r>
            <a:r>
              <a:rPr lang="en-US" sz="2000"/>
              <a:t> Tìm khẳng định sai trong các khẳng định sau</a:t>
            </a:r>
          </a:p>
          <a:p>
            <a:pPr eaLnBrk="1" hangingPunct="1"/>
            <a:r>
              <a:rPr lang="vi-VN" sz="2000" b="1">
                <a:solidFill>
                  <a:srgbClr val="0000FF"/>
                </a:solidFill>
                <a:latin typeface=".VnTime" pitchFamily="34" charset="0"/>
              </a:rPr>
              <a:t> </a:t>
            </a:r>
            <a:r>
              <a:rPr lang="en-US" sz="2000" b="1">
                <a:solidFill>
                  <a:srgbClr val="0000FF"/>
                </a:solidFill>
                <a:latin typeface=".VnTime" pitchFamily="34" charset="0"/>
              </a:rPr>
              <a:t>        A.   </a:t>
            </a:r>
            <a:r>
              <a:rPr lang="vi-VN" sz="2000" b="1">
                <a:solidFill>
                  <a:srgbClr val="0000FF"/>
                </a:solidFill>
                <a:latin typeface=".VnTime" pitchFamily="34" charset="0"/>
              </a:rPr>
              <a:t>OA = OB</a:t>
            </a:r>
            <a:r>
              <a:rPr lang="en-US" sz="2000" b="1">
                <a:solidFill>
                  <a:srgbClr val="0000FF"/>
                </a:solidFill>
                <a:latin typeface=".VnTime" pitchFamily="34" charset="0"/>
              </a:rPr>
              <a:t>                            </a:t>
            </a:r>
            <a:r>
              <a:rPr lang="vi-VN" sz="2000" b="1">
                <a:solidFill>
                  <a:srgbClr val="0000FF"/>
                </a:solidFill>
                <a:latin typeface=".VnTime" pitchFamily="34" charset="0"/>
              </a:rPr>
              <a:t>   </a:t>
            </a:r>
            <a:r>
              <a:rPr lang="en-US" sz="2000" b="1">
                <a:solidFill>
                  <a:srgbClr val="0000FF"/>
                </a:solidFill>
                <a:latin typeface=".VnTime" pitchFamily="34" charset="0"/>
              </a:rPr>
              <a:t> B. </a:t>
            </a:r>
            <a:r>
              <a:rPr lang="vi-VN" sz="2000" b="1">
                <a:solidFill>
                  <a:srgbClr val="0000FF"/>
                </a:solidFill>
                <a:latin typeface=".VnTime" pitchFamily="34" charset="0"/>
              </a:rPr>
              <a:t>AC = BD.</a:t>
            </a:r>
            <a:endParaRPr lang="en-US" sz="1400" b="1">
              <a:solidFill>
                <a:srgbClr val="0000FF"/>
              </a:solidFill>
              <a:latin typeface=".VnTime" pitchFamily="34" charset="0"/>
            </a:endParaRPr>
          </a:p>
          <a:p>
            <a:pPr eaLnBrk="1" hangingPunct="1"/>
            <a:endParaRPr lang="en-US" sz="1400" b="1" dirty="0">
              <a:solidFill>
                <a:srgbClr val="0000FF"/>
              </a:solidFill>
              <a:latin typeface=".VnTime" pitchFamily="34" charset="0"/>
            </a:endParaRPr>
          </a:p>
          <a:p>
            <a:pPr eaLnBrk="1" hangingPunct="1"/>
            <a:r>
              <a:rPr lang="en-US" sz="2000" b="1" dirty="0">
                <a:solidFill>
                  <a:srgbClr val="0000FF"/>
                </a:solidFill>
                <a:latin typeface=".VnTime" pitchFamily="34" charset="0"/>
              </a:rPr>
              <a:t>        C</a:t>
            </a:r>
            <a:r>
              <a:rPr lang="en-US" sz="2000" b="1">
                <a:solidFill>
                  <a:srgbClr val="0000FF"/>
                </a:solidFill>
                <a:latin typeface=".VnTime" pitchFamily="34" charset="0"/>
              </a:rPr>
              <a:t>.   </a:t>
            </a:r>
            <a:r>
              <a:rPr lang="vi-VN" sz="2000" b="1">
                <a:solidFill>
                  <a:srgbClr val="0000FF"/>
                </a:solidFill>
                <a:latin typeface=".VnTime" pitchFamily="34" charset="0"/>
              </a:rPr>
              <a:t>OA = OD.</a:t>
            </a:r>
            <a:r>
              <a:rPr lang="en-US" sz="2000" b="1" dirty="0">
                <a:solidFill>
                  <a:srgbClr val="0000FF"/>
                </a:solidFill>
                <a:latin typeface=".VnTime" pitchFamily="34" charset="0"/>
              </a:rPr>
              <a:t>	</a:t>
            </a:r>
            <a:r>
              <a:rPr lang="en-US" sz="2000" b="1">
                <a:solidFill>
                  <a:srgbClr val="0000FF"/>
                </a:solidFill>
                <a:latin typeface=".VnTime" pitchFamily="34" charset="0"/>
              </a:rPr>
              <a:t>	</a:t>
            </a:r>
            <a:r>
              <a:rPr lang="vi-VN" sz="2000" b="1">
                <a:solidFill>
                  <a:srgbClr val="0000FF"/>
                </a:solidFill>
                <a:latin typeface=".VnTime" pitchFamily="34" charset="0"/>
              </a:rPr>
              <a:t>     </a:t>
            </a:r>
            <a:r>
              <a:rPr lang="en-US" sz="2000" b="1">
                <a:solidFill>
                  <a:srgbClr val="0000FF"/>
                </a:solidFill>
                <a:latin typeface=".VnTime" pitchFamily="34" charset="0"/>
              </a:rPr>
              <a:t> D.</a:t>
            </a:r>
            <a:r>
              <a:rPr lang="vi-VN" sz="2000" b="1">
                <a:solidFill>
                  <a:srgbClr val="0000FF"/>
                </a:solidFill>
                <a:latin typeface=".VnTime" pitchFamily="34" charset="0"/>
              </a:rPr>
              <a:t>AB = CD.</a:t>
            </a:r>
            <a:endParaRPr lang="en-US" sz="2000" b="1" dirty="0">
              <a:solidFill>
                <a:srgbClr val="0000FF"/>
              </a:solidFill>
              <a:latin typeface=".VnTime" pitchFamily="34" charset="0"/>
            </a:endParaRPr>
          </a:p>
        </p:txBody>
      </p:sp>
      <p:sp>
        <p:nvSpPr>
          <p:cNvPr id="94219" name="Oval 11"/>
          <p:cNvSpPr>
            <a:spLocks noChangeArrowheads="1"/>
          </p:cNvSpPr>
          <p:nvPr/>
        </p:nvSpPr>
        <p:spPr bwMode="auto">
          <a:xfrm>
            <a:off x="1462454" y="3209329"/>
            <a:ext cx="431800" cy="431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4" name="Rectangle 3"/>
          <p:cNvSpPr/>
          <p:nvPr/>
        </p:nvSpPr>
        <p:spPr>
          <a:xfrm>
            <a:off x="338827" y="-133529"/>
            <a:ext cx="6138173" cy="1200329"/>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rắc</a:t>
            </a:r>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nghiệm</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13317" name="Picture 15" descr="T.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6318949" y="85281"/>
            <a:ext cx="579562" cy="68664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p>
        </p:txBody>
      </p:sp>
      <p:sp>
        <p:nvSpPr>
          <p:cNvPr id="13" name="Rectangle 12"/>
          <p:cNvSpPr/>
          <p:nvPr/>
        </p:nvSpPr>
        <p:spPr>
          <a:xfrm>
            <a:off x="5826146" y="554049"/>
            <a:ext cx="492803" cy="733116"/>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a:t>
            </a:r>
          </a:p>
        </p:txBody>
      </p:sp>
      <p:sp>
        <p:nvSpPr>
          <p:cNvPr id="15" name="Rectangle 14"/>
          <p:cNvSpPr/>
          <p:nvPr/>
        </p:nvSpPr>
        <p:spPr>
          <a:xfrm flipH="1">
            <a:off x="6934200" y="762000"/>
            <a:ext cx="154756" cy="923330"/>
          </a:xfrm>
          <a:prstGeom prst="rect">
            <a:avLst/>
          </a:prstGeom>
          <a:noFill/>
        </p:spPr>
        <p:txBody>
          <a:bodyPr>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a:t>
            </a:r>
          </a:p>
        </p:txBody>
      </p:sp>
      <p:sp>
        <p:nvSpPr>
          <p:cNvPr id="16" name="Rectangle 15"/>
          <p:cNvSpPr/>
          <p:nvPr/>
        </p:nvSpPr>
        <p:spPr>
          <a:xfrm>
            <a:off x="7173275" y="3104"/>
            <a:ext cx="509401" cy="6866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
            </a:r>
          </a:p>
        </p:txBody>
      </p:sp>
      <p:pic>
        <p:nvPicPr>
          <p:cNvPr id="13322" name="Picture 5"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3938" y="0"/>
            <a:ext cx="17700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7" name="Rectangle 23"/>
          <p:cNvSpPr>
            <a:spLocks noChangeArrowheads="1"/>
          </p:cNvSpPr>
          <p:nvPr/>
        </p:nvSpPr>
        <p:spPr bwMode="auto">
          <a:xfrm>
            <a:off x="193675" y="1660525"/>
            <a:ext cx="9220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800" b="1" dirty="0" err="1">
                <a:solidFill>
                  <a:schemeClr val="accent6">
                    <a:lumMod val="50000"/>
                  </a:schemeClr>
                </a:solidFill>
                <a:latin typeface="Times New Roman" pitchFamily="18" charset="0"/>
                <a:cs typeface="Times New Roman" pitchFamily="18" charset="0"/>
              </a:rPr>
              <a:t>Hãy</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khoanh</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tròn</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và</a:t>
            </a:r>
            <a:r>
              <a:rPr lang="vi-VN" sz="2800" b="1">
                <a:solidFill>
                  <a:schemeClr val="accent6">
                    <a:lumMod val="50000"/>
                  </a:schemeClr>
                </a:solidFill>
                <a:latin typeface="Times New Roman" pitchFamily="18" charset="0"/>
                <a:cs typeface="Times New Roman" pitchFamily="18" charset="0"/>
              </a:rPr>
              <a:t>o</a:t>
            </a:r>
            <a:r>
              <a:rPr lang="en-US" sz="2800" b="1">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chữ</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đứng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trước</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câu</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trả</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lời</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đúng</a:t>
            </a:r>
            <a:r>
              <a:rPr lang="en-US" sz="2800" b="1" dirty="0">
                <a:solidFill>
                  <a:schemeClr val="accent6">
                    <a:lumMod val="50000"/>
                  </a:schemeClr>
                </a:solidFill>
                <a:latin typeface="Times New Roman" pitchFamily="18" charset="0"/>
                <a:cs typeface="Times New Roman" pitchFamily="18" charset="0"/>
              </a:rPr>
              <a:t> </a:t>
            </a:r>
          </a:p>
        </p:txBody>
      </p:sp>
    </p:spTree>
    <p:extLst>
      <p:ext uri="{BB962C8B-B14F-4D97-AF65-F5344CB8AC3E}">
        <p14:creationId xmlns:p14="http://schemas.microsoft.com/office/powerpoint/2010/main" val="1518409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4219"/>
                                        </p:tgtEl>
                                        <p:attrNameLst>
                                          <p:attrName>style.visibility</p:attrName>
                                        </p:attrNameLst>
                                      </p:cBhvr>
                                      <p:to>
                                        <p:strVal val="visible"/>
                                      </p:to>
                                    </p:set>
                                    <p:animEffect transition="in" filter="diamond(in)">
                                      <p:cBhvr>
                                        <p:cTn id="7" dur="2000"/>
                                        <p:tgtEl>
                                          <p:spTgt spid="94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ordArt 4" descr="Narrow vertical"/>
          <p:cNvSpPr>
            <a:spLocks noChangeArrowheads="1" noChangeShapeType="1" noTextEdit="1"/>
          </p:cNvSpPr>
          <p:nvPr/>
        </p:nvSpPr>
        <p:spPr bwMode="auto">
          <a:xfrm>
            <a:off x="914400" y="124690"/>
            <a:ext cx="6781800" cy="381000"/>
          </a:xfrm>
          <a:prstGeom prst="rect">
            <a:avLst/>
          </a:prstGeom>
          <a:ln>
            <a:noFill/>
          </a:ln>
        </p:spPr>
        <p:txBody>
          <a:bodyPr wrap="none" fromWordArt="1">
            <a:prstTxWarp prst="textPlain">
              <a:avLst>
                <a:gd name="adj" fmla="val 50000"/>
              </a:avLst>
            </a:prstTxWarp>
          </a:bodyPr>
          <a:lstStyle/>
          <a:p>
            <a:pPr algn="ctr"/>
            <a:r>
              <a:rPr lang="en-US" sz="3600" b="1" kern="10" dirty="0">
                <a:ln w="12700">
                  <a:solidFill>
                    <a:srgbClr val="000000"/>
                  </a:solidFill>
                  <a:round/>
                  <a:headEnd/>
                  <a:tailEnd/>
                </a:ln>
                <a:solidFill>
                  <a:srgbClr val="FF0000"/>
                </a:solidFill>
                <a:latin typeface="Times New Roman"/>
                <a:cs typeface="Times New Roman"/>
              </a:rPr>
              <a:t>BÀI 3 - HÌNH THANG CÂN</a:t>
            </a:r>
          </a:p>
        </p:txBody>
      </p:sp>
      <p:sp>
        <p:nvSpPr>
          <p:cNvPr id="8" name="Rectangle 7"/>
          <p:cNvSpPr/>
          <p:nvPr/>
        </p:nvSpPr>
        <p:spPr>
          <a:xfrm>
            <a:off x="467544" y="908720"/>
            <a:ext cx="3312368" cy="646331"/>
          </a:xfrm>
          <a:prstGeom prst="rect">
            <a:avLst/>
          </a:prstGeom>
        </p:spPr>
        <p:txBody>
          <a:bodyPr wrap="square">
            <a:spAutoFit/>
          </a:bodyPr>
          <a:lstStyle/>
          <a:p>
            <a:pPr>
              <a:spcBef>
                <a:spcPct val="50000"/>
              </a:spcBef>
            </a:pPr>
            <a:r>
              <a:rPr lang="vi-VN" altLang="en-US" sz="3600" b="1">
                <a:solidFill>
                  <a:srgbClr val="FF0000"/>
                </a:solidFill>
                <a:latin typeface="Times New Roman" pitchFamily="18" charset="0"/>
                <a:cs typeface="Times New Roman" pitchFamily="18" charset="0"/>
              </a:rPr>
              <a:t>I</a:t>
            </a:r>
            <a:r>
              <a:rPr lang="en-US" altLang="en-US" sz="3600" b="1">
                <a:solidFill>
                  <a:srgbClr val="FF0000"/>
                </a:solidFill>
                <a:latin typeface="Times New Roman" pitchFamily="18" charset="0"/>
                <a:cs typeface="Times New Roman" pitchFamily="18" charset="0"/>
              </a:rPr>
              <a:t>. Định nghĩa</a:t>
            </a:r>
            <a:endParaRPr lang="en-US" altLang="en-US" sz="3600" b="1" dirty="0">
              <a:solidFill>
                <a:srgbClr val="FF0000"/>
              </a:solidFill>
              <a:latin typeface="Times New Roman" pitchFamily="18" charset="0"/>
              <a:cs typeface="Times New Roman" pitchFamily="18" charset="0"/>
            </a:endParaRPr>
          </a:p>
        </p:txBody>
      </p:sp>
      <p:sp>
        <p:nvSpPr>
          <p:cNvPr id="9" name="Rectangle 8"/>
          <p:cNvSpPr/>
          <p:nvPr/>
        </p:nvSpPr>
        <p:spPr>
          <a:xfrm>
            <a:off x="526158" y="1556792"/>
            <a:ext cx="8294313" cy="1569660"/>
          </a:xfrm>
          <a:prstGeom prst="rect">
            <a:avLst/>
          </a:prstGeom>
        </p:spPr>
        <p:txBody>
          <a:bodyPr wrap="square">
            <a:spAutoFit/>
          </a:bodyPr>
          <a:lstStyle/>
          <a:p>
            <a:r>
              <a:rPr lang="vi-VN" sz="3200" b="1">
                <a:solidFill>
                  <a:srgbClr val="FF0000"/>
                </a:solidFill>
                <a:latin typeface="+mj-lt"/>
              </a:rPr>
              <a:t>Hoạt động 1</a:t>
            </a:r>
            <a:r>
              <a:rPr lang="vi-VN" sz="3200" b="1">
                <a:latin typeface="+mj-lt"/>
              </a:rPr>
              <a:t> trang 101 Toán 8 Tập 1: </a:t>
            </a:r>
            <a:r>
              <a:rPr lang="vi-VN" sz="3200">
                <a:latin typeface="+mj-lt"/>
              </a:rPr>
              <a:t>Cho biết hai cạnh AB và CD của tứ giác ABCD ở Hình 22 có song song với nhau hay không.</a:t>
            </a:r>
            <a:endParaRPr lang="en-US" sz="3200">
              <a:latin typeface="+mj-lt"/>
            </a:endParaRPr>
          </a:p>
        </p:txBody>
      </p:sp>
      <p:pic>
        <p:nvPicPr>
          <p:cNvPr id="34818" name="Picture 2" descr="Hoạt động 1 trang 101 Toán 8 Tập 1 Cánh diều | Giải Toá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872" y="3126452"/>
            <a:ext cx="4680519"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05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827" y="-133529"/>
            <a:ext cx="6138173" cy="1200329"/>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rắc</a:t>
            </a:r>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nghiệm</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13317" name="Picture 15" descr="T.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6318949" y="85281"/>
            <a:ext cx="579562" cy="68664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p>
        </p:txBody>
      </p:sp>
      <p:sp>
        <p:nvSpPr>
          <p:cNvPr id="13" name="Rectangle 12"/>
          <p:cNvSpPr/>
          <p:nvPr/>
        </p:nvSpPr>
        <p:spPr>
          <a:xfrm>
            <a:off x="5826146" y="554049"/>
            <a:ext cx="492803" cy="733116"/>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a:t>
            </a:r>
          </a:p>
        </p:txBody>
      </p:sp>
      <p:sp>
        <p:nvSpPr>
          <p:cNvPr id="15" name="Rectangle 14"/>
          <p:cNvSpPr/>
          <p:nvPr/>
        </p:nvSpPr>
        <p:spPr>
          <a:xfrm flipH="1">
            <a:off x="6934200" y="762000"/>
            <a:ext cx="154756" cy="923330"/>
          </a:xfrm>
          <a:prstGeom prst="rect">
            <a:avLst/>
          </a:prstGeom>
          <a:noFill/>
        </p:spPr>
        <p:txBody>
          <a:bodyPr>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a:t>
            </a:r>
          </a:p>
        </p:txBody>
      </p:sp>
      <p:sp>
        <p:nvSpPr>
          <p:cNvPr id="16" name="Rectangle 15"/>
          <p:cNvSpPr/>
          <p:nvPr/>
        </p:nvSpPr>
        <p:spPr>
          <a:xfrm>
            <a:off x="7173275" y="3104"/>
            <a:ext cx="509401" cy="6866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
            </a:r>
          </a:p>
        </p:txBody>
      </p:sp>
      <p:pic>
        <p:nvPicPr>
          <p:cNvPr id="13322" name="Picture 5"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3938" y="0"/>
            <a:ext cx="17700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7" name="Rectangle 23"/>
          <p:cNvSpPr>
            <a:spLocks noChangeArrowheads="1"/>
          </p:cNvSpPr>
          <p:nvPr/>
        </p:nvSpPr>
        <p:spPr bwMode="auto">
          <a:xfrm>
            <a:off x="193675" y="1660525"/>
            <a:ext cx="9220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800" b="1" dirty="0" err="1">
                <a:solidFill>
                  <a:schemeClr val="accent6">
                    <a:lumMod val="50000"/>
                  </a:schemeClr>
                </a:solidFill>
                <a:latin typeface="Times New Roman" pitchFamily="18" charset="0"/>
                <a:cs typeface="Times New Roman" pitchFamily="18" charset="0"/>
              </a:rPr>
              <a:t>Hãy</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khoanh</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tròn</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và</a:t>
            </a:r>
            <a:r>
              <a:rPr lang="vi-VN" sz="2800" b="1">
                <a:solidFill>
                  <a:schemeClr val="accent6">
                    <a:lumMod val="50000"/>
                  </a:schemeClr>
                </a:solidFill>
                <a:latin typeface="Times New Roman" pitchFamily="18" charset="0"/>
                <a:cs typeface="Times New Roman" pitchFamily="18" charset="0"/>
              </a:rPr>
              <a:t>o</a:t>
            </a:r>
            <a:r>
              <a:rPr lang="en-US" sz="2800" b="1">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chữ</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đứng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trước</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câu</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trả</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lời</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đúng</a:t>
            </a:r>
            <a:r>
              <a:rPr lang="en-US" sz="2800" b="1" dirty="0">
                <a:solidFill>
                  <a:schemeClr val="accent6">
                    <a:lumMod val="50000"/>
                  </a:schemeClr>
                </a:solidFill>
                <a:latin typeface="Times New Roman" pitchFamily="18" charset="0"/>
                <a:cs typeface="Times New Roman" pitchFamily="18" charset="0"/>
              </a:rPr>
              <a:t> </a:t>
            </a:r>
          </a:p>
        </p:txBody>
      </p:sp>
      <p:sp>
        <p:nvSpPr>
          <p:cNvPr id="13324" name="Text Box 24"/>
          <p:cNvSpPr txBox="1">
            <a:spLocks noChangeArrowheads="1"/>
          </p:cNvSpPr>
          <p:nvPr/>
        </p:nvSpPr>
        <p:spPr bwMode="auto">
          <a:xfrm>
            <a:off x="193675" y="3115699"/>
            <a:ext cx="8950325" cy="1323439"/>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lvl1pPr marL="342900" indent="-342900" eaLnBrk="0" hangingPunct="0">
              <a:defRPr sz="3200">
                <a:solidFill>
                  <a:srgbClr val="FF3300"/>
                </a:solidFill>
                <a:latin typeface="Arial" charset="0"/>
              </a:defRPr>
            </a:lvl1pPr>
            <a:lvl2pPr marL="742950" indent="-285750" eaLnBrk="0" hangingPunct="0">
              <a:defRPr sz="3200">
                <a:solidFill>
                  <a:srgbClr val="FF3300"/>
                </a:solidFill>
                <a:latin typeface="Arial" charset="0"/>
              </a:defRPr>
            </a:lvl2pPr>
            <a:lvl3pPr marL="1143000" indent="-228600" eaLnBrk="0" hangingPunct="0">
              <a:defRPr sz="3200">
                <a:solidFill>
                  <a:srgbClr val="FF3300"/>
                </a:solidFill>
                <a:latin typeface="Arial" charset="0"/>
              </a:defRPr>
            </a:lvl3pPr>
            <a:lvl4pPr marL="1600200" indent="-228600" eaLnBrk="0" hangingPunct="0">
              <a:defRPr sz="3200">
                <a:solidFill>
                  <a:srgbClr val="FF3300"/>
                </a:solidFill>
                <a:latin typeface="Arial" charset="0"/>
              </a:defRPr>
            </a:lvl4pPr>
            <a:lvl5pPr marL="2057400" indent="-228600" eaLnBrk="0" hangingPunct="0">
              <a:defRPr sz="3200">
                <a:solidFill>
                  <a:srgbClr val="FF3300"/>
                </a:solidFill>
                <a:latin typeface="Arial" charset="0"/>
              </a:defRPr>
            </a:lvl5pPr>
            <a:lvl6pPr marL="2514600" indent="-228600" eaLnBrk="0" fontAlgn="base" hangingPunct="0">
              <a:spcBef>
                <a:spcPct val="50000"/>
              </a:spcBef>
              <a:spcAft>
                <a:spcPct val="0"/>
              </a:spcAft>
              <a:defRPr sz="3200">
                <a:solidFill>
                  <a:srgbClr val="FF3300"/>
                </a:solidFill>
                <a:latin typeface="Arial" charset="0"/>
              </a:defRPr>
            </a:lvl6pPr>
            <a:lvl7pPr marL="2971800" indent="-228600" eaLnBrk="0" fontAlgn="base" hangingPunct="0">
              <a:spcBef>
                <a:spcPct val="50000"/>
              </a:spcBef>
              <a:spcAft>
                <a:spcPct val="0"/>
              </a:spcAft>
              <a:defRPr sz="3200">
                <a:solidFill>
                  <a:srgbClr val="FF3300"/>
                </a:solidFill>
                <a:latin typeface="Arial" charset="0"/>
              </a:defRPr>
            </a:lvl7pPr>
            <a:lvl8pPr marL="3429000" indent="-228600" eaLnBrk="0" fontAlgn="base" hangingPunct="0">
              <a:spcBef>
                <a:spcPct val="50000"/>
              </a:spcBef>
              <a:spcAft>
                <a:spcPct val="0"/>
              </a:spcAft>
              <a:defRPr sz="3200">
                <a:solidFill>
                  <a:srgbClr val="FF3300"/>
                </a:solidFill>
                <a:latin typeface="Arial" charset="0"/>
              </a:defRPr>
            </a:lvl8pPr>
            <a:lvl9pPr marL="3886200" indent="-228600" eaLnBrk="0" fontAlgn="base" hangingPunct="0">
              <a:spcBef>
                <a:spcPct val="50000"/>
              </a:spcBef>
              <a:spcAft>
                <a:spcPct val="0"/>
              </a:spcAft>
              <a:defRPr sz="3200">
                <a:solidFill>
                  <a:srgbClr val="FF3300"/>
                </a:solidFill>
                <a:latin typeface="Arial" charset="0"/>
              </a:defRPr>
            </a:lvl9pPr>
          </a:lstStyle>
          <a:p>
            <a:pPr eaLnBrk="1" hangingPunct="1"/>
            <a:r>
              <a:rPr lang="en-US" sz="2000" b="1" u="sng" dirty="0" err="1">
                <a:solidFill>
                  <a:srgbClr val="0000FF"/>
                </a:solidFill>
                <a:latin typeface=".VnTime" pitchFamily="34" charset="0"/>
              </a:rPr>
              <a:t>C©u</a:t>
            </a:r>
            <a:r>
              <a:rPr lang="en-US" sz="2000" b="1" u="sng" dirty="0">
                <a:solidFill>
                  <a:srgbClr val="0000FF"/>
                </a:solidFill>
                <a:latin typeface=".VnTime" pitchFamily="34" charset="0"/>
              </a:rPr>
              <a:t> 2</a:t>
            </a:r>
            <a:r>
              <a:rPr lang="en-US" sz="2000" b="1" u="sng">
                <a:solidFill>
                  <a:srgbClr val="0000FF"/>
                </a:solidFill>
                <a:latin typeface=".VnTime" pitchFamily="34" charset="0"/>
              </a:rPr>
              <a:t>.</a:t>
            </a:r>
            <a:r>
              <a:rPr lang="en-US" sz="2000" b="1">
                <a:solidFill>
                  <a:srgbClr val="0000FF"/>
                </a:solidFill>
                <a:latin typeface=".VnTime" pitchFamily="34" charset="0"/>
              </a:rPr>
              <a:t> </a:t>
            </a:r>
            <a:r>
              <a:rPr lang="en-US" sz="2000"/>
              <a:t>Cho tam giác</a:t>
            </a:r>
            <a:r>
              <a:rPr lang="vi-VN" sz="2000"/>
              <a:t> ABC</a:t>
            </a:r>
            <a:r>
              <a:rPr lang="en-US" sz="2000"/>
              <a:t> . Các điểm </a:t>
            </a:r>
            <a:r>
              <a:rPr lang="vi-VN" sz="2000"/>
              <a:t>D</a:t>
            </a:r>
            <a:r>
              <a:rPr lang="en-US" sz="2000"/>
              <a:t> và </a:t>
            </a:r>
            <a:r>
              <a:rPr lang="vi-VN" sz="2000"/>
              <a:t>E</a:t>
            </a:r>
            <a:r>
              <a:rPr lang="en-US" sz="2000"/>
              <a:t> lần lượt trên các cạnh </a:t>
            </a:r>
            <a:r>
              <a:rPr lang="vi-VN" sz="2000"/>
              <a:t>AB và AC</a:t>
            </a:r>
            <a:r>
              <a:rPr lang="en-US" sz="2000"/>
              <a:t>,  sao cho</a:t>
            </a:r>
            <a:r>
              <a:rPr lang="vi-VN" sz="2000"/>
              <a:t> DE // BC</a:t>
            </a:r>
            <a:r>
              <a:rPr lang="en-US" sz="2000"/>
              <a:t> . Tứ giác</a:t>
            </a:r>
            <a:r>
              <a:rPr lang="vi-VN" sz="2000"/>
              <a:t> </a:t>
            </a:r>
            <a:r>
              <a:rPr lang="vi-VN" sz="2000">
                <a:solidFill>
                  <a:srgbClr val="002060"/>
                </a:solidFill>
              </a:rPr>
              <a:t>BDEC</a:t>
            </a:r>
            <a:r>
              <a:rPr lang="en-US" sz="2000"/>
              <a:t>  là hình thang cân nếu</a:t>
            </a:r>
            <a:r>
              <a:rPr lang="en-US" sz="2000" b="1">
                <a:solidFill>
                  <a:srgbClr val="0000FF"/>
                </a:solidFill>
                <a:latin typeface=".VnTime" pitchFamily="34" charset="0"/>
              </a:rPr>
              <a:t>         </a:t>
            </a:r>
            <a:endParaRPr lang="vi-VN" sz="2000" b="1">
              <a:solidFill>
                <a:srgbClr val="0000FF"/>
              </a:solidFill>
              <a:latin typeface=".VnTime" pitchFamily="34" charset="0"/>
            </a:endParaRPr>
          </a:p>
          <a:p>
            <a:pPr eaLnBrk="1" hangingPunct="1"/>
            <a:r>
              <a:rPr lang="vi-VN" sz="2000" b="1">
                <a:solidFill>
                  <a:srgbClr val="0000FF"/>
                </a:solidFill>
                <a:latin typeface=".VnTime" pitchFamily="34" charset="0"/>
              </a:rPr>
              <a:t>    </a:t>
            </a:r>
            <a:r>
              <a:rPr lang="en-US" sz="2000" b="1">
                <a:solidFill>
                  <a:srgbClr val="0000FF"/>
                </a:solidFill>
                <a:latin typeface=".VnTime" pitchFamily="34" charset="0"/>
              </a:rPr>
              <a:t> </a:t>
            </a:r>
            <a:r>
              <a:rPr lang="en-US" sz="2000" b="1" dirty="0">
                <a:solidFill>
                  <a:srgbClr val="0000FF"/>
                </a:solidFill>
                <a:latin typeface=".VnTime" pitchFamily="34" charset="0"/>
              </a:rPr>
              <a:t>A</a:t>
            </a:r>
            <a:r>
              <a:rPr lang="en-US" sz="2000" b="1">
                <a:solidFill>
                  <a:srgbClr val="0000FF"/>
                </a:solidFill>
                <a:latin typeface=".VnTime" pitchFamily="34" charset="0"/>
              </a:rPr>
              <a:t>. </a:t>
            </a:r>
            <a:r>
              <a:rPr lang="en-US" sz="2000"/>
              <a:t>Tam giác</a:t>
            </a:r>
            <a:r>
              <a:rPr lang="vi-VN" sz="2000"/>
              <a:t> ABC</a:t>
            </a:r>
            <a:r>
              <a:rPr lang="en-US" sz="2000"/>
              <a:t>  vuông tại </a:t>
            </a:r>
            <a:r>
              <a:rPr lang="vi-VN" sz="2000"/>
              <a:t> A</a:t>
            </a:r>
            <a:r>
              <a:rPr lang="en-US" sz="2000"/>
              <a:t>.</a:t>
            </a:r>
            <a:r>
              <a:rPr lang="en-US" sz="2000" b="1">
                <a:solidFill>
                  <a:srgbClr val="0000FF"/>
                </a:solidFill>
                <a:latin typeface=".VnTime" pitchFamily="34" charset="0"/>
              </a:rPr>
              <a:t>                   </a:t>
            </a:r>
            <a:r>
              <a:rPr lang="en-US" sz="2000" b="1" dirty="0">
                <a:solidFill>
                  <a:srgbClr val="0000FF"/>
                </a:solidFill>
                <a:latin typeface=".VnTime" pitchFamily="34" charset="0"/>
              </a:rPr>
              <a:t>B</a:t>
            </a:r>
            <a:r>
              <a:rPr lang="en-US" sz="2000" b="1">
                <a:solidFill>
                  <a:srgbClr val="0000FF"/>
                </a:solidFill>
                <a:latin typeface=".VnTime" pitchFamily="34" charset="0"/>
              </a:rPr>
              <a:t>. </a:t>
            </a:r>
            <a:r>
              <a:rPr lang="en-US" sz="2000"/>
              <a:t>Tam giác</a:t>
            </a:r>
            <a:r>
              <a:rPr lang="vi-VN" sz="2000"/>
              <a:t> ABC</a:t>
            </a:r>
            <a:r>
              <a:rPr lang="en-US" sz="2000"/>
              <a:t>  </a:t>
            </a:r>
            <a:r>
              <a:rPr lang="vi-VN" sz="2000"/>
              <a:t>cân </a:t>
            </a:r>
            <a:r>
              <a:rPr lang="en-US" sz="2000"/>
              <a:t> t</a:t>
            </a:r>
            <a:r>
              <a:rPr lang="vi-VN" sz="2000"/>
              <a:t>ại C.</a:t>
            </a:r>
            <a:endParaRPr lang="vi-VN" sz="2000" b="1">
              <a:solidFill>
                <a:srgbClr val="0000FF"/>
              </a:solidFill>
              <a:latin typeface=".VnTime" pitchFamily="34" charset="0"/>
            </a:endParaRPr>
          </a:p>
          <a:p>
            <a:pPr eaLnBrk="1" hangingPunct="1"/>
            <a:r>
              <a:rPr lang="vi-VN" sz="2000" b="1">
                <a:solidFill>
                  <a:srgbClr val="0000FF"/>
                </a:solidFill>
                <a:latin typeface=".VnTime" pitchFamily="34" charset="0"/>
              </a:rPr>
              <a:t>   </a:t>
            </a:r>
            <a:r>
              <a:rPr lang="en-US" sz="2000" b="1">
                <a:solidFill>
                  <a:srgbClr val="0000FF"/>
                </a:solidFill>
                <a:latin typeface=".VnTime" pitchFamily="34" charset="0"/>
              </a:rPr>
              <a:t>  </a:t>
            </a:r>
            <a:r>
              <a:rPr lang="en-US" sz="2000" b="1" dirty="0">
                <a:solidFill>
                  <a:srgbClr val="0000FF"/>
                </a:solidFill>
                <a:latin typeface=".VnTime" pitchFamily="34" charset="0"/>
              </a:rPr>
              <a:t>C</a:t>
            </a:r>
            <a:r>
              <a:rPr lang="en-US" sz="2000" b="1">
                <a:solidFill>
                  <a:srgbClr val="0000FF"/>
                </a:solidFill>
                <a:latin typeface=".VnTime" pitchFamily="34" charset="0"/>
              </a:rPr>
              <a:t>. </a:t>
            </a:r>
            <a:r>
              <a:rPr lang="en-US" sz="2000"/>
              <a:t>Tam giác</a:t>
            </a:r>
            <a:r>
              <a:rPr lang="vi-VN" sz="2000"/>
              <a:t> ABC</a:t>
            </a:r>
            <a:r>
              <a:rPr lang="en-US" sz="2000"/>
              <a:t>  </a:t>
            </a:r>
            <a:r>
              <a:rPr lang="vi-VN" sz="2000"/>
              <a:t>cân </a:t>
            </a:r>
            <a:r>
              <a:rPr lang="en-US" sz="2000"/>
              <a:t> t</a:t>
            </a:r>
            <a:r>
              <a:rPr lang="vi-VN" sz="2000"/>
              <a:t>ại  B.                    </a:t>
            </a:r>
            <a:r>
              <a:rPr lang="en-US" sz="2000" b="1">
                <a:solidFill>
                  <a:srgbClr val="0000FF"/>
                </a:solidFill>
                <a:latin typeface=".VnTime" pitchFamily="34" charset="0"/>
              </a:rPr>
              <a:t>D. </a:t>
            </a:r>
            <a:r>
              <a:rPr lang="en-US" sz="2000"/>
              <a:t>Tam giác</a:t>
            </a:r>
            <a:r>
              <a:rPr lang="vi-VN" sz="2000"/>
              <a:t> ABC</a:t>
            </a:r>
            <a:r>
              <a:rPr lang="en-US" sz="2000"/>
              <a:t>  </a:t>
            </a:r>
            <a:r>
              <a:rPr lang="vi-VN" sz="2000"/>
              <a:t>cân </a:t>
            </a:r>
            <a:r>
              <a:rPr lang="en-US" sz="2000"/>
              <a:t> t</a:t>
            </a:r>
            <a:r>
              <a:rPr lang="vi-VN" sz="2000"/>
              <a:t>ại A.</a:t>
            </a:r>
            <a:endParaRPr lang="en-US" sz="2000" b="1" dirty="0">
              <a:solidFill>
                <a:srgbClr val="0000FF"/>
              </a:solidFill>
              <a:latin typeface=".VnTime" pitchFamily="34" charset="0"/>
            </a:endParaRPr>
          </a:p>
        </p:txBody>
      </p:sp>
      <p:sp>
        <p:nvSpPr>
          <p:cNvPr id="94233" name="Oval 25"/>
          <p:cNvSpPr>
            <a:spLocks noChangeArrowheads="1"/>
          </p:cNvSpPr>
          <p:nvPr/>
        </p:nvSpPr>
        <p:spPr bwMode="auto">
          <a:xfrm>
            <a:off x="5076056" y="4040262"/>
            <a:ext cx="431800" cy="431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Tree>
    <p:extLst>
      <p:ext uri="{BB962C8B-B14F-4D97-AF65-F5344CB8AC3E}">
        <p14:creationId xmlns:p14="http://schemas.microsoft.com/office/powerpoint/2010/main" val="1854179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4233"/>
                                        </p:tgtEl>
                                        <p:attrNameLst>
                                          <p:attrName>style.visibility</p:attrName>
                                        </p:attrNameLst>
                                      </p:cBhvr>
                                      <p:to>
                                        <p:strVal val="visible"/>
                                      </p:to>
                                    </p:set>
                                    <p:animEffect transition="in" filter="diamond(in)">
                                      <p:cBhvr>
                                        <p:cTn id="7" dur="2000"/>
                                        <p:tgtEl>
                                          <p:spTgt spid="94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3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827" y="-133529"/>
            <a:ext cx="6138173" cy="1200329"/>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rắc</a:t>
            </a:r>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nghiệm</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14339" name="Picture 15" descr="T.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6318949" y="85281"/>
            <a:ext cx="579562" cy="68664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p>
        </p:txBody>
      </p:sp>
      <p:sp>
        <p:nvSpPr>
          <p:cNvPr id="13" name="Rectangle 12"/>
          <p:cNvSpPr/>
          <p:nvPr/>
        </p:nvSpPr>
        <p:spPr>
          <a:xfrm>
            <a:off x="5826146" y="554049"/>
            <a:ext cx="492803" cy="733116"/>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a:t>
            </a:r>
          </a:p>
        </p:txBody>
      </p:sp>
      <p:sp>
        <p:nvSpPr>
          <p:cNvPr id="15" name="Rectangle 14"/>
          <p:cNvSpPr/>
          <p:nvPr/>
        </p:nvSpPr>
        <p:spPr>
          <a:xfrm flipH="1">
            <a:off x="6934200" y="762000"/>
            <a:ext cx="154756" cy="923330"/>
          </a:xfrm>
          <a:prstGeom prst="rect">
            <a:avLst/>
          </a:prstGeom>
          <a:noFill/>
        </p:spPr>
        <p:txBody>
          <a:bodyPr>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a:t>
            </a:r>
          </a:p>
        </p:txBody>
      </p:sp>
      <p:sp>
        <p:nvSpPr>
          <p:cNvPr id="16" name="Rectangle 15"/>
          <p:cNvSpPr/>
          <p:nvPr/>
        </p:nvSpPr>
        <p:spPr>
          <a:xfrm>
            <a:off x="7173275" y="3104"/>
            <a:ext cx="509401" cy="6866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
            </a:r>
          </a:p>
        </p:txBody>
      </p:sp>
      <p:pic>
        <p:nvPicPr>
          <p:cNvPr id="14344" name="Picture 5"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3938" y="0"/>
            <a:ext cx="17700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Text Box 22"/>
          <p:cNvSpPr txBox="1">
            <a:spLocks noChangeArrowheads="1"/>
          </p:cNvSpPr>
          <p:nvPr/>
        </p:nvSpPr>
        <p:spPr bwMode="auto">
          <a:xfrm>
            <a:off x="125413" y="2438400"/>
            <a:ext cx="8880475" cy="3108543"/>
          </a:xfrm>
          <a:prstGeom prst="rect">
            <a:avLst/>
          </a:prstGeom>
          <a:solidFill>
            <a:schemeClr val="accent5"/>
          </a:solidFill>
          <a:ln w="9525">
            <a:solidFill>
              <a:srgbClr val="00FFFF"/>
            </a:solidFill>
            <a:miter lim="800000"/>
            <a:headEnd/>
            <a:tailEnd/>
          </a:ln>
          <a:effectLst/>
        </p:spPr>
        <p:txBody>
          <a:bodyPr>
            <a:spAutoFit/>
          </a:bodyPr>
          <a:lstStyle>
            <a:lvl1pPr marL="342900" indent="-342900" eaLnBrk="0" hangingPunct="0">
              <a:defRPr sz="3200">
                <a:solidFill>
                  <a:srgbClr val="FF3300"/>
                </a:solidFill>
                <a:latin typeface="Arial" charset="0"/>
              </a:defRPr>
            </a:lvl1pPr>
            <a:lvl2pPr marL="742950" indent="-285750" eaLnBrk="0" hangingPunct="0">
              <a:defRPr sz="3200">
                <a:solidFill>
                  <a:srgbClr val="FF3300"/>
                </a:solidFill>
                <a:latin typeface="Arial" charset="0"/>
              </a:defRPr>
            </a:lvl2pPr>
            <a:lvl3pPr marL="1143000" indent="-228600" eaLnBrk="0" hangingPunct="0">
              <a:defRPr sz="3200">
                <a:solidFill>
                  <a:srgbClr val="FF3300"/>
                </a:solidFill>
                <a:latin typeface="Arial" charset="0"/>
              </a:defRPr>
            </a:lvl3pPr>
            <a:lvl4pPr marL="1600200" indent="-228600" eaLnBrk="0" hangingPunct="0">
              <a:defRPr sz="3200">
                <a:solidFill>
                  <a:srgbClr val="FF3300"/>
                </a:solidFill>
                <a:latin typeface="Arial" charset="0"/>
              </a:defRPr>
            </a:lvl4pPr>
            <a:lvl5pPr marL="2057400" indent="-228600" eaLnBrk="0" hangingPunct="0">
              <a:defRPr sz="3200">
                <a:solidFill>
                  <a:srgbClr val="FF3300"/>
                </a:solidFill>
                <a:latin typeface="Arial" charset="0"/>
              </a:defRPr>
            </a:lvl5pPr>
            <a:lvl6pPr marL="2514600" indent="-228600" eaLnBrk="0" fontAlgn="base" hangingPunct="0">
              <a:spcBef>
                <a:spcPct val="50000"/>
              </a:spcBef>
              <a:spcAft>
                <a:spcPct val="0"/>
              </a:spcAft>
              <a:defRPr sz="3200">
                <a:solidFill>
                  <a:srgbClr val="FF3300"/>
                </a:solidFill>
                <a:latin typeface="Arial" charset="0"/>
              </a:defRPr>
            </a:lvl6pPr>
            <a:lvl7pPr marL="2971800" indent="-228600" eaLnBrk="0" fontAlgn="base" hangingPunct="0">
              <a:spcBef>
                <a:spcPct val="50000"/>
              </a:spcBef>
              <a:spcAft>
                <a:spcPct val="0"/>
              </a:spcAft>
              <a:defRPr sz="3200">
                <a:solidFill>
                  <a:srgbClr val="FF3300"/>
                </a:solidFill>
                <a:latin typeface="Arial" charset="0"/>
              </a:defRPr>
            </a:lvl7pPr>
            <a:lvl8pPr marL="3429000" indent="-228600" eaLnBrk="0" fontAlgn="base" hangingPunct="0">
              <a:spcBef>
                <a:spcPct val="50000"/>
              </a:spcBef>
              <a:spcAft>
                <a:spcPct val="0"/>
              </a:spcAft>
              <a:defRPr sz="3200">
                <a:solidFill>
                  <a:srgbClr val="FF3300"/>
                </a:solidFill>
                <a:latin typeface="Arial" charset="0"/>
              </a:defRPr>
            </a:lvl8pPr>
            <a:lvl9pPr marL="3886200" indent="-228600" eaLnBrk="0" fontAlgn="base" hangingPunct="0">
              <a:spcBef>
                <a:spcPct val="50000"/>
              </a:spcBef>
              <a:spcAft>
                <a:spcPct val="0"/>
              </a:spcAft>
              <a:defRPr sz="3200">
                <a:solidFill>
                  <a:srgbClr val="FF3300"/>
                </a:solidFill>
                <a:latin typeface="Arial" charset="0"/>
              </a:defRPr>
            </a:lvl9pPr>
          </a:lstStyle>
          <a:p>
            <a:r>
              <a:rPr lang="en-US" sz="2800" b="1" u="sng" dirty="0" err="1">
                <a:solidFill>
                  <a:srgbClr val="0000FF"/>
                </a:solidFill>
                <a:latin typeface=".VnTime" pitchFamily="34" charset="0"/>
              </a:rPr>
              <a:t>C©u</a:t>
            </a:r>
            <a:r>
              <a:rPr lang="en-US" sz="2800" b="1" u="sng" dirty="0">
                <a:solidFill>
                  <a:srgbClr val="0000FF"/>
                </a:solidFill>
                <a:latin typeface=".VnTime" pitchFamily="34" charset="0"/>
              </a:rPr>
              <a:t> </a:t>
            </a:r>
            <a:r>
              <a:rPr lang="en-US" sz="2800" u="sng" dirty="0">
                <a:solidFill>
                  <a:schemeClr val="tx1"/>
                </a:solidFill>
                <a:latin typeface=".VnTime" pitchFamily="34" charset="0"/>
              </a:rPr>
              <a:t> </a:t>
            </a:r>
            <a:r>
              <a:rPr lang="en-US" sz="2800" b="1" u="sng" dirty="0">
                <a:solidFill>
                  <a:srgbClr val="0000FF"/>
                </a:solidFill>
                <a:latin typeface=".VnTime" pitchFamily="34" charset="0"/>
              </a:rPr>
              <a:t>3</a:t>
            </a:r>
            <a:r>
              <a:rPr lang="en-US" sz="2800" b="1" u="sng">
                <a:solidFill>
                  <a:srgbClr val="0000FF"/>
                </a:solidFill>
                <a:latin typeface=".VnTime" pitchFamily="34" charset="0"/>
              </a:rPr>
              <a:t>.</a:t>
            </a:r>
            <a:r>
              <a:rPr lang="en-US" sz="2800" b="1">
                <a:solidFill>
                  <a:srgbClr val="0000FF"/>
                </a:solidFill>
                <a:latin typeface=".VnTime" pitchFamily="34" charset="0"/>
              </a:rPr>
              <a:t> </a:t>
            </a:r>
            <a:r>
              <a:rPr lang="en-US" sz="2800"/>
              <a:t>Cho tam giác</a:t>
            </a:r>
            <a:r>
              <a:rPr lang="vi-VN" sz="2800"/>
              <a:t> ABC </a:t>
            </a:r>
            <a:r>
              <a:rPr lang="en-US" sz="2800"/>
              <a:t> cân tại</a:t>
            </a:r>
            <a:r>
              <a:rPr lang="vi-VN" sz="2800"/>
              <a:t> A</a:t>
            </a:r>
            <a:r>
              <a:rPr lang="en-US" sz="2800"/>
              <a:t> . Các điểm </a:t>
            </a:r>
            <a:r>
              <a:rPr lang="vi-VN" sz="2800"/>
              <a:t>D</a:t>
            </a:r>
            <a:r>
              <a:rPr lang="en-US" sz="2800"/>
              <a:t> và </a:t>
            </a:r>
            <a:r>
              <a:rPr lang="vi-VN" sz="2800"/>
              <a:t>E</a:t>
            </a:r>
            <a:r>
              <a:rPr lang="en-US" sz="2800"/>
              <a:t> lần lượt trên các cạnh</a:t>
            </a:r>
            <a:r>
              <a:rPr lang="vi-VN" sz="2800"/>
              <a:t> AB</a:t>
            </a:r>
            <a:r>
              <a:rPr lang="en-US" sz="2800"/>
              <a:t> , </a:t>
            </a:r>
            <a:r>
              <a:rPr lang="vi-VN" sz="2800"/>
              <a:t>AC </a:t>
            </a:r>
            <a:r>
              <a:rPr lang="en-US" sz="2800"/>
              <a:t> sao cho </a:t>
            </a:r>
            <a:r>
              <a:rPr lang="vi-VN" sz="2800"/>
              <a:t>DE // BC</a:t>
            </a:r>
            <a:r>
              <a:rPr lang="en-US" sz="2800"/>
              <a:t>. Tìm khẳng định đúng</a:t>
            </a:r>
          </a:p>
          <a:p>
            <a:pPr marL="0" indent="0" eaLnBrk="1" hangingPunct="1">
              <a:defRPr/>
            </a:pPr>
            <a:r>
              <a:rPr lang="en-US" sz="2800" b="1">
                <a:solidFill>
                  <a:srgbClr val="0000FF"/>
                </a:solidFill>
                <a:latin typeface=".VnTime" pitchFamily="34" charset="0"/>
              </a:rPr>
              <a:t>A. </a:t>
            </a:r>
            <a:r>
              <a:rPr lang="vi-VN" sz="2800">
                <a:solidFill>
                  <a:srgbClr val="FF0000"/>
                </a:solidFill>
                <a:latin typeface=".VnTime" pitchFamily="34" charset="0"/>
              </a:rPr>
              <a:t>BE = DC</a:t>
            </a:r>
            <a:r>
              <a:rPr lang="vi-VN" sz="2800">
                <a:solidFill>
                  <a:srgbClr val="FF0000"/>
                </a:solidFill>
                <a:latin typeface="Times New Roman" pitchFamily="18" charset="0"/>
                <a:cs typeface="Times New Roman" pitchFamily="18" charset="0"/>
              </a:rPr>
              <a:t>.</a:t>
            </a:r>
            <a:r>
              <a:rPr lang="en-US" sz="2800">
                <a:solidFill>
                  <a:srgbClr val="FF0000"/>
                </a:solidFill>
                <a:latin typeface="Times New Roman" pitchFamily="18" charset="0"/>
                <a:cs typeface="Times New Roman" pitchFamily="18" charset="0"/>
              </a:rPr>
              <a:t> </a:t>
            </a:r>
            <a:r>
              <a:rPr lang="en-US" sz="2800" b="1">
                <a:solidFill>
                  <a:srgbClr val="0000FF"/>
                </a:solidFill>
                <a:latin typeface=".VnTime" pitchFamily="34" charset="0"/>
              </a:rPr>
              <a:t>          </a:t>
            </a:r>
            <a:endParaRPr lang="en-US" sz="2800" b="1" dirty="0">
              <a:solidFill>
                <a:srgbClr val="0000FF"/>
              </a:solidFill>
              <a:latin typeface=".VnTime" pitchFamily="34" charset="0"/>
            </a:endParaRPr>
          </a:p>
          <a:p>
            <a:pPr marL="0" indent="0" eaLnBrk="1" hangingPunct="1">
              <a:defRPr/>
            </a:pPr>
            <a:r>
              <a:rPr lang="en-US" sz="2800" b="1" dirty="0">
                <a:solidFill>
                  <a:srgbClr val="0000FF"/>
                </a:solidFill>
                <a:latin typeface=".VnTime" pitchFamily="34" charset="0"/>
              </a:rPr>
              <a:t>B</a:t>
            </a:r>
            <a:r>
              <a:rPr lang="en-US" sz="2800" b="1">
                <a:solidFill>
                  <a:srgbClr val="0000FF"/>
                </a:solidFill>
                <a:latin typeface=".VnTime" pitchFamily="34" charset="0"/>
              </a:rPr>
              <a:t>. </a:t>
            </a:r>
            <a:r>
              <a:rPr lang="vi-VN" sz="2800">
                <a:solidFill>
                  <a:srgbClr val="FF0000"/>
                </a:solidFill>
                <a:latin typeface=".VnTime" pitchFamily="34" charset="0"/>
              </a:rPr>
              <a:t>BE = DE</a:t>
            </a:r>
            <a:r>
              <a:rPr lang="vi-VN" sz="280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a:p>
            <a:pPr marL="0" indent="0" eaLnBrk="1" hangingPunct="1">
              <a:defRPr/>
            </a:pPr>
            <a:r>
              <a:rPr lang="en-US" sz="2800" b="1" dirty="0">
                <a:solidFill>
                  <a:srgbClr val="0000FF"/>
                </a:solidFill>
                <a:latin typeface=".VnTime" pitchFamily="34" charset="0"/>
              </a:rPr>
              <a:t>C</a:t>
            </a:r>
            <a:r>
              <a:rPr lang="en-US" sz="2800" b="1">
                <a:solidFill>
                  <a:srgbClr val="0000FF"/>
                </a:solidFill>
                <a:latin typeface=".VnTime" pitchFamily="34" charset="0"/>
              </a:rPr>
              <a:t>. </a:t>
            </a:r>
            <a:r>
              <a:rPr lang="vi-VN" sz="2800">
                <a:solidFill>
                  <a:srgbClr val="FF0000"/>
                </a:solidFill>
                <a:latin typeface=".VnTime" pitchFamily="34" charset="0"/>
              </a:rPr>
              <a:t>DC = DE</a:t>
            </a:r>
            <a:r>
              <a:rPr lang="en-US" sz="2800">
                <a:solidFill>
                  <a:srgbClr val="0000CC"/>
                </a:solidFill>
                <a:latin typeface=".VnTime" pitchFamily="34" charset="0"/>
              </a:rPr>
              <a:t> </a:t>
            </a:r>
            <a:r>
              <a:rPr lang="vi-VN" sz="2800" dirty="0">
                <a:solidFill>
                  <a:srgbClr val="0000CC"/>
                </a:solidFill>
                <a:latin typeface=".VnTime" pitchFamily="34" charset="0"/>
              </a:rPr>
              <a:t>.</a:t>
            </a:r>
            <a:endParaRPr lang="en-US" sz="2800" b="1" dirty="0">
              <a:solidFill>
                <a:srgbClr val="0000FF"/>
              </a:solidFill>
              <a:latin typeface=".VnTime" pitchFamily="34" charset="0"/>
            </a:endParaRPr>
          </a:p>
          <a:p>
            <a:pPr eaLnBrk="1" hangingPunct="1">
              <a:defRPr/>
            </a:pPr>
            <a:r>
              <a:rPr lang="en-US" sz="2800" b="1" dirty="0">
                <a:solidFill>
                  <a:srgbClr val="0000FF"/>
                </a:solidFill>
                <a:latin typeface=".VnTime" pitchFamily="34" charset="0"/>
              </a:rPr>
              <a:t>D</a:t>
            </a:r>
            <a:r>
              <a:rPr lang="en-US" sz="2800" b="1">
                <a:solidFill>
                  <a:srgbClr val="0000FF"/>
                </a:solidFill>
                <a:latin typeface=".VnTime" pitchFamily="34" charset="0"/>
              </a:rPr>
              <a:t>. </a:t>
            </a:r>
            <a:r>
              <a:rPr lang="vi-VN" sz="2800">
                <a:solidFill>
                  <a:srgbClr val="FF0000"/>
                </a:solidFill>
                <a:latin typeface=".VnTime" pitchFamily="34" charset="0"/>
              </a:rPr>
              <a:t>DC = BC</a:t>
            </a:r>
            <a:r>
              <a:rPr lang="vi-VN" sz="2800">
                <a:solidFill>
                  <a:srgbClr val="FF0000"/>
                </a:solidFill>
                <a:latin typeface="Times New Roman" pitchFamily="18" charset="0"/>
                <a:cs typeface="Times New Roman" pitchFamily="18" charset="0"/>
              </a:rPr>
              <a:t>.</a:t>
            </a:r>
            <a:endParaRPr lang="en-US" sz="2800" dirty="0">
              <a:solidFill>
                <a:schemeClr val="tx1"/>
              </a:solidFill>
            </a:endParaRPr>
          </a:p>
        </p:txBody>
      </p:sp>
      <p:sp>
        <p:nvSpPr>
          <p:cNvPr id="94234" name="Oval 26"/>
          <p:cNvSpPr>
            <a:spLocks noChangeArrowheads="1"/>
          </p:cNvSpPr>
          <p:nvPr/>
        </p:nvSpPr>
        <p:spPr bwMode="auto">
          <a:xfrm>
            <a:off x="125413" y="3792172"/>
            <a:ext cx="431800" cy="431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Tree>
    <p:extLst>
      <p:ext uri="{BB962C8B-B14F-4D97-AF65-F5344CB8AC3E}">
        <p14:creationId xmlns:p14="http://schemas.microsoft.com/office/powerpoint/2010/main" val="722867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4234"/>
                                        </p:tgtEl>
                                        <p:attrNameLst>
                                          <p:attrName>style.visibility</p:attrName>
                                        </p:attrNameLst>
                                      </p:cBhvr>
                                      <p:to>
                                        <p:strVal val="visible"/>
                                      </p:to>
                                    </p:set>
                                    <p:animEffect transition="in" filter="diamond(in)">
                                      <p:cBhvr>
                                        <p:cTn id="7" dur="2000"/>
                                        <p:tgtEl>
                                          <p:spTgt spid="94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3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827" y="-133529"/>
            <a:ext cx="6138173" cy="1200329"/>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rắc</a:t>
            </a:r>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nghiệm</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14339" name="Picture 15" descr="T.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6318949" y="85281"/>
            <a:ext cx="579562" cy="68664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p>
        </p:txBody>
      </p:sp>
      <p:sp>
        <p:nvSpPr>
          <p:cNvPr id="13" name="Rectangle 12"/>
          <p:cNvSpPr/>
          <p:nvPr/>
        </p:nvSpPr>
        <p:spPr>
          <a:xfrm>
            <a:off x="5826146" y="554049"/>
            <a:ext cx="492803" cy="733116"/>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a:t>
            </a:r>
          </a:p>
        </p:txBody>
      </p:sp>
      <p:sp>
        <p:nvSpPr>
          <p:cNvPr id="15" name="Rectangle 14"/>
          <p:cNvSpPr/>
          <p:nvPr/>
        </p:nvSpPr>
        <p:spPr>
          <a:xfrm flipH="1">
            <a:off x="6934200" y="762000"/>
            <a:ext cx="154756" cy="923330"/>
          </a:xfrm>
          <a:prstGeom prst="rect">
            <a:avLst/>
          </a:prstGeom>
          <a:noFill/>
        </p:spPr>
        <p:txBody>
          <a:bodyPr>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a:t>
            </a:r>
          </a:p>
        </p:txBody>
      </p:sp>
      <p:sp>
        <p:nvSpPr>
          <p:cNvPr id="16" name="Rectangle 15"/>
          <p:cNvSpPr/>
          <p:nvPr/>
        </p:nvSpPr>
        <p:spPr>
          <a:xfrm>
            <a:off x="7173275" y="3104"/>
            <a:ext cx="509401" cy="6866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
            </a:r>
          </a:p>
        </p:txBody>
      </p:sp>
      <p:pic>
        <p:nvPicPr>
          <p:cNvPr id="14344" name="Picture 5"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3938" y="0"/>
            <a:ext cx="17700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Text Box 22"/>
          <p:cNvSpPr txBox="1">
            <a:spLocks noChangeArrowheads="1"/>
          </p:cNvSpPr>
          <p:nvPr/>
        </p:nvSpPr>
        <p:spPr bwMode="auto">
          <a:xfrm>
            <a:off x="125413" y="2438400"/>
            <a:ext cx="8880475" cy="3170099"/>
          </a:xfrm>
          <a:prstGeom prst="rect">
            <a:avLst/>
          </a:prstGeom>
          <a:solidFill>
            <a:schemeClr val="accent5"/>
          </a:solidFill>
          <a:ln w="9525">
            <a:solidFill>
              <a:srgbClr val="00FFFF"/>
            </a:solidFill>
            <a:miter lim="800000"/>
            <a:headEnd/>
            <a:tailEnd/>
          </a:ln>
          <a:effectLst/>
        </p:spPr>
        <p:txBody>
          <a:bodyPr>
            <a:spAutoFit/>
          </a:bodyPr>
          <a:lstStyle>
            <a:lvl1pPr marL="342900" indent="-342900" eaLnBrk="0" hangingPunct="0">
              <a:defRPr sz="3200">
                <a:solidFill>
                  <a:srgbClr val="FF3300"/>
                </a:solidFill>
                <a:latin typeface="Arial" charset="0"/>
              </a:defRPr>
            </a:lvl1pPr>
            <a:lvl2pPr marL="742950" indent="-285750" eaLnBrk="0" hangingPunct="0">
              <a:defRPr sz="3200">
                <a:solidFill>
                  <a:srgbClr val="FF3300"/>
                </a:solidFill>
                <a:latin typeface="Arial" charset="0"/>
              </a:defRPr>
            </a:lvl2pPr>
            <a:lvl3pPr marL="1143000" indent="-228600" eaLnBrk="0" hangingPunct="0">
              <a:defRPr sz="3200">
                <a:solidFill>
                  <a:srgbClr val="FF3300"/>
                </a:solidFill>
                <a:latin typeface="Arial" charset="0"/>
              </a:defRPr>
            </a:lvl3pPr>
            <a:lvl4pPr marL="1600200" indent="-228600" eaLnBrk="0" hangingPunct="0">
              <a:defRPr sz="3200">
                <a:solidFill>
                  <a:srgbClr val="FF3300"/>
                </a:solidFill>
                <a:latin typeface="Arial" charset="0"/>
              </a:defRPr>
            </a:lvl4pPr>
            <a:lvl5pPr marL="2057400" indent="-228600" eaLnBrk="0" hangingPunct="0">
              <a:defRPr sz="3200">
                <a:solidFill>
                  <a:srgbClr val="FF3300"/>
                </a:solidFill>
                <a:latin typeface="Arial" charset="0"/>
              </a:defRPr>
            </a:lvl5pPr>
            <a:lvl6pPr marL="2514600" indent="-228600" eaLnBrk="0" fontAlgn="base" hangingPunct="0">
              <a:spcBef>
                <a:spcPct val="50000"/>
              </a:spcBef>
              <a:spcAft>
                <a:spcPct val="0"/>
              </a:spcAft>
              <a:defRPr sz="3200">
                <a:solidFill>
                  <a:srgbClr val="FF3300"/>
                </a:solidFill>
                <a:latin typeface="Arial" charset="0"/>
              </a:defRPr>
            </a:lvl6pPr>
            <a:lvl7pPr marL="2971800" indent="-228600" eaLnBrk="0" fontAlgn="base" hangingPunct="0">
              <a:spcBef>
                <a:spcPct val="50000"/>
              </a:spcBef>
              <a:spcAft>
                <a:spcPct val="0"/>
              </a:spcAft>
              <a:defRPr sz="3200">
                <a:solidFill>
                  <a:srgbClr val="FF3300"/>
                </a:solidFill>
                <a:latin typeface="Arial" charset="0"/>
              </a:defRPr>
            </a:lvl7pPr>
            <a:lvl8pPr marL="3429000" indent="-228600" eaLnBrk="0" fontAlgn="base" hangingPunct="0">
              <a:spcBef>
                <a:spcPct val="50000"/>
              </a:spcBef>
              <a:spcAft>
                <a:spcPct val="0"/>
              </a:spcAft>
              <a:defRPr sz="3200">
                <a:solidFill>
                  <a:srgbClr val="FF3300"/>
                </a:solidFill>
                <a:latin typeface="Arial" charset="0"/>
              </a:defRPr>
            </a:lvl8pPr>
            <a:lvl9pPr marL="3886200" indent="-228600" eaLnBrk="0" fontAlgn="base" hangingPunct="0">
              <a:spcBef>
                <a:spcPct val="50000"/>
              </a:spcBef>
              <a:spcAft>
                <a:spcPct val="0"/>
              </a:spcAft>
              <a:defRPr sz="3200">
                <a:solidFill>
                  <a:srgbClr val="FF3300"/>
                </a:solidFill>
                <a:latin typeface="Arial" charset="0"/>
              </a:defRPr>
            </a:lvl9pPr>
          </a:lstStyle>
          <a:p>
            <a:r>
              <a:rPr lang="en-US" sz="2800" b="1" u="sng" err="1">
                <a:solidFill>
                  <a:srgbClr val="0000FF"/>
                </a:solidFill>
                <a:latin typeface=".VnTime" pitchFamily="34" charset="0"/>
              </a:rPr>
              <a:t>C©u</a:t>
            </a:r>
            <a:r>
              <a:rPr lang="en-US" sz="2800" b="1" u="sng">
                <a:solidFill>
                  <a:srgbClr val="0000FF"/>
                </a:solidFill>
                <a:latin typeface=".VnTime" pitchFamily="34" charset="0"/>
              </a:rPr>
              <a:t> </a:t>
            </a:r>
            <a:r>
              <a:rPr lang="vi-VN" sz="2800" u="sng">
                <a:solidFill>
                  <a:schemeClr val="tx1"/>
                </a:solidFill>
                <a:latin typeface=".VnTime" pitchFamily="34" charset="0"/>
              </a:rPr>
              <a:t>4</a:t>
            </a:r>
            <a:r>
              <a:rPr lang="en-US" sz="2800" b="1" u="sng">
                <a:solidFill>
                  <a:srgbClr val="0000FF"/>
                </a:solidFill>
                <a:latin typeface=".VnTime" pitchFamily="34" charset="0"/>
              </a:rPr>
              <a:t>.</a:t>
            </a:r>
            <a:r>
              <a:rPr lang="en-US" sz="2800" b="1">
                <a:solidFill>
                  <a:srgbClr val="0000FF"/>
                </a:solidFill>
                <a:latin typeface=".VnTime" pitchFamily="34" charset="0"/>
              </a:rPr>
              <a:t> </a:t>
            </a:r>
            <a:r>
              <a:rPr lang="en-US" sz="2800"/>
              <a:t>Cho tam giác </a:t>
            </a:r>
            <a:r>
              <a:rPr lang="vi-VN" sz="2800"/>
              <a:t>MNP</a:t>
            </a:r>
            <a:r>
              <a:rPr lang="en-US" sz="2800"/>
              <a:t> cân tại</a:t>
            </a:r>
            <a:r>
              <a:rPr lang="vi-VN" sz="2800"/>
              <a:t> M</a:t>
            </a:r>
            <a:r>
              <a:rPr lang="en-US" sz="2800"/>
              <a:t> . Kẻ các đường trung tuyến</a:t>
            </a:r>
            <a:r>
              <a:rPr lang="vi-VN" sz="2800"/>
              <a:t> NQ</a:t>
            </a:r>
            <a:r>
              <a:rPr lang="en-US" sz="2800"/>
              <a:t>,</a:t>
            </a:r>
            <a:r>
              <a:rPr lang="vi-VN" sz="2800"/>
              <a:t> PS</a:t>
            </a:r>
            <a:r>
              <a:rPr lang="en-US" sz="2800"/>
              <a:t> . Khẳng định nào sau đây đúng nhất?</a:t>
            </a:r>
            <a:endParaRPr lang="vi-VN" sz="2800"/>
          </a:p>
          <a:p>
            <a:r>
              <a:rPr lang="en-US" sz="2800" b="1">
                <a:solidFill>
                  <a:srgbClr val="0000FF"/>
                </a:solidFill>
                <a:latin typeface=".VnTime" pitchFamily="34" charset="0"/>
              </a:rPr>
              <a:t>A. </a:t>
            </a:r>
            <a:r>
              <a:rPr lang="vi-VN" sz="2800">
                <a:solidFill>
                  <a:srgbClr val="FF0000"/>
                </a:solidFill>
                <a:latin typeface=".VnTime" pitchFamily="34" charset="0"/>
              </a:rPr>
              <a:t>NSQP </a:t>
            </a:r>
            <a:r>
              <a:rPr lang="en-US" sz="2800"/>
              <a:t>là hình thang cân</a:t>
            </a:r>
            <a:r>
              <a:rPr lang="vi-VN" sz="2800">
                <a:solidFill>
                  <a:srgbClr val="FF0000"/>
                </a:solidFill>
                <a:latin typeface="Times New Roman" pitchFamily="18" charset="0"/>
                <a:cs typeface="Times New Roman" pitchFamily="18" charset="0"/>
              </a:rPr>
              <a:t>.</a:t>
            </a:r>
            <a:r>
              <a:rPr lang="en-US" sz="2800">
                <a:solidFill>
                  <a:srgbClr val="FF0000"/>
                </a:solidFill>
                <a:latin typeface="Times New Roman" pitchFamily="18" charset="0"/>
                <a:cs typeface="Times New Roman" pitchFamily="18" charset="0"/>
              </a:rPr>
              <a:t> </a:t>
            </a:r>
            <a:r>
              <a:rPr lang="en-US" sz="2800" b="1">
                <a:solidFill>
                  <a:srgbClr val="0000FF"/>
                </a:solidFill>
                <a:latin typeface=".VnTime" pitchFamily="34" charset="0"/>
              </a:rPr>
              <a:t>          </a:t>
            </a:r>
            <a:endParaRPr lang="en-US" sz="2800" b="1" dirty="0">
              <a:solidFill>
                <a:srgbClr val="0000FF"/>
              </a:solidFill>
              <a:latin typeface=".VnTime" pitchFamily="34" charset="0"/>
            </a:endParaRPr>
          </a:p>
          <a:p>
            <a:pPr marL="0" indent="0" eaLnBrk="1" hangingPunct="1">
              <a:defRPr/>
            </a:pPr>
            <a:r>
              <a:rPr lang="en-US" sz="2800" b="1" dirty="0">
                <a:solidFill>
                  <a:srgbClr val="0000FF"/>
                </a:solidFill>
                <a:latin typeface=".VnTime" pitchFamily="34" charset="0"/>
              </a:rPr>
              <a:t>B</a:t>
            </a:r>
            <a:r>
              <a:rPr lang="en-US" sz="2800" b="1">
                <a:solidFill>
                  <a:srgbClr val="0000FF"/>
                </a:solidFill>
                <a:latin typeface=".VnTime" pitchFamily="34" charset="0"/>
              </a:rPr>
              <a:t>. </a:t>
            </a:r>
            <a:r>
              <a:rPr lang="vi-VN" sz="2800">
                <a:solidFill>
                  <a:srgbClr val="FF0000"/>
                </a:solidFill>
                <a:latin typeface=".VnTime" pitchFamily="34" charset="0"/>
              </a:rPr>
              <a:t>MSQ </a:t>
            </a:r>
            <a:r>
              <a:rPr lang="en-US" sz="2800"/>
              <a:t>là tam giác cân tại </a:t>
            </a:r>
            <a:r>
              <a:rPr lang="vi-VN" sz="2800"/>
              <a:t>S</a:t>
            </a:r>
            <a:r>
              <a:rPr lang="vi-VN" sz="280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a:p>
            <a:pPr marL="0" indent="0" eaLnBrk="1" hangingPunct="1">
              <a:defRPr/>
            </a:pPr>
            <a:r>
              <a:rPr lang="en-US" sz="2800" b="1" dirty="0">
                <a:solidFill>
                  <a:srgbClr val="0000FF"/>
                </a:solidFill>
                <a:latin typeface=".VnTime" pitchFamily="34" charset="0"/>
              </a:rPr>
              <a:t>C</a:t>
            </a:r>
            <a:r>
              <a:rPr lang="en-US" sz="2800" b="1">
                <a:solidFill>
                  <a:srgbClr val="0000FF"/>
                </a:solidFill>
                <a:latin typeface=".VnTime" pitchFamily="34" charset="0"/>
              </a:rPr>
              <a:t>. </a:t>
            </a:r>
            <a:r>
              <a:rPr lang="vi-VN" sz="2800">
                <a:solidFill>
                  <a:srgbClr val="FF0000"/>
                </a:solidFill>
                <a:latin typeface=".VnTime" pitchFamily="34" charset="0"/>
              </a:rPr>
              <a:t>MSQ </a:t>
            </a:r>
            <a:r>
              <a:rPr lang="en-US" sz="2800"/>
              <a:t>là tam giác cân tại </a:t>
            </a:r>
            <a:r>
              <a:rPr lang="vi-VN" sz="2800"/>
              <a:t>Q.</a:t>
            </a:r>
            <a:endParaRPr lang="en-US" sz="2800" b="1" dirty="0">
              <a:solidFill>
                <a:srgbClr val="0000FF"/>
              </a:solidFill>
              <a:latin typeface=".VnTime" pitchFamily="34" charset="0"/>
            </a:endParaRPr>
          </a:p>
          <a:p>
            <a:pPr eaLnBrk="1" hangingPunct="1">
              <a:defRPr/>
            </a:pPr>
            <a:r>
              <a:rPr lang="en-US" sz="2800" b="1" dirty="0">
                <a:solidFill>
                  <a:srgbClr val="0000FF"/>
                </a:solidFill>
                <a:latin typeface=".VnTime" pitchFamily="34" charset="0"/>
              </a:rPr>
              <a:t>D</a:t>
            </a:r>
            <a:r>
              <a:rPr lang="en-US" sz="2800" b="1">
                <a:solidFill>
                  <a:srgbClr val="0000FF"/>
                </a:solidFill>
                <a:latin typeface=".VnTime" pitchFamily="34" charset="0"/>
              </a:rPr>
              <a:t>. </a:t>
            </a:r>
            <a:r>
              <a:rPr lang="vi-VN" sz="2800">
                <a:solidFill>
                  <a:srgbClr val="FF0000"/>
                </a:solidFill>
                <a:latin typeface=".VnTime" pitchFamily="34" charset="0"/>
              </a:rPr>
              <a:t>NPQ </a:t>
            </a:r>
            <a:r>
              <a:rPr lang="en-US" sz="2800"/>
              <a:t>là tam giác cân tại </a:t>
            </a:r>
            <a:r>
              <a:rPr lang="vi-VN" sz="2800"/>
              <a:t>Q</a:t>
            </a:r>
            <a:r>
              <a:rPr lang="vi-VN" sz="2800">
                <a:solidFill>
                  <a:srgbClr val="FF0000"/>
                </a:solidFill>
                <a:latin typeface="Times New Roman" pitchFamily="18" charset="0"/>
                <a:cs typeface="Times New Roman" pitchFamily="18" charset="0"/>
              </a:rPr>
              <a:t>.</a:t>
            </a:r>
            <a:endParaRPr lang="en-US" sz="2800" dirty="0">
              <a:solidFill>
                <a:schemeClr val="tx1"/>
              </a:solidFill>
            </a:endParaRPr>
          </a:p>
        </p:txBody>
      </p:sp>
      <p:sp>
        <p:nvSpPr>
          <p:cNvPr id="94234" name="Oval 26"/>
          <p:cNvSpPr>
            <a:spLocks noChangeArrowheads="1"/>
          </p:cNvSpPr>
          <p:nvPr/>
        </p:nvSpPr>
        <p:spPr bwMode="auto">
          <a:xfrm>
            <a:off x="125413" y="3792172"/>
            <a:ext cx="431800" cy="431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Tree>
    <p:extLst>
      <p:ext uri="{BB962C8B-B14F-4D97-AF65-F5344CB8AC3E}">
        <p14:creationId xmlns:p14="http://schemas.microsoft.com/office/powerpoint/2010/main" val="4273404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4234"/>
                                        </p:tgtEl>
                                        <p:attrNameLst>
                                          <p:attrName>style.visibility</p:attrName>
                                        </p:attrNameLst>
                                      </p:cBhvr>
                                      <p:to>
                                        <p:strVal val="visible"/>
                                      </p:to>
                                    </p:set>
                                    <p:animEffect transition="in" filter="diamond(in)">
                                      <p:cBhvr>
                                        <p:cTn id="7" dur="2000"/>
                                        <p:tgtEl>
                                          <p:spTgt spid="94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3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260648"/>
            <a:ext cx="7704856" cy="1938992"/>
          </a:xfrm>
          <a:prstGeom prst="rect">
            <a:avLst/>
          </a:prstGeom>
        </p:spPr>
        <p:txBody>
          <a:bodyPr wrap="square">
            <a:spAutoFit/>
          </a:bodyPr>
          <a:lstStyle/>
          <a:p>
            <a:r>
              <a:rPr lang="vi-VN" sz="2400" b="1">
                <a:solidFill>
                  <a:srgbClr val="FF0000"/>
                </a:solidFill>
                <a:latin typeface="Times New Roman" pitchFamily="18" charset="0"/>
                <a:cs typeface="Times New Roman" pitchFamily="18" charset="0"/>
              </a:rPr>
              <a:t>Bài 5</a:t>
            </a:r>
            <a:r>
              <a:rPr lang="vi-VN" sz="2400" b="1">
                <a:latin typeface="Times New Roman" pitchFamily="18" charset="0"/>
                <a:cs typeface="Times New Roman" pitchFamily="18" charset="0"/>
              </a:rPr>
              <a:t> trang 104 Toán 8 Tập 1: </a:t>
            </a:r>
            <a:r>
              <a:rPr lang="vi-VN" sz="2400">
                <a:latin typeface="Times New Roman" pitchFamily="18" charset="0"/>
                <a:cs typeface="Times New Roman" pitchFamily="18" charset="0"/>
              </a:rPr>
              <a:t>Hình 33a là mặt cắt đứng phần chứa nước của một con mương (Hình 32) khi đầy nước có dạng hình thang cân. Người ta mô tả lại bằng hình học mặt cắt đứng của con mương đó ở Hình 33b với BD // AE (B thuộc AC), H là hình chiếu của D trên đường thẳng AC.</a:t>
            </a:r>
            <a:endParaRPr lang="en-US" sz="2400">
              <a:latin typeface="Times New Roman" pitchFamily="18" charset="0"/>
              <a:cs typeface="Times New Roman" pitchFamily="18" charset="0"/>
            </a:endParaRPr>
          </a:p>
        </p:txBody>
      </p:sp>
      <p:pic>
        <p:nvPicPr>
          <p:cNvPr id="64514" name="Picture 2" descr="Bài 5 trang 104 Toán 8 Tập 1 Cánh diều | Giải Toá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199641"/>
            <a:ext cx="7743825" cy="4181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173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60648"/>
            <a:ext cx="1313180" cy="646331"/>
          </a:xfrm>
          <a:prstGeom prst="rect">
            <a:avLst/>
          </a:prstGeom>
        </p:spPr>
        <p:txBody>
          <a:bodyPr wrap="none">
            <a:spAutoFit/>
          </a:bodyPr>
          <a:lstStyle/>
          <a:p>
            <a:r>
              <a:rPr lang="fr-FR" sz="3600" b="1">
                <a:latin typeface="Times New Roman" pitchFamily="18" charset="0"/>
                <a:cs typeface="Times New Roman" pitchFamily="18" charset="0"/>
              </a:rPr>
              <a:t>Bài 5.</a:t>
            </a:r>
            <a:endParaRPr lang="en-US" sz="3600">
              <a:latin typeface="Times New Roman" pitchFamily="18" charset="0"/>
              <a:cs typeface="Times New Roman" pitchFamily="18" charset="0"/>
            </a:endParaRPr>
          </a:p>
        </p:txBody>
      </p:sp>
      <p:pic>
        <p:nvPicPr>
          <p:cNvPr id="3" name="Picture 2" descr="Bài 5 trang 104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2994025" y="56079"/>
            <a:ext cx="3155950" cy="1701800"/>
          </a:xfrm>
          <a:prstGeom prst="rect">
            <a:avLst/>
          </a:prstGeom>
          <a:noFill/>
          <a:ln>
            <a:noFill/>
          </a:ln>
        </p:spPr>
      </p:pic>
      <mc:AlternateContent xmlns:mc="http://schemas.openxmlformats.org/markup-compatibility/2006" xmlns:a14="http://schemas.microsoft.com/office/drawing/2010/main">
        <mc:Choice Requires="a14">
          <p:sp>
            <p:nvSpPr>
              <p:cNvPr id="4" name="Rectangle 3"/>
              <p:cNvSpPr/>
              <p:nvPr/>
            </p:nvSpPr>
            <p:spPr>
              <a:xfrm>
                <a:off x="467544" y="1916832"/>
                <a:ext cx="8532440" cy="4999317"/>
              </a:xfrm>
              <a:prstGeom prst="rect">
                <a:avLst/>
              </a:prstGeom>
            </p:spPr>
            <p:txBody>
              <a:bodyPr wrap="square">
                <a:spAutoFit/>
              </a:bodyPr>
              <a:lstStyle/>
              <a:p>
                <a:r>
                  <a:rPr lang="en-US" sz="2400">
                    <a:latin typeface="Times New Roman" pitchFamily="18" charset="0"/>
                    <a:cs typeface="Times New Roman" pitchFamily="18" charset="0"/>
                  </a:rPr>
                  <a:t>a) • Do BD // AE nên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𝐵𝐷𝐸</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𝐴𝐸𝑥</m:t>
                        </m:r>
                      </m:e>
                    </m:acc>
                    <m:r>
                      <a:rPr lang="nl-NL" sz="2400" i="1">
                        <a:latin typeface="Cambria Math" panose="02040503050406030204" pitchFamily="18" charset="0"/>
                      </a:rPr>
                      <m:t>=</m:t>
                    </m:r>
                    <m:r>
                      <a:rPr lang="en-US" sz="2400">
                        <a:latin typeface="Cambria Math" panose="02040503050406030204" pitchFamily="18" charset="0"/>
                      </a:rPr>
                      <m:t>60°</m:t>
                    </m:r>
                  </m:oMath>
                </a14:m>
                <a:r>
                  <a:rPr lang="en-US" sz="2400">
                    <a:latin typeface="Times New Roman" pitchFamily="18" charset="0"/>
                    <a:cs typeface="Times New Roman" pitchFamily="18" charset="0"/>
                  </a:rPr>
                  <a:t> (đồng vị)</a:t>
                </a:r>
              </a:p>
              <a:p>
                <a:r>
                  <a:rPr lang="en-US" sz="2400">
                    <a:latin typeface="Times New Roman" pitchFamily="18" charset="0"/>
                    <a:cs typeface="Times New Roman" pitchFamily="18" charset="0"/>
                  </a:rPr>
                  <a:t>Do AC // ED nên</a:t>
                </a:r>
                <a14:m>
                  <m:oMath xmlns:m="http://schemas.openxmlformats.org/officeDocument/2006/math">
                    <m:r>
                      <a:rPr lang="en-US" sz="2400" i="1">
                        <a:latin typeface="Cambria Math" panose="02040503050406030204" pitchFamily="18" charset="0"/>
                      </a:rPr>
                      <m:t>  </m:t>
                    </m:r>
                    <m:acc>
                      <m:accPr>
                        <m:chr m:val="̂"/>
                        <m:ctrlPr>
                          <a:rPr lang="en-US" sz="2400" i="1">
                            <a:latin typeface="Cambria Math" panose="02040503050406030204" pitchFamily="18" charset="0"/>
                          </a:rPr>
                        </m:ctrlPr>
                      </m:accPr>
                      <m:e>
                        <m:r>
                          <a:rPr lang="nl-NL" sz="2400" i="1">
                            <a:latin typeface="Cambria Math" panose="02040503050406030204" pitchFamily="18" charset="0"/>
                          </a:rPr>
                          <m:t>𝐵𝐶𝐷</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𝐶𝐷𝑦</m:t>
                        </m:r>
                      </m:e>
                    </m:acc>
                    <m:r>
                      <a:rPr lang="nl-NL" sz="2400" i="1">
                        <a:latin typeface="Cambria Math" panose="02040503050406030204" pitchFamily="18" charset="0"/>
                      </a:rPr>
                      <m:t>=</m:t>
                    </m:r>
                    <m:r>
                      <a:rPr lang="en-US" sz="2400">
                        <a:latin typeface="Cambria Math" panose="02040503050406030204" pitchFamily="18" charset="0"/>
                      </a:rPr>
                      <m:t>60°</m:t>
                    </m:r>
                  </m:oMath>
                </a14:m>
                <a:r>
                  <a:rPr lang="en-US" sz="2400">
                    <a:latin typeface="Times New Roman" pitchFamily="18" charset="0"/>
                    <a:cs typeface="Times New Roman" pitchFamily="18" charset="0"/>
                  </a:rPr>
                  <a:t>  và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𝐶𝐵𝐷</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𝐵𝐷𝐸</m:t>
                        </m:r>
                      </m:e>
                    </m:acc>
                    <m:r>
                      <a:rPr lang="nl-NL" sz="2400" i="1">
                        <a:latin typeface="Cambria Math" panose="02040503050406030204" pitchFamily="18" charset="0"/>
                      </a:rPr>
                      <m:t>=</m:t>
                    </m:r>
                    <m:r>
                      <a:rPr lang="en-US" sz="2400">
                        <a:latin typeface="Cambria Math" panose="02040503050406030204" pitchFamily="18" charset="0"/>
                      </a:rPr>
                      <m:t>60°</m:t>
                    </m:r>
                  </m:oMath>
                </a14:m>
                <a:r>
                  <a:rPr lang="en-US" sz="2400">
                    <a:latin typeface="Times New Roman" pitchFamily="18" charset="0"/>
                    <a:cs typeface="Times New Roman" pitchFamily="18" charset="0"/>
                  </a:rPr>
                  <a:t> (các cặp góc so le trong).</a:t>
                </a:r>
              </a:p>
              <a:p>
                <a:r>
                  <a:rPr lang="en-US" sz="2400">
                    <a:latin typeface="Times New Roman" pitchFamily="18" charset="0"/>
                    <a:cs typeface="Times New Roman" pitchFamily="18" charset="0"/>
                  </a:rPr>
                  <a:t>Ta có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𝐸𝐷𝐵</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𝐵𝐷𝐶</m:t>
                        </m:r>
                      </m:e>
                    </m:acc>
                    <m:r>
                      <a:rPr lang="nl-NL" sz="2400" i="1">
                        <a:latin typeface="Cambria Math" panose="02040503050406030204" pitchFamily="18" charset="0"/>
                      </a:rPr>
                      <m:t>+ </m:t>
                    </m:r>
                    <m:acc>
                      <m:accPr>
                        <m:chr m:val="̂"/>
                        <m:ctrlPr>
                          <a:rPr lang="en-US" sz="2400" i="1">
                            <a:latin typeface="Cambria Math" panose="02040503050406030204" pitchFamily="18" charset="0"/>
                          </a:rPr>
                        </m:ctrlPr>
                      </m:accPr>
                      <m:e>
                        <m:r>
                          <a:rPr lang="nl-NL" sz="2400" i="1">
                            <a:latin typeface="Cambria Math" panose="02040503050406030204" pitchFamily="18" charset="0"/>
                          </a:rPr>
                          <m:t>𝐶𝐷𝑦</m:t>
                        </m:r>
                      </m:e>
                    </m:acc>
                    <m:r>
                      <a:rPr lang="nl-NL" sz="2400" i="1">
                        <a:latin typeface="Cambria Math" panose="02040503050406030204" pitchFamily="18" charset="0"/>
                      </a:rPr>
                      <m:t>=</m:t>
                    </m:r>
                    <m:r>
                      <a:rPr lang="en-US" sz="2400">
                        <a:latin typeface="Cambria Math" panose="02040503050406030204" pitchFamily="18" charset="0"/>
                      </a:rPr>
                      <m:t>180°</m:t>
                    </m:r>
                  </m:oMath>
                </a14:m>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Suy ra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𝐵𝐷𝐶</m:t>
                        </m:r>
                      </m:e>
                    </m:acc>
                    <m:r>
                      <a:rPr lang="nl-NL" sz="2400" i="1">
                        <a:latin typeface="Cambria Math" panose="02040503050406030204" pitchFamily="18" charset="0"/>
                      </a:rPr>
                      <m:t>=</m:t>
                    </m:r>
                    <m:r>
                      <a:rPr lang="en-US" sz="2400">
                        <a:latin typeface="Cambria Math" panose="02040503050406030204" pitchFamily="18" charset="0"/>
                      </a:rPr>
                      <m:t>180°</m:t>
                    </m:r>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𝐸𝐷𝐵</m:t>
                        </m:r>
                      </m:e>
                    </m:acc>
                    <m:r>
                      <a:rPr lang="nl-NL" sz="2400" i="1">
                        <a:latin typeface="Cambria Math" panose="02040503050406030204" pitchFamily="18" charset="0"/>
                      </a:rPr>
                      <m:t>− </m:t>
                    </m:r>
                    <m:acc>
                      <m:accPr>
                        <m:chr m:val="̂"/>
                        <m:ctrlPr>
                          <a:rPr lang="en-US" sz="2400" i="1">
                            <a:latin typeface="Cambria Math" panose="02040503050406030204" pitchFamily="18" charset="0"/>
                          </a:rPr>
                        </m:ctrlPr>
                      </m:accPr>
                      <m:e>
                        <m:r>
                          <a:rPr lang="nl-NL" sz="2400" i="1">
                            <a:latin typeface="Cambria Math" panose="02040503050406030204" pitchFamily="18" charset="0"/>
                          </a:rPr>
                          <m:t>𝐶𝐷𝑦</m:t>
                        </m:r>
                      </m:e>
                    </m:acc>
                  </m:oMath>
                </a14:m>
                <a:r>
                  <a:rPr lang="nl-NL" sz="2400">
                    <a:latin typeface="Times New Roman" pitchFamily="18" charset="0"/>
                    <a:cs typeface="Times New Roman" pitchFamily="18" charset="0"/>
                  </a:rPr>
                  <a:t> </a:t>
                </a:r>
                <a:r>
                  <a:rPr lang="en-US" sz="2400">
                    <a:latin typeface="Times New Roman" pitchFamily="18" charset="0"/>
                    <a:cs typeface="Times New Roman" pitchFamily="18" charset="0"/>
                  </a:rPr>
                  <a:t>=180°−60°−60°=60°</a:t>
                </a:r>
              </a:p>
              <a:p>
                <a:r>
                  <a:rPr lang="en-US" sz="2400">
                    <a:latin typeface="Times New Roman" pitchFamily="18" charset="0"/>
                    <a:cs typeface="Times New Roman" pitchFamily="18" charset="0"/>
                  </a:rPr>
                  <a:t>ΔBCD có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𝐶𝐵𝐷</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𝐵𝐷𝐶</m:t>
                        </m:r>
                      </m:e>
                    </m:acc>
                    <m:r>
                      <a:rPr lang="nl-NL" sz="2400" i="1">
                        <a:latin typeface="Cambria Math" panose="02040503050406030204" pitchFamily="18" charset="0"/>
                      </a:rPr>
                      <m:t>= </m:t>
                    </m:r>
                    <m:acc>
                      <m:accPr>
                        <m:chr m:val="̂"/>
                        <m:ctrlPr>
                          <a:rPr lang="en-US" sz="2400" i="1">
                            <a:latin typeface="Cambria Math" panose="02040503050406030204" pitchFamily="18" charset="0"/>
                          </a:rPr>
                        </m:ctrlPr>
                      </m:accPr>
                      <m:e>
                        <m:r>
                          <a:rPr lang="nl-NL" sz="2400" i="1">
                            <a:latin typeface="Cambria Math" panose="02040503050406030204" pitchFamily="18" charset="0"/>
                          </a:rPr>
                          <m:t>𝐷𝐵𝐶</m:t>
                        </m:r>
                      </m:e>
                    </m:acc>
                    <m:r>
                      <a:rPr lang="nl-NL" sz="2400" i="1">
                        <a:latin typeface="Cambria Math" panose="02040503050406030204" pitchFamily="18" charset="0"/>
                      </a:rPr>
                      <m:t>=</m:t>
                    </m:r>
                    <m:r>
                      <a:rPr lang="en-US" sz="2400">
                        <a:latin typeface="Cambria Math" panose="02040503050406030204" pitchFamily="18" charset="0"/>
                      </a:rPr>
                      <m:t>60° </m:t>
                    </m:r>
                  </m:oMath>
                </a14:m>
                <a:r>
                  <a:rPr lang="en-US" sz="2400">
                    <a:latin typeface="Times New Roman" pitchFamily="18" charset="0"/>
                    <a:cs typeface="Times New Roman" pitchFamily="18" charset="0"/>
                  </a:rPr>
                  <a:t>nên là tam giác đều.</a:t>
                </a:r>
              </a:p>
              <a:p>
                <a:r>
                  <a:rPr lang="en-US" sz="2400">
                    <a:latin typeface="Times New Roman" pitchFamily="18" charset="0"/>
                    <a:cs typeface="Times New Roman" pitchFamily="18" charset="0"/>
                  </a:rPr>
                  <a:t>Suy ra BD = BC = CD = 2 m.</a:t>
                </a:r>
              </a:p>
              <a:p>
                <a:r>
                  <a:rPr lang="en-US" sz="2400">
                    <a:latin typeface="Times New Roman" pitchFamily="18" charset="0"/>
                    <a:cs typeface="Times New Roman" pitchFamily="18" charset="0"/>
                  </a:rPr>
                  <a:t>• ΔBDE có BD = DE = 2 m nên là tam giác cân tại D</a:t>
                </a:r>
              </a:p>
              <a:p>
                <a:r>
                  <a:rPr lang="en-US" sz="2400">
                    <a:latin typeface="Times New Roman" pitchFamily="18" charset="0"/>
                    <a:cs typeface="Times New Roman" pitchFamily="18" charset="0"/>
                  </a:rPr>
                  <a:t>Lại có </a:t>
                </a:r>
                <a14:m>
                  <m:oMath xmlns:m="http://schemas.openxmlformats.org/officeDocument/2006/math">
                    <m:r>
                      <a:rPr lang="en-US" sz="2400" i="1">
                        <a:latin typeface="Cambria Math" panose="02040503050406030204" pitchFamily="18" charset="0"/>
                      </a:rPr>
                      <m:t>  </m:t>
                    </m:r>
                    <m:acc>
                      <m:accPr>
                        <m:chr m:val="̂"/>
                        <m:ctrlPr>
                          <a:rPr lang="en-US" sz="2400" i="1">
                            <a:latin typeface="Cambria Math" panose="02040503050406030204" pitchFamily="18" charset="0"/>
                          </a:rPr>
                        </m:ctrlPr>
                      </m:accPr>
                      <m:e>
                        <m:r>
                          <a:rPr lang="nl-NL" sz="2400" i="1">
                            <a:latin typeface="Cambria Math" panose="02040503050406030204" pitchFamily="18" charset="0"/>
                          </a:rPr>
                          <m:t>𝐵𝐷𝐸</m:t>
                        </m:r>
                      </m:e>
                    </m:acc>
                    <m:r>
                      <a:rPr lang="nl-NL" sz="2400" i="1">
                        <a:latin typeface="Cambria Math" panose="02040503050406030204" pitchFamily="18" charset="0"/>
                      </a:rPr>
                      <m:t>=</m:t>
                    </m:r>
                    <m:r>
                      <a:rPr lang="en-US" sz="2400">
                        <a:latin typeface="Cambria Math" panose="02040503050406030204" pitchFamily="18" charset="0"/>
                      </a:rPr>
                      <m:t>60° </m:t>
                    </m:r>
                  </m:oMath>
                </a14:m>
                <a:r>
                  <a:rPr lang="en-US" sz="2400">
                    <a:latin typeface="Times New Roman" pitchFamily="18" charset="0"/>
                    <a:cs typeface="Times New Roman" pitchFamily="18" charset="0"/>
                  </a:rPr>
                  <a:t> nên ΔBDE là tam giác đều.</a:t>
                </a:r>
              </a:p>
              <a:p>
                <a:r>
                  <a:rPr lang="en-US" sz="2400">
                    <a:latin typeface="Times New Roman" pitchFamily="18" charset="0"/>
                    <a:cs typeface="Times New Roman" pitchFamily="18" charset="0"/>
                  </a:rPr>
                  <a:t>Suy ra BE = BD = DE =  2 m và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𝐵𝐸𝐷</m:t>
                        </m:r>
                      </m:e>
                    </m:acc>
                    <m:r>
                      <a:rPr lang="nl-NL" sz="2400" i="1">
                        <a:latin typeface="Cambria Math" panose="02040503050406030204" pitchFamily="18" charset="0"/>
                      </a:rPr>
                      <m:t>=</m:t>
                    </m:r>
                    <m:r>
                      <a:rPr lang="en-US" sz="2400">
                        <a:latin typeface="Cambria Math" panose="02040503050406030204" pitchFamily="18" charset="0"/>
                      </a:rPr>
                      <m:t>60°</m:t>
                    </m:r>
                  </m:oMath>
                </a14:m>
                <a:r>
                  <a:rPr lang="vi-VN" sz="2400">
                    <a:latin typeface="Times New Roman" pitchFamily="18" charset="0"/>
                    <a:cs typeface="Times New Roman" pitchFamily="18" charset="0"/>
                  </a:rPr>
                  <a:t>.</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 Do AC // ED nên </a:t>
                </a:r>
                <a14:m>
                  <m:oMath xmlns:m="http://schemas.openxmlformats.org/officeDocument/2006/math">
                    <m:r>
                      <a:rPr lang="en-US" sz="2400" i="1">
                        <a:latin typeface="Cambria Math" panose="02040503050406030204" pitchFamily="18" charset="0"/>
                      </a:rPr>
                      <m:t> </m:t>
                    </m:r>
                    <m:acc>
                      <m:accPr>
                        <m:chr m:val="̂"/>
                        <m:ctrlPr>
                          <a:rPr lang="en-US" sz="2400" i="1">
                            <a:latin typeface="Cambria Math" panose="02040503050406030204" pitchFamily="18" charset="0"/>
                          </a:rPr>
                        </m:ctrlPr>
                      </m:accPr>
                      <m:e>
                        <m:r>
                          <a:rPr lang="nl-NL" sz="2400" i="1">
                            <a:latin typeface="Cambria Math" panose="02040503050406030204" pitchFamily="18" charset="0"/>
                          </a:rPr>
                          <m:t>𝐴𝐵𝐸</m:t>
                        </m:r>
                      </m:e>
                    </m:acc>
                    <m:r>
                      <a:rPr lang="nl-NL" sz="2400" i="1">
                        <a:latin typeface="Cambria Math" panose="02040503050406030204" pitchFamily="18" charset="0"/>
                      </a:rPr>
                      <m:t>=</m:t>
                    </m:r>
                    <m:acc>
                      <m:accPr>
                        <m:chr m:val="̂"/>
                        <m:ctrlPr>
                          <a:rPr lang="en-US" sz="2400" i="1">
                            <a:latin typeface="Cambria Math" panose="02040503050406030204" pitchFamily="18" charset="0"/>
                          </a:rPr>
                        </m:ctrlPr>
                      </m:accPr>
                      <m:e>
                        <m:r>
                          <a:rPr lang="nl-NL" sz="2400" i="1">
                            <a:latin typeface="Cambria Math" panose="02040503050406030204" pitchFamily="18" charset="0"/>
                          </a:rPr>
                          <m:t>𝐵𝐸𝐷</m:t>
                        </m:r>
                      </m:e>
                    </m:acc>
                    <m:r>
                      <a:rPr lang="nl-NL" sz="2400" i="1">
                        <a:latin typeface="Cambria Math" panose="02040503050406030204" pitchFamily="18" charset="0"/>
                      </a:rPr>
                      <m:t>=</m:t>
                    </m:r>
                    <m:r>
                      <a:rPr lang="en-US" sz="2400">
                        <a:latin typeface="Cambria Math" panose="02040503050406030204" pitchFamily="18" charset="0"/>
                      </a:rPr>
                      <m:t>60°</m:t>
                    </m:r>
                  </m:oMath>
                </a14:m>
                <a:r>
                  <a:rPr lang="en-US" sz="2400">
                    <a:latin typeface="Times New Roman" pitchFamily="18" charset="0"/>
                    <a:cs typeface="Times New Roman" pitchFamily="18" charset="0"/>
                  </a:rPr>
                  <a:t> (so le trong).</a:t>
                </a:r>
              </a:p>
              <a:p>
                <a:r>
                  <a:rPr lang="en-US" sz="2400">
                    <a:latin typeface="Times New Roman" pitchFamily="18" charset="0"/>
                    <a:cs typeface="Times New Roman" pitchFamily="18" charset="0"/>
                  </a:rPr>
                  <a:t>ΔABE có AE = BE = 2 m nên là tam giác cân tại E.</a:t>
                </a:r>
              </a:p>
              <a:p>
                <a:r>
                  <a:rPr lang="en-US" sz="2400">
                    <a:latin typeface="Times New Roman" pitchFamily="18" charset="0"/>
                    <a:cs typeface="Times New Roman" pitchFamily="18" charset="0"/>
                  </a:rPr>
                  <a:t>Lại có </a:t>
                </a:r>
                <a14:m>
                  <m:oMath xmlns:m="http://schemas.openxmlformats.org/officeDocument/2006/math">
                    <m:acc>
                      <m:accPr>
                        <m:chr m:val="̂"/>
                        <m:ctrlPr>
                          <a:rPr lang="en-US" sz="2400" i="1">
                            <a:latin typeface="Cambria Math" panose="02040503050406030204" pitchFamily="18" charset="0"/>
                          </a:rPr>
                        </m:ctrlPr>
                      </m:accPr>
                      <m:e>
                        <m:r>
                          <a:rPr lang="nl-NL" sz="2400" i="1">
                            <a:latin typeface="Cambria Math" panose="02040503050406030204" pitchFamily="18" charset="0"/>
                          </a:rPr>
                          <m:t>𝐴𝐵𝐸</m:t>
                        </m:r>
                      </m:e>
                    </m:acc>
                    <m:r>
                      <a:rPr lang="nl-NL" sz="2400" i="1">
                        <a:latin typeface="Cambria Math" panose="02040503050406030204" pitchFamily="18" charset="0"/>
                      </a:rPr>
                      <m:t>=</m:t>
                    </m:r>
                    <m:r>
                      <a:rPr lang="en-US" sz="2400">
                        <a:latin typeface="Cambria Math" panose="02040503050406030204" pitchFamily="18" charset="0"/>
                      </a:rPr>
                      <m:t>60° </m:t>
                    </m:r>
                  </m:oMath>
                </a14:m>
                <a:r>
                  <a:rPr lang="en-US" sz="2400">
                    <a:latin typeface="Times New Roman" pitchFamily="18" charset="0"/>
                    <a:cs typeface="Times New Roman" pitchFamily="18" charset="0"/>
                  </a:rPr>
                  <a:t>nên ΔABE là tam giác đều.</a:t>
                </a:r>
              </a:p>
            </p:txBody>
          </p:sp>
        </mc:Choice>
        <mc:Fallback xmlns="">
          <p:sp>
            <p:nvSpPr>
              <p:cNvPr id="4" name="Rectangle 3"/>
              <p:cNvSpPr>
                <a:spLocks noRot="1" noChangeAspect="1" noMove="1" noResize="1" noEditPoints="1" noAdjustHandles="1" noChangeArrowheads="1" noChangeShapeType="1" noTextEdit="1"/>
              </p:cNvSpPr>
              <p:nvPr/>
            </p:nvSpPr>
            <p:spPr>
              <a:xfrm>
                <a:off x="467544" y="1916832"/>
                <a:ext cx="8532440" cy="4999317"/>
              </a:xfrm>
              <a:prstGeom prst="rect">
                <a:avLst/>
              </a:prstGeom>
              <a:blipFill rotWithShape="1">
                <a:blip r:embed="rId3"/>
                <a:stretch>
                  <a:fillRect l="-1144" t="-731" r="-858" b="-1827"/>
                </a:stretch>
              </a:blipFill>
            </p:spPr>
            <p:txBody>
              <a:bodyPr/>
              <a:lstStyle/>
              <a:p>
                <a:r>
                  <a:rPr lang="en-US">
                    <a:noFill/>
                  </a:rPr>
                  <a:t> </a:t>
                </a:r>
              </a:p>
            </p:txBody>
          </p:sp>
        </mc:Fallback>
      </mc:AlternateContent>
    </p:spTree>
    <p:extLst>
      <p:ext uri="{BB962C8B-B14F-4D97-AF65-F5344CB8AC3E}">
        <p14:creationId xmlns:p14="http://schemas.microsoft.com/office/powerpoint/2010/main" val="1656110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60648"/>
            <a:ext cx="1313180" cy="646331"/>
          </a:xfrm>
          <a:prstGeom prst="rect">
            <a:avLst/>
          </a:prstGeom>
        </p:spPr>
        <p:txBody>
          <a:bodyPr wrap="none">
            <a:spAutoFit/>
          </a:bodyPr>
          <a:lstStyle/>
          <a:p>
            <a:r>
              <a:rPr lang="fr-FR" sz="3600" b="1">
                <a:latin typeface="Times New Roman" pitchFamily="18" charset="0"/>
                <a:cs typeface="Times New Roman" pitchFamily="18" charset="0"/>
              </a:rPr>
              <a:t>Bài 5.</a:t>
            </a:r>
            <a:endParaRPr lang="en-US" sz="3600">
              <a:latin typeface="Times New Roman" pitchFamily="18" charset="0"/>
              <a:cs typeface="Times New Roman" pitchFamily="18" charset="0"/>
            </a:endParaRPr>
          </a:p>
        </p:txBody>
      </p:sp>
      <p:pic>
        <p:nvPicPr>
          <p:cNvPr id="3" name="Picture 2" descr="Bài 5 trang 104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2994025" y="56079"/>
            <a:ext cx="3155950" cy="1701800"/>
          </a:xfrm>
          <a:prstGeom prst="rect">
            <a:avLst/>
          </a:prstGeom>
          <a:noFill/>
          <a:ln>
            <a:noFill/>
          </a:ln>
        </p:spPr>
      </p:pic>
      <mc:AlternateContent xmlns:mc="http://schemas.openxmlformats.org/markup-compatibility/2006" xmlns:a14="http://schemas.microsoft.com/office/drawing/2010/main">
        <mc:Choice Requires="a14">
          <p:sp>
            <p:nvSpPr>
              <p:cNvPr id="4" name="Rectangle 3"/>
              <p:cNvSpPr/>
              <p:nvPr/>
            </p:nvSpPr>
            <p:spPr>
              <a:xfrm>
                <a:off x="490918" y="2060848"/>
                <a:ext cx="7776864" cy="4631140"/>
              </a:xfrm>
              <a:prstGeom prst="rect">
                <a:avLst/>
              </a:prstGeom>
            </p:spPr>
            <p:txBody>
              <a:bodyPr wrap="square">
                <a:spAutoFit/>
              </a:bodyPr>
              <a:lstStyle/>
              <a:p>
                <a:r>
                  <a:rPr lang="en-US" sz="2800">
                    <a:latin typeface="Times New Roman" pitchFamily="18" charset="0"/>
                    <a:cs typeface="Times New Roman" pitchFamily="18" charset="0"/>
                  </a:rPr>
                  <a:t>b) • Do ΔBCD là tam giác đều nên đường cao BH đồng thời là đường trung tuyến của tam giác</a:t>
                </a:r>
              </a:p>
              <a:p>
                <a:r>
                  <a:rPr lang="en-US" sz="2800">
                    <a:latin typeface="Times New Roman" pitchFamily="18" charset="0"/>
                    <a:cs typeface="Times New Roman" pitchFamily="18" charset="0"/>
                  </a:rPr>
                  <a:t>Do đó H là trung điểm của BC nên HC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oMath>
                </a14:m>
                <a:r>
                  <a:rPr lang="en-US" sz="2800">
                    <a:latin typeface="Times New Roman" pitchFamily="18" charset="0"/>
                    <a:cs typeface="Times New Roman" pitchFamily="18" charset="0"/>
                  </a:rPr>
                  <a:t> BC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oMath>
                </a14:m>
                <a:r>
                  <a:rPr lang="vi-VN" sz="2800">
                    <a:latin typeface="Times New Roman" pitchFamily="18" charset="0"/>
                    <a:cs typeface="Times New Roman" pitchFamily="18" charset="0"/>
                  </a:rPr>
                  <a:t> .</a:t>
                </a:r>
                <a:r>
                  <a:rPr lang="en-US" sz="2800">
                    <a:latin typeface="Times New Roman" pitchFamily="18" charset="0"/>
                    <a:cs typeface="Times New Roman" pitchFamily="18" charset="0"/>
                  </a:rPr>
                  <a:t>2=1(m).</a:t>
                </a:r>
              </a:p>
              <a:p>
                <a:r>
                  <a:rPr lang="en-US" sz="2800">
                    <a:latin typeface="Times New Roman" pitchFamily="18" charset="0"/>
                    <a:cs typeface="Times New Roman" pitchFamily="18" charset="0"/>
                  </a:rPr>
                  <a:t>Xét ΔDHC vuông tại H, theo định lí Pythagore có:</a:t>
                </a:r>
              </a:p>
              <a:p>
                <a:r>
                  <a:rPr lang="en-US" sz="2800">
                    <a:latin typeface="Times New Roman" pitchFamily="18" charset="0"/>
                    <a:cs typeface="Times New Roman" pitchFamily="18" charset="0"/>
                  </a:rPr>
                  <a:t>CD</a:t>
                </a:r>
                <a:r>
                  <a:rPr lang="vi-VN" sz="2800" baseline="30000">
                    <a:latin typeface="Times New Roman" pitchFamily="18" charset="0"/>
                    <a:cs typeface="Times New Roman" pitchFamily="18" charset="0"/>
                  </a:rPr>
                  <a:t>2</a:t>
                </a:r>
                <a:r>
                  <a:rPr lang="en-US" sz="2800">
                    <a:latin typeface="Times New Roman" pitchFamily="18" charset="0"/>
                    <a:cs typeface="Times New Roman" pitchFamily="18" charset="0"/>
                  </a:rPr>
                  <a:t> = HC</a:t>
                </a:r>
                <a:r>
                  <a:rPr lang="vi-VN" sz="2800" baseline="30000">
                    <a:latin typeface="Times New Roman" pitchFamily="18" charset="0"/>
                    <a:cs typeface="Times New Roman" pitchFamily="18" charset="0"/>
                  </a:rPr>
                  <a:t>2</a:t>
                </a:r>
                <a:r>
                  <a:rPr lang="en-US" sz="2800">
                    <a:latin typeface="Times New Roman" pitchFamily="18" charset="0"/>
                    <a:cs typeface="Times New Roman" pitchFamily="18" charset="0"/>
                  </a:rPr>
                  <a:t> + DH</a:t>
                </a:r>
                <a:r>
                  <a:rPr lang="vi-VN" sz="2800" baseline="30000">
                    <a:latin typeface="Times New Roman" pitchFamily="18" charset="0"/>
                    <a:cs typeface="Times New Roman" pitchFamily="18" charset="0"/>
                  </a:rPr>
                  <a:t>2</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Suy ra DH</a:t>
                </a:r>
                <a:r>
                  <a:rPr lang="vi-VN" sz="2800" baseline="30000">
                    <a:latin typeface="Times New Roman" pitchFamily="18" charset="0"/>
                    <a:cs typeface="Times New Roman" pitchFamily="18" charset="0"/>
                  </a:rPr>
                  <a:t>2</a:t>
                </a:r>
                <a:r>
                  <a:rPr lang="en-US" sz="2800">
                    <a:latin typeface="Times New Roman" pitchFamily="18" charset="0"/>
                    <a:cs typeface="Times New Roman" pitchFamily="18" charset="0"/>
                  </a:rPr>
                  <a:t> = CD</a:t>
                </a:r>
                <a:r>
                  <a:rPr lang="vi-VN" sz="2800" baseline="30000">
                    <a:latin typeface="Times New Roman" pitchFamily="18" charset="0"/>
                    <a:cs typeface="Times New Roman" pitchFamily="18" charset="0"/>
                  </a:rPr>
                  <a:t>2</a:t>
                </a:r>
                <a:r>
                  <a:rPr lang="en-US" sz="2800">
                    <a:latin typeface="Times New Roman" pitchFamily="18" charset="0"/>
                    <a:cs typeface="Times New Roman" pitchFamily="18" charset="0"/>
                  </a:rPr>
                  <a:t> – HC</a:t>
                </a:r>
                <a:r>
                  <a:rPr lang="vi-VN" sz="2800" baseline="30000">
                    <a:latin typeface="Times New Roman" pitchFamily="18" charset="0"/>
                    <a:cs typeface="Times New Roman" pitchFamily="18" charset="0"/>
                  </a:rPr>
                  <a:t>2</a:t>
                </a:r>
                <a:r>
                  <a:rPr lang="en-US" sz="2800">
                    <a:latin typeface="Times New Roman" pitchFamily="18" charset="0"/>
                    <a:cs typeface="Times New Roman" pitchFamily="18" charset="0"/>
                  </a:rPr>
                  <a:t> = 2</a:t>
                </a:r>
                <a:r>
                  <a:rPr lang="vi-VN" sz="2800" baseline="30000">
                    <a:latin typeface="Times New Roman" pitchFamily="18" charset="0"/>
                    <a:cs typeface="Times New Roman" pitchFamily="18" charset="0"/>
                  </a:rPr>
                  <a:t>2</a:t>
                </a:r>
                <a:r>
                  <a:rPr lang="en-US" sz="2800">
                    <a:latin typeface="Times New Roman" pitchFamily="18" charset="0"/>
                    <a:cs typeface="Times New Roman" pitchFamily="18" charset="0"/>
                  </a:rPr>
                  <a:t> – 1</a:t>
                </a:r>
                <a:r>
                  <a:rPr lang="vi-VN" sz="2800" baseline="30000">
                    <a:latin typeface="Times New Roman" pitchFamily="18" charset="0"/>
                    <a:cs typeface="Times New Roman" pitchFamily="18" charset="0"/>
                  </a:rPr>
                  <a:t>2</a:t>
                </a:r>
                <a:r>
                  <a:rPr lang="en-US" sz="2800">
                    <a:latin typeface="Times New Roman" pitchFamily="18" charset="0"/>
                    <a:cs typeface="Times New Roman" pitchFamily="18" charset="0"/>
                  </a:rPr>
                  <a:t> = 3.</a:t>
                </a:r>
              </a:p>
              <a:p>
                <a:r>
                  <a:rPr lang="en-US" sz="2800">
                    <a:latin typeface="Times New Roman" pitchFamily="18" charset="0"/>
                    <a:cs typeface="Times New Roman" pitchFamily="18" charset="0"/>
                  </a:rPr>
                  <a:t>Do đó DH =  </a:t>
                </a:r>
                <a14:m>
                  <m:oMath xmlns:m="http://schemas.openxmlformats.org/officeDocument/2006/math">
                    <m:rad>
                      <m:radPr>
                        <m:degHide m:val="on"/>
                        <m:ctrlPr>
                          <a:rPr lang="en-US" sz="2800" i="1">
                            <a:latin typeface="Cambria Math" panose="02040503050406030204" pitchFamily="18" charset="0"/>
                          </a:rPr>
                        </m:ctrlPr>
                      </m:radPr>
                      <m:deg/>
                      <m:e>
                        <m:r>
                          <a:rPr lang="nl-NL" sz="2800" i="1">
                            <a:latin typeface="Cambria Math" panose="02040503050406030204" pitchFamily="18" charset="0"/>
                          </a:rPr>
                          <m:t>3</m:t>
                        </m:r>
                      </m:e>
                    </m:rad>
                  </m:oMath>
                </a14:m>
                <a:r>
                  <a:rPr lang="nl-NL" sz="2800">
                    <a:latin typeface="Times New Roman" pitchFamily="18" charset="0"/>
                    <a:cs typeface="Times New Roman" pitchFamily="18" charset="0"/>
                  </a:rPr>
                  <a:t> </a:t>
                </a:r>
                <a:r>
                  <a:rPr lang="en-US" sz="2800">
                    <a:latin typeface="Times New Roman" pitchFamily="18" charset="0"/>
                    <a:cs typeface="Times New Roman" pitchFamily="18" charset="0"/>
                  </a:rPr>
                  <a:t>(m).</a:t>
                </a:r>
              </a:p>
              <a:p>
                <a:r>
                  <a:rPr lang="en-US" sz="2800">
                    <a:latin typeface="Times New Roman" pitchFamily="18" charset="0"/>
                    <a:cs typeface="Times New Roman" pitchFamily="18" charset="0"/>
                  </a:rPr>
                  <a:t>• Do ΔABE là tam giác đều nên AB = AE =  2 m.</a:t>
                </a:r>
              </a:p>
              <a:p>
                <a:r>
                  <a:rPr lang="en-US" sz="2800">
                    <a:latin typeface="Times New Roman" pitchFamily="18" charset="0"/>
                    <a:cs typeface="Times New Roman" pitchFamily="18" charset="0"/>
                  </a:rPr>
                  <a:t>Khi đó AC = AB + BC = 2 + 2 = 4 (m).</a:t>
                </a:r>
              </a:p>
            </p:txBody>
          </p:sp>
        </mc:Choice>
        <mc:Fallback xmlns="">
          <p:sp>
            <p:nvSpPr>
              <p:cNvPr id="4" name="Rectangle 3"/>
              <p:cNvSpPr>
                <a:spLocks noRot="1" noChangeAspect="1" noMove="1" noResize="1" noEditPoints="1" noAdjustHandles="1" noChangeArrowheads="1" noChangeShapeType="1" noTextEdit="1"/>
              </p:cNvSpPr>
              <p:nvPr/>
            </p:nvSpPr>
            <p:spPr>
              <a:xfrm>
                <a:off x="490918" y="2060848"/>
                <a:ext cx="7776864" cy="4631140"/>
              </a:xfrm>
              <a:prstGeom prst="rect">
                <a:avLst/>
              </a:prstGeom>
              <a:blipFill rotWithShape="1">
                <a:blip r:embed="rId3"/>
                <a:stretch>
                  <a:fillRect l="-1647" t="-1316" b="-2763"/>
                </a:stretch>
              </a:blipFill>
            </p:spPr>
            <p:txBody>
              <a:bodyPr/>
              <a:lstStyle/>
              <a:p>
                <a:r>
                  <a:rPr lang="en-US">
                    <a:noFill/>
                  </a:rPr>
                  <a:t> </a:t>
                </a:r>
              </a:p>
            </p:txBody>
          </p:sp>
        </mc:Fallback>
      </mc:AlternateContent>
    </p:spTree>
    <p:extLst>
      <p:ext uri="{BB962C8B-B14F-4D97-AF65-F5344CB8AC3E}">
        <p14:creationId xmlns:p14="http://schemas.microsoft.com/office/powerpoint/2010/main" val="297961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60648"/>
            <a:ext cx="1313180" cy="646331"/>
          </a:xfrm>
          <a:prstGeom prst="rect">
            <a:avLst/>
          </a:prstGeom>
        </p:spPr>
        <p:txBody>
          <a:bodyPr wrap="none">
            <a:spAutoFit/>
          </a:bodyPr>
          <a:lstStyle/>
          <a:p>
            <a:r>
              <a:rPr lang="fr-FR" sz="3600" b="1">
                <a:latin typeface="Times New Roman" pitchFamily="18" charset="0"/>
                <a:cs typeface="Times New Roman" pitchFamily="18" charset="0"/>
              </a:rPr>
              <a:t>Bài 5.</a:t>
            </a:r>
            <a:endParaRPr lang="en-US" sz="3600">
              <a:latin typeface="Times New Roman" pitchFamily="18" charset="0"/>
              <a:cs typeface="Times New Roman" pitchFamily="18" charset="0"/>
            </a:endParaRPr>
          </a:p>
        </p:txBody>
      </p:sp>
      <p:pic>
        <p:nvPicPr>
          <p:cNvPr id="3" name="Picture 2" descr="Bài 5 trang 104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2994025" y="56079"/>
            <a:ext cx="3155950" cy="1701800"/>
          </a:xfrm>
          <a:prstGeom prst="rect">
            <a:avLst/>
          </a:prstGeom>
          <a:noFill/>
          <a:ln>
            <a:noFill/>
          </a:ln>
        </p:spPr>
      </p:pic>
      <mc:AlternateContent xmlns:mc="http://schemas.openxmlformats.org/markup-compatibility/2006" xmlns:a14="http://schemas.microsoft.com/office/drawing/2010/main">
        <mc:Choice Requires="a14">
          <p:sp>
            <p:nvSpPr>
              <p:cNvPr id="4" name="Rectangle 3"/>
              <p:cNvSpPr/>
              <p:nvPr/>
            </p:nvSpPr>
            <p:spPr>
              <a:xfrm>
                <a:off x="179512" y="2132856"/>
                <a:ext cx="8640960" cy="2604174"/>
              </a:xfrm>
              <a:prstGeom prst="rect">
                <a:avLst/>
              </a:prstGeom>
            </p:spPr>
            <p:txBody>
              <a:bodyPr wrap="square">
                <a:spAutoFit/>
              </a:bodyPr>
              <a:lstStyle/>
              <a:p>
                <a:r>
                  <a:rPr lang="en-US" sz="3600">
                    <a:latin typeface="Times New Roman" pitchFamily="18" charset="0"/>
                    <a:cs typeface="Times New Roman" pitchFamily="18" charset="0"/>
                  </a:rPr>
                  <a:t>c) Diện tích mặt cắt đứng phần chứa nước của con mương đó khi đầy nước là:</a:t>
                </a:r>
              </a:p>
              <a:p>
                <a:r>
                  <a:rPr lang="en-US" sz="3600">
                    <a:latin typeface="Times New Roman" pitchFamily="18" charset="0"/>
                    <a:cs typeface="Times New Roman" pitchFamily="18" charset="0"/>
                  </a:rPr>
                  <a:t>SAEDC=</a:t>
                </a:r>
                <a14:m>
                  <m:oMath xmlns:m="http://schemas.openxmlformats.org/officeDocument/2006/math">
                    <m:r>
                      <a:rPr lang="en-US" sz="3600" i="1">
                        <a:latin typeface="Cambria Math" panose="02040503050406030204" pitchFamily="18" charset="0"/>
                      </a:rPr>
                      <m:t> </m:t>
                    </m:r>
                    <m:f>
                      <m:fPr>
                        <m:ctrlPr>
                          <a:rPr lang="en-US" sz="3600" i="1">
                            <a:latin typeface="Cambria Math" panose="02040503050406030204" pitchFamily="18" charset="0"/>
                          </a:rPr>
                        </m:ctrlPr>
                      </m:fPr>
                      <m:num>
                        <m:r>
                          <a:rPr lang="nl-NL" sz="3600" i="1">
                            <a:latin typeface="Cambria Math" panose="02040503050406030204" pitchFamily="18" charset="0"/>
                          </a:rPr>
                          <m:t>1</m:t>
                        </m:r>
                      </m:num>
                      <m:den>
                        <m:r>
                          <a:rPr lang="nl-NL" sz="3600" i="1">
                            <a:latin typeface="Cambria Math" panose="02040503050406030204" pitchFamily="18" charset="0"/>
                          </a:rPr>
                          <m:t>2</m:t>
                        </m:r>
                      </m:den>
                    </m:f>
                  </m:oMath>
                </a14:m>
                <a:r>
                  <a:rPr lang="en-US" sz="3600">
                    <a:latin typeface="Times New Roman" pitchFamily="18" charset="0"/>
                    <a:cs typeface="Times New Roman" pitchFamily="18" charset="0"/>
                  </a:rPr>
                  <a:t>. (ED+AC).DH=</a:t>
                </a:r>
                <a14:m>
                  <m:oMath xmlns:m="http://schemas.openxmlformats.org/officeDocument/2006/math">
                    <m:r>
                      <a:rPr lang="en-US" sz="3600" i="1">
                        <a:latin typeface="Cambria Math" panose="02040503050406030204" pitchFamily="18" charset="0"/>
                      </a:rPr>
                      <m:t>  </m:t>
                    </m:r>
                    <m:f>
                      <m:fPr>
                        <m:ctrlPr>
                          <a:rPr lang="en-US" sz="3600" i="1">
                            <a:latin typeface="Cambria Math" panose="02040503050406030204" pitchFamily="18" charset="0"/>
                          </a:rPr>
                        </m:ctrlPr>
                      </m:fPr>
                      <m:num>
                        <m:r>
                          <a:rPr lang="nl-NL" sz="3600" i="1">
                            <a:latin typeface="Cambria Math" panose="02040503050406030204" pitchFamily="18" charset="0"/>
                          </a:rPr>
                          <m:t>1</m:t>
                        </m:r>
                      </m:num>
                      <m:den>
                        <m:r>
                          <a:rPr lang="nl-NL" sz="3600" i="1">
                            <a:latin typeface="Cambria Math" panose="02040503050406030204" pitchFamily="18" charset="0"/>
                          </a:rPr>
                          <m:t>2</m:t>
                        </m:r>
                      </m:den>
                    </m:f>
                  </m:oMath>
                </a14:m>
                <a:r>
                  <a:rPr lang="en-US" sz="3600">
                    <a:latin typeface="Times New Roman" pitchFamily="18" charset="0"/>
                    <a:cs typeface="Times New Roman" pitchFamily="18" charset="0"/>
                  </a:rPr>
                  <a:t>. (2+4).</a:t>
                </a:r>
                <a14:m>
                  <m:oMath xmlns:m="http://schemas.openxmlformats.org/officeDocument/2006/math">
                    <m:r>
                      <a:rPr lang="en-US" sz="3600" i="1">
                        <a:latin typeface="Cambria Math" panose="02040503050406030204" pitchFamily="18" charset="0"/>
                      </a:rPr>
                      <m:t> </m:t>
                    </m:r>
                    <m:rad>
                      <m:radPr>
                        <m:degHide m:val="on"/>
                        <m:ctrlPr>
                          <a:rPr lang="en-US" sz="3600" i="1">
                            <a:latin typeface="Cambria Math" panose="02040503050406030204" pitchFamily="18" charset="0"/>
                          </a:rPr>
                        </m:ctrlPr>
                      </m:radPr>
                      <m:deg/>
                      <m:e>
                        <m:r>
                          <a:rPr lang="nl-NL" sz="3600" i="1">
                            <a:latin typeface="Cambria Math" panose="02040503050406030204" pitchFamily="18" charset="0"/>
                          </a:rPr>
                          <m:t>3</m:t>
                        </m:r>
                      </m:e>
                    </m:rad>
                    <m:r>
                      <a:rPr lang="nl-NL" sz="3600" i="1">
                        <a:latin typeface="Cambria Math" panose="02040503050406030204" pitchFamily="18" charset="0"/>
                      </a:rPr>
                      <m:t>  </m:t>
                    </m:r>
                  </m:oMath>
                </a14:m>
                <a:endParaRPr lang="vi-VN" sz="3600">
                  <a:latin typeface="Times New Roman" pitchFamily="18" charset="0"/>
                  <a:cs typeface="Times New Roman" pitchFamily="18" charset="0"/>
                </a:endParaRPr>
              </a:p>
              <a:p>
                <a:r>
                  <a:rPr lang="vi-VN" sz="3600">
                    <a:latin typeface="Times New Roman" pitchFamily="18" charset="0"/>
                    <a:cs typeface="Times New Roman" pitchFamily="18" charset="0"/>
                  </a:rPr>
                  <a:t>             </a:t>
                </a:r>
                <a:r>
                  <a:rPr lang="en-US" sz="3600">
                    <a:latin typeface="Times New Roman" pitchFamily="18" charset="0"/>
                    <a:cs typeface="Times New Roman" pitchFamily="18" charset="0"/>
                  </a:rPr>
                  <a:t>=</a:t>
                </a:r>
                <a:r>
                  <a:rPr lang="vi-VN" sz="3600">
                    <a:latin typeface="Times New Roman" pitchFamily="18" charset="0"/>
                    <a:cs typeface="Times New Roman" pitchFamily="18" charset="0"/>
                  </a:rPr>
                  <a:t>  </a:t>
                </a:r>
                <a:r>
                  <a:rPr lang="en-US" sz="3600">
                    <a:latin typeface="Times New Roman" pitchFamily="18" charset="0"/>
                    <a:cs typeface="Times New Roman" pitchFamily="18" charset="0"/>
                  </a:rPr>
                  <a:t>3</a:t>
                </a:r>
                <a14:m>
                  <m:oMath xmlns:m="http://schemas.openxmlformats.org/officeDocument/2006/math">
                    <m:r>
                      <a:rPr lang="en-US" sz="3600" i="1">
                        <a:latin typeface="Cambria Math" panose="02040503050406030204" pitchFamily="18" charset="0"/>
                      </a:rPr>
                      <m:t> </m:t>
                    </m:r>
                    <m:rad>
                      <m:radPr>
                        <m:degHide m:val="on"/>
                        <m:ctrlPr>
                          <a:rPr lang="en-US" sz="3600" i="1">
                            <a:latin typeface="Cambria Math" panose="02040503050406030204" pitchFamily="18" charset="0"/>
                          </a:rPr>
                        </m:ctrlPr>
                      </m:radPr>
                      <m:deg/>
                      <m:e>
                        <m:r>
                          <a:rPr lang="nl-NL" sz="3600" i="1">
                            <a:latin typeface="Cambria Math" panose="02040503050406030204" pitchFamily="18" charset="0"/>
                          </a:rPr>
                          <m:t>3</m:t>
                        </m:r>
                      </m:e>
                    </m:rad>
                    <m:r>
                      <a:rPr lang="nl-NL" sz="3600" i="1">
                        <a:latin typeface="Cambria Math" panose="02040503050406030204" pitchFamily="18" charset="0"/>
                      </a:rPr>
                      <m:t>  </m:t>
                    </m:r>
                  </m:oMath>
                </a14:m>
                <a:r>
                  <a:rPr lang="en-US" sz="3600">
                    <a:latin typeface="Times New Roman" pitchFamily="18" charset="0"/>
                    <a:cs typeface="Times New Roman" pitchFamily="18" charset="0"/>
                  </a:rPr>
                  <a:t>(m</a:t>
                </a:r>
                <a:r>
                  <a:rPr lang="vi-VN" sz="3600" baseline="30000">
                    <a:latin typeface="Times New Roman" pitchFamily="18" charset="0"/>
                    <a:cs typeface="Times New Roman" pitchFamily="18" charset="0"/>
                  </a:rPr>
                  <a:t>2</a:t>
                </a:r>
                <a:r>
                  <a:rPr lang="en-US" sz="3600">
                    <a:latin typeface="Times New Roman" pitchFamily="18" charset="0"/>
                    <a:cs typeface="Times New Roman" pitchFamily="18"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179512" y="2132856"/>
                <a:ext cx="8640960" cy="2604174"/>
              </a:xfrm>
              <a:prstGeom prst="rect">
                <a:avLst/>
              </a:prstGeom>
              <a:blipFill rotWithShape="1">
                <a:blip r:embed="rId3"/>
                <a:stretch>
                  <a:fillRect l="-2116" t="-3747" r="-3244" b="-7963"/>
                </a:stretch>
              </a:blipFill>
            </p:spPr>
            <p:txBody>
              <a:bodyPr/>
              <a:lstStyle/>
              <a:p>
                <a:r>
                  <a:rPr lang="en-US">
                    <a:noFill/>
                  </a:rPr>
                  <a:t> </a:t>
                </a:r>
              </a:p>
            </p:txBody>
          </p:sp>
        </mc:Fallback>
      </mc:AlternateContent>
    </p:spTree>
    <p:extLst>
      <p:ext uri="{BB962C8B-B14F-4D97-AF65-F5344CB8AC3E}">
        <p14:creationId xmlns:p14="http://schemas.microsoft.com/office/powerpoint/2010/main" val="297961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fontScale="90000"/>
          </a:bodyPr>
          <a:lstStyle/>
          <a:p>
            <a:r>
              <a:rPr lang="vi-VN">
                <a:solidFill>
                  <a:srgbClr val="FF0000"/>
                </a:solidFill>
              </a:rPr>
              <a:t>Định nghĩa hình thang: </a:t>
            </a:r>
            <a:r>
              <a:rPr lang="vi-VN"/>
              <a:t>Hình thang là tứ giác có hai cạnh đối song song.</a:t>
            </a:r>
            <a:endParaRPr lang="en-US"/>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2195736" y="2060848"/>
            <a:ext cx="4608512" cy="2385541"/>
          </a:xfrm>
          <a:prstGeom prst="rect">
            <a:avLst/>
          </a:prstGeom>
        </p:spPr>
      </p:pic>
      <p:sp>
        <p:nvSpPr>
          <p:cNvPr id="7" name="Rectangle 6"/>
          <p:cNvSpPr/>
          <p:nvPr/>
        </p:nvSpPr>
        <p:spPr>
          <a:xfrm>
            <a:off x="1115616" y="4725144"/>
            <a:ext cx="6984775" cy="1754326"/>
          </a:xfrm>
          <a:prstGeom prst="rect">
            <a:avLst/>
          </a:prstGeom>
        </p:spPr>
        <p:txBody>
          <a:bodyPr wrap="square">
            <a:spAutoFit/>
          </a:bodyPr>
          <a:lstStyle/>
          <a:p>
            <a:r>
              <a:rPr lang="en-US" sz="3600">
                <a:solidFill>
                  <a:srgbClr val="FF0000"/>
                </a:solidFill>
                <a:latin typeface="Times New Roman" pitchFamily="18" charset="0"/>
                <a:cs typeface="Times New Roman" pitchFamily="18" charset="0"/>
              </a:rPr>
              <a:t>AB </a:t>
            </a:r>
            <a:r>
              <a:rPr lang="vi-VN" sz="3600">
                <a:solidFill>
                  <a:srgbClr val="FF0000"/>
                </a:solidFill>
                <a:latin typeface="Times New Roman" pitchFamily="18" charset="0"/>
                <a:cs typeface="Times New Roman" pitchFamily="18" charset="0"/>
              </a:rPr>
              <a:t>//</a:t>
            </a:r>
            <a:r>
              <a:rPr lang="en-US" sz="3600">
                <a:solidFill>
                  <a:srgbClr val="FF0000"/>
                </a:solidFill>
                <a:latin typeface="Times New Roman" pitchFamily="18" charset="0"/>
                <a:cs typeface="Times New Roman" pitchFamily="18" charset="0"/>
              </a:rPr>
              <a:t> C</a:t>
            </a:r>
            <a:r>
              <a:rPr lang="vi-VN" sz="3600">
                <a:solidFill>
                  <a:srgbClr val="FF0000"/>
                </a:solidFill>
                <a:latin typeface="Times New Roman" pitchFamily="18" charset="0"/>
                <a:cs typeface="Times New Roman" pitchFamily="18" charset="0"/>
              </a:rPr>
              <a:t>D thì ABCD là hình thang. </a:t>
            </a:r>
            <a:endParaRPr lang="en-US" sz="3600">
              <a:solidFill>
                <a:srgbClr val="FF0000"/>
              </a:solidFill>
              <a:latin typeface="Times New Roman" pitchFamily="18" charset="0"/>
              <a:cs typeface="Times New Roman" pitchFamily="18" charset="0"/>
            </a:endParaRPr>
          </a:p>
          <a:p>
            <a:r>
              <a:rPr lang="vi-VN" sz="3600">
                <a:latin typeface="Times New Roman" pitchFamily="18" charset="0"/>
                <a:cs typeface="Times New Roman" pitchFamily="18" charset="0"/>
              </a:rPr>
              <a:t> Với AB, CD: là hai cạnh đáy.</a:t>
            </a:r>
            <a:endParaRPr lang="en-US" sz="3600">
              <a:latin typeface="Times New Roman" pitchFamily="18" charset="0"/>
              <a:cs typeface="Times New Roman" pitchFamily="18" charset="0"/>
            </a:endParaRPr>
          </a:p>
          <a:p>
            <a:r>
              <a:rPr lang="vi-VN" sz="3600">
                <a:latin typeface="Times New Roman" pitchFamily="18" charset="0"/>
                <a:cs typeface="Times New Roman" pitchFamily="18" charset="0"/>
              </a:rPr>
              <a:t>        AD, BC : là hai cạnh bên.</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3674028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548680"/>
            <a:ext cx="8640960" cy="2308324"/>
          </a:xfrm>
          <a:prstGeom prst="rect">
            <a:avLst/>
          </a:prstGeom>
        </p:spPr>
        <p:txBody>
          <a:bodyPr wrap="square">
            <a:spAutoFit/>
          </a:bodyPr>
          <a:lstStyle/>
          <a:p>
            <a:r>
              <a:rPr lang="vi-VN" sz="3600" b="1">
                <a:solidFill>
                  <a:srgbClr val="FF0000"/>
                </a:solidFill>
                <a:latin typeface="Times New Roman" pitchFamily="18" charset="0"/>
                <a:cs typeface="Times New Roman" pitchFamily="18" charset="0"/>
              </a:rPr>
              <a:t>Hoạt động 2 </a:t>
            </a:r>
            <a:r>
              <a:rPr lang="vi-VN" sz="3600" b="1">
                <a:latin typeface="Times New Roman" pitchFamily="18" charset="0"/>
                <a:cs typeface="Times New Roman" pitchFamily="18" charset="0"/>
              </a:rPr>
              <a:t>: </a:t>
            </a:r>
            <a:r>
              <a:rPr lang="vi-VN" sz="3600">
                <a:latin typeface="Times New Roman" pitchFamily="18" charset="0"/>
                <a:cs typeface="Times New Roman" pitchFamily="18" charset="0"/>
              </a:rPr>
              <a:t>Hai góc C và D cùng kề với đáy CD của hình thang ABCD ở Hình 23. Cho biết hai góc C và D có bằng nhau hay không.</a:t>
            </a:r>
            <a:endParaRPr lang="en-US" sz="3600">
              <a:latin typeface="Times New Roman" pitchFamily="18" charset="0"/>
              <a:cs typeface="Times New Roman" pitchFamily="18" charset="0"/>
            </a:endParaRPr>
          </a:p>
        </p:txBody>
      </p:sp>
      <p:pic>
        <p:nvPicPr>
          <p:cNvPr id="35842" name="Picture 2" descr="Hoạt động 2 trang 101 Toán 8 Tập 1 Cánh diều | Giải Toá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857004"/>
            <a:ext cx="5184576" cy="352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582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oạt động 2 trang 101 Toán 8 Tập 1 Cánh diều | Giải Toá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268760"/>
            <a:ext cx="5760640" cy="34974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3568" y="404664"/>
            <a:ext cx="3600400" cy="707886"/>
          </a:xfrm>
          <a:prstGeom prst="rect">
            <a:avLst/>
          </a:prstGeom>
        </p:spPr>
        <p:txBody>
          <a:bodyPr wrap="square">
            <a:spAutoFit/>
          </a:bodyPr>
          <a:lstStyle/>
          <a:p>
            <a:r>
              <a:rPr lang="vi-VN" sz="4000" b="1">
                <a:solidFill>
                  <a:srgbClr val="FF0000"/>
                </a:solidFill>
                <a:latin typeface="Times New Roman" pitchFamily="18" charset="0"/>
                <a:cs typeface="Times New Roman" pitchFamily="18" charset="0"/>
              </a:rPr>
              <a:t>Hoạt động 2 :</a:t>
            </a:r>
            <a:endParaRPr lang="en-US" sz="4000"/>
          </a:p>
        </p:txBody>
      </p:sp>
      <mc:AlternateContent xmlns:mc="http://schemas.openxmlformats.org/markup-compatibility/2006" xmlns:a14="http://schemas.microsoft.com/office/drawing/2010/main">
        <mc:Choice Requires="a14">
          <p:sp>
            <p:nvSpPr>
              <p:cNvPr id="3" name="Rectangle 2"/>
              <p:cNvSpPr/>
              <p:nvPr/>
            </p:nvSpPr>
            <p:spPr>
              <a:xfrm>
                <a:off x="395536" y="5013176"/>
                <a:ext cx="8424936" cy="664990"/>
              </a:xfrm>
              <a:prstGeom prst="rect">
                <a:avLst/>
              </a:prstGeom>
            </p:spPr>
            <p:txBody>
              <a:bodyPr wrap="square">
                <a:spAutoFit/>
              </a:bodyPr>
              <a:lstStyle/>
              <a:p>
                <a:r>
                  <a:rPr lang="vi-VN" sz="3600"/>
                  <a:t>Hình thang ABCD (</a:t>
                </a:r>
                <a:r>
                  <a:rPr lang="en-US" sz="3600"/>
                  <a:t>AB </a:t>
                </a:r>
                <a:r>
                  <a:rPr lang="vi-VN" sz="3600"/>
                  <a:t>//</a:t>
                </a:r>
                <a:r>
                  <a:rPr lang="en-US" sz="3600"/>
                  <a:t> C</a:t>
                </a:r>
                <a:r>
                  <a:rPr lang="vi-VN" sz="3600"/>
                  <a:t>D) có </a:t>
                </a:r>
                <a14:m>
                  <m:oMath xmlns:m="http://schemas.openxmlformats.org/officeDocument/2006/math">
                    <m:acc>
                      <m:accPr>
                        <m:chr m:val="̂"/>
                        <m:ctrlPr>
                          <a:rPr lang="en-US" sz="3600" i="1" smtClean="0">
                            <a:solidFill>
                              <a:srgbClr val="FF0000"/>
                            </a:solidFill>
                            <a:latin typeface="Cambria Math" panose="02040503050406030204" pitchFamily="18" charset="0"/>
                          </a:rPr>
                        </m:ctrlPr>
                      </m:accPr>
                      <m:e>
                        <m:r>
                          <a:rPr lang="vi-VN" sz="3600" i="1">
                            <a:solidFill>
                              <a:srgbClr val="FF0000"/>
                            </a:solidFill>
                            <a:latin typeface="Cambria Math" panose="02040503050406030204" pitchFamily="18" charset="0"/>
                          </a:rPr>
                          <m:t>𝐷</m:t>
                        </m:r>
                      </m:e>
                    </m:acc>
                    <m:r>
                      <a:rPr lang="vi-VN" sz="3600" i="1">
                        <a:solidFill>
                          <a:srgbClr val="FF0000"/>
                        </a:solidFill>
                        <a:latin typeface="Cambria Math" panose="02040503050406030204" pitchFamily="18" charset="0"/>
                      </a:rPr>
                      <m:t>=</m:t>
                    </m:r>
                    <m:acc>
                      <m:accPr>
                        <m:chr m:val="̂"/>
                        <m:ctrlPr>
                          <a:rPr lang="en-US" sz="3600" i="1">
                            <a:solidFill>
                              <a:srgbClr val="FF0000"/>
                            </a:solidFill>
                            <a:latin typeface="Cambria Math" panose="02040503050406030204" pitchFamily="18" charset="0"/>
                          </a:rPr>
                        </m:ctrlPr>
                      </m:accPr>
                      <m:e>
                        <m:r>
                          <a:rPr lang="vi-VN" sz="3600" i="1">
                            <a:solidFill>
                              <a:srgbClr val="FF0000"/>
                            </a:solidFill>
                            <a:latin typeface="Cambria Math" panose="02040503050406030204" pitchFamily="18" charset="0"/>
                          </a:rPr>
                          <m:t>𝐶</m:t>
                        </m:r>
                      </m:e>
                    </m:acc>
                  </m:oMath>
                </a14:m>
                <a:endParaRPr lang="en-US" sz="3600"/>
              </a:p>
            </p:txBody>
          </p:sp>
        </mc:Choice>
        <mc:Fallback xmlns="">
          <p:sp>
            <p:nvSpPr>
              <p:cNvPr id="3" name="Rectangle 2"/>
              <p:cNvSpPr>
                <a:spLocks noRot="1" noChangeAspect="1" noMove="1" noResize="1" noEditPoints="1" noAdjustHandles="1" noChangeArrowheads="1" noChangeShapeType="1" noTextEdit="1"/>
              </p:cNvSpPr>
              <p:nvPr/>
            </p:nvSpPr>
            <p:spPr>
              <a:xfrm>
                <a:off x="395536" y="5013176"/>
                <a:ext cx="8424936" cy="664990"/>
              </a:xfrm>
              <a:prstGeom prst="rect">
                <a:avLst/>
              </a:prstGeom>
              <a:blipFill rotWithShape="1">
                <a:blip r:embed="rId3"/>
                <a:stretch>
                  <a:fillRect l="-2243" t="-12844" b="-34862"/>
                </a:stretch>
              </a:blipFill>
            </p:spPr>
            <p:txBody>
              <a:bodyPr/>
              <a:lstStyle/>
              <a:p>
                <a:r>
                  <a:rPr lang="en-US">
                    <a:noFill/>
                  </a:rPr>
                  <a:t> </a:t>
                </a:r>
              </a:p>
            </p:txBody>
          </p:sp>
        </mc:Fallback>
      </mc:AlternateContent>
    </p:spTree>
    <p:extLst>
      <p:ext uri="{BB962C8B-B14F-4D97-AF65-F5344CB8AC3E}">
        <p14:creationId xmlns:p14="http://schemas.microsoft.com/office/powerpoint/2010/main" val="219972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692695"/>
            <a:ext cx="6263253" cy="646331"/>
          </a:xfrm>
          <a:prstGeom prst="rect">
            <a:avLst/>
          </a:prstGeom>
        </p:spPr>
        <p:txBody>
          <a:bodyPr wrap="none">
            <a:spAutoFit/>
          </a:bodyPr>
          <a:lstStyle/>
          <a:p>
            <a:r>
              <a:rPr lang="vi-VN" sz="3600" b="1" u="sng">
                <a:solidFill>
                  <a:srgbClr val="FF0000"/>
                </a:solidFill>
              </a:rPr>
              <a:t>Định nghĩa hình thang cân:</a:t>
            </a:r>
            <a:r>
              <a:rPr lang="vi-VN" sz="3600" b="1">
                <a:solidFill>
                  <a:srgbClr val="FF0000"/>
                </a:solidFill>
              </a:rPr>
              <a:t> </a:t>
            </a:r>
            <a:endParaRPr lang="en-US" sz="3600">
              <a:solidFill>
                <a:srgbClr val="FF0000"/>
              </a:solidFill>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848780"/>
            <a:ext cx="5184576" cy="2520280"/>
          </a:xfrm>
          <a:prstGeom prst="rect">
            <a:avLst/>
          </a:prstGeom>
          <a:noFill/>
          <a:ln>
            <a:noFill/>
          </a:ln>
        </p:spPr>
      </p:pic>
      <p:sp>
        <p:nvSpPr>
          <p:cNvPr id="4" name="TextBox 3"/>
          <p:cNvSpPr txBox="1"/>
          <p:nvPr/>
        </p:nvSpPr>
        <p:spPr>
          <a:xfrm>
            <a:off x="395537" y="1394231"/>
            <a:ext cx="8280920" cy="1200329"/>
          </a:xfrm>
          <a:prstGeom prst="rect">
            <a:avLst/>
          </a:prstGeom>
          <a:noFill/>
        </p:spPr>
        <p:txBody>
          <a:bodyPr wrap="square" rtlCol="0">
            <a:spAutoFit/>
          </a:bodyPr>
          <a:lstStyle/>
          <a:p>
            <a:r>
              <a:rPr lang="vi-VN" sz="3600">
                <a:solidFill>
                  <a:srgbClr val="FF0000"/>
                </a:solidFill>
                <a:latin typeface="Times New Roman" pitchFamily="18" charset="0"/>
                <a:cs typeface="Times New Roman" pitchFamily="18" charset="0"/>
              </a:rPr>
              <a:t>Hình thang cân </a:t>
            </a:r>
            <a:r>
              <a:rPr lang="vi-VN" sz="3600">
                <a:solidFill>
                  <a:srgbClr val="002060"/>
                </a:solidFill>
                <a:latin typeface="Times New Roman" pitchFamily="18" charset="0"/>
                <a:cs typeface="Times New Roman" pitchFamily="18" charset="0"/>
              </a:rPr>
              <a:t>là</a:t>
            </a:r>
            <a:r>
              <a:rPr lang="vi-VN" sz="3600">
                <a:solidFill>
                  <a:srgbClr val="FF0000"/>
                </a:solidFill>
                <a:latin typeface="Times New Roman" pitchFamily="18" charset="0"/>
                <a:cs typeface="Times New Roman" pitchFamily="18" charset="0"/>
              </a:rPr>
              <a:t> </a:t>
            </a:r>
            <a:r>
              <a:rPr lang="vi-VN" sz="3600" u="sng">
                <a:solidFill>
                  <a:srgbClr val="FF0000"/>
                </a:solidFill>
                <a:latin typeface="Times New Roman" pitchFamily="18" charset="0"/>
                <a:cs typeface="Times New Roman" pitchFamily="18" charset="0"/>
              </a:rPr>
              <a:t>hình thang </a:t>
            </a:r>
            <a:r>
              <a:rPr lang="vi-VN" sz="3600">
                <a:solidFill>
                  <a:srgbClr val="FF0000"/>
                </a:solidFill>
                <a:latin typeface="Times New Roman" pitchFamily="18" charset="0"/>
                <a:cs typeface="Times New Roman" pitchFamily="18" charset="0"/>
              </a:rPr>
              <a:t>có hai góc  kề một đáy bằng nhau. </a:t>
            </a:r>
            <a:endParaRPr lang="en-US" sz="36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15946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755576" y="3501008"/>
                <a:ext cx="7344816" cy="1218988"/>
              </a:xfrm>
              <a:prstGeom prst="rect">
                <a:avLst/>
              </a:prstGeom>
            </p:spPr>
            <p:txBody>
              <a:bodyPr wrap="square">
                <a:spAutoFit/>
              </a:bodyPr>
              <a:lstStyle/>
              <a:p>
                <a:r>
                  <a:rPr lang="vi-VN" sz="3600" b="1" u="sng">
                    <a:latin typeface="+mj-lt"/>
                  </a:rPr>
                  <a:t>Chú ý:</a:t>
                </a:r>
                <a:r>
                  <a:rPr lang="vi-VN" sz="3600" b="1">
                    <a:latin typeface="+mj-lt"/>
                  </a:rPr>
                  <a:t> </a:t>
                </a:r>
                <a:r>
                  <a:rPr lang="vi-VN" sz="3600">
                    <a:latin typeface="+mj-lt"/>
                  </a:rPr>
                  <a:t>Nếu</a:t>
                </a:r>
                <a:r>
                  <a:rPr lang="vi-VN" sz="3600" b="1">
                    <a:latin typeface="+mj-lt"/>
                  </a:rPr>
                  <a:t> </a:t>
                </a:r>
                <a:r>
                  <a:rPr lang="vi-VN" sz="3600">
                    <a:latin typeface="+mj-lt"/>
                  </a:rPr>
                  <a:t> ABCD   là hình thang cân (</a:t>
                </a:r>
                <a:r>
                  <a:rPr lang="en-US" sz="3600">
                    <a:latin typeface="+mj-lt"/>
                  </a:rPr>
                  <a:t>AB </a:t>
                </a:r>
                <a:r>
                  <a:rPr lang="vi-VN" sz="3600">
                    <a:latin typeface="+mj-lt"/>
                  </a:rPr>
                  <a:t>//</a:t>
                </a:r>
                <a:r>
                  <a:rPr lang="en-US" sz="3600">
                    <a:latin typeface="+mj-lt"/>
                  </a:rPr>
                  <a:t> C</a:t>
                </a:r>
                <a:r>
                  <a:rPr lang="vi-VN" sz="3600">
                    <a:latin typeface="+mj-lt"/>
                  </a:rPr>
                  <a:t>D) thì có </a:t>
                </a:r>
                <a14:m>
                  <m:oMath xmlns:m="http://schemas.openxmlformats.org/officeDocument/2006/math">
                    <m:acc>
                      <m:accPr>
                        <m:chr m:val="̂"/>
                        <m:ctrlPr>
                          <a:rPr lang="en-US" sz="3600" i="1">
                            <a:latin typeface="Cambria Math" panose="02040503050406030204" pitchFamily="18" charset="0"/>
                          </a:rPr>
                        </m:ctrlPr>
                      </m:accPr>
                      <m:e>
                        <m:r>
                          <a:rPr lang="vi-VN" sz="3600" i="1">
                            <a:latin typeface="Cambria Math" panose="02040503050406030204" pitchFamily="18" charset="0"/>
                          </a:rPr>
                          <m:t>𝐷</m:t>
                        </m:r>
                      </m:e>
                    </m:acc>
                    <m:r>
                      <a:rPr lang="vi-VN" sz="3600" i="1">
                        <a:latin typeface="Cambria Math" panose="02040503050406030204" pitchFamily="18" charset="0"/>
                      </a:rPr>
                      <m:t>=</m:t>
                    </m:r>
                    <m:acc>
                      <m:accPr>
                        <m:chr m:val="̂"/>
                        <m:ctrlPr>
                          <a:rPr lang="en-US" sz="3600" i="1">
                            <a:latin typeface="Cambria Math" panose="02040503050406030204" pitchFamily="18" charset="0"/>
                          </a:rPr>
                        </m:ctrlPr>
                      </m:accPr>
                      <m:e>
                        <m:r>
                          <a:rPr lang="vi-VN" sz="3600" i="1">
                            <a:latin typeface="Cambria Math" panose="02040503050406030204" pitchFamily="18" charset="0"/>
                          </a:rPr>
                          <m:t>𝐶</m:t>
                        </m:r>
                      </m:e>
                    </m:acc>
                  </m:oMath>
                </a14:m>
                <a:r>
                  <a:rPr lang="vi-VN" sz="3600">
                    <a:latin typeface="+mj-lt"/>
                  </a:rPr>
                  <a:t> và </a:t>
                </a:r>
                <a14:m>
                  <m:oMath xmlns:m="http://schemas.openxmlformats.org/officeDocument/2006/math">
                    <m:acc>
                      <m:accPr>
                        <m:chr m:val="̂"/>
                        <m:ctrlPr>
                          <a:rPr lang="en-US" sz="3600" i="1">
                            <a:latin typeface="Cambria Math" panose="02040503050406030204" pitchFamily="18" charset="0"/>
                          </a:rPr>
                        </m:ctrlPr>
                      </m:accPr>
                      <m:e>
                        <m:r>
                          <a:rPr lang="vi-VN" sz="3600" i="1">
                            <a:latin typeface="Cambria Math" panose="02040503050406030204" pitchFamily="18" charset="0"/>
                          </a:rPr>
                          <m:t>𝐴</m:t>
                        </m:r>
                      </m:e>
                    </m:acc>
                    <m:r>
                      <a:rPr lang="vi-VN" sz="3600" i="1">
                        <a:latin typeface="Cambria Math" panose="02040503050406030204" pitchFamily="18" charset="0"/>
                      </a:rPr>
                      <m:t>=</m:t>
                    </m:r>
                    <m:acc>
                      <m:accPr>
                        <m:chr m:val="̂"/>
                        <m:ctrlPr>
                          <a:rPr lang="en-US" sz="3600" i="1">
                            <a:latin typeface="Cambria Math" panose="02040503050406030204" pitchFamily="18" charset="0"/>
                          </a:rPr>
                        </m:ctrlPr>
                      </m:accPr>
                      <m:e>
                        <m:r>
                          <a:rPr lang="vi-VN" sz="3600" i="1">
                            <a:latin typeface="Cambria Math" panose="02040503050406030204" pitchFamily="18" charset="0"/>
                          </a:rPr>
                          <m:t>𝐵</m:t>
                        </m:r>
                      </m:e>
                    </m:acc>
                  </m:oMath>
                </a14:m>
                <a:r>
                  <a:rPr lang="vi-VN" sz="3600">
                    <a:latin typeface="+mj-lt"/>
                  </a:rPr>
                  <a:t>.</a:t>
                </a:r>
                <a:endParaRPr lang="en-US" sz="3600">
                  <a:latin typeface="+mj-lt"/>
                </a:endParaRPr>
              </a:p>
            </p:txBody>
          </p:sp>
        </mc:Choice>
        <mc:Fallback xmlns="">
          <p:sp>
            <p:nvSpPr>
              <p:cNvPr id="2" name="Rectangle 1"/>
              <p:cNvSpPr>
                <a:spLocks noRot="1" noChangeAspect="1" noMove="1" noResize="1" noEditPoints="1" noAdjustHandles="1" noChangeArrowheads="1" noChangeShapeType="1" noTextEdit="1"/>
              </p:cNvSpPr>
              <p:nvPr/>
            </p:nvSpPr>
            <p:spPr>
              <a:xfrm>
                <a:off x="755576" y="3501008"/>
                <a:ext cx="7344816" cy="1218988"/>
              </a:xfrm>
              <a:prstGeom prst="rect">
                <a:avLst/>
              </a:prstGeom>
              <a:blipFill rotWithShape="1">
                <a:blip r:embed="rId2"/>
                <a:stretch>
                  <a:fillRect l="-2573" t="-8000" r="-332" b="-18500"/>
                </a:stretch>
              </a:blipFill>
            </p:spPr>
            <p:txBody>
              <a:bodyPr/>
              <a:lstStyle/>
              <a:p>
                <a:r>
                  <a:rPr lang="en-US">
                    <a:noFill/>
                  </a:rPr>
                  <a:t> </a:t>
                </a:r>
              </a:p>
            </p:txBody>
          </p:sp>
        </mc:Fallback>
      </mc:AlternateContent>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835696" y="445731"/>
            <a:ext cx="5184576" cy="2520280"/>
          </a:xfrm>
          <a:prstGeom prst="rect">
            <a:avLst/>
          </a:prstGeom>
          <a:noFill/>
          <a:ln>
            <a:noFill/>
          </a:ln>
        </p:spPr>
      </p:pic>
    </p:spTree>
    <p:extLst>
      <p:ext uri="{BB962C8B-B14F-4D97-AF65-F5344CB8AC3E}">
        <p14:creationId xmlns:p14="http://schemas.microsoft.com/office/powerpoint/2010/main" val="1198321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9574</TotalTime>
  <Words>2914</Words>
  <Application>Microsoft Office PowerPoint</Application>
  <PresentationFormat>On-screen Show (4:3)</PresentationFormat>
  <Paragraphs>255</Paragraphs>
  <Slides>46</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54" baseType="lpstr">
      <vt:lpstr>.VnTime</vt:lpstr>
      <vt:lpstr>Arial</vt:lpstr>
      <vt:lpstr>Calibri</vt:lpstr>
      <vt:lpstr>Cambria Math</vt:lpstr>
      <vt:lpstr>Times New Roman</vt:lpstr>
      <vt:lpstr>Office Theme</vt:lpstr>
      <vt:lpstr>Slide</vt:lpstr>
      <vt:lpstr>Equation</vt:lpstr>
      <vt:lpstr>PowerPoint Presentation</vt:lpstr>
      <vt:lpstr>PowerPoint Presentation</vt:lpstr>
      <vt:lpstr>PowerPoint Presentation</vt:lpstr>
      <vt:lpstr>PowerPoint Presentation</vt:lpstr>
      <vt:lpstr>Định nghĩa hình thang: Hình thang là tứ giác có hai cạnh đối song song.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1: trang 102 sgk </vt:lpstr>
      <vt:lpstr>Luyện tập 1: trang 102 sgk </vt:lpstr>
      <vt:lpstr>PowerPoint Presentation</vt:lpstr>
      <vt:lpstr>III. Dấu hiệu nhận biết HĐ4: sgk trang 102-103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THANH SON</cp:lastModifiedBy>
  <cp:revision>143</cp:revision>
  <dcterms:created xsi:type="dcterms:W3CDTF">2006-08-16T00:00:00Z</dcterms:created>
  <dcterms:modified xsi:type="dcterms:W3CDTF">2024-06-03T13:43:31Z</dcterms:modified>
</cp:coreProperties>
</file>