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80"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7C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8"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D2C1-0594-3648-915C-DF398F1CD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8374D-2FC7-EF69-220B-11C32D54A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2872BF-7F5E-8C4C-C41F-8FF42423319F}"/>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5" name="Footer Placeholder 4">
            <a:extLst>
              <a:ext uri="{FF2B5EF4-FFF2-40B4-BE49-F238E27FC236}">
                <a16:creationId xmlns:a16="http://schemas.microsoft.com/office/drawing/2014/main" id="{AF70EA08-D09E-D8FB-138F-7E7B7AF75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12157-6C59-8700-458B-A1EC781F488C}"/>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2705186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2ED4-1A46-35F2-DBB0-7B5546B8B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8FD87-97C6-56A3-63A7-878D440713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AA10E-98BB-CB67-A126-33B735FFCF71}"/>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5" name="Footer Placeholder 4">
            <a:extLst>
              <a:ext uri="{FF2B5EF4-FFF2-40B4-BE49-F238E27FC236}">
                <a16:creationId xmlns:a16="http://schemas.microsoft.com/office/drawing/2014/main" id="{B38B6851-3003-7AA3-D48D-3BD950CF0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65C14-108F-EA60-A997-022963C0E954}"/>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109877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9BC559-E01C-405C-0CF6-7278B1358E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E1CF1-5613-C402-D465-A1A170729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6C83B-BB71-8831-8AC7-19BD3C6D86E3}"/>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5" name="Footer Placeholder 4">
            <a:extLst>
              <a:ext uri="{FF2B5EF4-FFF2-40B4-BE49-F238E27FC236}">
                <a16:creationId xmlns:a16="http://schemas.microsoft.com/office/drawing/2014/main" id="{D5D01669-E749-2318-E2A9-1C8AF7169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E5A3A-5519-089C-5111-064B86A22F18}"/>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1367975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54DA-56BA-8DF9-2E8A-B08366382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BE092-BBB0-84C6-E382-79D8B7557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9B638-9DE6-CBF1-49CB-0E4A2B1BBC79}"/>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5" name="Footer Placeholder 4">
            <a:extLst>
              <a:ext uri="{FF2B5EF4-FFF2-40B4-BE49-F238E27FC236}">
                <a16:creationId xmlns:a16="http://schemas.microsoft.com/office/drawing/2014/main" id="{51C740BA-7FE4-0C43-DD12-D9259E205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E90E9-3BE8-6B77-8005-36B6E0E56FA1}"/>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2979957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62E9-32F6-CAEF-A0DF-CE6DEF1A2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8BD7D-B686-0EE6-E363-9D867733A3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7D22F3-2EBD-EE48-B664-6DEE23DA65E8}"/>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5" name="Footer Placeholder 4">
            <a:extLst>
              <a:ext uri="{FF2B5EF4-FFF2-40B4-BE49-F238E27FC236}">
                <a16:creationId xmlns:a16="http://schemas.microsoft.com/office/drawing/2014/main" id="{E9277704-978C-AC24-A7BE-F5CFB587C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8492F-5EEB-AFA3-74BD-44D01B8CFC9C}"/>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601993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35C-F1E4-ED26-38C8-993307C13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20979C-2631-7220-AA08-06B3C5D162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0B8599-56B6-E0B2-A119-24101BABCC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07641D-547B-8A0F-125C-C3AC07F09DD0}"/>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6" name="Footer Placeholder 5">
            <a:extLst>
              <a:ext uri="{FF2B5EF4-FFF2-40B4-BE49-F238E27FC236}">
                <a16:creationId xmlns:a16="http://schemas.microsoft.com/office/drawing/2014/main" id="{EC55CE7E-4C6A-F4AC-D6AD-9BA374960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F8B7A-13E2-C60E-9AF8-F96FD0A1101C}"/>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524175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AE50-5AFF-6E5C-38A3-6829500B7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0D9E37-021F-7C29-B987-1915D8915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6D8F5-3398-CF9F-3DEF-6D828AC741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35E7C-440F-D1A0-24B7-FD16061E5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560F37-C35C-1829-C58A-CFA4C7E0E8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19265-FAFD-D4C8-91A3-864DD0287734}"/>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8" name="Footer Placeholder 7">
            <a:extLst>
              <a:ext uri="{FF2B5EF4-FFF2-40B4-BE49-F238E27FC236}">
                <a16:creationId xmlns:a16="http://schemas.microsoft.com/office/drawing/2014/main" id="{8C599604-1FCF-522D-6CF4-8974E9D5E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D2E70C-FADA-62BD-601F-326E118C402A}"/>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323931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CC91-175E-DBA8-6C86-3607D7A6C5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10CAB-1F8D-E3F5-382D-822DE2F8C96A}"/>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4" name="Footer Placeholder 3">
            <a:extLst>
              <a:ext uri="{FF2B5EF4-FFF2-40B4-BE49-F238E27FC236}">
                <a16:creationId xmlns:a16="http://schemas.microsoft.com/office/drawing/2014/main" id="{87F31267-0D6B-9AE0-7262-D717364D9F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E69466-D776-F5C7-92D8-0476D3D716CE}"/>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364687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FD28E-1DAA-FD80-9C6E-679E60D1E11A}"/>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3" name="Footer Placeholder 2">
            <a:extLst>
              <a:ext uri="{FF2B5EF4-FFF2-40B4-BE49-F238E27FC236}">
                <a16:creationId xmlns:a16="http://schemas.microsoft.com/office/drawing/2014/main" id="{93C54127-EA99-3CC9-99A7-F252B0D12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7F91D8-7899-4B90-FB40-134280DEA4F4}"/>
              </a:ext>
            </a:extLst>
          </p:cNvPr>
          <p:cNvSpPr>
            <a:spLocks noGrp="1"/>
          </p:cNvSpPr>
          <p:nvPr>
            <p:ph type="sldNum" sz="quarter" idx="12"/>
          </p:nvPr>
        </p:nvSpPr>
        <p:spPr/>
        <p:txBody>
          <a:bodyPr/>
          <a:lstStyle/>
          <a:p>
            <a:fld id="{6871DE1C-17C6-4AB0-8A8F-1A7BBD6BFCE1}" type="slidenum">
              <a:rPr lang="en-US" smtClean="0"/>
              <a:t>‹#›</a:t>
            </a:fld>
            <a:endParaRPr lang="en-US"/>
          </a:p>
        </p:txBody>
      </p:sp>
      <p:pic>
        <p:nvPicPr>
          <p:cNvPr id="6" name="Picture 5">
            <a:extLst>
              <a:ext uri="{FF2B5EF4-FFF2-40B4-BE49-F238E27FC236}">
                <a16:creationId xmlns:a16="http://schemas.microsoft.com/office/drawing/2014/main" id="{A3A56A47-BB9E-429A-B786-AC6431A23F21}"/>
              </a:ext>
            </a:extLst>
          </p:cNvPr>
          <p:cNvPicPr>
            <a:picLocks noChangeAspect="1"/>
          </p:cNvPicPr>
          <p:nvPr userDrawn="1"/>
        </p:nvPicPr>
        <p:blipFill rotWithShape="1">
          <a:blip r:embed="rId2"/>
          <a:srcRect l="14483" r="20702"/>
          <a:stretch/>
        </p:blipFill>
        <p:spPr>
          <a:xfrm>
            <a:off x="0" y="-1"/>
            <a:ext cx="12192000" cy="6858001"/>
          </a:xfrm>
          <a:prstGeom prst="rect">
            <a:avLst/>
          </a:prstGeom>
        </p:spPr>
      </p:pic>
    </p:spTree>
    <p:extLst>
      <p:ext uri="{BB962C8B-B14F-4D97-AF65-F5344CB8AC3E}">
        <p14:creationId xmlns:p14="http://schemas.microsoft.com/office/powerpoint/2010/main" val="1560223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91D6-D13A-4B65-B4D6-3DB25DC2D7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E8C90-B367-BEFC-EEE8-51FCE25C6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6BF113-D0A2-C07E-EBC1-5E90DA722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7ABFC6-2346-FFAD-A03D-D12F236E8384}"/>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6" name="Footer Placeholder 5">
            <a:extLst>
              <a:ext uri="{FF2B5EF4-FFF2-40B4-BE49-F238E27FC236}">
                <a16:creationId xmlns:a16="http://schemas.microsoft.com/office/drawing/2014/main" id="{37D34F38-2262-2B3E-86AD-85C9FCB9C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719618-D453-5A18-4C43-46FA3C7EEF8F}"/>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1499636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BBF6-D751-5B55-EDB1-C61B2A83D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C44AA-7815-3C32-4883-4515BA4812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90BC94-E585-31DB-5F5B-ACB69A3B5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7D306-73CA-AD4E-167F-0860DC944B53}"/>
              </a:ext>
            </a:extLst>
          </p:cNvPr>
          <p:cNvSpPr>
            <a:spLocks noGrp="1"/>
          </p:cNvSpPr>
          <p:nvPr>
            <p:ph type="dt" sz="half" idx="10"/>
          </p:nvPr>
        </p:nvSpPr>
        <p:spPr/>
        <p:txBody>
          <a:bodyPr/>
          <a:lstStyle/>
          <a:p>
            <a:fld id="{36CB11C2-6EE9-4A8B-8EC6-52FCB4DDF9E3}" type="datetimeFigureOut">
              <a:rPr lang="en-US" smtClean="0"/>
              <a:t>12/21/2025</a:t>
            </a:fld>
            <a:endParaRPr lang="en-US"/>
          </a:p>
        </p:txBody>
      </p:sp>
      <p:sp>
        <p:nvSpPr>
          <p:cNvPr id="6" name="Footer Placeholder 5">
            <a:extLst>
              <a:ext uri="{FF2B5EF4-FFF2-40B4-BE49-F238E27FC236}">
                <a16:creationId xmlns:a16="http://schemas.microsoft.com/office/drawing/2014/main" id="{502ECBB9-6013-061C-CE11-DFE331ABC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300EA-5998-183D-EAE0-CBD3578D2956}"/>
              </a:ext>
            </a:extLst>
          </p:cNvPr>
          <p:cNvSpPr>
            <a:spLocks noGrp="1"/>
          </p:cNvSpPr>
          <p:nvPr>
            <p:ph type="sldNum" sz="quarter" idx="12"/>
          </p:nvPr>
        </p:nvSpPr>
        <p:spPr/>
        <p:txBody>
          <a:bodyPr/>
          <a:lstStyle/>
          <a:p>
            <a:fld id="{6871DE1C-17C6-4AB0-8A8F-1A7BBD6BFCE1}" type="slidenum">
              <a:rPr lang="en-US" smtClean="0"/>
              <a:t>‹#›</a:t>
            </a:fld>
            <a:endParaRPr lang="en-US"/>
          </a:p>
        </p:txBody>
      </p:sp>
    </p:spTree>
    <p:extLst>
      <p:ext uri="{BB962C8B-B14F-4D97-AF65-F5344CB8AC3E}">
        <p14:creationId xmlns:p14="http://schemas.microsoft.com/office/powerpoint/2010/main" val="726245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B3DCAA-6D13-D381-C0D2-A826ABEB1D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C514BC-96A5-FE21-172E-D9B2569AD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F59A9-F220-8193-AE06-8AD7BF96B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CB11C2-6EE9-4A8B-8EC6-52FCB4DDF9E3}" type="datetimeFigureOut">
              <a:rPr lang="en-US" smtClean="0"/>
              <a:t>12/21/2025</a:t>
            </a:fld>
            <a:endParaRPr lang="en-US"/>
          </a:p>
        </p:txBody>
      </p:sp>
      <p:sp>
        <p:nvSpPr>
          <p:cNvPr id="5" name="Footer Placeholder 4">
            <a:extLst>
              <a:ext uri="{FF2B5EF4-FFF2-40B4-BE49-F238E27FC236}">
                <a16:creationId xmlns:a16="http://schemas.microsoft.com/office/drawing/2014/main" id="{0407F422-C899-8592-3CBB-96756908E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7081A9-814E-0A7D-2ABF-EA34C31B13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71DE1C-17C6-4AB0-8A8F-1A7BBD6BFCE1}" type="slidenum">
              <a:rPr lang="en-US" smtClean="0"/>
              <a:t>‹#›</a:t>
            </a:fld>
            <a:endParaRPr lang="en-US"/>
          </a:p>
        </p:txBody>
      </p:sp>
    </p:spTree>
    <p:extLst>
      <p:ext uri="{BB962C8B-B14F-4D97-AF65-F5344CB8AC3E}">
        <p14:creationId xmlns:p14="http://schemas.microsoft.com/office/powerpoint/2010/main" val="1991434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ook on the ground&#10;&#10;Description automatically generated">
            <a:extLst>
              <a:ext uri="{FF2B5EF4-FFF2-40B4-BE49-F238E27FC236}">
                <a16:creationId xmlns:a16="http://schemas.microsoft.com/office/drawing/2014/main" id="{88283C7D-C029-B13D-5FCE-49F343FE7C23}"/>
              </a:ext>
            </a:extLst>
          </p:cNvPr>
          <p:cNvPicPr>
            <a:picLocks noChangeAspect="1"/>
          </p:cNvPicPr>
          <p:nvPr/>
        </p:nvPicPr>
        <p:blipFill rotWithShape="1">
          <a:blip r:embed="rId2"/>
          <a:srcRect b="15730"/>
          <a:stretch/>
        </p:blipFill>
        <p:spPr>
          <a:xfrm>
            <a:off x="20" y="1282"/>
            <a:ext cx="12191980" cy="6856718"/>
          </a:xfrm>
          <a:prstGeom prst="rect">
            <a:avLst/>
          </a:prstGeom>
        </p:spPr>
      </p:pic>
      <p:sp>
        <p:nvSpPr>
          <p:cNvPr id="25" name="Rectangle 24">
            <a:extLst>
              <a:ext uri="{FF2B5EF4-FFF2-40B4-BE49-F238E27FC236}">
                <a16:creationId xmlns:a16="http://schemas.microsoft.com/office/drawing/2014/main"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82A65C-AF0A-6892-DD5D-A59C710D0982}"/>
              </a:ext>
            </a:extLst>
          </p:cNvPr>
          <p:cNvSpPr/>
          <p:nvPr/>
        </p:nvSpPr>
        <p:spPr>
          <a:xfrm>
            <a:off x="2276475" y="2247900"/>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b="1">
                <a:ln w="9525">
                  <a:solidFill>
                    <a:schemeClr val="bg1"/>
                  </a:solidFill>
                  <a:prstDash val="solid"/>
                </a:ln>
                <a:solidFill>
                  <a:schemeClr val="tx1">
                    <a:lumMod val="75000"/>
                    <a:lumOff val="25000"/>
                  </a:schemeClr>
                </a:solidFill>
                <a:effectLst>
                  <a:outerShdw blurRad="12700" dist="38100" dir="2700000" algn="tl" rotWithShape="0">
                    <a:schemeClr val="accent5">
                      <a:lumMod val="60000"/>
                      <a:lumOff val="40000"/>
                    </a:schemeClr>
                  </a:outerShdw>
                </a:effectLst>
                <a:latin typeface="+mj-lt"/>
                <a:ea typeface="+mj-ea"/>
                <a:cs typeface="+mj-cs"/>
              </a:rPr>
              <a:t>Bài 4:</a:t>
            </a:r>
          </a:p>
          <a:p>
            <a:pPr algn="ctr">
              <a:lnSpc>
                <a:spcPct val="90000"/>
              </a:lnSpc>
              <a:spcBef>
                <a:spcPct val="0"/>
              </a:spcBef>
              <a:spcAft>
                <a:spcPts val="600"/>
              </a:spcAft>
            </a:pPr>
            <a:r>
              <a:rPr lang="en-US" sz="5600" b="1">
                <a:ln w="9525">
                  <a:solidFill>
                    <a:schemeClr val="bg1"/>
                  </a:solidFill>
                  <a:prstDash val="solid"/>
                </a:ln>
                <a:solidFill>
                  <a:schemeClr val="tx1">
                    <a:lumMod val="75000"/>
                    <a:lumOff val="25000"/>
                  </a:schemeClr>
                </a:solidFill>
                <a:effectLst>
                  <a:outerShdw blurRad="12700" dist="38100" dir="2700000" algn="tl" rotWithShape="0">
                    <a:schemeClr val="accent5">
                      <a:lumMod val="60000"/>
                      <a:lumOff val="40000"/>
                    </a:schemeClr>
                  </a:outerShdw>
                </a:effectLst>
                <a:latin typeface="+mj-lt"/>
                <a:ea typeface="+mj-ea"/>
                <a:cs typeface="+mj-cs"/>
              </a:rPr>
              <a:t>ĐI TÌM VẺ ĐẸP VĂN CHƯƠNG</a:t>
            </a:r>
          </a:p>
        </p:txBody>
      </p:sp>
    </p:spTree>
    <p:extLst>
      <p:ext uri="{BB962C8B-B14F-4D97-AF65-F5344CB8AC3E}">
        <p14:creationId xmlns:p14="http://schemas.microsoft.com/office/powerpoint/2010/main" val="30317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5CE53AA0-2400-F60F-3DE9-D8885405B8E5}"/>
              </a:ext>
            </a:extLst>
          </p:cNvPr>
          <p:cNvSpPr/>
          <p:nvPr/>
        </p:nvSpPr>
        <p:spPr>
          <a:xfrm>
            <a:off x="1714500" y="1028700"/>
            <a:ext cx="5992586" cy="3020786"/>
          </a:xfrm>
          <a:prstGeom prst="cloudCallout">
            <a:avLst>
              <a:gd name="adj1" fmla="val -44539"/>
              <a:gd name="adj2" fmla="val 1030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u="sng" dirty="0" smtClean="0">
                <a:solidFill>
                  <a:schemeClr val="tx1"/>
                </a:solidFill>
                <a:latin typeface="Times New Roman" panose="02020603050405020304" pitchFamily="18" charset="0"/>
                <a:cs typeface="Times New Roman" panose="02020603050405020304" pitchFamily="18" charset="0"/>
              </a:rPr>
              <a:t>Bài tập dự án</a:t>
            </a:r>
          </a:p>
          <a:p>
            <a:pPr algn="ctr"/>
            <a:endParaRPr lang="vi-VN" sz="2800" i="1" dirty="0">
              <a:solidFill>
                <a:schemeClr val="tx1"/>
              </a:solidFill>
              <a:latin typeface="Times New Roman" panose="02020603050405020304" pitchFamily="18" charset="0"/>
              <a:cs typeface="Times New Roman" panose="02020603050405020304" pitchFamily="18" charset="0"/>
            </a:endParaRPr>
          </a:p>
          <a:p>
            <a:pPr algn="ctr"/>
            <a:r>
              <a:rPr lang="vi-VN" sz="2800" i="1" dirty="0" smtClean="0">
                <a:solidFill>
                  <a:schemeClr val="tx1"/>
                </a:solidFill>
                <a:latin typeface="Times New Roman" panose="02020603050405020304" pitchFamily="18" charset="0"/>
                <a:cs typeface="Times New Roman" panose="02020603050405020304" pitchFamily="18" charset="0"/>
              </a:rPr>
              <a:t>( Đại diện nhóm tổ lên trình bày )</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34882" y="4440113"/>
            <a:ext cx="6550089" cy="954107"/>
          </a:xfrm>
          <a:prstGeom prst="rect">
            <a:avLst/>
          </a:prstGeom>
        </p:spPr>
        <p:txBody>
          <a:bodyPr wrap="square">
            <a:spAutoFit/>
          </a:bodyPr>
          <a:lstStyle/>
          <a:p>
            <a:r>
              <a:rPr lang="en-US" sz="2800" dirty="0">
                <a:latin typeface=".VnTime" panose="020B7200000000000000" pitchFamily="34" charset="0"/>
              </a:rPr>
              <a:t>https://www.canva.com/design/DAG5hjBcD4k/oiRv0FjdPq6_GseBIvnBBA/edit</a:t>
            </a:r>
          </a:p>
        </p:txBody>
      </p:sp>
    </p:spTree>
    <p:extLst>
      <p:ext uri="{BB962C8B-B14F-4D97-AF65-F5344CB8AC3E}">
        <p14:creationId xmlns:p14="http://schemas.microsoft.com/office/powerpoint/2010/main" val="299227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D34E8-443D-41DF-66F8-B20189F3D5B4}"/>
              </a:ext>
            </a:extLst>
          </p:cNvPr>
          <p:cNvSpPr/>
          <p:nvPr/>
        </p:nvSpPr>
        <p:spPr>
          <a:xfrm>
            <a:off x="821942" y="289449"/>
            <a:ext cx="3690113"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 Tìm hiểu chung</a:t>
            </a:r>
          </a:p>
        </p:txBody>
      </p:sp>
      <p:sp>
        <p:nvSpPr>
          <p:cNvPr id="3" name="TextBox 2">
            <a:extLst>
              <a:ext uri="{FF2B5EF4-FFF2-40B4-BE49-F238E27FC236}">
                <a16:creationId xmlns:a16="http://schemas.microsoft.com/office/drawing/2014/main" id="{A29DCD1F-583B-A22C-9650-8BD60F1F68B5}"/>
              </a:ext>
            </a:extLst>
          </p:cNvPr>
          <p:cNvSpPr txBox="1"/>
          <p:nvPr/>
        </p:nvSpPr>
        <p:spPr>
          <a:xfrm>
            <a:off x="985227" y="935780"/>
            <a:ext cx="2460930"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2. Đọc văn bản</a:t>
            </a:r>
          </a:p>
        </p:txBody>
      </p:sp>
      <p:sp>
        <p:nvSpPr>
          <p:cNvPr id="4" name="TextBox 3">
            <a:extLst>
              <a:ext uri="{FF2B5EF4-FFF2-40B4-BE49-F238E27FC236}">
                <a16:creationId xmlns:a16="http://schemas.microsoft.com/office/drawing/2014/main" id="{B02DC1B4-F927-697E-4385-678B810DF1A4}"/>
              </a:ext>
            </a:extLst>
          </p:cNvPr>
          <p:cNvSpPr txBox="1"/>
          <p:nvPr/>
        </p:nvSpPr>
        <p:spPr>
          <a:xfrm>
            <a:off x="985227" y="1459000"/>
            <a:ext cx="4987199"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3. Tìm hiểu tác giả và chú thích</a:t>
            </a:r>
          </a:p>
        </p:txBody>
      </p:sp>
      <p:sp>
        <p:nvSpPr>
          <p:cNvPr id="6" name="TextBox 5">
            <a:extLst>
              <a:ext uri="{FF2B5EF4-FFF2-40B4-BE49-F238E27FC236}">
                <a16:creationId xmlns:a16="http://schemas.microsoft.com/office/drawing/2014/main" id="{1792253A-4878-AA59-9AB8-123EF548FA9B}"/>
              </a:ext>
            </a:extLst>
          </p:cNvPr>
          <p:cNvSpPr txBox="1"/>
          <p:nvPr/>
        </p:nvSpPr>
        <p:spPr>
          <a:xfrm>
            <a:off x="1072850" y="2101220"/>
            <a:ext cx="6878410"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Nguyễn Đăng Na (1942 – 2014) quê ở Đồng Tháp, là nhà nghiên cứu, phê bình văn học.</a:t>
            </a:r>
          </a:p>
        </p:txBody>
      </p:sp>
      <p:pic>
        <p:nvPicPr>
          <p:cNvPr id="7" name="Picture 6">
            <a:extLst>
              <a:ext uri="{FF2B5EF4-FFF2-40B4-BE49-F238E27FC236}">
                <a16:creationId xmlns:a16="http://schemas.microsoft.com/office/drawing/2014/main" id="{7E8ACDE3-0258-B607-A29F-FD757C2226C0}"/>
              </a:ext>
            </a:extLst>
          </p:cNvPr>
          <p:cNvPicPr>
            <a:picLocks noChangeAspect="1"/>
          </p:cNvPicPr>
          <p:nvPr/>
        </p:nvPicPr>
        <p:blipFill>
          <a:blip r:embed="rId2"/>
          <a:stretch>
            <a:fillRect/>
          </a:stretch>
        </p:blipFill>
        <p:spPr>
          <a:xfrm>
            <a:off x="7951260" y="289449"/>
            <a:ext cx="4151749" cy="5514375"/>
          </a:xfrm>
          <a:prstGeom prst="ellipse">
            <a:avLst/>
          </a:prstGeom>
        </p:spPr>
      </p:pic>
      <p:sp>
        <p:nvSpPr>
          <p:cNvPr id="9" name="TextBox 8">
            <a:extLst>
              <a:ext uri="{FF2B5EF4-FFF2-40B4-BE49-F238E27FC236}">
                <a16:creationId xmlns:a16="http://schemas.microsoft.com/office/drawing/2014/main" id="{4D0A105A-4E4A-256B-27DE-E6F5BFB34106}"/>
              </a:ext>
            </a:extLst>
          </p:cNvPr>
          <p:cNvSpPr txBox="1"/>
          <p:nvPr/>
        </p:nvSpPr>
        <p:spPr>
          <a:xfrm>
            <a:off x="985226" y="3152231"/>
            <a:ext cx="6966033" cy="1815882"/>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Tên tác phẩm Nam Xương nữ tử truyện của Nguyễn Dữ đã được tác giả bài viết dịch là Người con gái Nam Xương, khác với cách dịch ở bài 1 (Chuyện người con gái Nam Xương).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903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5806F1-C942-D9E7-C4C7-613ED00409EA}"/>
              </a:ext>
            </a:extLst>
          </p:cNvPr>
          <p:cNvSpPr/>
          <p:nvPr/>
        </p:nvSpPr>
        <p:spPr>
          <a:xfrm>
            <a:off x="821942" y="289449"/>
            <a:ext cx="3690113"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 Tìm hiểu chung</a:t>
            </a:r>
          </a:p>
        </p:txBody>
      </p:sp>
      <p:sp>
        <p:nvSpPr>
          <p:cNvPr id="5" name="TextBox 4">
            <a:extLst>
              <a:ext uri="{FF2B5EF4-FFF2-40B4-BE49-F238E27FC236}">
                <a16:creationId xmlns:a16="http://schemas.microsoft.com/office/drawing/2014/main" id="{503F94CF-F7B8-0439-8FB0-DAF20EE2A5D2}"/>
              </a:ext>
            </a:extLst>
          </p:cNvPr>
          <p:cNvSpPr txBox="1"/>
          <p:nvPr/>
        </p:nvSpPr>
        <p:spPr>
          <a:xfrm>
            <a:off x="985227" y="935780"/>
            <a:ext cx="7591117"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4. </a:t>
            </a:r>
            <a:r>
              <a:rPr lang="vi-VN" sz="3200" b="1">
                <a:latin typeface="Times New Roman" panose="02020603050405020304" pitchFamily="18" charset="0"/>
                <a:cs typeface="Times New Roman" panose="02020603050405020304" pitchFamily="18" charset="0"/>
              </a:rPr>
              <a:t>Định hướng cách đọc hiểu VB nghị luận</a:t>
            </a:r>
            <a:endParaRPr lang="en-US" sz="32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084B35-3FC0-89CE-61AA-F4194F9F3DCA}"/>
              </a:ext>
            </a:extLst>
          </p:cNvPr>
          <p:cNvSpPr txBox="1"/>
          <p:nvPr/>
        </p:nvSpPr>
        <p:spPr>
          <a:xfrm>
            <a:off x="1220561" y="1582111"/>
            <a:ext cx="10176782" cy="1384995"/>
          </a:xfrm>
          <a:prstGeom prst="rect">
            <a:avLst/>
          </a:prstGeom>
          <a:noFill/>
        </p:spPr>
        <p:txBody>
          <a:bodyPr wrap="square">
            <a:spAutoFit/>
          </a:bodyPr>
          <a:lstStyle/>
          <a:p>
            <a:pPr algn="just"/>
            <a:r>
              <a:rPr lang="vi-VN" sz="2800">
                <a:latin typeface="+mj-lt"/>
              </a:rPr>
              <a:t>Khi đọc VB nghị luận cần xác định được luận đề, hệ thống luận điểm, các lí lẽ và bằng chứng; chỉ ra được hiệu quả của việc sử dụng lí lẽ, bằng chứng trong việc làm sáng tỏ luận điểm.</a:t>
            </a:r>
            <a:endParaRPr lang="en-US" sz="2800">
              <a:latin typeface="+mj-lt"/>
            </a:endParaRPr>
          </a:p>
        </p:txBody>
      </p:sp>
    </p:spTree>
    <p:extLst>
      <p:ext uri="{BB962C8B-B14F-4D97-AF65-F5344CB8AC3E}">
        <p14:creationId xmlns:p14="http://schemas.microsoft.com/office/powerpoint/2010/main" val="31118626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D0129E-4EC1-5062-BC1F-CBF2E2E6292C}"/>
              </a:ext>
            </a:extLst>
          </p:cNvPr>
          <p:cNvSpPr/>
          <p:nvPr/>
        </p:nvSpPr>
        <p:spPr>
          <a:xfrm>
            <a:off x="1634811" y="2020278"/>
            <a:ext cx="8922379" cy="1107996"/>
          </a:xfrm>
          <a:prstGeom prst="rect">
            <a:avLst/>
          </a:prstGeom>
          <a:noFill/>
        </p:spPr>
        <p:txBody>
          <a:bodyPr wrap="none" lIns="91440" tIns="45720" rIns="91440" bIns="45720">
            <a:spAutoFit/>
          </a:bodyPr>
          <a:lstStyle/>
          <a:p>
            <a:pPr algn="ctr"/>
            <a:r>
              <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II. KHÁM PHÁ VĂN BẢN</a:t>
            </a:r>
          </a:p>
        </p:txBody>
      </p:sp>
    </p:spTree>
    <p:extLst>
      <p:ext uri="{BB962C8B-B14F-4D97-AF65-F5344CB8AC3E}">
        <p14:creationId xmlns:p14="http://schemas.microsoft.com/office/powerpoint/2010/main" val="265635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FAA306-9036-1116-C54F-2E48B31257C7}"/>
              </a:ext>
            </a:extLst>
          </p:cNvPr>
          <p:cNvSpPr/>
          <p:nvPr/>
        </p:nvSpPr>
        <p:spPr>
          <a:xfrm>
            <a:off x="388173" y="289449"/>
            <a:ext cx="4557659"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
        <p:nvSpPr>
          <p:cNvPr id="3" name="TextBox 2">
            <a:extLst>
              <a:ext uri="{FF2B5EF4-FFF2-40B4-BE49-F238E27FC236}">
                <a16:creationId xmlns:a16="http://schemas.microsoft.com/office/drawing/2014/main" id="{191659F7-9DE8-FB44-03F9-A4D1F0177138}"/>
              </a:ext>
            </a:extLst>
          </p:cNvPr>
          <p:cNvSpPr txBox="1"/>
          <p:nvPr/>
        </p:nvSpPr>
        <p:spPr>
          <a:xfrm>
            <a:off x="749509" y="935780"/>
            <a:ext cx="10145663"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1. Tìm hiểu bố cục bài nghị luận và cách triển khai các luận điểm</a:t>
            </a:r>
          </a:p>
        </p:txBody>
      </p:sp>
      <p:sp>
        <p:nvSpPr>
          <p:cNvPr id="5" name="TextBox 4">
            <a:extLst>
              <a:ext uri="{FF2B5EF4-FFF2-40B4-BE49-F238E27FC236}">
                <a16:creationId xmlns:a16="http://schemas.microsoft.com/office/drawing/2014/main" id="{76612E46-5ED1-6AB7-7987-855D8B9BA28E}"/>
              </a:ext>
            </a:extLst>
          </p:cNvPr>
          <p:cNvSpPr txBox="1"/>
          <p:nvPr/>
        </p:nvSpPr>
        <p:spPr>
          <a:xfrm>
            <a:off x="749508" y="1454889"/>
            <a:ext cx="10511159"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Bố cục của VB gồm 5 phần, tương ứng với các phần được đánh số trong SGK</a:t>
            </a:r>
            <a:r>
              <a:rPr lang="en-US" sz="240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7703B5CF-C94F-B967-B61B-1190B70EF90A}"/>
              </a:ext>
            </a:extLst>
          </p:cNvPr>
          <p:cNvSpPr txBox="1"/>
          <p:nvPr/>
        </p:nvSpPr>
        <p:spPr>
          <a:xfrm>
            <a:off x="931333" y="1916554"/>
            <a:ext cx="11260667" cy="452431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Phần (1) giới thiệu khái quát về truyện Người con gái Nam Xương và nàng Vũ Thị Thiết.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Phần (2) khái quát về cuộc đời bi kịch của nhân vật Vũ Nương.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 Phần (3) phân tích nguyên nhân gây nên bi kịch của Vũ Nương.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Phần (4) phân tích sự kết hợp giữa yếu tố hiện thực và kì ảo trong tác phẩm.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Phần (5) khẳng định sức hấp dẫn của tác phẩm đối với bạn đọc.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Các luận điểm được trình bày theo trình tự: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Mở đầu (1)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Nhận diện bi kịch – phần (2)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Lí giải bi kịch – phần (3)</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 Hoá giải bi kịch – phần (4).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Kết thúc (5)</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004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 calcmode="lin" valueType="num">
                                      <p:cBhvr additive="base">
                                        <p:cTn id="4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 calcmode="lin" valueType="num">
                                      <p:cBhvr additive="base">
                                        <p:cTn id="5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6" end="6"/>
                                            </p:txEl>
                                          </p:spTgt>
                                        </p:tgtEl>
                                        <p:attrNameLst>
                                          <p:attrName>style.visibility</p:attrName>
                                        </p:attrNameLst>
                                      </p:cBhvr>
                                      <p:to>
                                        <p:strVal val="visible"/>
                                      </p:to>
                                    </p:set>
                                    <p:anim calcmode="lin" valueType="num">
                                      <p:cBhvr additive="base">
                                        <p:cTn id="6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anim calcmode="lin" valueType="num">
                                      <p:cBhvr additive="base">
                                        <p:cTn id="6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xEl>
                                              <p:pRg st="8" end="8"/>
                                            </p:txEl>
                                          </p:spTgt>
                                        </p:tgtEl>
                                        <p:attrNameLst>
                                          <p:attrName>style.visibility</p:attrName>
                                        </p:attrNameLst>
                                      </p:cBhvr>
                                      <p:to>
                                        <p:strVal val="visible"/>
                                      </p:to>
                                    </p:set>
                                    <p:anim calcmode="lin" valueType="num">
                                      <p:cBhvr additive="base">
                                        <p:cTn id="7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
                                            <p:txEl>
                                              <p:pRg st="9" end="9"/>
                                            </p:txEl>
                                          </p:spTgt>
                                        </p:tgtEl>
                                        <p:attrNameLst>
                                          <p:attrName>style.visibility</p:attrName>
                                        </p:attrNameLst>
                                      </p:cBhvr>
                                      <p:to>
                                        <p:strVal val="visible"/>
                                      </p:to>
                                    </p:set>
                                    <p:anim calcmode="lin" valueType="num">
                                      <p:cBhvr additive="base">
                                        <p:cTn id="7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
                                            <p:txEl>
                                              <p:pRg st="10" end="10"/>
                                            </p:txEl>
                                          </p:spTgt>
                                        </p:tgtEl>
                                        <p:attrNameLst>
                                          <p:attrName>style.visibility</p:attrName>
                                        </p:attrNameLst>
                                      </p:cBhvr>
                                      <p:to>
                                        <p:strVal val="visible"/>
                                      </p:to>
                                    </p:set>
                                    <p:anim calcmode="lin" valueType="num">
                                      <p:cBhvr additive="base">
                                        <p:cTn id="85"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5770A-7991-F0F8-6A8B-885B3D7DE497}"/>
              </a:ext>
            </a:extLst>
          </p:cNvPr>
          <p:cNvSpPr txBox="1"/>
          <p:nvPr/>
        </p:nvSpPr>
        <p:spPr>
          <a:xfrm>
            <a:off x="388173" y="935780"/>
            <a:ext cx="11335741" cy="2739211"/>
          </a:xfrm>
          <a:prstGeom prst="rect">
            <a:avLst/>
          </a:prstGeom>
          <a:noFill/>
        </p:spPr>
        <p:txBody>
          <a:bodyPr wrap="square">
            <a:spAutoFit/>
          </a:bodyPr>
          <a:lstStyle/>
          <a:p>
            <a:r>
              <a:rPr lang="vi-VN" sz="3200" b="1">
                <a:latin typeface="+mj-lt"/>
              </a:rPr>
              <a:t>2. Tìm hiểu cách nêu vấn đề của tác giả trong phần mở đầu</a:t>
            </a:r>
            <a:endParaRPr lang="en-US" sz="3200" b="1">
              <a:latin typeface="+mj-lt"/>
            </a:endParaRPr>
          </a:p>
          <a:p>
            <a:r>
              <a:rPr lang="vi-VN" sz="2800">
                <a:latin typeface="+mj-lt"/>
              </a:rPr>
              <a:t>– Luận đề của VB: Vấn đề bi kịch của con người trong tác phẩm </a:t>
            </a:r>
            <a:r>
              <a:rPr lang="en-US" sz="2800" i="1">
                <a:latin typeface="+mj-lt"/>
              </a:rPr>
              <a:t>“</a:t>
            </a:r>
            <a:r>
              <a:rPr lang="vi-VN" sz="2800" i="1">
                <a:latin typeface="+mj-lt"/>
              </a:rPr>
              <a:t>Người con gái Nam Xương</a:t>
            </a:r>
            <a:r>
              <a:rPr lang="en-US" sz="2800" i="1">
                <a:latin typeface="+mj-lt"/>
              </a:rPr>
              <a:t>”</a:t>
            </a:r>
            <a:r>
              <a:rPr lang="vi-VN" sz="2800" i="1">
                <a:latin typeface="+mj-lt"/>
              </a:rPr>
              <a:t>. </a:t>
            </a:r>
            <a:endParaRPr lang="en-US" sz="2800" i="1">
              <a:latin typeface="+mj-lt"/>
            </a:endParaRPr>
          </a:p>
          <a:p>
            <a:r>
              <a:rPr lang="vi-VN" sz="2800">
                <a:latin typeface="+mj-lt"/>
              </a:rPr>
              <a:t>Tác giả giới thiệu truyện </a:t>
            </a:r>
            <a:r>
              <a:rPr lang="en-US" sz="2800" i="1">
                <a:latin typeface="+mj-lt"/>
              </a:rPr>
              <a:t>“</a:t>
            </a:r>
            <a:r>
              <a:rPr lang="vi-VN" sz="2800" i="1">
                <a:latin typeface="+mj-lt"/>
              </a:rPr>
              <a:t>Người con gái Nam Xương</a:t>
            </a:r>
            <a:r>
              <a:rPr lang="en-US" sz="2800" i="1">
                <a:latin typeface="+mj-lt"/>
              </a:rPr>
              <a:t>”</a:t>
            </a:r>
            <a:r>
              <a:rPr lang="vi-VN" sz="2800">
                <a:latin typeface="+mj-lt"/>
              </a:rPr>
              <a:t>, nhân vật Vũ Thị Thiết sau đó nêu vấn đề cần bàn luận.</a:t>
            </a:r>
            <a:endParaRPr lang="en-US" sz="2800">
              <a:latin typeface="+mj-lt"/>
            </a:endParaRPr>
          </a:p>
          <a:p>
            <a:r>
              <a:rPr lang="en-US" sz="2800" b="1" i="1">
                <a:latin typeface="+mj-lt"/>
                <a:sym typeface="Wingdings" panose="05000000000000000000" pitchFamily="2" charset="2"/>
              </a:rPr>
              <a:t></a:t>
            </a:r>
            <a:r>
              <a:rPr lang="vi-VN" sz="2800" b="1" i="1">
                <a:latin typeface="+mj-lt"/>
              </a:rPr>
              <a:t> Nêu vấn đề trực tiếp.</a:t>
            </a:r>
            <a:endParaRPr lang="en-US" sz="2800" b="1" i="1">
              <a:latin typeface="+mj-lt"/>
            </a:endParaRPr>
          </a:p>
        </p:txBody>
      </p:sp>
      <p:sp>
        <p:nvSpPr>
          <p:cNvPr id="4" name="Rectangle 3">
            <a:extLst>
              <a:ext uri="{FF2B5EF4-FFF2-40B4-BE49-F238E27FC236}">
                <a16:creationId xmlns:a16="http://schemas.microsoft.com/office/drawing/2014/main" id="{FB82A7EA-D648-E958-4189-DAE2CC89FCD3}"/>
              </a:ext>
            </a:extLst>
          </p:cNvPr>
          <p:cNvSpPr/>
          <p:nvPr/>
        </p:nvSpPr>
        <p:spPr>
          <a:xfrm>
            <a:off x="388173" y="289449"/>
            <a:ext cx="4557659"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Tree>
    <p:extLst>
      <p:ext uri="{BB962C8B-B14F-4D97-AF65-F5344CB8AC3E}">
        <p14:creationId xmlns:p14="http://schemas.microsoft.com/office/powerpoint/2010/main" val="2458965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A0C19B-7639-4828-2EA8-441F4FD7D510}"/>
              </a:ext>
            </a:extLst>
          </p:cNvPr>
          <p:cNvSpPr/>
          <p:nvPr/>
        </p:nvSpPr>
        <p:spPr>
          <a:xfrm>
            <a:off x="194086" y="-97974"/>
            <a:ext cx="4557659" cy="646331"/>
          </a:xfrm>
          <a:prstGeom prst="rect">
            <a:avLst/>
          </a:prstGeom>
          <a:noFill/>
        </p:spPr>
        <p:txBody>
          <a:bodyPr wrap="none" lIns="91440" tIns="45720" rIns="91440" bIns="45720">
            <a:spAutoFit/>
          </a:bodyPr>
          <a:lstStyle/>
          <a:p>
            <a:pPr algn="just"/>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
        <p:nvSpPr>
          <p:cNvPr id="4" name="TextBox 3">
            <a:extLst>
              <a:ext uri="{FF2B5EF4-FFF2-40B4-BE49-F238E27FC236}">
                <a16:creationId xmlns:a16="http://schemas.microsoft.com/office/drawing/2014/main" id="{70B7BA0A-A2D5-65E8-EF0E-25EB3FBA0162}"/>
              </a:ext>
            </a:extLst>
          </p:cNvPr>
          <p:cNvSpPr txBox="1"/>
          <p:nvPr/>
        </p:nvSpPr>
        <p:spPr>
          <a:xfrm>
            <a:off x="194085" y="548357"/>
            <a:ext cx="11803827" cy="1569660"/>
          </a:xfrm>
          <a:prstGeom prst="rect">
            <a:avLst/>
          </a:prstGeom>
          <a:noFill/>
        </p:spPr>
        <p:txBody>
          <a:bodyPr wrap="square">
            <a:spAutoFit/>
          </a:bodyPr>
          <a:lstStyle/>
          <a:p>
            <a:pPr algn="just"/>
            <a:r>
              <a:rPr lang="vi-VN" sz="2400" b="1">
                <a:latin typeface="+mj-lt"/>
              </a:rPr>
              <a:t>3. Tìm hiểu quan điểm của người viết về nội dung tác phẩm</a:t>
            </a:r>
            <a:endParaRPr lang="en-US" sz="2400" b="1">
              <a:latin typeface="+mj-lt"/>
            </a:endParaRPr>
          </a:p>
          <a:p>
            <a:pPr marL="342900" indent="-342900" algn="just">
              <a:buAutoNum type="alphaLcPeriod"/>
            </a:pPr>
            <a:r>
              <a:rPr lang="vi-VN" sz="2400" b="1" i="1">
                <a:latin typeface="+mj-lt"/>
              </a:rPr>
              <a:t>Quan điểm về bi kịch của Vũ Nương</a:t>
            </a:r>
            <a:endParaRPr lang="en-US" sz="2400" b="1" i="1">
              <a:latin typeface="+mj-lt"/>
            </a:endParaRPr>
          </a:p>
          <a:p>
            <a:pPr algn="just"/>
            <a:r>
              <a:rPr lang="vi-VN" sz="2400">
                <a:latin typeface="+mj-lt"/>
              </a:rPr>
              <a:t>– Bi kịch bị hiểu nhầm, bị nghi ngờ lòng chung thuỷ khiến nàng phải tìm đến cái chết; đau đớn hơn, người gây nên bi kịch ấy lại là chồng và con – hai người thân yêu nhất của nàng. </a:t>
            </a:r>
            <a:endParaRPr lang="en-US" sz="2400">
              <a:latin typeface="+mj-lt"/>
            </a:endParaRPr>
          </a:p>
        </p:txBody>
      </p:sp>
      <p:sp>
        <p:nvSpPr>
          <p:cNvPr id="6" name="TextBox 5">
            <a:extLst>
              <a:ext uri="{FF2B5EF4-FFF2-40B4-BE49-F238E27FC236}">
                <a16:creationId xmlns:a16="http://schemas.microsoft.com/office/drawing/2014/main" id="{5B21D888-EFE6-0EA4-0D66-018ED406CAD7}"/>
              </a:ext>
            </a:extLst>
          </p:cNvPr>
          <p:cNvSpPr txBox="1"/>
          <p:nvPr/>
        </p:nvSpPr>
        <p:spPr>
          <a:xfrm>
            <a:off x="194086" y="2035201"/>
            <a:ext cx="11803827" cy="4893647"/>
          </a:xfrm>
          <a:prstGeom prst="rect">
            <a:avLst/>
          </a:prstGeom>
          <a:noFill/>
        </p:spPr>
        <p:txBody>
          <a:bodyPr wrap="square">
            <a:spAutoFit/>
          </a:bodyPr>
          <a:lstStyle/>
          <a:p>
            <a:pPr algn="just"/>
            <a:r>
              <a:rPr lang="vi-VN" sz="2400">
                <a:latin typeface="+mj-lt"/>
              </a:rPr>
              <a:t>– Lí lẽ:</a:t>
            </a:r>
            <a:endParaRPr lang="en-US" sz="2400">
              <a:latin typeface="+mj-lt"/>
            </a:endParaRPr>
          </a:p>
          <a:p>
            <a:pPr algn="just"/>
            <a:r>
              <a:rPr lang="vi-VN" sz="2400">
                <a:latin typeface="+mj-lt"/>
              </a:rPr>
              <a:t>+ Vũ Nương xinh đẹp, chu toàn, có nhiều phẩm chất tốt đẹp của người phụ nữ yên bề nghi gia nghi thất, lẽ ra nàng phải được hạnh phúc (ý của đoạn </a:t>
            </a:r>
            <a:r>
              <a:rPr lang="vi-VN" sz="2400" i="1">
                <a:latin typeface="+mj-lt"/>
              </a:rPr>
              <a:t>“Cuộc đời Vũ Nương tuy ngắn ngủi... làm vợ, làm mẹ!”</a:t>
            </a:r>
            <a:r>
              <a:rPr lang="vi-VN" sz="2400">
                <a:latin typeface="+mj-lt"/>
              </a:rPr>
              <a:t>). </a:t>
            </a:r>
            <a:endParaRPr lang="en-US" sz="2400">
              <a:latin typeface="+mj-lt"/>
            </a:endParaRPr>
          </a:p>
          <a:p>
            <a:pPr algn="just"/>
            <a:r>
              <a:rPr lang="vi-VN" sz="2400">
                <a:latin typeface="+mj-lt"/>
              </a:rPr>
              <a:t>+ Cuộc đời oái oăm đã khiến nàng rơi vào bi kịch: “Ngày sum họp cùng chồng, cũng là ngày nàng phải vĩnh viễn lìa xa tổ ấm. Và đau đớn hơn, kẻ đẩy nàng vào cái chết bi thảm không phải ai xa lạ, mà chính là người chồng nàng hằng </a:t>
            </a:r>
            <a:r>
              <a:rPr lang="vi-VN" sz="2400" i="1">
                <a:latin typeface="+mj-lt"/>
              </a:rPr>
              <a:t>“ba năm giữ gìn một tiết” </a:t>
            </a:r>
            <a:r>
              <a:rPr lang="vi-VN" sz="2400">
                <a:latin typeface="+mj-lt"/>
              </a:rPr>
              <a:t>đợi chờ và đứa con trai duy nhất mà nàng suốt ba năm nâng niu bú mớm”.</a:t>
            </a:r>
            <a:endParaRPr lang="en-US" sz="2400">
              <a:latin typeface="+mj-lt"/>
            </a:endParaRPr>
          </a:p>
          <a:p>
            <a:pPr algn="just"/>
            <a:r>
              <a:rPr lang="vi-VN" sz="2400">
                <a:latin typeface="+mj-lt"/>
              </a:rPr>
              <a:t>– Bằng chứng: </a:t>
            </a:r>
            <a:endParaRPr lang="en-US" sz="2400">
              <a:latin typeface="+mj-lt"/>
            </a:endParaRPr>
          </a:p>
          <a:p>
            <a:pPr algn="just"/>
            <a:r>
              <a:rPr lang="vi-VN" sz="2400">
                <a:latin typeface="+mj-lt"/>
              </a:rPr>
              <a:t>+ Những trích dẫn trực tiếp từ tác phẩm được đặt trong dấu ngoặc kép. </a:t>
            </a:r>
            <a:endParaRPr lang="en-US" sz="2400">
              <a:latin typeface="+mj-lt"/>
            </a:endParaRPr>
          </a:p>
          <a:p>
            <a:pPr algn="just"/>
            <a:r>
              <a:rPr lang="vi-VN" sz="2400">
                <a:latin typeface="+mj-lt"/>
              </a:rPr>
              <a:t>+ Trích ý gián tiếp từ tác phẩm không được đặt trong dấu ngoặc kép (Đoạn bằng chứng: </a:t>
            </a:r>
            <a:r>
              <a:rPr lang="vi-VN" sz="2400" i="1">
                <a:latin typeface="+mj-lt"/>
              </a:rPr>
              <a:t>“Đứa trẻ thì ngây thơ, chỉ kể lại những điều mà đêm đêm mẹ thường dạy khi cha vắng nhà... hàm hồ và mù quáng”</a:t>
            </a:r>
            <a:r>
              <a:rPr lang="vi-VN" sz="2400">
                <a:latin typeface="+mj-lt"/>
              </a:rPr>
              <a:t>).</a:t>
            </a:r>
            <a:endParaRPr lang="en-US" sz="2400">
              <a:latin typeface="+mj-lt"/>
            </a:endParaRPr>
          </a:p>
        </p:txBody>
      </p:sp>
    </p:spTree>
    <p:extLst>
      <p:ext uri="{BB962C8B-B14F-4D97-AF65-F5344CB8AC3E}">
        <p14:creationId xmlns:p14="http://schemas.microsoft.com/office/powerpoint/2010/main" val="3152132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 calcmode="lin" valueType="num">
                                      <p:cBhvr additive="base">
                                        <p:cTn id="5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11B867-E15C-573D-0DE4-323243A7019B}"/>
              </a:ext>
            </a:extLst>
          </p:cNvPr>
          <p:cNvSpPr/>
          <p:nvPr/>
        </p:nvSpPr>
        <p:spPr>
          <a:xfrm>
            <a:off x="194086" y="-97974"/>
            <a:ext cx="4557659" cy="646331"/>
          </a:xfrm>
          <a:prstGeom prst="rect">
            <a:avLst/>
          </a:prstGeom>
          <a:noFill/>
        </p:spPr>
        <p:txBody>
          <a:bodyPr wrap="none" lIns="91440" tIns="45720" rIns="91440" bIns="45720">
            <a:spAutoFit/>
          </a:bodyPr>
          <a:lstStyle/>
          <a:p>
            <a:pPr algn="just"/>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
        <p:nvSpPr>
          <p:cNvPr id="4" name="TextBox 3">
            <a:extLst>
              <a:ext uri="{FF2B5EF4-FFF2-40B4-BE49-F238E27FC236}">
                <a16:creationId xmlns:a16="http://schemas.microsoft.com/office/drawing/2014/main" id="{F573D713-5F76-4E7D-35D4-D37F0D05BCAD}"/>
              </a:ext>
            </a:extLst>
          </p:cNvPr>
          <p:cNvSpPr txBox="1"/>
          <p:nvPr/>
        </p:nvSpPr>
        <p:spPr>
          <a:xfrm>
            <a:off x="194086" y="548357"/>
            <a:ext cx="11350214" cy="461665"/>
          </a:xfrm>
          <a:prstGeom prst="rect">
            <a:avLst/>
          </a:prstGeom>
          <a:noFill/>
        </p:spPr>
        <p:txBody>
          <a:bodyPr wrap="square">
            <a:spAutoFit/>
          </a:bodyPr>
          <a:lstStyle/>
          <a:p>
            <a:pPr algn="just"/>
            <a:r>
              <a:rPr lang="vi-VN" sz="2400" b="1">
                <a:latin typeface="+mj-lt"/>
              </a:rPr>
              <a:t>3. Tìm hiểu quan điểm của người viết về nội dung tác phẩm</a:t>
            </a:r>
            <a:endParaRPr lang="en-US" sz="2400" b="1">
              <a:latin typeface="+mj-lt"/>
            </a:endParaRPr>
          </a:p>
        </p:txBody>
      </p:sp>
      <p:sp>
        <p:nvSpPr>
          <p:cNvPr id="6" name="TextBox 5">
            <a:extLst>
              <a:ext uri="{FF2B5EF4-FFF2-40B4-BE49-F238E27FC236}">
                <a16:creationId xmlns:a16="http://schemas.microsoft.com/office/drawing/2014/main" id="{D93D0B06-979D-7614-678C-7572185540A9}"/>
              </a:ext>
            </a:extLst>
          </p:cNvPr>
          <p:cNvSpPr txBox="1"/>
          <p:nvPr/>
        </p:nvSpPr>
        <p:spPr>
          <a:xfrm>
            <a:off x="194085" y="880210"/>
            <a:ext cx="11997915" cy="1569660"/>
          </a:xfrm>
          <a:prstGeom prst="rect">
            <a:avLst/>
          </a:prstGeom>
          <a:noFill/>
        </p:spPr>
        <p:txBody>
          <a:bodyPr wrap="square">
            <a:spAutoFit/>
          </a:bodyPr>
          <a:lstStyle/>
          <a:p>
            <a:pPr algn="just"/>
            <a:r>
              <a:rPr lang="vi-VN" sz="2400" b="1" i="1">
                <a:latin typeface="+mj-lt"/>
              </a:rPr>
              <a:t>b. Quan điểm của tác giả bài nghị luận về nguyên nhân dẫn đến bi kịch của Vũ Nương </a:t>
            </a:r>
            <a:endParaRPr lang="en-US" sz="2400" b="1" i="1">
              <a:latin typeface="+mj-lt"/>
            </a:endParaRPr>
          </a:p>
          <a:p>
            <a:pPr algn="just"/>
            <a:r>
              <a:rPr lang="vi-VN" sz="2400">
                <a:latin typeface="+mj-lt"/>
              </a:rPr>
              <a:t>– Nguyên nhân khiến Vũ Nương gieo mình xuống sông tự tử: </a:t>
            </a:r>
            <a:endParaRPr lang="en-US" sz="2400">
              <a:latin typeface="+mj-lt"/>
            </a:endParaRPr>
          </a:p>
          <a:p>
            <a:pPr algn="just"/>
            <a:r>
              <a:rPr lang="vi-VN" sz="2400">
                <a:latin typeface="+mj-lt"/>
              </a:rPr>
              <a:t>+ Do Trương Sinh ghen tuông mù quáng, nàng không có cách nào chứng minh sự trong sạch của bản thân, do đó đành gieo mình xuống sông để bày tỏ tấm lòng trong trắng.</a:t>
            </a:r>
            <a:endParaRPr lang="en-US" sz="2400">
              <a:latin typeface="+mj-lt"/>
            </a:endParaRPr>
          </a:p>
        </p:txBody>
      </p:sp>
      <p:sp>
        <p:nvSpPr>
          <p:cNvPr id="8" name="TextBox 7">
            <a:extLst>
              <a:ext uri="{FF2B5EF4-FFF2-40B4-BE49-F238E27FC236}">
                <a16:creationId xmlns:a16="http://schemas.microsoft.com/office/drawing/2014/main" id="{7C44EBD4-0FF7-D097-A407-63C3EA06AE16}"/>
              </a:ext>
            </a:extLst>
          </p:cNvPr>
          <p:cNvSpPr txBox="1"/>
          <p:nvPr/>
        </p:nvSpPr>
        <p:spPr>
          <a:xfrm>
            <a:off x="194084" y="2350014"/>
            <a:ext cx="11997916" cy="4524315"/>
          </a:xfrm>
          <a:prstGeom prst="rect">
            <a:avLst/>
          </a:prstGeom>
          <a:noFill/>
        </p:spPr>
        <p:txBody>
          <a:bodyPr wrap="square">
            <a:spAutoFit/>
          </a:bodyPr>
          <a:lstStyle/>
          <a:p>
            <a:pPr algn="just"/>
            <a:r>
              <a:rPr lang="vi-VN" sz="2400">
                <a:latin typeface="+mj-lt"/>
              </a:rPr>
              <a:t>+ Do Vũ Nương không thực sự hiểu tâm lí chồng để tránh đi những ngờ vực, ghen tuông không đáng có. </a:t>
            </a:r>
            <a:endParaRPr lang="en-US" sz="2400">
              <a:latin typeface="+mj-lt"/>
            </a:endParaRPr>
          </a:p>
          <a:p>
            <a:pPr algn="just"/>
            <a:r>
              <a:rPr lang="vi-VN" sz="2400">
                <a:latin typeface="+mj-lt"/>
              </a:rPr>
              <a:t>– Cách lí giải của tác giả: </a:t>
            </a:r>
            <a:endParaRPr lang="en-US" sz="2400">
              <a:latin typeface="+mj-lt"/>
            </a:endParaRPr>
          </a:p>
          <a:p>
            <a:pPr algn="just"/>
            <a:r>
              <a:rPr lang="vi-VN" sz="2400">
                <a:latin typeface="+mj-lt"/>
              </a:rPr>
              <a:t>+ Tác giả đã căn cứ trên các tình tiết trong VB để suy luận, lí giải. Tác giả đã suy luận một cách hết sức lô-gíc diễn biến tâm lí của nhân vật Trương Sinh, từ đó cắt nghĩa cách hành xử của chàng. Lí giải của tác giả dựa trên sự suy luận tỉ mỉ về tâm lí của nhân vật, mặc dù đời sống tâm lí của nhân vật trong văn học trung đại thường không được miêu tả trực tiếp. Bởi vậy, những phân tích của tác giả cho thấy người viết bài nghị luận đã thực sự nhập thân, thấu hiểu thế giới nội tâm của nhân vật. </a:t>
            </a:r>
            <a:endParaRPr lang="en-US" sz="2400">
              <a:latin typeface="+mj-lt"/>
            </a:endParaRPr>
          </a:p>
          <a:p>
            <a:pPr algn="just"/>
            <a:r>
              <a:rPr lang="vi-VN" sz="2400">
                <a:latin typeface="+mj-lt"/>
              </a:rPr>
              <a:t>+ Tác giả cũng nhìn nhận nguyên nhân gây nên kết cục bi kịch của Vũ Nương từ hai phía: cả phía người chồng và người vợ, khách quan và chủ quan, do đó cách lí giải toàn diện chứ không phiến diện, một chiều. </a:t>
            </a:r>
            <a:endParaRPr lang="en-US" sz="2400">
              <a:latin typeface="+mj-lt"/>
            </a:endParaRPr>
          </a:p>
        </p:txBody>
      </p:sp>
    </p:spTree>
    <p:extLst>
      <p:ext uri="{BB962C8B-B14F-4D97-AF65-F5344CB8AC3E}">
        <p14:creationId xmlns:p14="http://schemas.microsoft.com/office/powerpoint/2010/main" val="266966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additive="base">
                                        <p:cTn id="3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 calcmode="lin" valueType="num">
                                      <p:cBhvr additive="base">
                                        <p:cTn id="4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FBCB3E-3FEE-0D59-B339-F0C8F8E8C27F}"/>
              </a:ext>
            </a:extLst>
          </p:cNvPr>
          <p:cNvSpPr/>
          <p:nvPr/>
        </p:nvSpPr>
        <p:spPr>
          <a:xfrm>
            <a:off x="194086" y="-97974"/>
            <a:ext cx="4557659" cy="646331"/>
          </a:xfrm>
          <a:prstGeom prst="rect">
            <a:avLst/>
          </a:prstGeom>
          <a:noFill/>
        </p:spPr>
        <p:txBody>
          <a:bodyPr wrap="none" lIns="91440" tIns="45720" rIns="91440" bIns="45720">
            <a:spAutoFit/>
          </a:bodyPr>
          <a:lstStyle/>
          <a:p>
            <a:pPr algn="just"/>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
        <p:nvSpPr>
          <p:cNvPr id="3" name="TextBox 2">
            <a:extLst>
              <a:ext uri="{FF2B5EF4-FFF2-40B4-BE49-F238E27FC236}">
                <a16:creationId xmlns:a16="http://schemas.microsoft.com/office/drawing/2014/main" id="{D35A08A6-4961-8AE0-7C79-E0E3C6940D32}"/>
              </a:ext>
            </a:extLst>
          </p:cNvPr>
          <p:cNvSpPr txBox="1"/>
          <p:nvPr/>
        </p:nvSpPr>
        <p:spPr>
          <a:xfrm>
            <a:off x="194086" y="548357"/>
            <a:ext cx="11350214" cy="523220"/>
          </a:xfrm>
          <a:prstGeom prst="rect">
            <a:avLst/>
          </a:prstGeom>
          <a:noFill/>
        </p:spPr>
        <p:txBody>
          <a:bodyPr wrap="square">
            <a:spAutoFit/>
          </a:bodyPr>
          <a:lstStyle/>
          <a:p>
            <a:pPr algn="just"/>
            <a:r>
              <a:rPr lang="vi-VN" sz="2800" b="1">
                <a:latin typeface="+mj-lt"/>
              </a:rPr>
              <a:t>3. Tìm hiểu quan điểm của người viết về nội dung tác phẩm</a:t>
            </a:r>
            <a:endParaRPr lang="en-US" sz="2800" b="1">
              <a:latin typeface="+mj-lt"/>
            </a:endParaRPr>
          </a:p>
        </p:txBody>
      </p:sp>
      <p:sp>
        <p:nvSpPr>
          <p:cNvPr id="5" name="TextBox 4">
            <a:extLst>
              <a:ext uri="{FF2B5EF4-FFF2-40B4-BE49-F238E27FC236}">
                <a16:creationId xmlns:a16="http://schemas.microsoft.com/office/drawing/2014/main" id="{B6B7FF16-2504-B16A-6D93-226EC304D065}"/>
              </a:ext>
            </a:extLst>
          </p:cNvPr>
          <p:cNvSpPr txBox="1"/>
          <p:nvPr/>
        </p:nvSpPr>
        <p:spPr>
          <a:xfrm>
            <a:off x="194086" y="1010022"/>
            <a:ext cx="11997914" cy="1815882"/>
          </a:xfrm>
          <a:prstGeom prst="rect">
            <a:avLst/>
          </a:prstGeom>
          <a:noFill/>
        </p:spPr>
        <p:txBody>
          <a:bodyPr wrap="square">
            <a:spAutoFit/>
          </a:bodyPr>
          <a:lstStyle/>
          <a:p>
            <a:r>
              <a:rPr lang="vi-VN" sz="2800">
                <a:latin typeface="+mj-lt"/>
              </a:rPr>
              <a:t>– Tìm hiểu nghệ thuật lập luận trong phần (3): </a:t>
            </a:r>
            <a:endParaRPr lang="en-US" sz="2800">
              <a:latin typeface="+mj-lt"/>
            </a:endParaRPr>
          </a:p>
          <a:p>
            <a:r>
              <a:rPr lang="vi-VN" sz="2800">
                <a:latin typeface="+mj-lt"/>
              </a:rPr>
              <a:t>+ Nghệ thuật sáng tạo chi tiết để đẩy câu chuyện đến đỉnh điểm trong tương quan so sánh với truyện truyền kì trong nước và của các nước Trung Hoa, Nhật Bản, Hàn Quốc,...</a:t>
            </a:r>
            <a:endParaRPr lang="en-US" sz="2800">
              <a:latin typeface="+mj-lt"/>
            </a:endParaRPr>
          </a:p>
        </p:txBody>
      </p:sp>
      <p:sp>
        <p:nvSpPr>
          <p:cNvPr id="7" name="TextBox 6">
            <a:extLst>
              <a:ext uri="{FF2B5EF4-FFF2-40B4-BE49-F238E27FC236}">
                <a16:creationId xmlns:a16="http://schemas.microsoft.com/office/drawing/2014/main" id="{792EA0FE-CA9E-4252-1098-F2DC9F573155}"/>
              </a:ext>
            </a:extLst>
          </p:cNvPr>
          <p:cNvSpPr txBox="1"/>
          <p:nvPr/>
        </p:nvSpPr>
        <p:spPr>
          <a:xfrm>
            <a:off x="194086" y="2825904"/>
            <a:ext cx="11997914" cy="1815882"/>
          </a:xfrm>
          <a:prstGeom prst="rect">
            <a:avLst/>
          </a:prstGeom>
          <a:noFill/>
        </p:spPr>
        <p:txBody>
          <a:bodyPr wrap="square">
            <a:spAutoFit/>
          </a:bodyPr>
          <a:lstStyle/>
          <a:p>
            <a:r>
              <a:rPr lang="vi-VN" sz="2800">
                <a:latin typeface="+mj-lt"/>
              </a:rPr>
              <a:t>+ Câu văn: </a:t>
            </a:r>
            <a:r>
              <a:rPr lang="vi-VN" sz="2800" i="1">
                <a:latin typeface="+mj-lt"/>
              </a:rPr>
              <a:t>“Lấy hình tượng cái bóng người và lời nói ngây thơ của đứa con để đẩy câu chuyện lên tới đỉnh điểm là nét độc đáo riêng của Nguyễn Dữ, không thể tìm thấy trong bất cứ truyện truyền kì nào của Việt Nam cũng như của các nước Trung Hoa, Nhật Bản, Hàn Quốc,...”</a:t>
            </a:r>
            <a:endParaRPr lang="en-US" sz="2800" i="1">
              <a:latin typeface="+mj-lt"/>
            </a:endParaRPr>
          </a:p>
        </p:txBody>
      </p:sp>
    </p:spTree>
    <p:extLst>
      <p:ext uri="{BB962C8B-B14F-4D97-AF65-F5344CB8AC3E}">
        <p14:creationId xmlns:p14="http://schemas.microsoft.com/office/powerpoint/2010/main" val="4112409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EA3F5D-837E-7E7B-683F-310D3760E9B1}"/>
              </a:ext>
            </a:extLst>
          </p:cNvPr>
          <p:cNvSpPr/>
          <p:nvPr/>
        </p:nvSpPr>
        <p:spPr>
          <a:xfrm>
            <a:off x="194086" y="-97974"/>
            <a:ext cx="4557659" cy="646331"/>
          </a:xfrm>
          <a:prstGeom prst="rect">
            <a:avLst/>
          </a:prstGeom>
          <a:noFill/>
        </p:spPr>
        <p:txBody>
          <a:bodyPr wrap="none" lIns="91440" tIns="45720" rIns="91440" bIns="45720">
            <a:spAutoFit/>
          </a:bodyPr>
          <a:lstStyle/>
          <a:p>
            <a:pPr algn="just"/>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
        <p:nvSpPr>
          <p:cNvPr id="3" name="TextBox 2">
            <a:extLst>
              <a:ext uri="{FF2B5EF4-FFF2-40B4-BE49-F238E27FC236}">
                <a16:creationId xmlns:a16="http://schemas.microsoft.com/office/drawing/2014/main" id="{3AAD36D8-8EFF-73C5-C91E-56EFC2FFD0FF}"/>
              </a:ext>
            </a:extLst>
          </p:cNvPr>
          <p:cNvSpPr txBox="1"/>
          <p:nvPr/>
        </p:nvSpPr>
        <p:spPr>
          <a:xfrm>
            <a:off x="194086" y="548357"/>
            <a:ext cx="11997914" cy="954107"/>
          </a:xfrm>
          <a:prstGeom prst="rect">
            <a:avLst/>
          </a:prstGeom>
          <a:noFill/>
        </p:spPr>
        <p:txBody>
          <a:bodyPr wrap="square">
            <a:spAutoFit/>
          </a:bodyPr>
          <a:lstStyle/>
          <a:p>
            <a:pPr algn="just"/>
            <a:r>
              <a:rPr lang="vi-VN" sz="2800" b="1">
                <a:latin typeface="+mj-lt"/>
              </a:rPr>
              <a:t>4. Tìm hiểu cách đánh giá của tác giả VB về những đặc sắc nghệ thuật của tác phẩm </a:t>
            </a:r>
            <a:r>
              <a:rPr lang="vi-VN" sz="2800" b="1" i="1">
                <a:latin typeface="+mj-lt"/>
              </a:rPr>
              <a:t>“Người con gái Nam Xương”</a:t>
            </a:r>
            <a:endParaRPr lang="en-US" sz="2800" b="1" i="1">
              <a:latin typeface="+mj-lt"/>
            </a:endParaRPr>
          </a:p>
        </p:txBody>
      </p:sp>
      <p:sp>
        <p:nvSpPr>
          <p:cNvPr id="5" name="TextBox 4">
            <a:extLst>
              <a:ext uri="{FF2B5EF4-FFF2-40B4-BE49-F238E27FC236}">
                <a16:creationId xmlns:a16="http://schemas.microsoft.com/office/drawing/2014/main" id="{8E1F4C5B-0439-1C56-BD13-B194A781CDA2}"/>
              </a:ext>
            </a:extLst>
          </p:cNvPr>
          <p:cNvSpPr txBox="1"/>
          <p:nvPr/>
        </p:nvSpPr>
        <p:spPr>
          <a:xfrm>
            <a:off x="194086" y="1502464"/>
            <a:ext cx="11997914" cy="4832092"/>
          </a:xfrm>
          <a:prstGeom prst="rect">
            <a:avLst/>
          </a:prstGeom>
          <a:noFill/>
        </p:spPr>
        <p:txBody>
          <a:bodyPr wrap="square">
            <a:spAutoFit/>
          </a:bodyPr>
          <a:lstStyle/>
          <a:p>
            <a:pPr algn="just"/>
            <a:r>
              <a:rPr lang="vi-VN" sz="2800">
                <a:latin typeface="+mj-lt"/>
              </a:rPr>
              <a:t>– Sự dung hoà giữa yếu tố hiện thực và yếu tố kì ảo, giữa đời thực và ước mơ. </a:t>
            </a:r>
            <a:endParaRPr lang="en-US" sz="2800">
              <a:latin typeface="+mj-lt"/>
            </a:endParaRPr>
          </a:p>
          <a:p>
            <a:pPr algn="just"/>
            <a:r>
              <a:rPr lang="vi-VN" sz="2800">
                <a:latin typeface="+mj-lt"/>
              </a:rPr>
              <a:t>– Yếu tố kì ảo giúp Vũ Nương được minh oan, hội ngộ với Trương Sinh dù chỉ trong chốc lát, nhưng yếu tố hiện thực lại khiến cho sự đoàn tụ chỉ diễn ra trong khoảnh khắc, còn chia li mới là vĩnh viễn. </a:t>
            </a:r>
            <a:endParaRPr lang="en-US" sz="2800">
              <a:latin typeface="+mj-lt"/>
            </a:endParaRPr>
          </a:p>
          <a:p>
            <a:pPr algn="just"/>
            <a:r>
              <a:rPr lang="vi-VN" sz="2800">
                <a:latin typeface="+mj-lt"/>
              </a:rPr>
              <a:t>– Từ đây, tác giả bài nghị luận nâng cao vấn đề: bi kịch của Vũ Nương không chỉ là bi kịch của cá nhân nàng, mà còn là bi kịch của con người, bi kịch của gia đình: “đứa trẻ mồ côi, người chồng cô đơn, người vợ bị chết”. Cũng từ đây, người đọc hiểu hơn về nhan đề bài nghị luận: </a:t>
            </a:r>
            <a:r>
              <a:rPr lang="en-US" sz="2800" i="1">
                <a:latin typeface="+mj-lt"/>
              </a:rPr>
              <a:t>“</a:t>
            </a:r>
            <a:r>
              <a:rPr lang="vi-VN" sz="2800" i="1">
                <a:latin typeface="+mj-lt"/>
              </a:rPr>
              <a:t>Người con gái Nam Xương</a:t>
            </a:r>
            <a:r>
              <a:rPr lang="en-US" sz="2800" i="1">
                <a:latin typeface="+mj-lt"/>
              </a:rPr>
              <a:t>”</a:t>
            </a:r>
            <a:r>
              <a:rPr lang="vi-VN" sz="2800" i="1">
                <a:latin typeface="+mj-lt"/>
              </a:rPr>
              <a:t> </a:t>
            </a:r>
            <a:r>
              <a:rPr lang="vi-VN" sz="2800">
                <a:latin typeface="+mj-lt"/>
              </a:rPr>
              <a:t>là bi kịch của con người nói chung chứ không giới hạn ở một số phận cụ thể.</a:t>
            </a:r>
            <a:endParaRPr lang="en-US" sz="2800">
              <a:latin typeface="+mj-lt"/>
            </a:endParaRPr>
          </a:p>
          <a:p>
            <a:pPr algn="just"/>
            <a:r>
              <a:rPr lang="en-US" sz="2800" b="1" i="1">
                <a:latin typeface="+mj-lt"/>
                <a:sym typeface="Wingdings" panose="05000000000000000000" pitchFamily="2" charset="2"/>
              </a:rPr>
              <a:t></a:t>
            </a:r>
            <a:r>
              <a:rPr lang="vi-VN" sz="2800" b="1" i="1">
                <a:latin typeface="+mj-lt"/>
              </a:rPr>
              <a:t> Những phân tích của tác giả bài viết đã cho thấy ý nghĩa phổ quát của tác phẩm. </a:t>
            </a:r>
            <a:endParaRPr lang="en-US" sz="2800" b="1" i="1">
              <a:latin typeface="+mj-lt"/>
            </a:endParaRPr>
          </a:p>
        </p:txBody>
      </p:sp>
    </p:spTree>
    <p:extLst>
      <p:ext uri="{BB962C8B-B14F-4D97-AF65-F5344CB8AC3E}">
        <p14:creationId xmlns:p14="http://schemas.microsoft.com/office/powerpoint/2010/main" val="2038444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52DDCE9-4207-F1CE-604C-D2D967D5CA28}"/>
              </a:ext>
            </a:extLst>
          </p:cNvPr>
          <p:cNvPicPr>
            <a:picLocks noChangeAspect="1"/>
          </p:cNvPicPr>
          <p:nvPr/>
        </p:nvPicPr>
        <p:blipFill rotWithShape="1">
          <a:blip r:embed="rId2"/>
          <a:srcRect t="26948"/>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5D70E1-3302-86DA-308D-E1AD7F49CE92}"/>
              </a:ext>
            </a:extLst>
          </p:cNvPr>
          <p:cNvSpPr/>
          <p:nvPr/>
        </p:nvSpPr>
        <p:spPr>
          <a:xfrm>
            <a:off x="1097280" y="325550"/>
            <a:ext cx="10058400" cy="2055341"/>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latin typeface="+mj-lt"/>
                <a:ea typeface="+mj-ea"/>
                <a:cs typeface="+mj-cs"/>
              </a:rPr>
              <a:t>Bài 4:</a:t>
            </a:r>
          </a:p>
          <a:p>
            <a:pPr algn="ctr">
              <a:lnSpc>
                <a:spcPct val="90000"/>
              </a:lnSpc>
              <a:spcBef>
                <a:spcPct val="0"/>
              </a:spcBef>
              <a:spcAft>
                <a:spcPts val="600"/>
              </a:spcAft>
            </a:pPr>
            <a:r>
              <a:rPr lang="en-US" sz="5200" b="1">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latin typeface="+mj-lt"/>
                <a:ea typeface="+mj-ea"/>
                <a:cs typeface="+mj-cs"/>
              </a:rPr>
              <a:t>ĐI TÌM VẺ ĐẸP VĂN CHƯƠNG</a:t>
            </a:r>
          </a:p>
        </p:txBody>
      </p:sp>
      <p:sp>
        <p:nvSpPr>
          <p:cNvPr id="4" name="TextBox 3">
            <a:extLst>
              <a:ext uri="{FF2B5EF4-FFF2-40B4-BE49-F238E27FC236}">
                <a16:creationId xmlns:a16="http://schemas.microsoft.com/office/drawing/2014/main" id="{734F6911-6362-9715-27A6-2BC7546E6BC8}"/>
              </a:ext>
            </a:extLst>
          </p:cNvPr>
          <p:cNvSpPr txBox="1"/>
          <p:nvPr/>
        </p:nvSpPr>
        <p:spPr>
          <a:xfrm>
            <a:off x="927523" y="2604408"/>
            <a:ext cx="10058400" cy="294730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algn="ctr">
              <a:spcBef>
                <a:spcPts val="1000"/>
              </a:spcBef>
            </a:pPr>
            <a:r>
              <a:rPr lang="en-US" sz="4400" b="1">
                <a:solidFill>
                  <a:srgbClr val="FFFF00"/>
                </a:solidFill>
              </a:rPr>
              <a:t>Văn bản 1. </a:t>
            </a:r>
            <a:r>
              <a:rPr lang="en-US" sz="4400" b="1" i="1">
                <a:solidFill>
                  <a:srgbClr val="FFFF00"/>
                </a:solidFill>
              </a:rPr>
              <a:t>Người con gái Nam Xương </a:t>
            </a:r>
            <a:r>
              <a:rPr lang="en-US" sz="4400" b="1">
                <a:solidFill>
                  <a:srgbClr val="FFFF00"/>
                </a:solidFill>
              </a:rPr>
              <a:t>– Một bi kịch của con người</a:t>
            </a:r>
          </a:p>
        </p:txBody>
      </p:sp>
      <p:sp>
        <p:nvSpPr>
          <p:cNvPr id="5" name="TextBox 4">
            <a:extLst>
              <a:ext uri="{FF2B5EF4-FFF2-40B4-BE49-F238E27FC236}">
                <a16:creationId xmlns:a16="http://schemas.microsoft.com/office/drawing/2014/main" id="{DDEFB286-4A7E-8732-093E-6DF61ECB3C07}"/>
              </a:ext>
            </a:extLst>
          </p:cNvPr>
          <p:cNvSpPr txBox="1"/>
          <p:nvPr/>
        </p:nvSpPr>
        <p:spPr>
          <a:xfrm>
            <a:off x="6564908" y="4262943"/>
            <a:ext cx="5141151" cy="584775"/>
          </a:xfrm>
          <a:prstGeom prst="rect">
            <a:avLst/>
          </a:prstGeom>
          <a:noFill/>
        </p:spPr>
        <p:txBody>
          <a:bodyPr wrap="none" rtlCol="0">
            <a:spAutoFit/>
          </a:bodyPr>
          <a:lstStyle/>
          <a:p>
            <a:r>
              <a:rPr lang="en-US" sz="3200" b="1">
                <a:solidFill>
                  <a:srgbClr val="FFFF00"/>
                </a:solidFill>
              </a:rPr>
              <a:t>_____Nguyễn Đăng Na_____</a:t>
            </a:r>
          </a:p>
        </p:txBody>
      </p:sp>
    </p:spTree>
    <p:extLst>
      <p:ext uri="{BB962C8B-B14F-4D97-AF65-F5344CB8AC3E}">
        <p14:creationId xmlns:p14="http://schemas.microsoft.com/office/powerpoint/2010/main" val="1803462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F6F78F-AD53-62A1-2092-075A14A17CC5}"/>
              </a:ext>
            </a:extLst>
          </p:cNvPr>
          <p:cNvSpPr/>
          <p:nvPr/>
        </p:nvSpPr>
        <p:spPr>
          <a:xfrm>
            <a:off x="194086" y="-97974"/>
            <a:ext cx="4557659" cy="646331"/>
          </a:xfrm>
          <a:prstGeom prst="rect">
            <a:avLst/>
          </a:prstGeom>
          <a:noFill/>
        </p:spPr>
        <p:txBody>
          <a:bodyPr wrap="none" lIns="91440" tIns="45720" rIns="91440" bIns="45720">
            <a:spAutoFit/>
          </a:bodyPr>
          <a:lstStyle/>
          <a:p>
            <a:pPr algn="just"/>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 Khám phá văn bản</a:t>
            </a:r>
          </a:p>
        </p:txBody>
      </p:sp>
      <p:sp>
        <p:nvSpPr>
          <p:cNvPr id="3" name="TextBox 2">
            <a:extLst>
              <a:ext uri="{FF2B5EF4-FFF2-40B4-BE49-F238E27FC236}">
                <a16:creationId xmlns:a16="http://schemas.microsoft.com/office/drawing/2014/main" id="{E511DEFC-70EF-A036-0125-26C60568DD87}"/>
              </a:ext>
            </a:extLst>
          </p:cNvPr>
          <p:cNvSpPr txBox="1"/>
          <p:nvPr/>
        </p:nvSpPr>
        <p:spPr>
          <a:xfrm>
            <a:off x="194086" y="548357"/>
            <a:ext cx="11997914" cy="523220"/>
          </a:xfrm>
          <a:prstGeom prst="rect">
            <a:avLst/>
          </a:prstGeom>
          <a:noFill/>
        </p:spPr>
        <p:txBody>
          <a:bodyPr wrap="square">
            <a:spAutoFit/>
          </a:bodyPr>
          <a:lstStyle/>
          <a:p>
            <a:pPr algn="just"/>
            <a:r>
              <a:rPr lang="en-US" sz="2800" b="1">
                <a:latin typeface="Times New Roman" panose="02020603050405020304" pitchFamily="18" charset="0"/>
                <a:cs typeface="Times New Roman" panose="02020603050405020304" pitchFamily="18" charset="0"/>
              </a:rPr>
              <a:t>5. Tìm hiểu cách kết thúc văn bản</a:t>
            </a:r>
            <a:endParaRPr lang="en-US" sz="2800" b="1" i="1">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B624923-252D-987D-91FB-45649521A9B8}"/>
              </a:ext>
            </a:extLst>
          </p:cNvPr>
          <p:cNvSpPr txBox="1"/>
          <p:nvPr/>
        </p:nvSpPr>
        <p:spPr>
          <a:xfrm>
            <a:off x="194086" y="1071577"/>
            <a:ext cx="11803828" cy="5262979"/>
          </a:xfrm>
          <a:prstGeom prst="rect">
            <a:avLst/>
          </a:prstGeom>
          <a:noFill/>
        </p:spPr>
        <p:txBody>
          <a:bodyPr wrap="square">
            <a:spAutoFit/>
          </a:bodyPr>
          <a:lstStyle/>
          <a:p>
            <a:pPr algn="just"/>
            <a:r>
              <a:rPr lang="vi-VN" sz="2800">
                <a:latin typeface="+mj-lt"/>
              </a:rPr>
              <a:t>– Phần (5) đóng vai trò kết thúc vấn đề trong bài nghị luận. </a:t>
            </a:r>
            <a:endParaRPr lang="en-US" sz="2800">
              <a:latin typeface="+mj-lt"/>
            </a:endParaRPr>
          </a:p>
          <a:p>
            <a:pPr algn="just"/>
            <a:r>
              <a:rPr lang="vi-VN" sz="2800">
                <a:latin typeface="+mj-lt"/>
              </a:rPr>
              <a:t>– Vai trò: Khái quát và nâng cao các ý đã phân tích trong bài, khẳng định sức sống của tác phẩm Người con gái Nam Xương. </a:t>
            </a:r>
            <a:endParaRPr lang="en-US" sz="2800">
              <a:latin typeface="+mj-lt"/>
            </a:endParaRPr>
          </a:p>
          <a:p>
            <a:pPr algn="just"/>
            <a:r>
              <a:rPr lang="vi-VN" sz="2800">
                <a:latin typeface="+mj-lt"/>
              </a:rPr>
              <a:t>– Câu văn: </a:t>
            </a:r>
            <a:r>
              <a:rPr lang="vi-VN" sz="2800" i="1">
                <a:latin typeface="+mj-lt"/>
              </a:rPr>
              <a:t>“Có lẽ vì vậy mà “Người con gái Nam Xương” vẫn còn sức hấp dẫn đối với bạn đọc ngày nay”. </a:t>
            </a:r>
            <a:endParaRPr lang="en-US" sz="2800" i="1">
              <a:latin typeface="+mj-lt"/>
            </a:endParaRPr>
          </a:p>
          <a:p>
            <a:pPr algn="just"/>
            <a:r>
              <a:rPr lang="vi-VN" sz="2800">
                <a:latin typeface="+mj-lt"/>
              </a:rPr>
              <a:t>– Nghệ thuật lập luận của phần (5): </a:t>
            </a:r>
            <a:endParaRPr lang="en-US" sz="2800">
              <a:latin typeface="+mj-lt"/>
            </a:endParaRPr>
          </a:p>
          <a:p>
            <a:pPr algn="just"/>
            <a:r>
              <a:rPr lang="vi-VN" sz="2800">
                <a:latin typeface="+mj-lt"/>
              </a:rPr>
              <a:t>+ Xây dựng hình tượng người phụ nữ trong tương quan so sánh với các truyện khác thuộc thể truyền kì. </a:t>
            </a:r>
            <a:endParaRPr lang="en-US" sz="2800">
              <a:latin typeface="+mj-lt"/>
            </a:endParaRPr>
          </a:p>
          <a:p>
            <a:pPr algn="just"/>
            <a:r>
              <a:rPr lang="vi-VN" sz="2800">
                <a:latin typeface="+mj-lt"/>
              </a:rPr>
              <a:t>+ Câu văn: </a:t>
            </a:r>
            <a:r>
              <a:rPr lang="vi-VN" sz="2800" i="1">
                <a:latin typeface="+mj-lt"/>
              </a:rPr>
              <a:t>“Có thể nói, với “Người con gái Nam Xương”, Nguyễn Dữ đã vượt khỏi những công thức thông lệ về hình tượng người phụ nữ trong thể truyền kì”.</a:t>
            </a:r>
            <a:endParaRPr lang="en-US" sz="2800" i="1">
              <a:latin typeface="+mj-lt"/>
            </a:endParaRPr>
          </a:p>
          <a:p>
            <a:pPr algn="just"/>
            <a:r>
              <a:rPr lang="vi-VN" sz="2800">
                <a:latin typeface="+mj-lt"/>
              </a:rPr>
              <a:t>+ Điểm giống nhau trong biện pháp làm rõ nét độc đáo của truyện truyền kì Nguyễn Dữ trong phần (3) và phần (5) là đặt trong tương quan so sánh. </a:t>
            </a:r>
            <a:endParaRPr lang="en-US" sz="2800">
              <a:latin typeface="+mj-lt"/>
            </a:endParaRPr>
          </a:p>
        </p:txBody>
      </p:sp>
    </p:spTree>
    <p:extLst>
      <p:ext uri="{BB962C8B-B14F-4D97-AF65-F5344CB8AC3E}">
        <p14:creationId xmlns:p14="http://schemas.microsoft.com/office/powerpoint/2010/main" val="1654645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E4BA9-36D6-53C8-5CBE-89FC0E01BE17}"/>
              </a:ext>
            </a:extLst>
          </p:cNvPr>
          <p:cNvSpPr/>
          <p:nvPr/>
        </p:nvSpPr>
        <p:spPr>
          <a:xfrm>
            <a:off x="3476536" y="2020278"/>
            <a:ext cx="5238935" cy="1107996"/>
          </a:xfrm>
          <a:prstGeom prst="rect">
            <a:avLst/>
          </a:prstGeom>
          <a:noFill/>
        </p:spPr>
        <p:txBody>
          <a:bodyPr wrap="none" lIns="91440" tIns="45720" rIns="91440" bIns="45720">
            <a:spAutoFit/>
          </a:bodyPr>
          <a:lstStyle/>
          <a:p>
            <a:pPr algn="ctr"/>
            <a:r>
              <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III. TỔNG KẾT</a:t>
            </a:r>
          </a:p>
        </p:txBody>
      </p:sp>
    </p:spTree>
    <p:extLst>
      <p:ext uri="{BB962C8B-B14F-4D97-AF65-F5344CB8AC3E}">
        <p14:creationId xmlns:p14="http://schemas.microsoft.com/office/powerpoint/2010/main" val="961215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F6674-B7D0-920A-3999-BE3258876D80}"/>
              </a:ext>
            </a:extLst>
          </p:cNvPr>
          <p:cNvSpPr/>
          <p:nvPr/>
        </p:nvSpPr>
        <p:spPr>
          <a:xfrm>
            <a:off x="194086" y="81645"/>
            <a:ext cx="2702663" cy="646331"/>
          </a:xfrm>
          <a:prstGeom prst="rect">
            <a:avLst/>
          </a:prstGeom>
          <a:noFill/>
        </p:spPr>
        <p:txBody>
          <a:bodyPr wrap="none" lIns="91440" tIns="45720" rIns="91440" bIns="45720">
            <a:spAutoFit/>
          </a:bodyPr>
          <a:lstStyle/>
          <a:p>
            <a:pPr algn="just"/>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III. Tổng kết</a:t>
            </a:r>
          </a:p>
        </p:txBody>
      </p:sp>
      <p:sp>
        <p:nvSpPr>
          <p:cNvPr id="3" name="TextBox 2">
            <a:extLst>
              <a:ext uri="{FF2B5EF4-FFF2-40B4-BE49-F238E27FC236}">
                <a16:creationId xmlns:a16="http://schemas.microsoft.com/office/drawing/2014/main" id="{883EFA05-951E-013D-2867-029086BB6C75}"/>
              </a:ext>
            </a:extLst>
          </p:cNvPr>
          <p:cNvSpPr txBox="1"/>
          <p:nvPr/>
        </p:nvSpPr>
        <p:spPr>
          <a:xfrm>
            <a:off x="194086" y="662660"/>
            <a:ext cx="11997914" cy="523220"/>
          </a:xfrm>
          <a:prstGeom prst="rect">
            <a:avLst/>
          </a:prstGeom>
          <a:noFill/>
        </p:spPr>
        <p:txBody>
          <a:bodyPr wrap="square">
            <a:spAutoFit/>
          </a:bodyPr>
          <a:lstStyle/>
          <a:p>
            <a:pPr algn="just"/>
            <a:r>
              <a:rPr lang="en-US" sz="2800" b="1">
                <a:latin typeface="Times New Roman" panose="02020603050405020304" pitchFamily="18" charset="0"/>
                <a:cs typeface="Times New Roman" panose="02020603050405020304" pitchFamily="18" charset="0"/>
              </a:rPr>
              <a:t>1. Nghệ thuật lập luận của VB</a:t>
            </a:r>
            <a:endParaRPr lang="en-US" sz="2800" b="1" i="1">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03DCDB9-8B80-531C-F9A5-D5C874AD9DBF}"/>
              </a:ext>
            </a:extLst>
          </p:cNvPr>
          <p:cNvSpPr txBox="1"/>
          <p:nvPr/>
        </p:nvSpPr>
        <p:spPr>
          <a:xfrm>
            <a:off x="194086" y="1251196"/>
            <a:ext cx="11382871" cy="2677656"/>
          </a:xfrm>
          <a:prstGeom prst="rect">
            <a:avLst/>
          </a:prstGeom>
          <a:noFill/>
        </p:spPr>
        <p:txBody>
          <a:bodyPr wrap="square">
            <a:spAutoFit/>
          </a:bodyPr>
          <a:lstStyle/>
          <a:p>
            <a:pPr algn="just"/>
            <a:r>
              <a:rPr lang="vi-VN" sz="2800">
                <a:latin typeface="+mj-lt"/>
              </a:rPr>
              <a:t>– Hệ thống luận điểm, lí lẽ, bằng chứng rõ ràng, mạch lạc, giúp làm sáng tỏ luận đề.</a:t>
            </a:r>
            <a:endParaRPr lang="en-US" sz="2800">
              <a:latin typeface="+mj-lt"/>
            </a:endParaRPr>
          </a:p>
          <a:p>
            <a:pPr algn="just"/>
            <a:r>
              <a:rPr lang="vi-VN" sz="2800">
                <a:latin typeface="+mj-lt"/>
              </a:rPr>
              <a:t>– Lí lẽ và bằng chứng trong VB hướng vào trọng tâm vấn đề, người viết không phân tích tất cả chi tiết hay nhân vật có trong tác phẩm mà phân tích một cách chọn lọc.</a:t>
            </a:r>
            <a:endParaRPr lang="en-US" sz="2800">
              <a:latin typeface="+mj-lt"/>
            </a:endParaRPr>
          </a:p>
          <a:p>
            <a:pPr algn="just"/>
            <a:r>
              <a:rPr lang="vi-VN" sz="2800">
                <a:latin typeface="+mj-lt"/>
              </a:rPr>
              <a:t>– Sử dụng phương pháp so sánh trong lập luận.</a:t>
            </a:r>
            <a:endParaRPr lang="en-US" sz="2800">
              <a:latin typeface="+mj-lt"/>
            </a:endParaRPr>
          </a:p>
        </p:txBody>
      </p:sp>
      <p:sp>
        <p:nvSpPr>
          <p:cNvPr id="7" name="TextBox 6">
            <a:extLst>
              <a:ext uri="{FF2B5EF4-FFF2-40B4-BE49-F238E27FC236}">
                <a16:creationId xmlns:a16="http://schemas.microsoft.com/office/drawing/2014/main" id="{74AB3277-B05D-DE93-FA04-745F4F0A16E5}"/>
              </a:ext>
            </a:extLst>
          </p:cNvPr>
          <p:cNvSpPr txBox="1"/>
          <p:nvPr/>
        </p:nvSpPr>
        <p:spPr>
          <a:xfrm>
            <a:off x="94323" y="3928852"/>
            <a:ext cx="11482634" cy="1815882"/>
          </a:xfrm>
          <a:prstGeom prst="rect">
            <a:avLst/>
          </a:prstGeom>
          <a:noFill/>
        </p:spPr>
        <p:txBody>
          <a:bodyPr wrap="square">
            <a:spAutoFit/>
          </a:bodyPr>
          <a:lstStyle/>
          <a:p>
            <a:pPr algn="just"/>
            <a:r>
              <a:rPr lang="vi-VN" sz="2800" b="1">
                <a:latin typeface="+mj-lt"/>
              </a:rPr>
              <a:t>2. Nội dung VB</a:t>
            </a:r>
            <a:endParaRPr lang="en-US" sz="2800" b="1">
              <a:latin typeface="+mj-lt"/>
            </a:endParaRPr>
          </a:p>
          <a:p>
            <a:pPr algn="just"/>
            <a:r>
              <a:rPr lang="vi-VN" sz="2800">
                <a:latin typeface="+mj-lt"/>
              </a:rPr>
              <a:t>VB thể hiện quan điểm của tác giả Nguyễn Đăng Na về nội dung và đặc sắc nghệ thuật, sức hấp dẫn của tác phẩm </a:t>
            </a:r>
            <a:r>
              <a:rPr lang="vi-VN" sz="2800" i="1">
                <a:latin typeface="+mj-lt"/>
              </a:rPr>
              <a:t>Người con gái Nam Xương </a:t>
            </a:r>
            <a:r>
              <a:rPr lang="vi-VN" sz="2800">
                <a:latin typeface="+mj-lt"/>
              </a:rPr>
              <a:t>(Nguyễn Dữ).</a:t>
            </a:r>
            <a:endParaRPr lang="en-US" sz="2800">
              <a:latin typeface="+mj-lt"/>
            </a:endParaRPr>
          </a:p>
        </p:txBody>
      </p:sp>
    </p:spTree>
    <p:extLst>
      <p:ext uri="{BB962C8B-B14F-4D97-AF65-F5344CB8AC3E}">
        <p14:creationId xmlns:p14="http://schemas.microsoft.com/office/powerpoint/2010/main" val="201757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additive="base">
                                        <p:cTn id="3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B49FEC9-202E-CEBA-299D-630EB193F2E6}"/>
              </a:ext>
            </a:extLst>
          </p:cNvPr>
          <p:cNvSpPr/>
          <p:nvPr/>
        </p:nvSpPr>
        <p:spPr>
          <a:xfrm>
            <a:off x="2841171" y="1812472"/>
            <a:ext cx="6014357" cy="2612571"/>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2">
                    <a:lumMod val="10000"/>
                  </a:schemeClr>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11186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F5192C35-FFB9-8EA9-0261-367B720698FA}"/>
              </a:ext>
            </a:extLst>
          </p:cNvPr>
          <p:cNvSpPr/>
          <p:nvPr/>
        </p:nvSpPr>
        <p:spPr>
          <a:xfrm>
            <a:off x="3624944" y="244929"/>
            <a:ext cx="4376058" cy="930728"/>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2">
                    <a:lumMod val="10000"/>
                  </a:schemeClr>
                </a:solidFill>
                <a:latin typeface="Times New Roman" panose="02020603050405020304" pitchFamily="18" charset="0"/>
                <a:cs typeface="Times New Roman" panose="02020603050405020304" pitchFamily="18" charset="0"/>
              </a:rPr>
              <a:t>VẬN DỤNG</a:t>
            </a:r>
          </a:p>
        </p:txBody>
      </p:sp>
      <p:sp>
        <p:nvSpPr>
          <p:cNvPr id="8" name="TextBox 7">
            <a:extLst>
              <a:ext uri="{FF2B5EF4-FFF2-40B4-BE49-F238E27FC236}">
                <a16:creationId xmlns:a16="http://schemas.microsoft.com/office/drawing/2014/main" id="{6117B827-94DD-3870-47F1-6AC541D20B6A}"/>
              </a:ext>
            </a:extLst>
          </p:cNvPr>
          <p:cNvSpPr txBox="1"/>
          <p:nvPr/>
        </p:nvSpPr>
        <p:spPr>
          <a:xfrm>
            <a:off x="1155247" y="1734822"/>
            <a:ext cx="10421710" cy="1815882"/>
          </a:xfrm>
          <a:prstGeom prst="rect">
            <a:avLst/>
          </a:prstGeom>
          <a:noFill/>
        </p:spPr>
        <p:txBody>
          <a:bodyPr wrap="square">
            <a:spAutoFit/>
          </a:bodyPr>
          <a:lstStyle/>
          <a:p>
            <a:pPr algn="just"/>
            <a:r>
              <a:rPr lang="vi-VN" sz="2800" b="0" i="0">
                <a:solidFill>
                  <a:srgbClr val="081C36"/>
                </a:solidFill>
                <a:effectLst/>
                <a:latin typeface="+mj-lt"/>
              </a:rPr>
              <a:t>Em có đồng tình với những phân tích của tác giả bài viết </a:t>
            </a:r>
            <a:r>
              <a:rPr lang="en-US" sz="2800" b="0" i="1">
                <a:solidFill>
                  <a:srgbClr val="081C36"/>
                </a:solidFill>
                <a:effectLst/>
                <a:latin typeface="+mj-lt"/>
              </a:rPr>
              <a:t>“</a:t>
            </a:r>
            <a:r>
              <a:rPr lang="en-US" sz="2800" b="0" i="1">
                <a:solidFill>
                  <a:srgbClr val="081C36"/>
                </a:solidFill>
                <a:effectLst/>
                <a:latin typeface="Times New Roman" panose="02020603050405020304" pitchFamily="18" charset="0"/>
                <a:cs typeface="Times New Roman" panose="02020603050405020304" pitchFamily="18" charset="0"/>
              </a:rPr>
              <a:t>N</a:t>
            </a:r>
            <a:r>
              <a:rPr lang="vi-VN" sz="2800" b="0" i="1">
                <a:solidFill>
                  <a:srgbClr val="081C36"/>
                </a:solidFill>
                <a:effectLst/>
                <a:latin typeface="+mj-lt"/>
              </a:rPr>
              <a:t>gười con gái Nam Xương </a:t>
            </a:r>
            <a:r>
              <a:rPr lang="en-US" sz="2800" i="1">
                <a:solidFill>
                  <a:srgbClr val="081C36"/>
                </a:solidFill>
                <a:latin typeface="+mj-lt"/>
              </a:rPr>
              <a:t>– </a:t>
            </a:r>
            <a:r>
              <a:rPr lang="en-US" sz="2800" i="1">
                <a:solidFill>
                  <a:srgbClr val="081C36"/>
                </a:solidFill>
                <a:latin typeface="Times New Roman" panose="02020603050405020304" pitchFamily="18" charset="0"/>
                <a:cs typeface="Times New Roman" panose="02020603050405020304" pitchFamily="18" charset="0"/>
              </a:rPr>
              <a:t>một </a:t>
            </a:r>
            <a:r>
              <a:rPr lang="vi-VN" sz="2800" b="0" i="1">
                <a:solidFill>
                  <a:srgbClr val="081C36"/>
                </a:solidFill>
                <a:effectLst/>
                <a:latin typeface="+mj-lt"/>
              </a:rPr>
              <a:t>bi kịch của con ngườ</a:t>
            </a:r>
            <a:r>
              <a:rPr lang="en-US" sz="2800" b="0" i="1">
                <a:solidFill>
                  <a:srgbClr val="081C36"/>
                </a:solidFill>
                <a:effectLst/>
                <a:latin typeface="+mj-lt"/>
              </a:rPr>
              <a:t>i”</a:t>
            </a:r>
            <a:r>
              <a:rPr lang="vi-VN" sz="2800" b="0" i="1">
                <a:solidFill>
                  <a:srgbClr val="081C36"/>
                </a:solidFill>
                <a:effectLst/>
                <a:latin typeface="+mj-lt"/>
              </a:rPr>
              <a:t> </a:t>
            </a:r>
            <a:r>
              <a:rPr lang="vi-VN" sz="2800" b="0" i="0">
                <a:solidFill>
                  <a:srgbClr val="081C36"/>
                </a:solidFill>
                <a:effectLst/>
                <a:latin typeface="+mj-lt"/>
              </a:rPr>
              <a:t>về chi tiết chiếc bóng trên vách không</a:t>
            </a:r>
            <a:r>
              <a:rPr lang="en-US" sz="2800" b="0" i="0">
                <a:solidFill>
                  <a:srgbClr val="081C36"/>
                </a:solidFill>
                <a:effectLst/>
                <a:latin typeface="+mj-lt"/>
              </a:rPr>
              <a:t>?</a:t>
            </a:r>
          </a:p>
          <a:p>
            <a:pPr algn="just"/>
            <a:r>
              <a:rPr lang="en-US" sz="2800">
                <a:solidFill>
                  <a:srgbClr val="081C36"/>
                </a:solidFill>
                <a:latin typeface="Times New Roman" panose="02020603050405020304" pitchFamily="18" charset="0"/>
                <a:cs typeface="Times New Roman" panose="02020603050405020304" pitchFamily="18" charset="0"/>
              </a:rPr>
              <a:t>V</a:t>
            </a:r>
            <a:r>
              <a:rPr lang="vi-VN" sz="2800" b="0" i="0">
                <a:solidFill>
                  <a:srgbClr val="081C36"/>
                </a:solidFill>
                <a:effectLst/>
                <a:latin typeface="+mj-lt"/>
              </a:rPr>
              <a:t>iết đoạn văn </a:t>
            </a:r>
            <a:r>
              <a:rPr lang="en-US" sz="2800" b="0" i="0">
                <a:solidFill>
                  <a:srgbClr val="081C36"/>
                </a:solidFill>
                <a:effectLst/>
                <a:latin typeface="+mj-lt"/>
              </a:rPr>
              <a:t>(</a:t>
            </a:r>
            <a:r>
              <a:rPr lang="vi-VN" sz="2800" b="0" i="0">
                <a:solidFill>
                  <a:srgbClr val="081C36"/>
                </a:solidFill>
                <a:effectLst/>
                <a:latin typeface="+mj-lt"/>
              </a:rPr>
              <a:t>khoảng 7 </a:t>
            </a:r>
            <a:r>
              <a:rPr lang="en-US" sz="2800" b="0" i="0">
                <a:solidFill>
                  <a:srgbClr val="081C36"/>
                </a:solidFill>
                <a:effectLst/>
                <a:latin typeface="+mj-lt"/>
              </a:rPr>
              <a:t>-</a:t>
            </a:r>
            <a:r>
              <a:rPr lang="vi-VN" sz="2800" b="0" i="0">
                <a:solidFill>
                  <a:srgbClr val="081C36"/>
                </a:solidFill>
                <a:effectLst/>
                <a:latin typeface="+mj-lt"/>
              </a:rPr>
              <a:t> 9 câu</a:t>
            </a:r>
            <a:r>
              <a:rPr lang="en-US" sz="2800" b="0" i="0">
                <a:solidFill>
                  <a:srgbClr val="081C36"/>
                </a:solidFill>
                <a:effectLst/>
                <a:latin typeface="+mj-lt"/>
              </a:rPr>
              <a:t>)</a:t>
            </a:r>
            <a:r>
              <a:rPr lang="vi-VN" sz="2800" b="0" i="0">
                <a:solidFill>
                  <a:srgbClr val="081C36"/>
                </a:solidFill>
                <a:effectLst/>
                <a:latin typeface="+mj-lt"/>
              </a:rPr>
              <a:t> để trả lời câu hỏi trên. </a:t>
            </a:r>
            <a:endParaRPr lang="en-US" sz="2800">
              <a:latin typeface="+mj-lt"/>
            </a:endParaRPr>
          </a:p>
        </p:txBody>
      </p:sp>
    </p:spTree>
    <p:extLst>
      <p:ext uri="{BB962C8B-B14F-4D97-AF65-F5344CB8AC3E}">
        <p14:creationId xmlns:p14="http://schemas.microsoft.com/office/powerpoint/2010/main" val="377161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E188711-7AAD-F51A-D810-E46303DBCDDD}"/>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402498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5CE53AA0-2400-F60F-3DE9-D8885405B8E5}"/>
              </a:ext>
            </a:extLst>
          </p:cNvPr>
          <p:cNvSpPr/>
          <p:nvPr/>
        </p:nvSpPr>
        <p:spPr>
          <a:xfrm>
            <a:off x="1714500" y="1028700"/>
            <a:ext cx="5992586" cy="3020786"/>
          </a:xfrm>
          <a:prstGeom prst="cloudCallout">
            <a:avLst>
              <a:gd name="adj1" fmla="val -44539"/>
              <a:gd name="adj2" fmla="val 1030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i="1">
                <a:solidFill>
                  <a:schemeClr val="tx1"/>
                </a:solidFill>
                <a:latin typeface="Times New Roman" panose="02020603050405020304" pitchFamily="18" charset="0"/>
                <a:cs typeface="Times New Roman" panose="02020603050405020304" pitchFamily="18" charset="0"/>
              </a:rPr>
              <a:t>Hãy kể tên một vài tác phẩm văn học Việt Nam viết về số phận bi kịch của con người? </a:t>
            </a:r>
          </a:p>
        </p:txBody>
      </p:sp>
      <p:sp>
        <p:nvSpPr>
          <p:cNvPr id="3" name="Rectangle 2"/>
          <p:cNvSpPr/>
          <p:nvPr/>
        </p:nvSpPr>
        <p:spPr>
          <a:xfrm>
            <a:off x="3778898" y="4981288"/>
            <a:ext cx="6550089" cy="954107"/>
          </a:xfrm>
          <a:prstGeom prst="rect">
            <a:avLst/>
          </a:prstGeom>
        </p:spPr>
        <p:txBody>
          <a:bodyPr wrap="square">
            <a:spAutoFit/>
          </a:bodyPr>
          <a:lstStyle/>
          <a:p>
            <a:r>
              <a:rPr lang="en-US" sz="2800" dirty="0">
                <a:latin typeface=".VnTime" panose="020B7200000000000000" pitchFamily="34" charset="0"/>
              </a:rPr>
              <a:t>https://www.canva.com/design/DAG5hjBcD4k/oiRv0FjdPq6_GseBIvnBBA/edit</a:t>
            </a:r>
          </a:p>
        </p:txBody>
      </p:sp>
    </p:spTree>
    <p:extLst>
      <p:ext uri="{BB962C8B-B14F-4D97-AF65-F5344CB8AC3E}">
        <p14:creationId xmlns:p14="http://schemas.microsoft.com/office/powerpoint/2010/main" val="71115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2C0E6-A17E-F7B9-29B3-C04E9CC8EC8D}"/>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FA6894-BFC9-30E8-B9CF-3C85D2C31649}"/>
              </a:ext>
            </a:extLst>
          </p:cNvPr>
          <p:cNvSpPr/>
          <p:nvPr/>
        </p:nvSpPr>
        <p:spPr>
          <a:xfrm>
            <a:off x="120770" y="0"/>
            <a:ext cx="3778370" cy="1535502"/>
          </a:xfrm>
          <a:prstGeom prst="rect">
            <a:avLst/>
          </a:prstGeom>
          <a:solidFill>
            <a:srgbClr val="A07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175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E9C7B-B2D9-45CB-8C1F-F6BEC2B9149A}"/>
              </a:ext>
            </a:extLst>
          </p:cNvPr>
          <p:cNvPicPr>
            <a:picLocks noChangeAspect="1"/>
          </p:cNvPicPr>
          <p:nvPr/>
        </p:nvPicPr>
        <p:blipFill>
          <a:blip r:embed="rId2"/>
          <a:stretch>
            <a:fillRect/>
          </a:stretch>
        </p:blipFill>
        <p:spPr>
          <a:xfrm>
            <a:off x="1717999" y="321734"/>
            <a:ext cx="2905170" cy="2905170"/>
          </a:xfrm>
          <a:prstGeom prst="rect">
            <a:avLst/>
          </a:prstGeom>
        </p:spPr>
      </p:pic>
      <p:pic>
        <p:nvPicPr>
          <p:cNvPr id="4" name="Picture 3">
            <a:extLst>
              <a:ext uri="{FF2B5EF4-FFF2-40B4-BE49-F238E27FC236}">
                <a16:creationId xmlns:a16="http://schemas.microsoft.com/office/drawing/2014/main" id="{E96CAE6F-9CF9-6DC7-B7AB-AE9EF41E0E84}"/>
              </a:ext>
            </a:extLst>
          </p:cNvPr>
          <p:cNvPicPr>
            <a:picLocks noChangeAspect="1"/>
          </p:cNvPicPr>
          <p:nvPr/>
        </p:nvPicPr>
        <p:blipFill>
          <a:blip r:embed="rId3"/>
          <a:stretch>
            <a:fillRect/>
          </a:stretch>
        </p:blipFill>
        <p:spPr>
          <a:xfrm>
            <a:off x="1233348" y="3631096"/>
            <a:ext cx="3874470" cy="2760560"/>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AF736C-5881-16B2-B349-086C2E0F223D}"/>
              </a:ext>
            </a:extLst>
          </p:cNvPr>
          <p:cNvPicPr>
            <a:picLocks noChangeAspect="1"/>
          </p:cNvPicPr>
          <p:nvPr/>
        </p:nvPicPr>
        <p:blipFill>
          <a:blip r:embed="rId4"/>
          <a:stretch>
            <a:fillRect/>
          </a:stretch>
        </p:blipFill>
        <p:spPr>
          <a:xfrm>
            <a:off x="6851419" y="321734"/>
            <a:ext cx="4339994" cy="6069922"/>
          </a:xfrm>
          <a:prstGeom prst="rect">
            <a:avLst/>
          </a:prstGeom>
        </p:spPr>
      </p:pic>
    </p:spTree>
    <p:extLst>
      <p:ext uri="{BB962C8B-B14F-4D97-AF65-F5344CB8AC3E}">
        <p14:creationId xmlns:p14="http://schemas.microsoft.com/office/powerpoint/2010/main" val="1749893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4CD6D0-5A87-4BA2-A13A-0E40511C3CF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2" name="Rectangle 11">
              <a:extLst>
                <a:ext uri="{FF2B5EF4-FFF2-40B4-BE49-F238E27FC236}">
                  <a16:creationId xmlns:a16="http://schemas.microsoft.com/office/drawing/2014/main" id="{5877EAC0-2063-444D-8EE9-72FED2E03B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155BF8-661A-4F4A-B4EC-923105C692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7DDCEF3C-3644-07AB-CD85-4A7821010D17}"/>
              </a:ext>
            </a:extLst>
          </p:cNvPr>
          <p:cNvPicPr>
            <a:picLocks noChangeAspect="1"/>
          </p:cNvPicPr>
          <p:nvPr/>
        </p:nvPicPr>
        <p:blipFill>
          <a:blip r:embed="rId2"/>
          <a:stretch>
            <a:fillRect/>
          </a:stretch>
        </p:blipFill>
        <p:spPr>
          <a:xfrm>
            <a:off x="796271" y="872793"/>
            <a:ext cx="3030138" cy="4809744"/>
          </a:xfrm>
          <a:prstGeom prst="rect">
            <a:avLst/>
          </a:prstGeom>
        </p:spPr>
      </p:pic>
      <p:grpSp>
        <p:nvGrpSpPr>
          <p:cNvPr id="15" name="Group 14">
            <a:extLst>
              <a:ext uri="{FF2B5EF4-FFF2-40B4-BE49-F238E27FC236}">
                <a16:creationId xmlns:a16="http://schemas.microsoft.com/office/drawing/2014/main" id="{E9537076-EF48-4F72-9164-FD8260D550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6" name="Rectangle 15">
              <a:extLst>
                <a:ext uri="{FF2B5EF4-FFF2-40B4-BE49-F238E27FC236}">
                  <a16:creationId xmlns:a16="http://schemas.microsoft.com/office/drawing/2014/main" id="{689673CB-C48B-4D05-B6E4-B88CD5BAA0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C31A20-B341-476E-8C04-A26C87E149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522D913-8579-B4EE-14A3-024EA250459A}"/>
              </a:ext>
            </a:extLst>
          </p:cNvPr>
          <p:cNvPicPr>
            <a:picLocks noChangeAspect="1"/>
          </p:cNvPicPr>
          <p:nvPr/>
        </p:nvPicPr>
        <p:blipFill>
          <a:blip r:embed="rId3"/>
          <a:stretch>
            <a:fillRect/>
          </a:stretch>
        </p:blipFill>
        <p:spPr>
          <a:xfrm>
            <a:off x="4492865" y="872793"/>
            <a:ext cx="3198479" cy="4809744"/>
          </a:xfrm>
          <a:prstGeom prst="rect">
            <a:avLst/>
          </a:prstGeom>
        </p:spPr>
      </p:pic>
      <p:grpSp>
        <p:nvGrpSpPr>
          <p:cNvPr id="19" name="Group 18">
            <a:extLst>
              <a:ext uri="{FF2B5EF4-FFF2-40B4-BE49-F238E27FC236}">
                <a16:creationId xmlns:a16="http://schemas.microsoft.com/office/drawing/2014/main" id="{6EFC3492-86BD-4D75-B5B4-C2DBFE0BD1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0" name="Rectangle 19">
              <a:extLst>
                <a:ext uri="{FF2B5EF4-FFF2-40B4-BE49-F238E27FC236}">
                  <a16:creationId xmlns:a16="http://schemas.microsoft.com/office/drawing/2014/main" id="{F72E5074-2516-4705-BFF1-F508394A0A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259E4C-F24C-4180-AEC3-76255D535E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C6B93B0-E1AB-ACEE-FDC8-67E15EF67A7C}"/>
              </a:ext>
            </a:extLst>
          </p:cNvPr>
          <p:cNvPicPr>
            <a:picLocks noChangeAspect="1"/>
          </p:cNvPicPr>
          <p:nvPr/>
        </p:nvPicPr>
        <p:blipFill>
          <a:blip r:embed="rId4"/>
          <a:stretch>
            <a:fillRect/>
          </a:stretch>
        </p:blipFill>
        <p:spPr>
          <a:xfrm>
            <a:off x="8275887" y="993292"/>
            <a:ext cx="3209544" cy="4568745"/>
          </a:xfrm>
          <a:prstGeom prst="rect">
            <a:avLst/>
          </a:prstGeom>
        </p:spPr>
      </p:pic>
    </p:spTree>
    <p:extLst>
      <p:ext uri="{BB962C8B-B14F-4D97-AF65-F5344CB8AC3E}">
        <p14:creationId xmlns:p14="http://schemas.microsoft.com/office/powerpoint/2010/main" val="1310290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85E87-DBC7-0700-6439-10FB9E72FB02}"/>
              </a:ext>
            </a:extLst>
          </p:cNvPr>
          <p:cNvSpPr/>
          <p:nvPr/>
        </p:nvSpPr>
        <p:spPr>
          <a:xfrm>
            <a:off x="2327183" y="2020278"/>
            <a:ext cx="7537641" cy="1107996"/>
          </a:xfrm>
          <a:prstGeom prst="rect">
            <a:avLst/>
          </a:prstGeom>
          <a:noFill/>
        </p:spPr>
        <p:txBody>
          <a:bodyPr wrap="none" lIns="91440" tIns="45720" rIns="91440" bIns="45720">
            <a:spAutoFit/>
          </a:bodyPr>
          <a:lstStyle/>
          <a:p>
            <a:pPr algn="ctr"/>
            <a:r>
              <a:rPr lang="en-US" sz="6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 TÌM HIỂU CHUNG</a:t>
            </a:r>
          </a:p>
        </p:txBody>
      </p:sp>
    </p:spTree>
    <p:extLst>
      <p:ext uri="{BB962C8B-B14F-4D97-AF65-F5344CB8AC3E}">
        <p14:creationId xmlns:p14="http://schemas.microsoft.com/office/powerpoint/2010/main" val="28542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06FF6-BABC-4327-366F-E6250D7CF19F}"/>
              </a:ext>
            </a:extLst>
          </p:cNvPr>
          <p:cNvSpPr/>
          <p:nvPr/>
        </p:nvSpPr>
        <p:spPr>
          <a:xfrm>
            <a:off x="821942" y="289449"/>
            <a:ext cx="3690113"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I. Tìm hiểu chung</a:t>
            </a:r>
          </a:p>
        </p:txBody>
      </p:sp>
      <p:sp>
        <p:nvSpPr>
          <p:cNvPr id="3" name="TextBox 2">
            <a:extLst>
              <a:ext uri="{FF2B5EF4-FFF2-40B4-BE49-F238E27FC236}">
                <a16:creationId xmlns:a16="http://schemas.microsoft.com/office/drawing/2014/main" id="{2F8DC0D3-92F6-DCC2-EFF4-8362F99A2F6A}"/>
              </a:ext>
            </a:extLst>
          </p:cNvPr>
          <p:cNvSpPr txBox="1"/>
          <p:nvPr/>
        </p:nvSpPr>
        <p:spPr>
          <a:xfrm>
            <a:off x="985227" y="935780"/>
            <a:ext cx="4817344" cy="523220"/>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1. Khám phá tri thức Ngữ văn</a:t>
            </a:r>
          </a:p>
        </p:txBody>
      </p:sp>
      <p:pic>
        <p:nvPicPr>
          <p:cNvPr id="5" name="Picture 4">
            <a:extLst>
              <a:ext uri="{FF2B5EF4-FFF2-40B4-BE49-F238E27FC236}">
                <a16:creationId xmlns:a16="http://schemas.microsoft.com/office/drawing/2014/main" id="{1604CB46-DE9C-FB53-192D-EFA3068F74B6}"/>
              </a:ext>
            </a:extLst>
          </p:cNvPr>
          <p:cNvPicPr>
            <a:picLocks noChangeAspect="1"/>
          </p:cNvPicPr>
          <p:nvPr/>
        </p:nvPicPr>
        <p:blipFill>
          <a:blip r:embed="rId2"/>
          <a:stretch>
            <a:fillRect/>
          </a:stretch>
        </p:blipFill>
        <p:spPr>
          <a:xfrm>
            <a:off x="2177876" y="2105331"/>
            <a:ext cx="8076468" cy="4585656"/>
          </a:xfrm>
          <a:prstGeom prst="rect">
            <a:avLst/>
          </a:prstGeom>
        </p:spPr>
      </p:pic>
      <p:sp>
        <p:nvSpPr>
          <p:cNvPr id="6" name="TextBox 5">
            <a:extLst>
              <a:ext uri="{FF2B5EF4-FFF2-40B4-BE49-F238E27FC236}">
                <a16:creationId xmlns:a16="http://schemas.microsoft.com/office/drawing/2014/main" id="{63FA3376-8F69-EA55-DA9B-409013A9A630}"/>
              </a:ext>
            </a:extLst>
          </p:cNvPr>
          <p:cNvSpPr txBox="1"/>
          <p:nvPr/>
        </p:nvSpPr>
        <p:spPr>
          <a:xfrm>
            <a:off x="1538262" y="1459000"/>
            <a:ext cx="4264309" cy="461665"/>
          </a:xfrm>
          <a:prstGeom prst="rect">
            <a:avLst/>
          </a:prstGeom>
          <a:noFill/>
        </p:spPr>
        <p:txBody>
          <a:bodyPr wrap="none" rtlCol="0">
            <a:spAutoFit/>
          </a:bodyPr>
          <a:lstStyle/>
          <a:p>
            <a:r>
              <a:rPr lang="en-US" sz="2400" b="1" i="1">
                <a:latin typeface="Times New Roman" panose="02020603050405020304" pitchFamily="18" charset="0"/>
                <a:cs typeface="Times New Roman" panose="02020603050405020304" pitchFamily="18" charset="0"/>
              </a:rPr>
              <a:t>Hoàn thành nội dung PHT sau:</a:t>
            </a:r>
          </a:p>
        </p:txBody>
      </p:sp>
    </p:spTree>
    <p:extLst>
      <p:ext uri="{BB962C8B-B14F-4D97-AF65-F5344CB8AC3E}">
        <p14:creationId xmlns:p14="http://schemas.microsoft.com/office/powerpoint/2010/main" val="1650100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CE488-4958-0E73-2A5F-57389EBAE7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634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83</TotalTime>
  <Words>1851</Words>
  <Application>Microsoft Office PowerPoint</Application>
  <PresentationFormat>Widescreen</PresentationFormat>
  <Paragraphs>95</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.VnTime</vt:lpstr>
      <vt:lpstr>Aptos</vt:lpstr>
      <vt:lpstr>Aptos Display</vt:lpstr>
      <vt:lpstr>Arial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Vi</dc:creator>
  <cp:lastModifiedBy>THC</cp:lastModifiedBy>
  <cp:revision>8</cp:revision>
  <dcterms:created xsi:type="dcterms:W3CDTF">2024-06-03T17:02:05Z</dcterms:created>
  <dcterms:modified xsi:type="dcterms:W3CDTF">2025-12-21T01:05:36Z</dcterms:modified>
</cp:coreProperties>
</file>