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dp" ContentType="image/vnd.ms-photo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37.svg" ContentType="image/svg+xml"/>
  <Override PartName="/ppt/media/image3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2" r:id="rId4"/>
  </p:sldMasterIdLst>
  <p:notesMasterIdLst>
    <p:notesMasterId r:id="rId16"/>
  </p:notesMasterIdLst>
  <p:sldIdLst>
    <p:sldId id="270" r:id="rId5"/>
    <p:sldId id="269" r:id="rId6"/>
    <p:sldId id="273" r:id="rId7"/>
    <p:sldId id="274" r:id="rId8"/>
    <p:sldId id="278" r:id="rId9"/>
    <p:sldId id="275" r:id="rId10"/>
    <p:sldId id="277" r:id="rId11"/>
    <p:sldId id="276" r:id="rId12"/>
    <p:sldId id="279" r:id="rId13"/>
    <p:sldId id="288" r:id="rId14"/>
    <p:sldId id="1038" r:id="rId15"/>
    <p:sldId id="1037" r:id="rId17"/>
    <p:sldId id="1043" r:id="rId18"/>
    <p:sldId id="1039" r:id="rId19"/>
    <p:sldId id="287" r:id="rId20"/>
  </p:sldIdLst>
  <p:sldSz cx="14630400" cy="8229600"/>
  <p:notesSz cx="6858000" cy="9144000"/>
  <p:embeddedFontLst>
    <p:embeddedFont>
      <p:font typeface="Tahoma" panose="020B0604030504040204" pitchFamily="34" charset="0"/>
      <p:regular r:id="rId24"/>
      <p:bold r:id="rId25"/>
    </p:embeddedFont>
    <p:embeddedFont>
      <p:font typeface=".VnCentury SchoolbookH" panose="020B7200000000000000" pitchFamily="34" charset="0"/>
      <p:regular r:id="rId26"/>
      <p:bold r:id="rId27"/>
      <p:italic r:id="rId28"/>
      <p:boldItalic r:id="rId29"/>
    </p:embeddedFont>
    <p:embeddedFont>
      <p:font typeface="Calibri Light" panose="020F0302020204030204" charset="0"/>
      <p:regular r:id="rId30"/>
      <p:italic r:id="rId31"/>
    </p:embeddedFont>
    <p:embeddedFont>
      <p:font typeface="Calibri" panose="020F05020202040302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9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7"/>
    <a:srgbClr val="CF5F13"/>
    <a:srgbClr val="30CFCD"/>
    <a:srgbClr val="E43230"/>
    <a:srgbClr val="E99D05"/>
    <a:srgbClr val="DBB2CB"/>
    <a:srgbClr val="DCAD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48" y="67"/>
      </p:cViewPr>
      <p:guideLst>
        <p:guide orient="horz" pos="2599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5" Type="http://schemas.openxmlformats.org/officeDocument/2006/relationships/font" Target="fonts/font12.fntdata"/><Relationship Id="rId34" Type="http://schemas.openxmlformats.org/officeDocument/2006/relationships/font" Target="fonts/font11.fntdata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1E26F-2813-4188-997A-DD3BF844F64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58718-9B88-4FBC-9D28-A7A1D1C0B0A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22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8" Type="http://schemas.openxmlformats.org/officeDocument/2006/relationships/notesSlide" Target="../notesSlides/notesSlide1.xml"/><Relationship Id="rId17" Type="http://schemas.openxmlformats.org/officeDocument/2006/relationships/vmlDrawing" Target="../drawings/vmlDrawing1.vml"/><Relationship Id="rId16" Type="http://schemas.openxmlformats.org/officeDocument/2006/relationships/slideLayout" Target="../slideLayouts/slideLayout24.xml"/><Relationship Id="rId15" Type="http://schemas.openxmlformats.org/officeDocument/2006/relationships/image" Target="../media/image26.wmf"/><Relationship Id="rId14" Type="http://schemas.openxmlformats.org/officeDocument/2006/relationships/oleObject" Target="../embeddings/oleObject6.bin"/><Relationship Id="rId13" Type="http://schemas.openxmlformats.org/officeDocument/2006/relationships/image" Target="../media/image25.wmf"/><Relationship Id="rId12" Type="http://schemas.openxmlformats.org/officeDocument/2006/relationships/oleObject" Target="../embeddings/oleObject5.bin"/><Relationship Id="rId11" Type="http://schemas.openxmlformats.org/officeDocument/2006/relationships/image" Target="../media/image24.wmf"/><Relationship Id="rId10" Type="http://schemas.openxmlformats.org/officeDocument/2006/relationships/oleObject" Target="../embeddings/oleObject4.bin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image" Target="../media/image29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png"/><Relationship Id="rId3" Type="http://schemas.openxmlformats.org/officeDocument/2006/relationships/image" Target="../media/image20.png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19.png"/><Relationship Id="rId19" Type="http://schemas.openxmlformats.org/officeDocument/2006/relationships/vmlDrawing" Target="../drawings/vmlDrawing2.vml"/><Relationship Id="rId18" Type="http://schemas.openxmlformats.org/officeDocument/2006/relationships/slideLayout" Target="../slideLayouts/slideLayout24.xml"/><Relationship Id="rId17" Type="http://schemas.openxmlformats.org/officeDocument/2006/relationships/image" Target="../media/image35.png"/><Relationship Id="rId16" Type="http://schemas.openxmlformats.org/officeDocument/2006/relationships/image" Target="../media/image34.png"/><Relationship Id="rId15" Type="http://schemas.openxmlformats.org/officeDocument/2006/relationships/image" Target="../media/image33.png"/><Relationship Id="rId14" Type="http://schemas.openxmlformats.org/officeDocument/2006/relationships/image" Target="../media/image32.wmf"/><Relationship Id="rId13" Type="http://schemas.openxmlformats.org/officeDocument/2006/relationships/oleObject" Target="../embeddings/oleObject11.bin"/><Relationship Id="rId12" Type="http://schemas.openxmlformats.org/officeDocument/2006/relationships/image" Target="../media/image31.wmf"/><Relationship Id="rId11" Type="http://schemas.openxmlformats.org/officeDocument/2006/relationships/oleObject" Target="../embeddings/oleObject10.bin"/><Relationship Id="rId10" Type="http://schemas.openxmlformats.org/officeDocument/2006/relationships/image" Target="../media/image30.wmf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microsoft.com/office/2007/relationships/hdphoto" Target="../media/image41.wdp"/><Relationship Id="rId7" Type="http://schemas.openxmlformats.org/officeDocument/2006/relationships/image" Target="../media/image40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9.svg"/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1" Type="http://schemas.openxmlformats.org/officeDocument/2006/relationships/slideLayout" Target="../slideLayouts/slideLayout29.xml"/><Relationship Id="rId10" Type="http://schemas.microsoft.com/office/2007/relationships/hdphoto" Target="../media/image43.wdp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hdphoto" Target="../media/image43.wdp"/><Relationship Id="rId8" Type="http://schemas.openxmlformats.org/officeDocument/2006/relationships/image" Target="../media/image42.png"/><Relationship Id="rId7" Type="http://schemas.microsoft.com/office/2007/relationships/hdphoto" Target="../media/image41.wdp"/><Relationship Id="rId6" Type="http://schemas.openxmlformats.org/officeDocument/2006/relationships/image" Target="../media/image40.pn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6" Type="http://schemas.openxmlformats.org/officeDocument/2006/relationships/notesSlide" Target="../notesSlides/notesSlide3.xml"/><Relationship Id="rId15" Type="http://schemas.openxmlformats.org/officeDocument/2006/relationships/vmlDrawing" Target="../drawings/vmlDrawing3.vml"/><Relationship Id="rId14" Type="http://schemas.openxmlformats.org/officeDocument/2006/relationships/slideLayout" Target="../slideLayouts/slideLayout24.xml"/><Relationship Id="rId13" Type="http://schemas.openxmlformats.org/officeDocument/2006/relationships/image" Target="../media/image46.wmf"/><Relationship Id="rId12" Type="http://schemas.openxmlformats.org/officeDocument/2006/relationships/oleObject" Target="../embeddings/oleObject14.bin"/><Relationship Id="rId11" Type="http://schemas.openxmlformats.org/officeDocument/2006/relationships/image" Target="../media/image45.wmf"/><Relationship Id="rId10" Type="http://schemas.openxmlformats.org/officeDocument/2006/relationships/oleObject" Target="../embeddings/oleObject13.bin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GIF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5" Type="http://schemas.openxmlformats.org/officeDocument/2006/relationships/slideLayout" Target="../slideLayouts/slideLayout13.xml"/><Relationship Id="rId14" Type="http://schemas.openxmlformats.org/officeDocument/2006/relationships/image" Target="../media/image7.png"/><Relationship Id="rId13" Type="http://schemas.microsoft.com/office/2007/relationships/media" Target="../media/audio1.wav"/><Relationship Id="rId12" Type="http://schemas.openxmlformats.org/officeDocument/2006/relationships/audio" Target="../media/audio1.wav"/><Relationship Id="rId11" Type="http://schemas.openxmlformats.org/officeDocument/2006/relationships/image" Target="../media/image6.GIF"/><Relationship Id="rId10" Type="http://schemas.openxmlformats.org/officeDocument/2006/relationships/image" Target="../media/image5.GIF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4" Type="http://schemas.openxmlformats.org/officeDocument/2006/relationships/slideLayout" Target="../slideLayouts/slideLayout23.xml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slide" Target="slide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5.png"/><Relationship Id="rId7" Type="http://schemas.openxmlformats.org/officeDocument/2006/relationships/image" Target="../media/image16.png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4" Type="http://schemas.openxmlformats.org/officeDocument/2006/relationships/slideLayout" Target="../slideLayouts/slideLayout23.xml"/><Relationship Id="rId13" Type="http://schemas.openxmlformats.org/officeDocument/2006/relationships/audio" Target="../media/audio3.wav"/><Relationship Id="rId12" Type="http://schemas.openxmlformats.org/officeDocument/2006/relationships/audio" Target="../media/audio4.wav"/><Relationship Id="rId11" Type="http://schemas.openxmlformats.org/officeDocument/2006/relationships/audio" Target="../media/audio2.wav"/><Relationship Id="rId10" Type="http://schemas.openxmlformats.org/officeDocument/2006/relationships/slide" Target="slide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4" Type="http://schemas.openxmlformats.org/officeDocument/2006/relationships/slideLayout" Target="../slideLayouts/slideLayout23.xml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slide" Target="slide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3" Type="http://schemas.openxmlformats.org/officeDocument/2006/relationships/slideLayout" Target="../slideLayouts/slideLayout23.xml"/><Relationship Id="rId12" Type="http://schemas.openxmlformats.org/officeDocument/2006/relationships/audio" Target="../media/audio3.wav"/><Relationship Id="rId11" Type="http://schemas.openxmlformats.org/officeDocument/2006/relationships/audio" Target="../media/audio4.wav"/><Relationship Id="rId10" Type="http://schemas.openxmlformats.org/officeDocument/2006/relationships/audio" Target="../media/audio2.wav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5.png"/><Relationship Id="rId7" Type="http://schemas.openxmlformats.org/officeDocument/2006/relationships/image" Target="../media/image16.png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4" Type="http://schemas.openxmlformats.org/officeDocument/2006/relationships/slideLayout" Target="../slideLayouts/slideLayout23.xml"/><Relationship Id="rId13" Type="http://schemas.openxmlformats.org/officeDocument/2006/relationships/audio" Target="../media/audio3.wav"/><Relationship Id="rId12" Type="http://schemas.openxmlformats.org/officeDocument/2006/relationships/audio" Target="../media/audio4.wav"/><Relationship Id="rId11" Type="http://schemas.openxmlformats.org/officeDocument/2006/relationships/audio" Target="../media/audio2.wav"/><Relationship Id="rId10" Type="http://schemas.openxmlformats.org/officeDocument/2006/relationships/slide" Target="slide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3" Type="http://schemas.openxmlformats.org/officeDocument/2006/relationships/slideLayout" Target="../slideLayouts/slideLayout23.xml"/><Relationship Id="rId12" Type="http://schemas.openxmlformats.org/officeDocument/2006/relationships/audio" Target="../media/audio3.wav"/><Relationship Id="rId11" Type="http://schemas.openxmlformats.org/officeDocument/2006/relationships/audio" Target="../media/audio4.wav"/><Relationship Id="rId10" Type="http://schemas.openxmlformats.org/officeDocument/2006/relationships/audio" Target="../media/audio2.wav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5.png"/><Relationship Id="rId7" Type="http://schemas.openxmlformats.org/officeDocument/2006/relationships/image" Target="../media/image16.png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4" Type="http://schemas.openxmlformats.org/officeDocument/2006/relationships/slideLayout" Target="../slideLayouts/slideLayout23.xml"/><Relationship Id="rId13" Type="http://schemas.openxmlformats.org/officeDocument/2006/relationships/audio" Target="../media/audio3.wav"/><Relationship Id="rId12" Type="http://schemas.openxmlformats.org/officeDocument/2006/relationships/audio" Target="../media/audio4.wav"/><Relationship Id="rId11" Type="http://schemas.openxmlformats.org/officeDocument/2006/relationships/audio" Target="../media/audio2.wav"/><Relationship Id="rId10" Type="http://schemas.openxmlformats.org/officeDocument/2006/relationships/slide" Target="slide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2569" y="945784"/>
            <a:ext cx="10972800" cy="1477046"/>
          </a:xfrm>
        </p:spPr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QUAY MAY MẮN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9024" y="2905463"/>
            <a:ext cx="11763487" cy="398878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1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nếu quay vào ô ‘Mất lượt’ thì lượt chơi sẽ dành cho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 tiếp theo. Nếu trả lời sai, 1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khác được dành quyền trả lời.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18944" y="0"/>
            <a:ext cx="2557220" cy="822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5016" y="2078465"/>
            <a:ext cx="24375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thức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4965" y="5030533"/>
            <a:ext cx="2437575" cy="1019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 thức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5360914" y="1941628"/>
            <a:ext cx="481264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02241" y="1674190"/>
            <a:ext cx="6425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thu gọn, bậc của đơn thức.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đồng dạng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7349" y="2817930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Cộng, trừ đơn thức đồng dạng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0925" y="3890876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gọn đa thức, bậc của đa thức.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53842" y="4709690"/>
            <a:ext cx="720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và phép trừ đa thức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0925" y="5465279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nhân đa thức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8753" y="6183996"/>
            <a:ext cx="540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chia đa thức cho đơn thức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(trường hợp chia hết)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Flowchart: Connector 40"/>
          <p:cNvSpPr/>
          <p:nvPr/>
        </p:nvSpPr>
        <p:spPr>
          <a:xfrm>
            <a:off x="5378855" y="2868829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42" name="Flowchart: Connector 41"/>
          <p:cNvSpPr/>
          <p:nvPr/>
        </p:nvSpPr>
        <p:spPr>
          <a:xfrm>
            <a:off x="5398159" y="3982715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dirty="0"/>
          </a:p>
        </p:txBody>
      </p:sp>
      <p:sp>
        <p:nvSpPr>
          <p:cNvPr id="43" name="Flowchart: Connector 42"/>
          <p:cNvSpPr/>
          <p:nvPr/>
        </p:nvSpPr>
        <p:spPr>
          <a:xfrm>
            <a:off x="5406181" y="4792841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US" dirty="0"/>
          </a:p>
        </p:txBody>
      </p:sp>
      <p:sp>
        <p:nvSpPr>
          <p:cNvPr id="44" name="Flowchart: Connector 43"/>
          <p:cNvSpPr/>
          <p:nvPr/>
        </p:nvSpPr>
        <p:spPr>
          <a:xfrm>
            <a:off x="5425085" y="5551098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US" dirty="0"/>
          </a:p>
        </p:txBody>
      </p:sp>
      <p:sp>
        <p:nvSpPr>
          <p:cNvPr id="45" name="Flowchart: Connector 44"/>
          <p:cNvSpPr/>
          <p:nvPr/>
        </p:nvSpPr>
        <p:spPr>
          <a:xfrm>
            <a:off x="5417065" y="6248926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689280" y="2313039"/>
            <a:ext cx="671634" cy="151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41" idx="1"/>
          </p:cNvCxnSpPr>
          <p:nvPr/>
        </p:nvCxnSpPr>
        <p:spPr>
          <a:xfrm>
            <a:off x="4689280" y="2465003"/>
            <a:ext cx="764197" cy="47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3"/>
          </p:cNvCxnSpPr>
          <p:nvPr/>
        </p:nvCxnSpPr>
        <p:spPr>
          <a:xfrm flipV="1">
            <a:off x="4682540" y="4445944"/>
            <a:ext cx="696315" cy="109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15888" y="5078616"/>
            <a:ext cx="682271" cy="47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27200" y="5528845"/>
            <a:ext cx="682271" cy="280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27200" y="5572272"/>
            <a:ext cx="1084558" cy="1019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650615" y="424180"/>
            <a:ext cx="9137015" cy="104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17- BÀI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CUỐI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CHƯƠNG 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2" name="Text Box 1"/>
          <p:cNvSpPr txBox="1"/>
          <p:nvPr/>
        </p:nvSpPr>
        <p:spPr>
          <a:xfrm>
            <a:off x="2322195" y="1030605"/>
            <a:ext cx="4203700" cy="7772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LÝ THUYẾT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  <p:bldP spid="22" grpId="0"/>
      <p:bldP spid="23" grpId="0"/>
      <p:bldP spid="24" grpId="0"/>
      <p:bldP spid="25" grpId="0"/>
      <p:bldP spid="26" grpId="0"/>
      <p:bldP spid="27" grpId="0"/>
      <p:bldP spid="41" grpId="0" animBg="1"/>
      <p:bldP spid="42" grpId="0" animBg="1"/>
      <p:bldP spid="43" grpId="0" animBg="1"/>
      <p:bldP spid="44" grpId="0" animBg="1"/>
      <p:bldP spid="45" grpId="0" animBg="1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247871" y="726614"/>
            <a:ext cx="11785337" cy="1645920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79" tIns="73139" rIns="146279" bIns="73139" rtlCol="0" anchor="ctr"/>
          <a:lstStyle/>
          <a:p>
            <a:pPr algn="ctr"/>
            <a:endParaRPr lang="en-US" sz="2640"/>
          </a:p>
        </p:txBody>
      </p:sp>
      <p:sp>
        <p:nvSpPr>
          <p:cNvPr id="43" name="TextBox 42"/>
          <p:cNvSpPr txBox="1"/>
          <p:nvPr/>
        </p:nvSpPr>
        <p:spPr>
          <a:xfrm>
            <a:off x="2817983" y="1416857"/>
            <a:ext cx="405199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120" b="1" dirty="0">
                <a:latin typeface="Arial" panose="020B0604020202020204" pitchFamily="34" charset="0"/>
                <a:cs typeface="Arial" panose="020B0604020202020204" pitchFamily="34" charset="0"/>
              </a:rPr>
              <a:t>Rút gọn biểu thức:</a:t>
            </a:r>
            <a:endParaRPr lang="vi-VN" sz="312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71" y="3027123"/>
            <a:ext cx="1674569" cy="39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4" y="640080"/>
            <a:ext cx="2240972" cy="195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26537" y="1313658"/>
            <a:ext cx="1472904" cy="923330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280" b="1" spc="8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anose="020B7200000000000000" pitchFamily="34" charset="0"/>
              </a:rPr>
              <a:t>1.45</a:t>
            </a:r>
            <a:endParaRPr lang="en-US" sz="6480" b="1" spc="8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anose="020B7200000000000000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3" y="951656"/>
            <a:ext cx="156856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54926" y="3553736"/>
            <a:ext cx="219456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548640" algn="just">
              <a:buFont typeface="Wingdings" panose="05000000000000000000" pitchFamily="2" charset="2"/>
              <a:buChar char="v"/>
            </a:pPr>
            <a:r>
              <a:rPr lang="en-US" sz="3120" b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12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12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vi-VN" sz="3120" b="1" dirty="0">
              <a:solidFill>
                <a:srgbClr val="0F3D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630222" y="1179987"/>
          <a:ext cx="7378066" cy="112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4" imgW="62788800" imgH="9448800" progId="Equation.DSMT4">
                  <p:embed/>
                </p:oleObj>
              </mc:Choice>
              <mc:Fallback>
                <p:oleObj name="Equation" r:id="rId4" imgW="62788800" imgH="9448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222" y="1179987"/>
                        <a:ext cx="7378066" cy="1127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64167" y="3390326"/>
          <a:ext cx="6707506" cy="1024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6" imgW="62788800" imgH="9448800" progId="Equation.DSMT4">
                  <p:embed/>
                </p:oleObj>
              </mc:Choice>
              <mc:Fallback>
                <p:oleObj name="Equation" r:id="rId6" imgW="62788800" imgH="9448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167" y="3390326"/>
                        <a:ext cx="6707506" cy="1024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700888" y="4415368"/>
          <a:ext cx="8890636" cy="1024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8" imgW="83210400" imgH="9448800" progId="Equation.DSMT4">
                  <p:embed/>
                </p:oleObj>
              </mc:Choice>
              <mc:Fallback>
                <p:oleObj name="Equation" r:id="rId8" imgW="83210400" imgH="9448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888" y="4415368"/>
                        <a:ext cx="8890636" cy="1024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700888" y="5432808"/>
          <a:ext cx="8338186" cy="1024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10" imgW="78028800" imgH="9448800" progId="Equation.DSMT4">
                  <p:embed/>
                </p:oleObj>
              </mc:Choice>
              <mc:Fallback>
                <p:oleObj name="Equation" r:id="rId10" imgW="78028800" imgH="9448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888" y="5432808"/>
                        <a:ext cx="8338186" cy="1024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700888" y="6386443"/>
          <a:ext cx="9495636" cy="108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12" imgW="91744800" imgH="10363200" progId="Equation.DSMT4">
                  <p:embed/>
                </p:oleObj>
              </mc:Choice>
              <mc:Fallback>
                <p:oleObj name="Equation" r:id="rId12" imgW="91744800" imgH="10363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888" y="6386443"/>
                        <a:ext cx="9495636" cy="1088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700888" y="7403883"/>
          <a:ext cx="1611440" cy="653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14" imgW="13716000" imgH="5486400" progId="Equation.DSMT4">
                  <p:embed/>
                </p:oleObj>
              </mc:Choice>
              <mc:Fallback>
                <p:oleObj name="Equation" r:id="rId14" imgW="13716000" imgH="54864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888" y="7403883"/>
                        <a:ext cx="1611440" cy="653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/>
          <p:nvPr/>
        </p:nvSpPr>
        <p:spPr>
          <a:xfrm>
            <a:off x="9524365" y="37465"/>
            <a:ext cx="5106035" cy="69151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999615" y="0"/>
            <a:ext cx="4203700" cy="7772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BÀI TẬP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79304" y="146547"/>
            <a:ext cx="11785337" cy="1986902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79" tIns="73139" rIns="146279" bIns="73139" rtlCol="0" anchor="ctr"/>
          <a:lstStyle/>
          <a:p>
            <a:pPr algn="ctr"/>
            <a:endParaRPr lang="en-US" sz="2640"/>
          </a:p>
        </p:txBody>
      </p:sp>
      <p:sp>
        <p:nvSpPr>
          <p:cNvPr id="43" name="TextBox 42"/>
          <p:cNvSpPr txBox="1"/>
          <p:nvPr/>
        </p:nvSpPr>
        <p:spPr>
          <a:xfrm>
            <a:off x="2834640" y="268962"/>
            <a:ext cx="1115568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40" b="1">
                <a:latin typeface="Arial" panose="020B0604020202020204" pitchFamily="34" charset="0"/>
                <a:cs typeface="Arial" panose="020B0604020202020204" pitchFamily="34" charset="0"/>
              </a:rPr>
              <a:t>Cho biểu thức </a:t>
            </a:r>
            <a:endParaRPr lang="vi-VN" sz="264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38" y="2286001"/>
            <a:ext cx="1674569" cy="39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8" y="178227"/>
            <a:ext cx="2240972" cy="195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7618" y="753700"/>
            <a:ext cx="1472904" cy="923330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280" b="1" spc="8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anose="020B7200000000000000" pitchFamily="34" charset="0"/>
              </a:rPr>
              <a:t>1.44</a:t>
            </a:r>
            <a:endParaRPr lang="en-US" sz="6480" b="1" spc="8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anose="020B7200000000000000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9" y="455055"/>
            <a:ext cx="156856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286000" y="2781451"/>
            <a:ext cx="219456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120" b="1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120" b="1">
                <a:latin typeface="Arial" panose="020B0604020202020204" pitchFamily="34" charset="0"/>
                <a:cs typeface="Arial" panose="020B0604020202020204" pitchFamily="34" charset="0"/>
              </a:rPr>
              <a:t>Ta có : </a:t>
            </a:r>
            <a:endParaRPr lang="vi-VN" sz="3120" b="1">
              <a:solidFill>
                <a:srgbClr val="0F3D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834640" y="882905"/>
                <a:ext cx="11155680" cy="943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8640" indent="-548640">
                  <a:buAutoNum type="alphaLcParenR"/>
                </a:pPr>
                <a:r>
                  <a:rPr lang="vi-VN" sz="264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Rút gọn biểu thức đã cho.</a:t>
                </a:r>
                <a:endParaRPr lang="en-US" sz="264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48640" indent="-548640">
                  <a:buAutoNum type="alphaLcParenR"/>
                </a:pPr>
                <a:r>
                  <a:rPr lang="vi-VN" sz="264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Tính giá trị của biểu thức đã cho nếu biết</a:t>
                </a:r>
                <a:r>
                  <a:rPr lang="en-US" sz="264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p>
                    <m:r>
                      <a:rPr lang="en-US" sz="2640" b="1" i="1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4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64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</m:oMath>
                </a14:m>
                <a:endParaRPr lang="vi-VN" sz="264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40" y="882905"/>
                <a:ext cx="11155680" cy="943015"/>
              </a:xfrm>
              <a:prstGeom prst="rect">
                <a:avLst/>
              </a:prstGeom>
              <a:blipFill rotWithShape="1">
                <a:blip r:embed="rId4"/>
                <a:stretch>
                  <a:fillRect t="-27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640706" y="226696"/>
          <a:ext cx="4692014" cy="6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5" imgW="39928800" imgH="5486400" progId="Equation.DSMT4">
                  <p:embed/>
                </p:oleObj>
              </mc:Choice>
              <mc:Fallback>
                <p:oleObj name="Equation" r:id="rId5" imgW="39928800" imgH="548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706" y="226696"/>
                        <a:ext cx="4692014" cy="6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476101" y="2871002"/>
          <a:ext cx="4692016" cy="6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7" imgW="39928800" imgH="5486400" progId="Equation.DSMT4">
                  <p:embed/>
                </p:oleObj>
              </mc:Choice>
              <mc:Fallback>
                <p:oleObj name="Equation" r:id="rId7" imgW="39928800" imgH="548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101" y="2871002"/>
                        <a:ext cx="4692016" cy="6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389438" y="3554413"/>
          <a:ext cx="569595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9" imgW="48463200" imgH="5486400" progId="Equation.DSMT4">
                  <p:embed/>
                </p:oleObj>
              </mc:Choice>
              <mc:Fallback>
                <p:oleObj name="Equation" r:id="rId9" imgW="48463200" imgH="5486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3554413"/>
                        <a:ext cx="5695950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89121" y="4285650"/>
          <a:ext cx="4512944" cy="6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11" imgW="38404800" imgH="5486400" progId="Equation.DSMT4">
                  <p:embed/>
                </p:oleObj>
              </mc:Choice>
              <mc:Fallback>
                <p:oleObj name="Equation" r:id="rId11" imgW="38404800" imgH="5486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1" y="4285650"/>
                        <a:ext cx="4512944" cy="6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389121" y="5005376"/>
          <a:ext cx="1790700" cy="6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13" imgW="15240000" imgH="5486400" progId="Equation.DSMT4">
                  <p:embed/>
                </p:oleObj>
              </mc:Choice>
              <mc:Fallback>
                <p:oleObj name="Equation" r:id="rId13" imgW="15240000" imgH="5486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1" y="5005376"/>
                        <a:ext cx="1790700" cy="6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259328" y="5577840"/>
                <a:ext cx="12003407" cy="65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40" b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vi-VN" sz="2640" b="1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640" b="1">
                    <a:latin typeface="Arial" panose="020B060402020202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p>
                    <m:r>
                      <a:rPr lang="en-US" sz="2640" b="1" i="1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4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64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640" b="1">
                    <a:solidFill>
                      <a:srgbClr val="0F3D1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40" b="1">
                    <a:latin typeface="Arial" panose="020B060402020202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4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4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640" b="1" i="1">
                                    <a:latin typeface="Cambria Math" panose="02040503050406030204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2640" b="1" i="1">
                                    <a:latin typeface="Cambria Math" panose="02040503050406030204"/>
                                    <a:cs typeface="Arial" panose="020B0604020202020204" pitchFamily="34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640" b="1" i="1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4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4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4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640" b="1" i="1">
                                    <a:latin typeface="Cambria Math" panose="02040503050406030204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640" b="1" i="1">
                                    <a:latin typeface="Cambria Math" panose="02040503050406030204"/>
                                    <a:cs typeface="Arial" panose="020B0604020202020204" pitchFamily="34" charset="0"/>
                                  </a:rPr>
                                  <m:t>𝟒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64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40" b="1" i="1">
                                    <a:latin typeface="Cambria Math" panose="02040503050406030204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640" b="1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𝟖</m:t>
                        </m:r>
                      </m:sup>
                    </m:sSup>
                    <m:r>
                      <a:rPr lang="en-US" sz="2640" b="1" i="1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r>
                      <a:rPr lang="en-US" sz="2640" b="1" i="1">
                        <a:latin typeface="Cambria Math" panose="02040503050406030204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264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𝟖</m:t>
                        </m:r>
                      </m:sup>
                    </m:sSup>
                  </m:oMath>
                </a14:m>
                <a:endParaRPr lang="vi-VN" sz="264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328" y="5577840"/>
                <a:ext cx="12003407" cy="659924"/>
              </a:xfrm>
              <a:prstGeom prst="rect">
                <a:avLst/>
              </a:prstGeom>
              <a:blipFill rotWithShape="1">
                <a:blip r:embed="rId15"/>
                <a:stretch>
                  <a:fillRect l="-5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625089" y="6452145"/>
                <a:ext cx="12003407" cy="507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40" b="1">
                    <a:latin typeface="Arial" panose="020B060402020202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𝟖</m:t>
                        </m:r>
                      </m:sup>
                    </m:sSup>
                    <m:r>
                      <a:rPr lang="en-US" sz="2640" b="1" i="1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r>
                      <a:rPr lang="en-US" sz="2640" b="1" i="1">
                        <a:latin typeface="Cambria Math" panose="02040503050406030204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264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US" sz="2640" b="1">
                    <a:latin typeface="Arial" panose="020B0604020202020204" pitchFamily="34" charset="0"/>
                    <a:cs typeface="Arial" panose="020B0604020202020204" pitchFamily="34" charset="0"/>
                  </a:rPr>
                  <a:t> vào biểu thức </a:t>
                </a:r>
                <a14:m>
                  <m:oMath xmlns:m="http://schemas.openxmlformats.org/officeDocument/2006/math">
                    <m:r>
                      <a:rPr lang="en-US" sz="2640" b="1" i="1">
                        <a:latin typeface="Cambria Math" panose="02040503050406030204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264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𝟖</m:t>
                        </m:r>
                      </m:sup>
                    </m:sSup>
                    <m:r>
                      <a:rPr lang="en-US" sz="2640" b="1" i="1">
                        <a:latin typeface="Cambria Math" panose="02040503050406030204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64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US" sz="2640" b="1">
                    <a:latin typeface="Arial" panose="020B0604020202020204" pitchFamily="34" charset="0"/>
                    <a:cs typeface="Arial" panose="020B0604020202020204" pitchFamily="34" charset="0"/>
                  </a:rPr>
                  <a:t>, ta được : </a:t>
                </a:r>
                <a14:m>
                  <m:oMath xmlns:m="http://schemas.openxmlformats.org/officeDocument/2006/math">
                    <m:r>
                      <a:rPr lang="en-US" sz="2640" b="1" i="1">
                        <a:latin typeface="Cambria Math" panose="02040503050406030204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264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𝟖</m:t>
                        </m:r>
                      </m:sup>
                    </m:sSup>
                    <m:r>
                      <a:rPr lang="en-US" sz="2640" b="1" i="1">
                        <a:latin typeface="Cambria Math" panose="02040503050406030204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64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𝟖</m:t>
                        </m:r>
                      </m:sup>
                    </m:sSup>
                    <m:r>
                      <a:rPr lang="en-US" sz="2640" b="1" i="1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r>
                      <a:rPr lang="en-US" sz="2640" b="1" i="1">
                        <a:latin typeface="Cambria Math" panose="02040503050406030204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vi-VN" sz="264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089" y="6452145"/>
                <a:ext cx="12003407" cy="507768"/>
              </a:xfrm>
              <a:prstGeom prst="rect">
                <a:avLst/>
              </a:prstGeom>
              <a:blipFill rotWithShape="1">
                <a:blip r:embed="rId16"/>
                <a:stretch>
                  <a:fillRect l="-5" t="-107" b="6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625088" y="7132320"/>
                <a:ext cx="12003407" cy="536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40" b="1">
                    <a:latin typeface="Arial" panose="020B0604020202020204" pitchFamily="34" charset="0"/>
                    <a:cs typeface="Arial" panose="020B0604020202020204" pitchFamily="34" charset="0"/>
                  </a:rPr>
                  <a:t>Vậy 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p>
                    <m:r>
                      <a:rPr lang="en-US" sz="2640" b="1" i="1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4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64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40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640" b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40" b="1">
                    <a:latin typeface="Arial" panose="020B0604020202020204" pitchFamily="34" charset="0"/>
                    <a:cs typeface="Arial" panose="020B0604020202020204" pitchFamily="34" charset="0"/>
                  </a:rPr>
                  <a:t>thì giá trị của biểu thức đã cho bằng </a:t>
                </a:r>
                <a:r>
                  <a:rPr lang="vi-VN" sz="2640" b="1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vi-VN" sz="2640" b="1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264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088" y="7132320"/>
                <a:ext cx="12003407" cy="536750"/>
              </a:xfrm>
              <a:prstGeom prst="rect">
                <a:avLst/>
              </a:prstGeom>
              <a:blipFill rotWithShape="1">
                <a:blip r:embed="rId17"/>
                <a:stretch>
                  <a:fillRect l="-5" b="3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139199" y="848220"/>
            <a:ext cx="4187681" cy="1335757"/>
            <a:chOff x="0" y="-4262"/>
            <a:chExt cx="3326384" cy="1044440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326384" cy="1044440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404079" y="848212"/>
            <a:ext cx="5657473" cy="110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28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Vận</a:t>
            </a:r>
            <a:r>
              <a:rPr kumimoji="0" lang="en-US" sz="528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528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dụng</a:t>
            </a:r>
            <a:endParaRPr kumimoji="0" lang="en-US" sz="528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6354169" y="-452581"/>
            <a:ext cx="1921693" cy="119285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94568" y="24625"/>
            <a:ext cx="1467116" cy="1444386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8" y="2728387"/>
            <a:ext cx="2240972" cy="195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3"/>
          <p:cNvSpPr/>
          <p:nvPr/>
        </p:nvSpPr>
        <p:spPr>
          <a:xfrm>
            <a:off x="537618" y="3303860"/>
            <a:ext cx="1472904" cy="923330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280" b="1" spc="8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anose="020B7200000000000000" pitchFamily="34" charset="0"/>
              </a:rPr>
              <a:t>1.46</a:t>
            </a:r>
            <a:endParaRPr lang="en-US" sz="6480" b="1" spc="8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anose="020B7200000000000000" pitchFamily="34" charset="0"/>
            </a:endParaRPr>
          </a:p>
        </p:txBody>
      </p:sp>
      <p:sp>
        <p:nvSpPr>
          <p:cNvPr id="7" name="TextBox 42"/>
          <p:cNvSpPr txBox="1"/>
          <p:nvPr/>
        </p:nvSpPr>
        <p:spPr>
          <a:xfrm>
            <a:off x="2566035" y="2384425"/>
            <a:ext cx="11612880" cy="2622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Thành dùng một miếng bìa hình chữ nhật để làm một chiếc hộp (không nắp) bằng cách cắt bốn hình vuông cạnh x centimét ở bốn góc (H.1.3) rồi gấp lại. Biết rằng miếng bìa có chiều dài là y centimét, chiều rộng là z centimét. Tìm đa thức (ba biến x, y, z) biểu thị thể tích của chiếc hộp. Xác định bậc của đa thức đó.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4" y="3005215"/>
            <a:ext cx="156856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36" y="5346697"/>
            <a:ext cx="2503506" cy="217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53" y="5676723"/>
            <a:ext cx="2190569" cy="123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79304" y="274320"/>
            <a:ext cx="11968216" cy="2194560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79" tIns="73139" rIns="146279" bIns="73139" rtlCol="0" anchor="ctr"/>
          <a:lstStyle/>
          <a:p>
            <a:pPr algn="ctr"/>
            <a:endParaRPr lang="en-US" sz="2640"/>
          </a:p>
        </p:txBody>
      </p:sp>
      <p:sp>
        <p:nvSpPr>
          <p:cNvPr id="43" name="TextBox 42"/>
          <p:cNvSpPr txBox="1"/>
          <p:nvPr/>
        </p:nvSpPr>
        <p:spPr>
          <a:xfrm>
            <a:off x="2565532" y="335828"/>
            <a:ext cx="116128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40" b="1">
                <a:latin typeface="Arial" panose="020B0604020202020204" pitchFamily="34" charset="0"/>
                <a:cs typeface="Arial" panose="020B0604020202020204" pitchFamily="34" charset="0"/>
              </a:rPr>
              <a:t>Bạn Thành dùng một miếng bìa hình chữ nhật để làm một chiếc hộp (không nắp) bằng cách cắt bốn hình vuông cạnh x centimét ở bốn góc (H.1.3) rồi gấp lại. Biết rằng miếng bìa có chiều dài là y centimét, chiều rộng là z centimét. Tìm đa thức (ba biến x, y, z) biểu thị thể tích của chiếc hộp. Xác định bậc của đa thức đó.</a:t>
            </a:r>
            <a:endParaRPr lang="vi-VN" sz="264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2651761"/>
            <a:ext cx="1674569" cy="39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8" y="178227"/>
            <a:ext cx="2240972" cy="195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7618" y="753700"/>
            <a:ext cx="1472904" cy="923330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280" b="1" spc="8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anose="020B7200000000000000" pitchFamily="34" charset="0"/>
              </a:rPr>
              <a:t>1.46</a:t>
            </a:r>
            <a:endParaRPr lang="en-US" sz="6480" b="1" spc="8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anose="020B7200000000000000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9" y="455055"/>
            <a:ext cx="156856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28091" y="3102356"/>
            <a:ext cx="96012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548640" algn="just">
              <a:buFont typeface="Wingdings" panose="05000000000000000000" pitchFamily="2" charset="2"/>
              <a:buChar char="v"/>
            </a:pPr>
            <a:r>
              <a:rPr lang="vi-VN" sz="2640" b="1">
                <a:latin typeface="Arial" panose="020B0604020202020204" pitchFamily="34" charset="0"/>
                <a:cs typeface="Arial" panose="020B0604020202020204" pitchFamily="34" charset="0"/>
              </a:rPr>
              <a:t>Cắt miếng bìa hình chữ nhật để làm một chiếc hộp (không nắp) thì chiếc hộp có:</a:t>
            </a:r>
            <a:endParaRPr lang="vi-VN" sz="2640" b="1">
              <a:solidFill>
                <a:srgbClr val="0F3D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64130" y="6345556"/>
          <a:ext cx="2766060" cy="53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4" imgW="25908000" imgH="4876800" progId="Equation.DSMT4">
                  <p:embed/>
                </p:oleObj>
              </mc:Choice>
              <mc:Fallback>
                <p:oleObj name="Equation" r:id="rId4" imgW="25908000" imgH="4876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130" y="6345556"/>
                        <a:ext cx="2766060" cy="531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836" y="2773042"/>
            <a:ext cx="2503506" cy="217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773" y="4956633"/>
            <a:ext cx="2190569" cy="123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96720" y="4025684"/>
            <a:ext cx="962472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40" b="1">
                <a:latin typeface="Arial" panose="020B0604020202020204" pitchFamily="34" charset="0"/>
                <a:cs typeface="Arial" panose="020B0604020202020204" pitchFamily="34" charset="0"/>
              </a:rPr>
              <a:t>Chiều dài là: y – 2x (cm)</a:t>
            </a:r>
            <a:endParaRPr lang="vi-VN" sz="2640" b="1">
              <a:solidFill>
                <a:srgbClr val="0F3D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6720" y="4579963"/>
            <a:ext cx="962472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40" b="1">
                <a:latin typeface="Arial" panose="020B0604020202020204" pitchFamily="34" charset="0"/>
                <a:cs typeface="Arial" panose="020B0604020202020204" pitchFamily="34" charset="0"/>
              </a:rPr>
              <a:t>Chiều rộng là: z – 2x (cm)</a:t>
            </a:r>
            <a:endParaRPr lang="vi-VN" sz="2640" b="1">
              <a:solidFill>
                <a:srgbClr val="0F3D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96720" y="5134242"/>
            <a:ext cx="962472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40" b="1">
                <a:latin typeface="Arial" panose="020B0604020202020204" pitchFamily="34" charset="0"/>
                <a:cs typeface="Arial" panose="020B0604020202020204" pitchFamily="34" charset="0"/>
              </a:rPr>
              <a:t>Chiều cao là: x (cm)</a:t>
            </a:r>
            <a:endParaRPr lang="vi-VN" sz="2640" b="1">
              <a:solidFill>
                <a:srgbClr val="0F3D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96720" y="5688522"/>
            <a:ext cx="962472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40" b="1">
                <a:latin typeface="Arial" panose="020B0604020202020204" pitchFamily="34" charset="0"/>
                <a:cs typeface="Arial" panose="020B0604020202020204" pitchFamily="34" charset="0"/>
              </a:rPr>
              <a:t>Đa thức biểu thị thể tích của chiếc hộp là:</a:t>
            </a:r>
            <a:endParaRPr lang="vi-VN" sz="2640" b="1">
              <a:solidFill>
                <a:srgbClr val="0F3D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7318424" y="6301563"/>
          <a:ext cx="4004310" cy="59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10" imgW="37490400" imgH="5486400" progId="Equation.DSMT4">
                  <p:embed/>
                </p:oleObj>
              </mc:Choice>
              <mc:Fallback>
                <p:oleObj name="Equation" r:id="rId10" imgW="37490400" imgH="5486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424" y="6301563"/>
                        <a:ext cx="4004310" cy="596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852906" y="6981015"/>
            <a:ext cx="897492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40" b="1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264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4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264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4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</a:t>
            </a:r>
            <a:r>
              <a:rPr lang="fr-FR" sz="264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2x</a:t>
            </a:r>
            <a:r>
              <a:rPr lang="fr-FR" sz="2640" b="1" baseline="30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64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2x</a:t>
            </a:r>
            <a:r>
              <a:rPr lang="fr-FR" sz="2640" b="1" baseline="30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64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+ 4x</a:t>
            </a:r>
            <a:r>
              <a:rPr lang="fr-FR" sz="2640" b="1" baseline="30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264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4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64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4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2640" b="1" dirty="0">
                <a:latin typeface="Arial" panose="020B0604020202020204" pitchFamily="34" charset="0"/>
                <a:cs typeface="Arial" panose="020B0604020202020204" pitchFamily="34" charset="0"/>
              </a:rPr>
              <a:t> là 3.</a:t>
            </a:r>
            <a:endParaRPr lang="vi-VN" sz="2640" b="1" dirty="0">
              <a:solidFill>
                <a:srgbClr val="0F3D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5330191" y="6285597"/>
          <a:ext cx="1981786" cy="59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12" imgW="18592800" imgH="5486400" progId="Equation.DSMT4">
                  <p:embed/>
                </p:oleObj>
              </mc:Choice>
              <mc:Fallback>
                <p:oleObj name="Equation" r:id="rId12" imgW="18592800" imgH="5486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191" y="6285597"/>
                        <a:ext cx="1981786" cy="596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42"/>
          <p:cNvSpPr txBox="1"/>
          <p:nvPr/>
        </p:nvSpPr>
        <p:spPr>
          <a:xfrm>
            <a:off x="2566167" y="335828"/>
            <a:ext cx="116128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40" b="1">
                <a:latin typeface="Arial" panose="020B0604020202020204" pitchFamily="34" charset="0"/>
                <a:cs typeface="Arial" panose="020B0604020202020204" pitchFamily="34" charset="0"/>
              </a:rPr>
              <a:t>Bạn Thành dùng một miếng bìa hình chữ nhật để làm một chiếc hộp (không nắp) bằng cách cắt bốn hình vuông cạnh x centimét ở bốn góc (H.1.3) rồi gấp lại. Biết rằng miếng bìa có chiều dài là y centimét, chiều rộng là z centimét. Tìm đa thức (ba biến x, y, z) biểu thị thể tích của chiếc hộp. Xác định bậc của đa thức đó.</a:t>
            </a:r>
            <a:endParaRPr lang="vi-VN" sz="264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4" y="455055"/>
            <a:ext cx="156856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7" grpId="0"/>
      <p:bldP spid="18" grpId="0"/>
      <p:bldP spid="20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HUYEN\Desktop\6243.png_300.pn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9784265" y="438150"/>
            <a:ext cx="4533900" cy="2857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88540" y="3722146"/>
            <a:ext cx="9990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quy 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+mj-lt"/>
              </a:rPr>
              <a:t>- Làm các bài tập ôn tập chương I ở SBT.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Xem trước bài 6 của chương II ‘Hiệu hai bình phương. Bình phương của một tổng hay một hiệu’.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991180" y="728758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996291"/>
              <a:ext cx="2025648" cy="1216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Mất lượt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0946633" y="7053681"/>
            <a:ext cx="2387564" cy="94173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vi-VN" sz="2900" b="1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Bắt đầu</a:t>
            </a:r>
            <a:endParaRPr lang="vi-VN" sz="2900" b="1" dirty="0">
              <a:solidFill>
                <a:prstClr val="whit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2" action="ppaction://hlinksldjump"/>
          </p:cNvPr>
          <p:cNvSpPr/>
          <p:nvPr/>
        </p:nvSpPr>
        <p:spPr>
          <a:xfrm>
            <a:off x="1050006" y="2190273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3" action="ppaction://hlinksldjump"/>
          </p:cNvPr>
          <p:cNvSpPr/>
          <p:nvPr/>
        </p:nvSpPr>
        <p:spPr>
          <a:xfrm>
            <a:off x="2847506" y="2190273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4" action="ppaction://hlinksldjump"/>
          </p:cNvPr>
          <p:cNvSpPr/>
          <p:nvPr/>
        </p:nvSpPr>
        <p:spPr>
          <a:xfrm>
            <a:off x="4645005" y="2190273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5" action="ppaction://hlinksldjump"/>
          </p:cNvPr>
          <p:cNvSpPr/>
          <p:nvPr/>
        </p:nvSpPr>
        <p:spPr>
          <a:xfrm>
            <a:off x="207118" y="394639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6" action="ppaction://hlinksldjump"/>
          </p:cNvPr>
          <p:cNvSpPr/>
          <p:nvPr/>
        </p:nvSpPr>
        <p:spPr>
          <a:xfrm>
            <a:off x="1883632" y="3939378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7" action="ppaction://hlinksldjump"/>
          </p:cNvPr>
          <p:cNvSpPr/>
          <p:nvPr/>
        </p:nvSpPr>
        <p:spPr>
          <a:xfrm>
            <a:off x="3591269" y="394639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8" action="ppaction://hlinksldjump"/>
          </p:cNvPr>
          <p:cNvSpPr/>
          <p:nvPr/>
        </p:nvSpPr>
        <p:spPr>
          <a:xfrm>
            <a:off x="5255497" y="3943588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33" y="3031362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7931768" y="7445829"/>
            <a:ext cx="1928077" cy="783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– 5xy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đồng dạng với đơn thức nào sau dây?</a:t>
            </a:r>
            <a:endParaRPr lang="vi-VN"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–x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C. 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– 3xy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57" name="Cloud 56">
            <a:hlinkClick r:id="rId10" action="ppaction://hlinksldjump"/>
          </p:cNvPr>
          <p:cNvSpPr/>
          <p:nvPr/>
        </p:nvSpPr>
        <p:spPr>
          <a:xfrm>
            <a:off x="4134118" y="5318975"/>
            <a:ext cx="4297929" cy="230859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2264" y="6593983"/>
            <a:ext cx="2944079" cy="61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+ 3x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6xy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bậc là</a:t>
            </a:r>
            <a:endParaRPr lang="vi-VN"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625187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3446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3" y="3406222"/>
            <a:ext cx="6251877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4469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50510" y="7777780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đa thức 8x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đơn thức – 2xy, ta được kết quả là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– 4x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– 4xy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– 10x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+ 4xy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– 10xy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7" name="Cloud 16">
            <a:hlinkClick r:id="rId10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43189" y="243220"/>
            <a:ext cx="12956146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của hai đơn thức – 3xy và 4xy là 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–xy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xy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– 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10053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2" y="239844"/>
            <a:ext cx="13174037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T là tổng, H là hiệu của hai đa thức 3x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– 2xy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xy và – 2x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+ 1. Khi đó: 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1" y="2270917"/>
            <a:ext cx="7047132" cy="136299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marL="742950" indent="-742950">
              <a:buAutoNum type="alphaUcPeriod"/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– xy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xy + 1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 = 5x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– 5xy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xy – 1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04333" y="2265020"/>
            <a:ext cx="6824984" cy="13451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 = 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+ xy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xy + 1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 = 5x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– 5xy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xy – 1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1" y="3657597"/>
            <a:ext cx="7047132" cy="130272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 = 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+ xy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xy + 1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 = 5x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– 5xy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xy – 1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04333" y="3633906"/>
            <a:ext cx="6824984" cy="12924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 = 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+ xy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xy – 1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 = 5x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+ 5xy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xy – 1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52" y="2527438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6533798" y="3928094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509" y="3894134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173" y="2565998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– 2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hệ số – 2, bậc 8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hệ số – 2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bậc 5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hệ số – 1, bậc 9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hệ số – 2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bậc 6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7" y="3482534"/>
            <a:ext cx="878885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98218"/>
            <a:ext cx="965690" cy="7725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74598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đơn thức 6x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yz và -2y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đơn thức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– 12x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C.</a:t>
            </a:r>
            <a:r>
              <a:rPr lang="en-US" sz="3800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12x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D</a:t>
            </a:r>
            <a:r>
              <a:rPr lang="en-US" sz="3800" dirty="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+mj-lt"/>
              </a:rPr>
              <a:t> </a:t>
            </a:r>
            <a:endParaRPr lang="vi-VN" sz="3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3410</Words>
  <Application>WPS Presentation</Application>
  <PresentationFormat>Custom</PresentationFormat>
  <Paragraphs>220</Paragraphs>
  <Slides>15</Slides>
  <Notes>5</Notes>
  <HiddenSlides>0</HiddenSlides>
  <MMClips>1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14</vt:i4>
      </vt:variant>
      <vt:variant>
        <vt:lpstr>幻灯片标题</vt:lpstr>
      </vt:variant>
      <vt:variant>
        <vt:i4>15</vt:i4>
      </vt:variant>
    </vt:vector>
  </HeadingPairs>
  <TitlesOfParts>
    <vt:vector size="55" baseType="lpstr">
      <vt:lpstr>Arial</vt:lpstr>
      <vt:lpstr>SimSun</vt:lpstr>
      <vt:lpstr>Wingdings</vt:lpstr>
      <vt:lpstr>Times New Roman</vt:lpstr>
      <vt:lpstr>Tahoma</vt:lpstr>
      <vt:lpstr>.VnCentury SchoolbookH</vt:lpstr>
      <vt:lpstr>Cambria Math</vt:lpstr>
      <vt:lpstr>Cambria Math</vt:lpstr>
      <vt:lpstr>Microsoft YaHei</vt:lpstr>
      <vt:lpstr>Arial Unicode MS</vt:lpstr>
      <vt:lpstr>Calibri Light</vt:lpstr>
      <vt:lpstr>Calibri</vt:lpstr>
      <vt:lpstr>Aptos</vt:lpstr>
      <vt:lpstr>Segoe UI</vt:lpstr>
      <vt:lpstr>Arial</vt:lpstr>
      <vt:lpstr>.ProTeacher07 SVNStick A Round</vt:lpstr>
      <vt:lpstr>.ProTeacher07 SVNSunshine</vt:lpstr>
      <vt:lpstr>.ProTeacher07 Sympathique Alt</vt:lpstr>
      <vt:lpstr>.ProTeacher07 SVNZiclets</vt:lpstr>
      <vt:lpstr>.ProTeacher07 SVNStoryteller Sans</vt:lpstr>
      <vt:lpstr>Bahnschrift</vt:lpstr>
      <vt:lpstr>Bahnschrift Condensed</vt:lpstr>
      <vt:lpstr>.VnTime</vt:lpstr>
      <vt:lpstr>Office Theme</vt:lpstr>
      <vt:lpstr>1_Office Theme</vt:lpstr>
      <vt:lpstr>2_Office Theme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TRÒ CHƠI: VÒNG QUAY MAY MẮN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Công Nguyễn Sinh</cp:lastModifiedBy>
  <cp:revision>207</cp:revision>
  <dcterms:created xsi:type="dcterms:W3CDTF">2018-05-10T00:06:00Z</dcterms:created>
  <dcterms:modified xsi:type="dcterms:W3CDTF">2025-10-29T02:02:03Z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19474869B0D647A2897516FE3BE97AA3_12</vt:lpwstr>
  </property>
  <property fmtid="{D5CDD505-2E9C-101B-9397-08002B2CF9AE}" pid="3" name="KSOProductBuildVer">
    <vt:lpwstr>1033-12.2.0.23131</vt:lpwstr>
  </property>
</Properties>
</file>