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45" r:id="rId2"/>
    <p:sldId id="632" r:id="rId3"/>
    <p:sldId id="634" r:id="rId4"/>
    <p:sldId id="779" r:id="rId5"/>
    <p:sldId id="734" r:id="rId6"/>
    <p:sldId id="735" r:id="rId7"/>
    <p:sldId id="736" r:id="rId8"/>
    <p:sldId id="778" r:id="rId9"/>
    <p:sldId id="776" r:id="rId10"/>
    <p:sldId id="777" r:id="rId11"/>
    <p:sldId id="655" r:id="rId12"/>
    <p:sldId id="739" r:id="rId13"/>
    <p:sldId id="746" r:id="rId14"/>
    <p:sldId id="780" r:id="rId15"/>
    <p:sldId id="781" r:id="rId16"/>
    <p:sldId id="782" r:id="rId17"/>
    <p:sldId id="783" r:id="rId18"/>
    <p:sldId id="784" r:id="rId19"/>
    <p:sldId id="785" r:id="rId20"/>
    <p:sldId id="786" r:id="rId21"/>
    <p:sldId id="787" r:id="rId22"/>
    <p:sldId id="656" r:id="rId23"/>
    <p:sldId id="743" r:id="rId24"/>
    <p:sldId id="737" r:id="rId25"/>
    <p:sldId id="744" r:id="rId26"/>
    <p:sldId id="738" r:id="rId27"/>
    <p:sldId id="741" r:id="rId28"/>
    <p:sldId id="745" r:id="rId29"/>
    <p:sldId id="747" r:id="rId30"/>
    <p:sldId id="740" r:id="rId31"/>
    <p:sldId id="742" r:id="rId32"/>
    <p:sldId id="640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645"/>
            <p14:sldId id="632"/>
            <p14:sldId id="634"/>
            <p14:sldId id="779"/>
            <p14:sldId id="734"/>
            <p14:sldId id="735"/>
            <p14:sldId id="736"/>
            <p14:sldId id="778"/>
            <p14:sldId id="776"/>
            <p14:sldId id="777"/>
            <p14:sldId id="655"/>
            <p14:sldId id="739"/>
            <p14:sldId id="746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656"/>
            <p14:sldId id="743"/>
            <p14:sldId id="737"/>
            <p14:sldId id="744"/>
            <p14:sldId id="738"/>
            <p14:sldId id="741"/>
            <p14:sldId id="745"/>
            <p14:sldId id="747"/>
            <p14:sldId id="740"/>
            <p14:sldId id="742"/>
            <p14:sldId id="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C27"/>
    <a:srgbClr val="113B19"/>
    <a:srgbClr val="163356"/>
    <a:srgbClr val="E1E7D9"/>
    <a:srgbClr val="D2DCC6"/>
    <a:srgbClr val="542804"/>
    <a:srgbClr val="713605"/>
    <a:srgbClr val="753805"/>
    <a:srgbClr val="6B3305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057" autoAdjust="0"/>
  </p:normalViewPr>
  <p:slideViewPr>
    <p:cSldViewPr>
      <p:cViewPr varScale="1">
        <p:scale>
          <a:sx n="64" d="100"/>
          <a:sy n="64" d="100"/>
        </p:scale>
        <p:origin x="990" y="72"/>
      </p:cViewPr>
      <p:guideLst>
        <p:guide orient="horz" pos="2160"/>
        <p:guide pos="3839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DD531-B8FA-9BFD-964C-7EFF0418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6EDB44-0AD3-A09A-B8E7-886D15C2B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57555-C639-CBD7-3A8A-741829011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5DAF-041D-8259-608C-9C598C1BC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7819A-F9E3-0927-4A6B-942AD78AA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05D09-AACA-3D2B-9B29-B6B3CA827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A9307-7457-AE51-21DC-CB94C0026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30D5-6AFE-0A67-38E5-54A4477FC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E30D-9C95-9886-44EE-168C460D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5CD7D-FCC9-FA97-8AB4-F8B90C324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4F7DE-5CCA-8FB3-C69F-3A1F9A48B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80FB-124B-C977-97DF-F4623EC6A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34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17.png"/><Relationship Id="rId5" Type="http://schemas.openxmlformats.org/officeDocument/2006/relationships/image" Target="../media/image46.svg"/><Relationship Id="rId10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5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2.png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4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9.wmf"/><Relationship Id="rId18" Type="http://schemas.openxmlformats.org/officeDocument/2006/relationships/image" Target="../media/image61.wmf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39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14.png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8.wmf"/><Relationship Id="rId19" Type="http://schemas.openxmlformats.org/officeDocument/2006/relationships/image" Target="../media/image116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50.png"/><Relationship Id="rId9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60.pn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9.w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8.wmf"/><Relationship Id="rId19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680.png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17.png"/><Relationship Id="rId21" Type="http://schemas.openxmlformats.org/officeDocument/2006/relationships/image" Target="../media/image74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7.png"/><Relationship Id="rId17" Type="http://schemas.openxmlformats.org/officeDocument/2006/relationships/image" Target="../media/image72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700.png"/><Relationship Id="rId23" Type="http://schemas.openxmlformats.org/officeDocument/2006/relationships/image" Target="../media/image75.wmf"/><Relationship Id="rId10" Type="http://schemas.openxmlformats.org/officeDocument/2006/relationships/image" Target="../media/image68.wmf"/><Relationship Id="rId19" Type="http://schemas.openxmlformats.org/officeDocument/2006/relationships/image" Target="../media/image73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90.png"/><Relationship Id="rId22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1.wmf"/><Relationship Id="rId3" Type="http://schemas.openxmlformats.org/officeDocument/2006/relationships/image" Target="../media/image17.png"/><Relationship Id="rId21" Type="http://schemas.openxmlformats.org/officeDocument/2006/relationships/image" Target="../media/image79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55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52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7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17.png"/><Relationship Id="rId21" Type="http://schemas.openxmlformats.org/officeDocument/2006/relationships/image" Target="../media/image87.wmf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8.wmf"/><Relationship Id="rId17" Type="http://schemas.openxmlformats.org/officeDocument/2006/relationships/image" Target="../media/image85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oleObject" Target="../embeddings/oleObject52.bin"/><Relationship Id="rId15" Type="http://schemas.openxmlformats.org/officeDocument/2006/relationships/image" Target="../media/image86.png"/><Relationship Id="rId10" Type="http://schemas.openxmlformats.org/officeDocument/2006/relationships/image" Target="../media/image77.wmf"/><Relationship Id="rId19" Type="http://schemas.openxmlformats.org/officeDocument/2006/relationships/image" Target="../media/image86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3.wmf"/><Relationship Id="rId3" Type="http://schemas.openxmlformats.org/officeDocument/2006/relationships/image" Target="../media/image17.png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67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oleObject" Target="../embeddings/oleObject64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02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76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00.wmf"/><Relationship Id="rId22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07.wmf"/><Relationship Id="rId3" Type="http://schemas.openxmlformats.org/officeDocument/2006/relationships/image" Target="../media/image17.png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7.png"/><Relationship Id="rId17" Type="http://schemas.openxmlformats.org/officeDocument/2006/relationships/oleObject" Target="../embeddings/oleObject81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9.wmf"/><Relationship Id="rId18" Type="http://schemas.openxmlformats.org/officeDocument/2006/relationships/image" Target="../media/image61.wmf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39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14.png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8.wmf"/><Relationship Id="rId19" Type="http://schemas.openxmlformats.org/officeDocument/2006/relationships/image" Target="../media/image116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6.bin"/><Relationship Id="rId2" Type="http://schemas.openxmlformats.org/officeDocument/2006/relationships/video" Target="../media/media1.mp4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7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wmf"/><Relationship Id="rId22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50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7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50.png"/><Relationship Id="rId9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18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wmf"/><Relationship Id="rId7" Type="http://schemas.openxmlformats.org/officeDocument/2006/relationships/image" Target="../media/image260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20.wmf"/><Relationship Id="rId24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4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3.wmf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1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28.wmf"/><Relationship Id="rId24" Type="http://schemas.openxmlformats.org/officeDocument/2006/relationships/image" Target="../media/image18.png"/><Relationship Id="rId5" Type="http://schemas.openxmlformats.org/officeDocument/2006/relationships/image" Target="../media/image17.png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2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1.wmf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9.wmf"/><Relationship Id="rId2" Type="http://schemas.openxmlformats.org/officeDocument/2006/relationships/video" Target="../media/media1.mp4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36.wmf"/><Relationship Id="rId5" Type="http://schemas.openxmlformats.org/officeDocument/2006/relationships/image" Target="../media/image17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0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4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11" Type="http://schemas.openxmlformats.org/officeDocument/2006/relationships/image" Target="../media/image42.jpeg"/><Relationship Id="rId5" Type="http://schemas.openxmlformats.org/officeDocument/2006/relationships/audio" Target="../media/audio2.wav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81000"/>
            <a:ext cx="3211080" cy="65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55512" y="853029"/>
            <a:ext cx="289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923974" y="2514600"/>
            <a:ext cx="5054247" cy="914400"/>
          </a:xfrm>
          <a:prstGeom prst="roundRect">
            <a:avLst>
              <a:gd name="adj" fmla="val 8013"/>
            </a:avLst>
          </a:prstGeom>
          <a:solidFill>
            <a:srgbClr val="1A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47" y="1585317"/>
            <a:ext cx="6628534" cy="9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9614" b="30916"/>
          <a:stretch/>
        </p:blipFill>
        <p:spPr bwMode="auto">
          <a:xfrm>
            <a:off x="5789612" y="2612708"/>
            <a:ext cx="4545073" cy="56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4993" b="1429"/>
          <a:stretch/>
        </p:blipFill>
        <p:spPr bwMode="auto">
          <a:xfrm>
            <a:off x="9463562" y="235882"/>
            <a:ext cx="2495551" cy="47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0004C6-FD36-4467-6D80-094F321B04D7}"/>
              </a:ext>
            </a:extLst>
          </p:cNvPr>
          <p:cNvSpPr txBox="1"/>
          <p:nvPr/>
        </p:nvSpPr>
        <p:spPr>
          <a:xfrm>
            <a:off x="4430481" y="2655273"/>
            <a:ext cx="129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TIẾT 24</a:t>
            </a:r>
          </a:p>
        </p:txBody>
      </p:sp>
    </p:spTree>
    <p:extLst>
      <p:ext uri="{BB962C8B-B14F-4D97-AF65-F5344CB8AC3E}">
        <p14:creationId xmlns:p14="http://schemas.microsoft.com/office/powerpoint/2010/main" val="30283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5612" y="1371600"/>
            <a:ext cx="11116879" cy="4926488"/>
            <a:chOff x="1143000" y="2913261"/>
            <a:chExt cx="14630400" cy="4926488"/>
          </a:xfrm>
        </p:grpSpPr>
        <p:sp>
          <p:nvSpPr>
            <p:cNvPr id="17" name="Freeform 3"/>
            <p:cNvSpPr/>
            <p:nvPr/>
          </p:nvSpPr>
          <p:spPr>
            <a:xfrm>
              <a:off x="1143000" y="2913261"/>
              <a:ext cx="14630400" cy="4926488"/>
            </a:xfrm>
            <a:custGeom>
              <a:avLst/>
              <a:gdLst/>
              <a:ahLst/>
              <a:cxnLst/>
              <a:rect l="l" t="t" r="r" b="b"/>
              <a:pathLst>
                <a:path w="13014469" h="5264107">
                  <a:moveTo>
                    <a:pt x="0" y="0"/>
                  </a:moveTo>
                  <a:lnTo>
                    <a:pt x="13014470" y="0"/>
                  </a:lnTo>
                  <a:lnTo>
                    <a:pt x="13014470" y="5264108"/>
                  </a:lnTo>
                  <a:lnTo>
                    <a:pt x="0" y="526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"/>
                <p:cNvSpPr>
                  <a:spLocks noChangeArrowheads="1"/>
                </p:cNvSpPr>
                <p:nvPr/>
              </p:nvSpPr>
              <p:spPr bwMode="auto">
                <a:xfrm>
                  <a:off x="1676400" y="4592840"/>
                  <a:ext cx="13563600" cy="1384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2800" b="1" i="1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Câu</a:t>
                  </a:r>
                  <a:r>
                    <a:rPr kumimoji="0" lang="en-US" altLang="en-US" sz="2800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vi-VN" altLang="en-US" sz="2800" b="1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  <a:r>
                    <a:rPr kumimoji="0" lang="vi-VN" altLang="en-US" sz="2800" i="1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 trị x </a:t>
                  </a:r>
                  <a14:m>
                    <m:oMath xmlns:m="http://schemas.openxmlformats.org/officeDocument/2006/math">
                      <m:r>
                        <a:rPr kumimoji="0" lang="vi-VN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vi-VN" alt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vi-VN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a14:m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nghiệm của bất phương trình bậc nhất một ẩn: 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 </a:t>
                  </a:r>
                  <a:r>
                    <a: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kumimoji="0" lang="en-US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&gt; </a:t>
                  </a:r>
                  <a:r>
                    <a:rPr kumimoji="0" lang="vi-VN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vi-VN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 </a:t>
                  </a:r>
                  <a:r>
                    <a:rPr lang="en-US" alt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kumimoji="0" lang="vi-VN" altLang="en-US" sz="28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</m:oMath>
                  </a14:m>
                  <a:r>
                    <a:rPr kumimoji="0" lang="vi-VN" altLang="en-US" sz="2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</a:t>
                  </a:r>
                  <a:endPara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6400" y="4592840"/>
                  <a:ext cx="13563600" cy="1384995"/>
                </a:xfrm>
                <a:prstGeom prst="rect">
                  <a:avLst/>
                </a:prstGeom>
                <a:blipFill>
                  <a:blip r:embed="rId6"/>
                  <a:stretch>
                    <a:fillRect l="-1183" t="-4405" b="-118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8646011" y="5199261"/>
                  <a:ext cx="7038057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altLang="en-US" sz="2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altLang="en-US" sz="28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altLang="en-US" sz="28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vi-VN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</m:oMath>
                  </a14:m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</a:t>
                  </a:r>
                  <a:endPara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alt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altLang="en-US" sz="28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altLang="en-US" sz="28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vi-VN" altLang="en-US" sz="2800" b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vi-VN" altLang="en-US" sz="28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</a:t>
                  </a:r>
                  <a:r>
                    <a:rPr lang="vi-VN" altLang="en-US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6011" y="5199261"/>
                  <a:ext cx="7038057" cy="954107"/>
                </a:xfrm>
                <a:prstGeom prst="rect">
                  <a:avLst/>
                </a:prstGeom>
                <a:blipFill>
                  <a:blip r:embed="rId10"/>
                  <a:stretch>
                    <a:fillRect l="-2395" t="-6369" b="-165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Donut 20"/>
          <p:cNvSpPr/>
          <p:nvPr/>
        </p:nvSpPr>
        <p:spPr>
          <a:xfrm>
            <a:off x="733908" y="3886200"/>
            <a:ext cx="667794" cy="609600"/>
          </a:xfrm>
          <a:prstGeom prst="donut">
            <a:avLst>
              <a:gd name="adj" fmla="val 47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83128E-E8FC-A3B5-C88B-757DC3C8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F0466-BE41-A6B7-B3BD-2FFDEB8037BC}"/>
              </a:ext>
            </a:extLst>
          </p:cNvPr>
          <p:cNvSpPr/>
          <p:nvPr/>
        </p:nvSpPr>
        <p:spPr>
          <a:xfrm>
            <a:off x="338111" y="542836"/>
            <a:ext cx="138121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8</a:t>
            </a:r>
            <a:endParaRPr lang="en-US" sz="33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3EAA76D0-8570-E5CD-6866-B6C28E6BCB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30283" y="97285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1905000"/>
            <a:ext cx="6019800" cy="145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50" y="755938"/>
            <a:ext cx="3362311" cy="4706647"/>
          </a:xfrm>
          <a:prstGeom prst="rect">
            <a:avLst/>
          </a:prstGeom>
        </p:spPr>
      </p:pic>
      <p:pic>
        <p:nvPicPr>
          <p:cNvPr id="7178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3" b="26271"/>
          <a:stretch/>
        </p:blipFill>
        <p:spPr bwMode="auto">
          <a:xfrm>
            <a:off x="4418012" y="2043916"/>
            <a:ext cx="5269849" cy="7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2055706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657600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5812" y="180975"/>
            <a:ext cx="9829800" cy="196974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000" b="1">
                <a:latin typeface="Arial" pitchFamily="34" charset="0"/>
                <a:cs typeface="Arial" pitchFamily="34" charset="0"/>
              </a:rPr>
              <a:t>Một hãng viễn thông nước ngoài có 2 gói cước như sau</a:t>
            </a:r>
          </a:p>
          <a:p>
            <a:pPr algn="just"/>
            <a:r>
              <a:rPr lang="en-US" sz="2000" b="1">
                <a:latin typeface="Arial" pitchFamily="34" charset="0"/>
                <a:cs typeface="Arial" pitchFamily="34" charset="0"/>
              </a:rPr>
              <a:t>a)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Hãy viết một phương trình xác định thời gian gọi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(phút)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 m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à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 phí phải trả trong cùng một tháng của hai gói cước là như nhau và giải phương trình đó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.</a:t>
            </a:r>
            <a:endParaRPr lang="vi-VN" sz="2000" b="1"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b)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Nếu khách hàng chỉ gọi tối đa là 180 phút trong 1 tháng thì nên dùng gói cước nào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?</a:t>
            </a:r>
            <a:br>
              <a:rPr lang="en-US" sz="2000" b="1">
                <a:latin typeface="Arial" pitchFamily="34" charset="0"/>
                <a:cs typeface="Arial" pitchFamily="34" charset="0"/>
              </a:rPr>
            </a:br>
            <a:r>
              <a:rPr lang="vi-VN" sz="2000" b="1">
                <a:latin typeface="Arial" pitchFamily="34" charset="0"/>
                <a:cs typeface="Arial" pitchFamily="34" charset="0"/>
              </a:rPr>
              <a:t> Nếu khách hàng gọi 500 phút trong 1 tháng thì nên dùng gói cước nào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575" y="3919712"/>
                <a:ext cx="11095037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Gọi thời gian gọi trong một tháng là x (phút)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phút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phải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trả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tiền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theo</a:t>
                </a:r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arenR"/>
                </a:pPr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75" y="3919712"/>
                <a:ext cx="11095037" cy="1785104"/>
              </a:xfrm>
              <a:prstGeom prst="rect">
                <a:avLst/>
              </a:prstGeom>
              <a:blipFill>
                <a:blip r:embed="rId5"/>
                <a:stretch>
                  <a:fillRect l="-659" t="-2048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2269" r="2074" b="10925"/>
          <a:stretch/>
        </p:blipFill>
        <p:spPr bwMode="auto">
          <a:xfrm>
            <a:off x="2412105" y="2279016"/>
            <a:ext cx="7416108" cy="12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100000" l="0" r="4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0" r="57414"/>
          <a:stretch/>
        </p:blipFill>
        <p:spPr bwMode="auto">
          <a:xfrm flipH="1">
            <a:off x="10133012" y="2057400"/>
            <a:ext cx="1103313" cy="16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6322" y="372070"/>
            <a:ext cx="158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2.30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6825" y="4379965"/>
                <a:ext cx="108149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Gói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cước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x – 45 (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phút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Số tiền phải trả khi gọi x phút đối với gói cước B 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𝟒𝟒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(USD)</a:t>
                </a:r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25" y="4379965"/>
                <a:ext cx="10814944" cy="769441"/>
              </a:xfrm>
              <a:prstGeom prst="rect">
                <a:avLst/>
              </a:prstGeom>
              <a:blipFill>
                <a:blip r:embed="rId9"/>
                <a:stretch>
                  <a:fillRect l="-733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29058" y="5194511"/>
            <a:ext cx="1081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Arial" pitchFamily="34" charset="0"/>
                <a:cs typeface="Arial" pitchFamily="34" charset="0"/>
              </a:rPr>
              <a:t>Số tiền phải trả khi x phút đối với gói cước A là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: 32 + (x – 45).0,4</a:t>
            </a:r>
            <a:endParaRPr lang="vi-VN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559751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5054" y="1991440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Arial" pitchFamily="34" charset="0"/>
                <a:cs typeface="Arial" pitchFamily="34" charset="0"/>
              </a:rPr>
              <a:t>để phí trả hai gói cước trong cùng một tháng là như nhau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r>
              <a:rPr lang="vi-VN" sz="2200" b="1" dirty="0">
                <a:latin typeface="Arial" pitchFamily="34" charset="0"/>
                <a:cs typeface="Arial" pitchFamily="34" charset="0"/>
              </a:rPr>
              <a:t>ta có phương trình: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2269" r="2074" b="10925"/>
          <a:stretch/>
        </p:blipFill>
        <p:spPr bwMode="auto">
          <a:xfrm>
            <a:off x="2412105" y="216853"/>
            <a:ext cx="7416108" cy="12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7" b="100000" l="0" r="4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0" r="57414"/>
          <a:stretch/>
        </p:blipFill>
        <p:spPr bwMode="auto">
          <a:xfrm flipH="1">
            <a:off x="10133012" y="-4763"/>
            <a:ext cx="1103313" cy="16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6868" y="5638800"/>
            <a:ext cx="1081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Arial" pitchFamily="34" charset="0"/>
                <a:cs typeface="Arial" pitchFamily="34" charset="0"/>
              </a:rPr>
              <a:t>Vậy khi gọi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vi-VN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phút thì chi phí phải trả đối với hai gói cước là như nhau.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76650" y="3117850"/>
          <a:ext cx="46164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5520" imgH="203040" progId="Equation.DSMT4">
                  <p:embed/>
                </p:oleObj>
              </mc:Choice>
              <mc:Fallback>
                <p:oleObj name="Equation" r:id="rId7" imgW="1955520" imgH="2030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117850"/>
                        <a:ext cx="46164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656012" y="3617515"/>
          <a:ext cx="42560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03240" imgH="203040" progId="Equation.DSMT4">
                  <p:embed/>
                </p:oleObj>
              </mc:Choice>
              <mc:Fallback>
                <p:oleObj name="Equation" r:id="rId9" imgW="1803240" imgH="203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617515"/>
                        <a:ext cx="42560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360737" y="4117181"/>
          <a:ext cx="35067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85720" imgH="203040" progId="Equation.DSMT4">
                  <p:embed/>
                </p:oleObj>
              </mc:Choice>
              <mc:Fallback>
                <p:oleObj name="Equation" r:id="rId11" imgW="148572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7" y="4117181"/>
                        <a:ext cx="35067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12009" y="4616847"/>
          <a:ext cx="17081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3600" imgH="203040" progId="Equation.DSMT4">
                  <p:embed/>
                </p:oleObj>
              </mc:Choice>
              <mc:Fallback>
                <p:oleObj name="Equation" r:id="rId13" imgW="723600" imgH="203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009" y="4616847"/>
                        <a:ext cx="170815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059362" y="5116512"/>
          <a:ext cx="2187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27000" imgH="253800" progId="Equation.DSMT4">
                  <p:embed/>
                </p:oleObj>
              </mc:Choice>
              <mc:Fallback>
                <p:oleObj name="Equation" r:id="rId15" imgW="927000" imgH="2538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2" y="5116512"/>
                        <a:ext cx="21875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CA922-A095-73A1-E11D-5BE5965F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>
            <a:extLst>
              <a:ext uri="{FF2B5EF4-FFF2-40B4-BE49-F238E27FC236}">
                <a16:creationId xmlns:a16="http://schemas.microsoft.com/office/drawing/2014/main" id="{DFDAE9FB-0BF4-E6C2-99F9-FB95D57E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559751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6EAA6D-56A4-D268-2EBD-E0F1B2E0AC9C}"/>
                  </a:ext>
                </a:extLst>
              </p:cNvPr>
              <p:cNvSpPr txBox="1"/>
              <p:nvPr/>
            </p:nvSpPr>
            <p:spPr>
              <a:xfrm>
                <a:off x="608012" y="19050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b) 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𝟏𝟖𝟎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A là: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905000"/>
                <a:ext cx="111252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712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2" name="Picture 6">
            <a:extLst>
              <a:ext uri="{FF2B5EF4-FFF2-40B4-BE49-F238E27FC236}">
                <a16:creationId xmlns:a16="http://schemas.microsoft.com/office/drawing/2014/main" id="{E164CD29-807C-52C6-D1B2-65C3B455A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2269" r="2074" b="10925"/>
          <a:stretch/>
        </p:blipFill>
        <p:spPr bwMode="auto">
          <a:xfrm>
            <a:off x="2412105" y="216853"/>
            <a:ext cx="7416108" cy="12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41BB29D3-DCC8-2FE7-59B7-0729E109F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100000" l="0" r="4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0" r="57414"/>
          <a:stretch/>
        </p:blipFill>
        <p:spPr bwMode="auto">
          <a:xfrm flipH="1">
            <a:off x="10133012" y="-4763"/>
            <a:ext cx="1103313" cy="16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8E3D31-85E4-A41B-AAF9-AD42BF10C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612" y="2374900"/>
          <a:ext cx="48561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253800" progId="Equation.DSMT4">
                  <p:embed/>
                </p:oleObj>
              </mc:Choice>
              <mc:Fallback>
                <p:oleObj name="Equation" r:id="rId9" imgW="2057400" imgH="2538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2374900"/>
                        <a:ext cx="48561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06F529-62E2-AEF0-6501-D4EBCD314AD4}"/>
                  </a:ext>
                </a:extLst>
              </p:cNvPr>
              <p:cNvSpPr txBox="1"/>
              <p:nvPr/>
            </p:nvSpPr>
            <p:spPr>
              <a:xfrm>
                <a:off x="856354" y="28956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𝟏𝟖𝟎</m:t>
                    </m:r>
                  </m:oMath>
                </a14:m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 số tiền phải trả khi dùng gói cước B là: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2895600"/>
                <a:ext cx="1112520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658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EF159C4-BF0B-C155-C860-7AA267C34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6350" y="3325813"/>
          <a:ext cx="40782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253800" progId="Equation.DSMT4">
                  <p:embed/>
                </p:oleObj>
              </mc:Choice>
              <mc:Fallback>
                <p:oleObj name="Equation" r:id="rId12" imgW="172692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325813"/>
                        <a:ext cx="40782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5A9393F-CF5B-4A7E-1E33-D3BA46113834}"/>
              </a:ext>
            </a:extLst>
          </p:cNvPr>
          <p:cNvSpPr txBox="1"/>
          <p:nvPr/>
        </p:nvSpPr>
        <p:spPr>
          <a:xfrm>
            <a:off x="856354" y="3810000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khi gọi tối đa 180 phút trong 1 tháng thì nên dùng gói cước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9B9AFC-D5A7-8180-8919-2CD6406CEEA2}"/>
                  </a:ext>
                </a:extLst>
              </p:cNvPr>
              <p:cNvSpPr txBox="1"/>
              <p:nvPr/>
            </p:nvSpPr>
            <p:spPr>
              <a:xfrm>
                <a:off x="856354" y="43434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𝟓𝟎𝟎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A là: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4343400"/>
                <a:ext cx="11125200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658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35EAAD4-CC7D-6F58-1D04-45BBD6A8D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2788" y="4802188"/>
          <a:ext cx="5038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33360" imgH="253800" progId="Equation.DSMT4">
                  <p:embed/>
                </p:oleObj>
              </mc:Choice>
              <mc:Fallback>
                <p:oleObj name="Equation" r:id="rId15" imgW="21333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4802188"/>
                        <a:ext cx="5038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DB2430A-6856-0AE7-173E-FE078EF193CD}"/>
              </a:ext>
            </a:extLst>
          </p:cNvPr>
          <p:cNvSpPr txBox="1"/>
          <p:nvPr/>
        </p:nvSpPr>
        <p:spPr>
          <a:xfrm>
            <a:off x="856354" y="6192619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khi gọi 500 phút trong 1 tháng thì nên dùng gói cước B.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AE57097-83EF-7D86-80A0-D0554DA203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4062" y="5705475"/>
          <a:ext cx="4229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90640" imgH="253800" progId="Equation.DSMT4">
                  <p:embed/>
                </p:oleObj>
              </mc:Choice>
              <mc:Fallback>
                <p:oleObj name="Equation" r:id="rId17" imgW="1790640" imgH="2538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2" y="5705475"/>
                        <a:ext cx="4229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CF4D92-3213-1DBD-5337-4BD4B587AC74}"/>
                  </a:ext>
                </a:extLst>
              </p:cNvPr>
              <p:cNvSpPr txBox="1"/>
              <p:nvPr/>
            </p:nvSpPr>
            <p:spPr>
              <a:xfrm>
                <a:off x="856354" y="52578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𝟓𝟎𝟎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5257800"/>
                <a:ext cx="11125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658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3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  <p:bldP spid="16" grpId="0"/>
      <p:bldP spid="17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9438-F50C-99FF-C668-FD24682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26" y="2895600"/>
            <a:ext cx="11276171" cy="2316163"/>
          </a:xfrm>
        </p:spPr>
        <p:txBody>
          <a:bodyPr>
            <a:normAutofit fontScale="90000"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32 + (x – 45).0,4 &gt; 44 + 0,25x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0,15x &gt; 30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&gt; 200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D0CE9BF-24A8-757C-C546-DEC9590E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2269" r="2074" b="10925"/>
          <a:stretch/>
        </p:blipFill>
        <p:spPr bwMode="auto">
          <a:xfrm>
            <a:off x="836612" y="1265237"/>
            <a:ext cx="7416108" cy="12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8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C803-C675-04AC-1B24-EAA72CBD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E3E5D2-62F0-0343-3B84-7470169B1B98}"/>
              </a:ext>
            </a:extLst>
          </p:cNvPr>
          <p:cNvSpPr/>
          <p:nvPr/>
        </p:nvSpPr>
        <p:spPr>
          <a:xfrm>
            <a:off x="1979612" y="120311"/>
            <a:ext cx="9906000" cy="2176978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D7E52E8-8223-F365-C224-7F3473A3B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>
            <a:extLst>
              <a:ext uri="{FF2B5EF4-FFF2-40B4-BE49-F238E27FC236}">
                <a16:creationId xmlns:a16="http://schemas.microsoft.com/office/drawing/2014/main" id="{7F9A02E6-87E1-3B3C-8695-E88C9AB0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77" y="2391896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50F588-B0CB-2A98-35AF-1E58BAE8B4CA}"/>
              </a:ext>
            </a:extLst>
          </p:cNvPr>
          <p:cNvSpPr txBox="1"/>
          <p:nvPr/>
        </p:nvSpPr>
        <p:spPr>
          <a:xfrm>
            <a:off x="2055812" y="142875"/>
            <a:ext cx="98298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tham dự một kỳ kiểm tra năng lực tiếng Anh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4 bài kiểm tra nghe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đọc và viết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ỗi bài kiểm tra 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ó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điểm là số nguyên từ 0 đến 10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Đ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iểm trung bình của ba bà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kiểm tra nghe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đọc của Thanh là 6,7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ỏi bài kiểm tra viết của Thanh cần được bao nhiêu điểm để điểm trung bình cả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4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bài kiểm tra được từ 7,0 trở lên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iết điểm trung bình được tính gần đúng đến chữ số thập phân thứ nhất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824953A7-4B59-5E40-3665-DCF4A723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59" y="2438400"/>
            <a:ext cx="2618153" cy="26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070D71-4816-FDE2-FD7A-2FACCE667027}"/>
              </a:ext>
            </a:extLst>
          </p:cNvPr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2.31</a:t>
            </a:r>
            <a:endParaRPr lang="en-US" sz="72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C772996-6721-50FF-E865-3F6CF04CDB11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2444692"/>
                <a:ext cx="10817225" cy="46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Gọi điểm bài kiểm tra viết của Thanh là x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𝟏𝟎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𝒁</m:t>
                        </m:r>
                      </m:e>
                    </m:d>
                  </m:oMath>
                </a14:m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CC772996-6721-50FF-E865-3F6CF04CDB1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444692"/>
                <a:ext cx="10817225" cy="461643"/>
              </a:xfrm>
              <a:prstGeom prst="rect">
                <a:avLst/>
              </a:prstGeom>
              <a:blipFill>
                <a:blip r:embed="rId2"/>
                <a:stretch>
                  <a:fillRect t="-3947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DF933-871B-B424-9BD5-1B392050B8E1}"/>
                  </a:ext>
                </a:extLst>
              </p:cNvPr>
              <p:cNvSpPr txBox="1"/>
              <p:nvPr/>
            </p:nvSpPr>
            <p:spPr>
              <a:xfrm>
                <a:off x="1446212" y="2590800"/>
                <a:ext cx="8688388" cy="445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Điểm trung bình của 3 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6,7</a:t>
                </a:r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 nên tổng điểm 3 bài 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sz="2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3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nghe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nói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đọc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Thanh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20.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Vì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cả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7,0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trở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lên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𝟐𝟎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≥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𝟕</m:t>
                      </m:r>
                    </m:oMath>
                  </m:oMathPara>
                </a14:m>
                <a:endParaRPr lang="en-US" sz="2200" b="1" dirty="0">
                  <a:latin typeface="Arial" pitchFamily="34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cs typeface="Arial" pitchFamily="34" charset="0"/>
                      </a:rPr>
                      <m:t>                                                    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Arial" pitchFamily="34" charset="0"/>
                      </a:rPr>
                      <m:t>𝟐𝟎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𝟐𝟖</m:t>
                    </m:r>
                  </m:oMath>
                </a14:m>
                <a:endParaRPr lang="en-US" sz="2200" b="1" dirty="0">
                  <a:ea typeface="Cambria Math" panose="02040503050406030204" pitchFamily="18" charset="0"/>
                  <a:cs typeface="Arial" pitchFamily="34" charset="0"/>
                </a:endParaRPr>
              </a:p>
              <a:p>
                <a:r>
                  <a:rPr lang="en-US" sz="2200" b="1" dirty="0">
                    <a:ea typeface="Cambria Math" panose="02040503050406030204" pitchFamily="18" charset="0"/>
                    <a:cs typeface="Arial" pitchFamily="34" charset="0"/>
                  </a:rPr>
                  <a:t>                                                             x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𝟖</m:t>
                    </m:r>
                  </m:oMath>
                </a14:m>
                <a:endParaRPr lang="en-US" sz="2200" b="1" dirty="0">
                  <a:ea typeface="Cambria Math" panose="02040503050406030204" pitchFamily="18" charset="0"/>
                  <a:cs typeface="Arial" pitchFamily="34" charset="0"/>
                </a:endParaRPr>
              </a:p>
              <a:p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Thanh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cần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làm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thi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viết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ít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8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để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trung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bình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cả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kiểm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tra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được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7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điểm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trở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lên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DF933-871B-B424-9BD5-1B392050B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12" y="2590800"/>
                <a:ext cx="8688388" cy="4450257"/>
              </a:xfrm>
              <a:prstGeom prst="rect">
                <a:avLst/>
              </a:prstGeom>
              <a:blipFill>
                <a:blip r:embed="rId3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06CC2C-16D1-5590-2DE4-7F8A9F1CD01A}"/>
              </a:ext>
            </a:extLst>
          </p:cNvPr>
          <p:cNvSpPr txBox="1"/>
          <p:nvPr/>
        </p:nvSpPr>
        <p:spPr>
          <a:xfrm>
            <a:off x="2055812" y="142875"/>
            <a:ext cx="98298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 dirty="0">
                <a:latin typeface="Arial" pitchFamily="34" charset="0"/>
                <a:cs typeface="Arial" pitchFamily="34" charset="0"/>
              </a:rPr>
              <a:t>Th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anh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tham dự một kỳ kiểm tra năng lực tiếng Anh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4 bài kiểm tra nghe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đọc và viết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ỗi bài kiểm tra 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ó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điểm là số nguyên từ 0 đến 10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Đ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iểm trung bình của ba bà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kiểm tra nghe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đọc của Thanh là 6,7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ỏi bài kiểm tra viết của Thanh cần được bao nhiêu điểm để điểm trung bình cả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4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bài kiểm tra được từ 7,0 trở lên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iết điểm trung bình được tính gần đúng đến chữ số thập phân thứ nhất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BD1CC43-F406-0E5D-5314-A1D1029F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9D9C89-3C3E-1AFA-C568-B75AD0FEE761}"/>
              </a:ext>
            </a:extLst>
          </p:cNvPr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2.31</a:t>
            </a:r>
            <a:endParaRPr lang="en-US" sz="72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0" name="Picture 41">
            <a:extLst>
              <a:ext uri="{FF2B5EF4-FFF2-40B4-BE49-F238E27FC236}">
                <a16:creationId xmlns:a16="http://schemas.microsoft.com/office/drawing/2014/main" id="{405289F5-E396-2583-B707-248456FF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63" y="2168845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5719-F862-4B94-1C2F-ABB1B00F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3C60AAE-2A08-6C35-0941-294362B977DB}"/>
              </a:ext>
            </a:extLst>
          </p:cNvPr>
          <p:cNvSpPr/>
          <p:nvPr/>
        </p:nvSpPr>
        <p:spPr>
          <a:xfrm>
            <a:off x="1979612" y="120311"/>
            <a:ext cx="9906000" cy="2176978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A1BD7D6-0C5F-9819-E0E8-D6AB2AF4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>
            <a:extLst>
              <a:ext uri="{FF2B5EF4-FFF2-40B4-BE49-F238E27FC236}">
                <a16:creationId xmlns:a16="http://schemas.microsoft.com/office/drawing/2014/main" id="{C9567FB7-4883-E950-405B-6A6A4D50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6" y="2415148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D09775-7D4F-2828-F377-88D9097EA9F0}"/>
              </a:ext>
            </a:extLst>
          </p:cNvPr>
          <p:cNvSpPr txBox="1"/>
          <p:nvPr/>
        </p:nvSpPr>
        <p:spPr>
          <a:xfrm>
            <a:off x="2055812" y="171450"/>
            <a:ext cx="98298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Để lập đội tuyển năng khiếu về bóng rổ của trường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thầy thể dục đưa ra quy định tuyển chọn như sau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mỗi bạn dự tuyển sẽ được ném 15 quả bóng vào rổ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quả bóng và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o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rổ được cộng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điểm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quả bóng ném ra ngoài bị trừ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điểm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Nếu bạn nào có số điểm từ 15 điểm trở lên thì sẽ được chọn vào đội tuyển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H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ỏi một học sinh muốn được chọn và đội tuyển thì phải ném ít nhất bao nhiêu quả vào rổ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?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DE3144-658F-F6EE-8569-3974B1B4796B}"/>
                  </a:ext>
                </a:extLst>
              </p:cNvPr>
              <p:cNvSpPr txBox="1"/>
              <p:nvPr/>
            </p:nvSpPr>
            <p:spPr>
              <a:xfrm>
                <a:off x="455612" y="2743200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Gọi số quả bóng ném trúng rổ là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&lt;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𝟏𝟓</m:t>
                        </m:r>
                      </m:e>
                    </m:d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743200"/>
                <a:ext cx="89154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752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1" name="Picture 3">
            <a:extLst>
              <a:ext uri="{FF2B5EF4-FFF2-40B4-BE49-F238E27FC236}">
                <a16:creationId xmlns:a16="http://schemas.microsoft.com/office/drawing/2014/main" id="{688035A8-E464-37B9-05B0-9F34D43D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250497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40882A-0F00-DBF8-F813-BCD1407906BE}"/>
              </a:ext>
            </a:extLst>
          </p:cNvPr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2.32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7EF19-7FB4-0C71-9087-2C70A7E7C8BD}"/>
              </a:ext>
            </a:extLst>
          </p:cNvPr>
          <p:cNvSpPr txBox="1"/>
          <p:nvPr/>
        </p:nvSpPr>
        <p:spPr>
          <a:xfrm>
            <a:off x="660799" y="3211175"/>
            <a:ext cx="866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Số điểm thu được khi ném trúng x quả là 2.x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AF26E0-A26F-920D-5687-1CC45E7D5E9F}"/>
                  </a:ext>
                </a:extLst>
              </p:cNvPr>
              <p:cNvSpPr txBox="1"/>
              <p:nvPr/>
            </p:nvSpPr>
            <p:spPr>
              <a:xfrm>
                <a:off x="660799" y="3679150"/>
                <a:ext cx="86677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Tổng số bóng được ném là 15 quả, x quả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ném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trúng nên số quả </a:t>
                </a:r>
                <a:r>
                  <a:rPr lang="en-US" sz="2200" b="1" dirty="0" err="1">
                    <a:latin typeface="Arial" pitchFamily="34" charset="0"/>
                    <a:cs typeface="Arial" pitchFamily="34" charset="0"/>
                  </a:rPr>
                  <a:t>ném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dirty="0">
                    <a:latin typeface="Arial" pitchFamily="34" charset="0"/>
                    <a:cs typeface="Arial" pitchFamily="34" charset="0"/>
                  </a:rPr>
                  <a:t>trượt là</a:t>
                </a:r>
                <a:r>
                  <a:rPr lang="en-US" sz="22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AF26E0-A26F-920D-5687-1CC45E7D5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3679150"/>
                <a:ext cx="8667750" cy="769441"/>
              </a:xfrm>
              <a:prstGeom prst="rect">
                <a:avLst/>
              </a:prstGeom>
              <a:blipFill>
                <a:blip r:embed="rId7"/>
                <a:stretch>
                  <a:fillRect l="-914" t="-4762" r="-1758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748372-5BBC-744D-ACCF-F4225E29C9BC}"/>
                  </a:ext>
                </a:extLst>
              </p:cNvPr>
              <p:cNvSpPr txBox="1"/>
              <p:nvPr/>
            </p:nvSpPr>
            <p:spPr>
              <a:xfrm>
                <a:off x="660799" y="4485679"/>
                <a:ext cx="8667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Số điểm bị mất khi ném trượt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là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4485679"/>
                <a:ext cx="866775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44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505079-D116-E383-A91F-02073D5CAA07}"/>
                  </a:ext>
                </a:extLst>
              </p:cNvPr>
              <p:cNvSpPr txBox="1"/>
              <p:nvPr/>
            </p:nvSpPr>
            <p:spPr>
              <a:xfrm>
                <a:off x="660799" y="4953654"/>
                <a:ext cx="113661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số điểm thu được khi ném trúng được x quả là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4953654"/>
                <a:ext cx="1136610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643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89D663-574D-EBA7-0A5D-580AFFF12300}"/>
                  </a:ext>
                </a:extLst>
              </p:cNvPr>
              <p:cNvSpPr txBox="1"/>
              <p:nvPr/>
            </p:nvSpPr>
            <p:spPr>
              <a:xfrm>
                <a:off x="660799" y="5421629"/>
                <a:ext cx="113661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Số điểm để học sinh được chọn vào đội tuyển thì cần ít nhất 15 điểm nên ta có bất phương trình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𝟏𝟓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hay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𝟑𝟎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5421629"/>
                <a:ext cx="113661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643" t="-3937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4B45EAB-36A2-5178-6E55-C0EB4EEF946E}"/>
              </a:ext>
            </a:extLst>
          </p:cNvPr>
          <p:cNvSpPr txBox="1"/>
          <p:nvPr/>
        </p:nvSpPr>
        <p:spPr>
          <a:xfrm>
            <a:off x="671912" y="6228157"/>
            <a:ext cx="1136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Arial" pitchFamily="34" charset="0"/>
                <a:cs typeface="Arial" pitchFamily="34" charset="0"/>
              </a:rPr>
              <a:t>Vậy học sinh muốn được chọn vào đội tuyển thì cần ném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trúng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 ít nhất </a:t>
            </a:r>
            <a:r>
              <a:rPr lang="vi-VN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vi-VN" sz="2200" b="1" dirty="0">
                <a:latin typeface="Arial" pitchFamily="34" charset="0"/>
                <a:cs typeface="Arial" pitchFamily="34" charset="0"/>
              </a:rPr>
              <a:t>quả vào rổ.</a:t>
            </a:r>
          </a:p>
        </p:txBody>
      </p:sp>
    </p:spTree>
    <p:extLst>
      <p:ext uri="{BB962C8B-B14F-4D97-AF65-F5344CB8AC3E}">
        <p14:creationId xmlns:p14="http://schemas.microsoft.com/office/powerpoint/2010/main" val="31751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98809-AF36-FBEF-48DE-2C16D2B8B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6" y="0"/>
            <a:ext cx="1158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7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1530062"/>
            <a:ext cx="6019800" cy="145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912939"/>
            <a:ext cx="2916041" cy="3672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0E5FE4-5200-FC9B-C924-12E03802BDD2}"/>
              </a:ext>
            </a:extLst>
          </p:cNvPr>
          <p:cNvSpPr txBox="1"/>
          <p:nvPr/>
        </p:nvSpPr>
        <p:spPr>
          <a:xfrm>
            <a:off x="4113212" y="1752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93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9C52E0-2603-CAA5-FBD1-6B734022C16E}"/>
                  </a:ext>
                </a:extLst>
              </p:cNvPr>
              <p:cNvSpPr txBox="1"/>
              <p:nvPr/>
            </p:nvSpPr>
            <p:spPr>
              <a:xfrm>
                <a:off x="1255712" y="457200"/>
                <a:ext cx="93726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Bài </a:t>
                </a:r>
                <a:r>
                  <a:rPr lang="en-US" sz="3200" dirty="0" err="1"/>
                  <a:t>toán</a:t>
                </a:r>
                <a:r>
                  <a:rPr lang="en-US" sz="3200" dirty="0"/>
                  <a:t>: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trang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chữ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một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tạp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chí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cần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diện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tích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384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  <a:r>
                  <a:rPr lang="en-US" sz="3200" dirty="0" err="1"/>
                  <a:t>Lề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trên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lề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dưới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3cm, </a:t>
                </a:r>
                <a:r>
                  <a:rPr lang="en-US" sz="3200" dirty="0" err="1"/>
                  <a:t>lề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phải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lề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trái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2cm. </a:t>
                </a:r>
                <a:r>
                  <a:rPr lang="en-US" sz="3200" dirty="0" err="1"/>
                  <a:t>Hỏi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chiều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ngang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chiều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dọc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ưu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trang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giấy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lần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lượt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bao </a:t>
                </a:r>
                <a:r>
                  <a:rPr lang="en-US" sz="3200" dirty="0" err="1"/>
                  <a:t>nhiêu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để</a:t>
                </a:r>
                <a:r>
                  <a:rPr lang="en-US" sz="3200" dirty="0"/>
                  <a:t> </a:t>
                </a:r>
                <a:r>
                  <a:rPr lang="en-US" sz="3200" dirty="0" err="1"/>
                  <a:t>diện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tích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trang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giấy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nhỏ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nhất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9C52E0-2603-CAA5-FBD1-6B734022C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12" y="457200"/>
                <a:ext cx="9372600" cy="2062103"/>
              </a:xfrm>
              <a:prstGeom prst="rect">
                <a:avLst/>
              </a:prstGeom>
              <a:blipFill>
                <a:blip r:embed="rId2"/>
                <a:stretch>
                  <a:fillRect l="-1692" t="-3846" r="-136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2E60872-AD6F-AFCE-6BDB-D3C803A492A3}"/>
              </a:ext>
            </a:extLst>
          </p:cNvPr>
          <p:cNvSpPr txBox="1"/>
          <p:nvPr/>
        </p:nvSpPr>
        <p:spPr>
          <a:xfrm>
            <a:off x="4265612" y="25555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08B60-37A1-5F46-6711-9A720FDA4A07}"/>
                  </a:ext>
                </a:extLst>
              </p:cNvPr>
              <p:cNvSpPr txBox="1"/>
              <p:nvPr/>
            </p:nvSpPr>
            <p:spPr>
              <a:xfrm>
                <a:off x="1370012" y="3207385"/>
                <a:ext cx="9144000" cy="3650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Gọi a, b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dọc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chữ</a:t>
                </a:r>
                <a:r>
                  <a:rPr lang="en-US" sz="2800" dirty="0"/>
                  <a:t> (a, b &gt;0)</a:t>
                </a:r>
              </a:p>
              <a:p>
                <a:r>
                  <a:rPr lang="en-US" sz="2800" dirty="0"/>
                  <a:t>Suy </a:t>
                </a:r>
                <a:r>
                  <a:rPr lang="en-US" sz="2800" dirty="0" err="1"/>
                  <a:t>ra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a + 6, b + 4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a.b</a:t>
                </a:r>
                <a:r>
                  <a:rPr lang="en-US" sz="2800" dirty="0"/>
                  <a:t> = 384 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</a:t>
                </a:r>
                <a:r>
                  <a:rPr lang="en-US" sz="2800" dirty="0"/>
                  <a:t> 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S=(a+6).(b+4)</a:t>
                </a:r>
              </a:p>
              <a:p>
                <a:r>
                  <a:rPr lang="en-US" sz="2800" dirty="0"/>
                  <a:t>S=(a+6).(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+4)=384+4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= 4a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2304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 + 408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508B60-37A1-5F46-6711-9A720FDA4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3207385"/>
                <a:ext cx="9144000" cy="3650615"/>
              </a:xfrm>
              <a:prstGeom prst="rect">
                <a:avLst/>
              </a:prstGeom>
              <a:blipFill>
                <a:blip r:embed="rId3"/>
                <a:stretch>
                  <a:fillRect l="-1400" t="-1503" b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0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B5B4CD-3FAD-4EFD-C79D-36D40A78D4B1}"/>
                  </a:ext>
                </a:extLst>
              </p:cNvPr>
              <p:cNvSpPr txBox="1"/>
              <p:nvPr/>
            </p:nvSpPr>
            <p:spPr>
              <a:xfrm>
                <a:off x="1446212" y="762000"/>
                <a:ext cx="8763000" cy="3304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4a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2304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600, 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2304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=2304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                 a = 24</a:t>
                </a:r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30cm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28cm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B5B4CD-3FAD-4EFD-C79D-36D40A78D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212" y="762000"/>
                <a:ext cx="8763000" cy="3304303"/>
              </a:xfrm>
              <a:prstGeom prst="rect">
                <a:avLst/>
              </a:prstGeom>
              <a:blipFill>
                <a:blip r:embed="rId2"/>
                <a:stretch>
                  <a:fillRect l="-1391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5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7526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8212" y="228600"/>
            <a:ext cx="9677400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Giải các p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251"/>
              </p:ext>
            </p:extLst>
          </p:nvPr>
        </p:nvGraphicFramePr>
        <p:xfrm>
          <a:off x="2299748" y="2151012"/>
          <a:ext cx="3895535" cy="687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291960" progId="Equation.DSMT4">
                  <p:embed/>
                </p:oleObj>
              </mc:Choice>
              <mc:Fallback>
                <p:oleObj name="Equation" r:id="rId5" imgW="165096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748" y="2151012"/>
                        <a:ext cx="3895535" cy="687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816321"/>
              </p:ext>
            </p:extLst>
          </p:nvPr>
        </p:nvGraphicFramePr>
        <p:xfrm>
          <a:off x="2322035" y="769095"/>
          <a:ext cx="4283552" cy="75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291960" progId="Equation.DSMT4">
                  <p:embed/>
                </p:oleObj>
              </mc:Choice>
              <mc:Fallback>
                <p:oleObj name="Equation" r:id="rId7" imgW="1650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035" y="769095"/>
                        <a:ext cx="4283552" cy="75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70282"/>
              </p:ext>
            </p:extLst>
          </p:nvPr>
        </p:nvGraphicFramePr>
        <p:xfrm>
          <a:off x="7636044" y="731349"/>
          <a:ext cx="4020968" cy="8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291960" progId="Equation.DSMT4">
                  <p:embed/>
                </p:oleObj>
              </mc:Choice>
              <mc:Fallback>
                <p:oleObj name="Equation" r:id="rId9" imgW="1409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044" y="731349"/>
                        <a:ext cx="4020968" cy="830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2.26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71868"/>
              </p:ext>
            </p:extLst>
          </p:nvPr>
        </p:nvGraphicFramePr>
        <p:xfrm>
          <a:off x="2817813" y="2760612"/>
          <a:ext cx="5245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22280" imgH="203040" progId="Equation.DSMT4">
                  <p:embed/>
                </p:oleObj>
              </mc:Choice>
              <mc:Fallback>
                <p:oleObj name="Equation" r:id="rId11" imgW="222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760612"/>
                        <a:ext cx="5245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17358"/>
              </p:ext>
            </p:extLst>
          </p:nvPr>
        </p:nvGraphicFramePr>
        <p:xfrm>
          <a:off x="5027613" y="3294012"/>
          <a:ext cx="30273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203040" progId="Equation.DSMT4">
                  <p:embed/>
                </p:oleObj>
              </mc:Choice>
              <mc:Fallback>
                <p:oleObj name="Equation" r:id="rId13" imgW="1282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294012"/>
                        <a:ext cx="30273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94013" y="3751212"/>
                <a:ext cx="6305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3" y="3751212"/>
                <a:ext cx="6305750" cy="492443"/>
              </a:xfrm>
              <a:prstGeom prst="rect">
                <a:avLst/>
              </a:prstGeom>
              <a:blipFill rotWithShape="1">
                <a:blip r:embed="rId16"/>
                <a:stretch>
                  <a:fillRect l="-174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7413" y="4276824"/>
                <a:ext cx="630575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suy ra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3" y="4276824"/>
                <a:ext cx="6305750" cy="693588"/>
              </a:xfrm>
              <a:prstGeom prst="rect">
                <a:avLst/>
              </a:prstGeom>
              <a:blipFill rotWithShape="1">
                <a:blip r:embed="rId17"/>
                <a:stretch>
                  <a:fillRect l="-1449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7413" y="4970412"/>
                <a:ext cx="6305750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suy ra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3" y="4970412"/>
                <a:ext cx="6305750" cy="693588"/>
              </a:xfrm>
              <a:prstGeom prst="rect">
                <a:avLst/>
              </a:prstGeom>
              <a:blipFill rotWithShape="1">
                <a:blip r:embed="rId18"/>
                <a:stretch>
                  <a:fillRect l="-144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20999" y="5732412"/>
                <a:ext cx="8431213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99" y="5732412"/>
                <a:ext cx="8431213" cy="668388"/>
              </a:xfrm>
              <a:prstGeom prst="rect">
                <a:avLst/>
              </a:prstGeom>
              <a:blipFill rotWithShape="1">
                <a:blip r:embed="rId19"/>
                <a:stretch>
                  <a:fillRect l="-1229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4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6764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8212" y="228600"/>
            <a:ext cx="9677400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Giải các p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22282"/>
              </p:ext>
            </p:extLst>
          </p:nvPr>
        </p:nvGraphicFramePr>
        <p:xfrm>
          <a:off x="2284412" y="1998663"/>
          <a:ext cx="33274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91960" progId="Equation.DSMT4">
                  <p:embed/>
                </p:oleObj>
              </mc:Choice>
              <mc:Fallback>
                <p:oleObj name="Equation" r:id="rId5" imgW="1409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1998663"/>
                        <a:ext cx="332740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97862"/>
              </p:ext>
            </p:extLst>
          </p:nvPr>
        </p:nvGraphicFramePr>
        <p:xfrm>
          <a:off x="2322035" y="769095"/>
          <a:ext cx="4283552" cy="75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291960" progId="Equation.DSMT4">
                  <p:embed/>
                </p:oleObj>
              </mc:Choice>
              <mc:Fallback>
                <p:oleObj name="Equation" r:id="rId7" imgW="1650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035" y="769095"/>
                        <a:ext cx="4283552" cy="754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149609"/>
              </p:ext>
            </p:extLst>
          </p:nvPr>
        </p:nvGraphicFramePr>
        <p:xfrm>
          <a:off x="7636044" y="731349"/>
          <a:ext cx="4020968" cy="8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291960" progId="Equation.DSMT4">
                  <p:embed/>
                </p:oleObj>
              </mc:Choice>
              <mc:Fallback>
                <p:oleObj name="Equation" r:id="rId9" imgW="1409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6044" y="731349"/>
                        <a:ext cx="4020968" cy="830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2.26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94013" y="4765357"/>
                <a:ext cx="6305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3" y="4765357"/>
                <a:ext cx="6305750" cy="492443"/>
              </a:xfrm>
              <a:prstGeom prst="rect">
                <a:avLst/>
              </a:prstGeom>
              <a:blipFill rotWithShape="1">
                <a:blip r:embed="rId12"/>
                <a:stretch>
                  <a:fillRect l="-174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7413" y="5222557"/>
                <a:ext cx="6305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suy ra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3" y="5222557"/>
                <a:ext cx="6305750" cy="492443"/>
              </a:xfrm>
              <a:prstGeom prst="rect">
                <a:avLst/>
              </a:prstGeom>
              <a:blipFill rotWithShape="1">
                <a:blip r:embed="rId13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7413" y="5732412"/>
                <a:ext cx="630575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, suy ra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3" y="5732412"/>
                <a:ext cx="6305750" cy="492443"/>
              </a:xfrm>
              <a:prstGeom prst="rect">
                <a:avLst/>
              </a:prstGeom>
              <a:blipFill rotWithShape="1">
                <a:blip r:embed="rId14"/>
                <a:stretch>
                  <a:fillRect l="-144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17812" y="6213157"/>
                <a:ext cx="8431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2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812" y="6213157"/>
                <a:ext cx="8431213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122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06645"/>
              </p:ext>
            </p:extLst>
          </p:nvPr>
        </p:nvGraphicFramePr>
        <p:xfrm>
          <a:off x="4037012" y="2533650"/>
          <a:ext cx="34766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73120" imgH="241200" progId="Equation.DSMT4">
                  <p:embed/>
                </p:oleObj>
              </mc:Choice>
              <mc:Fallback>
                <p:oleObj name="Equation" r:id="rId16" imgW="147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2533650"/>
                        <a:ext cx="34766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65965"/>
              </p:ext>
            </p:extLst>
          </p:nvPr>
        </p:nvGraphicFramePr>
        <p:xfrm>
          <a:off x="3198812" y="3187700"/>
          <a:ext cx="43148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28800" imgH="203040" progId="Equation.DSMT4">
                  <p:embed/>
                </p:oleObj>
              </mc:Choice>
              <mc:Fallback>
                <p:oleObj name="Equation" r:id="rId18" imgW="1828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3187700"/>
                        <a:ext cx="43148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658450"/>
              </p:ext>
            </p:extLst>
          </p:nvPr>
        </p:nvGraphicFramePr>
        <p:xfrm>
          <a:off x="4097337" y="3676650"/>
          <a:ext cx="34163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47560" imgH="203040" progId="Equation.DSMT4">
                  <p:embed/>
                </p:oleObj>
              </mc:Choice>
              <mc:Fallback>
                <p:oleObj name="Equation" r:id="rId20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7" y="3676650"/>
                        <a:ext cx="34163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158336"/>
              </p:ext>
            </p:extLst>
          </p:nvPr>
        </p:nvGraphicFramePr>
        <p:xfrm>
          <a:off x="4635499" y="4265612"/>
          <a:ext cx="28781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18960" imgH="203040" progId="Equation.DSMT4">
                  <p:embed/>
                </p:oleObj>
              </mc:Choice>
              <mc:Fallback>
                <p:oleObj name="Equation" r:id="rId22" imgW="1218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499" y="4265612"/>
                        <a:ext cx="28781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160711" y="2593657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hay</a:t>
            </a:r>
            <a:endParaRPr lang="vi-VN" sz="2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9" y="187518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1612" y="228600"/>
            <a:ext cx="8915400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Giải các p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32012" y="2211228"/>
                <a:ext cx="9753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a)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ĐKXĐ 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≠±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. Quy đồng mẫu thức ta được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11228"/>
                <a:ext cx="97536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12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933079"/>
              </p:ext>
            </p:extLst>
          </p:nvPr>
        </p:nvGraphicFramePr>
        <p:xfrm>
          <a:off x="3931729" y="2607659"/>
          <a:ext cx="5363083" cy="110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040" imgH="469800" progId="Equation.DSMT4">
                  <p:embed/>
                </p:oleObj>
              </mc:Choice>
              <mc:Fallback>
                <p:oleObj name="Equation" r:id="rId7" imgW="2273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729" y="2607659"/>
                        <a:ext cx="5363083" cy="1106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97252"/>
              </p:ext>
            </p:extLst>
          </p:nvPr>
        </p:nvGraphicFramePr>
        <p:xfrm>
          <a:off x="2427288" y="582613"/>
          <a:ext cx="40735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444240" progId="Equation.DSMT4">
                  <p:embed/>
                </p:oleObj>
              </mc:Choice>
              <mc:Fallback>
                <p:oleObj name="Equation" r:id="rId9" imgW="1726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82613"/>
                        <a:ext cx="40735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77669"/>
              </p:ext>
            </p:extLst>
          </p:nvPr>
        </p:nvGraphicFramePr>
        <p:xfrm>
          <a:off x="6989763" y="598488"/>
          <a:ext cx="44894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431640" progId="Equation.DSMT4">
                  <p:embed/>
                </p:oleObj>
              </mc:Choice>
              <mc:Fallback>
                <p:oleObj name="Equation" r:id="rId11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598488"/>
                        <a:ext cx="44894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2.27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8984"/>
              </p:ext>
            </p:extLst>
          </p:nvPr>
        </p:nvGraphicFramePr>
        <p:xfrm>
          <a:off x="4029074" y="3644900"/>
          <a:ext cx="35353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98320" imgH="241200" progId="Equation.DSMT4">
                  <p:embed/>
                </p:oleObj>
              </mc:Choice>
              <mc:Fallback>
                <p:oleObj name="Equation" r:id="rId13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4" y="3644900"/>
                        <a:ext cx="35353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16481"/>
              </p:ext>
            </p:extLst>
          </p:nvPr>
        </p:nvGraphicFramePr>
        <p:xfrm>
          <a:off x="3427412" y="4181475"/>
          <a:ext cx="39846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88760" imgH="203040" progId="Equation.DSMT4">
                  <p:embed/>
                </p:oleObj>
              </mc:Choice>
              <mc:Fallback>
                <p:oleObj name="Equation" r:id="rId15" imgW="1688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4181475"/>
                        <a:ext cx="39846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210003"/>
              </p:ext>
            </p:extLst>
          </p:nvPr>
        </p:nvGraphicFramePr>
        <p:xfrm>
          <a:off x="5613400" y="4746625"/>
          <a:ext cx="1798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760" imgH="164880" progId="Equation.DSMT4">
                  <p:embed/>
                </p:oleObj>
              </mc:Choice>
              <mc:Fallback>
                <p:oleObj name="Equation" r:id="rId17" imgW="761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4746625"/>
                        <a:ext cx="1798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891716"/>
              </p:ext>
            </p:extLst>
          </p:nvPr>
        </p:nvGraphicFramePr>
        <p:xfrm>
          <a:off x="6684962" y="5108575"/>
          <a:ext cx="23987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5920" imgH="419040" progId="Equation.DSMT4">
                  <p:embed/>
                </p:oleObj>
              </mc:Choice>
              <mc:Fallback>
                <p:oleObj name="Equation" r:id="rId19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2" y="5108575"/>
                        <a:ext cx="239871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49599" y="6019800"/>
                <a:ext cx="8431213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99" y="6019800"/>
                <a:ext cx="8431213" cy="693588"/>
              </a:xfrm>
              <a:prstGeom prst="rect">
                <a:avLst/>
              </a:prstGeom>
              <a:blipFill rotWithShape="1">
                <a:blip r:embed="rId21"/>
                <a:stretch>
                  <a:fillRect l="-1302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9" y="187518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1612" y="228600"/>
            <a:ext cx="8915400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Giải các p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hương trình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 :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32012" y="2211228"/>
                <a:ext cx="9753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ĐKXĐ 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≠−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. Quy đồng mẫu thức ta được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2211228"/>
                <a:ext cx="9753600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12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54196"/>
              </p:ext>
            </p:extLst>
          </p:nvPr>
        </p:nvGraphicFramePr>
        <p:xfrm>
          <a:off x="3351212" y="2640012"/>
          <a:ext cx="65913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960" imgH="482400" progId="Equation.DSMT4">
                  <p:embed/>
                </p:oleObj>
              </mc:Choice>
              <mc:Fallback>
                <p:oleObj name="Equation" r:id="rId7" imgW="2793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640012"/>
                        <a:ext cx="65913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11260"/>
              </p:ext>
            </p:extLst>
          </p:nvPr>
        </p:nvGraphicFramePr>
        <p:xfrm>
          <a:off x="2427288" y="582613"/>
          <a:ext cx="40735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444240" progId="Equation.DSMT4">
                  <p:embed/>
                </p:oleObj>
              </mc:Choice>
              <mc:Fallback>
                <p:oleObj name="Equation" r:id="rId9" imgW="1726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582613"/>
                        <a:ext cx="40735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77118"/>
              </p:ext>
            </p:extLst>
          </p:nvPr>
        </p:nvGraphicFramePr>
        <p:xfrm>
          <a:off x="6989763" y="598488"/>
          <a:ext cx="44894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431640" progId="Equation.DSMT4">
                  <p:embed/>
                </p:oleObj>
              </mc:Choice>
              <mc:Fallback>
                <p:oleObj name="Equation" r:id="rId11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763" y="598488"/>
                        <a:ext cx="44894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2.27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86710"/>
              </p:ext>
            </p:extLst>
          </p:nvPr>
        </p:nvGraphicFramePr>
        <p:xfrm>
          <a:off x="3721892" y="3706812"/>
          <a:ext cx="3656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49080" imgH="241200" progId="Equation.DSMT4">
                  <p:embed/>
                </p:oleObj>
              </mc:Choice>
              <mc:Fallback>
                <p:oleObj name="Equation" r:id="rId13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892" y="3706812"/>
                        <a:ext cx="3656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49599" y="5867400"/>
                <a:ext cx="8431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99" y="5867400"/>
                <a:ext cx="8431213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1302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251918"/>
              </p:ext>
            </p:extLst>
          </p:nvPr>
        </p:nvGraphicFramePr>
        <p:xfrm>
          <a:off x="3391692" y="4240212"/>
          <a:ext cx="3986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203040" progId="Equation.DSMT4">
                  <p:embed/>
                </p:oleObj>
              </mc:Choice>
              <mc:Fallback>
                <p:oleObj name="Equation" r:id="rId16" imgW="1688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692" y="4240212"/>
                        <a:ext cx="39862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09068"/>
              </p:ext>
            </p:extLst>
          </p:nvPr>
        </p:nvGraphicFramePr>
        <p:xfrm>
          <a:off x="5549105" y="4818062"/>
          <a:ext cx="1828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164880" progId="Equation.DSMT4">
                  <p:embed/>
                </p:oleObj>
              </mc:Choice>
              <mc:Fallback>
                <p:oleObj name="Equation" r:id="rId18" imgW="774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05" y="4818062"/>
                        <a:ext cx="1828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238065"/>
              </p:ext>
            </p:extLst>
          </p:nvPr>
        </p:nvGraphicFramePr>
        <p:xfrm>
          <a:off x="6469856" y="5345112"/>
          <a:ext cx="20986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253800" progId="Equation.DSMT4">
                  <p:embed/>
                </p:oleObj>
              </mc:Choice>
              <mc:Fallback>
                <p:oleObj name="Equation" r:id="rId20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856" y="5345112"/>
                        <a:ext cx="20986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3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1" y="1684523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3012" y="268218"/>
                <a:ext cx="8915400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. Hãy so sánh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2" y="268218"/>
                <a:ext cx="8915400" cy="523198"/>
              </a:xfrm>
              <a:prstGeom prst="rect">
                <a:avLst/>
              </a:prstGeom>
              <a:blipFill rotWithShape="1">
                <a:blip r:embed="rId6"/>
                <a:stretch>
                  <a:fillRect l="-820" t="-8140" b="-2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164680" y="2133600"/>
            <a:ext cx="189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a)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43650"/>
              </p:ext>
            </p:extLst>
          </p:nvPr>
        </p:nvGraphicFramePr>
        <p:xfrm>
          <a:off x="5031580" y="2151221"/>
          <a:ext cx="870156" cy="38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164880" progId="Equation.DSMT4">
                  <p:embed/>
                </p:oleObj>
              </mc:Choice>
              <mc:Fallback>
                <p:oleObj name="Equation" r:id="rId7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580" y="2151221"/>
                        <a:ext cx="870156" cy="388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77991"/>
              </p:ext>
            </p:extLst>
          </p:nvPr>
        </p:nvGraphicFramePr>
        <p:xfrm>
          <a:off x="2264568" y="940602"/>
          <a:ext cx="3743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7240" imgH="253800" progId="Equation.DSMT4">
                  <p:embed/>
                </p:oleObj>
              </mc:Choice>
              <mc:Fallback>
                <p:oleObj name="Equation" r:id="rId9" imgW="1587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68" y="940602"/>
                        <a:ext cx="37433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3212" y="917404"/>
            <a:ext cx="85189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với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577097"/>
              </p:ext>
            </p:extLst>
          </p:nvPr>
        </p:nvGraphicFramePr>
        <p:xfrm>
          <a:off x="7053263" y="942975"/>
          <a:ext cx="45513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30320" imgH="253800" progId="Equation.DSMT4">
                  <p:embed/>
                </p:oleObj>
              </mc:Choice>
              <mc:Fallback>
                <p:oleObj name="Equation" r:id="rId11" imgW="1930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942975"/>
                        <a:ext cx="45513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79481" y="920356"/>
            <a:ext cx="851893" cy="50780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cs typeface="Arial" pitchFamily="34" charset="0"/>
              </a:rPr>
              <a:t>với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2.28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30282"/>
              </p:ext>
            </p:extLst>
          </p:nvPr>
        </p:nvGraphicFramePr>
        <p:xfrm>
          <a:off x="5011242" y="2622383"/>
          <a:ext cx="1920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164880" progId="Equation.DSMT4">
                  <p:embed/>
                </p:oleObj>
              </mc:Choice>
              <mc:Fallback>
                <p:oleObj name="Equation" r:id="rId13" imgW="812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242" y="2622383"/>
                        <a:ext cx="19208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36518"/>
              </p:ext>
            </p:extLst>
          </p:nvPr>
        </p:nvGraphicFramePr>
        <p:xfrm>
          <a:off x="4628655" y="3155783"/>
          <a:ext cx="26717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164880" progId="Equation.DSMT4">
                  <p:embed/>
                </p:oleObj>
              </mc:Choice>
              <mc:Fallback>
                <p:oleObj name="Equation" r:id="rId15" imgW="1130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655" y="3155783"/>
                        <a:ext cx="26717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383167" y="2622383"/>
            <a:ext cx="234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(cộng 2 vế với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7904" y="3155783"/>
            <a:ext cx="234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(cộng 2 vế với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3104" y="3138191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Arial" pitchFamily="34" charset="0"/>
                <a:cs typeface="Arial" pitchFamily="34" charset="0"/>
              </a:rPr>
              <a:t>Suy ra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2766" y="3868579"/>
            <a:ext cx="189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797535"/>
              </p:ext>
            </p:extLst>
          </p:nvPr>
        </p:nvGraphicFramePr>
        <p:xfrm>
          <a:off x="4969666" y="3886200"/>
          <a:ext cx="870156" cy="38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164880" progId="Equation.DSMT4">
                  <p:embed/>
                </p:oleObj>
              </mc:Choice>
              <mc:Fallback>
                <p:oleObj name="Equation" r:id="rId7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666" y="3886200"/>
                        <a:ext cx="870156" cy="388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92576"/>
              </p:ext>
            </p:extLst>
          </p:nvPr>
        </p:nvGraphicFramePr>
        <p:xfrm>
          <a:off x="5005388" y="4367212"/>
          <a:ext cx="2011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164880" progId="Equation.DSMT4">
                  <p:embed/>
                </p:oleObj>
              </mc:Choice>
              <mc:Fallback>
                <p:oleObj name="Equation" r:id="rId17" imgW="850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4367212"/>
                        <a:ext cx="2011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84896"/>
              </p:ext>
            </p:extLst>
          </p:nvPr>
        </p:nvGraphicFramePr>
        <p:xfrm>
          <a:off x="4799012" y="4876800"/>
          <a:ext cx="22526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203040" progId="Equation.DSMT4">
                  <p:embed/>
                </p:oleObj>
              </mc:Choice>
              <mc:Fallback>
                <p:oleObj name="Equation" r:id="rId1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4876800"/>
                        <a:ext cx="22526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54350"/>
              </p:ext>
            </p:extLst>
          </p:nvPr>
        </p:nvGraphicFramePr>
        <p:xfrm>
          <a:off x="4319588" y="5465762"/>
          <a:ext cx="33639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22360" imgH="203040" progId="Equation.DSMT4">
                  <p:embed/>
                </p:oleObj>
              </mc:Choice>
              <mc:Fallback>
                <p:oleObj name="Equation" r:id="rId21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5465762"/>
                        <a:ext cx="33639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64680" y="54102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Arial" pitchFamily="34" charset="0"/>
                <a:cs typeface="Arial" pitchFamily="34" charset="0"/>
              </a:rPr>
              <a:t>Suy ra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5048" y="4361022"/>
            <a:ext cx="234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(cộng 2 vế với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1214" y="4876800"/>
            <a:ext cx="301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(nhân 2 vế với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7012" y="5456366"/>
            <a:ext cx="234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(cộng 2 vế với </a:t>
            </a:r>
            <a:r>
              <a:rPr lang="en-US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2" grpId="0"/>
      <p:bldP spid="23" grpId="0"/>
      <p:bldP spid="24" grpId="0"/>
      <p:bldP spid="30" grpId="0"/>
      <p:bldP spid="31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9" y="17526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3012" y="268218"/>
            <a:ext cx="89154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cs typeface="Arial" pitchFamily="34" charset="0"/>
              </a:rPr>
              <a:t>Giải các 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ất phương trình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3012" y="2209800"/>
            <a:ext cx="189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033508"/>
              </p:ext>
            </p:extLst>
          </p:nvPr>
        </p:nvGraphicFramePr>
        <p:xfrm>
          <a:off x="4113212" y="2223944"/>
          <a:ext cx="4285472" cy="47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203040" progId="Equation.DSMT4">
                  <p:embed/>
                </p:oleObj>
              </mc:Choice>
              <mc:Fallback>
                <p:oleObj name="Equation" r:id="rId5" imgW="1815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2" y="2223944"/>
                        <a:ext cx="4285472" cy="478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03097"/>
              </p:ext>
            </p:extLst>
          </p:nvPr>
        </p:nvGraphicFramePr>
        <p:xfrm>
          <a:off x="2047875" y="960438"/>
          <a:ext cx="4732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253800" progId="Equation.DSMT4">
                  <p:embed/>
                </p:oleObj>
              </mc:Choice>
              <mc:Fallback>
                <p:oleObj name="Equation" r:id="rId7" imgW="2006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960438"/>
                        <a:ext cx="47323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64957"/>
              </p:ext>
            </p:extLst>
          </p:nvPr>
        </p:nvGraphicFramePr>
        <p:xfrm>
          <a:off x="7085012" y="885178"/>
          <a:ext cx="4791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840" imgH="291960" progId="Equation.DSMT4">
                  <p:embed/>
                </p:oleObj>
              </mc:Choice>
              <mc:Fallback>
                <p:oleObj name="Equation" r:id="rId9" imgW="2031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885178"/>
                        <a:ext cx="47910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2.29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25880"/>
              </p:ext>
            </p:extLst>
          </p:nvPr>
        </p:nvGraphicFramePr>
        <p:xfrm>
          <a:off x="4237038" y="2743200"/>
          <a:ext cx="38941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50960" imgH="164880" progId="Equation.DSMT4">
                  <p:embed/>
                </p:oleObj>
              </mc:Choice>
              <mc:Fallback>
                <p:oleObj name="Equation" r:id="rId11" imgW="1650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743200"/>
                        <a:ext cx="38941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65679"/>
              </p:ext>
            </p:extLst>
          </p:nvPr>
        </p:nvGraphicFramePr>
        <p:xfrm>
          <a:off x="4984750" y="3308350"/>
          <a:ext cx="23971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920" imgH="164880" progId="Equation.DSMT4">
                  <p:embed/>
                </p:oleObj>
              </mc:Choice>
              <mc:Fallback>
                <p:oleObj name="Equation" r:id="rId13" imgW="1015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3308350"/>
                        <a:ext cx="23971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87743"/>
              </p:ext>
            </p:extLst>
          </p:nvPr>
        </p:nvGraphicFramePr>
        <p:xfrm>
          <a:off x="4799012" y="3794125"/>
          <a:ext cx="23971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164880" progId="Equation.DSMT4">
                  <p:embed/>
                </p:oleObj>
              </mc:Choice>
              <mc:Fallback>
                <p:oleObj name="Equation" r:id="rId15" imgW="1015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794125"/>
                        <a:ext cx="23971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01831"/>
              </p:ext>
            </p:extLst>
          </p:nvPr>
        </p:nvGraphicFramePr>
        <p:xfrm>
          <a:off x="5564188" y="4375150"/>
          <a:ext cx="10191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640" imgH="164880" progId="Equation.DSMT4">
                  <p:embed/>
                </p:oleObj>
              </mc:Choice>
              <mc:Fallback>
                <p:oleObj name="Equation" r:id="rId17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4375150"/>
                        <a:ext cx="10191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473692"/>
              </p:ext>
            </p:extLst>
          </p:nvPr>
        </p:nvGraphicFramePr>
        <p:xfrm>
          <a:off x="5713412" y="4651375"/>
          <a:ext cx="9588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419040" progId="Equation.DSMT4">
                  <p:embed/>
                </p:oleObj>
              </mc:Choice>
              <mc:Fallback>
                <p:oleObj name="Equation" r:id="rId19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4651375"/>
                        <a:ext cx="9588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49599" y="5638800"/>
                <a:ext cx="8431213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bất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&gt;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99" y="5638800"/>
                <a:ext cx="8431213" cy="693588"/>
              </a:xfrm>
              <a:prstGeom prst="rect">
                <a:avLst/>
              </a:prstGeom>
              <a:blipFill rotWithShape="1">
                <a:blip r:embed="rId22"/>
                <a:stretch>
                  <a:fillRect l="-130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9" y="17526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3012" y="268218"/>
            <a:ext cx="89154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sz="2600" b="1">
                <a:latin typeface="Arial" pitchFamily="34" charset="0"/>
                <a:cs typeface="Arial" pitchFamily="34" charset="0"/>
              </a:rPr>
              <a:t>Giải các b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ất phương trình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3012" y="2209800"/>
            <a:ext cx="18970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500" b="1">
                <a:latin typeface="Arial" pitchFamily="34" charset="0"/>
                <a:cs typeface="Arial" pitchFamily="34" charset="0"/>
              </a:rPr>
              <a:t>) </a:t>
            </a: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56879"/>
              </p:ext>
            </p:extLst>
          </p:nvPr>
        </p:nvGraphicFramePr>
        <p:xfrm>
          <a:off x="4125912" y="2133600"/>
          <a:ext cx="4406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600" imgH="241200" progId="Equation.DSMT4">
                  <p:embed/>
                </p:oleObj>
              </mc:Choice>
              <mc:Fallback>
                <p:oleObj name="Equation" r:id="rId5" imgW="1866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2" y="2133600"/>
                        <a:ext cx="44069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10443"/>
              </p:ext>
            </p:extLst>
          </p:nvPr>
        </p:nvGraphicFramePr>
        <p:xfrm>
          <a:off x="2047875" y="960438"/>
          <a:ext cx="4732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253800" progId="Equation.DSMT4">
                  <p:embed/>
                </p:oleObj>
              </mc:Choice>
              <mc:Fallback>
                <p:oleObj name="Equation" r:id="rId7" imgW="2006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960438"/>
                        <a:ext cx="473233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58675"/>
              </p:ext>
            </p:extLst>
          </p:nvPr>
        </p:nvGraphicFramePr>
        <p:xfrm>
          <a:off x="7085012" y="885178"/>
          <a:ext cx="4791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840" imgH="291960" progId="Equation.DSMT4">
                  <p:embed/>
                </p:oleObj>
              </mc:Choice>
              <mc:Fallback>
                <p:oleObj name="Equation" r:id="rId9" imgW="2031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885178"/>
                        <a:ext cx="47910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2.29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86087" y="5683250"/>
                <a:ext cx="6308726" cy="693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Vậy bất 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có nghiệm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f>
                      <m:f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87" y="5683250"/>
                <a:ext cx="6308726" cy="693588"/>
              </a:xfrm>
              <a:prstGeom prst="rect">
                <a:avLst/>
              </a:prstGeom>
              <a:blipFill rotWithShape="1">
                <a:blip r:embed="rId12"/>
                <a:stretch>
                  <a:fillRect l="-17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12752"/>
              </p:ext>
            </p:extLst>
          </p:nvPr>
        </p:nvGraphicFramePr>
        <p:xfrm>
          <a:off x="3884612" y="2667000"/>
          <a:ext cx="46466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68480" imgH="203040" progId="Equation.DSMT4">
                  <p:embed/>
                </p:oleObj>
              </mc:Choice>
              <mc:Fallback>
                <p:oleObj name="Equation" r:id="rId13" imgW="1968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2667000"/>
                        <a:ext cx="46466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66749"/>
              </p:ext>
            </p:extLst>
          </p:nvPr>
        </p:nvGraphicFramePr>
        <p:xfrm>
          <a:off x="5527675" y="3241675"/>
          <a:ext cx="23383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90360" imgH="164880" progId="Equation.DSMT4">
                  <p:embed/>
                </p:oleObj>
              </mc:Choice>
              <mc:Fallback>
                <p:oleObj name="Equation" r:id="rId15" imgW="990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3241675"/>
                        <a:ext cx="233838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995470"/>
              </p:ext>
            </p:extLst>
          </p:nvPr>
        </p:nvGraphicFramePr>
        <p:xfrm>
          <a:off x="5307012" y="3733800"/>
          <a:ext cx="21590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14400" imgH="164880" progId="Equation.DSMT4">
                  <p:embed/>
                </p:oleObj>
              </mc:Choice>
              <mc:Fallback>
                <p:oleObj name="Equation" r:id="rId17" imgW="914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2" y="3733800"/>
                        <a:ext cx="21590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64807"/>
              </p:ext>
            </p:extLst>
          </p:nvPr>
        </p:nvGraphicFramePr>
        <p:xfrm>
          <a:off x="6094412" y="4648200"/>
          <a:ext cx="9604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419040" progId="Equation.DSMT4">
                  <p:embed/>
                </p:oleObj>
              </mc:Choice>
              <mc:Fallback>
                <p:oleObj name="Equation" r:id="rId19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4648200"/>
                        <a:ext cx="9604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25747"/>
              </p:ext>
            </p:extLst>
          </p:nvPr>
        </p:nvGraphicFramePr>
        <p:xfrm>
          <a:off x="5886450" y="4267200"/>
          <a:ext cx="10493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44240" imgH="164880" progId="Equation.DSMT4">
                  <p:embed/>
                </p:oleObj>
              </mc:Choice>
              <mc:Fallback>
                <p:oleObj name="Equation" r:id="rId2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4267200"/>
                        <a:ext cx="10493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5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559751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8012" y="19050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b) 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𝟏𝟖𝟎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A là: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1905000"/>
                <a:ext cx="111252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712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22269" r="2074" b="10925"/>
          <a:stretch/>
        </p:blipFill>
        <p:spPr bwMode="auto">
          <a:xfrm>
            <a:off x="2412105" y="216853"/>
            <a:ext cx="7416108" cy="125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100000" l="0" r="4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0" r="57414"/>
          <a:stretch/>
        </p:blipFill>
        <p:spPr bwMode="auto">
          <a:xfrm flipH="1">
            <a:off x="10133012" y="-4763"/>
            <a:ext cx="1103313" cy="161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05069"/>
              </p:ext>
            </p:extLst>
          </p:nvPr>
        </p:nvGraphicFramePr>
        <p:xfrm>
          <a:off x="3503612" y="2374900"/>
          <a:ext cx="48561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253800" progId="Equation.DSMT4">
                  <p:embed/>
                </p:oleObj>
              </mc:Choice>
              <mc:Fallback>
                <p:oleObj name="Equation" r:id="rId9" imgW="2057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2374900"/>
                        <a:ext cx="48561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6354" y="28956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𝟏𝟖𝟎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B là: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2895600"/>
                <a:ext cx="1112520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658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68330"/>
              </p:ext>
            </p:extLst>
          </p:nvPr>
        </p:nvGraphicFramePr>
        <p:xfrm>
          <a:off x="3816350" y="3325813"/>
          <a:ext cx="40782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253800" progId="Equation.DSMT4">
                  <p:embed/>
                </p:oleObj>
              </mc:Choice>
              <mc:Fallback>
                <p:oleObj name="Equation" r:id="rId12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3325813"/>
                        <a:ext cx="40782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6354" y="3810000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khi gọi tối đa 180 phút trong 1 tháng thì nên dùng gói cước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6354" y="43434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𝟓𝟎𝟎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A là: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4343400"/>
                <a:ext cx="11125200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658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76831"/>
              </p:ext>
            </p:extLst>
          </p:nvPr>
        </p:nvGraphicFramePr>
        <p:xfrm>
          <a:off x="3252788" y="4802188"/>
          <a:ext cx="5038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33360" imgH="253800" progId="Equation.DSMT4">
                  <p:embed/>
                </p:oleObj>
              </mc:Choice>
              <mc:Fallback>
                <p:oleObj name="Equation" r:id="rId15" imgW="2133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4802188"/>
                        <a:ext cx="5038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56354" y="6192619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khi gọi 500 phút trong 1 tháng thì nên dùng gói cước B.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17844"/>
              </p:ext>
            </p:extLst>
          </p:nvPr>
        </p:nvGraphicFramePr>
        <p:xfrm>
          <a:off x="3294062" y="5705475"/>
          <a:ext cx="4229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90640" imgH="253800" progId="Equation.DSMT4">
                  <p:embed/>
                </p:oleObj>
              </mc:Choice>
              <mc:Fallback>
                <p:oleObj name="Equation" r:id="rId17" imgW="1790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2" y="5705475"/>
                        <a:ext cx="4229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6354" y="5257800"/>
                <a:ext cx="11125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Đối với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𝟓𝟎𝟎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số tiền phải trả khi dùng gói cước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4" y="5257800"/>
                <a:ext cx="11125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l="-658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  <p:bldP spid="16" grpId="0"/>
      <p:bldP spid="17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79612" y="120311"/>
            <a:ext cx="9906000" cy="1632289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905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5811" y="315002"/>
                <a:ext cx="9646345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algn="just"/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b</a:t>
                </a:r>
                <a:r>
                  <a:rPr lang="vi-VN" sz="2600" b="1" dirty="0">
                    <a:latin typeface="Arial" pitchFamily="34" charset="0"/>
                    <a:cs typeface="Arial" pitchFamily="34" charset="0"/>
                  </a:rPr>
                  <a:t>ất phương trình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600" b="1" dirty="0">
                    <a:latin typeface="Arial" pitchFamily="34" charset="0"/>
                    <a:cs typeface="Arial" pitchFamily="34" charset="0"/>
                  </a:rPr>
                  <a:t> :</a:t>
                </a:r>
                <a:endParaRPr lang="vi-VN" sz="2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11" y="315002"/>
                <a:ext cx="9646345" cy="523198"/>
              </a:xfrm>
              <a:prstGeom prst="rect">
                <a:avLst/>
              </a:prstGeom>
              <a:blipFill>
                <a:blip r:embed="rId6"/>
                <a:stretch>
                  <a:fillRect t="-8140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873805" y="2376785"/>
            <a:ext cx="1925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4517" y="992786"/>
            <a:ext cx="941774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</a:rPr>
              <a:t>	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b="1">
                <a:latin typeface="Arial" pitchFamily="34" charset="0"/>
                <a:cs typeface="Arial" pitchFamily="34" charset="0"/>
              </a:rPr>
              <a:t>  	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b="1">
                <a:latin typeface="Arial" pitchFamily="34" charset="0"/>
                <a:cs typeface="Arial" pitchFamily="34" charset="0"/>
              </a:rPr>
              <a:t>	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22812" y="950675"/>
            <a:ext cx="576642" cy="576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22812" y="4400848"/>
            <a:ext cx="2587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đ</a:t>
            </a:r>
            <a:r>
              <a:rPr lang="vi-VN" sz="2600" b="1" dirty="0">
                <a:latin typeface="Arial" pitchFamily="34" charset="0"/>
                <a:cs typeface="Arial" pitchFamily="34" charset="0"/>
              </a:rPr>
              <a:t>áp án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51249"/>
              </p:ext>
            </p:extLst>
          </p:nvPr>
        </p:nvGraphicFramePr>
        <p:xfrm>
          <a:off x="3096975" y="780616"/>
          <a:ext cx="843438" cy="89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419040" progId="Equation.DSMT4">
                  <p:embed/>
                </p:oleObj>
              </mc:Choice>
              <mc:Fallback>
                <p:oleObj name="Equation" r:id="rId7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975" y="780616"/>
                        <a:ext cx="843438" cy="89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74818"/>
              </p:ext>
            </p:extLst>
          </p:nvPr>
        </p:nvGraphicFramePr>
        <p:xfrm>
          <a:off x="5429409" y="780616"/>
          <a:ext cx="869633" cy="89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419040" progId="Equation.DSMT4">
                  <p:embed/>
                </p:oleObj>
              </mc:Choice>
              <mc:Fallback>
                <p:oleObj name="Equation" r:id="rId9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409" y="780616"/>
                        <a:ext cx="869633" cy="89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77291"/>
              </p:ext>
            </p:extLst>
          </p:nvPr>
        </p:nvGraphicFramePr>
        <p:xfrm>
          <a:off x="7972187" y="780616"/>
          <a:ext cx="843438" cy="89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419040" progId="Equation.DSMT4">
                  <p:embed/>
                </p:oleObj>
              </mc:Choice>
              <mc:Fallback>
                <p:oleObj name="Equation" r:id="rId11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187" y="780616"/>
                        <a:ext cx="843438" cy="89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94206"/>
              </p:ext>
            </p:extLst>
          </p:nvPr>
        </p:nvGraphicFramePr>
        <p:xfrm>
          <a:off x="10316845" y="780616"/>
          <a:ext cx="845185" cy="895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480" imgH="419040" progId="Equation.DSMT4">
                  <p:embed/>
                </p:oleObj>
              </mc:Choice>
              <mc:Fallback>
                <p:oleObj name="Equation" r:id="rId13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6845" y="780616"/>
                        <a:ext cx="845185" cy="895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63503"/>
              </p:ext>
            </p:extLst>
          </p:nvPr>
        </p:nvGraphicFramePr>
        <p:xfrm>
          <a:off x="4475257" y="2362200"/>
          <a:ext cx="1974660" cy="42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164880" progId="Equation.DSMT4">
                  <p:embed/>
                </p:oleObj>
              </mc:Choice>
              <mc:Fallback>
                <p:oleObj name="Equation" r:id="rId15" imgW="761760" imgH="1648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57" y="2362200"/>
                        <a:ext cx="1974660" cy="426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80774"/>
              </p:ext>
            </p:extLst>
          </p:nvPr>
        </p:nvGraphicFramePr>
        <p:xfrm>
          <a:off x="5024537" y="2895600"/>
          <a:ext cx="16129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164880" progId="Equation.DSMT4">
                  <p:embed/>
                </p:oleObj>
              </mc:Choice>
              <mc:Fallback>
                <p:oleObj name="Equation" r:id="rId17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37" y="2895600"/>
                        <a:ext cx="16129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62999"/>
              </p:ext>
            </p:extLst>
          </p:nvPr>
        </p:nvGraphicFramePr>
        <p:xfrm>
          <a:off x="5499100" y="3259138"/>
          <a:ext cx="10525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419040" progId="Equation.DSMT4">
                  <p:embed/>
                </p:oleObj>
              </mc:Choice>
              <mc:Fallback>
                <p:oleObj name="Equation" r:id="rId19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259138"/>
                        <a:ext cx="1052512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>
            <a:extLst>
              <a:ext uri="{FF2B5EF4-FFF2-40B4-BE49-F238E27FC236}">
                <a16:creationId xmlns:a16="http://schemas.microsoft.com/office/drawing/2014/main" id="{BA1B6561-96E3-47C3-AA71-78D0B7F1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8CFE98-3CBD-10CA-40AF-8A1CF35C339A}"/>
              </a:ext>
            </a:extLst>
          </p:cNvPr>
          <p:cNvSpPr/>
          <p:nvPr/>
        </p:nvSpPr>
        <p:spPr>
          <a:xfrm>
            <a:off x="216284" y="511314"/>
            <a:ext cx="16248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1</a:t>
            </a:r>
            <a:endParaRPr lang="en-US" sz="40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6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3D20EBEB-B4B9-90AB-4039-999E62A5AE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86286" y="2025353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2" grpId="0"/>
      <p:bldP spid="21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79612" y="120311"/>
            <a:ext cx="9906000" cy="2176978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77" y="2391896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5812" y="142875"/>
            <a:ext cx="98298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Th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anh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tham dự một kỳ kiểm tra năng lực tiếng Anh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gồm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4 bài kiểm tra nghe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đọc và viết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M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ỗi bài kiểm tra c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ó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điểm là số nguyên từ 0 đến 10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Đ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iểm trung bình của ba bà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i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kiểm tra nghe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nói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đọc của Thanh là 6,7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H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ỏi bài kiểm tra viết của Thanh cần được bao nhiêu điểm để điểm trung bình cả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4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bài kiểm tra được từ 7,0 trở lên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?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iết điểm trung bình được tính gần đúng đến chữ số thập phân thứ nhất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812" y="2762869"/>
                <a:ext cx="807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Điểm trung bình của 3 bài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là 6,7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nên tổng điểm 3 bài là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</a:t>
                </a:r>
              </a:p>
              <a:p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2762869"/>
                <a:ext cx="8077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906" t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59" y="2438400"/>
            <a:ext cx="2618153" cy="261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2.31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649" y="3532310"/>
                <a:ext cx="807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Điểm trung bình của 4 bài ít nhất là 7,0 nên tổng điểm 4 bài ít nhất là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𝟐𝟖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9" y="3532310"/>
                <a:ext cx="80772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906" t="-3937" r="-1208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648" y="4363069"/>
                <a:ext cx="83359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Gọi điểm bài kiểm tra viết của Thanh là x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𝟏𝟎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∈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𝑵</m:t>
                        </m:r>
                      </m:e>
                    </m:d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8" y="4363069"/>
                <a:ext cx="833596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77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1648" y="4833425"/>
                <a:ext cx="83359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Vì tổng điểm 3 bài là 20,1 và bài kiểm tra viết là x điểm nên tổng số điểm là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48" y="4833425"/>
                <a:ext cx="8335963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877" t="-3968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1812" y="5594888"/>
                <a:ext cx="1143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Để điểm trung bình của cả 4 bài được từ 7,0 trở lên thì tổng điểm của 4 bài ít nhất là 28 điểm nên ta có bất phương trình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𝟐𝟖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, từ đó ta có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𝟕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𝟗</m:t>
                    </m:r>
                  </m:oMath>
                </a14:m>
                <a:endParaRPr lang="vi-VN" sz="22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594888"/>
                <a:ext cx="114300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640" t="-3968" r="-693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  <p:bldP spid="15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612" y="120311"/>
            <a:ext cx="9906000" cy="2176978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6" y="2415148"/>
            <a:ext cx="1153285" cy="2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5812" y="171450"/>
            <a:ext cx="9829800" cy="215441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Để lập đội tuyển năng khiếu về bóng rổ của trường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thầy thể dục đưa ra quy định tuyển chọn như sau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mỗi bạn dự tuyển sẽ được ném 15 quả bóng vào rổ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quả bóng và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o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rổ được cộng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điểm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quả bóng ném ra ngoài bị trừ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điểm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Nếu bạn nào có số điểm từ 15 điểm trở lên thì sẽ được chọn vào đội tuyển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H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ỏi một học sinh muốn được chọn và đội tuyển thì phải ném ít nhất bao nhiêu quả vào rổ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?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612" y="2743200"/>
                <a:ext cx="8915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Gọi số quả bóng ném trúng rổ là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&lt;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≤</m:t>
                        </m:r>
                        <m:r>
                          <a:rPr lang="en-US" sz="22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𝟏𝟓</m:t>
                        </m:r>
                      </m:e>
                    </m:d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743200"/>
                <a:ext cx="891540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752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2504975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6704" y="372070"/>
            <a:ext cx="160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2.32</a:t>
            </a:r>
            <a:endParaRPr lang="en-US" sz="7200" b="1" spc="67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799" y="3211175"/>
            <a:ext cx="866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Số điểm thu được khi ném trúng x quả là 2.x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799" y="3679150"/>
                <a:ext cx="86677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Tổng số bóng được ném là 15 quả, x quả trúng nên số quả trượt là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3679150"/>
                <a:ext cx="866775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844" t="-3968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0799" y="4485679"/>
                <a:ext cx="8667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Số điểm bị mất khi ném trượt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là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4485679"/>
                <a:ext cx="866775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44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0799" y="4953654"/>
                <a:ext cx="113661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Nên số điểm thu được khi ném trúng được x quả là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𝟏𝟓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4953654"/>
                <a:ext cx="1136610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643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0799" y="5421629"/>
                <a:ext cx="113661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Số điểm để học sinh được chọn vào đội tuyển thì cần ít nhất 15 điểm nên ta có bất phương trình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𝟏𝟓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hay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𝟑𝟎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9" y="5421629"/>
                <a:ext cx="113661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643" t="-3937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1912" y="6228157"/>
            <a:ext cx="11366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học sinh muốn được chọn vào đội tuyển thì cần ném ít nhất </a:t>
            </a:r>
            <a:r>
              <a:rPr lang="vi-VN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quả vào rổ.</a:t>
            </a:r>
          </a:p>
        </p:txBody>
      </p:sp>
    </p:spTree>
    <p:extLst>
      <p:ext uri="{BB962C8B-B14F-4D97-AF65-F5344CB8AC3E}">
        <p14:creationId xmlns:p14="http://schemas.microsoft.com/office/powerpoint/2010/main" val="5600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2693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77BD0881-0DCB-C455-3BBC-9BED173D1A64}"/>
                  </a:ext>
                </a:extLst>
              </p:cNvPr>
              <p:cNvSpPr txBox="1"/>
              <p:nvPr/>
            </p:nvSpPr>
            <p:spPr>
              <a:xfrm>
                <a:off x="1641515" y="1371600"/>
                <a:ext cx="10015497" cy="4592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800" b="1" dirty="0"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B.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          </a:t>
                </a: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                D.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 </a:t>
                </a: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77BD0881-0DCB-C455-3BBC-9BED173D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15" y="1371600"/>
                <a:ext cx="10015497" cy="4592668"/>
              </a:xfrm>
              <a:prstGeom prst="rect">
                <a:avLst/>
              </a:prstGeo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nut 3"/>
          <p:cNvSpPr/>
          <p:nvPr/>
        </p:nvSpPr>
        <p:spPr>
          <a:xfrm>
            <a:off x="6188618" y="3657600"/>
            <a:ext cx="667794" cy="609600"/>
          </a:xfrm>
          <a:prstGeom prst="donut">
            <a:avLst>
              <a:gd name="adj" fmla="val 47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9F0C816-06FF-9859-F4BD-3C3A010B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C92D34-78B7-9DE3-5003-88175FBA67AB}"/>
              </a:ext>
            </a:extLst>
          </p:cNvPr>
          <p:cNvSpPr/>
          <p:nvPr/>
        </p:nvSpPr>
        <p:spPr>
          <a:xfrm>
            <a:off x="184475" y="511314"/>
            <a:ext cx="1557542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2</a:t>
            </a:r>
            <a:endParaRPr lang="en-US" sz="38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7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AEBB4C39-813E-73A2-749A-D55B5B676A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2412" y="276839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072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có nghiệm lớn hơn 1 với 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blipFill rotWithShape="1">
                <a:blip r:embed="rId7"/>
                <a:stretch>
                  <a:fillRect l="-850" t="-6977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42232"/>
              </p:ext>
            </p:extLst>
          </p:nvPr>
        </p:nvGraphicFramePr>
        <p:xfrm>
          <a:off x="2942400" y="966454"/>
          <a:ext cx="1198626" cy="388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64880" progId="Equation.DSMT4">
                  <p:embed/>
                </p:oleObj>
              </mc:Choice>
              <mc:Fallback>
                <p:oleObj name="Equation" r:id="rId8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400" y="966454"/>
                        <a:ext cx="1198626" cy="388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34517" y="914400"/>
            <a:ext cx="941774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</a:rPr>
              <a:t>	         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b="1">
                <a:latin typeface="Arial" pitchFamily="34" charset="0"/>
                <a:cs typeface="Arial" pitchFamily="34" charset="0"/>
              </a:rPr>
              <a:t>  	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b="1">
                <a:latin typeface="Arial" pitchFamily="34" charset="0"/>
                <a:cs typeface="Arial" pitchFamily="34" charset="0"/>
              </a:rPr>
              <a:t>	       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06840"/>
              </p:ext>
            </p:extLst>
          </p:nvPr>
        </p:nvGraphicFramePr>
        <p:xfrm>
          <a:off x="5484335" y="930115"/>
          <a:ext cx="1197928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164880" progId="Equation.DSMT4">
                  <p:embed/>
                </p:oleObj>
              </mc:Choice>
              <mc:Fallback>
                <p:oleObj name="Equation" r:id="rId10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335" y="930115"/>
                        <a:ext cx="1197928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08085"/>
              </p:ext>
            </p:extLst>
          </p:nvPr>
        </p:nvGraphicFramePr>
        <p:xfrm>
          <a:off x="7854713" y="966628"/>
          <a:ext cx="1227613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164880" progId="Equation.DSMT4">
                  <p:embed/>
                </p:oleObj>
              </mc:Choice>
              <mc:Fallback>
                <p:oleObj name="Equation" r:id="rId12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713" y="966628"/>
                        <a:ext cx="1227613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00188"/>
              </p:ext>
            </p:extLst>
          </p:nvPr>
        </p:nvGraphicFramePr>
        <p:xfrm>
          <a:off x="10319861" y="966628"/>
          <a:ext cx="1197928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07960" imgH="164880" progId="Equation.DSMT4">
                  <p:embed/>
                </p:oleObj>
              </mc:Choice>
              <mc:Fallback>
                <p:oleObj name="Equation" r:id="rId14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861" y="966628"/>
                        <a:ext cx="1197928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-1588" y="457200"/>
            <a:ext cx="1924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3</a:t>
            </a:r>
            <a:endParaRPr lang="en-US" sz="40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6393" y="2209800"/>
            <a:ext cx="1925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12688"/>
              </p:ext>
            </p:extLst>
          </p:nvPr>
        </p:nvGraphicFramePr>
        <p:xfrm>
          <a:off x="5010149" y="2235602"/>
          <a:ext cx="2303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164880" progId="Equation.DSMT4">
                  <p:embed/>
                </p:oleObj>
              </mc:Choice>
              <mc:Fallback>
                <p:oleObj name="Equation" r:id="rId16" imgW="888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49" y="2235602"/>
                        <a:ext cx="2303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31392" y="3352800"/>
            <a:ext cx="4087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Nghiệm lớn hơn 1 nên : 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20704"/>
              </p:ext>
            </p:extLst>
          </p:nvPr>
        </p:nvGraphicFramePr>
        <p:xfrm>
          <a:off x="5568950" y="2835275"/>
          <a:ext cx="1744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152280" progId="Equation.DSMT4">
                  <p:embed/>
                </p:oleObj>
              </mc:Choice>
              <mc:Fallback>
                <p:oleObj name="Equation" r:id="rId18" imgW="6728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835275"/>
                        <a:ext cx="17446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81600" y="4489411"/>
            <a:ext cx="2587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Chọn đ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áp án </a:t>
            </a:r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69708"/>
              </p:ext>
            </p:extLst>
          </p:nvPr>
        </p:nvGraphicFramePr>
        <p:xfrm>
          <a:off x="7512049" y="3385502"/>
          <a:ext cx="16795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47640" imgH="164880" progId="Equation.DSMT4">
                  <p:embed/>
                </p:oleObj>
              </mc:Choice>
              <mc:Fallback>
                <p:oleObj name="Equation" r:id="rId20" imgW="647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49" y="3385502"/>
                        <a:ext cx="16795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470503"/>
              </p:ext>
            </p:extLst>
          </p:nvPr>
        </p:nvGraphicFramePr>
        <p:xfrm>
          <a:off x="8075612" y="3962400"/>
          <a:ext cx="13509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0560" imgH="164880" progId="Equation.DSMT4">
                  <p:embed/>
                </p:oleObj>
              </mc:Choice>
              <mc:Fallback>
                <p:oleObj name="Equation" r:id="rId22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3962400"/>
                        <a:ext cx="13509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>
          <a:xfrm>
            <a:off x="7192684" y="905079"/>
            <a:ext cx="576642" cy="576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D21CD1E4-F7FB-4DEF-453A-B6BD847AFF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9412" y="1995190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3" grpId="0"/>
      <p:bldP spid="26" grpId="0"/>
      <p:bldP spid="28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75072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Nghiệm của b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ất phương trình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≥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 là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blipFill rotWithShape="1">
                <a:blip r:embed="rId7"/>
                <a:stretch>
                  <a:fillRect l="-850" t="-6977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40925"/>
              </p:ext>
            </p:extLst>
          </p:nvPr>
        </p:nvGraphicFramePr>
        <p:xfrm>
          <a:off x="3105150" y="714375"/>
          <a:ext cx="87153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419040" progId="Equation.DSMT4">
                  <p:embed/>
                </p:oleObj>
              </mc:Choice>
              <mc:Fallback>
                <p:oleObj name="Equation" r:id="rId8" imgW="406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714375"/>
                        <a:ext cx="87153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334517" y="914400"/>
            <a:ext cx="941774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</a:rPr>
              <a:t>	         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  </a:t>
            </a:r>
            <a:r>
              <a:rPr lang="en-US" b="1">
                <a:latin typeface="Arial" pitchFamily="34" charset="0"/>
                <a:cs typeface="Arial" pitchFamily="34" charset="0"/>
              </a:rPr>
              <a:t>	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b="1">
                <a:latin typeface="Arial" pitchFamily="34" charset="0"/>
                <a:cs typeface="Arial" pitchFamily="34" charset="0"/>
              </a:rPr>
              <a:t>	       	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076254"/>
              </p:ext>
            </p:extLst>
          </p:nvPr>
        </p:nvGraphicFramePr>
        <p:xfrm>
          <a:off x="5661025" y="676275"/>
          <a:ext cx="8445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419040" progId="Equation.DSMT4">
                  <p:embed/>
                </p:oleObj>
              </mc:Choice>
              <mc:Fallback>
                <p:oleObj name="Equation" r:id="rId10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676275"/>
                        <a:ext cx="8445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80780"/>
              </p:ext>
            </p:extLst>
          </p:nvPr>
        </p:nvGraphicFramePr>
        <p:xfrm>
          <a:off x="7928134" y="966628"/>
          <a:ext cx="1079183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164880" progId="Equation.DSMT4">
                  <p:embed/>
                </p:oleObj>
              </mc:Choice>
              <mc:Fallback>
                <p:oleObj name="Equation" r:id="rId12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8134" y="966628"/>
                        <a:ext cx="1079183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91695"/>
              </p:ext>
            </p:extLst>
          </p:nvPr>
        </p:nvGraphicFramePr>
        <p:xfrm>
          <a:off x="10379313" y="966628"/>
          <a:ext cx="1077436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164880" progId="Equation.DSMT4">
                  <p:embed/>
                </p:oleObj>
              </mc:Choice>
              <mc:Fallback>
                <p:oleObj name="Equation" r:id="rId14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9313" y="966628"/>
                        <a:ext cx="1077436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18075" y="372070"/>
            <a:ext cx="142128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4</a:t>
            </a:r>
            <a:endParaRPr lang="en-US" sz="38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6393" y="2209800"/>
            <a:ext cx="1925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12489"/>
              </p:ext>
            </p:extLst>
          </p:nvPr>
        </p:nvGraphicFramePr>
        <p:xfrm>
          <a:off x="4976813" y="2235200"/>
          <a:ext cx="23701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64880" progId="Equation.DSMT4">
                  <p:embed/>
                </p:oleObj>
              </mc:Choice>
              <mc:Fallback>
                <p:oleObj name="Equation" r:id="rId16" imgW="914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2235200"/>
                        <a:ext cx="23701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6181"/>
              </p:ext>
            </p:extLst>
          </p:nvPr>
        </p:nvGraphicFramePr>
        <p:xfrm>
          <a:off x="4922837" y="2771775"/>
          <a:ext cx="23701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400" imgH="164880" progId="Equation.DSMT4">
                  <p:embed/>
                </p:oleObj>
              </mc:Choice>
              <mc:Fallback>
                <p:oleObj name="Equation" r:id="rId18" imgW="914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7" y="2771775"/>
                        <a:ext cx="23701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99012" y="4489411"/>
            <a:ext cx="2587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Chọn đ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áp án </a:t>
            </a:r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212619"/>
              </p:ext>
            </p:extLst>
          </p:nvPr>
        </p:nvGraphicFramePr>
        <p:xfrm>
          <a:off x="5543550" y="3352800"/>
          <a:ext cx="11842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57200" imgH="164880" progId="Equation.DSMT4">
                  <p:embed/>
                </p:oleObj>
              </mc:Choice>
              <mc:Fallback>
                <p:oleObj name="Equation" r:id="rId20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352800"/>
                        <a:ext cx="11842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8774"/>
              </p:ext>
            </p:extLst>
          </p:nvPr>
        </p:nvGraphicFramePr>
        <p:xfrm>
          <a:off x="5748337" y="3886200"/>
          <a:ext cx="11842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7200" imgH="164880" progId="Equation.DSMT4">
                  <p:embed/>
                </p:oleObj>
              </mc:Choice>
              <mc:Fallback>
                <p:oleObj name="Equation" r:id="rId22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7" y="3886200"/>
                        <a:ext cx="11842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/>
          <p:cNvSpPr/>
          <p:nvPr/>
        </p:nvSpPr>
        <p:spPr>
          <a:xfrm>
            <a:off x="7192684" y="905079"/>
            <a:ext cx="576642" cy="576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D0D9F354-9287-D712-B327-E2C7604364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43627" y="1924414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3" grpId="0"/>
      <p:bldP spid="28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979612" y="120311"/>
            <a:ext cx="9906000" cy="1491443"/>
          </a:xfrm>
          <a:prstGeom prst="roundRect">
            <a:avLst>
              <a:gd name="adj" fmla="val 5381"/>
            </a:avLst>
          </a:prstGeom>
          <a:solidFill>
            <a:srgbClr val="CAE6EE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1" y="175072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algn="just"/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&gt;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. Khi đó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17" y="238802"/>
                <a:ext cx="9322494" cy="523198"/>
              </a:xfrm>
              <a:prstGeom prst="rect">
                <a:avLst/>
              </a:prstGeom>
              <a:blipFill rotWithShape="1">
                <a:blip r:embed="rId7"/>
                <a:stretch>
                  <a:fillRect l="-850" t="-6977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70160"/>
              </p:ext>
            </p:extLst>
          </p:nvPr>
        </p:nvGraphicFramePr>
        <p:xfrm>
          <a:off x="2840387" y="984250"/>
          <a:ext cx="10890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164880" progId="Equation.DSMT4">
                  <p:embed/>
                </p:oleObj>
              </mc:Choice>
              <mc:Fallback>
                <p:oleObj name="Equation" r:id="rId8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7" y="984250"/>
                        <a:ext cx="10890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77704" y="914400"/>
            <a:ext cx="941774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just"/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>
                <a:latin typeface="Arial" pitchFamily="34" charset="0"/>
                <a:cs typeface="Arial" pitchFamily="34" charset="0"/>
              </a:rPr>
              <a:t>	     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b="1">
                <a:latin typeface="Arial" pitchFamily="34" charset="0"/>
                <a:cs typeface="Arial" pitchFamily="34" charset="0"/>
              </a:rPr>
              <a:t>  	    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   </a:t>
            </a:r>
            <a:r>
              <a:rPr lang="en-US" b="1">
                <a:latin typeface="Arial" pitchFamily="34" charset="0"/>
                <a:cs typeface="Arial" pitchFamily="34" charset="0"/>
              </a:rPr>
              <a:t>	          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endParaRPr lang="vi-VN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60080"/>
              </p:ext>
            </p:extLst>
          </p:nvPr>
        </p:nvGraphicFramePr>
        <p:xfrm>
          <a:off x="4718399" y="976313"/>
          <a:ext cx="1579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164880" progId="Equation.DSMT4">
                  <p:embed/>
                </p:oleObj>
              </mc:Choice>
              <mc:Fallback>
                <p:oleObj name="Equation" r:id="rId10" imgW="736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399" y="976313"/>
                        <a:ext cx="15795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85938"/>
              </p:ext>
            </p:extLst>
          </p:nvPr>
        </p:nvGraphicFramePr>
        <p:xfrm>
          <a:off x="7004399" y="984250"/>
          <a:ext cx="20431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164880" progId="Equation.DSMT4">
                  <p:embed/>
                </p:oleObj>
              </mc:Choice>
              <mc:Fallback>
                <p:oleObj name="Equation" r:id="rId12" imgW="952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399" y="984250"/>
                        <a:ext cx="20431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47939"/>
              </p:ext>
            </p:extLst>
          </p:nvPr>
        </p:nvGraphicFramePr>
        <p:xfrm>
          <a:off x="9671399" y="984250"/>
          <a:ext cx="19875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164880" progId="Equation.DSMT4">
                  <p:embed/>
                </p:oleObj>
              </mc:Choice>
              <mc:Fallback>
                <p:oleObj name="Equation" r:id="rId14" imgW="9270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399" y="984250"/>
                        <a:ext cx="19875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49948" y="372070"/>
            <a:ext cx="155754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5</a:t>
            </a:r>
            <a:endParaRPr lang="en-US" sz="38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6393" y="2209800"/>
            <a:ext cx="1925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500" b="1">
                <a:latin typeface="Arial" pitchFamily="34" charset="0"/>
                <a:cs typeface="Arial" pitchFamily="34" charset="0"/>
              </a:rPr>
              <a:t>Ta có : </a:t>
            </a:r>
            <a:endParaRPr lang="vi-VN" sz="25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54258"/>
              </p:ext>
            </p:extLst>
          </p:nvPr>
        </p:nvGraphicFramePr>
        <p:xfrm>
          <a:off x="5181600" y="2209800"/>
          <a:ext cx="9540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9540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646612" y="3996968"/>
            <a:ext cx="2587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Chọn đ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áp án </a:t>
            </a:r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58097"/>
              </p:ext>
            </p:extLst>
          </p:nvPr>
        </p:nvGraphicFramePr>
        <p:xfrm>
          <a:off x="5000625" y="2795588"/>
          <a:ext cx="13160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7960" imgH="164880" progId="Equation.DSMT4">
                  <p:embed/>
                </p:oleObj>
              </mc:Choice>
              <mc:Fallback>
                <p:oleObj name="Equation" r:id="rId18" imgW="507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2795588"/>
                        <a:ext cx="13160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182118"/>
              </p:ext>
            </p:extLst>
          </p:nvPr>
        </p:nvGraphicFramePr>
        <p:xfrm>
          <a:off x="4451350" y="3384550"/>
          <a:ext cx="2468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52200" imgH="164880" progId="Equation.DSMT4">
                  <p:embed/>
                </p:oleObj>
              </mc:Choice>
              <mc:Fallback>
                <p:oleObj name="Equation" r:id="rId20" imgW="952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384550"/>
                        <a:ext cx="2468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6475412" y="905079"/>
            <a:ext cx="576642" cy="576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5E197F9C-494E-1444-5F97-BB9B40200D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49948" y="1902033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3" grpId="0"/>
      <p:bldP spid="27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0012" y="1524000"/>
            <a:ext cx="944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1.Tập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 + 1).(3 - x) = 0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{1 ; -3 }      		        B.  S = {-1 ; 3 }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 = {-1 ; -3 }    		        D.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onut 3"/>
          <p:cNvSpPr/>
          <p:nvPr/>
        </p:nvSpPr>
        <p:spPr>
          <a:xfrm>
            <a:off x="6950618" y="2133600"/>
            <a:ext cx="667794" cy="609600"/>
          </a:xfrm>
          <a:prstGeom prst="donut">
            <a:avLst>
              <a:gd name="adj" fmla="val 47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5E1E03-7CF4-D372-5A17-1CCD901A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B9B581-405A-F59B-0393-22113848139F}"/>
              </a:ext>
            </a:extLst>
          </p:cNvPr>
          <p:cNvSpPr/>
          <p:nvPr/>
        </p:nvSpPr>
        <p:spPr>
          <a:xfrm>
            <a:off x="300411" y="516754"/>
            <a:ext cx="138121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6</a:t>
            </a:r>
            <a:endParaRPr lang="en-US" sz="33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7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142D2747-65F9-D575-739B-09CEF0661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3412" y="167135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8458" y="1637473"/>
            <a:ext cx="8366954" cy="2810988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 cmpd="thickThin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0892" y="1781653"/>
                <a:ext cx="81233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err="1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212529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ịnh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rgbClr val="212529"/>
                    </a:solidFill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rgbClr val="212529"/>
                    </a:solidFill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892" y="1781653"/>
                <a:ext cx="8123310" cy="954107"/>
              </a:xfrm>
              <a:prstGeom prst="rect">
                <a:avLst/>
              </a:prstGeom>
              <a:blipFill>
                <a:blip r:embed="rId6"/>
                <a:stretch>
                  <a:fillRect l="-1500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76261" y="3042967"/>
                <a:ext cx="3589746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61" y="3042967"/>
                <a:ext cx="3589746" cy="452005"/>
              </a:xfrm>
              <a:prstGeom prst="rect">
                <a:avLst/>
              </a:prstGeom>
              <a:blipFill>
                <a:blip r:embed="rId7"/>
                <a:stretch>
                  <a:fillRect l="-3565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6261" y="3703067"/>
                <a:ext cx="3589746" cy="44784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61" y="3703067"/>
                <a:ext cx="3589746" cy="447842"/>
              </a:xfrm>
              <a:prstGeom prst="rect">
                <a:avLst/>
              </a:prstGeom>
              <a:blipFill>
                <a:blip r:embed="rId8"/>
                <a:stretch>
                  <a:fillRect l="-3565" t="-21622" b="-459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9357" y="3698903"/>
                <a:ext cx="3512852" cy="4520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57" y="3698903"/>
                <a:ext cx="3512852" cy="452005"/>
              </a:xfrm>
              <a:prstGeom prst="rect">
                <a:avLst/>
              </a:prstGeom>
              <a:blipFill>
                <a:blip r:embed="rId9"/>
                <a:stretch>
                  <a:fillRect l="-3646" t="-21622" b="-44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7743" y="3042967"/>
                <a:ext cx="3507027" cy="489539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743" y="3042967"/>
                <a:ext cx="3507027" cy="489539"/>
              </a:xfrm>
              <a:prstGeom prst="rect">
                <a:avLst/>
              </a:prstGeom>
              <a:blipFill>
                <a:blip r:embed="rId10"/>
                <a:stretch>
                  <a:fillRect l="-3478" t="-16250" b="-3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67789" y="2999463"/>
            <a:ext cx="519738" cy="5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65763" y="3635249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76449" y="3587542"/>
            <a:ext cx="548459" cy="5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055558" y="3002335"/>
            <a:ext cx="615718" cy="5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0EE2F16-105E-8BB9-0211-67939D51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" y="77194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A64EDC-529C-BD3F-632F-6157F620E49C}"/>
              </a:ext>
            </a:extLst>
          </p:cNvPr>
          <p:cNvSpPr/>
          <p:nvPr/>
        </p:nvSpPr>
        <p:spPr>
          <a:xfrm>
            <a:off x="338112" y="542836"/>
            <a:ext cx="138121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  <a:cs typeface="Arial" panose="020B0604020202020204" pitchFamily="34" charset="0"/>
              </a:rPr>
              <a:t>7</a:t>
            </a:r>
            <a:endParaRPr lang="en-US" sz="33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4" name="Donut 3">
            <a:extLst>
              <a:ext uri="{FF2B5EF4-FFF2-40B4-BE49-F238E27FC236}">
                <a16:creationId xmlns:a16="http://schemas.microsoft.com/office/drawing/2014/main" id="{F11B2E5B-8567-18E1-58F1-09738F438DE6}"/>
              </a:ext>
            </a:extLst>
          </p:cNvPr>
          <p:cNvSpPr/>
          <p:nvPr/>
        </p:nvSpPr>
        <p:spPr>
          <a:xfrm>
            <a:off x="6097821" y="2977942"/>
            <a:ext cx="667794" cy="609600"/>
          </a:xfrm>
          <a:prstGeom prst="donut">
            <a:avLst>
              <a:gd name="adj" fmla="val 47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20 Second Countdown - Đếm Ngược 20 Giây - The Question is Coming!">
            <a:hlinkClick r:id="" action="ppaction://media"/>
            <a:extLst>
              <a:ext uri="{FF2B5EF4-FFF2-40B4-BE49-F238E27FC236}">
                <a16:creationId xmlns:a16="http://schemas.microsoft.com/office/drawing/2014/main" id="{2E1C7395-A909-3C06-4BB8-629EC366C7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98116" y="243873"/>
            <a:ext cx="2195109" cy="12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29268</TotalTime>
  <Words>2386</Words>
  <Application>Microsoft Office PowerPoint</Application>
  <PresentationFormat>Custom</PresentationFormat>
  <Paragraphs>191</Paragraphs>
  <Slides>32</Slides>
  <Notes>23</Notes>
  <HiddenSlides>0</HiddenSlides>
  <MMClips>8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Xét bất phương trình 32 + (x – 45).0,4 &gt; 44 + 0,25x 0,15x &gt; 30 x &gt; 200 Vậy nếu khách hàng chỉ dùng tối đa 180 phút thì nên dùng gói cước A.  Nếu khách hàng dùng khoảng 500 phút thì nên dùng gói cước B</vt:lpstr>
      <vt:lpstr>PowerPoint Presentation</vt:lpstr>
      <vt:lpstr>Gọi điểm bài kiểm tra viết của Thanh là x (0≤x≤10,x∈Z)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1817</cp:revision>
  <dcterms:created xsi:type="dcterms:W3CDTF">2021-08-04T05:24:17Z</dcterms:created>
  <dcterms:modified xsi:type="dcterms:W3CDTF">2025-12-03T13:33:01Z</dcterms:modified>
</cp:coreProperties>
</file>