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5"/>
  </p:notesMasterIdLst>
  <p:sldIdLst>
    <p:sldId id="273" r:id="rId2"/>
    <p:sldId id="275" r:id="rId3"/>
    <p:sldId id="276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320" r:id="rId14"/>
    <p:sldId id="321" r:id="rId15"/>
    <p:sldId id="289" r:id="rId16"/>
    <p:sldId id="290" r:id="rId17"/>
    <p:sldId id="291" r:id="rId18"/>
    <p:sldId id="292" r:id="rId19"/>
    <p:sldId id="293" r:id="rId20"/>
    <p:sldId id="294" r:id="rId21"/>
    <p:sldId id="297" r:id="rId22"/>
    <p:sldId id="298" r:id="rId23"/>
    <p:sldId id="299" r:id="rId24"/>
    <p:sldId id="324" r:id="rId25"/>
    <p:sldId id="301" r:id="rId26"/>
    <p:sldId id="322" r:id="rId27"/>
    <p:sldId id="323" r:id="rId28"/>
    <p:sldId id="328" r:id="rId29"/>
    <p:sldId id="329" r:id="rId30"/>
    <p:sldId id="330" r:id="rId31"/>
    <p:sldId id="325" r:id="rId32"/>
    <p:sldId id="326" r:id="rId33"/>
    <p:sldId id="327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42"/>
    <a:srgbClr val="DDB901"/>
    <a:srgbClr val="206316"/>
    <a:srgbClr val="FFFFFF"/>
    <a:srgbClr val="04B4D3"/>
    <a:srgbClr val="005C2A"/>
    <a:srgbClr val="008A3E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458F9-79AE-45A3-81EC-E65C25EAE76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98108-B2B6-4ECF-8312-DD20DC1F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9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DA67-8F0B-4DD8-B55E-35E50048CF5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D1DD9B-18DB-4D76-96DE-9C3FCEA1C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DDC414-5819-4CB5-A469-413AA47D2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B661CC-968B-4F46-BC4A-4D802F4F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8162CA-4E7C-4839-80E6-9805365A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7806B2-26DF-4DC9-B442-AD6E0259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5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A6101E-0045-4FE9-BAF9-95B80847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BFDDF4-0188-452E-B324-5BA801733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9F59B8-D301-4CD1-9361-C2603933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5F9283-19B9-4899-AF09-2A37FFBF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7CC217-44A9-4544-96DB-EF2BAF17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ADE284A-F3AD-44A7-984F-83B411DEE3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BF4694E-25FC-4C36-9072-929B26D27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37046D-9A65-4B56-B551-4F7FF7AD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FF2538-CC2D-4C90-A9EA-0E72A3D6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0CA654-1A78-4163-A89D-D1563F08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4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2B8010-E0AB-4D6E-AFB3-92725C46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D0E277-19E8-4D14-867E-44A8AF584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4DC2DE-EA1E-4653-B29F-D8F8BDD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509174-B6AD-495D-A58A-FFBC2297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215B02-CE38-4FB1-998D-55195529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0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28B12-FC18-498E-ADAB-D8797AA7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1289C6-C3EE-4489-8E63-195FBBF2B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4E6F6B-F121-47C6-BD1F-9ED58E10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68F92E-5278-4CD9-A76E-8004805D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58FC14-BD4D-4F29-94FB-9ACAD58C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3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D4651-6907-4758-9173-3A8206E5E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3749D3-66A9-46C4-A583-2BDD1DC71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6599D0A-4ADB-4359-8869-DA0011628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A861AF-F57C-45C0-AD9A-CC04E025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17B74A-F18E-4E62-B74A-C00ED4555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33CD32-CC78-42C9-9772-CB24D863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8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C01E76-1C70-4E1D-A34F-A1E94B03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439945-805D-4694-B686-8A4AD82AA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2F4216-4CF6-4024-9E6E-6EB014B2B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A57CABA-7FD3-4C47-ADF7-07F0C976B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71F2A97-6FA7-463E-9DC2-7BF623342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02BA194-060A-4665-B2B1-6F258CA72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A8AD093-4F25-46A8-9C51-F7EE0A72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4439807-2DF6-4CE4-8C48-88928A52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671A1-7857-4CF2-96FD-CFD4BA31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1722C9B-28EE-4D5C-B60C-C5FE169F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53D791-EEBC-4318-84DC-01E24A4E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E03173-2274-4E87-ACAC-19902C03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9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6FF22B3-CF7D-475D-B470-47D7E7EB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6786459-5685-4ECC-994C-BBBB4F4E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6EB55DA-4464-4BEC-9EA3-458F1C67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4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95C259-2725-4BDE-B8F7-5E993489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07112F-D132-4028-8446-634238FD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02FB93-378C-4A0C-8C54-E07A877A4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93F9BE-FC2A-468B-A2FD-496B1D9CF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89255F-B97E-4032-8423-43EEA0A5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82E129-6BAF-436B-94D0-6A449217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1EDEB-3093-4CFB-9105-C1B3EBFA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AA66EA1-AEF1-40E3-975A-100D8F0F4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40A34E-A0CA-4E94-91FE-16786F3A3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9C2589-2D40-45B0-80EE-CD58438A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E1497E-405E-4EEF-B0CD-FA383079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7E0EA4-47C8-4ACD-93DF-E0034804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4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B31C0D-06B4-4903-895B-3E0D05EE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549352-2D2E-42DA-8A8A-7FA5D8C06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00D4C0-DB50-4D86-8080-E57BD2B47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4241-98AD-438B-B05C-328ECD8A0870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8B9C2D-AB6D-471E-A334-BA654DB18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99E461-12CE-4B89-A9C2-EDE8E99B4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2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3.gif"/><Relationship Id="rId7" Type="http://schemas.openxmlformats.org/officeDocument/2006/relationships/slide" Target="slide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slide" Target="slide3.xml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4.png"/><Relationship Id="rId5" Type="http://schemas.openxmlformats.org/officeDocument/2006/relationships/slide" Target="slide3.xml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34.png"/><Relationship Id="rId5" Type="http://schemas.openxmlformats.org/officeDocument/2006/relationships/slide" Target="slide3.xml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34.png"/><Relationship Id="rId5" Type="http://schemas.openxmlformats.org/officeDocument/2006/relationships/slide" Target="slide3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34.png"/><Relationship Id="rId5" Type="http://schemas.openxmlformats.org/officeDocument/2006/relationships/slide" Target="slide3.xml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34.png"/><Relationship Id="rId5" Type="http://schemas.openxmlformats.org/officeDocument/2006/relationships/slide" Target="slide3.xml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34.png"/><Relationship Id="rId5" Type="http://schemas.openxmlformats.org/officeDocument/2006/relationships/slide" Target="slide3.xml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34.png"/><Relationship Id="rId5" Type="http://schemas.openxmlformats.org/officeDocument/2006/relationships/slide" Target="slide3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-276447" y="91041"/>
            <a:ext cx="1219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chemeClr val="bg1"/>
                </a:solidFill>
              </a:rPr>
              <a:t>BÀI</a:t>
            </a:r>
            <a:r>
              <a:rPr lang="en-US" altLang="en-US" sz="6000" b="1" dirty="0">
                <a:solidFill>
                  <a:schemeClr val="bg1"/>
                </a:solidFill>
              </a:rPr>
              <a:t> 3 – </a:t>
            </a:r>
            <a:r>
              <a:rPr lang="en-US" altLang="en-US" sz="6000" b="1" dirty="0" err="1">
                <a:solidFill>
                  <a:schemeClr val="bg1"/>
                </a:solidFill>
              </a:rPr>
              <a:t>TIẾT</a:t>
            </a:r>
            <a:r>
              <a:rPr lang="en-US" altLang="en-US" sz="6000" b="1" dirty="0">
                <a:solidFill>
                  <a:schemeClr val="bg1"/>
                </a:solidFill>
              </a:rPr>
              <a:t> 9, 10, 11, 12, 13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chemeClr val="bg1"/>
                </a:solidFill>
              </a:rPr>
              <a:t>NGUYÊN</a:t>
            </a:r>
            <a:r>
              <a:rPr lang="en-US" altLang="en-US" sz="6000" b="1" dirty="0">
                <a:solidFill>
                  <a:schemeClr val="bg1"/>
                </a:solidFill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</a:rPr>
              <a:t>TỐ</a:t>
            </a:r>
            <a:r>
              <a:rPr lang="en-US" altLang="en-US" sz="6000" b="1" dirty="0">
                <a:solidFill>
                  <a:schemeClr val="bg1"/>
                </a:solidFill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</a:rPr>
              <a:t>HÓA</a:t>
            </a:r>
            <a:r>
              <a:rPr lang="en-US" altLang="en-US" sz="6000" b="1" dirty="0">
                <a:solidFill>
                  <a:schemeClr val="bg1"/>
                </a:solidFill>
              </a:rPr>
              <a:t> </a:t>
            </a:r>
            <a:r>
              <a:rPr lang="en-US" altLang="en-US" sz="6000" b="1" dirty="0" err="1">
                <a:solidFill>
                  <a:schemeClr val="bg1"/>
                </a:solidFill>
              </a:rPr>
              <a:t>HỌC</a:t>
            </a:r>
            <a:r>
              <a:rPr lang="en-US" altLang="en-US" sz="6000" b="1" dirty="0">
                <a:solidFill>
                  <a:schemeClr val="bg1"/>
                </a:solidFill>
              </a:rPr>
              <a:t> </a:t>
            </a:r>
            <a:endParaRPr lang="vi-VN" alt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0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ublic\Pictures\Sample Pictures\Captur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25" y="928688"/>
            <a:ext cx="8358188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381375" y="1285875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1e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5595938" y="1285875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1e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8167688" y="114300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1e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3533775" y="2487614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1p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5667375" y="255905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1p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7953375" y="2487614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1p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6238875" y="1844675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1n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8524875" y="1844675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2n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1339701" y="4572001"/>
            <a:ext cx="10100931" cy="2041450"/>
          </a:xfrm>
          <a:prstGeom prst="cloudCallout">
            <a:avLst>
              <a:gd name="adj1" fmla="val 23268"/>
              <a:gd name="adj2" fmla="val -8175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vi-VN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0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95693" y="142876"/>
            <a:ext cx="4752754" cy="899115"/>
          </a:xfrm>
          <a:prstGeom prst="cloudCallout">
            <a:avLst>
              <a:gd name="adj1" fmla="val 48941"/>
              <a:gd name="adj2" fmla="val 101683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499191" y="1512851"/>
            <a:ext cx="9080204" cy="182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12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tấm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thẻ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ghi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thông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tin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p, n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của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nguyên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tử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Thực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hiện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sắp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xếp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thẻ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thuộc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một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nguyên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tố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một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ô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vuông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nguyên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tử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nào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thuộc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cùng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một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nguyên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tố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hóa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1">
                    <a:lumMod val="75000"/>
                  </a:schemeClr>
                </a:solidFill>
              </a:rPr>
              <a:t>học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vi-V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50+ Hình nền Powerpoint ngộ nghĩnh, đáng yêu nhất - Phụ Kiện MacBook Chính  Hã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6"/>
          <p:cNvGrpSpPr>
            <a:grpSpLocks/>
          </p:cNvGrpSpPr>
          <p:nvPr/>
        </p:nvGrpSpPr>
        <p:grpSpPr bwMode="auto">
          <a:xfrm>
            <a:off x="1809751" y="642938"/>
            <a:ext cx="1285875" cy="2000250"/>
            <a:chOff x="357158" y="571481"/>
            <a:chExt cx="1285884" cy="2000264"/>
          </a:xfrm>
        </p:grpSpPr>
        <p:sp>
          <p:nvSpPr>
            <p:cNvPr id="4" name="Rounded Rectangle 3"/>
            <p:cNvSpPr/>
            <p:nvPr/>
          </p:nvSpPr>
          <p:spPr>
            <a:xfrm>
              <a:off x="357158" y="571481"/>
              <a:ext cx="1285884" cy="200026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17435" name="TextBox 4"/>
            <p:cNvSpPr txBox="1">
              <a:spLocks noChangeArrowheads="1"/>
            </p:cNvSpPr>
            <p:nvPr/>
          </p:nvSpPr>
          <p:spPr bwMode="auto">
            <a:xfrm>
              <a:off x="500034" y="714356"/>
              <a:ext cx="1143008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solidFill>
                    <a:srgbClr val="FF0000"/>
                  </a:solidFill>
                </a:rPr>
                <a:t>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</a:rPr>
                <a:t>1p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</a:rPr>
                <a:t>0n</a:t>
              </a:r>
              <a:endParaRPr lang="vi-VN" altLang="en-US" b="1">
                <a:solidFill>
                  <a:srgbClr val="002060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 bwMode="auto">
          <a:xfrm>
            <a:off x="3167064" y="642938"/>
            <a:ext cx="1285875" cy="200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3238500" y="785814"/>
            <a:ext cx="114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6p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6n</a:t>
            </a:r>
            <a:endParaRPr lang="vi-VN" altLang="en-US" b="1">
              <a:solidFill>
                <a:srgbClr val="00206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595814" y="642938"/>
            <a:ext cx="1285875" cy="200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7415" name="TextBox 4"/>
          <p:cNvSpPr txBox="1">
            <a:spLocks noChangeArrowheads="1"/>
          </p:cNvSpPr>
          <p:nvPr/>
        </p:nvSpPr>
        <p:spPr bwMode="auto">
          <a:xfrm>
            <a:off x="4667250" y="714376"/>
            <a:ext cx="114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1p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0n</a:t>
            </a:r>
            <a:endParaRPr lang="vi-VN" altLang="en-US" b="1">
              <a:solidFill>
                <a:srgbClr val="00206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096001" y="642938"/>
            <a:ext cx="1285875" cy="200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7417" name="TextBox 4"/>
          <p:cNvSpPr txBox="1">
            <a:spLocks noChangeArrowheads="1"/>
          </p:cNvSpPr>
          <p:nvPr/>
        </p:nvSpPr>
        <p:spPr bwMode="auto">
          <a:xfrm>
            <a:off x="6167438" y="785814"/>
            <a:ext cx="114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1p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2n</a:t>
            </a:r>
            <a:endParaRPr lang="vi-VN" altLang="en-US" b="1">
              <a:solidFill>
                <a:srgbClr val="00206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7596189" y="642938"/>
            <a:ext cx="1285875" cy="200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7419" name="TextBox 4"/>
          <p:cNvSpPr txBox="1">
            <a:spLocks noChangeArrowheads="1"/>
          </p:cNvSpPr>
          <p:nvPr/>
        </p:nvSpPr>
        <p:spPr bwMode="auto">
          <a:xfrm>
            <a:off x="7667625" y="785814"/>
            <a:ext cx="114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19p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19n</a:t>
            </a:r>
            <a:endParaRPr lang="vi-VN" altLang="en-US" b="1">
              <a:solidFill>
                <a:srgbClr val="00206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809751" y="3571875"/>
            <a:ext cx="1285875" cy="200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7421" name="TextBox 4"/>
          <p:cNvSpPr txBox="1">
            <a:spLocks noChangeArrowheads="1"/>
          </p:cNvSpPr>
          <p:nvPr/>
        </p:nvSpPr>
        <p:spPr bwMode="auto">
          <a:xfrm>
            <a:off x="1952625" y="3714751"/>
            <a:ext cx="114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20p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20n</a:t>
            </a:r>
            <a:endParaRPr lang="vi-VN" altLang="en-US" b="1">
              <a:solidFill>
                <a:srgbClr val="00206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167064" y="3571875"/>
            <a:ext cx="1285875" cy="200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7423" name="TextBox 4"/>
          <p:cNvSpPr txBox="1">
            <a:spLocks noChangeArrowheads="1"/>
          </p:cNvSpPr>
          <p:nvPr/>
        </p:nvSpPr>
        <p:spPr bwMode="auto">
          <a:xfrm>
            <a:off x="3309938" y="3714751"/>
            <a:ext cx="114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8p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10n</a:t>
            </a:r>
            <a:endParaRPr lang="vi-VN" altLang="en-US" b="1">
              <a:solidFill>
                <a:srgbClr val="00206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4524376" y="3571875"/>
            <a:ext cx="1285875" cy="200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7425" name="TextBox 4"/>
          <p:cNvSpPr txBox="1">
            <a:spLocks noChangeArrowheads="1"/>
          </p:cNvSpPr>
          <p:nvPr/>
        </p:nvSpPr>
        <p:spPr bwMode="auto">
          <a:xfrm>
            <a:off x="4667250" y="3714751"/>
            <a:ext cx="114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19p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20n</a:t>
            </a:r>
            <a:endParaRPr lang="vi-VN" altLang="en-US" b="1">
              <a:solidFill>
                <a:srgbClr val="00206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5953126" y="3571875"/>
            <a:ext cx="1285875" cy="200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7427" name="TextBox 4"/>
          <p:cNvSpPr txBox="1">
            <a:spLocks noChangeArrowheads="1"/>
          </p:cNvSpPr>
          <p:nvPr/>
        </p:nvSpPr>
        <p:spPr bwMode="auto">
          <a:xfrm>
            <a:off x="6096000" y="3714751"/>
            <a:ext cx="114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8p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9n</a:t>
            </a:r>
            <a:endParaRPr lang="vi-VN" altLang="en-US" b="1">
              <a:solidFill>
                <a:srgbClr val="00206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381876" y="3571875"/>
            <a:ext cx="1285875" cy="200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7429" name="TextBox 4"/>
          <p:cNvSpPr txBox="1">
            <a:spLocks noChangeArrowheads="1"/>
          </p:cNvSpPr>
          <p:nvPr/>
        </p:nvSpPr>
        <p:spPr bwMode="auto">
          <a:xfrm>
            <a:off x="7524750" y="3714751"/>
            <a:ext cx="114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6p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7n</a:t>
            </a:r>
            <a:endParaRPr lang="vi-VN" altLang="en-US" b="1">
              <a:solidFill>
                <a:srgbClr val="00206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9024939" y="642938"/>
            <a:ext cx="1285875" cy="200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7431" name="TextBox 4"/>
          <p:cNvSpPr txBox="1">
            <a:spLocks noChangeArrowheads="1"/>
          </p:cNvSpPr>
          <p:nvPr/>
        </p:nvSpPr>
        <p:spPr bwMode="auto">
          <a:xfrm>
            <a:off x="9096375" y="785814"/>
            <a:ext cx="114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7p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7n</a:t>
            </a:r>
            <a:endParaRPr lang="vi-VN" altLang="en-US" b="1">
              <a:solidFill>
                <a:srgbClr val="0020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8953501" y="3571875"/>
            <a:ext cx="1285875" cy="200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7433" name="TextBox 4"/>
          <p:cNvSpPr txBox="1">
            <a:spLocks noChangeArrowheads="1"/>
          </p:cNvSpPr>
          <p:nvPr/>
        </p:nvSpPr>
        <p:spPr bwMode="auto">
          <a:xfrm>
            <a:off x="9024938" y="3714751"/>
            <a:ext cx="114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8p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8n</a:t>
            </a:r>
            <a:endParaRPr lang="vi-VN" altLang="en-US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64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F6326D-BE6C-69D6-ECA8-9FB5B7F1BDE0}"/>
              </a:ext>
            </a:extLst>
          </p:cNvPr>
          <p:cNvSpPr txBox="1"/>
          <p:nvPr/>
        </p:nvSpPr>
        <p:spPr>
          <a:xfrm>
            <a:off x="287079" y="138224"/>
            <a:ext cx="436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F68C41-274F-D98B-24B1-891C196FC78C}"/>
              </a:ext>
            </a:extLst>
          </p:cNvPr>
          <p:cNvSpPr txBox="1"/>
          <p:nvPr/>
        </p:nvSpPr>
        <p:spPr>
          <a:xfrm>
            <a:off x="641496" y="722999"/>
            <a:ext cx="6907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niệm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2"/>
          <p:cNvSpPr/>
          <p:nvPr/>
        </p:nvSpPr>
        <p:spPr>
          <a:xfrm>
            <a:off x="785702" y="1246219"/>
            <a:ext cx="10910111" cy="31724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lnSpc>
                <a:spcPct val="120000"/>
              </a:lnSpc>
              <a:buFontTx/>
              <a:buChar char="-"/>
              <a:defRPr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proton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defRPr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Tx/>
              <a:buChar char="-"/>
              <a:defRPr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2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F6326D-BE6C-69D6-ECA8-9FB5B7F1BDE0}"/>
              </a:ext>
            </a:extLst>
          </p:cNvPr>
          <p:cNvSpPr txBox="1"/>
          <p:nvPr/>
        </p:nvSpPr>
        <p:spPr>
          <a:xfrm>
            <a:off x="287079" y="138224"/>
            <a:ext cx="436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F68C41-274F-D98B-24B1-891C196FC78C}"/>
              </a:ext>
            </a:extLst>
          </p:cNvPr>
          <p:cNvSpPr txBox="1"/>
          <p:nvPr/>
        </p:nvSpPr>
        <p:spPr>
          <a:xfrm>
            <a:off x="641496" y="722999"/>
            <a:ext cx="7705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nay</a:t>
            </a:r>
          </a:p>
        </p:txBody>
      </p:sp>
      <p:pic>
        <p:nvPicPr>
          <p:cNvPr id="19458" name="Picture 2" descr="C:\Users\Public\Pictures\Sample Pictures\Captur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432" y="1307774"/>
            <a:ext cx="10037135" cy="541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935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guyên tố phổ biến nhất trong lớp vỏ Trái đấ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26" y="285750"/>
            <a:ext cx="8215313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381251" y="5214938"/>
            <a:ext cx="70723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/>
              <a:t>Tỉ lệ phần trăm về khối lượng các nguyên tố trong vỏ Trái Đất</a:t>
            </a:r>
            <a:endParaRPr lang="vi-VN" altLang="en-US" i="1"/>
          </a:p>
        </p:txBody>
      </p:sp>
    </p:spTree>
    <p:extLst>
      <p:ext uri="{BB962C8B-B14F-4D97-AF65-F5344CB8AC3E}">
        <p14:creationId xmlns:p14="http://schemas.microsoft.com/office/powerpoint/2010/main" val="51159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ublic\Pictures\Sample Pictures\Captur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C:\Users\Public\Pictures\Sample Pictures\Capture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12191999" cy="687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50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Thành phần cơ thể người – Wikipedia tiếng Việ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2531" name="Picture 4" descr="Infographic] Những nguyên tố hóa học trong pháo hoa giúp cơ thể con người  hoạt động như thế n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705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895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C:\Users\Public\Pictures\Sample Pictures\Capture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1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C:\Users\Public\Pictures\Sample Pictures\Capture1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9237" y="0"/>
            <a:ext cx="4444189" cy="35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C:\Users\Public\Pictures\Sample Pictures\Capture1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9237" y="3590737"/>
            <a:ext cx="4444189" cy="329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384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"/>
          <p:cNvGrpSpPr>
            <a:grpSpLocks/>
          </p:cNvGrpSpPr>
          <p:nvPr/>
        </p:nvGrpSpPr>
        <p:grpSpPr bwMode="auto">
          <a:xfrm>
            <a:off x="108541" y="0"/>
            <a:ext cx="11991310" cy="6741042"/>
            <a:chOff x="285720" y="0"/>
            <a:chExt cx="8858280" cy="6286520"/>
          </a:xfrm>
        </p:grpSpPr>
        <p:pic>
          <p:nvPicPr>
            <p:cNvPr id="24579" name="Picture 2" descr="C:\Users\Public\Pictures\Sample Pictures\Capture1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0" y="285728"/>
              <a:ext cx="8572560" cy="6000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0" name="TextBox 2"/>
            <p:cNvSpPr txBox="1">
              <a:spLocks noChangeArrowheads="1"/>
            </p:cNvSpPr>
            <p:nvPr/>
          </p:nvSpPr>
          <p:spPr bwMode="auto">
            <a:xfrm>
              <a:off x="7786710" y="0"/>
              <a:ext cx="1357290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91301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hững nguyên tố hóa học nào có trong cơ thể người? - KhoaHoc.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9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424224" y="6072187"/>
            <a:ext cx="7637056" cy="6429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8236245" y="227937"/>
            <a:ext cx="3955755" cy="2121859"/>
          </a:xfrm>
          <a:prstGeom prst="cloudCallout">
            <a:avLst>
              <a:gd name="adj1" fmla="val -74592"/>
              <a:gd name="adj2" fmla="val 979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vi-VN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Top 123+] Hình nền Powerpoint “ĐẸP NHỨC NÁCH”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47B587-B33B-31E6-DBD6-723AB430C6C1}"/>
              </a:ext>
            </a:extLst>
          </p:cNvPr>
          <p:cNvSpPr txBox="1"/>
          <p:nvPr/>
        </p:nvSpPr>
        <p:spPr>
          <a:xfrm>
            <a:off x="287079" y="138224"/>
            <a:ext cx="436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626" name="Picture 2" descr="TÊN CÁC NGUYÊN TỐ HÓA HỌC THEO DANH PHÁP IUPAC - CÔ PHAN THẢO [27]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596" y="858094"/>
            <a:ext cx="5147599" cy="591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6783793" y="1529723"/>
            <a:ext cx="5060878" cy="299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chemeClr val="tx2"/>
                </a:solidFill>
              </a:rPr>
              <a:t>IUPAC </a:t>
            </a:r>
            <a:r>
              <a:rPr lang="en-US" altLang="en-US" b="1" i="1" dirty="0" err="1">
                <a:solidFill>
                  <a:schemeClr val="tx2"/>
                </a:solidFill>
              </a:rPr>
              <a:t>là</a:t>
            </a:r>
            <a:r>
              <a:rPr lang="en-US" altLang="en-US" b="1" i="1" dirty="0">
                <a:solidFill>
                  <a:schemeClr val="tx2"/>
                </a:solidFill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</a:rPr>
              <a:t>viết</a:t>
            </a:r>
            <a:r>
              <a:rPr lang="en-US" altLang="en-US" b="1" i="1" dirty="0">
                <a:solidFill>
                  <a:schemeClr val="tx2"/>
                </a:solidFill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</a:rPr>
              <a:t>tắt</a:t>
            </a:r>
            <a:r>
              <a:rPr lang="en-US" altLang="en-US" b="1" i="1" dirty="0">
                <a:solidFill>
                  <a:schemeClr val="tx2"/>
                </a:solidFill>
              </a:rPr>
              <a:t>  </a:t>
            </a:r>
            <a:r>
              <a:rPr lang="en-US" altLang="en-US" b="1" i="1" dirty="0" err="1">
                <a:solidFill>
                  <a:schemeClr val="tx2"/>
                </a:solidFill>
              </a:rPr>
              <a:t>tên</a:t>
            </a:r>
            <a:r>
              <a:rPr lang="en-US" altLang="en-US" b="1" i="1" dirty="0">
                <a:solidFill>
                  <a:schemeClr val="tx2"/>
                </a:solidFill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</a:rPr>
              <a:t>tiếng</a:t>
            </a:r>
            <a:r>
              <a:rPr lang="en-US" altLang="en-US" b="1" i="1" dirty="0">
                <a:solidFill>
                  <a:schemeClr val="tx2"/>
                </a:solidFill>
              </a:rPr>
              <a:t> Anh </a:t>
            </a:r>
            <a:r>
              <a:rPr lang="en-US" altLang="en-US" b="1" i="1" dirty="0" err="1">
                <a:solidFill>
                  <a:schemeClr val="tx2"/>
                </a:solidFill>
              </a:rPr>
              <a:t>có</a:t>
            </a:r>
            <a:r>
              <a:rPr lang="en-US" altLang="en-US" b="1" i="1" dirty="0">
                <a:solidFill>
                  <a:schemeClr val="tx2"/>
                </a:solidFill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</a:rPr>
              <a:t>nghĩa</a:t>
            </a:r>
            <a:r>
              <a:rPr lang="en-US" altLang="en-US" b="1" i="1" dirty="0">
                <a:solidFill>
                  <a:schemeClr val="tx2"/>
                </a:solidFill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</a:rPr>
              <a:t>là</a:t>
            </a:r>
            <a:r>
              <a:rPr lang="en-US" altLang="en-US" b="1" i="1" dirty="0">
                <a:solidFill>
                  <a:schemeClr val="tx2"/>
                </a:solidFill>
              </a:rPr>
              <a:t> “ Liên </a:t>
            </a:r>
            <a:r>
              <a:rPr lang="en-US" altLang="en-US" b="1" i="1" dirty="0" err="1">
                <a:solidFill>
                  <a:schemeClr val="tx2"/>
                </a:solidFill>
              </a:rPr>
              <a:t>minh</a:t>
            </a:r>
            <a:r>
              <a:rPr lang="en-US" altLang="en-US" b="1" i="1" dirty="0">
                <a:solidFill>
                  <a:schemeClr val="tx2"/>
                </a:solidFill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</a:rPr>
              <a:t>Quốc</a:t>
            </a:r>
            <a:r>
              <a:rPr lang="en-US" altLang="en-US" b="1" i="1" dirty="0">
                <a:solidFill>
                  <a:schemeClr val="tx2"/>
                </a:solidFill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</a:rPr>
              <a:t>tế</a:t>
            </a:r>
            <a:r>
              <a:rPr lang="en-US" altLang="en-US" b="1" i="1" dirty="0">
                <a:solidFill>
                  <a:schemeClr val="tx2"/>
                </a:solidFill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</a:rPr>
              <a:t>về</a:t>
            </a:r>
            <a:r>
              <a:rPr lang="en-US" altLang="en-US" b="1" i="1" dirty="0">
                <a:solidFill>
                  <a:schemeClr val="tx2"/>
                </a:solidFill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</a:rPr>
              <a:t>Hóa</a:t>
            </a:r>
            <a:r>
              <a:rPr lang="en-US" altLang="en-US" b="1" i="1" dirty="0">
                <a:solidFill>
                  <a:schemeClr val="tx2"/>
                </a:solidFill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</a:rPr>
              <a:t>học</a:t>
            </a:r>
            <a:r>
              <a:rPr lang="en-US" altLang="en-US" b="1" i="1" dirty="0">
                <a:solidFill>
                  <a:schemeClr val="tx2"/>
                </a:solidFill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</a:rPr>
              <a:t>cơ</a:t>
            </a:r>
            <a:r>
              <a:rPr lang="en-US" altLang="en-US" b="1" i="1" dirty="0">
                <a:solidFill>
                  <a:schemeClr val="tx2"/>
                </a:solidFill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</a:rPr>
              <a:t>bản</a:t>
            </a:r>
            <a:r>
              <a:rPr lang="en-US" altLang="en-US" b="1" i="1" dirty="0">
                <a:solidFill>
                  <a:schemeClr val="tx2"/>
                </a:solidFill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</a:rPr>
              <a:t>và</a:t>
            </a:r>
            <a:r>
              <a:rPr lang="en-US" altLang="en-US" b="1" i="1" dirty="0">
                <a:solidFill>
                  <a:schemeClr val="tx2"/>
                </a:solidFill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</a:rPr>
              <a:t>Hóa</a:t>
            </a:r>
            <a:r>
              <a:rPr lang="en-US" altLang="en-US" b="1" i="1" dirty="0">
                <a:solidFill>
                  <a:schemeClr val="tx2"/>
                </a:solidFill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</a:rPr>
              <a:t>học</a:t>
            </a:r>
            <a:r>
              <a:rPr lang="en-US" altLang="en-US" b="1" i="1" dirty="0">
                <a:solidFill>
                  <a:schemeClr val="tx2"/>
                </a:solidFill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</a:rPr>
              <a:t>ứng</a:t>
            </a:r>
            <a:r>
              <a:rPr lang="en-US" altLang="en-US" b="1" i="1" dirty="0">
                <a:solidFill>
                  <a:schemeClr val="tx2"/>
                </a:solidFill>
              </a:rPr>
              <a:t> </a:t>
            </a:r>
            <a:r>
              <a:rPr lang="en-US" altLang="en-US" b="1" i="1" dirty="0" err="1">
                <a:solidFill>
                  <a:schemeClr val="tx2"/>
                </a:solidFill>
              </a:rPr>
              <a:t>dụng</a:t>
            </a:r>
            <a:r>
              <a:rPr lang="en-US" altLang="en-US" b="1" i="1" dirty="0">
                <a:solidFill>
                  <a:schemeClr val="tx2"/>
                </a:solidFill>
              </a:rPr>
              <a:t>” </a:t>
            </a:r>
            <a:endParaRPr lang="vi-VN" altLang="en-US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9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Cách nhận biết kim loại đồng chính xác nhất trong 5 Phú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5" name="AutoShape 4" descr="Giá kim loại đồng thế giới hôm nay 05/07/2022 bao nhiêu tiền 1kg?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6" name="AutoShape 6" descr="Kim Loại Đồng Để Làm Gì? 3 Ngành Dùng Nhiều Kim Loại Đồng Nhất Là?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7" name="AutoShape 8" descr="Sắt là gì? Ứng dụng và vai trò của kim loại sắt trong đời sống - Phế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8678" name="Picture 9" descr="C:\Users\Admin\Pictures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121" y="571501"/>
            <a:ext cx="392906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C:\Users\Admin\Pictures\tải xuống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2616" y="160338"/>
            <a:ext cx="4209941" cy="615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1" descr="C:\Users\Admin\Picture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0839" y="3643313"/>
            <a:ext cx="38576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Box 8"/>
          <p:cNvSpPr txBox="1">
            <a:spLocks noChangeArrowheads="1"/>
          </p:cNvSpPr>
          <p:nvPr/>
        </p:nvSpPr>
        <p:spPr bwMode="auto">
          <a:xfrm>
            <a:off x="2267283" y="102227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Kim </a:t>
            </a:r>
            <a:r>
              <a:rPr lang="en-US" altLang="en-US" sz="2400" b="1" dirty="0" err="1">
                <a:solidFill>
                  <a:schemeClr val="tx2"/>
                </a:solidFill>
              </a:rPr>
              <a:t>loại</a:t>
            </a:r>
            <a:r>
              <a:rPr lang="en-US" altLang="en-US" sz="2400" b="1" dirty="0">
                <a:solidFill>
                  <a:schemeClr val="tx2"/>
                </a:solidFill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</a:rPr>
              <a:t>đồng</a:t>
            </a:r>
            <a:r>
              <a:rPr lang="en-US" altLang="en-US" sz="2400" b="1" dirty="0">
                <a:solidFill>
                  <a:schemeClr val="tx2"/>
                </a:solidFill>
              </a:rPr>
              <a:t> </a:t>
            </a:r>
            <a:endParaRPr lang="vi-VN" altLang="en-US" sz="2400" b="1" dirty="0">
              <a:solidFill>
                <a:schemeClr val="tx2"/>
              </a:solidFill>
            </a:endParaRPr>
          </a:p>
        </p:txBody>
      </p:sp>
      <p:sp>
        <p:nvSpPr>
          <p:cNvPr id="28682" name="TextBox 9"/>
          <p:cNvSpPr txBox="1">
            <a:spLocks noChangeArrowheads="1"/>
          </p:cNvSpPr>
          <p:nvPr/>
        </p:nvSpPr>
        <p:spPr bwMode="auto">
          <a:xfrm>
            <a:off x="7310439" y="152401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Kim loại nhôm </a:t>
            </a:r>
            <a:endParaRPr lang="vi-VN" altLang="en-US" sz="2400" b="1">
              <a:solidFill>
                <a:schemeClr val="tx2"/>
              </a:solidFill>
            </a:endParaRPr>
          </a:p>
        </p:txBody>
      </p:sp>
      <p:sp>
        <p:nvSpPr>
          <p:cNvPr id="28683" name="TextBox 10"/>
          <p:cNvSpPr txBox="1">
            <a:spLocks noChangeArrowheads="1"/>
          </p:cNvSpPr>
          <p:nvPr/>
        </p:nvSpPr>
        <p:spPr bwMode="auto">
          <a:xfrm>
            <a:off x="3381375" y="6286499"/>
            <a:ext cx="207312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Kim </a:t>
            </a:r>
            <a:r>
              <a:rPr lang="en-US" altLang="en-US" sz="2400" b="1" dirty="0" err="1">
                <a:solidFill>
                  <a:schemeClr val="tx2"/>
                </a:solidFill>
              </a:rPr>
              <a:t>loại</a:t>
            </a:r>
            <a:r>
              <a:rPr lang="en-US" altLang="en-US" sz="2400" b="1" dirty="0">
                <a:solidFill>
                  <a:schemeClr val="tx2"/>
                </a:solidFill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</a:rPr>
              <a:t>sắt</a:t>
            </a:r>
            <a:r>
              <a:rPr lang="en-US" altLang="en-US" sz="2400" b="1" dirty="0">
                <a:solidFill>
                  <a:schemeClr val="tx2"/>
                </a:solidFill>
              </a:rPr>
              <a:t>  </a:t>
            </a:r>
            <a:endParaRPr lang="vi-VN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20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Public\Pictures\Sample Pictures\Capture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410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50+ Hình nền Powerpoint ngộ nghĩnh, đáng yêu nhất - Phụ Kiện MacBook Chính  Hã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be 2"/>
          <p:cNvSpPr/>
          <p:nvPr/>
        </p:nvSpPr>
        <p:spPr>
          <a:xfrm>
            <a:off x="2738438" y="1428751"/>
            <a:ext cx="2857500" cy="271462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4" name="Cube 3"/>
          <p:cNvSpPr/>
          <p:nvPr/>
        </p:nvSpPr>
        <p:spPr>
          <a:xfrm>
            <a:off x="6881813" y="1428751"/>
            <a:ext cx="2857500" cy="2714625"/>
          </a:xfrm>
          <a:prstGeom prst="cub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09876" y="2000250"/>
            <a:ext cx="21431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rgbClr val="FF0000"/>
                </a:solidFill>
              </a:rPr>
              <a:t>Cl</a:t>
            </a:r>
            <a:r>
              <a:rPr lang="en-US" altLang="en-US" sz="4000" b="1">
                <a:solidFill>
                  <a:srgbClr val="FF0000"/>
                </a:solidFill>
              </a:rPr>
              <a:t>orine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Cl</a:t>
            </a:r>
            <a:endParaRPr lang="vi-VN" altLang="en-US" sz="4000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81814" y="2071689"/>
            <a:ext cx="21431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chemeClr val="bg1"/>
                </a:solidFill>
              </a:rPr>
              <a:t>C</a:t>
            </a:r>
            <a:r>
              <a:rPr lang="en-US" altLang="en-US" sz="4000" b="1">
                <a:solidFill>
                  <a:schemeClr val="bg1"/>
                </a:solidFill>
              </a:rPr>
              <a:t>arbon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</a:rPr>
              <a:t>C</a:t>
            </a:r>
            <a:endParaRPr lang="vi-VN" altLang="en-US" sz="4000" b="1">
              <a:solidFill>
                <a:schemeClr val="bg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381375" y="4572000"/>
            <a:ext cx="6000750" cy="1500188"/>
          </a:xfrm>
          <a:prstGeom prst="cloudCallout">
            <a:avLst>
              <a:gd name="adj1" fmla="val -20662"/>
              <a:gd name="adj2" fmla="val -924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24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0" y="4857750"/>
            <a:ext cx="5143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</a:rPr>
              <a:t>Nhận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xét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kí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hiệu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nguyên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tố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hóa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89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8732E9-9171-A889-5463-CC0B49232391}"/>
              </a:ext>
            </a:extLst>
          </p:cNvPr>
          <p:cNvSpPr txBox="1"/>
          <p:nvPr/>
        </p:nvSpPr>
        <p:spPr>
          <a:xfrm>
            <a:off x="287079" y="138224"/>
            <a:ext cx="436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1DCD62-BBA3-6422-DD56-0E7B291DB456}"/>
              </a:ext>
            </a:extLst>
          </p:cNvPr>
          <p:cNvSpPr txBox="1"/>
          <p:nvPr/>
        </p:nvSpPr>
        <p:spPr>
          <a:xfrm>
            <a:off x="797442" y="925032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20B6A7-733B-5C23-AF57-06FE467C4A90}"/>
              </a:ext>
            </a:extLst>
          </p:cNvPr>
          <p:cNvSpPr txBox="1"/>
          <p:nvPr/>
        </p:nvSpPr>
        <p:spPr>
          <a:xfrm>
            <a:off x="797442" y="1811078"/>
            <a:ext cx="10962167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435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55B5284-F66E-93C7-B20F-B11CD0064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606193"/>
              </p:ext>
            </p:extLst>
          </p:nvPr>
        </p:nvGraphicFramePr>
        <p:xfrm>
          <a:off x="0" y="364233"/>
          <a:ext cx="12192000" cy="6638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833">
                  <a:extLst>
                    <a:ext uri="{9D8B030D-6E8A-4147-A177-3AD203B41FA5}">
                      <a16:colId xmlns:a16="http://schemas.microsoft.com/office/drawing/2014/main" xmlns="" val="2876959383"/>
                    </a:ext>
                  </a:extLst>
                </a:gridCol>
                <a:gridCol w="2254102">
                  <a:extLst>
                    <a:ext uri="{9D8B030D-6E8A-4147-A177-3AD203B41FA5}">
                      <a16:colId xmlns:a16="http://schemas.microsoft.com/office/drawing/2014/main" xmlns="" val="4266222234"/>
                    </a:ext>
                  </a:extLst>
                </a:gridCol>
                <a:gridCol w="1648046">
                  <a:extLst>
                    <a:ext uri="{9D8B030D-6E8A-4147-A177-3AD203B41FA5}">
                      <a16:colId xmlns:a16="http://schemas.microsoft.com/office/drawing/2014/main" xmlns="" val="1513513894"/>
                    </a:ext>
                  </a:extLst>
                </a:gridCol>
                <a:gridCol w="2534530">
                  <a:extLst>
                    <a:ext uri="{9D8B030D-6E8A-4147-A177-3AD203B41FA5}">
                      <a16:colId xmlns:a16="http://schemas.microsoft.com/office/drawing/2014/main" xmlns="" val="2561364512"/>
                    </a:ext>
                  </a:extLst>
                </a:gridCol>
                <a:gridCol w="3001489">
                  <a:extLst>
                    <a:ext uri="{9D8B030D-6E8A-4147-A177-3AD203B41FA5}">
                      <a16:colId xmlns:a16="http://schemas.microsoft.com/office/drawing/2014/main" xmlns="" val="1749252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KLNT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(amu)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Phiên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9909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/ˈ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haɪdrədʒən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/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3501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hiːliəm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5320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Lithium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lɪ</a:t>
                      </a:r>
                      <a:r>
                        <a:rPr lang="el-G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iəm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237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Beryllium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bəˈrɪliəm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09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bɔːrɒn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3780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kɑːbən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371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naɪtrədʒən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380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ɒksɪdʒən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9379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flɔːriːn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6168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niːɒn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8822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095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55B5284-F66E-93C7-B20F-B11CD0064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019057"/>
              </p:ext>
            </p:extLst>
          </p:nvPr>
        </p:nvGraphicFramePr>
        <p:xfrm>
          <a:off x="-106326" y="390713"/>
          <a:ext cx="12142382" cy="6638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996">
                  <a:extLst>
                    <a:ext uri="{9D8B030D-6E8A-4147-A177-3AD203B41FA5}">
                      <a16:colId xmlns:a16="http://schemas.microsoft.com/office/drawing/2014/main" xmlns="" val="2876959383"/>
                    </a:ext>
                  </a:extLst>
                </a:gridCol>
                <a:gridCol w="1903228">
                  <a:extLst>
                    <a:ext uri="{9D8B030D-6E8A-4147-A177-3AD203B41FA5}">
                      <a16:colId xmlns:a16="http://schemas.microsoft.com/office/drawing/2014/main" xmlns="" val="4266222234"/>
                    </a:ext>
                  </a:extLst>
                </a:gridCol>
                <a:gridCol w="2272282">
                  <a:extLst>
                    <a:ext uri="{9D8B030D-6E8A-4147-A177-3AD203B41FA5}">
                      <a16:colId xmlns:a16="http://schemas.microsoft.com/office/drawing/2014/main" xmlns="" val="3706917478"/>
                    </a:ext>
                  </a:extLst>
                </a:gridCol>
                <a:gridCol w="2597312">
                  <a:extLst>
                    <a:ext uri="{9D8B030D-6E8A-4147-A177-3AD203B41FA5}">
                      <a16:colId xmlns:a16="http://schemas.microsoft.com/office/drawing/2014/main" xmlns="" val="2561364512"/>
                    </a:ext>
                  </a:extLst>
                </a:gridCol>
                <a:gridCol w="2562564">
                  <a:extLst>
                    <a:ext uri="{9D8B030D-6E8A-4147-A177-3AD203B41FA5}">
                      <a16:colId xmlns:a16="http://schemas.microsoft.com/office/drawing/2014/main" xmlns="" val="1749252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KLNT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(amu)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Phiên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9909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səʊdiəm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0981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mæɡˈniːziəm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3501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Aluminium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/ˌ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æljəˈmɪniəm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5320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sɪlɪkən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237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Phosphorus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fɒsfərəs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09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sʌlfə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(r)/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3780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klɔːriːn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371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ɑːɡɒn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380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Potassium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pəˈtæsiəm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9379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kælsiəm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6168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172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55B5284-F66E-93C7-B20F-B11CD0064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267206"/>
              </p:ext>
            </p:extLst>
          </p:nvPr>
        </p:nvGraphicFramePr>
        <p:xfrm>
          <a:off x="-95692" y="839972"/>
          <a:ext cx="11663917" cy="4645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264">
                  <a:extLst>
                    <a:ext uri="{9D8B030D-6E8A-4147-A177-3AD203B41FA5}">
                      <a16:colId xmlns:a16="http://schemas.microsoft.com/office/drawing/2014/main" xmlns="" val="2876959383"/>
                    </a:ext>
                  </a:extLst>
                </a:gridCol>
                <a:gridCol w="1871330">
                  <a:extLst>
                    <a:ext uri="{9D8B030D-6E8A-4147-A177-3AD203B41FA5}">
                      <a16:colId xmlns:a16="http://schemas.microsoft.com/office/drawing/2014/main" xmlns="" val="4266222234"/>
                    </a:ext>
                  </a:extLst>
                </a:gridCol>
                <a:gridCol w="2015435">
                  <a:extLst>
                    <a:ext uri="{9D8B030D-6E8A-4147-A177-3AD203B41FA5}">
                      <a16:colId xmlns:a16="http://schemas.microsoft.com/office/drawing/2014/main" xmlns="" val="1596267132"/>
                    </a:ext>
                  </a:extLst>
                </a:gridCol>
                <a:gridCol w="3044395">
                  <a:extLst>
                    <a:ext uri="{9D8B030D-6E8A-4147-A177-3AD203B41FA5}">
                      <a16:colId xmlns:a16="http://schemas.microsoft.com/office/drawing/2014/main" xmlns="" val="2561364512"/>
                    </a:ext>
                  </a:extLst>
                </a:gridCol>
                <a:gridCol w="2425493">
                  <a:extLst>
                    <a:ext uri="{9D8B030D-6E8A-4147-A177-3AD203B41FA5}">
                      <a16:colId xmlns:a16="http://schemas.microsoft.com/office/drawing/2014/main" xmlns="" val="1749252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KLNT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(amu)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Phiên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9909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Iron (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Sắt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aɪən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3501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Copper (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kɑːpər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5320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Zinc (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Kẽm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zɪŋk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237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brəʊmiːn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09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Silver (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Bạc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sɪlvər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3780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740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72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55B5284-F66E-93C7-B20F-B11CD0064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787591"/>
              </p:ext>
            </p:extLst>
          </p:nvPr>
        </p:nvGraphicFramePr>
        <p:xfrm>
          <a:off x="434163" y="362488"/>
          <a:ext cx="11323674" cy="6638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929">
                  <a:extLst>
                    <a:ext uri="{9D8B030D-6E8A-4147-A177-3AD203B41FA5}">
                      <a16:colId xmlns:a16="http://schemas.microsoft.com/office/drawing/2014/main" xmlns="" val="2876959383"/>
                    </a:ext>
                  </a:extLst>
                </a:gridCol>
                <a:gridCol w="2527860">
                  <a:extLst>
                    <a:ext uri="{9D8B030D-6E8A-4147-A177-3AD203B41FA5}">
                      <a16:colId xmlns:a16="http://schemas.microsoft.com/office/drawing/2014/main" xmlns="" val="4266222234"/>
                    </a:ext>
                  </a:extLst>
                </a:gridCol>
                <a:gridCol w="4972885">
                  <a:extLst>
                    <a:ext uri="{9D8B030D-6E8A-4147-A177-3AD203B41FA5}">
                      <a16:colId xmlns:a16="http://schemas.microsoft.com/office/drawing/2014/main" xmlns="" val="2561364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endParaRPr lang="en-US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Khối</a:t>
                      </a:r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9909347"/>
                  </a:ext>
                </a:extLst>
              </a:tr>
              <a:tr h="56851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3501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5320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237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09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3780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371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380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9379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6168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882224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C8DB15-635E-F235-4A40-0DFBFABFD40E}"/>
              </a:ext>
            </a:extLst>
          </p:cNvPr>
          <p:cNvSpPr txBox="1"/>
          <p:nvPr/>
        </p:nvSpPr>
        <p:spPr>
          <a:xfrm>
            <a:off x="1539948" y="930045"/>
            <a:ext cx="1690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Sodium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C417C6-9DE7-4FEC-152F-03939466A0E9}"/>
              </a:ext>
            </a:extLst>
          </p:cNvPr>
          <p:cNvSpPr txBox="1"/>
          <p:nvPr/>
        </p:nvSpPr>
        <p:spPr>
          <a:xfrm>
            <a:off x="5300328" y="1514820"/>
            <a:ext cx="836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9464C4-92F2-678A-483C-A88202592DB5}"/>
              </a:ext>
            </a:extLst>
          </p:cNvPr>
          <p:cNvSpPr txBox="1"/>
          <p:nvPr/>
        </p:nvSpPr>
        <p:spPr>
          <a:xfrm>
            <a:off x="1539948" y="2007917"/>
            <a:ext cx="212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Chlorine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7976A7-EB15-F009-6BD3-BE70663A959B}"/>
              </a:ext>
            </a:extLst>
          </p:cNvPr>
          <p:cNvSpPr txBox="1"/>
          <p:nvPr/>
        </p:nvSpPr>
        <p:spPr>
          <a:xfrm>
            <a:off x="1539948" y="3703842"/>
            <a:ext cx="1690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63C152-1E97-E3B6-7AF9-FA4A15BA3899}"/>
              </a:ext>
            </a:extLst>
          </p:cNvPr>
          <p:cNvSpPr txBox="1"/>
          <p:nvPr/>
        </p:nvSpPr>
        <p:spPr>
          <a:xfrm>
            <a:off x="5300328" y="2592692"/>
            <a:ext cx="935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BA3948-5C02-5C75-F36B-2D70A1574D40}"/>
              </a:ext>
            </a:extLst>
          </p:cNvPr>
          <p:cNvSpPr txBox="1"/>
          <p:nvPr/>
        </p:nvSpPr>
        <p:spPr>
          <a:xfrm>
            <a:off x="5300328" y="3180996"/>
            <a:ext cx="935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3D8684-B24C-8AA0-4ECB-736D0A30E5DF}"/>
              </a:ext>
            </a:extLst>
          </p:cNvPr>
          <p:cNvSpPr txBox="1"/>
          <p:nvPr/>
        </p:nvSpPr>
        <p:spPr>
          <a:xfrm>
            <a:off x="1444254" y="4249942"/>
            <a:ext cx="212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6B03610-D075-23A2-07AA-53DB17A3064A}"/>
              </a:ext>
            </a:extLst>
          </p:cNvPr>
          <p:cNvSpPr txBox="1"/>
          <p:nvPr/>
        </p:nvSpPr>
        <p:spPr>
          <a:xfrm>
            <a:off x="1876645" y="4843341"/>
            <a:ext cx="1690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FC8E09D-68A7-D559-3025-AD78B72DDFA1}"/>
              </a:ext>
            </a:extLst>
          </p:cNvPr>
          <p:cNvSpPr txBox="1"/>
          <p:nvPr/>
        </p:nvSpPr>
        <p:spPr>
          <a:xfrm>
            <a:off x="5303872" y="5407671"/>
            <a:ext cx="935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E73194-9647-4DAC-077E-AB8ADBF9319A}"/>
              </a:ext>
            </a:extLst>
          </p:cNvPr>
          <p:cNvSpPr txBox="1"/>
          <p:nvPr/>
        </p:nvSpPr>
        <p:spPr>
          <a:xfrm>
            <a:off x="5378300" y="5951591"/>
            <a:ext cx="935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</a:p>
        </p:txBody>
      </p:sp>
    </p:spTree>
    <p:extLst>
      <p:ext uri="{BB962C8B-B14F-4D97-AF65-F5344CB8AC3E}">
        <p14:creationId xmlns:p14="http://schemas.microsoft.com/office/powerpoint/2010/main" val="271502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ublic\Pictures\Sample Pictures\Cap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738563" y="214313"/>
            <a:ext cx="4214812" cy="500062"/>
          </a:xfrm>
          <a:prstGeom prst="round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chemeClr val="tx2"/>
                </a:solidFill>
              </a:rPr>
              <a:t>Nguyên tố carbon</a:t>
            </a:r>
            <a:endParaRPr lang="vi-VN" sz="4000" b="1">
              <a:solidFill>
                <a:schemeClr val="tx2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381251" y="5500688"/>
            <a:ext cx="1571625" cy="5715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4042587" y="5463382"/>
            <a:ext cx="6000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</a:rPr>
              <a:t>Nguyên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tố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hóa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học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là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gì</a:t>
            </a:r>
            <a:r>
              <a:rPr lang="en-US" altLang="en-US" sz="3600" b="1" dirty="0">
                <a:solidFill>
                  <a:schemeClr val="bg1"/>
                </a:solidFill>
              </a:rPr>
              <a:t> ? </a:t>
            </a:r>
            <a:endParaRPr lang="vi-VN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17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55B5284-F66E-93C7-B20F-B11CD00644A1}"/>
              </a:ext>
            </a:extLst>
          </p:cNvPr>
          <p:cNvGraphicFramePr>
            <a:graphicFrameLocks noGrp="1"/>
          </p:cNvGraphicFramePr>
          <p:nvPr/>
        </p:nvGraphicFramePr>
        <p:xfrm>
          <a:off x="434163" y="362488"/>
          <a:ext cx="11323674" cy="6638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929">
                  <a:extLst>
                    <a:ext uri="{9D8B030D-6E8A-4147-A177-3AD203B41FA5}">
                      <a16:colId xmlns:a16="http://schemas.microsoft.com/office/drawing/2014/main" xmlns="" val="2876959383"/>
                    </a:ext>
                  </a:extLst>
                </a:gridCol>
                <a:gridCol w="2527860">
                  <a:extLst>
                    <a:ext uri="{9D8B030D-6E8A-4147-A177-3AD203B41FA5}">
                      <a16:colId xmlns:a16="http://schemas.microsoft.com/office/drawing/2014/main" xmlns="" val="4266222234"/>
                    </a:ext>
                  </a:extLst>
                </a:gridCol>
                <a:gridCol w="4972885">
                  <a:extLst>
                    <a:ext uri="{9D8B030D-6E8A-4147-A177-3AD203B41FA5}">
                      <a16:colId xmlns:a16="http://schemas.microsoft.com/office/drawing/2014/main" xmlns="" val="2561364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endParaRPr lang="en-US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Khối</a:t>
                      </a:r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9909347"/>
                  </a:ext>
                </a:extLst>
              </a:tr>
              <a:tr h="56851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3501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5320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237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09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3780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371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380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9379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6168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882224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C8DB15-635E-F235-4A40-0DFBFABFD40E}"/>
              </a:ext>
            </a:extLst>
          </p:cNvPr>
          <p:cNvSpPr txBox="1"/>
          <p:nvPr/>
        </p:nvSpPr>
        <p:spPr>
          <a:xfrm>
            <a:off x="1107558" y="930045"/>
            <a:ext cx="2122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Aluminium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C417C6-9DE7-4FEC-152F-03939466A0E9}"/>
              </a:ext>
            </a:extLst>
          </p:cNvPr>
          <p:cNvSpPr txBox="1"/>
          <p:nvPr/>
        </p:nvSpPr>
        <p:spPr>
          <a:xfrm>
            <a:off x="5300328" y="1514820"/>
            <a:ext cx="836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9464C4-92F2-678A-483C-A88202592DB5}"/>
              </a:ext>
            </a:extLst>
          </p:cNvPr>
          <p:cNvSpPr txBox="1"/>
          <p:nvPr/>
        </p:nvSpPr>
        <p:spPr>
          <a:xfrm>
            <a:off x="1539948" y="2007917"/>
            <a:ext cx="212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7976A7-EB15-F009-6BD3-BE70663A959B}"/>
              </a:ext>
            </a:extLst>
          </p:cNvPr>
          <p:cNvSpPr txBox="1"/>
          <p:nvPr/>
        </p:nvSpPr>
        <p:spPr>
          <a:xfrm>
            <a:off x="1539948" y="3703842"/>
            <a:ext cx="1873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Nitrogen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63C152-1E97-E3B6-7AF9-FA4A15BA3899}"/>
              </a:ext>
            </a:extLst>
          </p:cNvPr>
          <p:cNvSpPr txBox="1"/>
          <p:nvPr/>
        </p:nvSpPr>
        <p:spPr>
          <a:xfrm>
            <a:off x="5300328" y="2592692"/>
            <a:ext cx="935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BA3948-5C02-5C75-F36B-2D70A1574D40}"/>
              </a:ext>
            </a:extLst>
          </p:cNvPr>
          <p:cNvSpPr txBox="1"/>
          <p:nvPr/>
        </p:nvSpPr>
        <p:spPr>
          <a:xfrm>
            <a:off x="5300328" y="3180996"/>
            <a:ext cx="935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3D8684-B24C-8AA0-4ECB-736D0A30E5DF}"/>
              </a:ext>
            </a:extLst>
          </p:cNvPr>
          <p:cNvSpPr txBox="1"/>
          <p:nvPr/>
        </p:nvSpPr>
        <p:spPr>
          <a:xfrm>
            <a:off x="1779179" y="4237539"/>
            <a:ext cx="139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Sulfur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6B03610-D075-23A2-07AA-53DB17A3064A}"/>
              </a:ext>
            </a:extLst>
          </p:cNvPr>
          <p:cNvSpPr txBox="1"/>
          <p:nvPr/>
        </p:nvSpPr>
        <p:spPr>
          <a:xfrm>
            <a:off x="5378299" y="4802469"/>
            <a:ext cx="935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FC8E09D-68A7-D559-3025-AD78B72DDFA1}"/>
              </a:ext>
            </a:extLst>
          </p:cNvPr>
          <p:cNvSpPr txBox="1"/>
          <p:nvPr/>
        </p:nvSpPr>
        <p:spPr>
          <a:xfrm>
            <a:off x="5378300" y="5407671"/>
            <a:ext cx="935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E73194-9647-4DAC-077E-AB8ADBF9319A}"/>
              </a:ext>
            </a:extLst>
          </p:cNvPr>
          <p:cNvSpPr txBox="1"/>
          <p:nvPr/>
        </p:nvSpPr>
        <p:spPr>
          <a:xfrm>
            <a:off x="5378300" y="5951591"/>
            <a:ext cx="935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50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EE1379-C7FC-5115-7F34-9D67165FB944}"/>
              </a:ext>
            </a:extLst>
          </p:cNvPr>
          <p:cNvSpPr txBox="1"/>
          <p:nvPr/>
        </p:nvSpPr>
        <p:spPr>
          <a:xfrm>
            <a:off x="202018" y="281792"/>
            <a:ext cx="11989982" cy="3147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BT1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H, Li, NA, O, Ne, AL, CA, K, N,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BE, B,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MG,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BT2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B9EFFE-BCA8-761C-D805-07833D8A0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95" y="3493885"/>
            <a:ext cx="9968589" cy="337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88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48B3A7-9D7E-E897-30E6-BBFEE0DD6F8E}"/>
              </a:ext>
            </a:extLst>
          </p:cNvPr>
          <p:cNvSpPr txBox="1"/>
          <p:nvPr/>
        </p:nvSpPr>
        <p:spPr>
          <a:xfrm>
            <a:off x="202018" y="281792"/>
            <a:ext cx="11989982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BT3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AF0057-00A8-B9CD-F5B4-D93E818A0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216"/>
            <a:ext cx="12089973" cy="223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30EB4E-EB8E-25B4-6467-B39B2C98B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18" y="3095523"/>
            <a:ext cx="11104923" cy="336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26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03ED41-CE73-E7A3-A168-BCAB08901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8" y="281792"/>
            <a:ext cx="12015958" cy="3496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BF438A-3A6E-F3AC-D565-95393650513A}"/>
              </a:ext>
            </a:extLst>
          </p:cNvPr>
          <p:cNvSpPr txBox="1"/>
          <p:nvPr/>
        </p:nvSpPr>
        <p:spPr>
          <a:xfrm>
            <a:off x="202018" y="281792"/>
            <a:ext cx="1041991" cy="561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BT4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13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531" y="0"/>
            <a:ext cx="9112469" cy="6834352"/>
          </a:xfrm>
          <a:prstGeom prst="rect">
            <a:avLst/>
          </a:prstGeom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828800" y="1667854"/>
            <a:ext cx="8636000" cy="491416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4667"/>
              </a:lnSpc>
              <a:defRPr/>
            </a:pPr>
            <a:r>
              <a:rPr lang="vi-VN" sz="3200" dirty="0">
                <a:solidFill>
                  <a:schemeClr val="bg1"/>
                </a:solidFill>
                <a:latin typeface="Arial (Body)"/>
              </a:rPr>
              <a:t>- Có </a:t>
            </a:r>
            <a:r>
              <a:rPr lang="en-US" sz="3200" dirty="0">
                <a:solidFill>
                  <a:schemeClr val="bg1"/>
                </a:solidFill>
                <a:latin typeface="Arial (Body)"/>
              </a:rPr>
              <a:t>8</a:t>
            </a:r>
            <a:r>
              <a:rPr lang="vi-VN" sz="32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 (Body)"/>
              </a:rPr>
              <a:t>ô </a:t>
            </a:r>
            <a:r>
              <a:rPr lang="en-US" sz="3200" dirty="0" err="1">
                <a:solidFill>
                  <a:schemeClr val="bg1"/>
                </a:solidFill>
                <a:latin typeface="Arial (Body)"/>
              </a:rPr>
              <a:t>số</a:t>
            </a:r>
            <a:r>
              <a:rPr lang="vi-VN" sz="3200" dirty="0">
                <a:solidFill>
                  <a:schemeClr val="bg1"/>
                </a:solidFill>
                <a:latin typeface="Arial (Body)"/>
              </a:rPr>
              <a:t>, mỗi </a:t>
            </a:r>
            <a:r>
              <a:rPr lang="en-US" sz="3200" dirty="0">
                <a:solidFill>
                  <a:schemeClr val="bg1"/>
                </a:solidFill>
                <a:latin typeface="Arial (Body)"/>
              </a:rPr>
              <a:t>ô </a:t>
            </a:r>
            <a:r>
              <a:rPr lang="en-US" sz="3200" dirty="0" err="1">
                <a:solidFill>
                  <a:schemeClr val="bg1"/>
                </a:solidFill>
                <a:latin typeface="Arial (Body)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Arial (Body)"/>
              </a:rPr>
              <a:t>tương ứng với một câu hỏi. Bạn nào giơ tay trước sẽ được quyền chọn </a:t>
            </a:r>
            <a:r>
              <a:rPr lang="en-US" sz="3200" dirty="0">
                <a:solidFill>
                  <a:schemeClr val="bg1"/>
                </a:solidFill>
                <a:latin typeface="Arial (Body)"/>
              </a:rPr>
              <a:t>ô </a:t>
            </a:r>
            <a:r>
              <a:rPr lang="en-US" sz="3200" dirty="0" err="1">
                <a:solidFill>
                  <a:schemeClr val="bg1"/>
                </a:solidFill>
                <a:latin typeface="Arial (Body)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Arial (Body)"/>
              </a:rPr>
              <a:t>cho mình, sau khi chọn nếu trả lời đúng người chơi sẽ nhận được một phần qùa. </a:t>
            </a:r>
            <a:endParaRPr lang="en-US" sz="3200" dirty="0">
              <a:solidFill>
                <a:schemeClr val="bg1"/>
              </a:solidFill>
              <a:latin typeface="Arial (Body)"/>
            </a:endParaRPr>
          </a:p>
          <a:p>
            <a:pPr algn="just">
              <a:lnSpc>
                <a:spcPts val="4667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-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Trong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thời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gian 5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giây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bạn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hãy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suy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nghĩ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và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đưa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ra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câu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trả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lời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.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Trả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lời đúng bạn sẽ nhận được một phần quà, nếu trả lời sai quyền trả lời sẽ thuộc về bạn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khác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0728" y="75197"/>
            <a:ext cx="4489370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Ô SỐ BÍ ẨN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568" y="85113"/>
            <a:ext cx="660400" cy="58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899" y="669313"/>
            <a:ext cx="660400" cy="58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000" y="-64773"/>
            <a:ext cx="660400" cy="58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301" y="669313"/>
            <a:ext cx="660400" cy="58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081" y="1193801"/>
            <a:ext cx="6705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ảng tuần hoàn các nguyên tố hóa học – SONG PHƯ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74" y="1047733"/>
            <a:ext cx="733430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200" y="5554621"/>
            <a:ext cx="1346200" cy="12065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2285973" y="1047733"/>
            <a:ext cx="1828800" cy="18288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4095736" y="1047733"/>
            <a:ext cx="1828800" cy="18288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5905499" y="1047733"/>
            <a:ext cx="1828800" cy="18288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7715261" y="1047733"/>
            <a:ext cx="1828800" cy="18288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285973" y="2857496"/>
            <a:ext cx="1828800" cy="18288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095736" y="2838459"/>
            <a:ext cx="1828800" cy="18288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5905499" y="2838459"/>
            <a:ext cx="1828800" cy="18288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7715261" y="2838459"/>
            <a:ext cx="1828800" cy="18288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75065" y="-73438"/>
            <a:ext cx="3700692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867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Ô SỐ BÍ ẨN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09720" y="4953011"/>
            <a:ext cx="8162812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 tuần hoàn các nguyên tố hóa học </a:t>
            </a:r>
            <a:endParaRPr lang="en-US" sz="3733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95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6" action="ppaction://hlinksldjump"/>
          </p:cNvPr>
          <p:cNvSpPr/>
          <p:nvPr/>
        </p:nvSpPr>
        <p:spPr>
          <a:xfrm>
            <a:off x="1579419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55453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9419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 1</a:t>
            </a:r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3733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 tố hóa học fluorine có kí hiệu là :</a:t>
            </a:r>
            <a:endParaRPr lang="en-US" sz="3733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579419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6811819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475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587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99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811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923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4035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147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259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251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363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7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5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0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46215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0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 là kí hiệu hóa học của nguyên tố nào sau đây ?</a:t>
            </a:r>
            <a:endParaRPr lang="en-US" sz="426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6572253" y="3143248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Potassium ( Kali)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2000221" y="3143248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Calcium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8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9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0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9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0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5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27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7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0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46215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0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CÂU HỎI 3</a:t>
            </a:r>
          </a:p>
          <a:p>
            <a:pPr algn="ctr"/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tố Sodium có kí hiệu hóa học là :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15701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68025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38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9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0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9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0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5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27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0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46215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0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 4</a:t>
            </a:r>
          </a:p>
          <a:p>
            <a:pPr algn="ctr"/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tố hóa học nào là thành phần cấu tạo Hemoglobin ?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15701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( aluminium)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68025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 ( iron)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38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9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0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9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0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5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27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9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F6326D-BE6C-69D6-ECA8-9FB5B7F1BDE0}"/>
              </a:ext>
            </a:extLst>
          </p:cNvPr>
          <p:cNvSpPr txBox="1"/>
          <p:nvPr/>
        </p:nvSpPr>
        <p:spPr>
          <a:xfrm>
            <a:off x="287079" y="138224"/>
            <a:ext cx="436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F68C41-274F-D98B-24B1-891C196FC78C}"/>
              </a:ext>
            </a:extLst>
          </p:cNvPr>
          <p:cNvSpPr txBox="1"/>
          <p:nvPr/>
        </p:nvSpPr>
        <p:spPr>
          <a:xfrm>
            <a:off x="641496" y="722999"/>
            <a:ext cx="6907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763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0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46215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0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 5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 khoáng của nguyên tố hóa học nào là thành phần quan trọng của xương ?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6381752" y="3143248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Muối Magnesium</a:t>
            </a:r>
          </a:p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Mg)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2095472" y="3047997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Muối Calcium( Ca)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38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9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0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9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0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5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27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0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0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46215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0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 6</a:t>
            </a:r>
          </a:p>
          <a:p>
            <a:pPr algn="ctr"/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tố nitrogen có kí hiệu hóa học là :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15701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68025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38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9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0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9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0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5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27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9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0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46215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0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 7</a:t>
            </a:r>
          </a:p>
          <a:p>
            <a:pPr algn="ctr"/>
            <a:r>
              <a:rPr lang="en-US" sz="3733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tố hóa học nào sau đây có kí hiệu không xuất phát tên gọi theo IUPAC ?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15701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Carbon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68025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Sodium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38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9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0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9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0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5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27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0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0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46215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0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 8</a:t>
            </a:r>
          </a:p>
          <a:p>
            <a:pPr algn="ctr"/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 nay có tất cả bao nhiêu nguyên tố hóa học ?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15701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120 nguyên tố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68025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118 nguyên tố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38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9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0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9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0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5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27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7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ãy gọi tên vật thể, tên chất trong các hình ảnh dưới đây: - Quế An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AutoShape 4" descr="Hãy gọi tên vật thể, tên chất trong các hình ảnh dưới đây: - Quế An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4" name="AutoShape 6" descr="Tập Hợp Lớn Các Động Vật Khác Nhau Và Các Vật Thể Khác Trên Nền Trắng Hình  minh họa Sẵn có - Tải xuống Hình ảnh Ngay bây giờ - iStoc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5" name="Picture 7" descr="C:\Users\Admin\Pictures\istockphoto-1214896264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9575" y="928686"/>
            <a:ext cx="864393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372140" y="214314"/>
            <a:ext cx="11546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vật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thể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xung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quanh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chúng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ta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tạo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nên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rất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nhiều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nguyên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endParaRPr lang="vi-VN" altLang="en-US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60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Phân loại chất Mô hình hạt của đồng ở thể rắn, khí oxygen, khí hiếm helium,  khí carbon dioxide và muối ă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67" name="Picture 3" descr="C:\Users\Public\Pictures\Sample Pictures\Captur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430" y="148877"/>
            <a:ext cx="4350156" cy="470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Users\Public\Pictures\Sample Pictures\Capture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76" y="160337"/>
            <a:ext cx="4553171" cy="463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537486" y="5145089"/>
            <a:ext cx="511702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</a:rPr>
              <a:t>Nguyên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tử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cùng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loại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endParaRPr lang="vi-VN" alt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1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Sample Pictures\Capture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9" t="233" r="51355" b="-233"/>
          <a:stretch/>
        </p:blipFill>
        <p:spPr bwMode="auto">
          <a:xfrm>
            <a:off x="15283" y="-52352"/>
            <a:ext cx="5992112" cy="698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6495387" y="600555"/>
            <a:ext cx="5381180" cy="159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/>
              <a:t>- </a:t>
            </a:r>
            <a:r>
              <a:rPr lang="en-US" altLang="en-US" sz="2800" dirty="0" err="1"/>
              <a:t>Nguyên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tố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hóa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học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tập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hợp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những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nguyên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cùng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loại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vật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thể</a:t>
            </a:r>
            <a:r>
              <a:rPr lang="en-US" altLang="en-US" sz="2800" dirty="0"/>
              <a:t>. </a:t>
            </a:r>
            <a:endParaRPr lang="vi-V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6633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ublic\Pictures\Sample Pictures\Captur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89" y="357188"/>
            <a:ext cx="8358187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095626" y="2928939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Nguyên tử 1</a:t>
            </a:r>
            <a:endParaRPr lang="vi-VN" altLang="en-US" sz="1800" b="1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5310189" y="2928939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Nguyên tử 2</a:t>
            </a:r>
            <a:endParaRPr lang="vi-VN" altLang="en-US" sz="1800" b="1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7596189" y="2928939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Nguyên tử 3</a:t>
            </a:r>
            <a:endParaRPr lang="vi-VN" altLang="en-US" sz="1800" b="1"/>
          </a:p>
        </p:txBody>
      </p:sp>
      <p:sp>
        <p:nvSpPr>
          <p:cNvPr id="6" name="Oval 5"/>
          <p:cNvSpPr/>
          <p:nvPr/>
        </p:nvSpPr>
        <p:spPr>
          <a:xfrm>
            <a:off x="320972" y="804754"/>
            <a:ext cx="285750" cy="214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306354" y="1500189"/>
            <a:ext cx="285750" cy="214312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3452814" y="1500189"/>
            <a:ext cx="428625" cy="428625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5738814" y="1500189"/>
            <a:ext cx="428625" cy="428625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8024814" y="1500189"/>
            <a:ext cx="428625" cy="428625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351764" y="2176444"/>
            <a:ext cx="263818" cy="26922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3324" name="TextBox 11"/>
          <p:cNvSpPr txBox="1">
            <a:spLocks noChangeArrowheads="1"/>
          </p:cNvSpPr>
          <p:nvPr/>
        </p:nvSpPr>
        <p:spPr bwMode="auto">
          <a:xfrm>
            <a:off x="663872" y="681077"/>
            <a:ext cx="185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electron</a:t>
            </a:r>
            <a:endParaRPr lang="vi-VN" altLang="en-US" sz="2400" dirty="0"/>
          </a:p>
        </p:txBody>
      </p:sp>
      <p:sp>
        <p:nvSpPr>
          <p:cNvPr id="13325" name="TextBox 12"/>
          <p:cNvSpPr txBox="1">
            <a:spLocks noChangeArrowheads="1"/>
          </p:cNvSpPr>
          <p:nvPr/>
        </p:nvSpPr>
        <p:spPr bwMode="auto">
          <a:xfrm>
            <a:off x="714377" y="1269356"/>
            <a:ext cx="185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proton</a:t>
            </a:r>
            <a:endParaRPr lang="vi-VN" altLang="en-US" sz="2400" dirty="0"/>
          </a:p>
        </p:txBody>
      </p:sp>
      <p:sp>
        <p:nvSpPr>
          <p:cNvPr id="13326" name="TextBox 13"/>
          <p:cNvSpPr txBox="1">
            <a:spLocks noChangeArrowheads="1"/>
          </p:cNvSpPr>
          <p:nvPr/>
        </p:nvSpPr>
        <p:spPr bwMode="auto">
          <a:xfrm>
            <a:off x="714377" y="2024063"/>
            <a:ext cx="185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neutron</a:t>
            </a:r>
            <a:endParaRPr lang="vi-VN" altLang="en-US" sz="240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058392"/>
              </p:ext>
            </p:extLst>
          </p:nvPr>
        </p:nvGraphicFramePr>
        <p:xfrm>
          <a:off x="2521247" y="4214864"/>
          <a:ext cx="8701864" cy="2583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4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54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54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54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2200">
                <a:tc>
                  <a:txBody>
                    <a:bodyPr/>
                    <a:lstStyle/>
                    <a:p>
                      <a:endParaRPr lang="vi-VN" sz="2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Số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proton</a:t>
                      </a:r>
                      <a:endParaRPr lang="vi-V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Số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electron</a:t>
                      </a:r>
                      <a:endParaRPr lang="vi-V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Số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 neutron</a:t>
                      </a:r>
                      <a:endParaRPr lang="vi-V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7029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2"/>
                          </a:solidFill>
                          <a:latin typeface="+mn-lt"/>
                        </a:rPr>
                        <a:t>Nguyên</a:t>
                      </a:r>
                      <a:r>
                        <a:rPr lang="en-US" sz="2400" b="1" baseline="0">
                          <a:solidFill>
                            <a:schemeClr val="tx2"/>
                          </a:solidFill>
                          <a:latin typeface="+mn-lt"/>
                        </a:rPr>
                        <a:t> tử 1</a:t>
                      </a:r>
                      <a:endParaRPr lang="vi-VN" sz="2400" b="1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vi-VN" sz="2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vi-VN" sz="2400" b="1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vi-VN" sz="2400" b="1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220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2"/>
                          </a:solidFill>
                          <a:latin typeface="+mn-lt"/>
                        </a:rPr>
                        <a:t>Nguyên</a:t>
                      </a:r>
                      <a:r>
                        <a:rPr lang="en-US" sz="2400" b="1" baseline="0">
                          <a:solidFill>
                            <a:schemeClr val="tx2"/>
                          </a:solidFill>
                          <a:latin typeface="+mn-lt"/>
                        </a:rPr>
                        <a:t> tử 2</a:t>
                      </a:r>
                      <a:endParaRPr lang="vi-VN" sz="2400" b="1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vi-VN" sz="2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vi-VN" sz="2400" b="1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vi-VN" sz="2400" b="1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220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2"/>
                          </a:solidFill>
                          <a:latin typeface="+mn-lt"/>
                        </a:rPr>
                        <a:t>Nguyên</a:t>
                      </a:r>
                      <a:r>
                        <a:rPr lang="en-US" sz="2400" b="1" baseline="0">
                          <a:solidFill>
                            <a:schemeClr val="tx2"/>
                          </a:solidFill>
                          <a:latin typeface="+mn-lt"/>
                        </a:rPr>
                        <a:t> tử 3</a:t>
                      </a:r>
                      <a:endParaRPr lang="vi-VN" sz="2400" b="1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vi-VN" sz="2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vi-VN" sz="2400" b="1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vi-VN" sz="2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0" y="3795693"/>
            <a:ext cx="3000375" cy="357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PHIẾU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HỌC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TẬP</a:t>
            </a:r>
            <a:r>
              <a:rPr lang="en-US" sz="2800" b="1" dirty="0">
                <a:solidFill>
                  <a:schemeClr val="tx1"/>
                </a:solidFill>
              </a:rPr>
              <a:t> 1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7344" y="4929239"/>
            <a:ext cx="642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vi-V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7344" y="5548364"/>
            <a:ext cx="642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vi-V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0621" y="6191302"/>
            <a:ext cx="642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vi-V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19339" y="4929238"/>
            <a:ext cx="642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vi-V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96189" y="5548364"/>
            <a:ext cx="642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vi-V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19339" y="6191302"/>
            <a:ext cx="642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vi-V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70753" y="4901594"/>
            <a:ext cx="642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tx2">
                    <a:lumMod val="75000"/>
                  </a:schemeClr>
                </a:solidFill>
              </a:rPr>
              <a:t>0</a:t>
            </a:r>
            <a:endParaRPr lang="vi-VN" sz="28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92241" y="5513563"/>
            <a:ext cx="642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vi-V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92241" y="6200293"/>
            <a:ext cx="642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vi-VN" sz="2800" b="1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5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ublic\Pictures\Sample Pictures\Captur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289" y="604528"/>
            <a:ext cx="7315144" cy="291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530963" y="121707"/>
            <a:ext cx="11415823" cy="93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i="1" dirty="0"/>
              <a:t>Quan </a:t>
            </a:r>
            <a:r>
              <a:rPr lang="en-US" altLang="en-US" sz="2400" i="1" dirty="0" err="1"/>
              <a:t>sát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hình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sau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và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cho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biết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điểm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giống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nhau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và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khác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nhau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về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cấu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tạo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giữa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ba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nguyên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tử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hidrogen</a:t>
            </a:r>
            <a:r>
              <a:rPr lang="en-US" altLang="en-US" sz="2400" i="1" dirty="0"/>
              <a:t>. </a:t>
            </a:r>
            <a:endParaRPr lang="vi-VN" altLang="en-US" sz="2400" i="1" dirty="0"/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5061320" y="998228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1e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7275883" y="998228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1e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9847633" y="855353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1e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213720" y="2199967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1p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7347320" y="2271403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1p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9633320" y="2199967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1p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4346" name="TextBox 9"/>
          <p:cNvSpPr txBox="1">
            <a:spLocks noChangeArrowheads="1"/>
          </p:cNvSpPr>
          <p:nvPr/>
        </p:nvSpPr>
        <p:spPr bwMode="auto">
          <a:xfrm>
            <a:off x="7918820" y="1557028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1n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4347" name="TextBox 10"/>
          <p:cNvSpPr txBox="1">
            <a:spLocks noChangeArrowheads="1"/>
          </p:cNvSpPr>
          <p:nvPr/>
        </p:nvSpPr>
        <p:spPr bwMode="auto">
          <a:xfrm>
            <a:off x="10204820" y="1557028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2n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4348" name="TextBox 11"/>
          <p:cNvSpPr txBox="1">
            <a:spLocks noChangeArrowheads="1"/>
          </p:cNvSpPr>
          <p:nvPr/>
        </p:nvSpPr>
        <p:spPr bwMode="auto">
          <a:xfrm>
            <a:off x="914400" y="3743568"/>
            <a:ext cx="10675088" cy="22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Giống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nhau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: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Đều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1 proton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trong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hạt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1 electron ở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lớp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vỏ</a:t>
            </a:r>
            <a:endParaRPr lang="en-US" alt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Khác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nhau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: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	+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Nguyên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tử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thứ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nhất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neutron.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	+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Nguyên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tử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thứ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2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1 neutron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	+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Nguyên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tử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thứ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3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2 neutron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trong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hạt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vi-VN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4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AF273F5-C010-4EE2-AE74-184C89A575DB}">
  <we:reference id="wa104381411" version="1.0.0.0" store="en-US" storeType="OMEX"/>
  <we:alternateReferences>
    <we:reference id="wa104381411" version="1.0.0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1174</Words>
  <Application>Microsoft Office PowerPoint</Application>
  <PresentationFormat>Custom</PresentationFormat>
  <Paragraphs>437</Paragraphs>
  <Slides>43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2022-07-24T13:01:28Z</dcterms:created>
  <dcterms:modified xsi:type="dcterms:W3CDTF">2025-12-16T01:31:43Z</dcterms:modified>
</cp:coreProperties>
</file>