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90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80" r:id="rId14"/>
    <p:sldId id="272" r:id="rId15"/>
    <p:sldId id="282" r:id="rId16"/>
    <p:sldId id="266" r:id="rId17"/>
    <p:sldId id="291" r:id="rId18"/>
    <p:sldId id="267" r:id="rId19"/>
    <p:sldId id="292" r:id="rId20"/>
    <p:sldId id="283" r:id="rId21"/>
    <p:sldId id="269" r:id="rId22"/>
    <p:sldId id="270" r:id="rId23"/>
    <p:sldId id="293" r:id="rId24"/>
    <p:sldId id="294" r:id="rId25"/>
    <p:sldId id="274" r:id="rId26"/>
    <p:sldId id="295" r:id="rId27"/>
    <p:sldId id="29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79AF-CEB5-49B9-A8FA-DE787A80D871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7188-841A-42BB-8B0A-734795177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139B-0452-4216-ADED-CAC2C427D22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f3171b4971c7ecfe134a390de044c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4343399" cy="3200399"/>
          </a:xfrm>
          <a:prstGeom prst="rect">
            <a:avLst/>
          </a:prstGeom>
        </p:spPr>
      </p:pic>
      <p:pic>
        <p:nvPicPr>
          <p:cNvPr id="6" name="Picture 5" descr="lop-7-can-bao-nhieu-quyen-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20"/>
            <a:ext cx="4876800" cy="2971800"/>
          </a:xfrm>
          <a:prstGeom prst="rect">
            <a:avLst/>
          </a:prstGeom>
        </p:spPr>
      </p:pic>
      <p:pic>
        <p:nvPicPr>
          <p:cNvPr id="8" name="Picture 7" descr="6-chai-nuoc-khoang-la-vie-500ml-202112312138120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326130"/>
            <a:ext cx="4343400" cy="3581400"/>
          </a:xfrm>
          <a:prstGeom prst="rect">
            <a:avLst/>
          </a:prstGeom>
        </p:spPr>
      </p:pic>
      <p:pic>
        <p:nvPicPr>
          <p:cNvPr id="32770" name="Picture 2" descr="Tháp Eiffel tăng chiều cao thêm 6 mét - Ảnh 1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360420"/>
            <a:ext cx="4114800" cy="36576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10C891-58BC-5459-5DF6-E28BC5E6D8D9}"/>
              </a:ext>
            </a:extLst>
          </p:cNvPr>
          <p:cNvSpPr txBox="1"/>
          <p:nvPr/>
        </p:nvSpPr>
        <p:spPr>
          <a:xfrm>
            <a:off x="152400" y="932855"/>
            <a:ext cx="3124200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chất.Mỗi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7162800" cy="6027234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60960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46100" algn="l"/>
              </a:tabLst>
            </a:pP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Nhà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triết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cổ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Hy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Lạp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Democritos</a:t>
            </a:r>
            <a:r>
              <a:rPr lang="en-US" sz="3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(460-370 TCN)</a:t>
            </a:r>
            <a:r>
              <a:rPr lang="en-US" sz="3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40" y="1463358"/>
            <a:ext cx="6054319" cy="53908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65785A6-1327-77A8-251D-63DAD9EE14EF}"/>
              </a:ext>
            </a:extLst>
          </p:cNvPr>
          <p:cNvSpPr txBox="1">
            <a:spLocks/>
          </p:cNvSpPr>
          <p:nvPr/>
        </p:nvSpPr>
        <p:spPr>
          <a:xfrm>
            <a:off x="0" y="49530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latin typeface="Arial" panose="020B0604020202020204" pitchFamily="34" charset="0"/>
                <a:cs typeface="Arial" panose="020B0604020202020204" pitchFamily="34" charset="0"/>
              </a:rPr>
              <a:t>1. MÔ HÌNH NGUYÊN TỬ RUTHERFORD –BOHR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41F80B-5F4E-2293-28D8-4068A8262667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Rutherford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5943601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81800" y="2133601"/>
            <a:ext cx="3886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H3.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Theo Rutherford - Bohr,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19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Rutherford – Bohr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3600" y="5486401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5715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648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239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52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98827"/>
          </a:xfrm>
        </p:spPr>
      </p:pic>
    </p:spTree>
    <p:extLst>
      <p:ext uri="{BB962C8B-B14F-4D97-AF65-F5344CB8AC3E}">
        <p14:creationId xmlns:p14="http://schemas.microsoft.com/office/powerpoint/2010/main" val="266461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81978" y="256282"/>
            <a:ext cx="3429000" cy="57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800" dirty="0"/>
              <a:t>- Nguyên tử gồm</a:t>
            </a:r>
            <a:r>
              <a:rPr lang="en-US" sz="2800" dirty="0"/>
              <a:t> : </a:t>
            </a:r>
            <a:endParaRPr lang="vi-VN" sz="2800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62000" y="3868933"/>
            <a:ext cx="2209800" cy="572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dirty="0"/>
              <a:t>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Hạt 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2000" y="869271"/>
            <a:ext cx="1219200" cy="572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12469" y="1650659"/>
            <a:ext cx="5198745" cy="21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ạo bởi một hay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electron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-1.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24200" y="3868933"/>
            <a:ext cx="8763000" cy="18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+1.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FF1FDE-37A8-E64C-CF7C-C6EFD807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45" y="7620"/>
            <a:ext cx="6231255" cy="32479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95300"/>
            <a:ext cx="11109960" cy="685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2057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Số</a:t>
            </a:r>
            <a:r>
              <a:rPr lang="en-US" sz="4400" b="1" dirty="0">
                <a:latin typeface="+mj-lt"/>
                <a:ea typeface="+mj-ea"/>
                <a:cs typeface="+mj-cs"/>
              </a:rPr>
              <a:t> p   =   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Số</a:t>
            </a:r>
            <a:r>
              <a:rPr lang="en-US" sz="4400" b="1" dirty="0">
                <a:latin typeface="+mj-lt"/>
                <a:ea typeface="+mj-ea"/>
                <a:cs typeface="+mj-cs"/>
              </a:rPr>
              <a:t> e</a:t>
            </a:r>
          </a:p>
        </p:txBody>
      </p:sp>
      <p:sp>
        <p:nvSpPr>
          <p:cNvPr id="5" name="Oval 4"/>
          <p:cNvSpPr/>
          <p:nvPr/>
        </p:nvSpPr>
        <p:spPr>
          <a:xfrm>
            <a:off x="6172200" y="1676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-</a:t>
            </a:r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1676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B245FD2-931A-AA5C-C407-4BD7C2B2D8AC}"/>
                  </a:ext>
                </a:extLst>
              </p:cNvPr>
              <p:cNvSpPr txBox="1"/>
              <p:nvPr/>
            </p:nvSpPr>
            <p:spPr>
              <a:xfrm>
                <a:off x="945381" y="3657600"/>
                <a:ext cx="10453637" cy="578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p = 8 </a:t>
                </a:r>
                <a14:m>
                  <m:oMath xmlns:m="http://schemas.openxmlformats.org/officeDocument/2006/math">
                    <m:r>
                      <a:rPr lang="en-US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e = 8.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245FD2-931A-AA5C-C407-4BD7C2B2D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81" y="3657600"/>
                <a:ext cx="10453637" cy="578620"/>
              </a:xfrm>
              <a:prstGeom prst="rect">
                <a:avLst/>
              </a:prstGeom>
              <a:blipFill>
                <a:blip r:embed="rId2"/>
                <a:stretch>
                  <a:fillRect l="-1224" t="-4211"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6C0845-296C-C64B-C80E-4A60109D417C}"/>
              </a:ext>
            </a:extLst>
          </p:cNvPr>
          <p:cNvSpPr txBox="1"/>
          <p:nvPr/>
        </p:nvSpPr>
        <p:spPr>
          <a:xfrm>
            <a:off x="76200" y="4288744"/>
            <a:ext cx="1200816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 = 6.     (2)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nitrogen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7.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sodium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 = 11.   (4)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iron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26.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copper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245FD2-931A-AA5C-C407-4BD7C2B2D8AC}"/>
              </a:ext>
            </a:extLst>
          </p:cNvPr>
          <p:cNvSpPr txBox="1"/>
          <p:nvPr/>
        </p:nvSpPr>
        <p:spPr>
          <a:xfrm>
            <a:off x="609600" y="381000"/>
            <a:ext cx="10453637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</a:t>
            </a:r>
            <a:r>
              <a:rPr kumimoji="0" lang="vi-V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rong hạt nhân nguyên tử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7E170A-D186-FF3A-5782-B66DA046BABB}"/>
              </a:ext>
            </a:extLst>
          </p:cNvPr>
          <p:cNvSpPr txBox="1"/>
          <p:nvPr/>
        </p:nvSpPr>
        <p:spPr>
          <a:xfrm>
            <a:off x="762000" y="959620"/>
            <a:ext cx="10453637" cy="111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vi-V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</a:t>
            </a:r>
            <a:r>
              <a:rPr kumimoji="0" lang="vi-V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iện tích hạt nhân bằng tổng điện tích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 các hạt proton trong nguyên tử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E47CD6-C618-17AF-F22C-47D5500A8780}"/>
              </a:ext>
            </a:extLst>
          </p:cNvPr>
          <p:cNvSpPr txBox="1"/>
          <p:nvPr/>
        </p:nvSpPr>
        <p:spPr>
          <a:xfrm>
            <a:off x="761999" y="2153942"/>
            <a:ext cx="10453637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proton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0DFD9D-6F54-81E9-7034-80ADC6515848}"/>
              </a:ext>
            </a:extLst>
          </p:cNvPr>
          <p:cNvSpPr txBox="1"/>
          <p:nvPr/>
        </p:nvSpPr>
        <p:spPr>
          <a:xfrm>
            <a:off x="1797818" y="2686842"/>
            <a:ext cx="8077200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8. (+1) = +8.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C0845-296C-C64B-C80E-4A60109D417C}"/>
              </a:ext>
            </a:extLst>
          </p:cNvPr>
          <p:cNvSpPr txBox="1"/>
          <p:nvPr/>
        </p:nvSpPr>
        <p:spPr>
          <a:xfrm>
            <a:off x="781050" y="3731603"/>
            <a:ext cx="10453637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proton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E47CD6-C618-17AF-F22C-47D5500A8780}"/>
              </a:ext>
            </a:extLst>
          </p:cNvPr>
          <p:cNvSpPr txBox="1"/>
          <p:nvPr/>
        </p:nvSpPr>
        <p:spPr>
          <a:xfrm>
            <a:off x="762000" y="4522809"/>
            <a:ext cx="10453637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proton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0DFD9D-6F54-81E9-7034-80ADC6515848}"/>
              </a:ext>
            </a:extLst>
          </p:cNvPr>
          <p:cNvSpPr txBox="1"/>
          <p:nvPr/>
        </p:nvSpPr>
        <p:spPr>
          <a:xfrm>
            <a:off x="1797818" y="5101429"/>
            <a:ext cx="9234436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 = 8.</a:t>
            </a:r>
          </a:p>
        </p:txBody>
      </p:sp>
    </p:spTree>
    <p:extLst>
      <p:ext uri="{BB962C8B-B14F-4D97-AF65-F5344CB8AC3E}">
        <p14:creationId xmlns:p14="http://schemas.microsoft.com/office/powerpoint/2010/main" val="33312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562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đ</a:t>
            </a:r>
            <a:r>
              <a:rPr lang="en-US" sz="3200" dirty="0" err="1"/>
              <a:t>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hạt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endParaRPr lang="en-US" sz="3200" dirty="0"/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105400" y="35814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1"/>
                </a:solidFill>
              </a:rPr>
              <a:t>7p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286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1"/>
                </a:solidFill>
              </a:rPr>
              <a:t>+7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543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590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24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657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C2B2CE-F28B-F82B-7E61-6B692E246753}"/>
              </a:ext>
            </a:extLst>
          </p:cNvPr>
          <p:cNvSpPr txBox="1"/>
          <p:nvPr/>
        </p:nvSpPr>
        <p:spPr>
          <a:xfrm>
            <a:off x="381000" y="180344"/>
            <a:ext cx="11031804" cy="432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sulfur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 = 16.   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silicon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14.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chlorine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 = 17.  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47.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gold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 = 79.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 = 80.</a:t>
            </a:r>
          </a:p>
        </p:txBody>
      </p:sp>
    </p:spTree>
    <p:extLst>
      <p:ext uri="{BB962C8B-B14F-4D97-AF65-F5344CB8AC3E}">
        <p14:creationId xmlns:p14="http://schemas.microsoft.com/office/powerpoint/2010/main" val="41951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85800"/>
            <a:ext cx="5562600" cy="556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nguyền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5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5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72ce2c38b1b1b7f4548522b5ee1c8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-57150"/>
            <a:ext cx="5943600" cy="6991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:a16="http://schemas.microsoft.com/office/drawing/2014/main" xmlns="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477000" cy="566472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Left Arrow 10"/>
          <p:cNvSpPr/>
          <p:nvPr/>
        </p:nvSpPr>
        <p:spPr>
          <a:xfrm rot="19509758">
            <a:off x="6886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7656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86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38400" y="4953000"/>
            <a:ext cx="1905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err="1"/>
              <a:t>Hạt</a:t>
            </a:r>
            <a:r>
              <a:rPr lang="en-US" sz="2800" dirty="0"/>
              <a:t> neutron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828800" y="607746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H5.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Tại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sao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các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nguyên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tử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trung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hoà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về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điện</a:t>
            </a:r>
            <a:r>
              <a:rPr lang="en-US" sz="3200" dirty="0">
                <a:latin typeface="+mj-lt"/>
                <a:ea typeface="+mj-ea"/>
                <a:cs typeface="+mj-cs"/>
              </a:rPr>
              <a:t>?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err="1"/>
              <a:t>Dựa</a:t>
            </a:r>
            <a:r>
              <a:rPr lang="en-US" sz="3200" i="1" dirty="0"/>
              <a:t> </a:t>
            </a:r>
            <a:r>
              <a:rPr lang="en-US" sz="3200" i="1" dirty="0" err="1"/>
              <a:t>trên</a:t>
            </a:r>
            <a:r>
              <a:rPr lang="en-US" sz="3200" i="1" dirty="0"/>
              <a:t> </a:t>
            </a:r>
            <a:r>
              <a:rPr lang="en-US" sz="3200" i="1" dirty="0" err="1"/>
              <a:t>mô</a:t>
            </a:r>
            <a:r>
              <a:rPr lang="en-US" sz="3200" i="1" dirty="0"/>
              <a:t>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b="1" i="1" dirty="0"/>
              <a:t>Rutherford </a:t>
            </a:r>
            <a:r>
              <a:rPr lang="en-US" sz="3200" i="1" dirty="0" err="1"/>
              <a:t>theo</a:t>
            </a:r>
            <a:r>
              <a:rPr lang="en-US" sz="3200" i="1" dirty="0"/>
              <a:t> </a:t>
            </a:r>
            <a:r>
              <a:rPr lang="en-US" sz="3200" b="1" i="1" dirty="0" err="1"/>
              <a:t>Niels</a:t>
            </a:r>
            <a:r>
              <a:rPr lang="en-US" sz="3200" b="1" i="1" dirty="0"/>
              <a:t> Bohr</a:t>
            </a:r>
            <a:endParaRPr lang="en-US" sz="3200" i="1" dirty="0"/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304800"/>
            <a:ext cx="104394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quát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816B95-DE70-59F1-FB34-AAFD440D6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10439400" cy="21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Rutherford – Bohr: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electron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quỹ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DC0DE6-547F-4649-CCF0-61109DE1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3468344"/>
            <a:ext cx="10607040" cy="10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hòa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Trong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proton =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electron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304800"/>
            <a:ext cx="104394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*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Sự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sắp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electron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vỏ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nguyên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816B95-DE70-59F1-FB34-AAFD440D6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104394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đầu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hạt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2 electron.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079B9B-7651-2590-0135-A15D480E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828800"/>
            <a:ext cx="729615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8 electron.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C34042-847A-F329-B7BB-C89085A7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2514600"/>
            <a:ext cx="729615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ba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chứa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tối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đa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8 electron.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B92FF3-2F24-518D-0887-BE0DD996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" y="4114800"/>
            <a:ext cx="1062228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Ví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dụ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nguyên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nguyên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silicon (p = 14).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BB2F0C-B46C-51CE-8161-CE8289F50C7D}"/>
              </a:ext>
            </a:extLst>
          </p:cNvPr>
          <p:cNvSpPr txBox="1"/>
          <p:nvPr/>
        </p:nvSpPr>
        <p:spPr>
          <a:xfrm>
            <a:off x="0" y="180344"/>
            <a:ext cx="12344400" cy="593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hydrogen (p = 1).		(2)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helium (p = 2).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lithium (p = 3).		(4)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beryllium (p = 4).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boron (p = 5).			(6)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carbon (p = 6).	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nitrogen (p = 7).		(8)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oxygen (p = 8).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(9)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fluorine (p = 9).		(10)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neon (p = 10).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(11)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sodium (p = 11).		(12)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magnesium (p=12).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(13)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(p =13). 	(14)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phosphorus (p=15).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(15)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sulfur (p = 16).		(16)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chlorine (p = 17).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(17)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argon (p = 18).		(18)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potassium (p = 19).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(19)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calcium (p = 20).		</a:t>
            </a:r>
          </a:p>
        </p:txBody>
      </p:sp>
    </p:spTree>
    <p:extLst>
      <p:ext uri="{BB962C8B-B14F-4D97-AF65-F5344CB8AC3E}">
        <p14:creationId xmlns:p14="http://schemas.microsoft.com/office/powerpoint/2010/main" val="28503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079236"/>
            <a:ext cx="6172200" cy="646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50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Carbon</a:t>
            </a: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04772" y="1966364"/>
            <a:ext cx="685800" cy="3171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73830" y="1810782"/>
            <a:ext cx="7848600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n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 = 1,9926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-23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19581"/>
            <a:ext cx="8229600" cy="2186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2. KHỐI LƯỢNG NGUYÊN TỬ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70" y="959918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02970" y="2941118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1g Carbon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8311" y="3855716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24000" y="48679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amu.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86150" y="5477707"/>
            <a:ext cx="4861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1,6605 x 10</a:t>
            </a:r>
            <a:r>
              <a:rPr lang="en-US" sz="28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-24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59C4678-5DA1-367B-668B-688F2EA2C74E}"/>
              </a:ext>
            </a:extLst>
          </p:cNvPr>
          <p:cNvSpPr/>
          <p:nvPr/>
        </p:nvSpPr>
        <p:spPr>
          <a:xfrm>
            <a:off x="1142999" y="3800912"/>
            <a:ext cx="10881359" cy="7188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onfused sticker by WeTransfer">
            <a:extLst>
              <a:ext uri="{FF2B5EF4-FFF2-40B4-BE49-F238E27FC236}">
                <a16:creationId xmlns:a16="http://schemas.microsoft.com/office/drawing/2014/main" xmlns="" id="{875D0C03-257E-4613-9DF9-04934178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19" y="3459982"/>
            <a:ext cx="1584960" cy="1102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3073" grpId="0"/>
      <p:bldP spid="12" grpId="0"/>
      <p:bldP spid="13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1212D2-DF5F-376D-C7C1-09C9773E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19581"/>
            <a:ext cx="8229600" cy="2186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2. KHỐI LƯỢNG NGUYÊN TỬ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654A7EC-7FDE-9CCB-19C1-F03C8526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646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3BDB4F3-12E4-CABC-E2DC-622820647652}"/>
              </a:ext>
            </a:extLst>
          </p:cNvPr>
          <p:cNvSpPr txBox="1">
            <a:spLocks/>
          </p:cNvSpPr>
          <p:nvPr/>
        </p:nvSpPr>
        <p:spPr>
          <a:xfrm>
            <a:off x="1066800" y="1600200"/>
            <a:ext cx="6172200" cy="64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Proton (p) ≈ Neutron (n)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1 (amu)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A5C549D-B6F1-505E-BEF0-E378E219AB49}"/>
              </a:ext>
            </a:extLst>
          </p:cNvPr>
          <p:cNvSpPr txBox="1">
            <a:spLocks/>
          </p:cNvSpPr>
          <p:nvPr/>
        </p:nvSpPr>
        <p:spPr>
          <a:xfrm>
            <a:off x="1066800" y="2358390"/>
            <a:ext cx="6172200" cy="64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Electron (e) = 0,00055 (amu)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E8411B-D315-FC6D-195B-80066421DB9F}"/>
              </a:ext>
            </a:extLst>
          </p:cNvPr>
          <p:cNvSpPr txBox="1"/>
          <p:nvPr/>
        </p:nvSpPr>
        <p:spPr>
          <a:xfrm>
            <a:off x="838200" y="3236892"/>
            <a:ext cx="11049000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neutron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40706F-349D-3804-1425-2DE322B3FC25}"/>
              </a:ext>
            </a:extLst>
          </p:cNvPr>
          <p:cNvSpPr txBox="1"/>
          <p:nvPr/>
        </p:nvSpPr>
        <p:spPr>
          <a:xfrm>
            <a:off x="2743200" y="475708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51CC6D2-AAC3-1C8F-9301-AF896E95FAEF}"/>
              </a:ext>
            </a:extLst>
          </p:cNvPr>
          <p:cNvSpPr/>
          <p:nvPr/>
        </p:nvSpPr>
        <p:spPr>
          <a:xfrm>
            <a:off x="2362200" y="4644984"/>
            <a:ext cx="7696200" cy="9176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A39332-C4F3-8F05-6532-514CC3C2B18B}"/>
              </a:ext>
            </a:extLst>
          </p:cNvPr>
          <p:cNvSpPr txBox="1"/>
          <p:nvPr/>
        </p:nvSpPr>
        <p:spPr>
          <a:xfrm>
            <a:off x="838200" y="5738857"/>
            <a:ext cx="548640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4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 build="p"/>
      <p:bldP spid="11" grpId="0"/>
      <p:bldP spid="12" grpId="0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FB78DE-2D68-5583-8156-0F427CFAC5B9}"/>
              </a:ext>
            </a:extLst>
          </p:cNvPr>
          <p:cNvSpPr txBox="1"/>
          <p:nvPr/>
        </p:nvSpPr>
        <p:spPr>
          <a:xfrm>
            <a:off x="228600" y="228600"/>
            <a:ext cx="1173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magnesium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neutron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443577-D529-61B2-2F29-F4369583B044}"/>
              </a:ext>
            </a:extLst>
          </p:cNvPr>
          <p:cNvSpPr txBox="1"/>
          <p:nvPr/>
        </p:nvSpPr>
        <p:spPr>
          <a:xfrm>
            <a:off x="209550" y="1447800"/>
            <a:ext cx="112204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rabicParenBoth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phosphorus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= 15,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16.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chrominum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= 24,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28.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= 26,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30.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copper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= 29,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35.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bromine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 = 35,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45.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silver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= 47,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61.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(7)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iodine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= 53,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74.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barium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= 56,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81.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(9)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gold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= 79,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118.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(10)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uranium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= 92,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 = 146.</a:t>
            </a:r>
          </a:p>
        </p:txBody>
      </p:sp>
    </p:spTree>
    <p:extLst>
      <p:ext uri="{BB962C8B-B14F-4D97-AF65-F5344CB8AC3E}">
        <p14:creationId xmlns:p14="http://schemas.microsoft.com/office/powerpoint/2010/main" val="25995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FB78DE-2D68-5583-8156-0F427CFAC5B9}"/>
              </a:ext>
            </a:extLst>
          </p:cNvPr>
          <p:cNvSpPr txBox="1"/>
          <p:nvPr/>
        </p:nvSpPr>
        <p:spPr>
          <a:xfrm>
            <a:off x="228600" y="26670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20/09)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443577-D529-61B2-2F29-F4369583B044}"/>
              </a:ext>
            </a:extLst>
          </p:cNvPr>
          <p:cNvSpPr txBox="1"/>
          <p:nvPr/>
        </p:nvSpPr>
        <p:spPr>
          <a:xfrm>
            <a:off x="1143000" y="3542288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52F7F4-6155-BD73-7790-FE7E8B897AD9}"/>
              </a:ext>
            </a:extLst>
          </p:cNvPr>
          <p:cNvSpPr txBox="1"/>
          <p:nvPr/>
        </p:nvSpPr>
        <p:spPr>
          <a:xfrm>
            <a:off x="914400" y="1219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19/09: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aseline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KHTN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47900"/>
            <a:ext cx="12268200" cy="23622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5, 6, 7,8 - 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b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TỬ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9530"/>
            <a:ext cx="11277600" cy="685800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1. MÔ HÌNH NGUYÊN TỬ RUTHERFORD –BOHR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2D4E31C-FF40-30EE-B431-9575A149735B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0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91" y="1108502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90800" y="2705101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0,5 mm</a:t>
            </a: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91" y="344424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676401" y="6027004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18" y="989704"/>
            <a:ext cx="3733800" cy="202511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096000" y="2964596"/>
            <a:ext cx="438530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x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1 000 x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208" y="3893404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9411" y="6027005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khuẩn 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có độ phóng đại x 30 000 lần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ADFB816B-2E1D-9E1F-8E47-4DA388BB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50635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vi?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:a16="http://schemas.microsoft.com/office/drawing/2014/main" xmlns="" id="{683CB202-3A57-48E3-A62A-7051194B12BA}"/>
              </a:ext>
            </a:extLst>
          </p:cNvPr>
          <p:cNvGrpSpPr/>
          <p:nvPr/>
        </p:nvGrpSpPr>
        <p:grpSpPr>
          <a:xfrm flipH="1">
            <a:off x="5029200" y="2453482"/>
            <a:ext cx="1904998" cy="215661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xmlns="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xmlns="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xmlns="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xmlns="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xmlns="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xmlns="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xmlns="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xmlns="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xmlns="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:a16="http://schemas.microsoft.com/office/drawing/2014/main" xmlns="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:a16="http://schemas.microsoft.com/office/drawing/2014/main" xmlns="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:a16="http://schemas.microsoft.com/office/drawing/2014/main" xmlns="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:a16="http://schemas.microsoft.com/office/drawing/2014/main" xmlns="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xmlns="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xmlns="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29" y="3486002"/>
            <a:ext cx="3839661" cy="3338444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5638800" y="609600"/>
            <a:ext cx="5029200" cy="140176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410200" y="5105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vi: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mắt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endParaRPr lang="en-US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286000" y="2667001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/>
              <a:t>Ruột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0,5 mm</a:t>
            </a: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752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10</a:t>
            </a:r>
            <a:r>
              <a:rPr lang="en-US" sz="2800" baseline="30000" dirty="0"/>
              <a:t>-5</a:t>
            </a:r>
            <a:r>
              <a:rPr lang="en-US" sz="2800" dirty="0"/>
              <a:t> m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phóng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1000 </a:t>
            </a:r>
            <a:r>
              <a:rPr lang="en-US" sz="2800" dirty="0" err="1"/>
              <a:t>lần</a:t>
            </a:r>
            <a:endParaRPr lang="en-US" sz="2800" dirty="0"/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934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5 x 10</a:t>
            </a:r>
            <a:r>
              <a:rPr lang="en-US" sz="2800" baseline="30000" dirty="0"/>
              <a:t>-6</a:t>
            </a:r>
            <a:r>
              <a:rPr lang="en-US" sz="2800" dirty="0"/>
              <a:t> – 1 000 x 10</a:t>
            </a:r>
            <a:r>
              <a:rPr lang="en-US" sz="2800" baseline="30000" dirty="0"/>
              <a:t>-6</a:t>
            </a:r>
            <a:r>
              <a:rPr lang="en-US" sz="2800" dirty="0"/>
              <a:t> m</a:t>
            </a: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0400" y="6027004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</a:t>
            </a:r>
            <a:r>
              <a:rPr lang="vi-VN" sz="2400" dirty="0"/>
              <a:t>i khuẩn 10</a:t>
            </a:r>
            <a:r>
              <a:rPr lang="en-US" sz="2400" dirty="0"/>
              <a:t> </a:t>
            </a:r>
            <a:r>
              <a:rPr lang="en-US" sz="2400" baseline="30000" dirty="0"/>
              <a:t>-</a:t>
            </a:r>
            <a:r>
              <a:rPr lang="vi-VN" sz="2400" baseline="30000" dirty="0"/>
              <a:t>6</a:t>
            </a:r>
            <a:r>
              <a:rPr lang="vi-VN" sz="2400" dirty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1" y="1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Mắt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1" y="1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lúp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3886201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hiển</a:t>
            </a:r>
            <a:r>
              <a:rPr lang="en-US" sz="3600" b="1" dirty="0">
                <a:solidFill>
                  <a:schemeClr val="bg1"/>
                </a:solidFill>
              </a:rPr>
              <a:t> vi: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9000" y="4572001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hiển</a:t>
            </a:r>
            <a:r>
              <a:rPr lang="en-US" sz="3600" b="1" dirty="0">
                <a:solidFill>
                  <a:schemeClr val="bg1"/>
                </a:solidFill>
              </a:rPr>
              <a:t> vi: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9829800" cy="393192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76400" y="261284"/>
            <a:ext cx="1013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46100" algn="l"/>
              </a:tabLst>
            </a:pP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Quan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2.2,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oxygen,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sắt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chì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chung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vể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00200" y="6139516"/>
            <a:ext cx="98298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F331341-7714-C3F3-1A7D-060226E4888D}"/>
              </a:ext>
            </a:extLst>
          </p:cNvPr>
          <p:cNvSpPr/>
          <p:nvPr/>
        </p:nvSpPr>
        <p:spPr>
          <a:xfrm>
            <a:off x="1066800" y="261284"/>
            <a:ext cx="10896600" cy="103411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xmlns="" id="{7EFCA192-63A0-85BB-3D76-173FF748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7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61950"/>
            <a:ext cx="11811000" cy="6477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431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14500" y="6191250"/>
            <a:ext cx="3581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chemeClr val="tx1"/>
                </a:solidFill>
              </a:rPr>
              <a:t>Cầu</a:t>
            </a:r>
            <a:r>
              <a:rPr lang="en-US" sz="3200" dirty="0">
                <a:solidFill>
                  <a:schemeClr val="tx1"/>
                </a:solidFill>
              </a:rPr>
              <a:t> Long </a:t>
            </a:r>
            <a:r>
              <a:rPr lang="en-US" sz="3200" dirty="0" err="1">
                <a:solidFill>
                  <a:schemeClr val="tx1"/>
                </a:solidFill>
              </a:rPr>
              <a:t>Biên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DA3484-3CED-F0ED-9EA4-F8187FBCE2DA}"/>
              </a:ext>
            </a:extLst>
          </p:cNvPr>
          <p:cNvSpPr txBox="1">
            <a:spLocks/>
          </p:cNvSpPr>
          <p:nvPr/>
        </p:nvSpPr>
        <p:spPr>
          <a:xfrm>
            <a:off x="381000" y="1009650"/>
            <a:ext cx="94488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1324</Words>
  <Application>Microsoft Office PowerPoint</Application>
  <PresentationFormat>Custom</PresentationFormat>
  <Paragraphs>131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Chủ đề 1: Nguyên tử - Nguyên tố hoá học - Sơ lược về Bảng Tuần hoàn các nguyền tố hoá học</vt:lpstr>
      <vt:lpstr>TIẾT 5, 6, 7,8 - BÀI 2:  NGUYÊN TỬ</vt:lpstr>
      <vt:lpstr>1. MÔ HÌNH NGUYÊN TỬ RUTHERFORD –BOHR</vt:lpstr>
      <vt:lpstr>Vật thể nào dưới đây ta có thể quan sát bằng mắt thường? Bằng kính lúp? Bằng kính hiểu vi?</vt:lpstr>
      <vt:lpstr>Kính lúp: quan sát đối tượng mắt thường có thể thấy nhưng rất khó quan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 hình Rutherford</vt:lpstr>
      <vt:lpstr>Mô hình Rutherford – Bohr</vt:lpstr>
      <vt:lpstr>PowerPoint Presentation</vt:lpstr>
      <vt:lpstr>PowerPoint Presentation</vt:lpstr>
      <vt:lpstr>- Trong mỗi nguyên tử, số hạt proton và electron luôn bằng nhau. Chúng có trị số bằng nhau và trái dấu.</vt:lpstr>
      <vt:lpstr>PowerPoint Presentation</vt:lpstr>
      <vt:lpstr>Ví dụ</vt:lpstr>
      <vt:lpstr>PowerPoint Presentation</vt:lpstr>
      <vt:lpstr>Hạt neutron</vt:lpstr>
      <vt:lpstr>Dựa trên mô hình Rutherford theo Niels Bohr</vt:lpstr>
      <vt:lpstr>PowerPoint Presentation</vt:lpstr>
      <vt:lpstr>PowerPoint Presentation</vt:lpstr>
      <vt:lpstr>PowerPoint Presentation</vt:lpstr>
      <vt:lpstr>2. KHỐI LƯỢNG NGUYÊN TỬ </vt:lpstr>
      <vt:lpstr>2. KHỐI LƯỢNG NGUYÊN TỬ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</dc:title>
  <dc:creator>84966665812</dc:creator>
  <cp:lastModifiedBy>Administrator</cp:lastModifiedBy>
  <cp:revision>78</cp:revision>
  <dcterms:created xsi:type="dcterms:W3CDTF">2022-07-16T15:52:46Z</dcterms:created>
  <dcterms:modified xsi:type="dcterms:W3CDTF">2025-12-15T01:37:14Z</dcterms:modified>
</cp:coreProperties>
</file>