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23"/>
  </p:notesMasterIdLst>
  <p:sldIdLst>
    <p:sldId id="277" r:id="rId2"/>
    <p:sldId id="289" r:id="rId3"/>
    <p:sldId id="288" r:id="rId4"/>
    <p:sldId id="283" r:id="rId5"/>
    <p:sldId id="284" r:id="rId6"/>
    <p:sldId id="285" r:id="rId7"/>
    <p:sldId id="282" r:id="rId8"/>
    <p:sldId id="287" r:id="rId9"/>
    <p:sldId id="286" r:id="rId10"/>
    <p:sldId id="292" r:id="rId11"/>
    <p:sldId id="290" r:id="rId12"/>
    <p:sldId id="291" r:id="rId13"/>
    <p:sldId id="271" r:id="rId14"/>
    <p:sldId id="272" r:id="rId15"/>
    <p:sldId id="273" r:id="rId16"/>
    <p:sldId id="258" r:id="rId17"/>
    <p:sldId id="262" r:id="rId18"/>
    <p:sldId id="293" r:id="rId19"/>
    <p:sldId id="294" r:id="rId20"/>
    <p:sldId id="295" r:id="rId21"/>
    <p:sldId id="296" r:id="rId22"/>
  </p:sldIdLst>
  <p:sldSz cx="9144000" cy="6858000" type="screen4x3"/>
  <p:notesSz cx="6858000" cy="9144000"/>
  <p:defaultTextStyle>
    <a:defPPr>
      <a:defRPr lang="en-US"/>
    </a:defPPr>
    <a:lvl1pPr algn="l" rtl="0" eaLnBrk="0" fontAlgn="base" hangingPunct="0">
      <a:spcBef>
        <a:spcPct val="0"/>
      </a:spcBef>
      <a:spcAft>
        <a:spcPct val="0"/>
      </a:spcAft>
      <a:defRPr sz="2800" b="1" u="sng" kern="1200">
        <a:solidFill>
          <a:srgbClr val="FF9900"/>
        </a:solidFill>
        <a:latin typeface="Times New Roman" pitchFamily="18" charset="0"/>
        <a:ea typeface="+mn-ea"/>
        <a:cs typeface="+mn-cs"/>
      </a:defRPr>
    </a:lvl1pPr>
    <a:lvl2pPr marL="457200" algn="l" rtl="0" eaLnBrk="0" fontAlgn="base" hangingPunct="0">
      <a:spcBef>
        <a:spcPct val="0"/>
      </a:spcBef>
      <a:spcAft>
        <a:spcPct val="0"/>
      </a:spcAft>
      <a:defRPr sz="2800" b="1" u="sng" kern="1200">
        <a:solidFill>
          <a:srgbClr val="FF9900"/>
        </a:solidFill>
        <a:latin typeface="Times New Roman" pitchFamily="18" charset="0"/>
        <a:ea typeface="+mn-ea"/>
        <a:cs typeface="+mn-cs"/>
      </a:defRPr>
    </a:lvl2pPr>
    <a:lvl3pPr marL="914400" algn="l" rtl="0" eaLnBrk="0" fontAlgn="base" hangingPunct="0">
      <a:spcBef>
        <a:spcPct val="0"/>
      </a:spcBef>
      <a:spcAft>
        <a:spcPct val="0"/>
      </a:spcAft>
      <a:defRPr sz="2800" b="1" u="sng" kern="1200">
        <a:solidFill>
          <a:srgbClr val="FF9900"/>
        </a:solidFill>
        <a:latin typeface="Times New Roman" pitchFamily="18" charset="0"/>
        <a:ea typeface="+mn-ea"/>
        <a:cs typeface="+mn-cs"/>
      </a:defRPr>
    </a:lvl3pPr>
    <a:lvl4pPr marL="1371600" algn="l" rtl="0" eaLnBrk="0" fontAlgn="base" hangingPunct="0">
      <a:spcBef>
        <a:spcPct val="0"/>
      </a:spcBef>
      <a:spcAft>
        <a:spcPct val="0"/>
      </a:spcAft>
      <a:defRPr sz="2800" b="1" u="sng" kern="1200">
        <a:solidFill>
          <a:srgbClr val="FF9900"/>
        </a:solidFill>
        <a:latin typeface="Times New Roman" pitchFamily="18" charset="0"/>
        <a:ea typeface="+mn-ea"/>
        <a:cs typeface="+mn-cs"/>
      </a:defRPr>
    </a:lvl4pPr>
    <a:lvl5pPr marL="1828800" algn="l" rtl="0" eaLnBrk="0" fontAlgn="base" hangingPunct="0">
      <a:spcBef>
        <a:spcPct val="0"/>
      </a:spcBef>
      <a:spcAft>
        <a:spcPct val="0"/>
      </a:spcAft>
      <a:defRPr sz="2800" b="1" u="sng" kern="1200">
        <a:solidFill>
          <a:srgbClr val="FF9900"/>
        </a:solidFill>
        <a:latin typeface="Times New Roman" pitchFamily="18" charset="0"/>
        <a:ea typeface="+mn-ea"/>
        <a:cs typeface="+mn-cs"/>
      </a:defRPr>
    </a:lvl5pPr>
    <a:lvl6pPr marL="2286000" algn="l" defTabSz="914400" rtl="0" eaLnBrk="1" latinLnBrk="0" hangingPunct="1">
      <a:defRPr sz="2800" b="1" u="sng" kern="1200">
        <a:solidFill>
          <a:srgbClr val="FF9900"/>
        </a:solidFill>
        <a:latin typeface="Times New Roman" pitchFamily="18" charset="0"/>
        <a:ea typeface="+mn-ea"/>
        <a:cs typeface="+mn-cs"/>
      </a:defRPr>
    </a:lvl6pPr>
    <a:lvl7pPr marL="2743200" algn="l" defTabSz="914400" rtl="0" eaLnBrk="1" latinLnBrk="0" hangingPunct="1">
      <a:defRPr sz="2800" b="1" u="sng" kern="1200">
        <a:solidFill>
          <a:srgbClr val="FF9900"/>
        </a:solidFill>
        <a:latin typeface="Times New Roman" pitchFamily="18" charset="0"/>
        <a:ea typeface="+mn-ea"/>
        <a:cs typeface="+mn-cs"/>
      </a:defRPr>
    </a:lvl7pPr>
    <a:lvl8pPr marL="3200400" algn="l" defTabSz="914400" rtl="0" eaLnBrk="1" latinLnBrk="0" hangingPunct="1">
      <a:defRPr sz="2800" b="1" u="sng" kern="1200">
        <a:solidFill>
          <a:srgbClr val="FF9900"/>
        </a:solidFill>
        <a:latin typeface="Times New Roman" pitchFamily="18" charset="0"/>
        <a:ea typeface="+mn-ea"/>
        <a:cs typeface="+mn-cs"/>
      </a:defRPr>
    </a:lvl8pPr>
    <a:lvl9pPr marL="3657600" algn="l" defTabSz="914400" rtl="0" eaLnBrk="1" latinLnBrk="0" hangingPunct="1">
      <a:defRPr sz="2800" b="1" u="sng" kern="1200">
        <a:solidFill>
          <a:srgbClr val="FF9900"/>
        </a:solidFill>
        <a:latin typeface="Times New Roman" pitchFamily="18" charset="0"/>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993300"/>
    <a:srgbClr val="008000"/>
    <a:srgbClr val="0000FF"/>
    <a:srgbClr val="009900"/>
    <a:srgbClr val="00CC00"/>
    <a:srgbClr val="A50021"/>
    <a:srgbClr val="D6009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31" autoAdjust="0"/>
    <p:restoredTop sz="92000" autoAdjust="0"/>
  </p:normalViewPr>
  <p:slideViewPr>
    <p:cSldViewPr>
      <p:cViewPr varScale="1">
        <p:scale>
          <a:sx n="103" d="100"/>
          <a:sy n="103" d="100"/>
        </p:scale>
        <p:origin x="-1770" y="-10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7.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20.wmf"/><Relationship Id="rId2" Type="http://schemas.openxmlformats.org/officeDocument/2006/relationships/image" Target="../media/image19.wmf"/><Relationship Id="rId1" Type="http://schemas.openxmlformats.org/officeDocument/2006/relationships/image" Target="../media/image1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b="0" u="none">
                <a:solidFill>
                  <a:schemeClr val="tx1"/>
                </a:solidFill>
                <a:latin typeface="Arial" pitchFamily="34" charset="0"/>
              </a:defRPr>
            </a:lvl1pPr>
          </a:lstStyle>
          <a:p>
            <a:pPr>
              <a:defRPr/>
            </a:pPr>
            <a:endParaRPr lang="en-US"/>
          </a:p>
        </p:txBody>
      </p:sp>
      <p:sp>
        <p:nvSpPr>
          <p:cNvPr id="4099"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b="0" u="none">
                <a:solidFill>
                  <a:schemeClr val="tx1"/>
                </a:solidFill>
                <a:latin typeface="Arial" pitchFamily="34" charset="0"/>
              </a:defRPr>
            </a:lvl1pPr>
          </a:lstStyle>
          <a:p>
            <a:pPr>
              <a:defRPr/>
            </a:pPr>
            <a:endParaRPr lang="en-US"/>
          </a:p>
        </p:txBody>
      </p:sp>
      <p:sp>
        <p:nvSpPr>
          <p:cNvPr id="205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4101"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02"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b="0" u="none">
                <a:solidFill>
                  <a:schemeClr val="tx1"/>
                </a:solidFill>
                <a:latin typeface="Arial" pitchFamily="34" charset="0"/>
              </a:defRPr>
            </a:lvl1pPr>
          </a:lstStyle>
          <a:p>
            <a:pPr>
              <a:defRPr/>
            </a:pPr>
            <a:endParaRPr lang="en-US"/>
          </a:p>
        </p:txBody>
      </p:sp>
      <p:sp>
        <p:nvSpPr>
          <p:cNvPr id="4103"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b="0" u="none">
                <a:solidFill>
                  <a:schemeClr val="tx1"/>
                </a:solidFill>
                <a:latin typeface="Arial" charset="0"/>
              </a:defRPr>
            </a:lvl1pPr>
          </a:lstStyle>
          <a:p>
            <a:fld id="{798EB5EE-9140-4EFF-BC09-F6F4044DC587}" type="slidenum">
              <a:rPr lang="en-US"/>
              <a:pPr/>
              <a:t>‹#›</a:t>
            </a:fld>
            <a:endParaRPr lang="en-US"/>
          </a:p>
        </p:txBody>
      </p:sp>
    </p:spTree>
    <p:extLst>
      <p:ext uri="{BB962C8B-B14F-4D97-AF65-F5344CB8AC3E}">
        <p14:creationId xmlns:p14="http://schemas.microsoft.com/office/powerpoint/2010/main" val="162552255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ề bản chiếu">
    <p:spTree>
      <p:nvGrpSpPr>
        <p:cNvPr id="1" name=""/>
        <p:cNvGrpSpPr/>
        <p:nvPr/>
      </p:nvGrpSpPr>
      <p:grpSpPr>
        <a:xfrm>
          <a:off x="0" y="0"/>
          <a:ext cx="0" cy="0"/>
          <a:chOff x="0" y="0"/>
          <a:chExt cx="0" cy="0"/>
        </a:xfrm>
      </p:grpSpPr>
      <p:sp>
        <p:nvSpPr>
          <p:cNvPr id="2" name="Tiêu đề 1"/>
          <p:cNvSpPr>
            <a:spLocks noGrp="1"/>
          </p:cNvSpPr>
          <p:nvPr>
            <p:ph type="ctrTitle"/>
          </p:nvPr>
        </p:nvSpPr>
        <p:spPr>
          <a:xfrm>
            <a:off x="685800" y="2130425"/>
            <a:ext cx="7772400" cy="1470025"/>
          </a:xfrm>
        </p:spPr>
        <p:txBody>
          <a:bodyPr/>
          <a:lstStyle/>
          <a:p>
            <a:r>
              <a:rPr lang="vi-VN"/>
              <a:t>Bấm &amp; sửa kiểu tiêu đề</a:t>
            </a:r>
            <a:endParaRPr lang="en-US"/>
          </a:p>
        </p:txBody>
      </p:sp>
      <p:sp>
        <p:nvSpPr>
          <p:cNvPr id="3" name="Tiêu đề phụ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vi-VN"/>
              <a:t>Bấm &amp; sửa kiểu phụ đề</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7808BC8C-03F3-4287-AB2C-0671032774A8}" type="datetime1">
              <a:rPr lang="en-US"/>
              <a:pPr>
                <a:defRPr/>
              </a:pPr>
              <a:t>12/15/2025</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Nguyễn Thanh Phong</a:t>
            </a:r>
          </a:p>
        </p:txBody>
      </p:sp>
      <p:sp>
        <p:nvSpPr>
          <p:cNvPr id="6" name="Rectangle 6"/>
          <p:cNvSpPr>
            <a:spLocks noGrp="1" noChangeArrowheads="1"/>
          </p:cNvSpPr>
          <p:nvPr>
            <p:ph type="sldNum" sz="quarter" idx="12"/>
          </p:nvPr>
        </p:nvSpPr>
        <p:spPr>
          <a:ln/>
        </p:spPr>
        <p:txBody>
          <a:bodyPr/>
          <a:lstStyle>
            <a:lvl1pPr>
              <a:defRPr/>
            </a:lvl1pPr>
          </a:lstStyle>
          <a:p>
            <a:fld id="{55142098-80DA-4376-A949-17C88D7B9B29}" type="slidenum">
              <a:rPr lang="en-US"/>
              <a:pPr/>
              <a:t>‹#›</a:t>
            </a:fld>
            <a:endParaRPr lang="en-US"/>
          </a:p>
        </p:txBody>
      </p:sp>
    </p:spTree>
  </p:cSld>
  <p:clrMapOvr>
    <a:masterClrMapping/>
  </p:clrMapOvr>
  <p:transition>
    <p:push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Chỗ dành sẵn cho Văn bản Dọc 2"/>
          <p:cNvSpPr>
            <a:spLocks noGrp="1"/>
          </p:cNvSpPr>
          <p:nvPr>
            <p:ph type="body" orient="vert" idx="1"/>
          </p:nvPr>
        </p:nvSpPr>
        <p:spPr/>
        <p:txBody>
          <a:bodyPr vert="eaVert"/>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3B959ECB-A6AC-42A7-9472-FBBE4F94C36A}" type="datetime1">
              <a:rPr lang="en-US"/>
              <a:pPr>
                <a:defRPr/>
              </a:pPr>
              <a:t>12/15/2025</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Nguyễn Thanh Phong</a:t>
            </a:r>
          </a:p>
        </p:txBody>
      </p:sp>
      <p:sp>
        <p:nvSpPr>
          <p:cNvPr id="6" name="Rectangle 6"/>
          <p:cNvSpPr>
            <a:spLocks noGrp="1" noChangeArrowheads="1"/>
          </p:cNvSpPr>
          <p:nvPr>
            <p:ph type="sldNum" sz="quarter" idx="12"/>
          </p:nvPr>
        </p:nvSpPr>
        <p:spPr>
          <a:ln/>
        </p:spPr>
        <p:txBody>
          <a:bodyPr/>
          <a:lstStyle>
            <a:lvl1pPr>
              <a:defRPr/>
            </a:lvl1pPr>
          </a:lstStyle>
          <a:p>
            <a:fld id="{C195E19E-006A-453F-86F7-043FB7AB7EB8}" type="slidenum">
              <a:rPr lang="en-US"/>
              <a:pPr/>
              <a:t>‹#›</a:t>
            </a:fld>
            <a:endParaRPr lang="en-US"/>
          </a:p>
        </p:txBody>
      </p:sp>
    </p:spTree>
  </p:cSld>
  <p:clrMapOvr>
    <a:masterClrMapping/>
  </p:clrMapOvr>
  <p:transition>
    <p:push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ề Dọc 1"/>
          <p:cNvSpPr>
            <a:spLocks noGrp="1"/>
          </p:cNvSpPr>
          <p:nvPr>
            <p:ph type="title" orient="vert"/>
          </p:nvPr>
        </p:nvSpPr>
        <p:spPr>
          <a:xfrm>
            <a:off x="6629400" y="274638"/>
            <a:ext cx="2057400" cy="5851525"/>
          </a:xfrm>
        </p:spPr>
        <p:txBody>
          <a:bodyPr vert="eaVert"/>
          <a:lstStyle/>
          <a:p>
            <a:r>
              <a:rPr lang="vi-VN"/>
              <a:t>Bấm &amp; sửa kiểu tiêu đề</a:t>
            </a:r>
            <a:endParaRPr lang="en-US"/>
          </a:p>
        </p:txBody>
      </p:sp>
      <p:sp>
        <p:nvSpPr>
          <p:cNvPr id="3" name="Chỗ dành sẵn cho Văn bản Dọc 2"/>
          <p:cNvSpPr>
            <a:spLocks noGrp="1"/>
          </p:cNvSpPr>
          <p:nvPr>
            <p:ph type="body" orient="vert" idx="1"/>
          </p:nvPr>
        </p:nvSpPr>
        <p:spPr>
          <a:xfrm>
            <a:off x="457200" y="274638"/>
            <a:ext cx="6019800" cy="5851525"/>
          </a:xfrm>
        </p:spPr>
        <p:txBody>
          <a:bodyPr vert="eaVert"/>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9959909A-DAEB-46B8-9BF3-B34FEF1F1819}" type="datetime1">
              <a:rPr lang="en-US"/>
              <a:pPr>
                <a:defRPr/>
              </a:pPr>
              <a:t>12/15/2025</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Nguyễn Thanh Phong</a:t>
            </a:r>
          </a:p>
        </p:txBody>
      </p:sp>
      <p:sp>
        <p:nvSpPr>
          <p:cNvPr id="6" name="Rectangle 6"/>
          <p:cNvSpPr>
            <a:spLocks noGrp="1" noChangeArrowheads="1"/>
          </p:cNvSpPr>
          <p:nvPr>
            <p:ph type="sldNum" sz="quarter" idx="12"/>
          </p:nvPr>
        </p:nvSpPr>
        <p:spPr>
          <a:ln/>
        </p:spPr>
        <p:txBody>
          <a:bodyPr/>
          <a:lstStyle>
            <a:lvl1pPr>
              <a:defRPr/>
            </a:lvl1pPr>
          </a:lstStyle>
          <a:p>
            <a:fld id="{8C804A13-DB97-477A-9653-CF5A4333806E}" type="slidenum">
              <a:rPr lang="en-US"/>
              <a:pPr/>
              <a:t>‹#›</a:t>
            </a:fld>
            <a:endParaRPr lang="en-US"/>
          </a:p>
        </p:txBody>
      </p:sp>
    </p:spTree>
  </p:cSld>
  <p:clrMapOvr>
    <a:masterClrMapping/>
  </p:clrMapOvr>
  <p:transition>
    <p:push dir="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Ngữ cảnh">
    <p:spTree>
      <p:nvGrpSpPr>
        <p:cNvPr id="1" name=""/>
        <p:cNvGrpSpPr/>
        <p:nvPr/>
      </p:nvGrpSpPr>
      <p:grpSpPr>
        <a:xfrm>
          <a:off x="0" y="0"/>
          <a:ext cx="0" cy="0"/>
          <a:chOff x="0" y="0"/>
          <a:chExt cx="0" cy="0"/>
        </a:xfrm>
      </p:grpSpPr>
      <p:sp>
        <p:nvSpPr>
          <p:cNvPr id="2" name="Chỗ dành sẵn cho Nội dung 1"/>
          <p:cNvSpPr>
            <a:spLocks noGrp="1"/>
          </p:cNvSpPr>
          <p:nvPr>
            <p:ph/>
          </p:nvPr>
        </p:nvSpPr>
        <p:spPr>
          <a:xfrm>
            <a:off x="457200" y="274638"/>
            <a:ext cx="8229600" cy="5851525"/>
          </a:xfrm>
        </p:spPr>
        <p:txBody>
          <a:body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F5426EE8-3C6A-436E-9019-048D8C1597DD}" type="datetime1">
              <a:rPr lang="en-US"/>
              <a:pPr>
                <a:defRPr/>
              </a:pPr>
              <a:t>12/15/2025</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r>
              <a:rPr lang="en-US"/>
              <a:t>Nguyễn Thanh Phong</a:t>
            </a:r>
          </a:p>
        </p:txBody>
      </p:sp>
      <p:sp>
        <p:nvSpPr>
          <p:cNvPr id="5" name="Rectangle 6"/>
          <p:cNvSpPr>
            <a:spLocks noGrp="1" noChangeArrowheads="1"/>
          </p:cNvSpPr>
          <p:nvPr>
            <p:ph type="sldNum" sz="quarter" idx="12"/>
          </p:nvPr>
        </p:nvSpPr>
        <p:spPr>
          <a:ln/>
        </p:spPr>
        <p:txBody>
          <a:bodyPr/>
          <a:lstStyle>
            <a:lvl1pPr>
              <a:defRPr/>
            </a:lvl1pPr>
          </a:lstStyle>
          <a:p>
            <a:fld id="{40DDF0E7-9ECD-4458-900B-9B2D2C200C75}" type="slidenum">
              <a:rPr lang="en-US"/>
              <a:pPr/>
              <a:t>‹#›</a:t>
            </a:fld>
            <a:endParaRPr lang="en-US"/>
          </a:p>
        </p:txBody>
      </p:sp>
    </p:spTree>
  </p:cSld>
  <p:clrMapOvr>
    <a:masterClrMapping/>
  </p:clrMapOvr>
  <p:transition>
    <p:push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Chỗ dành sẵn cho Nội dung 2"/>
          <p:cNvSpPr>
            <a:spLocks noGrp="1"/>
          </p:cNvSpPr>
          <p:nvPr>
            <p:ph idx="1"/>
          </p:nvPr>
        </p:nvSpPr>
        <p:spPr/>
        <p:txBody>
          <a:body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70A10E9E-C5C7-45C3-8FDF-5225BC49E025}" type="datetime1">
              <a:rPr lang="en-US"/>
              <a:pPr>
                <a:defRPr/>
              </a:pPr>
              <a:t>12/15/2025</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Nguyễn Thanh Phong</a:t>
            </a:r>
          </a:p>
        </p:txBody>
      </p:sp>
      <p:sp>
        <p:nvSpPr>
          <p:cNvPr id="6" name="Rectangle 6"/>
          <p:cNvSpPr>
            <a:spLocks noGrp="1" noChangeArrowheads="1"/>
          </p:cNvSpPr>
          <p:nvPr>
            <p:ph type="sldNum" sz="quarter" idx="12"/>
          </p:nvPr>
        </p:nvSpPr>
        <p:spPr>
          <a:ln/>
        </p:spPr>
        <p:txBody>
          <a:bodyPr/>
          <a:lstStyle>
            <a:lvl1pPr>
              <a:defRPr/>
            </a:lvl1pPr>
          </a:lstStyle>
          <a:p>
            <a:fld id="{0A8B5709-F77A-4F89-98D3-0EB627A022B1}" type="slidenum">
              <a:rPr lang="en-US"/>
              <a:pPr/>
              <a:t>‹#›</a:t>
            </a:fld>
            <a:endParaRPr lang="en-US"/>
          </a:p>
        </p:txBody>
      </p:sp>
    </p:spTree>
  </p:cSld>
  <p:clrMapOvr>
    <a:masterClrMapping/>
  </p:clrMapOvr>
  <p:transition>
    <p:push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ầu trang của Phần">
    <p:spTree>
      <p:nvGrpSpPr>
        <p:cNvPr id="1" name=""/>
        <p:cNvGrpSpPr/>
        <p:nvPr/>
      </p:nvGrpSpPr>
      <p:grpSpPr>
        <a:xfrm>
          <a:off x="0" y="0"/>
          <a:ext cx="0" cy="0"/>
          <a:chOff x="0" y="0"/>
          <a:chExt cx="0" cy="0"/>
        </a:xfrm>
      </p:grpSpPr>
      <p:sp>
        <p:nvSpPr>
          <p:cNvPr id="2" name="Tiêu đề 1"/>
          <p:cNvSpPr>
            <a:spLocks noGrp="1"/>
          </p:cNvSpPr>
          <p:nvPr>
            <p:ph type="title"/>
          </p:nvPr>
        </p:nvSpPr>
        <p:spPr>
          <a:xfrm>
            <a:off x="722313" y="4406900"/>
            <a:ext cx="7772400" cy="1362075"/>
          </a:xfrm>
        </p:spPr>
        <p:txBody>
          <a:bodyPr anchor="t"/>
          <a:lstStyle>
            <a:lvl1pPr algn="l">
              <a:defRPr sz="4000" b="1" cap="all"/>
            </a:lvl1pPr>
          </a:lstStyle>
          <a:p>
            <a:r>
              <a:rPr lang="vi-VN"/>
              <a:t>Bấm &amp; sửa kiểu tiêu đề</a:t>
            </a:r>
            <a:endParaRPr lang="en-US"/>
          </a:p>
        </p:txBody>
      </p:sp>
      <p:sp>
        <p:nvSpPr>
          <p:cNvPr id="3" name="Chỗ dành sẵn cho Văn bản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vi-VN"/>
              <a:t>Bấm &amp; sửa kiểu tiêu đề</a:t>
            </a:r>
          </a:p>
        </p:txBody>
      </p:sp>
      <p:sp>
        <p:nvSpPr>
          <p:cNvPr id="4" name="Rectangle 4"/>
          <p:cNvSpPr>
            <a:spLocks noGrp="1" noChangeArrowheads="1"/>
          </p:cNvSpPr>
          <p:nvPr>
            <p:ph type="dt" sz="half" idx="10"/>
          </p:nvPr>
        </p:nvSpPr>
        <p:spPr>
          <a:ln/>
        </p:spPr>
        <p:txBody>
          <a:bodyPr/>
          <a:lstStyle>
            <a:lvl1pPr>
              <a:defRPr/>
            </a:lvl1pPr>
          </a:lstStyle>
          <a:p>
            <a:pPr>
              <a:defRPr/>
            </a:pPr>
            <a:fld id="{017649C5-5F9E-479A-97CC-14063F230878}" type="datetime1">
              <a:rPr lang="en-US"/>
              <a:pPr>
                <a:defRPr/>
              </a:pPr>
              <a:t>12/15/2025</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Nguyễn Thanh Phong</a:t>
            </a:r>
          </a:p>
        </p:txBody>
      </p:sp>
      <p:sp>
        <p:nvSpPr>
          <p:cNvPr id="6" name="Rectangle 6"/>
          <p:cNvSpPr>
            <a:spLocks noGrp="1" noChangeArrowheads="1"/>
          </p:cNvSpPr>
          <p:nvPr>
            <p:ph type="sldNum" sz="quarter" idx="12"/>
          </p:nvPr>
        </p:nvSpPr>
        <p:spPr>
          <a:ln/>
        </p:spPr>
        <p:txBody>
          <a:bodyPr/>
          <a:lstStyle>
            <a:lvl1pPr>
              <a:defRPr/>
            </a:lvl1pPr>
          </a:lstStyle>
          <a:p>
            <a:fld id="{392BF5A4-86E1-49DB-B6E6-5F810AC6BC26}" type="slidenum">
              <a:rPr lang="en-US"/>
              <a:pPr/>
              <a:t>‹#›</a:t>
            </a:fld>
            <a:endParaRPr lang="en-US"/>
          </a:p>
        </p:txBody>
      </p:sp>
    </p:spTree>
  </p:cSld>
  <p:clrMapOvr>
    <a:masterClrMapping/>
  </p:clrMapOvr>
  <p:transition>
    <p:push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Chỗ dành sẵn cho Nội dung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ội dung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9ED1BB5F-C0C9-4DD2-8AC6-5EEA895EB59B}" type="datetime1">
              <a:rPr lang="en-US"/>
              <a:pPr>
                <a:defRPr/>
              </a:pPr>
              <a:t>12/15/2025</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Nguyễn Thanh Phong</a:t>
            </a:r>
          </a:p>
        </p:txBody>
      </p:sp>
      <p:sp>
        <p:nvSpPr>
          <p:cNvPr id="7" name="Rectangle 6"/>
          <p:cNvSpPr>
            <a:spLocks noGrp="1" noChangeArrowheads="1"/>
          </p:cNvSpPr>
          <p:nvPr>
            <p:ph type="sldNum" sz="quarter" idx="12"/>
          </p:nvPr>
        </p:nvSpPr>
        <p:spPr>
          <a:ln/>
        </p:spPr>
        <p:txBody>
          <a:bodyPr/>
          <a:lstStyle>
            <a:lvl1pPr>
              <a:defRPr/>
            </a:lvl1pPr>
          </a:lstStyle>
          <a:p>
            <a:fld id="{7C895D97-F2D8-4EB3-B028-792DB580293A}" type="slidenum">
              <a:rPr lang="en-US"/>
              <a:pPr/>
              <a:t>‹#›</a:t>
            </a:fld>
            <a:endParaRPr lang="en-US"/>
          </a:p>
        </p:txBody>
      </p:sp>
    </p:spTree>
  </p:cSld>
  <p:clrMapOvr>
    <a:masterClrMapping/>
  </p:clrMapOvr>
  <p:transition>
    <p:push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ép so sánh">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lvl1pPr>
              <a:defRPr/>
            </a:lvl1pPr>
          </a:lstStyle>
          <a:p>
            <a:r>
              <a:rPr lang="vi-VN"/>
              <a:t>Bấm &amp; sửa kiểu tiêu đề</a:t>
            </a:r>
            <a:endParaRPr lang="en-US"/>
          </a:p>
        </p:txBody>
      </p:sp>
      <p:sp>
        <p:nvSpPr>
          <p:cNvPr id="3" name="Chỗ dành sẵn cho Văn bản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Bấm &amp; sửa kiểu tiêu đề</a:t>
            </a:r>
          </a:p>
        </p:txBody>
      </p:sp>
      <p:sp>
        <p:nvSpPr>
          <p:cNvPr id="4" name="Chỗ dành sẵn cho Nội dung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ản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Bấm &amp; sửa kiểu tiêu đề</a:t>
            </a:r>
          </a:p>
        </p:txBody>
      </p:sp>
      <p:sp>
        <p:nvSpPr>
          <p:cNvPr id="6" name="Chỗ dành sẵn cho Nội dung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601CBD62-B97B-41F6-8F5C-2A94029B5BDD}" type="datetime1">
              <a:rPr lang="en-US"/>
              <a:pPr>
                <a:defRPr/>
              </a:pPr>
              <a:t>12/15/2025</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r>
              <a:rPr lang="en-US"/>
              <a:t>Nguyễn Thanh Phong</a:t>
            </a:r>
          </a:p>
        </p:txBody>
      </p:sp>
      <p:sp>
        <p:nvSpPr>
          <p:cNvPr id="9" name="Rectangle 6"/>
          <p:cNvSpPr>
            <a:spLocks noGrp="1" noChangeArrowheads="1"/>
          </p:cNvSpPr>
          <p:nvPr>
            <p:ph type="sldNum" sz="quarter" idx="12"/>
          </p:nvPr>
        </p:nvSpPr>
        <p:spPr>
          <a:ln/>
        </p:spPr>
        <p:txBody>
          <a:bodyPr/>
          <a:lstStyle>
            <a:lvl1pPr>
              <a:defRPr/>
            </a:lvl1pPr>
          </a:lstStyle>
          <a:p>
            <a:fld id="{5D6A615D-BF7A-4FC6-BF0B-6CC433410729}" type="slidenum">
              <a:rPr lang="en-US"/>
              <a:pPr/>
              <a:t>‹#›</a:t>
            </a:fld>
            <a:endParaRPr lang="en-US"/>
          </a:p>
        </p:txBody>
      </p:sp>
    </p:spTree>
  </p:cSld>
  <p:clrMapOvr>
    <a:masterClrMapping/>
  </p:clrMapOvr>
  <p:transition>
    <p:push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ỉ Tiêu đề">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E8BB1D0E-92EC-4397-8249-A2265E687074}" type="datetime1">
              <a:rPr lang="en-US"/>
              <a:pPr>
                <a:defRPr/>
              </a:pPr>
              <a:t>12/15/2025</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r>
              <a:rPr lang="en-US"/>
              <a:t>Nguyễn Thanh Phong</a:t>
            </a:r>
          </a:p>
        </p:txBody>
      </p:sp>
      <p:sp>
        <p:nvSpPr>
          <p:cNvPr id="5" name="Rectangle 6"/>
          <p:cNvSpPr>
            <a:spLocks noGrp="1" noChangeArrowheads="1"/>
          </p:cNvSpPr>
          <p:nvPr>
            <p:ph type="sldNum" sz="quarter" idx="12"/>
          </p:nvPr>
        </p:nvSpPr>
        <p:spPr>
          <a:ln/>
        </p:spPr>
        <p:txBody>
          <a:bodyPr/>
          <a:lstStyle>
            <a:lvl1pPr>
              <a:defRPr/>
            </a:lvl1pPr>
          </a:lstStyle>
          <a:p>
            <a:fld id="{C3A9734C-3E60-4B39-B47B-91B58053321E}" type="slidenum">
              <a:rPr lang="en-US"/>
              <a:pPr/>
              <a:t>‹#›</a:t>
            </a:fld>
            <a:endParaRPr lang="en-US"/>
          </a:p>
        </p:txBody>
      </p:sp>
    </p:spTree>
  </p:cSld>
  <p:clrMapOvr>
    <a:masterClrMapping/>
  </p:clrMapOvr>
  <p:transition>
    <p:push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ống">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B96643EF-FDED-4D3B-89FF-99197BA28887}" type="datetime1">
              <a:rPr lang="en-US"/>
              <a:pPr>
                <a:defRPr/>
              </a:pPr>
              <a:t>12/15/2025</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r>
              <a:rPr lang="en-US"/>
              <a:t>Nguyễn Thanh Phong</a:t>
            </a:r>
          </a:p>
        </p:txBody>
      </p:sp>
      <p:sp>
        <p:nvSpPr>
          <p:cNvPr id="4" name="Rectangle 6"/>
          <p:cNvSpPr>
            <a:spLocks noGrp="1" noChangeArrowheads="1"/>
          </p:cNvSpPr>
          <p:nvPr>
            <p:ph type="sldNum" sz="quarter" idx="12"/>
          </p:nvPr>
        </p:nvSpPr>
        <p:spPr>
          <a:ln/>
        </p:spPr>
        <p:txBody>
          <a:bodyPr/>
          <a:lstStyle>
            <a:lvl1pPr>
              <a:defRPr/>
            </a:lvl1pPr>
          </a:lstStyle>
          <a:p>
            <a:fld id="{21A7D281-C697-4453-821E-C2BB13A3C16C}" type="slidenum">
              <a:rPr lang="en-US"/>
              <a:pPr/>
              <a:t>‹#›</a:t>
            </a:fld>
            <a:endParaRPr lang="en-US"/>
          </a:p>
        </p:txBody>
      </p:sp>
    </p:spTree>
  </p:cSld>
  <p:clrMapOvr>
    <a:masterClrMapping/>
  </p:clrMapOvr>
  <p:transition>
    <p:push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ội dung với Phụ đề">
    <p:spTree>
      <p:nvGrpSpPr>
        <p:cNvPr id="1" name=""/>
        <p:cNvGrpSpPr/>
        <p:nvPr/>
      </p:nvGrpSpPr>
      <p:grpSpPr>
        <a:xfrm>
          <a:off x="0" y="0"/>
          <a:ext cx="0" cy="0"/>
          <a:chOff x="0" y="0"/>
          <a:chExt cx="0" cy="0"/>
        </a:xfrm>
      </p:grpSpPr>
      <p:sp>
        <p:nvSpPr>
          <p:cNvPr id="2" name="Tiêu đề 1"/>
          <p:cNvSpPr>
            <a:spLocks noGrp="1"/>
          </p:cNvSpPr>
          <p:nvPr>
            <p:ph type="title"/>
          </p:nvPr>
        </p:nvSpPr>
        <p:spPr>
          <a:xfrm>
            <a:off x="457200" y="273050"/>
            <a:ext cx="3008313" cy="1162050"/>
          </a:xfrm>
        </p:spPr>
        <p:txBody>
          <a:bodyPr anchor="b"/>
          <a:lstStyle>
            <a:lvl1pPr algn="l">
              <a:defRPr sz="2000" b="1"/>
            </a:lvl1pPr>
          </a:lstStyle>
          <a:p>
            <a:r>
              <a:rPr lang="vi-VN"/>
              <a:t>Bấm &amp; sửa kiểu tiêu đề</a:t>
            </a:r>
            <a:endParaRPr lang="en-US"/>
          </a:p>
        </p:txBody>
      </p:sp>
      <p:sp>
        <p:nvSpPr>
          <p:cNvPr id="3" name="Chỗ dành sẵn cho Nội dung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ản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a:t>Bấm &amp; sửa kiểu tiêu đề</a:t>
            </a:r>
          </a:p>
        </p:txBody>
      </p:sp>
      <p:sp>
        <p:nvSpPr>
          <p:cNvPr id="5" name="Rectangle 4"/>
          <p:cNvSpPr>
            <a:spLocks noGrp="1" noChangeArrowheads="1"/>
          </p:cNvSpPr>
          <p:nvPr>
            <p:ph type="dt" sz="half" idx="10"/>
          </p:nvPr>
        </p:nvSpPr>
        <p:spPr>
          <a:ln/>
        </p:spPr>
        <p:txBody>
          <a:bodyPr/>
          <a:lstStyle>
            <a:lvl1pPr>
              <a:defRPr/>
            </a:lvl1pPr>
          </a:lstStyle>
          <a:p>
            <a:pPr>
              <a:defRPr/>
            </a:pPr>
            <a:fld id="{325CA0B7-424A-4DBA-A920-6FE571F370A6}" type="datetime1">
              <a:rPr lang="en-US"/>
              <a:pPr>
                <a:defRPr/>
              </a:pPr>
              <a:t>12/15/2025</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Nguyễn Thanh Phong</a:t>
            </a:r>
          </a:p>
        </p:txBody>
      </p:sp>
      <p:sp>
        <p:nvSpPr>
          <p:cNvPr id="7" name="Rectangle 6"/>
          <p:cNvSpPr>
            <a:spLocks noGrp="1" noChangeArrowheads="1"/>
          </p:cNvSpPr>
          <p:nvPr>
            <p:ph type="sldNum" sz="quarter" idx="12"/>
          </p:nvPr>
        </p:nvSpPr>
        <p:spPr>
          <a:ln/>
        </p:spPr>
        <p:txBody>
          <a:bodyPr/>
          <a:lstStyle>
            <a:lvl1pPr>
              <a:defRPr/>
            </a:lvl1pPr>
          </a:lstStyle>
          <a:p>
            <a:fld id="{DB9BA3FA-B46C-4441-832B-839552705528}" type="slidenum">
              <a:rPr lang="en-US"/>
              <a:pPr/>
              <a:t>‹#›</a:t>
            </a:fld>
            <a:endParaRPr lang="en-US"/>
          </a:p>
        </p:txBody>
      </p:sp>
    </p:spTree>
  </p:cSld>
  <p:clrMapOvr>
    <a:masterClrMapping/>
  </p:clrMapOvr>
  <p:transition>
    <p:push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Ảnh với Phụ đề">
    <p:spTree>
      <p:nvGrpSpPr>
        <p:cNvPr id="1" name=""/>
        <p:cNvGrpSpPr/>
        <p:nvPr/>
      </p:nvGrpSpPr>
      <p:grpSpPr>
        <a:xfrm>
          <a:off x="0" y="0"/>
          <a:ext cx="0" cy="0"/>
          <a:chOff x="0" y="0"/>
          <a:chExt cx="0" cy="0"/>
        </a:xfrm>
      </p:grpSpPr>
      <p:sp>
        <p:nvSpPr>
          <p:cNvPr id="2" name="Tiêu đề 1"/>
          <p:cNvSpPr>
            <a:spLocks noGrp="1"/>
          </p:cNvSpPr>
          <p:nvPr>
            <p:ph type="title"/>
          </p:nvPr>
        </p:nvSpPr>
        <p:spPr>
          <a:xfrm>
            <a:off x="1792288" y="4800600"/>
            <a:ext cx="5486400" cy="566738"/>
          </a:xfrm>
        </p:spPr>
        <p:txBody>
          <a:bodyPr anchor="b"/>
          <a:lstStyle>
            <a:lvl1pPr algn="l">
              <a:defRPr sz="2000" b="1"/>
            </a:lvl1pPr>
          </a:lstStyle>
          <a:p>
            <a:r>
              <a:rPr lang="vi-VN"/>
              <a:t>Bấm &amp; sửa kiểu tiêu đề</a:t>
            </a:r>
            <a:endParaRPr lang="en-US"/>
          </a:p>
        </p:txBody>
      </p:sp>
      <p:sp>
        <p:nvSpPr>
          <p:cNvPr id="3" name="Chỗ dành sẵn cho Hình ảnh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Chỗ dành sẵn cho Văn bản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a:t>Bấm &amp; sửa kiểu tiêu đề</a:t>
            </a:r>
          </a:p>
        </p:txBody>
      </p:sp>
      <p:sp>
        <p:nvSpPr>
          <p:cNvPr id="5" name="Rectangle 4"/>
          <p:cNvSpPr>
            <a:spLocks noGrp="1" noChangeArrowheads="1"/>
          </p:cNvSpPr>
          <p:nvPr>
            <p:ph type="dt" sz="half" idx="10"/>
          </p:nvPr>
        </p:nvSpPr>
        <p:spPr>
          <a:ln/>
        </p:spPr>
        <p:txBody>
          <a:bodyPr/>
          <a:lstStyle>
            <a:lvl1pPr>
              <a:defRPr/>
            </a:lvl1pPr>
          </a:lstStyle>
          <a:p>
            <a:pPr>
              <a:defRPr/>
            </a:pPr>
            <a:fld id="{F08A69A2-4A4C-489A-8149-5F4E6D420060}" type="datetime1">
              <a:rPr lang="en-US"/>
              <a:pPr>
                <a:defRPr/>
              </a:pPr>
              <a:t>12/15/2025</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Nguyễn Thanh Phong</a:t>
            </a:r>
          </a:p>
        </p:txBody>
      </p:sp>
      <p:sp>
        <p:nvSpPr>
          <p:cNvPr id="7" name="Rectangle 6"/>
          <p:cNvSpPr>
            <a:spLocks noGrp="1" noChangeArrowheads="1"/>
          </p:cNvSpPr>
          <p:nvPr>
            <p:ph type="sldNum" sz="quarter" idx="12"/>
          </p:nvPr>
        </p:nvSpPr>
        <p:spPr>
          <a:ln/>
        </p:spPr>
        <p:txBody>
          <a:bodyPr/>
          <a:lstStyle>
            <a:lvl1pPr>
              <a:defRPr/>
            </a:lvl1pPr>
          </a:lstStyle>
          <a:p>
            <a:fld id="{273C3E48-30F8-4F60-8B25-1F833ECEB9A4}" type="slidenum">
              <a:rPr lang="en-US"/>
              <a:pPr/>
              <a:t>‹#›</a:t>
            </a:fld>
            <a:endParaRPr lang="en-US"/>
          </a:p>
        </p:txBody>
      </p:sp>
    </p:spTree>
  </p:cSld>
  <p:clrMapOvr>
    <a:masterClrMapping/>
  </p:clrMapOvr>
  <p:transition>
    <p:push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9459"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460"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b="0" u="none">
                <a:solidFill>
                  <a:schemeClr val="tx1"/>
                </a:solidFill>
                <a:latin typeface="+mn-lt"/>
              </a:defRPr>
            </a:lvl1pPr>
          </a:lstStyle>
          <a:p>
            <a:pPr>
              <a:defRPr/>
            </a:pPr>
            <a:fld id="{4204D472-518B-4DC5-9D2E-ECF00F5B563D}" type="datetime1">
              <a:rPr lang="en-US"/>
              <a:pPr>
                <a:defRPr/>
              </a:pPr>
              <a:t>12/15/2025</a:t>
            </a:fld>
            <a:endParaRPr lang="en-US"/>
          </a:p>
        </p:txBody>
      </p:sp>
      <p:sp>
        <p:nvSpPr>
          <p:cNvPr id="19461"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b="0" u="none">
                <a:solidFill>
                  <a:schemeClr val="tx1"/>
                </a:solidFill>
                <a:latin typeface="+mn-lt"/>
              </a:defRPr>
            </a:lvl1pPr>
          </a:lstStyle>
          <a:p>
            <a:pPr>
              <a:defRPr/>
            </a:pPr>
            <a:r>
              <a:rPr lang="en-US"/>
              <a:t>Nguyễn Thanh Phong</a:t>
            </a:r>
          </a:p>
        </p:txBody>
      </p:sp>
      <p:sp>
        <p:nvSpPr>
          <p:cNvPr id="19462"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b="0" u="none">
                <a:solidFill>
                  <a:schemeClr val="tx1"/>
                </a:solidFill>
                <a:latin typeface="Arial" charset="0"/>
              </a:defRPr>
            </a:lvl1pPr>
          </a:lstStyle>
          <a:p>
            <a:fld id="{2DD294D6-FC65-4E8F-9B84-856711A3F046}"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Lst>
  <p:transition>
    <p:push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9" fill="hold" grpId="0" nodeType="withEffect">
                                  <p:stCondLst>
                                    <p:cond delay="0"/>
                                  </p:stCondLst>
                                  <p:iterate type="lt">
                                    <p:tmPct val="10000"/>
                                  </p:iterate>
                                  <p:childTnLst>
                                    <p:set>
                                      <p:cBhvr>
                                        <p:cTn id="6" dur="1" fill="hold">
                                          <p:stCondLst>
                                            <p:cond delay="0"/>
                                          </p:stCondLst>
                                        </p:cTn>
                                        <p:tgtEl>
                                          <p:spTgt spid="19458"/>
                                        </p:tgtEl>
                                        <p:attrNameLst>
                                          <p:attrName>style.visibility</p:attrName>
                                        </p:attrNameLst>
                                      </p:cBhvr>
                                      <p:to>
                                        <p:strVal val="visible"/>
                                      </p:to>
                                    </p:set>
                                    <p:anim calcmode="lin" valueType="num">
                                      <p:cBhvr additive="base">
                                        <p:cTn id="7" dur="800" fill="hold">
                                          <p:stCondLst>
                                            <p:cond delay="0"/>
                                          </p:stCondLst>
                                        </p:cTn>
                                        <p:tgtEl>
                                          <p:spTgt spid="19458"/>
                                        </p:tgtEl>
                                        <p:attrNameLst>
                                          <p:attrName>ppt_x</p:attrName>
                                        </p:attrNameLst>
                                      </p:cBhvr>
                                      <p:tavLst>
                                        <p:tav tm="0">
                                          <p:val>
                                            <p:strVal val="0-#ppt_w/2"/>
                                          </p:val>
                                        </p:tav>
                                        <p:tav tm="100000">
                                          <p:val>
                                            <p:strVal val="#ppt_x"/>
                                          </p:val>
                                        </p:tav>
                                      </p:tavLst>
                                    </p:anim>
                                    <p:anim calcmode="lin" valueType="num">
                                      <p:cBhvr additive="base">
                                        <p:cTn id="8" dur="800" fill="hold">
                                          <p:stCondLst>
                                            <p:cond delay="0"/>
                                          </p:stCondLst>
                                        </p:cTn>
                                        <p:tgtEl>
                                          <p:spTgt spid="19458"/>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40" presetClass="entr" presetSubtype="0" fill="hold" grpId="0" nodeType="clickEffect">
                                  <p:stCondLst>
                                    <p:cond delay="0"/>
                                  </p:stCondLst>
                                  <p:iterate type="lt">
                                    <p:tmPct val="10000"/>
                                  </p:iterate>
                                  <p:childTnLst>
                                    <p:set>
                                      <p:cBhvr>
                                        <p:cTn id="12" dur="1" fill="hold">
                                          <p:stCondLst>
                                            <p:cond delay="0"/>
                                          </p:stCondLst>
                                        </p:cTn>
                                        <p:tgtEl>
                                          <p:spTgt spid="19459">
                                            <p:txEl>
                                              <p:pRg st="0" end="0"/>
                                            </p:txEl>
                                          </p:spTgt>
                                        </p:tgtEl>
                                        <p:attrNameLst>
                                          <p:attrName>style.visibility</p:attrName>
                                        </p:attrNameLst>
                                      </p:cBhvr>
                                      <p:to>
                                        <p:strVal val="visible"/>
                                      </p:to>
                                    </p:set>
                                    <p:animEffect transition="in" filter="fade">
                                      <p:cBhvr>
                                        <p:cTn id="13" dur="1000"/>
                                        <p:tgtEl>
                                          <p:spTgt spid="19459">
                                            <p:txEl>
                                              <p:pRg st="0" end="0"/>
                                            </p:txEl>
                                          </p:spTgt>
                                        </p:tgtEl>
                                      </p:cBhvr>
                                    </p:animEffect>
                                    <p:anim calcmode="lin" valueType="num">
                                      <p:cBhvr>
                                        <p:cTn id="14" dur="1000" fill="hold"/>
                                        <p:tgtEl>
                                          <p:spTgt spid="19459">
                                            <p:txEl>
                                              <p:pRg st="0" end="0"/>
                                            </p:txEl>
                                          </p:spTgt>
                                        </p:tgtEl>
                                        <p:attrNameLst>
                                          <p:attrName>ppt_x</p:attrName>
                                        </p:attrNameLst>
                                      </p:cBhvr>
                                      <p:tavLst>
                                        <p:tav tm="0">
                                          <p:val>
                                            <p:strVal val="#ppt_x-.1"/>
                                          </p:val>
                                        </p:tav>
                                        <p:tav tm="100000">
                                          <p:val>
                                            <p:strVal val="#ppt_x"/>
                                          </p:val>
                                        </p:tav>
                                      </p:tavLst>
                                    </p:anim>
                                    <p:anim calcmode="lin" valueType="num">
                                      <p:cBhvr>
                                        <p:cTn id="15" dur="1000" fill="hold"/>
                                        <p:tgtEl>
                                          <p:spTgt spid="19459">
                                            <p:txEl>
                                              <p:pRg st="0" end="0"/>
                                            </p:txEl>
                                          </p:spTgt>
                                        </p:tgtEl>
                                        <p:attrNameLst>
                                          <p:attrName>ppt_y</p:attrName>
                                        </p:attrNameLst>
                                      </p:cBhvr>
                                      <p:tavLst>
                                        <p:tav tm="0">
                                          <p:val>
                                            <p:strVal val="#ppt_y"/>
                                          </p:val>
                                        </p:tav>
                                        <p:tav tm="100000">
                                          <p:val>
                                            <p:strVal val="#ppt_y"/>
                                          </p:val>
                                        </p:tav>
                                      </p:tavLst>
                                    </p:anim>
                                  </p:childTnLst>
                                </p:cTn>
                              </p:par>
                              <p:par>
                                <p:cTn id="16" presetID="40" presetClass="entr" presetSubtype="0" fill="hold" grpId="0" nodeType="withEffect">
                                  <p:stCondLst>
                                    <p:cond delay="0"/>
                                  </p:stCondLst>
                                  <p:iterate type="lt">
                                    <p:tmPct val="10000"/>
                                  </p:iterate>
                                  <p:childTnLst>
                                    <p:set>
                                      <p:cBhvr>
                                        <p:cTn id="17" dur="1" fill="hold">
                                          <p:stCondLst>
                                            <p:cond delay="0"/>
                                          </p:stCondLst>
                                        </p:cTn>
                                        <p:tgtEl>
                                          <p:spTgt spid="19459">
                                            <p:txEl>
                                              <p:pRg st="1" end="1"/>
                                            </p:txEl>
                                          </p:spTgt>
                                        </p:tgtEl>
                                        <p:attrNameLst>
                                          <p:attrName>style.visibility</p:attrName>
                                        </p:attrNameLst>
                                      </p:cBhvr>
                                      <p:to>
                                        <p:strVal val="visible"/>
                                      </p:to>
                                    </p:set>
                                    <p:animEffect transition="in" filter="fade">
                                      <p:cBhvr>
                                        <p:cTn id="18" dur="1000"/>
                                        <p:tgtEl>
                                          <p:spTgt spid="19459">
                                            <p:txEl>
                                              <p:pRg st="1" end="1"/>
                                            </p:txEl>
                                          </p:spTgt>
                                        </p:tgtEl>
                                      </p:cBhvr>
                                    </p:animEffect>
                                    <p:anim calcmode="lin" valueType="num">
                                      <p:cBhvr>
                                        <p:cTn id="19" dur="1000" fill="hold"/>
                                        <p:tgtEl>
                                          <p:spTgt spid="19459">
                                            <p:txEl>
                                              <p:pRg st="1" end="1"/>
                                            </p:txEl>
                                          </p:spTgt>
                                        </p:tgtEl>
                                        <p:attrNameLst>
                                          <p:attrName>ppt_x</p:attrName>
                                        </p:attrNameLst>
                                      </p:cBhvr>
                                      <p:tavLst>
                                        <p:tav tm="0">
                                          <p:val>
                                            <p:strVal val="#ppt_x-.1"/>
                                          </p:val>
                                        </p:tav>
                                        <p:tav tm="100000">
                                          <p:val>
                                            <p:strVal val="#ppt_x"/>
                                          </p:val>
                                        </p:tav>
                                      </p:tavLst>
                                    </p:anim>
                                    <p:anim calcmode="lin" valueType="num">
                                      <p:cBhvr>
                                        <p:cTn id="20" dur="1000" fill="hold"/>
                                        <p:tgtEl>
                                          <p:spTgt spid="19459">
                                            <p:txEl>
                                              <p:pRg st="1" end="1"/>
                                            </p:txEl>
                                          </p:spTgt>
                                        </p:tgtEl>
                                        <p:attrNameLst>
                                          <p:attrName>ppt_y</p:attrName>
                                        </p:attrNameLst>
                                      </p:cBhvr>
                                      <p:tavLst>
                                        <p:tav tm="0">
                                          <p:val>
                                            <p:strVal val="#ppt_y"/>
                                          </p:val>
                                        </p:tav>
                                        <p:tav tm="100000">
                                          <p:val>
                                            <p:strVal val="#ppt_y"/>
                                          </p:val>
                                        </p:tav>
                                      </p:tavLst>
                                    </p:anim>
                                  </p:childTnLst>
                                </p:cTn>
                              </p:par>
                              <p:par>
                                <p:cTn id="21" presetID="40" presetClass="entr" presetSubtype="0" fill="hold" grpId="0" nodeType="withEffect">
                                  <p:stCondLst>
                                    <p:cond delay="0"/>
                                  </p:stCondLst>
                                  <p:iterate type="lt">
                                    <p:tmPct val="10000"/>
                                  </p:iterate>
                                  <p:childTnLst>
                                    <p:set>
                                      <p:cBhvr>
                                        <p:cTn id="22" dur="1" fill="hold">
                                          <p:stCondLst>
                                            <p:cond delay="0"/>
                                          </p:stCondLst>
                                        </p:cTn>
                                        <p:tgtEl>
                                          <p:spTgt spid="19459">
                                            <p:txEl>
                                              <p:pRg st="2" end="2"/>
                                            </p:txEl>
                                          </p:spTgt>
                                        </p:tgtEl>
                                        <p:attrNameLst>
                                          <p:attrName>style.visibility</p:attrName>
                                        </p:attrNameLst>
                                      </p:cBhvr>
                                      <p:to>
                                        <p:strVal val="visible"/>
                                      </p:to>
                                    </p:set>
                                    <p:animEffect transition="in" filter="fade">
                                      <p:cBhvr>
                                        <p:cTn id="23" dur="1000"/>
                                        <p:tgtEl>
                                          <p:spTgt spid="19459">
                                            <p:txEl>
                                              <p:pRg st="2" end="2"/>
                                            </p:txEl>
                                          </p:spTgt>
                                        </p:tgtEl>
                                      </p:cBhvr>
                                    </p:animEffect>
                                    <p:anim calcmode="lin" valueType="num">
                                      <p:cBhvr>
                                        <p:cTn id="24" dur="1000" fill="hold"/>
                                        <p:tgtEl>
                                          <p:spTgt spid="19459">
                                            <p:txEl>
                                              <p:pRg st="2" end="2"/>
                                            </p:txEl>
                                          </p:spTgt>
                                        </p:tgtEl>
                                        <p:attrNameLst>
                                          <p:attrName>ppt_x</p:attrName>
                                        </p:attrNameLst>
                                      </p:cBhvr>
                                      <p:tavLst>
                                        <p:tav tm="0">
                                          <p:val>
                                            <p:strVal val="#ppt_x-.1"/>
                                          </p:val>
                                        </p:tav>
                                        <p:tav tm="100000">
                                          <p:val>
                                            <p:strVal val="#ppt_x"/>
                                          </p:val>
                                        </p:tav>
                                      </p:tavLst>
                                    </p:anim>
                                    <p:anim calcmode="lin" valueType="num">
                                      <p:cBhvr>
                                        <p:cTn id="25" dur="1000" fill="hold"/>
                                        <p:tgtEl>
                                          <p:spTgt spid="19459">
                                            <p:txEl>
                                              <p:pRg st="2" end="2"/>
                                            </p:txEl>
                                          </p:spTgt>
                                        </p:tgtEl>
                                        <p:attrNameLst>
                                          <p:attrName>ppt_y</p:attrName>
                                        </p:attrNameLst>
                                      </p:cBhvr>
                                      <p:tavLst>
                                        <p:tav tm="0">
                                          <p:val>
                                            <p:strVal val="#ppt_y"/>
                                          </p:val>
                                        </p:tav>
                                        <p:tav tm="100000">
                                          <p:val>
                                            <p:strVal val="#ppt_y"/>
                                          </p:val>
                                        </p:tav>
                                      </p:tavLst>
                                    </p:anim>
                                  </p:childTnLst>
                                </p:cTn>
                              </p:par>
                              <p:par>
                                <p:cTn id="26" presetID="40" presetClass="entr" presetSubtype="0" fill="hold" grpId="0" nodeType="withEffect">
                                  <p:stCondLst>
                                    <p:cond delay="0"/>
                                  </p:stCondLst>
                                  <p:iterate type="lt">
                                    <p:tmPct val="10000"/>
                                  </p:iterate>
                                  <p:childTnLst>
                                    <p:set>
                                      <p:cBhvr>
                                        <p:cTn id="27" dur="1" fill="hold">
                                          <p:stCondLst>
                                            <p:cond delay="0"/>
                                          </p:stCondLst>
                                        </p:cTn>
                                        <p:tgtEl>
                                          <p:spTgt spid="19459">
                                            <p:txEl>
                                              <p:pRg st="3" end="3"/>
                                            </p:txEl>
                                          </p:spTgt>
                                        </p:tgtEl>
                                        <p:attrNameLst>
                                          <p:attrName>style.visibility</p:attrName>
                                        </p:attrNameLst>
                                      </p:cBhvr>
                                      <p:to>
                                        <p:strVal val="visible"/>
                                      </p:to>
                                    </p:set>
                                    <p:animEffect transition="in" filter="fade">
                                      <p:cBhvr>
                                        <p:cTn id="28" dur="1000"/>
                                        <p:tgtEl>
                                          <p:spTgt spid="19459">
                                            <p:txEl>
                                              <p:pRg st="3" end="3"/>
                                            </p:txEl>
                                          </p:spTgt>
                                        </p:tgtEl>
                                      </p:cBhvr>
                                    </p:animEffect>
                                    <p:anim calcmode="lin" valueType="num">
                                      <p:cBhvr>
                                        <p:cTn id="29" dur="1000" fill="hold"/>
                                        <p:tgtEl>
                                          <p:spTgt spid="19459">
                                            <p:txEl>
                                              <p:pRg st="3" end="3"/>
                                            </p:txEl>
                                          </p:spTgt>
                                        </p:tgtEl>
                                        <p:attrNameLst>
                                          <p:attrName>ppt_x</p:attrName>
                                        </p:attrNameLst>
                                      </p:cBhvr>
                                      <p:tavLst>
                                        <p:tav tm="0">
                                          <p:val>
                                            <p:strVal val="#ppt_x-.1"/>
                                          </p:val>
                                        </p:tav>
                                        <p:tav tm="100000">
                                          <p:val>
                                            <p:strVal val="#ppt_x"/>
                                          </p:val>
                                        </p:tav>
                                      </p:tavLst>
                                    </p:anim>
                                    <p:anim calcmode="lin" valueType="num">
                                      <p:cBhvr>
                                        <p:cTn id="30" dur="1000" fill="hold"/>
                                        <p:tgtEl>
                                          <p:spTgt spid="19459">
                                            <p:txEl>
                                              <p:pRg st="3" end="3"/>
                                            </p:txEl>
                                          </p:spTgt>
                                        </p:tgtEl>
                                        <p:attrNameLst>
                                          <p:attrName>ppt_y</p:attrName>
                                        </p:attrNameLst>
                                      </p:cBhvr>
                                      <p:tavLst>
                                        <p:tav tm="0">
                                          <p:val>
                                            <p:strVal val="#ppt_y"/>
                                          </p:val>
                                        </p:tav>
                                        <p:tav tm="100000">
                                          <p:val>
                                            <p:strVal val="#ppt_y"/>
                                          </p:val>
                                        </p:tav>
                                      </p:tavLst>
                                    </p:anim>
                                  </p:childTnLst>
                                </p:cTn>
                              </p:par>
                              <p:par>
                                <p:cTn id="31" presetID="40" presetClass="entr" presetSubtype="0" fill="hold" grpId="0" nodeType="withEffect">
                                  <p:stCondLst>
                                    <p:cond delay="0"/>
                                  </p:stCondLst>
                                  <p:iterate type="lt">
                                    <p:tmPct val="10000"/>
                                  </p:iterate>
                                  <p:childTnLst>
                                    <p:set>
                                      <p:cBhvr>
                                        <p:cTn id="32" dur="1" fill="hold">
                                          <p:stCondLst>
                                            <p:cond delay="0"/>
                                          </p:stCondLst>
                                        </p:cTn>
                                        <p:tgtEl>
                                          <p:spTgt spid="19459">
                                            <p:txEl>
                                              <p:pRg st="4" end="4"/>
                                            </p:txEl>
                                          </p:spTgt>
                                        </p:tgtEl>
                                        <p:attrNameLst>
                                          <p:attrName>style.visibility</p:attrName>
                                        </p:attrNameLst>
                                      </p:cBhvr>
                                      <p:to>
                                        <p:strVal val="visible"/>
                                      </p:to>
                                    </p:set>
                                    <p:animEffect transition="in" filter="fade">
                                      <p:cBhvr>
                                        <p:cTn id="33" dur="1000"/>
                                        <p:tgtEl>
                                          <p:spTgt spid="19459">
                                            <p:txEl>
                                              <p:pRg st="4" end="4"/>
                                            </p:txEl>
                                          </p:spTgt>
                                        </p:tgtEl>
                                      </p:cBhvr>
                                    </p:animEffect>
                                    <p:anim calcmode="lin" valueType="num">
                                      <p:cBhvr>
                                        <p:cTn id="34" dur="1000" fill="hold"/>
                                        <p:tgtEl>
                                          <p:spTgt spid="19459">
                                            <p:txEl>
                                              <p:pRg st="4" end="4"/>
                                            </p:txEl>
                                          </p:spTgt>
                                        </p:tgtEl>
                                        <p:attrNameLst>
                                          <p:attrName>ppt_x</p:attrName>
                                        </p:attrNameLst>
                                      </p:cBhvr>
                                      <p:tavLst>
                                        <p:tav tm="0">
                                          <p:val>
                                            <p:strVal val="#ppt_x-.1"/>
                                          </p:val>
                                        </p:tav>
                                        <p:tav tm="100000">
                                          <p:val>
                                            <p:strVal val="#ppt_x"/>
                                          </p:val>
                                        </p:tav>
                                      </p:tavLst>
                                    </p:anim>
                                    <p:anim calcmode="lin" valueType="num">
                                      <p:cBhvr>
                                        <p:cTn id="35" dur="1000" fill="hold"/>
                                        <p:tgtEl>
                                          <p:spTgt spid="19459">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8" grpId="0"/>
      <p:bldP spid="19459" grpId="0" build="p">
        <p:tmplLst>
          <p:tmpl lvl="1">
            <p:tnLst>
              <p:par>
                <p:cTn presetID="40" presetClass="entr" presetSubtype="0" fill="hold" nodeType="clickEffect">
                  <p:stCondLst>
                    <p:cond delay="0"/>
                  </p:stCondLst>
                  <p:iterate type="lt">
                    <p:tmPct val="10000"/>
                  </p:iterate>
                  <p:childTnLst>
                    <p:set>
                      <p:cBhvr>
                        <p:cTn dur="1" fill="hold">
                          <p:stCondLst>
                            <p:cond delay="0"/>
                          </p:stCondLst>
                        </p:cTn>
                        <p:tgtEl>
                          <p:spTgt spid="19459"/>
                        </p:tgtEl>
                        <p:attrNameLst>
                          <p:attrName>style.visibility</p:attrName>
                        </p:attrNameLst>
                      </p:cBhvr>
                      <p:to>
                        <p:strVal val="visible"/>
                      </p:to>
                    </p:set>
                    <p:animEffect transition="in" filter="fade">
                      <p:cBhvr>
                        <p:cTn dur="1000"/>
                        <p:tgtEl>
                          <p:spTgt spid="19459"/>
                        </p:tgtEl>
                      </p:cBhvr>
                    </p:animEffect>
                    <p:anim calcmode="lin" valueType="num">
                      <p:cBhvr>
                        <p:cTn dur="1000" fill="hold"/>
                        <p:tgtEl>
                          <p:spTgt spid="19459"/>
                        </p:tgtEl>
                        <p:attrNameLst>
                          <p:attrName>ppt_x</p:attrName>
                        </p:attrNameLst>
                      </p:cBhvr>
                      <p:tavLst>
                        <p:tav tm="0">
                          <p:val>
                            <p:strVal val="#ppt_x-.1"/>
                          </p:val>
                        </p:tav>
                        <p:tav tm="100000">
                          <p:val>
                            <p:strVal val="#ppt_x"/>
                          </p:val>
                        </p:tav>
                      </p:tavLst>
                    </p:anim>
                    <p:anim calcmode="lin" valueType="num">
                      <p:cBhvr>
                        <p:cTn dur="1000" fill="hold"/>
                        <p:tgtEl>
                          <p:spTgt spid="19459"/>
                        </p:tgtEl>
                        <p:attrNameLst>
                          <p:attrName>ppt_y</p:attrName>
                        </p:attrNameLst>
                      </p:cBhvr>
                      <p:tavLst>
                        <p:tav tm="0">
                          <p:val>
                            <p:strVal val="#ppt_y"/>
                          </p:val>
                        </p:tav>
                        <p:tav tm="100000">
                          <p:val>
                            <p:strVal val="#ppt_y"/>
                          </p:val>
                        </p:tav>
                      </p:tavLst>
                    </p:anim>
                  </p:childTnLst>
                </p:cTn>
              </p:par>
            </p:tnLst>
          </p:tmpl>
          <p:tmpl lvl="2">
            <p:tnLst>
              <p:par>
                <p:cTn presetID="40" presetClass="entr" presetSubtype="0" fill="hold" nodeType="withEffect">
                  <p:stCondLst>
                    <p:cond delay="0"/>
                  </p:stCondLst>
                  <p:iterate type="lt">
                    <p:tmPct val="10000"/>
                  </p:iterate>
                  <p:childTnLst>
                    <p:set>
                      <p:cBhvr>
                        <p:cTn dur="1" fill="hold">
                          <p:stCondLst>
                            <p:cond delay="0"/>
                          </p:stCondLst>
                        </p:cTn>
                        <p:tgtEl>
                          <p:spTgt spid="19459"/>
                        </p:tgtEl>
                        <p:attrNameLst>
                          <p:attrName>style.visibility</p:attrName>
                        </p:attrNameLst>
                      </p:cBhvr>
                      <p:to>
                        <p:strVal val="visible"/>
                      </p:to>
                    </p:set>
                    <p:animEffect transition="in" filter="fade">
                      <p:cBhvr>
                        <p:cTn dur="1000"/>
                        <p:tgtEl>
                          <p:spTgt spid="19459"/>
                        </p:tgtEl>
                      </p:cBhvr>
                    </p:animEffect>
                    <p:anim calcmode="lin" valueType="num">
                      <p:cBhvr>
                        <p:cTn dur="1000" fill="hold"/>
                        <p:tgtEl>
                          <p:spTgt spid="19459"/>
                        </p:tgtEl>
                        <p:attrNameLst>
                          <p:attrName>ppt_x</p:attrName>
                        </p:attrNameLst>
                      </p:cBhvr>
                      <p:tavLst>
                        <p:tav tm="0">
                          <p:val>
                            <p:strVal val="#ppt_x-.1"/>
                          </p:val>
                        </p:tav>
                        <p:tav tm="100000">
                          <p:val>
                            <p:strVal val="#ppt_x"/>
                          </p:val>
                        </p:tav>
                      </p:tavLst>
                    </p:anim>
                    <p:anim calcmode="lin" valueType="num">
                      <p:cBhvr>
                        <p:cTn dur="1000" fill="hold"/>
                        <p:tgtEl>
                          <p:spTgt spid="19459"/>
                        </p:tgtEl>
                        <p:attrNameLst>
                          <p:attrName>ppt_y</p:attrName>
                        </p:attrNameLst>
                      </p:cBhvr>
                      <p:tavLst>
                        <p:tav tm="0">
                          <p:val>
                            <p:strVal val="#ppt_y"/>
                          </p:val>
                        </p:tav>
                        <p:tav tm="100000">
                          <p:val>
                            <p:strVal val="#ppt_y"/>
                          </p:val>
                        </p:tav>
                      </p:tavLst>
                    </p:anim>
                  </p:childTnLst>
                </p:cTn>
              </p:par>
            </p:tnLst>
          </p:tmpl>
          <p:tmpl lvl="3">
            <p:tnLst>
              <p:par>
                <p:cTn presetID="40" presetClass="entr" presetSubtype="0" fill="hold" nodeType="withEffect">
                  <p:stCondLst>
                    <p:cond delay="0"/>
                  </p:stCondLst>
                  <p:iterate type="lt">
                    <p:tmPct val="10000"/>
                  </p:iterate>
                  <p:childTnLst>
                    <p:set>
                      <p:cBhvr>
                        <p:cTn dur="1" fill="hold">
                          <p:stCondLst>
                            <p:cond delay="0"/>
                          </p:stCondLst>
                        </p:cTn>
                        <p:tgtEl>
                          <p:spTgt spid="19459"/>
                        </p:tgtEl>
                        <p:attrNameLst>
                          <p:attrName>style.visibility</p:attrName>
                        </p:attrNameLst>
                      </p:cBhvr>
                      <p:to>
                        <p:strVal val="visible"/>
                      </p:to>
                    </p:set>
                    <p:animEffect transition="in" filter="fade">
                      <p:cBhvr>
                        <p:cTn dur="1000"/>
                        <p:tgtEl>
                          <p:spTgt spid="19459"/>
                        </p:tgtEl>
                      </p:cBhvr>
                    </p:animEffect>
                    <p:anim calcmode="lin" valueType="num">
                      <p:cBhvr>
                        <p:cTn dur="1000" fill="hold"/>
                        <p:tgtEl>
                          <p:spTgt spid="19459"/>
                        </p:tgtEl>
                        <p:attrNameLst>
                          <p:attrName>ppt_x</p:attrName>
                        </p:attrNameLst>
                      </p:cBhvr>
                      <p:tavLst>
                        <p:tav tm="0">
                          <p:val>
                            <p:strVal val="#ppt_x-.1"/>
                          </p:val>
                        </p:tav>
                        <p:tav tm="100000">
                          <p:val>
                            <p:strVal val="#ppt_x"/>
                          </p:val>
                        </p:tav>
                      </p:tavLst>
                    </p:anim>
                    <p:anim calcmode="lin" valueType="num">
                      <p:cBhvr>
                        <p:cTn dur="1000" fill="hold"/>
                        <p:tgtEl>
                          <p:spTgt spid="19459"/>
                        </p:tgtEl>
                        <p:attrNameLst>
                          <p:attrName>ppt_y</p:attrName>
                        </p:attrNameLst>
                      </p:cBhvr>
                      <p:tavLst>
                        <p:tav tm="0">
                          <p:val>
                            <p:strVal val="#ppt_y"/>
                          </p:val>
                        </p:tav>
                        <p:tav tm="100000">
                          <p:val>
                            <p:strVal val="#ppt_y"/>
                          </p:val>
                        </p:tav>
                      </p:tavLst>
                    </p:anim>
                  </p:childTnLst>
                </p:cTn>
              </p:par>
            </p:tnLst>
          </p:tmpl>
          <p:tmpl lvl="4">
            <p:tnLst>
              <p:par>
                <p:cTn presetID="40" presetClass="entr" presetSubtype="0" fill="hold" nodeType="withEffect">
                  <p:stCondLst>
                    <p:cond delay="0"/>
                  </p:stCondLst>
                  <p:iterate type="lt">
                    <p:tmPct val="10000"/>
                  </p:iterate>
                  <p:childTnLst>
                    <p:set>
                      <p:cBhvr>
                        <p:cTn dur="1" fill="hold">
                          <p:stCondLst>
                            <p:cond delay="0"/>
                          </p:stCondLst>
                        </p:cTn>
                        <p:tgtEl>
                          <p:spTgt spid="19459"/>
                        </p:tgtEl>
                        <p:attrNameLst>
                          <p:attrName>style.visibility</p:attrName>
                        </p:attrNameLst>
                      </p:cBhvr>
                      <p:to>
                        <p:strVal val="visible"/>
                      </p:to>
                    </p:set>
                    <p:animEffect transition="in" filter="fade">
                      <p:cBhvr>
                        <p:cTn dur="1000"/>
                        <p:tgtEl>
                          <p:spTgt spid="19459"/>
                        </p:tgtEl>
                      </p:cBhvr>
                    </p:animEffect>
                    <p:anim calcmode="lin" valueType="num">
                      <p:cBhvr>
                        <p:cTn dur="1000" fill="hold"/>
                        <p:tgtEl>
                          <p:spTgt spid="19459"/>
                        </p:tgtEl>
                        <p:attrNameLst>
                          <p:attrName>ppt_x</p:attrName>
                        </p:attrNameLst>
                      </p:cBhvr>
                      <p:tavLst>
                        <p:tav tm="0">
                          <p:val>
                            <p:strVal val="#ppt_x-.1"/>
                          </p:val>
                        </p:tav>
                        <p:tav tm="100000">
                          <p:val>
                            <p:strVal val="#ppt_x"/>
                          </p:val>
                        </p:tav>
                      </p:tavLst>
                    </p:anim>
                    <p:anim calcmode="lin" valueType="num">
                      <p:cBhvr>
                        <p:cTn dur="1000" fill="hold"/>
                        <p:tgtEl>
                          <p:spTgt spid="19459"/>
                        </p:tgtEl>
                        <p:attrNameLst>
                          <p:attrName>ppt_y</p:attrName>
                        </p:attrNameLst>
                      </p:cBhvr>
                      <p:tavLst>
                        <p:tav tm="0">
                          <p:val>
                            <p:strVal val="#ppt_y"/>
                          </p:val>
                        </p:tav>
                        <p:tav tm="100000">
                          <p:val>
                            <p:strVal val="#ppt_y"/>
                          </p:val>
                        </p:tav>
                      </p:tavLst>
                    </p:anim>
                  </p:childTnLst>
                </p:cTn>
              </p:par>
            </p:tnLst>
          </p:tmpl>
          <p:tmpl lvl="5">
            <p:tnLst>
              <p:par>
                <p:cTn presetID="40" presetClass="entr" presetSubtype="0" fill="hold" nodeType="withEffect">
                  <p:stCondLst>
                    <p:cond delay="0"/>
                  </p:stCondLst>
                  <p:iterate type="lt">
                    <p:tmPct val="10000"/>
                  </p:iterate>
                  <p:childTnLst>
                    <p:set>
                      <p:cBhvr>
                        <p:cTn dur="1" fill="hold">
                          <p:stCondLst>
                            <p:cond delay="0"/>
                          </p:stCondLst>
                        </p:cTn>
                        <p:tgtEl>
                          <p:spTgt spid="19459"/>
                        </p:tgtEl>
                        <p:attrNameLst>
                          <p:attrName>style.visibility</p:attrName>
                        </p:attrNameLst>
                      </p:cBhvr>
                      <p:to>
                        <p:strVal val="visible"/>
                      </p:to>
                    </p:set>
                    <p:animEffect transition="in" filter="fade">
                      <p:cBhvr>
                        <p:cTn dur="1000"/>
                        <p:tgtEl>
                          <p:spTgt spid="19459"/>
                        </p:tgtEl>
                      </p:cBhvr>
                    </p:animEffect>
                    <p:anim calcmode="lin" valueType="num">
                      <p:cBhvr>
                        <p:cTn dur="1000" fill="hold"/>
                        <p:tgtEl>
                          <p:spTgt spid="19459"/>
                        </p:tgtEl>
                        <p:attrNameLst>
                          <p:attrName>ppt_x</p:attrName>
                        </p:attrNameLst>
                      </p:cBhvr>
                      <p:tavLst>
                        <p:tav tm="0">
                          <p:val>
                            <p:strVal val="#ppt_x-.1"/>
                          </p:val>
                        </p:tav>
                        <p:tav tm="100000">
                          <p:val>
                            <p:strVal val="#ppt_x"/>
                          </p:val>
                        </p:tav>
                      </p:tavLst>
                    </p:anim>
                    <p:anim calcmode="lin" valueType="num">
                      <p:cBhvr>
                        <p:cTn dur="1000" fill="hold"/>
                        <p:tgtEl>
                          <p:spTgt spid="19459"/>
                        </p:tgtEl>
                        <p:attrNameLst>
                          <p:attrName>ppt_y</p:attrName>
                        </p:attrNameLst>
                      </p:cBhvr>
                      <p:tavLst>
                        <p:tav tm="0">
                          <p:val>
                            <p:strVal val="#ppt_y"/>
                          </p:val>
                        </p:tav>
                        <p:tav tm="100000">
                          <p:val>
                            <p:strVal val="#ppt_y"/>
                          </p:val>
                        </p:tav>
                      </p:tavLst>
                    </p:anim>
                  </p:childTnLst>
                </p:cTn>
              </p:par>
            </p:tnLst>
          </p:tmpl>
        </p:tmplLst>
      </p:bldP>
    </p:bld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17.wmf"/><Relationship Id="rId4" Type="http://schemas.openxmlformats.org/officeDocument/2006/relationships/oleObject" Target="../embeddings/oleObject1.bin"/></Relationships>
</file>

<file path=ppt/slides/_rels/slide15.xml.rels><?xml version="1.0" encoding="UTF-8" standalone="yes"?>
<Relationships xmlns="http://schemas.openxmlformats.org/package/2006/relationships"><Relationship Id="rId8" Type="http://schemas.openxmlformats.org/officeDocument/2006/relationships/image" Target="../media/image20.wmf"/><Relationship Id="rId3" Type="http://schemas.openxmlformats.org/officeDocument/2006/relationships/oleObject" Target="../embeddings/oleObject2.bin"/><Relationship Id="rId7" Type="http://schemas.openxmlformats.org/officeDocument/2006/relationships/oleObject" Target="../embeddings/oleObject4.bin"/><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19.wmf"/><Relationship Id="rId5" Type="http://schemas.openxmlformats.org/officeDocument/2006/relationships/oleObject" Target="../embeddings/oleObject3.bin"/><Relationship Id="rId4" Type="http://schemas.openxmlformats.org/officeDocument/2006/relationships/image" Target="../media/image18.w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9144000" cy="601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034322" y="6096000"/>
            <a:ext cx="7271478" cy="630942"/>
          </a:xfrm>
          <a:prstGeom prst="rect">
            <a:avLst/>
          </a:prstGeom>
          <a:noFill/>
        </p:spPr>
        <p:txBody>
          <a:bodyPr wrap="none" rtlCol="0">
            <a:spAutoFit/>
          </a:bodyPr>
          <a:lstStyle/>
          <a:p>
            <a:r>
              <a:rPr lang="en-US" sz="3500" u="none">
                <a:solidFill>
                  <a:srgbClr val="FF0000"/>
                </a:solidFill>
              </a:rPr>
              <a:t>Kiến trúc bên trong nhà hát tp HCM</a:t>
            </a:r>
          </a:p>
        </p:txBody>
      </p:sp>
    </p:spTree>
    <p:extLst>
      <p:ext uri="{BB962C8B-B14F-4D97-AF65-F5344CB8AC3E}">
        <p14:creationId xmlns:p14="http://schemas.microsoft.com/office/powerpoint/2010/main" val="3464032265"/>
      </p:ext>
    </p:extLst>
  </p:cSld>
  <p:clrMapOvr>
    <a:masterClrMapping/>
  </p:clrMapOvr>
  <p:transition>
    <p:push dir="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06763" y="76200"/>
            <a:ext cx="4546437" cy="630942"/>
          </a:xfrm>
          <a:prstGeom prst="rect">
            <a:avLst/>
          </a:prstGeom>
          <a:noFill/>
        </p:spPr>
        <p:txBody>
          <a:bodyPr wrap="none" rtlCol="0">
            <a:spAutoFit/>
          </a:bodyPr>
          <a:lstStyle/>
          <a:p>
            <a:r>
              <a:rPr lang="en-US" sz="3500" u="none">
                <a:solidFill>
                  <a:srgbClr val="FF0000"/>
                </a:solidFill>
              </a:rPr>
              <a:t>Bài 14: PHẢN XẠ ÂM</a:t>
            </a:r>
          </a:p>
        </p:txBody>
      </p:sp>
      <p:sp>
        <p:nvSpPr>
          <p:cNvPr id="3" name="TextBox 2"/>
          <p:cNvSpPr txBox="1"/>
          <p:nvPr/>
        </p:nvSpPr>
        <p:spPr>
          <a:xfrm>
            <a:off x="381000" y="1066800"/>
            <a:ext cx="3510898" cy="630942"/>
          </a:xfrm>
          <a:prstGeom prst="rect">
            <a:avLst/>
          </a:prstGeom>
          <a:noFill/>
        </p:spPr>
        <p:txBody>
          <a:bodyPr wrap="none" rtlCol="0">
            <a:spAutoFit/>
          </a:bodyPr>
          <a:lstStyle/>
          <a:p>
            <a:r>
              <a:rPr lang="en-US" sz="3500" u="none">
                <a:solidFill>
                  <a:srgbClr val="002060"/>
                </a:solidFill>
              </a:rPr>
              <a:t>1. Sự phản xạ âm</a:t>
            </a:r>
          </a:p>
        </p:txBody>
      </p:sp>
      <p:sp>
        <p:nvSpPr>
          <p:cNvPr id="4" name="TextBox 3"/>
          <p:cNvSpPr txBox="1"/>
          <p:nvPr/>
        </p:nvSpPr>
        <p:spPr>
          <a:xfrm>
            <a:off x="76200" y="1752600"/>
            <a:ext cx="8763000" cy="1169551"/>
          </a:xfrm>
          <a:prstGeom prst="rect">
            <a:avLst/>
          </a:prstGeom>
          <a:noFill/>
        </p:spPr>
        <p:txBody>
          <a:bodyPr wrap="square" rtlCol="0">
            <a:spAutoFit/>
          </a:bodyPr>
          <a:lstStyle/>
          <a:p>
            <a:r>
              <a:rPr lang="en-US" sz="3500" u="none">
                <a:solidFill>
                  <a:srgbClr val="FF0000"/>
                </a:solidFill>
              </a:rPr>
              <a:t>- Thay quyển sách bằng các vật: tấm kính, miếng xốp, tấm vải nhung, tấm gạch men</a:t>
            </a:r>
          </a:p>
        </p:txBody>
      </p:sp>
      <p:sp>
        <p:nvSpPr>
          <p:cNvPr id="5" name="TextBox 4"/>
          <p:cNvSpPr txBox="1"/>
          <p:nvPr/>
        </p:nvSpPr>
        <p:spPr>
          <a:xfrm>
            <a:off x="1" y="2971800"/>
            <a:ext cx="9144000" cy="2246769"/>
          </a:xfrm>
          <a:prstGeom prst="rect">
            <a:avLst/>
          </a:prstGeom>
          <a:noFill/>
        </p:spPr>
        <p:txBody>
          <a:bodyPr wrap="square" rtlCol="0">
            <a:spAutoFit/>
          </a:bodyPr>
          <a:lstStyle/>
          <a:p>
            <a:r>
              <a:rPr lang="en-US" sz="3500" i="1" u="none">
                <a:solidFill>
                  <a:srgbClr val="002060"/>
                </a:solidFill>
              </a:rPr>
              <a:t>* Nhận xét</a:t>
            </a:r>
          </a:p>
          <a:p>
            <a:r>
              <a:rPr lang="en-US" sz="3500" i="1" u="none">
                <a:solidFill>
                  <a:srgbClr val="002060"/>
                </a:solidFill>
              </a:rPr>
              <a:t>-&gt; Các vật cứng, bề mặt nhẵn phản xạ âm tốt</a:t>
            </a:r>
          </a:p>
          <a:p>
            <a:r>
              <a:rPr lang="en-US" sz="3500" i="1" u="none">
                <a:solidFill>
                  <a:srgbClr val="002060"/>
                </a:solidFill>
              </a:rPr>
              <a:t>-&gt; Các vật mềm, xốp, bề mặt gò ghề phản xạ âm kém.</a:t>
            </a:r>
          </a:p>
        </p:txBody>
      </p:sp>
    </p:spTree>
    <p:extLst>
      <p:ext uri="{BB962C8B-B14F-4D97-AF65-F5344CB8AC3E}">
        <p14:creationId xmlns:p14="http://schemas.microsoft.com/office/powerpoint/2010/main" val="3954285326"/>
      </p:ext>
    </p:extLst>
  </p:cSld>
  <p:clrMapOvr>
    <a:masterClrMapping/>
  </p:clrMapOvr>
  <p:transition>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257" y="1321950"/>
            <a:ext cx="4531057" cy="26404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r="19552"/>
          <a:stretch/>
        </p:blipFill>
        <p:spPr bwMode="auto">
          <a:xfrm>
            <a:off x="4495800" y="1321950"/>
            <a:ext cx="4648200" cy="2564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257" y="3886200"/>
            <a:ext cx="4245022"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45022" y="3886200"/>
            <a:ext cx="4914900" cy="29358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28600" y="0"/>
            <a:ext cx="8458200" cy="1169551"/>
          </a:xfrm>
          <a:prstGeom prst="rect">
            <a:avLst/>
          </a:prstGeom>
          <a:noFill/>
        </p:spPr>
        <p:txBody>
          <a:bodyPr wrap="square" rtlCol="0">
            <a:spAutoFit/>
          </a:bodyPr>
          <a:lstStyle/>
          <a:p>
            <a:pPr algn="ctr"/>
            <a:r>
              <a:rPr lang="en-US" sz="3500" u="none">
                <a:solidFill>
                  <a:schemeClr val="tx1"/>
                </a:solidFill>
              </a:rPr>
              <a:t>Phân biệt vật phản xạ âm tốt và vật phản xạ âm kém</a:t>
            </a:r>
          </a:p>
        </p:txBody>
      </p:sp>
    </p:spTree>
    <p:extLst>
      <p:ext uri="{BB962C8B-B14F-4D97-AF65-F5344CB8AC3E}">
        <p14:creationId xmlns:p14="http://schemas.microsoft.com/office/powerpoint/2010/main" val="3951243578"/>
      </p:ext>
    </p:extLst>
  </p:cSld>
  <p:clrMapOvr>
    <a:masterClrMapping/>
  </p:clrMapOvr>
  <p:transition>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6386"/>
                                        </p:tgtEl>
                                        <p:attrNameLst>
                                          <p:attrName>style.visibility</p:attrName>
                                        </p:attrNameLst>
                                      </p:cBhvr>
                                      <p:to>
                                        <p:strVal val="visible"/>
                                      </p:to>
                                    </p:set>
                                    <p:animEffect transition="in" filter="randombar(horizontal)">
                                      <p:cBhvr>
                                        <p:cTn id="7" dur="500"/>
                                        <p:tgtEl>
                                          <p:spTgt spid="16386"/>
                                        </p:tgtEl>
                                      </p:cBhvr>
                                    </p:animEffect>
                                  </p:childTnLst>
                                </p:cTn>
                              </p:par>
                              <p:par>
                                <p:cTn id="8" presetID="14" presetClass="entr" presetSubtype="10" fill="hold" nodeType="withEffect">
                                  <p:stCondLst>
                                    <p:cond delay="0"/>
                                  </p:stCondLst>
                                  <p:childTnLst>
                                    <p:set>
                                      <p:cBhvr>
                                        <p:cTn id="9" dur="1" fill="hold">
                                          <p:stCondLst>
                                            <p:cond delay="0"/>
                                          </p:stCondLst>
                                        </p:cTn>
                                        <p:tgtEl>
                                          <p:spTgt spid="16387"/>
                                        </p:tgtEl>
                                        <p:attrNameLst>
                                          <p:attrName>style.visibility</p:attrName>
                                        </p:attrNameLst>
                                      </p:cBhvr>
                                      <p:to>
                                        <p:strVal val="visible"/>
                                      </p:to>
                                    </p:set>
                                    <p:animEffect transition="in" filter="randombar(horizontal)">
                                      <p:cBhvr>
                                        <p:cTn id="10" dur="500"/>
                                        <p:tgtEl>
                                          <p:spTgt spid="16387"/>
                                        </p:tgtEl>
                                      </p:cBhvr>
                                    </p:animEffect>
                                  </p:childTnLst>
                                </p:cTn>
                              </p:par>
                              <p:par>
                                <p:cTn id="11" presetID="14" presetClass="entr" presetSubtype="10" fill="hold" nodeType="withEffect">
                                  <p:stCondLst>
                                    <p:cond delay="0"/>
                                  </p:stCondLst>
                                  <p:childTnLst>
                                    <p:set>
                                      <p:cBhvr>
                                        <p:cTn id="12" dur="1" fill="hold">
                                          <p:stCondLst>
                                            <p:cond delay="0"/>
                                          </p:stCondLst>
                                        </p:cTn>
                                        <p:tgtEl>
                                          <p:spTgt spid="16388"/>
                                        </p:tgtEl>
                                        <p:attrNameLst>
                                          <p:attrName>style.visibility</p:attrName>
                                        </p:attrNameLst>
                                      </p:cBhvr>
                                      <p:to>
                                        <p:strVal val="visible"/>
                                      </p:to>
                                    </p:set>
                                    <p:animEffect transition="in" filter="randombar(horizontal)">
                                      <p:cBhvr>
                                        <p:cTn id="13" dur="500"/>
                                        <p:tgtEl>
                                          <p:spTgt spid="16388"/>
                                        </p:tgtEl>
                                      </p:cBhvr>
                                    </p:animEffect>
                                  </p:childTnLst>
                                </p:cTn>
                              </p:par>
                              <p:par>
                                <p:cTn id="14" presetID="14" presetClass="entr" presetSubtype="10" fill="hold" nodeType="withEffect">
                                  <p:stCondLst>
                                    <p:cond delay="0"/>
                                  </p:stCondLst>
                                  <p:childTnLst>
                                    <p:set>
                                      <p:cBhvr>
                                        <p:cTn id="15" dur="1" fill="hold">
                                          <p:stCondLst>
                                            <p:cond delay="0"/>
                                          </p:stCondLst>
                                        </p:cTn>
                                        <p:tgtEl>
                                          <p:spTgt spid="16389"/>
                                        </p:tgtEl>
                                        <p:attrNameLst>
                                          <p:attrName>style.visibility</p:attrName>
                                        </p:attrNameLst>
                                      </p:cBhvr>
                                      <p:to>
                                        <p:strVal val="visible"/>
                                      </p:to>
                                    </p:set>
                                    <p:animEffect transition="in" filter="randombar(horizontal)">
                                      <p:cBhvr>
                                        <p:cTn id="16" dur="500"/>
                                        <p:tgtEl>
                                          <p:spTgt spid="163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06763" y="76200"/>
            <a:ext cx="4546437" cy="630942"/>
          </a:xfrm>
          <a:prstGeom prst="rect">
            <a:avLst/>
          </a:prstGeom>
          <a:noFill/>
        </p:spPr>
        <p:txBody>
          <a:bodyPr wrap="none" rtlCol="0">
            <a:spAutoFit/>
          </a:bodyPr>
          <a:lstStyle/>
          <a:p>
            <a:r>
              <a:rPr lang="en-US" sz="3500" u="none">
                <a:solidFill>
                  <a:srgbClr val="FF0000"/>
                </a:solidFill>
              </a:rPr>
              <a:t>Bài 14: PHẢN XẠ ÂM</a:t>
            </a:r>
          </a:p>
        </p:txBody>
      </p:sp>
      <p:sp>
        <p:nvSpPr>
          <p:cNvPr id="3" name="TextBox 2"/>
          <p:cNvSpPr txBox="1"/>
          <p:nvPr/>
        </p:nvSpPr>
        <p:spPr>
          <a:xfrm>
            <a:off x="152400" y="609600"/>
            <a:ext cx="6362639" cy="1169551"/>
          </a:xfrm>
          <a:prstGeom prst="rect">
            <a:avLst/>
          </a:prstGeom>
          <a:noFill/>
        </p:spPr>
        <p:txBody>
          <a:bodyPr wrap="none" rtlCol="0">
            <a:spAutoFit/>
          </a:bodyPr>
          <a:lstStyle/>
          <a:p>
            <a:r>
              <a:rPr lang="en-US" sz="3500" u="none">
                <a:solidFill>
                  <a:schemeClr val="tx1"/>
                </a:solidFill>
              </a:rPr>
              <a:t>2. Một số hiện tượng về sóng âm</a:t>
            </a:r>
          </a:p>
          <a:p>
            <a:r>
              <a:rPr lang="en-US" sz="3500" u="none">
                <a:solidFill>
                  <a:schemeClr val="tx1"/>
                </a:solidFill>
              </a:rPr>
              <a:t>* Sự hình thành tiếng vang</a:t>
            </a:r>
          </a:p>
        </p:txBody>
      </p:sp>
      <p:sp>
        <p:nvSpPr>
          <p:cNvPr id="4" name="TextBox 3"/>
          <p:cNvSpPr txBox="1"/>
          <p:nvPr/>
        </p:nvSpPr>
        <p:spPr>
          <a:xfrm>
            <a:off x="152400" y="1807458"/>
            <a:ext cx="8193269" cy="630942"/>
          </a:xfrm>
          <a:prstGeom prst="rect">
            <a:avLst/>
          </a:prstGeom>
          <a:noFill/>
        </p:spPr>
        <p:txBody>
          <a:bodyPr wrap="none" rtlCol="0">
            <a:spAutoFit/>
          </a:bodyPr>
          <a:lstStyle/>
          <a:p>
            <a:r>
              <a:rPr lang="en-US" sz="3500" u="none">
                <a:solidFill>
                  <a:srgbClr val="C00000"/>
                </a:solidFill>
              </a:rPr>
              <a:t>? Em đã từng nghe được tiếng vang ở đâu</a:t>
            </a:r>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514600"/>
            <a:ext cx="4249035" cy="42544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49034" y="2514600"/>
            <a:ext cx="4882456" cy="4313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44104619"/>
      </p:ext>
    </p:extLst>
  </p:cSld>
  <p:clrMapOvr>
    <a:masterClrMapping/>
  </p:clrMapOvr>
  <p:transition>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7410"/>
                                        </p:tgtEl>
                                        <p:attrNameLst>
                                          <p:attrName>style.visibility</p:attrName>
                                        </p:attrNameLst>
                                      </p:cBhvr>
                                      <p:to>
                                        <p:strVal val="visible"/>
                                      </p:to>
                                    </p:set>
                                    <p:anim calcmode="lin" valueType="num">
                                      <p:cBhvr additive="base">
                                        <p:cTn id="11" dur="500" fill="hold"/>
                                        <p:tgtEl>
                                          <p:spTgt spid="17410"/>
                                        </p:tgtEl>
                                        <p:attrNameLst>
                                          <p:attrName>ppt_x</p:attrName>
                                        </p:attrNameLst>
                                      </p:cBhvr>
                                      <p:tavLst>
                                        <p:tav tm="0">
                                          <p:val>
                                            <p:strVal val="#ppt_x"/>
                                          </p:val>
                                        </p:tav>
                                        <p:tav tm="100000">
                                          <p:val>
                                            <p:strVal val="#ppt_x"/>
                                          </p:val>
                                        </p:tav>
                                      </p:tavLst>
                                    </p:anim>
                                    <p:anim calcmode="lin" valueType="num">
                                      <p:cBhvr additive="base">
                                        <p:cTn id="12" dur="500" fill="hold"/>
                                        <p:tgtEl>
                                          <p:spTgt spid="1741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7411"/>
                                        </p:tgtEl>
                                        <p:attrNameLst>
                                          <p:attrName>style.visibility</p:attrName>
                                        </p:attrNameLst>
                                      </p:cBhvr>
                                      <p:to>
                                        <p:strVal val="visible"/>
                                      </p:to>
                                    </p:set>
                                    <p:anim calcmode="lin" valueType="num">
                                      <p:cBhvr additive="base">
                                        <p:cTn id="15" dur="500" fill="hold"/>
                                        <p:tgtEl>
                                          <p:spTgt spid="17411"/>
                                        </p:tgtEl>
                                        <p:attrNameLst>
                                          <p:attrName>ppt_x</p:attrName>
                                        </p:attrNameLst>
                                      </p:cBhvr>
                                      <p:tavLst>
                                        <p:tav tm="0">
                                          <p:val>
                                            <p:strVal val="#ppt_x"/>
                                          </p:val>
                                        </p:tav>
                                        <p:tav tm="100000">
                                          <p:val>
                                            <p:strVal val="#ppt_x"/>
                                          </p:val>
                                        </p:tav>
                                      </p:tavLst>
                                    </p:anim>
                                    <p:anim calcmode="lin" valueType="num">
                                      <p:cBhvr additive="base">
                                        <p:cTn id="16" dur="500" fill="hold"/>
                                        <p:tgtEl>
                                          <p:spTgt spid="174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6132" t="10526" r="26776" b="10526"/>
          <a:stretch/>
        </p:blipFill>
        <p:spPr bwMode="auto">
          <a:xfrm>
            <a:off x="172453" y="4114800"/>
            <a:ext cx="1295400" cy="27211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bwMode="auto">
          <a:xfrm>
            <a:off x="8610600" y="4191000"/>
            <a:ext cx="152400" cy="2568742"/>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800" b="1" i="0" u="sng" strike="noStrike" cap="none" normalizeH="0" baseline="0">
              <a:ln>
                <a:noFill/>
              </a:ln>
              <a:solidFill>
                <a:srgbClr val="FF9900"/>
              </a:solidFill>
              <a:effectLst/>
              <a:latin typeface="Times New Roman" pitchFamily="18" charset="0"/>
            </a:endParaRPr>
          </a:p>
        </p:txBody>
      </p:sp>
      <p:cxnSp>
        <p:nvCxnSpPr>
          <p:cNvPr id="5" name="Straight Arrow Connector 4"/>
          <p:cNvCxnSpPr/>
          <p:nvPr/>
        </p:nvCxnSpPr>
        <p:spPr bwMode="auto">
          <a:xfrm flipV="1">
            <a:off x="990600" y="4876800"/>
            <a:ext cx="7620000" cy="76200"/>
          </a:xfrm>
          <a:prstGeom prst="straightConnector1">
            <a:avLst/>
          </a:prstGeom>
          <a:solidFill>
            <a:schemeClr val="accent1"/>
          </a:solidFill>
          <a:ln w="9525"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 name="Straight Arrow Connector 6"/>
          <p:cNvCxnSpPr/>
          <p:nvPr/>
        </p:nvCxnSpPr>
        <p:spPr bwMode="auto">
          <a:xfrm flipH="1">
            <a:off x="990600" y="4648200"/>
            <a:ext cx="7620000" cy="76200"/>
          </a:xfrm>
          <a:prstGeom prst="straightConnector1">
            <a:avLst/>
          </a:prstGeom>
          <a:solidFill>
            <a:schemeClr val="accent1"/>
          </a:solidFill>
          <a:ln w="9525"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 name="TextBox 7"/>
          <p:cNvSpPr txBox="1"/>
          <p:nvPr/>
        </p:nvSpPr>
        <p:spPr>
          <a:xfrm>
            <a:off x="3080371" y="5024735"/>
            <a:ext cx="1872629" cy="461665"/>
          </a:xfrm>
          <a:prstGeom prst="rect">
            <a:avLst/>
          </a:prstGeom>
          <a:noFill/>
        </p:spPr>
        <p:txBody>
          <a:bodyPr wrap="none" rtlCol="0">
            <a:spAutoFit/>
          </a:bodyPr>
          <a:lstStyle/>
          <a:p>
            <a:r>
              <a:rPr lang="en-US" sz="2400" u="none">
                <a:solidFill>
                  <a:schemeClr val="tx1"/>
                </a:solidFill>
              </a:rPr>
              <a:t>Âm trực tiếp</a:t>
            </a:r>
          </a:p>
        </p:txBody>
      </p:sp>
      <p:sp>
        <p:nvSpPr>
          <p:cNvPr id="9" name="TextBox 8"/>
          <p:cNvSpPr txBox="1"/>
          <p:nvPr/>
        </p:nvSpPr>
        <p:spPr>
          <a:xfrm>
            <a:off x="3006519" y="4267200"/>
            <a:ext cx="1794081" cy="461665"/>
          </a:xfrm>
          <a:prstGeom prst="rect">
            <a:avLst/>
          </a:prstGeom>
          <a:noFill/>
        </p:spPr>
        <p:txBody>
          <a:bodyPr wrap="none" rtlCol="0">
            <a:spAutoFit/>
          </a:bodyPr>
          <a:lstStyle/>
          <a:p>
            <a:r>
              <a:rPr lang="en-US" sz="2400" u="none">
                <a:solidFill>
                  <a:schemeClr val="tx1"/>
                </a:solidFill>
              </a:rPr>
              <a:t>Âm phản xạ</a:t>
            </a:r>
          </a:p>
        </p:txBody>
      </p:sp>
      <p:cxnSp>
        <p:nvCxnSpPr>
          <p:cNvPr id="11" name="Straight Arrow Connector 10"/>
          <p:cNvCxnSpPr/>
          <p:nvPr/>
        </p:nvCxnSpPr>
        <p:spPr bwMode="auto">
          <a:xfrm flipH="1">
            <a:off x="2286000" y="4686300"/>
            <a:ext cx="794371" cy="0"/>
          </a:xfrm>
          <a:prstGeom prst="straightConnector1">
            <a:avLst/>
          </a:prstGeom>
          <a:solidFill>
            <a:schemeClr val="accent1"/>
          </a:solidFill>
          <a:ln w="9525"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Straight Arrow Connector 12"/>
          <p:cNvCxnSpPr/>
          <p:nvPr/>
        </p:nvCxnSpPr>
        <p:spPr bwMode="auto">
          <a:xfrm>
            <a:off x="4648200" y="4914900"/>
            <a:ext cx="990600" cy="0"/>
          </a:xfrm>
          <a:prstGeom prst="straightConnector1">
            <a:avLst/>
          </a:prstGeom>
          <a:solidFill>
            <a:schemeClr val="accent1"/>
          </a:solidFill>
          <a:ln w="9525"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889116686"/>
      </p:ext>
    </p:extLst>
  </p:cSld>
  <p:clrMapOvr>
    <a:masterClrMapping/>
  </p:clrMapOvr>
  <p:transition>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ppt_x"/>
                                          </p:val>
                                        </p:tav>
                                        <p:tav tm="100000">
                                          <p:val>
                                            <p:strVal val="#ppt_x"/>
                                          </p:val>
                                        </p:tav>
                                      </p:tavLst>
                                    </p:anim>
                                    <p:anim calcmode="lin" valueType="num">
                                      <p:cBhvr additive="base">
                                        <p:cTn id="22" dur="500" fill="hold"/>
                                        <p:tgtEl>
                                          <p:spTgt spid="13"/>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ppt_x"/>
                                          </p:val>
                                        </p:tav>
                                        <p:tav tm="100000">
                                          <p:val>
                                            <p:strVal val="#ppt_x"/>
                                          </p:val>
                                        </p:tav>
                                      </p:tavLst>
                                    </p:anim>
                                    <p:anim calcmode="lin" valueType="num">
                                      <p:cBhvr additive="base">
                                        <p:cTn id="36" dur="500" fill="hold"/>
                                        <p:tgtEl>
                                          <p:spTgt spid="11"/>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7"/>
                                        </p:tgtEl>
                                        <p:attrNameLst>
                                          <p:attrName>style.visibility</p:attrName>
                                        </p:attrNameLst>
                                      </p:cBhvr>
                                      <p:to>
                                        <p:strVal val="visible"/>
                                      </p:to>
                                    </p:set>
                                    <p:anim calcmode="lin" valueType="num">
                                      <p:cBhvr additive="base">
                                        <p:cTn id="39" dur="500" fill="hold"/>
                                        <p:tgtEl>
                                          <p:spTgt spid="7"/>
                                        </p:tgtEl>
                                        <p:attrNameLst>
                                          <p:attrName>ppt_x</p:attrName>
                                        </p:attrNameLst>
                                      </p:cBhvr>
                                      <p:tavLst>
                                        <p:tav tm="0">
                                          <p:val>
                                            <p:strVal val="#ppt_x"/>
                                          </p:val>
                                        </p:tav>
                                        <p:tav tm="100000">
                                          <p:val>
                                            <p:strVal val="#ppt_x"/>
                                          </p:val>
                                        </p:tav>
                                      </p:tavLst>
                                    </p:anim>
                                    <p:anim calcmode="lin" valueType="num">
                                      <p:cBhvr additive="base">
                                        <p:cTn id="4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6132" t="10526" r="26776" b="10526"/>
          <a:stretch/>
        </p:blipFill>
        <p:spPr bwMode="auto">
          <a:xfrm>
            <a:off x="172453" y="0"/>
            <a:ext cx="1295400" cy="27211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bwMode="auto">
          <a:xfrm>
            <a:off x="8610600" y="76200"/>
            <a:ext cx="152400" cy="2568742"/>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800" b="1" i="0" u="sng" strike="noStrike" cap="none" normalizeH="0" baseline="0">
              <a:ln>
                <a:noFill/>
              </a:ln>
              <a:solidFill>
                <a:srgbClr val="FF9900"/>
              </a:solidFill>
              <a:effectLst/>
              <a:latin typeface="Times New Roman" pitchFamily="18" charset="0"/>
            </a:endParaRPr>
          </a:p>
        </p:txBody>
      </p:sp>
      <p:cxnSp>
        <p:nvCxnSpPr>
          <p:cNvPr id="5" name="Straight Arrow Connector 4"/>
          <p:cNvCxnSpPr/>
          <p:nvPr/>
        </p:nvCxnSpPr>
        <p:spPr bwMode="auto">
          <a:xfrm flipV="1">
            <a:off x="990600" y="762000"/>
            <a:ext cx="7620000" cy="76200"/>
          </a:xfrm>
          <a:prstGeom prst="straightConnector1">
            <a:avLst/>
          </a:prstGeom>
          <a:solidFill>
            <a:schemeClr val="accent1"/>
          </a:solidFill>
          <a:ln w="9525"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 name="Straight Arrow Connector 5"/>
          <p:cNvCxnSpPr/>
          <p:nvPr/>
        </p:nvCxnSpPr>
        <p:spPr bwMode="auto">
          <a:xfrm flipH="1">
            <a:off x="990600" y="533400"/>
            <a:ext cx="7620000" cy="76200"/>
          </a:xfrm>
          <a:prstGeom prst="straightConnector1">
            <a:avLst/>
          </a:prstGeom>
          <a:solidFill>
            <a:schemeClr val="accent1"/>
          </a:solidFill>
          <a:ln w="9525"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 name="TextBox 6"/>
          <p:cNvSpPr txBox="1"/>
          <p:nvPr/>
        </p:nvSpPr>
        <p:spPr>
          <a:xfrm>
            <a:off x="3080371" y="909935"/>
            <a:ext cx="1872629" cy="461665"/>
          </a:xfrm>
          <a:prstGeom prst="rect">
            <a:avLst/>
          </a:prstGeom>
          <a:noFill/>
        </p:spPr>
        <p:txBody>
          <a:bodyPr wrap="none" rtlCol="0">
            <a:spAutoFit/>
          </a:bodyPr>
          <a:lstStyle/>
          <a:p>
            <a:r>
              <a:rPr lang="en-US" sz="2400" u="none">
                <a:solidFill>
                  <a:schemeClr val="tx1"/>
                </a:solidFill>
              </a:rPr>
              <a:t>Âm trực tiếp</a:t>
            </a:r>
          </a:p>
        </p:txBody>
      </p:sp>
      <p:sp>
        <p:nvSpPr>
          <p:cNvPr id="8" name="TextBox 7"/>
          <p:cNvSpPr txBox="1"/>
          <p:nvPr/>
        </p:nvSpPr>
        <p:spPr>
          <a:xfrm>
            <a:off x="3006519" y="152400"/>
            <a:ext cx="1794081" cy="461665"/>
          </a:xfrm>
          <a:prstGeom prst="rect">
            <a:avLst/>
          </a:prstGeom>
          <a:noFill/>
        </p:spPr>
        <p:txBody>
          <a:bodyPr wrap="none" rtlCol="0">
            <a:spAutoFit/>
          </a:bodyPr>
          <a:lstStyle/>
          <a:p>
            <a:r>
              <a:rPr lang="en-US" sz="2400" u="none">
                <a:solidFill>
                  <a:schemeClr val="tx1"/>
                </a:solidFill>
              </a:rPr>
              <a:t>Âm phản xạ</a:t>
            </a:r>
          </a:p>
        </p:txBody>
      </p:sp>
      <p:cxnSp>
        <p:nvCxnSpPr>
          <p:cNvPr id="9" name="Straight Arrow Connector 8"/>
          <p:cNvCxnSpPr/>
          <p:nvPr/>
        </p:nvCxnSpPr>
        <p:spPr bwMode="auto">
          <a:xfrm flipH="1">
            <a:off x="2286000" y="571500"/>
            <a:ext cx="794371" cy="0"/>
          </a:xfrm>
          <a:prstGeom prst="straightConnector1">
            <a:avLst/>
          </a:prstGeom>
          <a:solidFill>
            <a:schemeClr val="accent1"/>
          </a:solidFill>
          <a:ln w="9525"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Straight Arrow Connector 9"/>
          <p:cNvCxnSpPr/>
          <p:nvPr/>
        </p:nvCxnSpPr>
        <p:spPr bwMode="auto">
          <a:xfrm>
            <a:off x="4648200" y="800100"/>
            <a:ext cx="990600" cy="0"/>
          </a:xfrm>
          <a:prstGeom prst="straightConnector1">
            <a:avLst/>
          </a:prstGeom>
          <a:solidFill>
            <a:schemeClr val="accent1"/>
          </a:solidFill>
          <a:ln w="9525"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aphicFrame>
        <p:nvGraphicFramePr>
          <p:cNvPr id="12" name="Object 11"/>
          <p:cNvGraphicFramePr>
            <a:graphicFrameLocks noChangeAspect="1"/>
          </p:cNvGraphicFramePr>
          <p:nvPr>
            <p:extLst>
              <p:ext uri="{D42A27DB-BD31-4B8C-83A1-F6EECF244321}">
                <p14:modId xmlns:p14="http://schemas.microsoft.com/office/powerpoint/2010/main" val="2215207477"/>
              </p:ext>
            </p:extLst>
          </p:nvPr>
        </p:nvGraphicFramePr>
        <p:xfrm>
          <a:off x="-3175" y="3124200"/>
          <a:ext cx="917575" cy="762000"/>
        </p:xfrm>
        <a:graphic>
          <a:graphicData uri="http://schemas.openxmlformats.org/presentationml/2006/ole">
            <mc:AlternateContent xmlns:mc="http://schemas.openxmlformats.org/markup-compatibility/2006">
              <mc:Choice xmlns:v="urn:schemas-microsoft-com:vml" Requires="v">
                <p:oleObj spid="_x0000_s1026" name="Equation" r:id="rId4" imgW="520560" imgH="431640" progId="Equation.DSMT4">
                  <p:embed/>
                </p:oleObj>
              </mc:Choice>
              <mc:Fallback>
                <p:oleObj name="Equation" r:id="rId4" imgW="520560" imgH="431640" progId="Equation.DSMT4">
                  <p:embed/>
                  <p:pic>
                    <p:nvPicPr>
                      <p:cNvPr id="0" name=""/>
                      <p:cNvPicPr/>
                      <p:nvPr/>
                    </p:nvPicPr>
                    <p:blipFill>
                      <a:blip r:embed="rId5"/>
                      <a:stretch>
                        <a:fillRect/>
                      </a:stretch>
                    </p:blipFill>
                    <p:spPr>
                      <a:xfrm>
                        <a:off x="-3175" y="3124200"/>
                        <a:ext cx="917575" cy="762000"/>
                      </a:xfrm>
                      <a:prstGeom prst="rect">
                        <a:avLst/>
                      </a:prstGeom>
                      <a:ln>
                        <a:solidFill>
                          <a:srgbClr val="FF0000">
                            <a:alpha val="0"/>
                          </a:srgbClr>
                        </a:solidFill>
                      </a:ln>
                    </p:spPr>
                  </p:pic>
                </p:oleObj>
              </mc:Fallback>
            </mc:AlternateContent>
          </a:graphicData>
        </a:graphic>
      </p:graphicFrame>
      <p:sp>
        <p:nvSpPr>
          <p:cNvPr id="16" name="TextBox 15"/>
          <p:cNvSpPr txBox="1"/>
          <p:nvPr/>
        </p:nvSpPr>
        <p:spPr>
          <a:xfrm>
            <a:off x="818356" y="3286780"/>
            <a:ext cx="8706644" cy="523220"/>
          </a:xfrm>
          <a:prstGeom prst="rect">
            <a:avLst/>
          </a:prstGeom>
          <a:noFill/>
        </p:spPr>
        <p:txBody>
          <a:bodyPr wrap="square" rtlCol="0">
            <a:spAutoFit/>
          </a:bodyPr>
          <a:lstStyle/>
          <a:p>
            <a:r>
              <a:rPr lang="en-US" b="0" u="none">
                <a:solidFill>
                  <a:srgbClr val="0070C0"/>
                </a:solidFill>
              </a:rPr>
              <a:t>là thời gian từ lúc âm phát ra tới khi nghe được tiếng vang.</a:t>
            </a:r>
          </a:p>
        </p:txBody>
      </p:sp>
      <p:sp>
        <p:nvSpPr>
          <p:cNvPr id="17" name="TextBox 16"/>
          <p:cNvSpPr txBox="1"/>
          <p:nvPr/>
        </p:nvSpPr>
        <p:spPr>
          <a:xfrm>
            <a:off x="-76200" y="3962400"/>
            <a:ext cx="1891865" cy="523220"/>
          </a:xfrm>
          <a:prstGeom prst="rect">
            <a:avLst/>
          </a:prstGeom>
          <a:noFill/>
        </p:spPr>
        <p:txBody>
          <a:bodyPr wrap="none" rtlCol="0">
            <a:spAutoFit/>
          </a:bodyPr>
          <a:lstStyle/>
          <a:p>
            <a:r>
              <a:rPr lang="en-US" b="0" u="none">
                <a:solidFill>
                  <a:schemeClr val="tx1"/>
                </a:solidFill>
              </a:rPr>
              <a:t>v = 343 m/s</a:t>
            </a:r>
            <a:endParaRPr lang="en-US"/>
          </a:p>
        </p:txBody>
      </p:sp>
      <p:sp>
        <p:nvSpPr>
          <p:cNvPr id="18" name="TextBox 17"/>
          <p:cNvSpPr txBox="1"/>
          <p:nvPr/>
        </p:nvSpPr>
        <p:spPr>
          <a:xfrm>
            <a:off x="2057400" y="3962400"/>
            <a:ext cx="4578497" cy="523220"/>
          </a:xfrm>
          <a:prstGeom prst="rect">
            <a:avLst/>
          </a:prstGeom>
          <a:noFill/>
        </p:spPr>
        <p:txBody>
          <a:bodyPr wrap="none" rtlCol="0">
            <a:spAutoFit/>
          </a:bodyPr>
          <a:lstStyle/>
          <a:p>
            <a:r>
              <a:rPr lang="en-US" b="0" u="none">
                <a:solidFill>
                  <a:srgbClr val="0070C0"/>
                </a:solidFill>
              </a:rPr>
              <a:t>là vận tốc âm trong không khí.</a:t>
            </a:r>
          </a:p>
        </p:txBody>
      </p:sp>
      <p:sp>
        <p:nvSpPr>
          <p:cNvPr id="19" name="TextBox 18"/>
          <p:cNvSpPr txBox="1"/>
          <p:nvPr/>
        </p:nvSpPr>
        <p:spPr>
          <a:xfrm>
            <a:off x="-76200" y="4800600"/>
            <a:ext cx="1293944" cy="523220"/>
          </a:xfrm>
          <a:prstGeom prst="rect">
            <a:avLst/>
          </a:prstGeom>
          <a:noFill/>
        </p:spPr>
        <p:txBody>
          <a:bodyPr wrap="none" rtlCol="0">
            <a:spAutoFit/>
          </a:bodyPr>
          <a:lstStyle/>
          <a:p>
            <a:r>
              <a:rPr lang="en-US" b="0" u="none">
                <a:solidFill>
                  <a:schemeClr val="tx1"/>
                </a:solidFill>
              </a:rPr>
              <a:t>S = ? m</a:t>
            </a:r>
            <a:endParaRPr lang="en-US"/>
          </a:p>
        </p:txBody>
      </p:sp>
      <p:sp>
        <p:nvSpPr>
          <p:cNvPr id="20" name="TextBox 19"/>
          <p:cNvSpPr txBox="1"/>
          <p:nvPr/>
        </p:nvSpPr>
        <p:spPr>
          <a:xfrm>
            <a:off x="1217744" y="4760893"/>
            <a:ext cx="8516873" cy="954107"/>
          </a:xfrm>
          <a:prstGeom prst="rect">
            <a:avLst/>
          </a:prstGeom>
          <a:noFill/>
        </p:spPr>
        <p:txBody>
          <a:bodyPr wrap="square" rtlCol="0">
            <a:spAutoFit/>
          </a:bodyPr>
          <a:lstStyle/>
          <a:p>
            <a:r>
              <a:rPr lang="en-US" b="0" u="none">
                <a:solidFill>
                  <a:srgbClr val="0070C0"/>
                </a:solidFill>
              </a:rPr>
              <a:t>là đoạn đường đi của âm từ nguồn âm tới khi nghe </a:t>
            </a:r>
          </a:p>
          <a:p>
            <a:r>
              <a:rPr lang="en-US" b="0" u="none">
                <a:solidFill>
                  <a:srgbClr val="0070C0"/>
                </a:solidFill>
              </a:rPr>
              <a:t>được âm phản xạ.</a:t>
            </a:r>
          </a:p>
        </p:txBody>
      </p:sp>
    </p:spTree>
    <p:extLst>
      <p:ext uri="{BB962C8B-B14F-4D97-AF65-F5344CB8AC3E}">
        <p14:creationId xmlns:p14="http://schemas.microsoft.com/office/powerpoint/2010/main" val="1497091235"/>
      </p:ext>
    </p:extLst>
  </p:cSld>
  <p:clrMapOvr>
    <a:masterClrMapping/>
  </p:clrMapOvr>
  <p:transition>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500" fill="hold"/>
                                        <p:tgtEl>
                                          <p:spTgt spid="18"/>
                                        </p:tgtEl>
                                        <p:attrNameLst>
                                          <p:attrName>ppt_x</p:attrName>
                                        </p:attrNameLst>
                                      </p:cBhvr>
                                      <p:tavLst>
                                        <p:tav tm="0">
                                          <p:val>
                                            <p:strVal val="#ppt_x"/>
                                          </p:val>
                                        </p:tav>
                                        <p:tav tm="100000">
                                          <p:val>
                                            <p:strVal val="#ppt_x"/>
                                          </p:val>
                                        </p:tav>
                                      </p:tavLst>
                                    </p:anim>
                                    <p:anim calcmode="lin" valueType="num">
                                      <p:cBhvr additive="base">
                                        <p:cTn id="2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fill="hold"/>
                                        <p:tgtEl>
                                          <p:spTgt spid="19"/>
                                        </p:tgtEl>
                                        <p:attrNameLst>
                                          <p:attrName>ppt_x</p:attrName>
                                        </p:attrNameLst>
                                      </p:cBhvr>
                                      <p:tavLst>
                                        <p:tav tm="0">
                                          <p:val>
                                            <p:strVal val="#ppt_x"/>
                                          </p:val>
                                        </p:tav>
                                        <p:tav tm="100000">
                                          <p:val>
                                            <p:strVal val="#ppt_x"/>
                                          </p:val>
                                        </p:tav>
                                      </p:tavLst>
                                    </p:anim>
                                    <p:anim calcmode="lin" valueType="num">
                                      <p:cBhvr additive="base">
                                        <p:cTn id="3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additive="base">
                                        <p:cTn id="37" dur="500" fill="hold"/>
                                        <p:tgtEl>
                                          <p:spTgt spid="20"/>
                                        </p:tgtEl>
                                        <p:attrNameLst>
                                          <p:attrName>ppt_x</p:attrName>
                                        </p:attrNameLst>
                                      </p:cBhvr>
                                      <p:tavLst>
                                        <p:tav tm="0">
                                          <p:val>
                                            <p:strVal val="#ppt_x"/>
                                          </p:val>
                                        </p:tav>
                                        <p:tav tm="100000">
                                          <p:val>
                                            <p:strVal val="#ppt_x"/>
                                          </p:val>
                                        </p:tav>
                                      </p:tavLst>
                                    </p:anim>
                                    <p:anim calcmode="lin" valueType="num">
                                      <p:cBhvr additive="base">
                                        <p:cTn id="3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76200" y="173534"/>
            <a:ext cx="9188734" cy="5693866"/>
          </a:xfrm>
          <a:prstGeom prst="rect">
            <a:avLst/>
          </a:prstGeom>
          <a:noFill/>
        </p:spPr>
        <p:txBody>
          <a:bodyPr wrap="none" rtlCol="0">
            <a:spAutoFit/>
          </a:bodyPr>
          <a:lstStyle/>
          <a:p>
            <a:r>
              <a:rPr lang="en-US" b="0" u="none">
                <a:solidFill>
                  <a:schemeClr val="tx1"/>
                </a:solidFill>
              </a:rPr>
              <a:t>t =      s : </a:t>
            </a:r>
            <a:r>
              <a:rPr lang="en-US" b="0" u="none">
                <a:solidFill>
                  <a:srgbClr val="0070C0"/>
                </a:solidFill>
              </a:rPr>
              <a:t>là thời gian từ lúc âm phát ra tới khi nghe được tiếng </a:t>
            </a:r>
          </a:p>
          <a:p>
            <a:r>
              <a:rPr lang="en-US" b="0" u="none">
                <a:solidFill>
                  <a:srgbClr val="0070C0"/>
                </a:solidFill>
              </a:rPr>
              <a:t>               vang.</a:t>
            </a:r>
          </a:p>
          <a:p>
            <a:r>
              <a:rPr lang="en-US" b="0" u="none">
                <a:solidFill>
                  <a:schemeClr val="tx1"/>
                </a:solidFill>
              </a:rPr>
              <a:t>v = 343 m/s : </a:t>
            </a:r>
            <a:r>
              <a:rPr lang="en-US" b="0" u="none">
                <a:solidFill>
                  <a:srgbClr val="0070C0"/>
                </a:solidFill>
              </a:rPr>
              <a:t>là vận tốc âm trong không khí.</a:t>
            </a:r>
          </a:p>
          <a:p>
            <a:r>
              <a:rPr lang="en-US" b="0" u="none">
                <a:solidFill>
                  <a:schemeClr val="tx1"/>
                </a:solidFill>
              </a:rPr>
              <a:t>S = ? m : </a:t>
            </a:r>
            <a:r>
              <a:rPr lang="en-US" b="0" u="none">
                <a:solidFill>
                  <a:srgbClr val="0070C0"/>
                </a:solidFill>
              </a:rPr>
              <a:t>là đoạn đường đi của âm từ nguồn âm tới khi nghe </a:t>
            </a:r>
          </a:p>
          <a:p>
            <a:r>
              <a:rPr lang="en-US" b="0" u="none">
                <a:solidFill>
                  <a:srgbClr val="0070C0"/>
                </a:solidFill>
              </a:rPr>
              <a:t>                được âm phả xạ</a:t>
            </a:r>
            <a:r>
              <a:rPr lang="en-US" b="0" u="none">
                <a:solidFill>
                  <a:schemeClr val="tx1"/>
                </a:solidFill>
              </a:rPr>
              <a:t>.</a:t>
            </a:r>
          </a:p>
          <a:p>
            <a:pPr algn="ctr"/>
            <a:r>
              <a:rPr lang="en-US" b="0" u="none">
                <a:solidFill>
                  <a:srgbClr val="FF0000"/>
                </a:solidFill>
              </a:rPr>
              <a:t>Giải</a:t>
            </a:r>
          </a:p>
          <a:p>
            <a:pPr algn="ctr"/>
            <a:r>
              <a:rPr lang="en-US" b="0" u="none">
                <a:solidFill>
                  <a:schemeClr val="tx1"/>
                </a:solidFill>
              </a:rPr>
              <a:t>Đoạn đường đi của âm thanh đi từ lúc phát ra tới khi nghe </a:t>
            </a:r>
          </a:p>
          <a:p>
            <a:pPr algn="ctr"/>
            <a:r>
              <a:rPr lang="en-US" b="0" u="none">
                <a:solidFill>
                  <a:schemeClr val="tx1"/>
                </a:solidFill>
              </a:rPr>
              <a:t>được tiếng vang</a:t>
            </a:r>
          </a:p>
          <a:p>
            <a:endParaRPr lang="en-US" b="0" u="none">
              <a:solidFill>
                <a:schemeClr val="tx1"/>
              </a:solidFill>
            </a:endParaRPr>
          </a:p>
          <a:p>
            <a:endParaRPr lang="en-US" b="0" u="none">
              <a:solidFill>
                <a:schemeClr val="tx1"/>
              </a:solidFill>
            </a:endParaRPr>
          </a:p>
          <a:p>
            <a:r>
              <a:rPr lang="en-US" b="0" u="none">
                <a:solidFill>
                  <a:schemeClr val="tx1"/>
                </a:solidFill>
              </a:rPr>
              <a:t>Khoảng cách của người tới bức tường là </a:t>
            </a:r>
          </a:p>
          <a:p>
            <a:endParaRPr lang="en-US" b="0" u="none">
              <a:solidFill>
                <a:schemeClr val="tx1"/>
              </a:solidFill>
            </a:endParaRPr>
          </a:p>
          <a:p>
            <a:endParaRPr lang="en-US" b="0" u="none">
              <a:solidFill>
                <a:schemeClr val="tx1"/>
              </a:solidFill>
            </a:endParaRPr>
          </a:p>
        </p:txBody>
      </p:sp>
      <p:graphicFrame>
        <p:nvGraphicFramePr>
          <p:cNvPr id="11" name="Object 10"/>
          <p:cNvGraphicFramePr>
            <a:graphicFrameLocks noChangeAspect="1"/>
          </p:cNvGraphicFramePr>
          <p:nvPr>
            <p:extLst>
              <p:ext uri="{D42A27DB-BD31-4B8C-83A1-F6EECF244321}">
                <p14:modId xmlns:p14="http://schemas.microsoft.com/office/powerpoint/2010/main" val="2471382393"/>
              </p:ext>
            </p:extLst>
          </p:nvPr>
        </p:nvGraphicFramePr>
        <p:xfrm>
          <a:off x="685800" y="76200"/>
          <a:ext cx="381000" cy="762000"/>
        </p:xfrm>
        <a:graphic>
          <a:graphicData uri="http://schemas.openxmlformats.org/presentationml/2006/ole">
            <mc:AlternateContent xmlns:mc="http://schemas.openxmlformats.org/markup-compatibility/2006">
              <mc:Choice xmlns:v="urn:schemas-microsoft-com:vml" Requires="v">
                <p:oleObj spid="_x0000_s2050" name="Equation" r:id="rId3" imgW="215640" imgH="431640" progId="Equation.DSMT4">
                  <p:embed/>
                </p:oleObj>
              </mc:Choice>
              <mc:Fallback>
                <p:oleObj name="Equation" r:id="rId3" imgW="215640" imgH="431640" progId="Equation.DSMT4">
                  <p:embed/>
                  <p:pic>
                    <p:nvPicPr>
                      <p:cNvPr id="0" name=""/>
                      <p:cNvPicPr/>
                      <p:nvPr/>
                    </p:nvPicPr>
                    <p:blipFill>
                      <a:blip r:embed="rId4"/>
                      <a:stretch>
                        <a:fillRect/>
                      </a:stretch>
                    </p:blipFill>
                    <p:spPr>
                      <a:xfrm>
                        <a:off x="685800" y="76200"/>
                        <a:ext cx="381000" cy="762000"/>
                      </a:xfrm>
                      <a:prstGeom prst="rect">
                        <a:avLst/>
                      </a:prstGeom>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2243308123"/>
              </p:ext>
            </p:extLst>
          </p:nvPr>
        </p:nvGraphicFramePr>
        <p:xfrm>
          <a:off x="2974975" y="3605213"/>
          <a:ext cx="3184525" cy="814387"/>
        </p:xfrm>
        <a:graphic>
          <a:graphicData uri="http://schemas.openxmlformats.org/presentationml/2006/ole">
            <mc:AlternateContent xmlns:mc="http://schemas.openxmlformats.org/markup-compatibility/2006">
              <mc:Choice xmlns:v="urn:schemas-microsoft-com:vml" Requires="v">
                <p:oleObj spid="_x0000_s2051" name="Equation" r:id="rId5" imgW="1688760" imgH="431640" progId="Equation.DSMT4">
                  <p:embed/>
                </p:oleObj>
              </mc:Choice>
              <mc:Fallback>
                <p:oleObj name="Equation" r:id="rId5" imgW="1688760" imgH="431640" progId="Equation.DSMT4">
                  <p:embed/>
                  <p:pic>
                    <p:nvPicPr>
                      <p:cNvPr id="0" name=""/>
                      <p:cNvPicPr/>
                      <p:nvPr/>
                    </p:nvPicPr>
                    <p:blipFill>
                      <a:blip r:embed="rId6"/>
                      <a:stretch>
                        <a:fillRect/>
                      </a:stretch>
                    </p:blipFill>
                    <p:spPr>
                      <a:xfrm>
                        <a:off x="2974975" y="3605213"/>
                        <a:ext cx="3184525" cy="814387"/>
                      </a:xfrm>
                      <a:prstGeom prst="rect">
                        <a:avLst/>
                      </a:prstGeom>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3991267721"/>
              </p:ext>
            </p:extLst>
          </p:nvPr>
        </p:nvGraphicFramePr>
        <p:xfrm>
          <a:off x="5992813" y="4495800"/>
          <a:ext cx="2479675" cy="461963"/>
        </p:xfrm>
        <a:graphic>
          <a:graphicData uri="http://schemas.openxmlformats.org/presentationml/2006/ole">
            <mc:AlternateContent xmlns:mc="http://schemas.openxmlformats.org/markup-compatibility/2006">
              <mc:Choice xmlns:v="urn:schemas-microsoft-com:vml" Requires="v">
                <p:oleObj spid="_x0000_s2052" name="Equation" r:id="rId7" imgW="1091880" imgH="203040" progId="Equation.DSMT4">
                  <p:embed/>
                </p:oleObj>
              </mc:Choice>
              <mc:Fallback>
                <p:oleObj name="Equation" r:id="rId7" imgW="1091880" imgH="203040" progId="Equation.DSMT4">
                  <p:embed/>
                  <p:pic>
                    <p:nvPicPr>
                      <p:cNvPr id="0" name=""/>
                      <p:cNvPicPr/>
                      <p:nvPr/>
                    </p:nvPicPr>
                    <p:blipFill>
                      <a:blip r:embed="rId8"/>
                      <a:stretch>
                        <a:fillRect/>
                      </a:stretch>
                    </p:blipFill>
                    <p:spPr>
                      <a:xfrm>
                        <a:off x="5992813" y="4495800"/>
                        <a:ext cx="2479675" cy="461963"/>
                      </a:xfrm>
                      <a:prstGeom prst="rect">
                        <a:avLst/>
                      </a:prstGeom>
                    </p:spPr>
                  </p:pic>
                </p:oleObj>
              </mc:Fallback>
            </mc:AlternateContent>
          </a:graphicData>
        </a:graphic>
      </p:graphicFrame>
    </p:spTree>
    <p:extLst>
      <p:ext uri="{BB962C8B-B14F-4D97-AF65-F5344CB8AC3E}">
        <p14:creationId xmlns:p14="http://schemas.microsoft.com/office/powerpoint/2010/main" val="792188452"/>
      </p:ext>
    </p:extLst>
  </p:cSld>
  <p:clrMapOvr>
    <a:masterClrMapping/>
  </p:clrMapOvr>
  <p:transition>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xEl>
                                              <p:pRg st="6" end="6"/>
                                            </p:txEl>
                                          </p:spTgt>
                                        </p:tgtEl>
                                        <p:attrNameLst>
                                          <p:attrName>style.visibility</p:attrName>
                                        </p:attrNameLst>
                                      </p:cBhvr>
                                      <p:to>
                                        <p:strVal val="visible"/>
                                      </p:to>
                                    </p:set>
                                    <p:anim calcmode="lin" valueType="num">
                                      <p:cBhvr additive="base">
                                        <p:cTn id="7" dur="500" fill="hold"/>
                                        <p:tgtEl>
                                          <p:spTgt spid="10">
                                            <p:txEl>
                                              <p:pRg st="6" end="6"/>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6" end="6"/>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xEl>
                                              <p:pRg st="7" end="7"/>
                                            </p:txEl>
                                          </p:spTgt>
                                        </p:tgtEl>
                                        <p:attrNameLst>
                                          <p:attrName>style.visibility</p:attrName>
                                        </p:attrNameLst>
                                      </p:cBhvr>
                                      <p:to>
                                        <p:strVal val="visible"/>
                                      </p:to>
                                    </p:set>
                                    <p:anim calcmode="lin" valueType="num">
                                      <p:cBhvr additive="base">
                                        <p:cTn id="11" dur="500" fill="hold"/>
                                        <p:tgtEl>
                                          <p:spTgt spid="10">
                                            <p:txEl>
                                              <p:pRg st="7" end="7"/>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0">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0">
                                            <p:txEl>
                                              <p:pRg st="10" end="10"/>
                                            </p:txEl>
                                          </p:spTgt>
                                        </p:tgtEl>
                                        <p:attrNameLst>
                                          <p:attrName>style.visibility</p:attrName>
                                        </p:attrNameLst>
                                      </p:cBhvr>
                                      <p:to>
                                        <p:strVal val="visible"/>
                                      </p:to>
                                    </p:set>
                                    <p:anim calcmode="lin" valueType="num">
                                      <p:cBhvr additive="base">
                                        <p:cTn id="23" dur="500" fill="hold"/>
                                        <p:tgtEl>
                                          <p:spTgt spid="10">
                                            <p:txEl>
                                              <p:pRg st="10" end="1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0">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additive="base">
                                        <p:cTn id="29" dur="500" fill="hold"/>
                                        <p:tgtEl>
                                          <p:spTgt spid="13"/>
                                        </p:tgtEl>
                                        <p:attrNameLst>
                                          <p:attrName>ppt_x</p:attrName>
                                        </p:attrNameLst>
                                      </p:cBhvr>
                                      <p:tavLst>
                                        <p:tav tm="0">
                                          <p:val>
                                            <p:strVal val="#ppt_x"/>
                                          </p:val>
                                        </p:tav>
                                        <p:tav tm="100000">
                                          <p:val>
                                            <p:strVal val="#ppt_x"/>
                                          </p:val>
                                        </p:tav>
                                      </p:tavLst>
                                    </p:anim>
                                    <p:anim calcmode="lin" valueType="num">
                                      <p:cBhvr additive="base">
                                        <p:cTn id="3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1" name="Text Box 11"/>
          <p:cNvSpPr txBox="1">
            <a:spLocks noChangeArrowheads="1"/>
          </p:cNvSpPr>
          <p:nvPr/>
        </p:nvSpPr>
        <p:spPr bwMode="auto">
          <a:xfrm>
            <a:off x="152400" y="1066800"/>
            <a:ext cx="8915400" cy="630942"/>
          </a:xfrm>
          <a:prstGeom prst="rect">
            <a:avLst/>
          </a:prstGeom>
          <a:noFill/>
          <a:ln w="9525">
            <a:noFill/>
            <a:miter lim="800000"/>
            <a:headEnd/>
            <a:tailEnd/>
          </a:ln>
          <a:effectLst/>
        </p:spPr>
        <p:txBody>
          <a:bodyPr>
            <a:spAutoFit/>
          </a:bodyPr>
          <a:lstStyle/>
          <a:p>
            <a:pPr algn="just" eaLnBrk="1" hangingPunct="1"/>
            <a:r>
              <a:rPr lang="en-US" sz="3500" u="none">
                <a:solidFill>
                  <a:srgbClr val="FF0000"/>
                </a:solidFill>
                <a:cs typeface="Times New Roman" pitchFamily="18" charset="0"/>
              </a:rPr>
              <a:t>? 1.</a:t>
            </a:r>
            <a:r>
              <a:rPr lang="en-US" sz="3500" b="0" u="none">
                <a:solidFill>
                  <a:schemeClr val="tx1"/>
                </a:solidFill>
                <a:cs typeface="Times New Roman" pitchFamily="18" charset="0"/>
              </a:rPr>
              <a:t> Em đã từng nghe tiếng vang ở đâu? </a:t>
            </a:r>
          </a:p>
        </p:txBody>
      </p:sp>
      <p:sp>
        <p:nvSpPr>
          <p:cNvPr id="5132" name="Text Box 12"/>
          <p:cNvSpPr txBox="1">
            <a:spLocks noChangeArrowheads="1"/>
          </p:cNvSpPr>
          <p:nvPr/>
        </p:nvSpPr>
        <p:spPr bwMode="auto">
          <a:xfrm>
            <a:off x="76200" y="2057400"/>
            <a:ext cx="8915400" cy="1708160"/>
          </a:xfrm>
          <a:prstGeom prst="rect">
            <a:avLst/>
          </a:prstGeom>
          <a:noFill/>
          <a:ln w="9525">
            <a:noFill/>
            <a:miter lim="800000"/>
            <a:headEnd/>
            <a:tailEnd/>
          </a:ln>
          <a:effectLst/>
        </p:spPr>
        <p:txBody>
          <a:bodyPr>
            <a:spAutoFit/>
          </a:bodyPr>
          <a:lstStyle/>
          <a:p>
            <a:pPr algn="just" eaLnBrk="1" hangingPunct="1"/>
            <a:r>
              <a:rPr lang="en-US" sz="3500" u="none">
                <a:solidFill>
                  <a:srgbClr val="FF0000"/>
                </a:solidFill>
                <a:cs typeface="Times New Roman" pitchFamily="18" charset="0"/>
              </a:rPr>
              <a:t>? 2. </a:t>
            </a:r>
            <a:r>
              <a:rPr lang="en-US" sz="3500" b="0" u="none">
                <a:solidFill>
                  <a:schemeClr val="tx1"/>
                </a:solidFill>
                <a:cs typeface="Times New Roman" pitchFamily="18" charset="0"/>
              </a:rPr>
              <a:t>Tại sao trong phòng kín ta thường nghe thấy âm to hơn so với khi ta nghe chính âm đó ngoài trời?</a:t>
            </a:r>
          </a:p>
        </p:txBody>
      </p:sp>
      <p:sp>
        <p:nvSpPr>
          <p:cNvPr id="5134" name="Text Box 14"/>
          <p:cNvSpPr txBox="1">
            <a:spLocks noChangeArrowheads="1"/>
          </p:cNvSpPr>
          <p:nvPr/>
        </p:nvSpPr>
        <p:spPr bwMode="auto">
          <a:xfrm>
            <a:off x="76200" y="4077831"/>
            <a:ext cx="8915400" cy="2246769"/>
          </a:xfrm>
          <a:prstGeom prst="rect">
            <a:avLst/>
          </a:prstGeom>
          <a:noFill/>
          <a:ln w="9525">
            <a:noFill/>
            <a:miter lim="800000"/>
            <a:headEnd/>
            <a:tailEnd/>
          </a:ln>
          <a:effectLst/>
        </p:spPr>
        <p:txBody>
          <a:bodyPr>
            <a:spAutoFit/>
          </a:bodyPr>
          <a:lstStyle/>
          <a:p>
            <a:pPr algn="just" eaLnBrk="1" hangingPunct="1"/>
            <a:r>
              <a:rPr lang="en-US" sz="3500" u="none">
                <a:solidFill>
                  <a:srgbClr val="FF0000"/>
                </a:solidFill>
                <a:cs typeface="Times New Roman" pitchFamily="18" charset="0"/>
              </a:rPr>
              <a:t>? 3. </a:t>
            </a:r>
            <a:r>
              <a:rPr lang="en-US" sz="3500" b="0" u="none">
                <a:solidFill>
                  <a:schemeClr val="tx1"/>
                </a:solidFill>
                <a:cs typeface="Times New Roman" pitchFamily="18" charset="0"/>
              </a:rPr>
              <a:t>Khi nói trong phòng rất lớn thì nghe được tiếng vang. Nhưng nói to như vậy trong phòng nhỏ thì lại không nghe thấy tiếng vang. Trong phòng nào có âm phản xạ?</a:t>
            </a:r>
          </a:p>
        </p:txBody>
      </p:sp>
      <p:sp>
        <p:nvSpPr>
          <p:cNvPr id="2" name="TextBox 1"/>
          <p:cNvSpPr txBox="1"/>
          <p:nvPr/>
        </p:nvSpPr>
        <p:spPr>
          <a:xfrm>
            <a:off x="152400" y="381000"/>
            <a:ext cx="2143536" cy="630942"/>
          </a:xfrm>
          <a:prstGeom prst="rect">
            <a:avLst/>
          </a:prstGeom>
          <a:noFill/>
        </p:spPr>
        <p:txBody>
          <a:bodyPr wrap="none" rtlCol="0">
            <a:spAutoFit/>
          </a:bodyPr>
          <a:lstStyle/>
          <a:p>
            <a:r>
              <a:rPr lang="en-US" sz="3500" u="none">
                <a:solidFill>
                  <a:srgbClr val="C00000"/>
                </a:solidFill>
              </a:rPr>
              <a:t>Luyên tập</a:t>
            </a:r>
          </a:p>
        </p:txBody>
      </p:sp>
    </p:spTree>
  </p:cSld>
  <p:clrMapOvr>
    <a:masterClrMapping/>
  </p:clrMapOvr>
  <p:transition>
    <p:push dir="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Text Box 10"/>
          <p:cNvSpPr txBox="1">
            <a:spLocks noChangeArrowheads="1"/>
          </p:cNvSpPr>
          <p:nvPr/>
        </p:nvSpPr>
        <p:spPr bwMode="auto">
          <a:xfrm>
            <a:off x="-76200" y="1828800"/>
            <a:ext cx="9425657" cy="2246769"/>
          </a:xfrm>
          <a:prstGeom prst="rect">
            <a:avLst/>
          </a:prstGeom>
          <a:noFill/>
          <a:ln w="9525">
            <a:noFill/>
            <a:miter lim="800000"/>
            <a:headEnd/>
            <a:tailEnd/>
          </a:ln>
          <a:effectLst/>
        </p:spPr>
        <p:txBody>
          <a:bodyPr wrap="none">
            <a:spAutoFit/>
          </a:bodyPr>
          <a:lstStyle/>
          <a:p>
            <a:pPr eaLnBrk="1" hangingPunct="1"/>
            <a:r>
              <a:rPr lang="en-US" sz="3500" b="0" i="1" u="none">
                <a:solidFill>
                  <a:schemeClr val="tx1"/>
                </a:solidFill>
                <a:cs typeface="Times New Roman" pitchFamily="18" charset="0"/>
              </a:rPr>
              <a:t>Kết luận</a:t>
            </a:r>
            <a:r>
              <a:rPr lang="en-US" sz="3500" b="0" u="none">
                <a:solidFill>
                  <a:schemeClr val="tx1"/>
                </a:solidFill>
                <a:cs typeface="Times New Roman" pitchFamily="18" charset="0"/>
              </a:rPr>
              <a:t>:</a:t>
            </a:r>
          </a:p>
          <a:p>
            <a:pPr eaLnBrk="1" hangingPunct="1"/>
            <a:r>
              <a:rPr lang="en-US" sz="3500" b="0" u="none">
                <a:solidFill>
                  <a:schemeClr val="tx1"/>
                </a:solidFill>
                <a:cs typeface="Times New Roman" pitchFamily="18" charset="0"/>
              </a:rPr>
              <a:t>- Âm dội lại khi gặp mặt chắn là âm phản xạ.</a:t>
            </a:r>
          </a:p>
          <a:p>
            <a:pPr eaLnBrk="1" hangingPunct="1"/>
            <a:r>
              <a:rPr lang="en-US" sz="3500" b="0" u="none">
                <a:solidFill>
                  <a:schemeClr val="tx1"/>
                </a:solidFill>
                <a:cs typeface="Times New Roman" pitchFamily="18" charset="0"/>
              </a:rPr>
              <a:t>- Ta nghe được tiếng vang khi âm phản xạ cách </a:t>
            </a:r>
          </a:p>
          <a:p>
            <a:pPr eaLnBrk="1" hangingPunct="1"/>
            <a:r>
              <a:rPr lang="en-US" sz="3500" b="0" u="none">
                <a:solidFill>
                  <a:schemeClr val="tx1"/>
                </a:solidFill>
                <a:cs typeface="Times New Roman" pitchFamily="18" charset="0"/>
              </a:rPr>
              <a:t>âm trực tiếp một khoảng thời gian ít nhất 1/15 giây.</a:t>
            </a:r>
          </a:p>
        </p:txBody>
      </p:sp>
      <p:sp>
        <p:nvSpPr>
          <p:cNvPr id="6" name="TextBox 5"/>
          <p:cNvSpPr txBox="1"/>
          <p:nvPr/>
        </p:nvSpPr>
        <p:spPr>
          <a:xfrm>
            <a:off x="2006763" y="76200"/>
            <a:ext cx="4546437" cy="630942"/>
          </a:xfrm>
          <a:prstGeom prst="rect">
            <a:avLst/>
          </a:prstGeom>
          <a:noFill/>
        </p:spPr>
        <p:txBody>
          <a:bodyPr wrap="none" rtlCol="0">
            <a:spAutoFit/>
          </a:bodyPr>
          <a:lstStyle/>
          <a:p>
            <a:r>
              <a:rPr lang="en-US" sz="3500" u="none">
                <a:solidFill>
                  <a:srgbClr val="FF0000"/>
                </a:solidFill>
              </a:rPr>
              <a:t>Bài 14: PHẢN XẠ ÂM</a:t>
            </a:r>
          </a:p>
        </p:txBody>
      </p:sp>
      <p:sp>
        <p:nvSpPr>
          <p:cNvPr id="7" name="TextBox 6"/>
          <p:cNvSpPr txBox="1"/>
          <p:nvPr/>
        </p:nvSpPr>
        <p:spPr>
          <a:xfrm>
            <a:off x="152400" y="609600"/>
            <a:ext cx="6362639" cy="1169551"/>
          </a:xfrm>
          <a:prstGeom prst="rect">
            <a:avLst/>
          </a:prstGeom>
          <a:noFill/>
        </p:spPr>
        <p:txBody>
          <a:bodyPr wrap="none" rtlCol="0">
            <a:spAutoFit/>
          </a:bodyPr>
          <a:lstStyle/>
          <a:p>
            <a:r>
              <a:rPr lang="en-US" sz="3500" u="none">
                <a:solidFill>
                  <a:schemeClr val="tx1"/>
                </a:solidFill>
              </a:rPr>
              <a:t>2. Một số hiện tượng về sóng âm</a:t>
            </a:r>
          </a:p>
          <a:p>
            <a:r>
              <a:rPr lang="en-US" sz="3500" u="none">
                <a:solidFill>
                  <a:schemeClr val="tx1"/>
                </a:solidFill>
              </a:rPr>
              <a:t>* Sự hình thành tiếng vang</a:t>
            </a:r>
          </a:p>
        </p:txBody>
      </p:sp>
    </p:spTree>
  </p:cSld>
  <p:clrMapOvr>
    <a:masterClrMapping/>
  </p:clrMapOvr>
  <p:transition>
    <p:push dir="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06763" y="76200"/>
            <a:ext cx="4546437" cy="630942"/>
          </a:xfrm>
          <a:prstGeom prst="rect">
            <a:avLst/>
          </a:prstGeom>
          <a:noFill/>
        </p:spPr>
        <p:txBody>
          <a:bodyPr wrap="none" rtlCol="0">
            <a:spAutoFit/>
          </a:bodyPr>
          <a:lstStyle/>
          <a:p>
            <a:r>
              <a:rPr lang="en-US" sz="3500" u="none">
                <a:solidFill>
                  <a:srgbClr val="FF0000"/>
                </a:solidFill>
              </a:rPr>
              <a:t>Bài 14: PHẢN XẠ ÂM</a:t>
            </a:r>
          </a:p>
        </p:txBody>
      </p:sp>
      <p:sp>
        <p:nvSpPr>
          <p:cNvPr id="5" name="TextBox 4"/>
          <p:cNvSpPr txBox="1"/>
          <p:nvPr/>
        </p:nvSpPr>
        <p:spPr>
          <a:xfrm>
            <a:off x="152400" y="609600"/>
            <a:ext cx="6362639" cy="1169551"/>
          </a:xfrm>
          <a:prstGeom prst="rect">
            <a:avLst/>
          </a:prstGeom>
          <a:noFill/>
        </p:spPr>
        <p:txBody>
          <a:bodyPr wrap="none" rtlCol="0">
            <a:spAutoFit/>
          </a:bodyPr>
          <a:lstStyle/>
          <a:p>
            <a:r>
              <a:rPr lang="en-US" sz="3500" u="none">
                <a:solidFill>
                  <a:schemeClr val="tx1"/>
                </a:solidFill>
              </a:rPr>
              <a:t>2. Một số hiện tượng về sóng âm</a:t>
            </a:r>
          </a:p>
          <a:p>
            <a:r>
              <a:rPr lang="en-US" sz="3500" u="none">
                <a:solidFill>
                  <a:schemeClr val="tx1"/>
                </a:solidFill>
              </a:rPr>
              <a:t>* Sự ô nhiễm tiếng ồn</a:t>
            </a:r>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3425" y="1676400"/>
            <a:ext cx="7724775"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99177774"/>
      </p:ext>
    </p:extLst>
  </p:cSld>
  <p:clrMapOvr>
    <a:masterClrMapping/>
  </p:clrMapOvr>
  <p:transition>
    <p:push dir="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06763" y="76200"/>
            <a:ext cx="4546437" cy="630942"/>
          </a:xfrm>
          <a:prstGeom prst="rect">
            <a:avLst/>
          </a:prstGeom>
          <a:noFill/>
        </p:spPr>
        <p:txBody>
          <a:bodyPr wrap="none" rtlCol="0">
            <a:spAutoFit/>
          </a:bodyPr>
          <a:lstStyle/>
          <a:p>
            <a:r>
              <a:rPr lang="en-US" sz="3500" u="none">
                <a:solidFill>
                  <a:srgbClr val="FF0000"/>
                </a:solidFill>
              </a:rPr>
              <a:t>Bài 14: PHẢN XẠ ÂM</a:t>
            </a:r>
          </a:p>
        </p:txBody>
      </p:sp>
      <p:sp>
        <p:nvSpPr>
          <p:cNvPr id="5" name="TextBox 4"/>
          <p:cNvSpPr txBox="1"/>
          <p:nvPr/>
        </p:nvSpPr>
        <p:spPr>
          <a:xfrm>
            <a:off x="152400" y="609600"/>
            <a:ext cx="6362639" cy="1169551"/>
          </a:xfrm>
          <a:prstGeom prst="rect">
            <a:avLst/>
          </a:prstGeom>
          <a:noFill/>
        </p:spPr>
        <p:txBody>
          <a:bodyPr wrap="none" rtlCol="0">
            <a:spAutoFit/>
          </a:bodyPr>
          <a:lstStyle/>
          <a:p>
            <a:r>
              <a:rPr lang="en-US" sz="3500" u="none">
                <a:solidFill>
                  <a:schemeClr val="tx1"/>
                </a:solidFill>
              </a:rPr>
              <a:t>2. Một số hiện tượng về sóng âm</a:t>
            </a:r>
          </a:p>
          <a:p>
            <a:r>
              <a:rPr lang="en-US" sz="3500" u="none">
                <a:solidFill>
                  <a:schemeClr val="tx1"/>
                </a:solidFill>
              </a:rPr>
              <a:t>* Cách làm giảm tiếng ồn</a:t>
            </a:r>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79151"/>
            <a:ext cx="9144000" cy="50788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09557864"/>
      </p:ext>
    </p:extLst>
  </p:cSld>
  <p:clrMapOvr>
    <a:masterClrMapping/>
  </p:clrMapOvr>
  <p:transition>
    <p:push dir="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04800" y="1219200"/>
            <a:ext cx="8031366" cy="4401205"/>
          </a:xfrm>
          <a:prstGeom prst="rect">
            <a:avLst/>
          </a:prstGeom>
          <a:noFill/>
        </p:spPr>
        <p:txBody>
          <a:bodyPr wrap="none" rtlCol="0">
            <a:spAutoFit/>
          </a:bodyPr>
          <a:lstStyle/>
          <a:p>
            <a:pPr marL="457200" indent="-457200">
              <a:buFontTx/>
              <a:buChar char="-"/>
            </a:pPr>
            <a:r>
              <a:rPr lang="en-US" sz="3500" u="none">
                <a:solidFill>
                  <a:schemeClr val="tx1"/>
                </a:solidFill>
              </a:rPr>
              <a:t>Quan sát các hình ảnh sau và cho biết:</a:t>
            </a:r>
          </a:p>
          <a:p>
            <a:r>
              <a:rPr lang="en-US" sz="3500" u="none">
                <a:solidFill>
                  <a:schemeClr val="tx1"/>
                </a:solidFill>
              </a:rPr>
              <a:t>+ Không gian</a:t>
            </a:r>
          </a:p>
          <a:p>
            <a:r>
              <a:rPr lang="en-US" sz="3500" u="none">
                <a:solidFill>
                  <a:schemeClr val="tx1"/>
                </a:solidFill>
              </a:rPr>
              <a:t>+ Cách trang trí</a:t>
            </a:r>
          </a:p>
          <a:p>
            <a:r>
              <a:rPr lang="en-US" sz="3500" u="none">
                <a:solidFill>
                  <a:schemeClr val="tx1"/>
                </a:solidFill>
              </a:rPr>
              <a:t>+ Hiện tượng khi phát ra âm thanh</a:t>
            </a:r>
          </a:p>
          <a:p>
            <a:endParaRPr lang="en-US" sz="3500" u="none">
              <a:solidFill>
                <a:schemeClr val="tx1"/>
              </a:solidFill>
            </a:endParaRPr>
          </a:p>
          <a:p>
            <a:pPr marL="457200" indent="-457200">
              <a:buFont typeface="Symbol" pitchFamily="18" charset="2"/>
              <a:buChar char="Þ"/>
            </a:pPr>
            <a:r>
              <a:rPr lang="en-US" sz="3500" i="1" u="none">
                <a:solidFill>
                  <a:srgbClr val="002060"/>
                </a:solidFill>
              </a:rPr>
              <a:t>Cách thực hiện</a:t>
            </a:r>
          </a:p>
          <a:p>
            <a:pPr marL="457200" indent="-457200">
              <a:buFontTx/>
              <a:buChar char="-"/>
            </a:pPr>
            <a:r>
              <a:rPr lang="en-US" sz="3500" i="1" u="none">
                <a:solidFill>
                  <a:srgbClr val="002060"/>
                </a:solidFill>
              </a:rPr>
              <a:t>Các bạn thực hiện theo nhóm</a:t>
            </a:r>
          </a:p>
          <a:p>
            <a:pPr marL="457200" indent="-457200">
              <a:buFontTx/>
              <a:buChar char="-"/>
            </a:pPr>
            <a:r>
              <a:rPr lang="en-US" sz="3500" i="1" u="none">
                <a:solidFill>
                  <a:srgbClr val="002060"/>
                </a:solidFill>
              </a:rPr>
              <a:t>Thời gian 5 phút</a:t>
            </a:r>
          </a:p>
        </p:txBody>
      </p:sp>
    </p:spTree>
    <p:extLst>
      <p:ext uri="{BB962C8B-B14F-4D97-AF65-F5344CB8AC3E}">
        <p14:creationId xmlns:p14="http://schemas.microsoft.com/office/powerpoint/2010/main" val="1908256804"/>
      </p:ext>
    </p:extLst>
  </p:cSld>
  <p:clrMapOvr>
    <a:masterClrMapping/>
  </p:clrMapOvr>
  <p:transition>
    <p:push dir="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06763" y="76200"/>
            <a:ext cx="4546437" cy="630942"/>
          </a:xfrm>
          <a:prstGeom prst="rect">
            <a:avLst/>
          </a:prstGeom>
          <a:noFill/>
        </p:spPr>
        <p:txBody>
          <a:bodyPr wrap="none" rtlCol="0">
            <a:spAutoFit/>
          </a:bodyPr>
          <a:lstStyle/>
          <a:p>
            <a:r>
              <a:rPr lang="en-US" sz="3500" u="none">
                <a:solidFill>
                  <a:srgbClr val="FF0000"/>
                </a:solidFill>
              </a:rPr>
              <a:t>Bài 14: PHẢN XẠ ÂM</a:t>
            </a:r>
          </a:p>
        </p:txBody>
      </p:sp>
      <p:sp>
        <p:nvSpPr>
          <p:cNvPr id="5" name="TextBox 4"/>
          <p:cNvSpPr txBox="1"/>
          <p:nvPr/>
        </p:nvSpPr>
        <p:spPr>
          <a:xfrm>
            <a:off x="152400" y="609600"/>
            <a:ext cx="6362639" cy="630942"/>
          </a:xfrm>
          <a:prstGeom prst="rect">
            <a:avLst/>
          </a:prstGeom>
          <a:noFill/>
        </p:spPr>
        <p:txBody>
          <a:bodyPr wrap="none" rtlCol="0">
            <a:spAutoFit/>
          </a:bodyPr>
          <a:lstStyle/>
          <a:p>
            <a:r>
              <a:rPr lang="en-US" sz="3500" u="none">
                <a:solidFill>
                  <a:schemeClr val="tx1"/>
                </a:solidFill>
              </a:rPr>
              <a:t>2. Một số hiện tượng về sóng âm</a:t>
            </a:r>
          </a:p>
        </p:txBody>
      </p:sp>
      <p:sp>
        <p:nvSpPr>
          <p:cNvPr id="6" name="TextBox 5"/>
          <p:cNvSpPr txBox="1"/>
          <p:nvPr/>
        </p:nvSpPr>
        <p:spPr>
          <a:xfrm>
            <a:off x="152401" y="1524000"/>
            <a:ext cx="8991600" cy="3862596"/>
          </a:xfrm>
          <a:prstGeom prst="rect">
            <a:avLst/>
          </a:prstGeom>
          <a:noFill/>
        </p:spPr>
        <p:txBody>
          <a:bodyPr wrap="square" rtlCol="0">
            <a:spAutoFit/>
          </a:bodyPr>
          <a:lstStyle/>
          <a:p>
            <a:r>
              <a:rPr lang="en-US" sz="3500" i="1" u="none">
                <a:solidFill>
                  <a:srgbClr val="C00000"/>
                </a:solidFill>
              </a:rPr>
              <a:t>Nhận xét</a:t>
            </a:r>
          </a:p>
          <a:p>
            <a:r>
              <a:rPr lang="en-US" sz="3500" i="1" u="none">
                <a:solidFill>
                  <a:srgbClr val="C00000"/>
                </a:solidFill>
              </a:rPr>
              <a:t>- Ô nhiễm tiếng ồn xảy ra khi tiếng ồn to và kéo dài, gây ảnh hưởng xấu đến sức khỏe và hoạt động của con người</a:t>
            </a:r>
          </a:p>
          <a:p>
            <a:r>
              <a:rPr lang="en-US" sz="3500" i="1" u="none">
                <a:solidFill>
                  <a:srgbClr val="C00000"/>
                </a:solidFill>
              </a:rPr>
              <a:t>- Các biện pháp chống ô nhiễm tiếng ồn là: tác động vào nguồn âm, phân tán âm trên đường truyền, ngăn chặn sự truyền âm.</a:t>
            </a:r>
          </a:p>
        </p:txBody>
      </p:sp>
    </p:spTree>
    <p:extLst>
      <p:ext uri="{BB962C8B-B14F-4D97-AF65-F5344CB8AC3E}">
        <p14:creationId xmlns:p14="http://schemas.microsoft.com/office/powerpoint/2010/main" val="4263976555"/>
      </p:ext>
    </p:extLst>
  </p:cSld>
  <p:clrMapOvr>
    <a:masterClrMapping/>
  </p:clrMapOvr>
  <p:transition>
    <p:push dir="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710422"/>
            <a:ext cx="9144000" cy="2862322"/>
          </a:xfrm>
          <a:prstGeom prst="rect">
            <a:avLst/>
          </a:prstGeom>
          <a:noFill/>
        </p:spPr>
        <p:txBody>
          <a:bodyPr wrap="square" rtlCol="0">
            <a:spAutoFit/>
          </a:bodyPr>
          <a:lstStyle/>
          <a:p>
            <a:pPr algn="ctr"/>
            <a:r>
              <a:rPr lang="en-US" sz="4000" u="none">
                <a:solidFill>
                  <a:srgbClr val="C00000"/>
                </a:solidFill>
              </a:rPr>
              <a:t>Bài tập về nhà</a:t>
            </a:r>
          </a:p>
          <a:p>
            <a:pPr algn="ctr"/>
            <a:r>
              <a:rPr lang="en-US" sz="3500" i="1" u="none">
                <a:solidFill>
                  <a:srgbClr val="C00000"/>
                </a:solidFill>
              </a:rPr>
              <a:t>- Giả sử nhà em ở ven quốc lộ và trong một thị trấn đông đúc. Hãy đề xuất một số biện pháp phòng chống tiếng ồn có thể thực hiện được cho nhà em.</a:t>
            </a:r>
          </a:p>
        </p:txBody>
      </p:sp>
    </p:spTree>
    <p:extLst>
      <p:ext uri="{BB962C8B-B14F-4D97-AF65-F5344CB8AC3E}">
        <p14:creationId xmlns:p14="http://schemas.microsoft.com/office/powerpoint/2010/main" val="3475789188"/>
      </p:ext>
    </p:extLst>
  </p:cSld>
  <p:clrMapOvr>
    <a:masterClrMapping/>
  </p:clrMapOvr>
  <p:transition>
    <p:push dir="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019856201"/>
              </p:ext>
            </p:extLst>
          </p:nvPr>
        </p:nvGraphicFramePr>
        <p:xfrm>
          <a:off x="0" y="2285999"/>
          <a:ext cx="9144001" cy="4571997"/>
        </p:xfrm>
        <a:graphic>
          <a:graphicData uri="http://schemas.openxmlformats.org/drawingml/2006/table">
            <a:tbl>
              <a:tblPr firstRow="1" firstCol="1" bandRow="1">
                <a:tableStyleId>{5C22544A-7EE6-4342-B048-85BDC9FD1C3A}</a:tableStyleId>
              </a:tblPr>
              <a:tblGrid>
                <a:gridCol w="1752600">
                  <a:extLst>
                    <a:ext uri="{9D8B030D-6E8A-4147-A177-3AD203B41FA5}">
                      <a16:colId xmlns:a16="http://schemas.microsoft.com/office/drawing/2014/main" xmlns="" val="20000"/>
                    </a:ext>
                  </a:extLst>
                </a:gridCol>
                <a:gridCol w="2362200">
                  <a:extLst>
                    <a:ext uri="{9D8B030D-6E8A-4147-A177-3AD203B41FA5}">
                      <a16:colId xmlns:a16="http://schemas.microsoft.com/office/drawing/2014/main" xmlns="" val="20001"/>
                    </a:ext>
                  </a:extLst>
                </a:gridCol>
                <a:gridCol w="2438400">
                  <a:extLst>
                    <a:ext uri="{9D8B030D-6E8A-4147-A177-3AD203B41FA5}">
                      <a16:colId xmlns:a16="http://schemas.microsoft.com/office/drawing/2014/main" xmlns="" val="20002"/>
                    </a:ext>
                  </a:extLst>
                </a:gridCol>
                <a:gridCol w="2590801">
                  <a:extLst>
                    <a:ext uri="{9D8B030D-6E8A-4147-A177-3AD203B41FA5}">
                      <a16:colId xmlns:a16="http://schemas.microsoft.com/office/drawing/2014/main" xmlns="" val="20003"/>
                    </a:ext>
                  </a:extLst>
                </a:gridCol>
              </a:tblGrid>
              <a:tr h="1308447">
                <a:tc>
                  <a:txBody>
                    <a:bodyPr/>
                    <a:lstStyle/>
                    <a:p>
                      <a:pPr algn="ctr">
                        <a:lnSpc>
                          <a:spcPct val="107000"/>
                        </a:lnSpc>
                        <a:spcAft>
                          <a:spcPts val="0"/>
                        </a:spcAft>
                      </a:pPr>
                      <a:r>
                        <a:rPr lang="en-US" sz="2000">
                          <a:solidFill>
                            <a:schemeClr val="tx1"/>
                          </a:solidFill>
                          <a:effectLst/>
                          <a:latin typeface="Times New Roman" pitchFamily="18" charset="0"/>
                          <a:cs typeface="Times New Roman" pitchFamily="18" charset="0"/>
                        </a:rPr>
                        <a:t>Địa điểm</a:t>
                      </a:r>
                      <a:endParaRPr lang="en-US" sz="2000">
                        <a:solidFill>
                          <a:schemeClr val="tx1"/>
                        </a:solidFill>
                        <a:effectLst/>
                        <a:latin typeface="Times New Roman" pitchFamily="18" charset="0"/>
                        <a:ea typeface="Calibri"/>
                        <a:cs typeface="Times New Roman" pitchFamily="18" charset="0"/>
                      </a:endParaRPr>
                    </a:p>
                  </a:txBody>
                  <a:tcPr marL="68580" marR="68580" marT="0" marB="0" anchor="ctr"/>
                </a:tc>
                <a:tc>
                  <a:txBody>
                    <a:bodyPr/>
                    <a:lstStyle/>
                    <a:p>
                      <a:pPr algn="ctr">
                        <a:lnSpc>
                          <a:spcPct val="107000"/>
                        </a:lnSpc>
                        <a:spcAft>
                          <a:spcPts val="0"/>
                        </a:spcAft>
                      </a:pPr>
                      <a:r>
                        <a:rPr lang="en-US" sz="2000">
                          <a:solidFill>
                            <a:schemeClr val="tx1"/>
                          </a:solidFill>
                          <a:effectLst/>
                          <a:latin typeface="Times New Roman" pitchFamily="18" charset="0"/>
                          <a:cs typeface="Times New Roman" pitchFamily="18" charset="0"/>
                        </a:rPr>
                        <a:t>Không gian</a:t>
                      </a:r>
                    </a:p>
                    <a:p>
                      <a:pPr algn="ctr">
                        <a:lnSpc>
                          <a:spcPct val="107000"/>
                        </a:lnSpc>
                        <a:spcAft>
                          <a:spcPts val="0"/>
                        </a:spcAft>
                      </a:pPr>
                      <a:r>
                        <a:rPr lang="en-US" sz="2000">
                          <a:solidFill>
                            <a:schemeClr val="tx1"/>
                          </a:solidFill>
                          <a:effectLst/>
                          <a:latin typeface="Times New Roman" pitchFamily="18" charset="0"/>
                          <a:cs typeface="Times New Roman" pitchFamily="18" charset="0"/>
                        </a:rPr>
                        <a:t>(rộng hay hẹp)</a:t>
                      </a:r>
                      <a:endParaRPr lang="en-US" sz="2000">
                        <a:solidFill>
                          <a:schemeClr val="tx1"/>
                        </a:solidFill>
                        <a:effectLst/>
                        <a:latin typeface="Times New Roman" pitchFamily="18" charset="0"/>
                        <a:ea typeface="Calibri"/>
                        <a:cs typeface="Times New Roman" pitchFamily="18" charset="0"/>
                      </a:endParaRPr>
                    </a:p>
                  </a:txBody>
                  <a:tcPr marL="68580" marR="68580" marT="0" marB="0" anchor="ctr"/>
                </a:tc>
                <a:tc>
                  <a:txBody>
                    <a:bodyPr/>
                    <a:lstStyle/>
                    <a:p>
                      <a:pPr algn="ctr">
                        <a:lnSpc>
                          <a:spcPct val="107000"/>
                        </a:lnSpc>
                        <a:spcAft>
                          <a:spcPts val="0"/>
                        </a:spcAft>
                      </a:pPr>
                      <a:r>
                        <a:rPr lang="en-US" sz="2000">
                          <a:solidFill>
                            <a:schemeClr val="tx1"/>
                          </a:solidFill>
                          <a:effectLst/>
                          <a:latin typeface="Times New Roman" pitchFamily="18" charset="0"/>
                          <a:cs typeface="Times New Roman" pitchFamily="18" charset="0"/>
                        </a:rPr>
                        <a:t>Cách trang trí</a:t>
                      </a:r>
                      <a:endParaRPr lang="en-US" sz="2000">
                        <a:solidFill>
                          <a:schemeClr val="tx1"/>
                        </a:solidFill>
                        <a:effectLst/>
                        <a:latin typeface="Times New Roman" pitchFamily="18" charset="0"/>
                        <a:ea typeface="Calibri"/>
                        <a:cs typeface="Times New Roman" pitchFamily="18" charset="0"/>
                      </a:endParaRPr>
                    </a:p>
                  </a:txBody>
                  <a:tcPr marL="68580" marR="68580" marT="0" marB="0" anchor="ctr"/>
                </a:tc>
                <a:tc>
                  <a:txBody>
                    <a:bodyPr/>
                    <a:lstStyle/>
                    <a:p>
                      <a:pPr algn="ctr">
                        <a:lnSpc>
                          <a:spcPct val="107000"/>
                        </a:lnSpc>
                        <a:spcAft>
                          <a:spcPts val="0"/>
                        </a:spcAft>
                      </a:pPr>
                      <a:r>
                        <a:rPr lang="en-US" sz="2000">
                          <a:solidFill>
                            <a:schemeClr val="tx1"/>
                          </a:solidFill>
                          <a:effectLst/>
                          <a:latin typeface="Times New Roman" pitchFamily="18" charset="0"/>
                          <a:cs typeface="Times New Roman" pitchFamily="18" charset="0"/>
                        </a:rPr>
                        <a:t>Hiện tượng khi phát ra âm thanh</a:t>
                      </a:r>
                      <a:endParaRPr lang="en-US" sz="2000">
                        <a:solidFill>
                          <a:schemeClr val="tx1"/>
                        </a:solidFill>
                        <a:effectLst/>
                        <a:latin typeface="Times New Roman" pitchFamily="18" charset="0"/>
                        <a:ea typeface="Calibri"/>
                        <a:cs typeface="Times New Roman" pitchFamily="18" charset="0"/>
                      </a:endParaRPr>
                    </a:p>
                  </a:txBody>
                  <a:tcPr marL="68580" marR="68580" marT="0" marB="0" anchor="ctr"/>
                </a:tc>
                <a:extLst>
                  <a:ext uri="{0D108BD9-81ED-4DB2-BD59-A6C34878D82A}">
                    <a16:rowId xmlns:a16="http://schemas.microsoft.com/office/drawing/2014/main" xmlns="" val="10000"/>
                  </a:ext>
                </a:extLst>
              </a:tr>
              <a:tr h="543925">
                <a:tc>
                  <a:txBody>
                    <a:bodyPr/>
                    <a:lstStyle/>
                    <a:p>
                      <a:pPr algn="just">
                        <a:lnSpc>
                          <a:spcPct val="107000"/>
                        </a:lnSpc>
                        <a:spcAft>
                          <a:spcPts val="0"/>
                        </a:spcAft>
                      </a:pPr>
                      <a:r>
                        <a:rPr lang="en-US" sz="2000">
                          <a:solidFill>
                            <a:schemeClr val="tx1"/>
                          </a:solidFill>
                          <a:effectLst/>
                          <a:latin typeface="Times New Roman" pitchFamily="18" charset="0"/>
                          <a:cs typeface="Times New Roman" pitchFamily="18" charset="0"/>
                        </a:rPr>
                        <a:t>Nhà hát</a:t>
                      </a:r>
                      <a:endParaRPr lang="en-US" sz="2000">
                        <a:solidFill>
                          <a:schemeClr val="tx1"/>
                        </a:solidFill>
                        <a:effectLst/>
                        <a:latin typeface="Times New Roman" pitchFamily="18" charset="0"/>
                        <a:ea typeface="Calibri"/>
                        <a:cs typeface="Times New Roman" pitchFamily="18" charset="0"/>
                      </a:endParaRPr>
                    </a:p>
                  </a:txBody>
                  <a:tcPr marL="68580" marR="68580" marT="0" marB="0"/>
                </a:tc>
                <a:tc>
                  <a:txBody>
                    <a:bodyPr/>
                    <a:lstStyle/>
                    <a:p>
                      <a:pPr algn="just">
                        <a:lnSpc>
                          <a:spcPct val="107000"/>
                        </a:lnSpc>
                        <a:spcAft>
                          <a:spcPts val="0"/>
                        </a:spcAft>
                      </a:pPr>
                      <a:r>
                        <a:rPr lang="vi-VN" sz="2000">
                          <a:solidFill>
                            <a:schemeClr val="tx1"/>
                          </a:solidFill>
                          <a:effectLst/>
                          <a:latin typeface="Times New Roman" pitchFamily="18" charset="0"/>
                          <a:cs typeface="Times New Roman" pitchFamily="18" charset="0"/>
                        </a:rPr>
                        <a:t> </a:t>
                      </a:r>
                      <a:endParaRPr lang="en-US" sz="2000">
                        <a:solidFill>
                          <a:schemeClr val="tx1"/>
                        </a:solidFill>
                        <a:effectLst/>
                        <a:latin typeface="Times New Roman" pitchFamily="18" charset="0"/>
                        <a:ea typeface="Calibri"/>
                        <a:cs typeface="Times New Roman" pitchFamily="18" charset="0"/>
                      </a:endParaRPr>
                    </a:p>
                  </a:txBody>
                  <a:tcPr marL="68580" marR="68580" marT="0" marB="0"/>
                </a:tc>
                <a:tc>
                  <a:txBody>
                    <a:bodyPr/>
                    <a:lstStyle/>
                    <a:p>
                      <a:pPr algn="just">
                        <a:lnSpc>
                          <a:spcPct val="107000"/>
                        </a:lnSpc>
                        <a:spcAft>
                          <a:spcPts val="0"/>
                        </a:spcAft>
                      </a:pPr>
                      <a:r>
                        <a:rPr lang="vi-VN" sz="2000">
                          <a:solidFill>
                            <a:schemeClr val="tx1"/>
                          </a:solidFill>
                          <a:effectLst/>
                          <a:latin typeface="Times New Roman" pitchFamily="18" charset="0"/>
                          <a:cs typeface="Times New Roman" pitchFamily="18" charset="0"/>
                        </a:rPr>
                        <a:t> </a:t>
                      </a:r>
                      <a:endParaRPr lang="en-US" sz="2000">
                        <a:solidFill>
                          <a:schemeClr val="tx1"/>
                        </a:solidFill>
                        <a:effectLst/>
                        <a:latin typeface="Times New Roman" pitchFamily="18" charset="0"/>
                        <a:ea typeface="Calibri"/>
                        <a:cs typeface="Times New Roman" pitchFamily="18" charset="0"/>
                      </a:endParaRPr>
                    </a:p>
                  </a:txBody>
                  <a:tcPr marL="68580" marR="68580" marT="0" marB="0"/>
                </a:tc>
                <a:tc>
                  <a:txBody>
                    <a:bodyPr/>
                    <a:lstStyle/>
                    <a:p>
                      <a:pPr algn="just">
                        <a:lnSpc>
                          <a:spcPct val="107000"/>
                        </a:lnSpc>
                        <a:spcAft>
                          <a:spcPts val="0"/>
                        </a:spcAft>
                      </a:pPr>
                      <a:r>
                        <a:rPr lang="vi-VN" sz="2000">
                          <a:solidFill>
                            <a:schemeClr val="tx1"/>
                          </a:solidFill>
                          <a:effectLst/>
                          <a:latin typeface="Times New Roman" pitchFamily="18" charset="0"/>
                          <a:cs typeface="Times New Roman" pitchFamily="18" charset="0"/>
                        </a:rPr>
                        <a:t> </a:t>
                      </a:r>
                      <a:endParaRPr lang="en-US" sz="2000">
                        <a:solidFill>
                          <a:schemeClr val="tx1"/>
                        </a:solidFill>
                        <a:effectLst/>
                        <a:latin typeface="Times New Roman" pitchFamily="18" charset="0"/>
                        <a:ea typeface="Calibri"/>
                        <a:cs typeface="Times New Roman" pitchFamily="18" charset="0"/>
                      </a:endParaRPr>
                    </a:p>
                  </a:txBody>
                  <a:tcPr marL="68580" marR="68580" marT="0" marB="0"/>
                </a:tc>
                <a:extLst>
                  <a:ext uri="{0D108BD9-81ED-4DB2-BD59-A6C34878D82A}">
                    <a16:rowId xmlns:a16="http://schemas.microsoft.com/office/drawing/2014/main" xmlns="" val="10001"/>
                  </a:ext>
                </a:extLst>
              </a:tr>
              <a:tr h="543925">
                <a:tc>
                  <a:txBody>
                    <a:bodyPr/>
                    <a:lstStyle/>
                    <a:p>
                      <a:pPr algn="just">
                        <a:lnSpc>
                          <a:spcPct val="107000"/>
                        </a:lnSpc>
                        <a:spcAft>
                          <a:spcPts val="0"/>
                        </a:spcAft>
                      </a:pPr>
                      <a:r>
                        <a:rPr lang="en-US" sz="2000">
                          <a:solidFill>
                            <a:schemeClr val="tx1"/>
                          </a:solidFill>
                          <a:effectLst/>
                          <a:latin typeface="Times New Roman" pitchFamily="18" charset="0"/>
                          <a:cs typeface="Times New Roman" pitchFamily="18" charset="0"/>
                        </a:rPr>
                        <a:t>Lớp học</a:t>
                      </a:r>
                      <a:endParaRPr lang="en-US" sz="2000">
                        <a:solidFill>
                          <a:schemeClr val="tx1"/>
                        </a:solidFill>
                        <a:effectLst/>
                        <a:latin typeface="Times New Roman" pitchFamily="18" charset="0"/>
                        <a:ea typeface="Calibri"/>
                        <a:cs typeface="Times New Roman" pitchFamily="18" charset="0"/>
                      </a:endParaRPr>
                    </a:p>
                  </a:txBody>
                  <a:tcPr marL="68580" marR="68580" marT="0" marB="0"/>
                </a:tc>
                <a:tc>
                  <a:txBody>
                    <a:bodyPr/>
                    <a:lstStyle/>
                    <a:p>
                      <a:pPr algn="just">
                        <a:lnSpc>
                          <a:spcPct val="107000"/>
                        </a:lnSpc>
                        <a:spcAft>
                          <a:spcPts val="0"/>
                        </a:spcAft>
                      </a:pPr>
                      <a:r>
                        <a:rPr lang="vi-VN" sz="2000">
                          <a:solidFill>
                            <a:schemeClr val="tx1"/>
                          </a:solidFill>
                          <a:effectLst/>
                          <a:latin typeface="Times New Roman" pitchFamily="18" charset="0"/>
                          <a:cs typeface="Times New Roman" pitchFamily="18" charset="0"/>
                        </a:rPr>
                        <a:t> </a:t>
                      </a:r>
                      <a:endParaRPr lang="en-US" sz="2000">
                        <a:solidFill>
                          <a:schemeClr val="tx1"/>
                        </a:solidFill>
                        <a:effectLst/>
                        <a:latin typeface="Times New Roman" pitchFamily="18" charset="0"/>
                        <a:ea typeface="Calibri"/>
                        <a:cs typeface="Times New Roman" pitchFamily="18" charset="0"/>
                      </a:endParaRPr>
                    </a:p>
                  </a:txBody>
                  <a:tcPr marL="68580" marR="68580" marT="0" marB="0"/>
                </a:tc>
                <a:tc>
                  <a:txBody>
                    <a:bodyPr/>
                    <a:lstStyle/>
                    <a:p>
                      <a:pPr algn="just">
                        <a:lnSpc>
                          <a:spcPct val="107000"/>
                        </a:lnSpc>
                        <a:spcAft>
                          <a:spcPts val="0"/>
                        </a:spcAft>
                      </a:pPr>
                      <a:r>
                        <a:rPr lang="vi-VN" sz="2000">
                          <a:solidFill>
                            <a:schemeClr val="tx1"/>
                          </a:solidFill>
                          <a:effectLst/>
                          <a:latin typeface="Times New Roman" pitchFamily="18" charset="0"/>
                          <a:cs typeface="Times New Roman" pitchFamily="18" charset="0"/>
                        </a:rPr>
                        <a:t> </a:t>
                      </a:r>
                      <a:endParaRPr lang="en-US" sz="2000">
                        <a:solidFill>
                          <a:schemeClr val="tx1"/>
                        </a:solidFill>
                        <a:effectLst/>
                        <a:latin typeface="Times New Roman" pitchFamily="18" charset="0"/>
                        <a:ea typeface="Calibri"/>
                        <a:cs typeface="Times New Roman" pitchFamily="18" charset="0"/>
                      </a:endParaRPr>
                    </a:p>
                  </a:txBody>
                  <a:tcPr marL="68580" marR="68580" marT="0" marB="0"/>
                </a:tc>
                <a:tc>
                  <a:txBody>
                    <a:bodyPr/>
                    <a:lstStyle/>
                    <a:p>
                      <a:pPr algn="just">
                        <a:lnSpc>
                          <a:spcPct val="107000"/>
                        </a:lnSpc>
                        <a:spcAft>
                          <a:spcPts val="0"/>
                        </a:spcAft>
                      </a:pPr>
                      <a:r>
                        <a:rPr lang="vi-VN" sz="2000">
                          <a:solidFill>
                            <a:schemeClr val="tx1"/>
                          </a:solidFill>
                          <a:effectLst/>
                          <a:latin typeface="Times New Roman" pitchFamily="18" charset="0"/>
                          <a:cs typeface="Times New Roman" pitchFamily="18" charset="0"/>
                        </a:rPr>
                        <a:t> </a:t>
                      </a:r>
                      <a:endParaRPr lang="en-US" sz="2000">
                        <a:solidFill>
                          <a:schemeClr val="tx1"/>
                        </a:solidFill>
                        <a:effectLst/>
                        <a:latin typeface="Times New Roman" pitchFamily="18" charset="0"/>
                        <a:ea typeface="Calibri"/>
                        <a:cs typeface="Times New Roman" pitchFamily="18" charset="0"/>
                      </a:endParaRPr>
                    </a:p>
                  </a:txBody>
                  <a:tcPr marL="68580" marR="68580" marT="0" marB="0"/>
                </a:tc>
                <a:extLst>
                  <a:ext uri="{0D108BD9-81ED-4DB2-BD59-A6C34878D82A}">
                    <a16:rowId xmlns:a16="http://schemas.microsoft.com/office/drawing/2014/main" xmlns="" val="10002"/>
                  </a:ext>
                </a:extLst>
              </a:tr>
              <a:tr h="543925">
                <a:tc>
                  <a:txBody>
                    <a:bodyPr/>
                    <a:lstStyle/>
                    <a:p>
                      <a:pPr algn="just">
                        <a:lnSpc>
                          <a:spcPct val="107000"/>
                        </a:lnSpc>
                        <a:spcAft>
                          <a:spcPts val="0"/>
                        </a:spcAft>
                      </a:pPr>
                      <a:r>
                        <a:rPr lang="en-US" sz="2000">
                          <a:solidFill>
                            <a:schemeClr val="tx1"/>
                          </a:solidFill>
                          <a:effectLst/>
                          <a:latin typeface="Times New Roman" pitchFamily="18" charset="0"/>
                          <a:cs typeface="Times New Roman" pitchFamily="18" charset="0"/>
                        </a:rPr>
                        <a:t>Hội trường</a:t>
                      </a:r>
                      <a:endParaRPr lang="en-US" sz="2000">
                        <a:solidFill>
                          <a:schemeClr val="tx1"/>
                        </a:solidFill>
                        <a:effectLst/>
                        <a:latin typeface="Times New Roman" pitchFamily="18" charset="0"/>
                        <a:ea typeface="Calibri"/>
                        <a:cs typeface="Times New Roman" pitchFamily="18" charset="0"/>
                      </a:endParaRPr>
                    </a:p>
                  </a:txBody>
                  <a:tcPr marL="68580" marR="68580" marT="0" marB="0"/>
                </a:tc>
                <a:tc>
                  <a:txBody>
                    <a:bodyPr/>
                    <a:lstStyle/>
                    <a:p>
                      <a:pPr algn="just">
                        <a:lnSpc>
                          <a:spcPct val="107000"/>
                        </a:lnSpc>
                        <a:spcAft>
                          <a:spcPts val="0"/>
                        </a:spcAft>
                      </a:pPr>
                      <a:r>
                        <a:rPr lang="vi-VN" sz="2000">
                          <a:solidFill>
                            <a:schemeClr val="tx1"/>
                          </a:solidFill>
                          <a:effectLst/>
                          <a:latin typeface="Times New Roman" pitchFamily="18" charset="0"/>
                          <a:cs typeface="Times New Roman" pitchFamily="18" charset="0"/>
                        </a:rPr>
                        <a:t> </a:t>
                      </a:r>
                      <a:endParaRPr lang="en-US" sz="2000">
                        <a:solidFill>
                          <a:schemeClr val="tx1"/>
                        </a:solidFill>
                        <a:effectLst/>
                        <a:latin typeface="Times New Roman" pitchFamily="18" charset="0"/>
                        <a:ea typeface="Calibri"/>
                        <a:cs typeface="Times New Roman" pitchFamily="18" charset="0"/>
                      </a:endParaRPr>
                    </a:p>
                  </a:txBody>
                  <a:tcPr marL="68580" marR="68580" marT="0" marB="0"/>
                </a:tc>
                <a:tc>
                  <a:txBody>
                    <a:bodyPr/>
                    <a:lstStyle/>
                    <a:p>
                      <a:pPr algn="just">
                        <a:lnSpc>
                          <a:spcPct val="107000"/>
                        </a:lnSpc>
                        <a:spcAft>
                          <a:spcPts val="0"/>
                        </a:spcAft>
                      </a:pPr>
                      <a:r>
                        <a:rPr lang="vi-VN" sz="2000">
                          <a:solidFill>
                            <a:schemeClr val="tx1"/>
                          </a:solidFill>
                          <a:effectLst/>
                          <a:latin typeface="Times New Roman" pitchFamily="18" charset="0"/>
                          <a:cs typeface="Times New Roman" pitchFamily="18" charset="0"/>
                        </a:rPr>
                        <a:t> </a:t>
                      </a:r>
                      <a:endParaRPr lang="en-US" sz="2000">
                        <a:solidFill>
                          <a:schemeClr val="tx1"/>
                        </a:solidFill>
                        <a:effectLst/>
                        <a:latin typeface="Times New Roman" pitchFamily="18" charset="0"/>
                        <a:ea typeface="Calibri"/>
                        <a:cs typeface="Times New Roman" pitchFamily="18" charset="0"/>
                      </a:endParaRPr>
                    </a:p>
                  </a:txBody>
                  <a:tcPr marL="68580" marR="68580" marT="0" marB="0"/>
                </a:tc>
                <a:tc>
                  <a:txBody>
                    <a:bodyPr/>
                    <a:lstStyle/>
                    <a:p>
                      <a:pPr algn="just">
                        <a:lnSpc>
                          <a:spcPct val="107000"/>
                        </a:lnSpc>
                        <a:spcAft>
                          <a:spcPts val="0"/>
                        </a:spcAft>
                      </a:pPr>
                      <a:r>
                        <a:rPr lang="vi-VN" sz="2000">
                          <a:solidFill>
                            <a:schemeClr val="tx1"/>
                          </a:solidFill>
                          <a:effectLst/>
                          <a:latin typeface="Times New Roman" pitchFamily="18" charset="0"/>
                          <a:cs typeface="Times New Roman" pitchFamily="18" charset="0"/>
                        </a:rPr>
                        <a:t> </a:t>
                      </a:r>
                      <a:endParaRPr lang="en-US" sz="2000">
                        <a:solidFill>
                          <a:schemeClr val="tx1"/>
                        </a:solidFill>
                        <a:effectLst/>
                        <a:latin typeface="Times New Roman" pitchFamily="18" charset="0"/>
                        <a:ea typeface="Calibri"/>
                        <a:cs typeface="Times New Roman" pitchFamily="18" charset="0"/>
                      </a:endParaRPr>
                    </a:p>
                  </a:txBody>
                  <a:tcPr marL="68580" marR="68580" marT="0" marB="0"/>
                </a:tc>
                <a:extLst>
                  <a:ext uri="{0D108BD9-81ED-4DB2-BD59-A6C34878D82A}">
                    <a16:rowId xmlns:a16="http://schemas.microsoft.com/office/drawing/2014/main" xmlns="" val="10003"/>
                  </a:ext>
                </a:extLst>
              </a:tr>
              <a:tr h="543925">
                <a:tc>
                  <a:txBody>
                    <a:bodyPr/>
                    <a:lstStyle/>
                    <a:p>
                      <a:pPr algn="just">
                        <a:lnSpc>
                          <a:spcPct val="107000"/>
                        </a:lnSpc>
                        <a:spcAft>
                          <a:spcPts val="0"/>
                        </a:spcAft>
                      </a:pPr>
                      <a:r>
                        <a:rPr lang="en-US" sz="2000">
                          <a:solidFill>
                            <a:schemeClr val="tx1"/>
                          </a:solidFill>
                          <a:effectLst/>
                          <a:latin typeface="Times New Roman" pitchFamily="18" charset="0"/>
                          <a:cs typeface="Times New Roman" pitchFamily="18" charset="0"/>
                        </a:rPr>
                        <a:t>Phòng ngủ</a:t>
                      </a:r>
                      <a:endParaRPr lang="en-US" sz="2000">
                        <a:solidFill>
                          <a:schemeClr val="tx1"/>
                        </a:solidFill>
                        <a:effectLst/>
                        <a:latin typeface="Times New Roman" pitchFamily="18" charset="0"/>
                        <a:ea typeface="Calibri"/>
                        <a:cs typeface="Times New Roman" pitchFamily="18" charset="0"/>
                      </a:endParaRPr>
                    </a:p>
                  </a:txBody>
                  <a:tcPr marL="68580" marR="68580" marT="0" marB="0"/>
                </a:tc>
                <a:tc>
                  <a:txBody>
                    <a:bodyPr/>
                    <a:lstStyle/>
                    <a:p>
                      <a:pPr algn="just">
                        <a:lnSpc>
                          <a:spcPct val="107000"/>
                        </a:lnSpc>
                        <a:spcAft>
                          <a:spcPts val="0"/>
                        </a:spcAft>
                      </a:pPr>
                      <a:r>
                        <a:rPr lang="vi-VN" sz="2000">
                          <a:solidFill>
                            <a:schemeClr val="tx1"/>
                          </a:solidFill>
                          <a:effectLst/>
                          <a:latin typeface="Times New Roman" pitchFamily="18" charset="0"/>
                          <a:cs typeface="Times New Roman" pitchFamily="18" charset="0"/>
                        </a:rPr>
                        <a:t> </a:t>
                      </a:r>
                      <a:endParaRPr lang="en-US" sz="2000">
                        <a:solidFill>
                          <a:schemeClr val="tx1"/>
                        </a:solidFill>
                        <a:effectLst/>
                        <a:latin typeface="Times New Roman" pitchFamily="18" charset="0"/>
                        <a:ea typeface="Calibri"/>
                        <a:cs typeface="Times New Roman" pitchFamily="18" charset="0"/>
                      </a:endParaRPr>
                    </a:p>
                  </a:txBody>
                  <a:tcPr marL="68580" marR="68580" marT="0" marB="0"/>
                </a:tc>
                <a:tc>
                  <a:txBody>
                    <a:bodyPr/>
                    <a:lstStyle/>
                    <a:p>
                      <a:pPr algn="just">
                        <a:lnSpc>
                          <a:spcPct val="107000"/>
                        </a:lnSpc>
                        <a:spcAft>
                          <a:spcPts val="0"/>
                        </a:spcAft>
                      </a:pPr>
                      <a:r>
                        <a:rPr lang="vi-VN" sz="2000">
                          <a:solidFill>
                            <a:schemeClr val="tx1"/>
                          </a:solidFill>
                          <a:effectLst/>
                          <a:latin typeface="Times New Roman" pitchFamily="18" charset="0"/>
                          <a:cs typeface="Times New Roman" pitchFamily="18" charset="0"/>
                        </a:rPr>
                        <a:t> </a:t>
                      </a:r>
                      <a:endParaRPr lang="en-US" sz="2000">
                        <a:solidFill>
                          <a:schemeClr val="tx1"/>
                        </a:solidFill>
                        <a:effectLst/>
                        <a:latin typeface="Times New Roman" pitchFamily="18" charset="0"/>
                        <a:ea typeface="Calibri"/>
                        <a:cs typeface="Times New Roman" pitchFamily="18" charset="0"/>
                      </a:endParaRPr>
                    </a:p>
                  </a:txBody>
                  <a:tcPr marL="68580" marR="68580" marT="0" marB="0"/>
                </a:tc>
                <a:tc>
                  <a:txBody>
                    <a:bodyPr/>
                    <a:lstStyle/>
                    <a:p>
                      <a:pPr algn="just">
                        <a:lnSpc>
                          <a:spcPct val="107000"/>
                        </a:lnSpc>
                        <a:spcAft>
                          <a:spcPts val="0"/>
                        </a:spcAft>
                      </a:pPr>
                      <a:r>
                        <a:rPr lang="vi-VN" sz="2000">
                          <a:solidFill>
                            <a:schemeClr val="tx1"/>
                          </a:solidFill>
                          <a:effectLst/>
                          <a:latin typeface="Times New Roman" pitchFamily="18" charset="0"/>
                          <a:cs typeface="Times New Roman" pitchFamily="18" charset="0"/>
                        </a:rPr>
                        <a:t> </a:t>
                      </a:r>
                      <a:endParaRPr lang="en-US" sz="2000">
                        <a:solidFill>
                          <a:schemeClr val="tx1"/>
                        </a:solidFill>
                        <a:effectLst/>
                        <a:latin typeface="Times New Roman" pitchFamily="18" charset="0"/>
                        <a:ea typeface="Calibri"/>
                        <a:cs typeface="Times New Roman" pitchFamily="18" charset="0"/>
                      </a:endParaRPr>
                    </a:p>
                  </a:txBody>
                  <a:tcPr marL="68580" marR="68580" marT="0" marB="0"/>
                </a:tc>
                <a:extLst>
                  <a:ext uri="{0D108BD9-81ED-4DB2-BD59-A6C34878D82A}">
                    <a16:rowId xmlns:a16="http://schemas.microsoft.com/office/drawing/2014/main" xmlns="" val="10004"/>
                  </a:ext>
                </a:extLst>
              </a:tr>
              <a:tr h="543925">
                <a:tc>
                  <a:txBody>
                    <a:bodyPr/>
                    <a:lstStyle/>
                    <a:p>
                      <a:pPr algn="just">
                        <a:lnSpc>
                          <a:spcPct val="107000"/>
                        </a:lnSpc>
                        <a:spcAft>
                          <a:spcPts val="0"/>
                        </a:spcAft>
                      </a:pPr>
                      <a:r>
                        <a:rPr lang="en-US" sz="2000">
                          <a:solidFill>
                            <a:schemeClr val="tx1"/>
                          </a:solidFill>
                          <a:effectLst/>
                          <a:latin typeface="Times New Roman" pitchFamily="18" charset="0"/>
                          <a:cs typeface="Times New Roman" pitchFamily="18" charset="0"/>
                        </a:rPr>
                        <a:t>Hang động</a:t>
                      </a:r>
                      <a:endParaRPr lang="en-US" sz="2000">
                        <a:solidFill>
                          <a:schemeClr val="tx1"/>
                        </a:solidFill>
                        <a:effectLst/>
                        <a:latin typeface="Times New Roman" pitchFamily="18" charset="0"/>
                        <a:ea typeface="Calibri"/>
                        <a:cs typeface="Times New Roman" pitchFamily="18" charset="0"/>
                      </a:endParaRPr>
                    </a:p>
                  </a:txBody>
                  <a:tcPr marL="68580" marR="68580" marT="0" marB="0"/>
                </a:tc>
                <a:tc>
                  <a:txBody>
                    <a:bodyPr/>
                    <a:lstStyle/>
                    <a:p>
                      <a:pPr algn="just">
                        <a:lnSpc>
                          <a:spcPct val="107000"/>
                        </a:lnSpc>
                        <a:spcAft>
                          <a:spcPts val="0"/>
                        </a:spcAft>
                      </a:pPr>
                      <a:r>
                        <a:rPr lang="vi-VN" sz="2000">
                          <a:solidFill>
                            <a:schemeClr val="tx1"/>
                          </a:solidFill>
                          <a:effectLst/>
                          <a:latin typeface="Times New Roman" pitchFamily="18" charset="0"/>
                          <a:cs typeface="Times New Roman" pitchFamily="18" charset="0"/>
                        </a:rPr>
                        <a:t> </a:t>
                      </a:r>
                      <a:endParaRPr lang="en-US" sz="2000">
                        <a:solidFill>
                          <a:schemeClr val="tx1"/>
                        </a:solidFill>
                        <a:effectLst/>
                        <a:latin typeface="Times New Roman" pitchFamily="18" charset="0"/>
                        <a:ea typeface="Calibri"/>
                        <a:cs typeface="Times New Roman" pitchFamily="18" charset="0"/>
                      </a:endParaRPr>
                    </a:p>
                  </a:txBody>
                  <a:tcPr marL="68580" marR="68580" marT="0" marB="0"/>
                </a:tc>
                <a:tc>
                  <a:txBody>
                    <a:bodyPr/>
                    <a:lstStyle/>
                    <a:p>
                      <a:pPr algn="just">
                        <a:lnSpc>
                          <a:spcPct val="107000"/>
                        </a:lnSpc>
                        <a:spcAft>
                          <a:spcPts val="0"/>
                        </a:spcAft>
                      </a:pPr>
                      <a:r>
                        <a:rPr lang="vi-VN" sz="2000">
                          <a:solidFill>
                            <a:schemeClr val="tx1"/>
                          </a:solidFill>
                          <a:effectLst/>
                          <a:latin typeface="Times New Roman" pitchFamily="18" charset="0"/>
                          <a:cs typeface="Times New Roman" pitchFamily="18" charset="0"/>
                        </a:rPr>
                        <a:t> </a:t>
                      </a:r>
                      <a:endParaRPr lang="en-US" sz="2000">
                        <a:solidFill>
                          <a:schemeClr val="tx1"/>
                        </a:solidFill>
                        <a:effectLst/>
                        <a:latin typeface="Times New Roman" pitchFamily="18" charset="0"/>
                        <a:ea typeface="Calibri"/>
                        <a:cs typeface="Times New Roman" pitchFamily="18" charset="0"/>
                      </a:endParaRPr>
                    </a:p>
                  </a:txBody>
                  <a:tcPr marL="68580" marR="68580" marT="0" marB="0"/>
                </a:tc>
                <a:tc>
                  <a:txBody>
                    <a:bodyPr/>
                    <a:lstStyle/>
                    <a:p>
                      <a:pPr algn="just">
                        <a:lnSpc>
                          <a:spcPct val="107000"/>
                        </a:lnSpc>
                        <a:spcAft>
                          <a:spcPts val="0"/>
                        </a:spcAft>
                      </a:pPr>
                      <a:r>
                        <a:rPr lang="vi-VN" sz="2000">
                          <a:solidFill>
                            <a:schemeClr val="tx1"/>
                          </a:solidFill>
                          <a:effectLst/>
                          <a:latin typeface="Times New Roman" pitchFamily="18" charset="0"/>
                          <a:cs typeface="Times New Roman" pitchFamily="18" charset="0"/>
                        </a:rPr>
                        <a:t> </a:t>
                      </a:r>
                      <a:endParaRPr lang="en-US" sz="2000">
                        <a:solidFill>
                          <a:schemeClr val="tx1"/>
                        </a:solidFill>
                        <a:effectLst/>
                        <a:latin typeface="Times New Roman" pitchFamily="18" charset="0"/>
                        <a:ea typeface="Calibri"/>
                        <a:cs typeface="Times New Roman" pitchFamily="18" charset="0"/>
                      </a:endParaRPr>
                    </a:p>
                  </a:txBody>
                  <a:tcPr marL="68580" marR="68580" marT="0" marB="0"/>
                </a:tc>
                <a:extLst>
                  <a:ext uri="{0D108BD9-81ED-4DB2-BD59-A6C34878D82A}">
                    <a16:rowId xmlns:a16="http://schemas.microsoft.com/office/drawing/2014/main" xmlns="" val="10005"/>
                  </a:ext>
                </a:extLst>
              </a:tr>
              <a:tr h="543925">
                <a:tc>
                  <a:txBody>
                    <a:bodyPr/>
                    <a:lstStyle/>
                    <a:p>
                      <a:pPr algn="just">
                        <a:lnSpc>
                          <a:spcPct val="107000"/>
                        </a:lnSpc>
                        <a:spcAft>
                          <a:spcPts val="0"/>
                        </a:spcAft>
                      </a:pPr>
                      <a:r>
                        <a:rPr lang="en-US" sz="2000">
                          <a:solidFill>
                            <a:schemeClr val="tx1"/>
                          </a:solidFill>
                          <a:effectLst/>
                          <a:latin typeface="Times New Roman" pitchFamily="18" charset="0"/>
                          <a:cs typeface="Times New Roman" pitchFamily="18" charset="0"/>
                        </a:rPr>
                        <a:t>Hội trường</a:t>
                      </a:r>
                      <a:endParaRPr lang="en-US" sz="2000">
                        <a:solidFill>
                          <a:schemeClr val="tx1"/>
                        </a:solidFill>
                        <a:effectLst/>
                        <a:latin typeface="Times New Roman" pitchFamily="18" charset="0"/>
                        <a:ea typeface="Calibri"/>
                        <a:cs typeface="Times New Roman" pitchFamily="18" charset="0"/>
                      </a:endParaRPr>
                    </a:p>
                  </a:txBody>
                  <a:tcPr marL="68580" marR="68580" marT="0" marB="0"/>
                </a:tc>
                <a:tc>
                  <a:txBody>
                    <a:bodyPr/>
                    <a:lstStyle/>
                    <a:p>
                      <a:pPr algn="just">
                        <a:lnSpc>
                          <a:spcPct val="107000"/>
                        </a:lnSpc>
                        <a:spcAft>
                          <a:spcPts val="0"/>
                        </a:spcAft>
                      </a:pPr>
                      <a:r>
                        <a:rPr lang="vi-VN" sz="2000">
                          <a:solidFill>
                            <a:schemeClr val="tx1"/>
                          </a:solidFill>
                          <a:effectLst/>
                          <a:latin typeface="Times New Roman" pitchFamily="18" charset="0"/>
                          <a:cs typeface="Times New Roman" pitchFamily="18" charset="0"/>
                        </a:rPr>
                        <a:t> </a:t>
                      </a:r>
                      <a:endParaRPr lang="en-US" sz="2000">
                        <a:solidFill>
                          <a:schemeClr val="tx1"/>
                        </a:solidFill>
                        <a:effectLst/>
                        <a:latin typeface="Times New Roman" pitchFamily="18" charset="0"/>
                        <a:ea typeface="Calibri"/>
                        <a:cs typeface="Times New Roman" pitchFamily="18" charset="0"/>
                      </a:endParaRPr>
                    </a:p>
                  </a:txBody>
                  <a:tcPr marL="68580" marR="68580" marT="0" marB="0"/>
                </a:tc>
                <a:tc>
                  <a:txBody>
                    <a:bodyPr/>
                    <a:lstStyle/>
                    <a:p>
                      <a:pPr algn="just">
                        <a:lnSpc>
                          <a:spcPct val="107000"/>
                        </a:lnSpc>
                        <a:spcAft>
                          <a:spcPts val="0"/>
                        </a:spcAft>
                      </a:pPr>
                      <a:r>
                        <a:rPr lang="vi-VN" sz="2000">
                          <a:solidFill>
                            <a:schemeClr val="tx1"/>
                          </a:solidFill>
                          <a:effectLst/>
                          <a:latin typeface="Times New Roman" pitchFamily="18" charset="0"/>
                          <a:cs typeface="Times New Roman" pitchFamily="18" charset="0"/>
                        </a:rPr>
                        <a:t> </a:t>
                      </a:r>
                      <a:endParaRPr lang="en-US" sz="2000">
                        <a:solidFill>
                          <a:schemeClr val="tx1"/>
                        </a:solidFill>
                        <a:effectLst/>
                        <a:latin typeface="Times New Roman" pitchFamily="18" charset="0"/>
                        <a:ea typeface="Calibri"/>
                        <a:cs typeface="Times New Roman" pitchFamily="18" charset="0"/>
                      </a:endParaRPr>
                    </a:p>
                  </a:txBody>
                  <a:tcPr marL="68580" marR="68580" marT="0" marB="0"/>
                </a:tc>
                <a:tc>
                  <a:txBody>
                    <a:bodyPr/>
                    <a:lstStyle/>
                    <a:p>
                      <a:pPr algn="just">
                        <a:lnSpc>
                          <a:spcPct val="107000"/>
                        </a:lnSpc>
                        <a:spcAft>
                          <a:spcPts val="0"/>
                        </a:spcAft>
                      </a:pPr>
                      <a:r>
                        <a:rPr lang="vi-VN" sz="2000">
                          <a:solidFill>
                            <a:schemeClr val="tx1"/>
                          </a:solidFill>
                          <a:effectLst/>
                          <a:latin typeface="Times New Roman" pitchFamily="18" charset="0"/>
                          <a:cs typeface="Times New Roman" pitchFamily="18" charset="0"/>
                        </a:rPr>
                        <a:t> </a:t>
                      </a:r>
                      <a:endParaRPr lang="en-US" sz="2000">
                        <a:solidFill>
                          <a:schemeClr val="tx1"/>
                        </a:solidFill>
                        <a:effectLst/>
                        <a:latin typeface="Times New Roman" pitchFamily="18" charset="0"/>
                        <a:ea typeface="Calibri"/>
                        <a:cs typeface="Times New Roman" pitchFamily="18" charset="0"/>
                      </a:endParaRPr>
                    </a:p>
                  </a:txBody>
                  <a:tcPr marL="68580" marR="68580" marT="0" marB="0"/>
                </a:tc>
                <a:extLst>
                  <a:ext uri="{0D108BD9-81ED-4DB2-BD59-A6C34878D82A}">
                    <a16:rowId xmlns:a16="http://schemas.microsoft.com/office/drawing/2014/main" xmlns="" val="10006"/>
                  </a:ext>
                </a:extLst>
              </a:tr>
            </a:tbl>
          </a:graphicData>
        </a:graphic>
      </p:graphicFrame>
      <p:sp>
        <p:nvSpPr>
          <p:cNvPr id="4" name="TextBox 3"/>
          <p:cNvSpPr txBox="1"/>
          <p:nvPr/>
        </p:nvSpPr>
        <p:spPr>
          <a:xfrm>
            <a:off x="228291" y="707142"/>
            <a:ext cx="8534709" cy="954107"/>
          </a:xfrm>
          <a:prstGeom prst="rect">
            <a:avLst/>
          </a:prstGeom>
          <a:noFill/>
        </p:spPr>
        <p:txBody>
          <a:bodyPr wrap="none" rtlCol="0">
            <a:spAutoFit/>
          </a:bodyPr>
          <a:lstStyle/>
          <a:p>
            <a:pPr algn="ctr"/>
            <a:r>
              <a:rPr lang="en-US" u="none">
                <a:solidFill>
                  <a:srgbClr val="002060"/>
                </a:solidFill>
              </a:rPr>
              <a:t>Phiếu học tập</a:t>
            </a:r>
          </a:p>
          <a:p>
            <a:pPr algn="ctr"/>
            <a:r>
              <a:rPr lang="en-US" u="none">
                <a:solidFill>
                  <a:srgbClr val="002060"/>
                </a:solidFill>
              </a:rPr>
              <a:t>Tên nhóm………………………………………..lớp……</a:t>
            </a:r>
          </a:p>
        </p:txBody>
      </p:sp>
    </p:spTree>
    <p:extLst>
      <p:ext uri="{BB962C8B-B14F-4D97-AF65-F5344CB8AC3E}">
        <p14:creationId xmlns:p14="http://schemas.microsoft.com/office/powerpoint/2010/main" val="4123771853"/>
      </p:ext>
    </p:extLst>
  </p:cSld>
  <p:clrMapOvr>
    <a:masterClrMapping/>
  </p:clrMapOvr>
  <p:transition>
    <p:push dir="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743200" y="0"/>
            <a:ext cx="3316934" cy="630942"/>
          </a:xfrm>
          <a:prstGeom prst="rect">
            <a:avLst/>
          </a:prstGeom>
          <a:noFill/>
        </p:spPr>
        <p:txBody>
          <a:bodyPr wrap="none" rtlCol="0">
            <a:spAutoFit/>
          </a:bodyPr>
          <a:lstStyle/>
          <a:p>
            <a:r>
              <a:rPr lang="en-US" sz="3500" u="none">
                <a:solidFill>
                  <a:srgbClr val="C00000"/>
                </a:solidFill>
              </a:rPr>
              <a:t>Một số hình ảnh</a:t>
            </a: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0942"/>
            <a:ext cx="9144000" cy="5551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3169970" y="6258580"/>
            <a:ext cx="3228769" cy="630942"/>
          </a:xfrm>
          <a:prstGeom prst="rect">
            <a:avLst/>
          </a:prstGeom>
          <a:noFill/>
        </p:spPr>
        <p:txBody>
          <a:bodyPr wrap="none" rtlCol="0">
            <a:spAutoFit/>
          </a:bodyPr>
          <a:lstStyle/>
          <a:p>
            <a:r>
              <a:rPr lang="en-US" sz="3500" u="none">
                <a:solidFill>
                  <a:srgbClr val="0070C0"/>
                </a:solidFill>
              </a:rPr>
              <a:t>Rạp chiếu phim</a:t>
            </a:r>
          </a:p>
        </p:txBody>
      </p:sp>
    </p:spTree>
    <p:extLst>
      <p:ext uri="{BB962C8B-B14F-4D97-AF65-F5344CB8AC3E}">
        <p14:creationId xmlns:p14="http://schemas.microsoft.com/office/powerpoint/2010/main" val="1717887922"/>
      </p:ext>
    </p:extLst>
  </p:cSld>
  <p:clrMapOvr>
    <a:masterClrMapping/>
  </p:clrMapOvr>
  <p:transition>
    <p:push dir="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66738"/>
            <a:ext cx="9144000" cy="573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49638" y="6142037"/>
            <a:ext cx="2243137" cy="944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17508929"/>
      </p:ext>
    </p:extLst>
  </p:cSld>
  <p:clrMapOvr>
    <a:masterClrMapping/>
  </p:clrMapOvr>
  <p:transition>
    <p:push dir="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0"/>
            <a:ext cx="9144000"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895600" y="6172200"/>
            <a:ext cx="2335896" cy="630942"/>
          </a:xfrm>
          <a:prstGeom prst="rect">
            <a:avLst/>
          </a:prstGeom>
          <a:noFill/>
        </p:spPr>
        <p:txBody>
          <a:bodyPr wrap="none" rtlCol="0">
            <a:spAutoFit/>
          </a:bodyPr>
          <a:lstStyle/>
          <a:p>
            <a:r>
              <a:rPr lang="en-US" sz="3500" u="none">
                <a:solidFill>
                  <a:srgbClr val="0070C0"/>
                </a:solidFill>
              </a:rPr>
              <a:t>Hội trường</a:t>
            </a:r>
          </a:p>
        </p:txBody>
      </p:sp>
    </p:spTree>
    <p:extLst>
      <p:ext uri="{BB962C8B-B14F-4D97-AF65-F5344CB8AC3E}">
        <p14:creationId xmlns:p14="http://schemas.microsoft.com/office/powerpoint/2010/main" val="4189030347"/>
      </p:ext>
    </p:extLst>
  </p:cSld>
  <p:clrMapOvr>
    <a:masterClrMapping/>
  </p:clrMapOvr>
  <p:transition>
    <p:push dir="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17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971800" y="6172200"/>
            <a:ext cx="2294218" cy="630942"/>
          </a:xfrm>
          <a:prstGeom prst="rect">
            <a:avLst/>
          </a:prstGeom>
          <a:noFill/>
        </p:spPr>
        <p:txBody>
          <a:bodyPr wrap="none" rtlCol="0">
            <a:spAutoFit/>
          </a:bodyPr>
          <a:lstStyle/>
          <a:p>
            <a:r>
              <a:rPr lang="en-US" sz="3500" u="none">
                <a:solidFill>
                  <a:srgbClr val="0070C0"/>
                </a:solidFill>
              </a:rPr>
              <a:t>Hang động</a:t>
            </a:r>
          </a:p>
        </p:txBody>
      </p:sp>
    </p:spTree>
    <p:extLst>
      <p:ext uri="{BB962C8B-B14F-4D97-AF65-F5344CB8AC3E}">
        <p14:creationId xmlns:p14="http://schemas.microsoft.com/office/powerpoint/2010/main" val="1710155101"/>
      </p:ext>
    </p:extLst>
  </p:cSld>
  <p:clrMapOvr>
    <a:masterClrMapping/>
  </p:clrMapOvr>
  <p:transition>
    <p:push dir="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r="57000"/>
          <a:stretch/>
        </p:blipFill>
        <p:spPr bwMode="auto">
          <a:xfrm>
            <a:off x="1257300" y="4114800"/>
            <a:ext cx="1638300" cy="2505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1" name="Picture 5" descr="Nói nghe nè!"/>
          <p:cNvPicPr>
            <a:picLocks noChangeAspect="1" noChangeArrowheads="1"/>
          </p:cNvPicPr>
          <p:nvPr/>
        </p:nvPicPr>
        <p:blipFill rotWithShape="1">
          <a:blip r:embed="rId3">
            <a:extLst>
              <a:ext uri="{28A0092B-C50C-407E-A947-70E740481C1C}">
                <a14:useLocalDpi xmlns:a14="http://schemas.microsoft.com/office/drawing/2010/main" val="0"/>
              </a:ext>
            </a:extLst>
          </a:blip>
          <a:srcRect l="53896"/>
          <a:stretch/>
        </p:blipFill>
        <p:spPr bwMode="auto">
          <a:xfrm>
            <a:off x="5791200" y="4191000"/>
            <a:ext cx="1756570" cy="250507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006763" y="76200"/>
            <a:ext cx="4546437" cy="630942"/>
          </a:xfrm>
          <a:prstGeom prst="rect">
            <a:avLst/>
          </a:prstGeom>
          <a:noFill/>
        </p:spPr>
        <p:txBody>
          <a:bodyPr wrap="none" rtlCol="0">
            <a:spAutoFit/>
          </a:bodyPr>
          <a:lstStyle/>
          <a:p>
            <a:r>
              <a:rPr lang="en-US" sz="3500" u="none">
                <a:solidFill>
                  <a:srgbClr val="FF0000"/>
                </a:solidFill>
              </a:rPr>
              <a:t>Bài 14: PHẢN XẠ ÂM</a:t>
            </a:r>
          </a:p>
        </p:txBody>
      </p:sp>
      <p:sp>
        <p:nvSpPr>
          <p:cNvPr id="3" name="TextBox 2"/>
          <p:cNvSpPr txBox="1"/>
          <p:nvPr/>
        </p:nvSpPr>
        <p:spPr>
          <a:xfrm>
            <a:off x="381000" y="1066800"/>
            <a:ext cx="2847254" cy="523220"/>
          </a:xfrm>
          <a:prstGeom prst="rect">
            <a:avLst/>
          </a:prstGeom>
          <a:noFill/>
        </p:spPr>
        <p:txBody>
          <a:bodyPr wrap="none" rtlCol="0">
            <a:spAutoFit/>
          </a:bodyPr>
          <a:lstStyle/>
          <a:p>
            <a:r>
              <a:rPr lang="en-US" u="none">
                <a:solidFill>
                  <a:srgbClr val="002060"/>
                </a:solidFill>
              </a:rPr>
              <a:t>1. Sự phản xạ âm</a:t>
            </a:r>
          </a:p>
        </p:txBody>
      </p:sp>
      <p:sp>
        <p:nvSpPr>
          <p:cNvPr id="4" name="TextBox 3"/>
          <p:cNvSpPr txBox="1"/>
          <p:nvPr/>
        </p:nvSpPr>
        <p:spPr>
          <a:xfrm>
            <a:off x="457200" y="1524000"/>
            <a:ext cx="1951175" cy="523220"/>
          </a:xfrm>
          <a:prstGeom prst="rect">
            <a:avLst/>
          </a:prstGeom>
          <a:noFill/>
        </p:spPr>
        <p:txBody>
          <a:bodyPr wrap="none" rtlCol="0">
            <a:spAutoFit/>
          </a:bodyPr>
          <a:lstStyle/>
          <a:p>
            <a:r>
              <a:rPr lang="en-US" u="none">
                <a:solidFill>
                  <a:srgbClr val="002060"/>
                </a:solidFill>
              </a:rPr>
              <a:t>Thí nghiệm</a:t>
            </a:r>
          </a:p>
        </p:txBody>
      </p:sp>
      <p:grpSp>
        <p:nvGrpSpPr>
          <p:cNvPr id="8" name="Group 7"/>
          <p:cNvGrpSpPr/>
          <p:nvPr/>
        </p:nvGrpSpPr>
        <p:grpSpPr>
          <a:xfrm>
            <a:off x="3581400" y="2123420"/>
            <a:ext cx="1536781" cy="772180"/>
            <a:chOff x="3581400" y="2123420"/>
            <a:chExt cx="1536781" cy="772180"/>
          </a:xfrm>
        </p:grpSpPr>
        <p:sp>
          <p:nvSpPr>
            <p:cNvPr id="6" name="Rectangle 5"/>
            <p:cNvSpPr/>
            <p:nvPr/>
          </p:nvSpPr>
          <p:spPr bwMode="auto">
            <a:xfrm>
              <a:off x="3657600" y="2123420"/>
              <a:ext cx="1460581" cy="77218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800" b="1" i="0" u="sng" strike="noStrike" cap="none" normalizeH="0" baseline="0">
                <a:ln>
                  <a:noFill/>
                </a:ln>
                <a:solidFill>
                  <a:srgbClr val="FF9900"/>
                </a:solidFill>
                <a:effectLst/>
                <a:latin typeface="Times New Roman" pitchFamily="18" charset="0"/>
              </a:endParaRPr>
            </a:p>
          </p:txBody>
        </p:sp>
        <p:sp>
          <p:nvSpPr>
            <p:cNvPr id="7" name="Rectangle 6"/>
            <p:cNvSpPr/>
            <p:nvPr/>
          </p:nvSpPr>
          <p:spPr bwMode="auto">
            <a:xfrm>
              <a:off x="3581400" y="2199620"/>
              <a:ext cx="1447800" cy="695980"/>
            </a:xfrm>
            <a:prstGeom prst="rect">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rgbClr val="002060"/>
                  </a:solidFill>
                  <a:effectLst/>
                  <a:latin typeface="Times New Roman" pitchFamily="18" charset="0"/>
                </a:rPr>
                <a:t>sách</a:t>
              </a:r>
            </a:p>
          </p:txBody>
        </p:sp>
      </p:grpSp>
      <p:sp>
        <p:nvSpPr>
          <p:cNvPr id="5" name="Trapezoid 4"/>
          <p:cNvSpPr/>
          <p:nvPr/>
        </p:nvSpPr>
        <p:spPr bwMode="auto">
          <a:xfrm>
            <a:off x="2435671" y="2819400"/>
            <a:ext cx="4362329" cy="1676400"/>
          </a:xfrm>
          <a:prstGeom prst="trapezoid">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800" b="1" i="0" u="sng" strike="noStrike" cap="none" normalizeH="0" baseline="0">
              <a:ln>
                <a:noFill/>
              </a:ln>
              <a:solidFill>
                <a:srgbClr val="FF9900"/>
              </a:solidFill>
              <a:effectLst/>
              <a:latin typeface="Times New Roman" pitchFamily="18" charset="0"/>
            </a:endParaRPr>
          </a:p>
        </p:txBody>
      </p:sp>
      <p:sp>
        <p:nvSpPr>
          <p:cNvPr id="9" name="Rectangle 8"/>
          <p:cNvSpPr/>
          <p:nvPr/>
        </p:nvSpPr>
        <p:spPr bwMode="auto">
          <a:xfrm>
            <a:off x="4191000" y="3048000"/>
            <a:ext cx="336165" cy="1524000"/>
          </a:xfrm>
          <a:prstGeom prst="rect">
            <a:avLst/>
          </a:prstGeom>
          <a:solidFill>
            <a:srgbClr val="9933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800" b="1" i="0" u="sng" strike="noStrike" cap="none" normalizeH="0" baseline="0">
              <a:ln>
                <a:noFill/>
              </a:ln>
              <a:solidFill>
                <a:srgbClr val="FF9900"/>
              </a:solidFill>
              <a:effectLst/>
              <a:latin typeface="Times New Roman" pitchFamily="18" charset="0"/>
            </a:endParaRPr>
          </a:p>
        </p:txBody>
      </p:sp>
      <p:sp>
        <p:nvSpPr>
          <p:cNvPr id="10" name="Can 9"/>
          <p:cNvSpPr/>
          <p:nvPr/>
        </p:nvSpPr>
        <p:spPr bwMode="auto">
          <a:xfrm rot="2287889">
            <a:off x="2947503" y="2798710"/>
            <a:ext cx="402297" cy="2528481"/>
          </a:xfrm>
          <a:prstGeom prst="can">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800" b="1" i="0" u="sng" strike="noStrike" cap="none" normalizeH="0" baseline="0">
              <a:ln>
                <a:noFill/>
              </a:ln>
              <a:solidFill>
                <a:srgbClr val="FF9900"/>
              </a:solidFill>
              <a:effectLst/>
              <a:latin typeface="Times New Roman" pitchFamily="18" charset="0"/>
            </a:endParaRPr>
          </a:p>
        </p:txBody>
      </p:sp>
      <p:cxnSp>
        <p:nvCxnSpPr>
          <p:cNvPr id="13" name="Straight Connector 12"/>
          <p:cNvCxnSpPr/>
          <p:nvPr/>
        </p:nvCxnSpPr>
        <p:spPr bwMode="auto">
          <a:xfrm flipH="1">
            <a:off x="1804627" y="2667000"/>
            <a:ext cx="2475354" cy="3124200"/>
          </a:xfrm>
          <a:prstGeom prst="line">
            <a:avLst/>
          </a:prstGeom>
          <a:solidFill>
            <a:schemeClr val="accent1"/>
          </a:solidFill>
          <a:ln w="9525" cap="flat" cmpd="sng" algn="ctr">
            <a:solidFill>
              <a:schemeClr val="tx1"/>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 name="Can 10"/>
          <p:cNvSpPr/>
          <p:nvPr/>
        </p:nvSpPr>
        <p:spPr bwMode="auto">
          <a:xfrm rot="19425416">
            <a:off x="5297910" y="2780133"/>
            <a:ext cx="411334" cy="2528481"/>
          </a:xfrm>
          <a:prstGeom prst="can">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800" b="1" i="0" u="sng" strike="noStrike" cap="none" normalizeH="0" baseline="0">
              <a:ln>
                <a:noFill/>
              </a:ln>
              <a:solidFill>
                <a:srgbClr val="FF9900"/>
              </a:solidFill>
              <a:effectLst/>
              <a:latin typeface="Times New Roman" pitchFamily="18" charset="0"/>
            </a:endParaRPr>
          </a:p>
        </p:txBody>
      </p:sp>
      <p:cxnSp>
        <p:nvCxnSpPr>
          <p:cNvPr id="14" name="Straight Connector 13"/>
          <p:cNvCxnSpPr/>
          <p:nvPr/>
        </p:nvCxnSpPr>
        <p:spPr bwMode="auto">
          <a:xfrm>
            <a:off x="4432381" y="2667000"/>
            <a:ext cx="2120819" cy="2819400"/>
          </a:xfrm>
          <a:prstGeom prst="line">
            <a:avLst/>
          </a:prstGeom>
          <a:solidFill>
            <a:schemeClr val="accent1"/>
          </a:solidFill>
          <a:ln w="9525" cap="flat" cmpd="sng" algn="ctr">
            <a:solidFill>
              <a:schemeClr val="tx1"/>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Straight Arrow Connector 17"/>
          <p:cNvCxnSpPr/>
          <p:nvPr/>
        </p:nvCxnSpPr>
        <p:spPr bwMode="auto">
          <a:xfrm flipH="1">
            <a:off x="3042304" y="4114800"/>
            <a:ext cx="106347" cy="11430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Straight Arrow Connector 23"/>
          <p:cNvCxnSpPr/>
          <p:nvPr/>
        </p:nvCxnSpPr>
        <p:spPr bwMode="auto">
          <a:xfrm flipH="1" flipV="1">
            <a:off x="5257800" y="3810000"/>
            <a:ext cx="106348" cy="7620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351756812"/>
      </p:ext>
    </p:extLst>
  </p:cSld>
  <p:clrMapOvr>
    <a:masterClrMapping/>
  </p:clrMapOvr>
  <p:transition>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4339"/>
                                        </p:tgtEl>
                                        <p:attrNameLst>
                                          <p:attrName>style.visibility</p:attrName>
                                        </p:attrNameLst>
                                      </p:cBhvr>
                                      <p:to>
                                        <p:strVal val="visible"/>
                                      </p:to>
                                    </p:set>
                                    <p:anim calcmode="lin" valueType="num">
                                      <p:cBhvr additive="base">
                                        <p:cTn id="25" dur="500" fill="hold"/>
                                        <p:tgtEl>
                                          <p:spTgt spid="14339"/>
                                        </p:tgtEl>
                                        <p:attrNameLst>
                                          <p:attrName>ppt_x</p:attrName>
                                        </p:attrNameLst>
                                      </p:cBhvr>
                                      <p:tavLst>
                                        <p:tav tm="0">
                                          <p:val>
                                            <p:strVal val="#ppt_x"/>
                                          </p:val>
                                        </p:tav>
                                        <p:tav tm="100000">
                                          <p:val>
                                            <p:strVal val="#ppt_x"/>
                                          </p:val>
                                        </p:tav>
                                      </p:tavLst>
                                    </p:anim>
                                    <p:anim calcmode="lin" valueType="num">
                                      <p:cBhvr additive="base">
                                        <p:cTn id="26" dur="500" fill="hold"/>
                                        <p:tgtEl>
                                          <p:spTgt spid="14339"/>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4341"/>
                                        </p:tgtEl>
                                        <p:attrNameLst>
                                          <p:attrName>style.visibility</p:attrName>
                                        </p:attrNameLst>
                                      </p:cBhvr>
                                      <p:to>
                                        <p:strVal val="visible"/>
                                      </p:to>
                                    </p:set>
                                    <p:anim calcmode="lin" valueType="num">
                                      <p:cBhvr additive="base">
                                        <p:cTn id="29" dur="500" fill="hold"/>
                                        <p:tgtEl>
                                          <p:spTgt spid="14341"/>
                                        </p:tgtEl>
                                        <p:attrNameLst>
                                          <p:attrName>ppt_x</p:attrName>
                                        </p:attrNameLst>
                                      </p:cBhvr>
                                      <p:tavLst>
                                        <p:tav tm="0">
                                          <p:val>
                                            <p:strVal val="#ppt_x"/>
                                          </p:val>
                                        </p:tav>
                                        <p:tav tm="100000">
                                          <p:val>
                                            <p:strVal val="#ppt_x"/>
                                          </p:val>
                                        </p:tav>
                                      </p:tavLst>
                                    </p:anim>
                                    <p:anim calcmode="lin" valueType="num">
                                      <p:cBhvr additive="base">
                                        <p:cTn id="30" dur="500" fill="hold"/>
                                        <p:tgtEl>
                                          <p:spTgt spid="14341"/>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additive="base">
                                        <p:cTn id="35" dur="500" fill="hold"/>
                                        <p:tgtEl>
                                          <p:spTgt spid="18"/>
                                        </p:tgtEl>
                                        <p:attrNameLst>
                                          <p:attrName>ppt_x</p:attrName>
                                        </p:attrNameLst>
                                      </p:cBhvr>
                                      <p:tavLst>
                                        <p:tav tm="0">
                                          <p:val>
                                            <p:strVal val="#ppt_x"/>
                                          </p:val>
                                        </p:tav>
                                        <p:tav tm="100000">
                                          <p:val>
                                            <p:strVal val="#ppt_x"/>
                                          </p:val>
                                        </p:tav>
                                      </p:tavLst>
                                    </p:anim>
                                    <p:anim calcmode="lin" valueType="num">
                                      <p:cBhvr additive="base">
                                        <p:cTn id="36" dur="500" fill="hold"/>
                                        <p:tgtEl>
                                          <p:spTgt spid="18"/>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4"/>
                                        </p:tgtEl>
                                        <p:attrNameLst>
                                          <p:attrName>style.visibility</p:attrName>
                                        </p:attrNameLst>
                                      </p:cBhvr>
                                      <p:to>
                                        <p:strVal val="visible"/>
                                      </p:to>
                                    </p:set>
                                    <p:anim calcmode="lin" valueType="num">
                                      <p:cBhvr additive="base">
                                        <p:cTn id="39" dur="500" fill="hold"/>
                                        <p:tgtEl>
                                          <p:spTgt spid="24"/>
                                        </p:tgtEl>
                                        <p:attrNameLst>
                                          <p:attrName>ppt_x</p:attrName>
                                        </p:attrNameLst>
                                      </p:cBhvr>
                                      <p:tavLst>
                                        <p:tav tm="0">
                                          <p:val>
                                            <p:strVal val="#ppt_x"/>
                                          </p:val>
                                        </p:tav>
                                        <p:tav tm="100000">
                                          <p:val>
                                            <p:strVal val="#ppt_x"/>
                                          </p:val>
                                        </p:tav>
                                      </p:tavLst>
                                    </p:anim>
                                    <p:anim calcmode="lin" valueType="num">
                                      <p:cBhvr additive="base">
                                        <p:cTn id="40"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006763" y="76200"/>
            <a:ext cx="4546437" cy="630942"/>
          </a:xfrm>
          <a:prstGeom prst="rect">
            <a:avLst/>
          </a:prstGeom>
          <a:noFill/>
        </p:spPr>
        <p:txBody>
          <a:bodyPr wrap="none" rtlCol="0">
            <a:spAutoFit/>
          </a:bodyPr>
          <a:lstStyle/>
          <a:p>
            <a:r>
              <a:rPr lang="en-US" sz="3500" u="none">
                <a:solidFill>
                  <a:srgbClr val="FF0000"/>
                </a:solidFill>
              </a:rPr>
              <a:t>Bài 14: PHẢN XẠ ÂM</a:t>
            </a:r>
          </a:p>
        </p:txBody>
      </p:sp>
      <p:sp>
        <p:nvSpPr>
          <p:cNvPr id="6" name="TextBox 5"/>
          <p:cNvSpPr txBox="1"/>
          <p:nvPr/>
        </p:nvSpPr>
        <p:spPr>
          <a:xfrm>
            <a:off x="381000" y="1066800"/>
            <a:ext cx="3510898" cy="630942"/>
          </a:xfrm>
          <a:prstGeom prst="rect">
            <a:avLst/>
          </a:prstGeom>
          <a:noFill/>
        </p:spPr>
        <p:txBody>
          <a:bodyPr wrap="none" rtlCol="0">
            <a:spAutoFit/>
          </a:bodyPr>
          <a:lstStyle/>
          <a:p>
            <a:r>
              <a:rPr lang="en-US" sz="3500" u="none">
                <a:solidFill>
                  <a:srgbClr val="002060"/>
                </a:solidFill>
              </a:rPr>
              <a:t>1. Sự phản xạ âm</a:t>
            </a:r>
          </a:p>
        </p:txBody>
      </p:sp>
      <p:sp>
        <p:nvSpPr>
          <p:cNvPr id="7" name="TextBox 6"/>
          <p:cNvSpPr txBox="1"/>
          <p:nvPr/>
        </p:nvSpPr>
        <p:spPr>
          <a:xfrm>
            <a:off x="457200" y="1726049"/>
            <a:ext cx="7053534" cy="1169551"/>
          </a:xfrm>
          <a:prstGeom prst="rect">
            <a:avLst/>
          </a:prstGeom>
          <a:noFill/>
        </p:spPr>
        <p:txBody>
          <a:bodyPr wrap="none" rtlCol="0">
            <a:spAutoFit/>
          </a:bodyPr>
          <a:lstStyle/>
          <a:p>
            <a:r>
              <a:rPr lang="en-US" sz="3500" i="1" u="none">
                <a:solidFill>
                  <a:srgbClr val="002060"/>
                </a:solidFill>
              </a:rPr>
              <a:t>Nhận xét</a:t>
            </a:r>
          </a:p>
          <a:p>
            <a:r>
              <a:rPr lang="en-US" sz="3500" i="1" u="none">
                <a:solidFill>
                  <a:srgbClr val="002060"/>
                </a:solidFill>
              </a:rPr>
              <a:t>-&gt; Sóng âm phản xạ khi gặp vật cản</a:t>
            </a:r>
          </a:p>
        </p:txBody>
      </p:sp>
    </p:spTree>
    <p:extLst>
      <p:ext uri="{BB962C8B-B14F-4D97-AF65-F5344CB8AC3E}">
        <p14:creationId xmlns:p14="http://schemas.microsoft.com/office/powerpoint/2010/main" val="2227382753"/>
      </p:ext>
    </p:extLst>
  </p:cSld>
  <p:clrMapOvr>
    <a:masterClrMapping/>
  </p:clrMapOvr>
  <p:transition>
    <p:push dir="r"/>
  </p:transition>
</p:sld>
</file>

<file path=ppt/theme/theme1.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Văn phòng">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1" i="0" u="sng" strike="noStrike" cap="none" normalizeH="0" baseline="0" smtClean="0">
            <a:ln>
              <a:noFill/>
            </a:ln>
            <a:solidFill>
              <a:srgbClr val="FF9900"/>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1" i="0" u="sng" strike="noStrike" cap="none" normalizeH="0" baseline="0" smtClean="0">
            <a:ln>
              <a:noFill/>
            </a:ln>
            <a:solidFill>
              <a:srgbClr val="FF9900"/>
            </a:solidFill>
            <a:effectLst/>
            <a:latin typeface="Times New Roman" pitchFamily="18"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hủ đề của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Văn phòng">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ăn phòng">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1234</TotalTime>
  <Words>681</Words>
  <Application>Microsoft Office PowerPoint</Application>
  <PresentationFormat>On-screen Show (4:3)</PresentationFormat>
  <Paragraphs>108</Paragraphs>
  <Slides>21</Slides>
  <Notes>0</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21</vt:i4>
      </vt:variant>
    </vt:vector>
  </HeadingPairs>
  <TitlesOfParts>
    <vt:vector size="23" baseType="lpstr">
      <vt:lpstr>1_Default Design</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091 3711945</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VinaPhong</dc:creator>
  <cp:lastModifiedBy>Administrator</cp:lastModifiedBy>
  <cp:revision>78</cp:revision>
  <dcterms:created xsi:type="dcterms:W3CDTF">2003-11-04T09:54:34Z</dcterms:created>
  <dcterms:modified xsi:type="dcterms:W3CDTF">2025-12-15T01:21:57Z</dcterms:modified>
</cp:coreProperties>
</file>