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02" r:id="rId2"/>
    <p:sldId id="303" r:id="rId3"/>
    <p:sldId id="304" r:id="rId4"/>
    <p:sldId id="287" r:id="rId5"/>
    <p:sldId id="307" r:id="rId6"/>
    <p:sldId id="308" r:id="rId7"/>
    <p:sldId id="309" r:id="rId8"/>
    <p:sldId id="311" r:id="rId9"/>
    <p:sldId id="312" r:id="rId10"/>
    <p:sldId id="316" r:id="rId11"/>
    <p:sldId id="317" r:id="rId12"/>
    <p:sldId id="314" r:id="rId13"/>
    <p:sldId id="339" r:id="rId14"/>
    <p:sldId id="318" r:id="rId15"/>
    <p:sldId id="319" r:id="rId16"/>
    <p:sldId id="320" r:id="rId17"/>
    <p:sldId id="321" r:id="rId18"/>
    <p:sldId id="322" r:id="rId19"/>
    <p:sldId id="335" r:id="rId20"/>
    <p:sldId id="328" r:id="rId21"/>
    <p:sldId id="329" r:id="rId22"/>
    <p:sldId id="330" r:id="rId23"/>
    <p:sldId id="331" r:id="rId24"/>
    <p:sldId id="332" r:id="rId25"/>
    <p:sldId id="333" r:id="rId26"/>
    <p:sldId id="334" r:id="rId27"/>
    <p:sldId id="336" r:id="rId28"/>
    <p:sldId id="337" r:id="rId29"/>
    <p:sldId id="338" r:id="rId30"/>
    <p:sldId id="324" r:id="rId31"/>
    <p:sldId id="325" r:id="rId32"/>
    <p:sldId id="342" r:id="rId33"/>
    <p:sldId id="350" r:id="rId34"/>
    <p:sldId id="315" r:id="rId35"/>
    <p:sldId id="345" r:id="rId36"/>
    <p:sldId id="346" r:id="rId37"/>
    <p:sldId id="347" r:id="rId38"/>
    <p:sldId id="344" r:id="rId39"/>
    <p:sldId id="343" r:id="rId40"/>
    <p:sldId id="349" r:id="rId41"/>
    <p:sldId id="351" r:id="rId42"/>
    <p:sldId id="352" r:id="rId43"/>
    <p:sldId id="353" r:id="rId44"/>
    <p:sldId id="354" r:id="rId45"/>
    <p:sldId id="355" r:id="rId46"/>
    <p:sldId id="356" r:id="rId47"/>
    <p:sldId id="357" r:id="rId48"/>
    <p:sldId id="358" r:id="rId49"/>
    <p:sldId id="359" r:id="rId50"/>
    <p:sldId id="360" r:id="rId51"/>
    <p:sldId id="363" r:id="rId52"/>
    <p:sldId id="362" r:id="rId53"/>
  </p:sldIdLst>
  <p:sldSz cx="12161838"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99"/>
    <a:srgbClr val="CC9900"/>
    <a:srgbClr val="FF3300"/>
    <a:srgbClr val="FFFF00"/>
    <a:srgbClr val="CFF4AA"/>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107" d="100"/>
          <a:sy n="107" d="100"/>
        </p:scale>
        <p:origin x="-624" y="-7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728049D-DE94-3969-BAC6-6112275DD1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295C3E65-5DB8-260A-4AAA-D7374FC8D5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D53621CD-EABB-4D85-AB91-7EE885A77D44}" type="datetimeFigureOut">
              <a:rPr lang="en-US"/>
              <a:pPr>
                <a:defRPr/>
              </a:pPr>
              <a:t>12/13/2025</a:t>
            </a:fld>
            <a:endParaRPr lang="en-US"/>
          </a:p>
        </p:txBody>
      </p:sp>
      <p:sp>
        <p:nvSpPr>
          <p:cNvPr id="4" name="Slide Image Placeholder 3">
            <a:extLst>
              <a:ext uri="{FF2B5EF4-FFF2-40B4-BE49-F238E27FC236}">
                <a16:creationId xmlns:a16="http://schemas.microsoft.com/office/drawing/2014/main" xmlns="" id="{653E7A6E-7161-6C6B-C57F-BD2A6446DD77}"/>
              </a:ext>
            </a:extLst>
          </p:cNvPr>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181678B5-3BC0-72FF-4D2D-96CC2EFB32B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1190EA49-1F90-9DFD-8F9B-BF8B7CEDE1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622AFAF3-BEF6-0FFC-4968-A5E4525B1C6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2B90C08-4640-4F3F-95EC-C507859A8723}" type="slidenum">
              <a:rPr lang="en-US" altLang="en-US"/>
              <a:pPr/>
              <a:t>‹#›</a:t>
            </a:fld>
            <a:endParaRPr lang="en-US" altLang="en-US"/>
          </a:p>
        </p:txBody>
      </p:sp>
    </p:spTree>
    <p:extLst>
      <p:ext uri="{BB962C8B-B14F-4D97-AF65-F5344CB8AC3E}">
        <p14:creationId xmlns:p14="http://schemas.microsoft.com/office/powerpoint/2010/main" val="3203599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597;g8c1cdf8071_0_720:notes">
            <a:extLst>
              <a:ext uri="{FF2B5EF4-FFF2-40B4-BE49-F238E27FC236}">
                <a16:creationId xmlns:a16="http://schemas.microsoft.com/office/drawing/2014/main" xmlns="" id="{53DBB8BF-6DE3-FDCF-1113-FABB5EE3D84A}"/>
              </a:ext>
            </a:extLst>
          </p:cNvPr>
          <p:cNvSpPr>
            <a:spLocks noGrp="1" noRot="1" noChangeAspect="1" noTextEdit="1"/>
          </p:cNvSpPr>
          <p:nvPr>
            <p:ph type="sldImg" idx="2"/>
          </p:nvPr>
        </p:nvSpPr>
        <p:spPr bwMode="auto">
          <a:xfrm>
            <a:off x="388938" y="685800"/>
            <a:ext cx="6080125" cy="3429000"/>
          </a:xfrm>
          <a:custGeom>
            <a:avLst/>
            <a:gdLst>
              <a:gd name="T0" fmla="*/ 0 w 120000"/>
              <a:gd name="T1" fmla="*/ 0 h 120000"/>
              <a:gd name="T2" fmla="*/ 308066000 w 120000"/>
              <a:gd name="T3" fmla="*/ 0 h 120000"/>
              <a:gd name="T4" fmla="*/ 3080660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7587" name="Google Shape;1598;g8c1cdf8071_0_720:notes">
            <a:extLst>
              <a:ext uri="{FF2B5EF4-FFF2-40B4-BE49-F238E27FC236}">
                <a16:creationId xmlns:a16="http://schemas.microsoft.com/office/drawing/2014/main" xmlns="" id="{995E850A-E397-D3E8-86B0-74DD7A84BD17}"/>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1597;g8c1cdf8071_0_720:notes">
            <a:extLst>
              <a:ext uri="{FF2B5EF4-FFF2-40B4-BE49-F238E27FC236}">
                <a16:creationId xmlns:a16="http://schemas.microsoft.com/office/drawing/2014/main" xmlns="" id="{D89DDF7C-F658-4700-055B-FCDE86CC2053}"/>
              </a:ext>
            </a:extLst>
          </p:cNvPr>
          <p:cNvSpPr>
            <a:spLocks noGrp="1" noRot="1" noChangeAspect="1" noTextEdit="1"/>
          </p:cNvSpPr>
          <p:nvPr>
            <p:ph type="sldImg" idx="2"/>
          </p:nvPr>
        </p:nvSpPr>
        <p:spPr bwMode="auto">
          <a:xfrm>
            <a:off x="388938" y="685800"/>
            <a:ext cx="6080125" cy="3429000"/>
          </a:xfrm>
          <a:custGeom>
            <a:avLst/>
            <a:gdLst>
              <a:gd name="T0" fmla="*/ 0 w 120000"/>
              <a:gd name="T1" fmla="*/ 0 h 120000"/>
              <a:gd name="T2" fmla="*/ 308066000 w 120000"/>
              <a:gd name="T3" fmla="*/ 0 h 120000"/>
              <a:gd name="T4" fmla="*/ 3080660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8611" name="Google Shape;1598;g8c1cdf8071_0_720:notes">
            <a:extLst>
              <a:ext uri="{FF2B5EF4-FFF2-40B4-BE49-F238E27FC236}">
                <a16:creationId xmlns:a16="http://schemas.microsoft.com/office/drawing/2014/main" xmlns="" id="{88A79F66-85C9-0C07-5C2C-5BF58A2EF8AE}"/>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a:extLst>
              <a:ext uri="{FF2B5EF4-FFF2-40B4-BE49-F238E27FC236}">
                <a16:creationId xmlns:a16="http://schemas.microsoft.com/office/drawing/2014/main" xmlns="" id="{E0404B66-B822-C67E-CCCF-9E3EED0AB7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a:extLst>
              <a:ext uri="{FF2B5EF4-FFF2-40B4-BE49-F238E27FC236}">
                <a16:creationId xmlns:a16="http://schemas.microsoft.com/office/drawing/2014/main" xmlns="" id="{9A8F2DA7-6042-4F6E-C4A3-5B870F26F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anose="020B0604020202020204" pitchFamily="34" charset="0"/>
              <a:cs typeface="等线" panose="02010600030101010101" pitchFamily="2" charset="-122"/>
            </a:endParaRPr>
          </a:p>
        </p:txBody>
      </p:sp>
      <p:sp>
        <p:nvSpPr>
          <p:cNvPr id="69636" name="灯片编号占位符 3">
            <a:extLst>
              <a:ext uri="{FF2B5EF4-FFF2-40B4-BE49-F238E27FC236}">
                <a16:creationId xmlns:a16="http://schemas.microsoft.com/office/drawing/2014/main" xmlns="" id="{2032F5E8-DB66-B0BB-E3BF-4E76B21F5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F7A51B-5F39-4AB1-8BD9-DD5E3C7813A3}" type="slidenum">
              <a:rPr lang="zh-CN" altLang="en-US" sz="1200">
                <a:solidFill>
                  <a:srgbClr val="000000"/>
                </a:solidFill>
                <a:latin typeface="等线" panose="02010600030101010101" pitchFamily="2" charset="-122"/>
                <a:cs typeface="等线" panose="02010600030101010101" pitchFamily="2" charset="-122"/>
              </a:rPr>
              <a:pPr/>
              <a:t>52</a:t>
            </a:fld>
            <a:endParaRPr lang="zh-CN" altLang="en-US" sz="1200">
              <a:solidFill>
                <a:srgbClr val="000000"/>
              </a:solidFill>
              <a:latin typeface="等线" panose="02010600030101010101" pitchFamily="2" charset="-122"/>
              <a:cs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D69FB6C-0162-3909-46ED-2568D9C531E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C16E8A0-3846-4D09-BE7D-528DCF3D33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C731AB2-BD25-DC43-7686-4BFF86DC0D95}"/>
              </a:ext>
            </a:extLst>
          </p:cNvPr>
          <p:cNvSpPr>
            <a:spLocks noGrp="1"/>
          </p:cNvSpPr>
          <p:nvPr>
            <p:ph type="sldNum" sz="quarter" idx="12"/>
          </p:nvPr>
        </p:nvSpPr>
        <p:spPr/>
        <p:txBody>
          <a:bodyPr/>
          <a:lstStyle>
            <a:lvl1pPr>
              <a:defRPr/>
            </a:lvl1pPr>
          </a:lstStyle>
          <a:p>
            <a:fld id="{D87BC533-8F2B-41FA-9E53-1731A1EDC760}" type="slidenum">
              <a:rPr lang="en-US" altLang="en-US"/>
              <a:pPr/>
              <a:t>‹#›</a:t>
            </a:fld>
            <a:endParaRPr lang="en-US" altLang="en-US"/>
          </a:p>
        </p:txBody>
      </p:sp>
    </p:spTree>
    <p:extLst>
      <p:ext uri="{BB962C8B-B14F-4D97-AF65-F5344CB8AC3E}">
        <p14:creationId xmlns:p14="http://schemas.microsoft.com/office/powerpoint/2010/main" val="399129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D1CD81-7CA3-63A8-ACCF-E9D7113F5BD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BAD4041-9A92-90B1-45FD-EE7EDAC3E4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0233EF2-C24E-EBF9-A3D1-CCA4C9597556}"/>
              </a:ext>
            </a:extLst>
          </p:cNvPr>
          <p:cNvSpPr>
            <a:spLocks noGrp="1"/>
          </p:cNvSpPr>
          <p:nvPr>
            <p:ph type="sldNum" sz="quarter" idx="12"/>
          </p:nvPr>
        </p:nvSpPr>
        <p:spPr/>
        <p:txBody>
          <a:bodyPr/>
          <a:lstStyle>
            <a:lvl1pPr>
              <a:defRPr/>
            </a:lvl1pPr>
          </a:lstStyle>
          <a:p>
            <a:fld id="{E6FA0128-C06E-4E49-9F0A-400D7F48C9A7}" type="slidenum">
              <a:rPr lang="en-US" altLang="en-US"/>
              <a:pPr/>
              <a:t>‹#›</a:t>
            </a:fld>
            <a:endParaRPr lang="en-US" altLang="en-US"/>
          </a:p>
        </p:txBody>
      </p:sp>
    </p:spTree>
    <p:extLst>
      <p:ext uri="{BB962C8B-B14F-4D97-AF65-F5344CB8AC3E}">
        <p14:creationId xmlns:p14="http://schemas.microsoft.com/office/powerpoint/2010/main" val="373828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3C88B8-82E1-AC51-5F61-8EF9E4EBAC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7E13B60-3B89-F5E6-6105-EB3C49BD5C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5F87FAD-7CEA-BE82-F6DA-C1F2E60D0BB8}"/>
              </a:ext>
            </a:extLst>
          </p:cNvPr>
          <p:cNvSpPr>
            <a:spLocks noGrp="1"/>
          </p:cNvSpPr>
          <p:nvPr>
            <p:ph type="sldNum" sz="quarter" idx="12"/>
          </p:nvPr>
        </p:nvSpPr>
        <p:spPr/>
        <p:txBody>
          <a:bodyPr/>
          <a:lstStyle>
            <a:lvl1pPr>
              <a:defRPr/>
            </a:lvl1pPr>
          </a:lstStyle>
          <a:p>
            <a:fld id="{ABE05EE7-2EDE-49ED-ACE7-E0E1CAB03AC8}" type="slidenum">
              <a:rPr lang="en-US" altLang="en-US"/>
              <a:pPr/>
              <a:t>‹#›</a:t>
            </a:fld>
            <a:endParaRPr lang="en-US" altLang="en-US"/>
          </a:p>
        </p:txBody>
      </p:sp>
    </p:spTree>
    <p:extLst>
      <p:ext uri="{BB962C8B-B14F-4D97-AF65-F5344CB8AC3E}">
        <p14:creationId xmlns:p14="http://schemas.microsoft.com/office/powerpoint/2010/main" val="328159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me 2">
  <p:cSld name="Game 2">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48615" y="450100"/>
            <a:ext cx="10264543" cy="943200"/>
          </a:xfrm>
          <a:prstGeom prst="rect">
            <a:avLst/>
          </a:prstGeom>
        </p:spPr>
        <p:txBody>
          <a:bodyPr spcFirstLastPara="1" lIns="91425" tIns="91425" rIns="91425" bIns="91425" anchor="t">
            <a:noAutofit/>
          </a:bodyPr>
          <a:lstStyle>
            <a:lvl1pPr lvl="0" algn="ctr" rtl="0">
              <a:spcBef>
                <a:spcPts val="0"/>
              </a:spcBef>
              <a:spcAft>
                <a:spcPts val="0"/>
              </a:spcAft>
              <a:buSzPts val="4000"/>
              <a:buNone/>
              <a:defRPr b="0" cap="none" spc="0">
                <a:ln w="0"/>
                <a:solidFill>
                  <a:schemeClr val="accent1"/>
                </a:solidFill>
                <a:effectLst>
                  <a:outerShdw blurRad="38100" dist="25400" dir="5400000" algn="ctr" rotWithShape="0">
                    <a:srgbClr val="6E747A">
                      <a:alpha val="43000"/>
                    </a:srgbClr>
                  </a:outerShdw>
                </a:effectLst>
                <a:latin typeface="Bookerly" panose="02020602040305020204" pitchFamily="18" charset="0"/>
                <a:ea typeface="Bookerly" panose="02020602040305020204" pitchFamily="18" charset="0"/>
                <a:cs typeface="Bookerly" panose="02020602040305020204" pitchFamily="18" charset="0"/>
              </a:defRPr>
            </a:lvl1pPr>
            <a:lvl2pPr lvl="1" algn="ctr" rtl="0">
              <a:spcBef>
                <a:spcPts val="0"/>
              </a:spcBef>
              <a:spcAft>
                <a:spcPts val="0"/>
              </a:spcAft>
              <a:buSzPts val="4000"/>
              <a:buNone/>
              <a:defRPr sz="5320"/>
            </a:lvl2pPr>
            <a:lvl3pPr lvl="2" algn="ctr" rtl="0">
              <a:spcBef>
                <a:spcPts val="0"/>
              </a:spcBef>
              <a:spcAft>
                <a:spcPts val="0"/>
              </a:spcAft>
              <a:buSzPts val="4000"/>
              <a:buNone/>
              <a:defRPr sz="5320"/>
            </a:lvl3pPr>
            <a:lvl4pPr lvl="3" algn="ctr" rtl="0">
              <a:spcBef>
                <a:spcPts val="0"/>
              </a:spcBef>
              <a:spcAft>
                <a:spcPts val="0"/>
              </a:spcAft>
              <a:buSzPts val="4000"/>
              <a:buNone/>
              <a:defRPr sz="5320"/>
            </a:lvl4pPr>
            <a:lvl5pPr lvl="4" algn="ctr" rtl="0">
              <a:spcBef>
                <a:spcPts val="0"/>
              </a:spcBef>
              <a:spcAft>
                <a:spcPts val="0"/>
              </a:spcAft>
              <a:buSzPts val="4000"/>
              <a:buNone/>
              <a:defRPr sz="5320"/>
            </a:lvl5pPr>
            <a:lvl6pPr lvl="5" algn="ctr" rtl="0">
              <a:spcBef>
                <a:spcPts val="0"/>
              </a:spcBef>
              <a:spcAft>
                <a:spcPts val="0"/>
              </a:spcAft>
              <a:buSzPts val="4000"/>
              <a:buNone/>
              <a:defRPr sz="5320"/>
            </a:lvl6pPr>
            <a:lvl7pPr lvl="6" algn="ctr" rtl="0">
              <a:spcBef>
                <a:spcPts val="0"/>
              </a:spcBef>
              <a:spcAft>
                <a:spcPts val="0"/>
              </a:spcAft>
              <a:buSzPts val="4000"/>
              <a:buNone/>
              <a:defRPr sz="5320"/>
            </a:lvl7pPr>
            <a:lvl8pPr lvl="7" algn="ctr" rtl="0">
              <a:spcBef>
                <a:spcPts val="0"/>
              </a:spcBef>
              <a:spcAft>
                <a:spcPts val="0"/>
              </a:spcAft>
              <a:buSzPts val="4000"/>
              <a:buNone/>
              <a:defRPr sz="5320"/>
            </a:lvl8pPr>
            <a:lvl9pPr lvl="8" algn="ctr" rtl="0">
              <a:spcBef>
                <a:spcPts val="0"/>
              </a:spcBef>
              <a:spcAft>
                <a:spcPts val="0"/>
              </a:spcAft>
              <a:buSzPts val="4000"/>
              <a:buNone/>
              <a:defRPr sz="5320"/>
            </a:lvl9pPr>
          </a:lstStyle>
          <a:p>
            <a:endParaRPr/>
          </a:p>
        </p:txBody>
      </p:sp>
    </p:spTree>
    <p:extLst>
      <p:ext uri="{BB962C8B-B14F-4D97-AF65-F5344CB8AC3E}">
        <p14:creationId xmlns:p14="http://schemas.microsoft.com/office/powerpoint/2010/main" val="23477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357E6F-D607-FE9D-EA4B-63D20406DF6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2B887E5-DFAE-1C3D-6D16-7E5B000CE5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772A763-5494-3C19-6C7E-659954EFA58D}"/>
              </a:ext>
            </a:extLst>
          </p:cNvPr>
          <p:cNvSpPr>
            <a:spLocks noGrp="1"/>
          </p:cNvSpPr>
          <p:nvPr>
            <p:ph type="sldNum" sz="quarter" idx="12"/>
          </p:nvPr>
        </p:nvSpPr>
        <p:spPr/>
        <p:txBody>
          <a:bodyPr/>
          <a:lstStyle>
            <a:lvl1pPr>
              <a:defRPr/>
            </a:lvl1pPr>
          </a:lstStyle>
          <a:p>
            <a:fld id="{4649316E-ED9E-4C01-8932-03E64706B48C}" type="slidenum">
              <a:rPr lang="en-US" altLang="en-US"/>
              <a:pPr/>
              <a:t>‹#›</a:t>
            </a:fld>
            <a:endParaRPr lang="en-US" altLang="en-US"/>
          </a:p>
        </p:txBody>
      </p:sp>
    </p:spTree>
    <p:extLst>
      <p:ext uri="{BB962C8B-B14F-4D97-AF65-F5344CB8AC3E}">
        <p14:creationId xmlns:p14="http://schemas.microsoft.com/office/powerpoint/2010/main" val="267392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682910D-CF86-D030-43AB-4F700C1D00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52F220B-C6C8-5259-A706-9D77C7565A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499A6C3-BE48-6391-46B1-4F2C830AD756}"/>
              </a:ext>
            </a:extLst>
          </p:cNvPr>
          <p:cNvSpPr>
            <a:spLocks noGrp="1"/>
          </p:cNvSpPr>
          <p:nvPr>
            <p:ph type="sldNum" sz="quarter" idx="12"/>
          </p:nvPr>
        </p:nvSpPr>
        <p:spPr/>
        <p:txBody>
          <a:bodyPr/>
          <a:lstStyle>
            <a:lvl1pPr>
              <a:defRPr/>
            </a:lvl1pPr>
          </a:lstStyle>
          <a:p>
            <a:fld id="{4A6536FB-2828-472D-BBB3-43AD917E6624}" type="slidenum">
              <a:rPr lang="en-US" altLang="en-US"/>
              <a:pPr/>
              <a:t>‹#›</a:t>
            </a:fld>
            <a:endParaRPr lang="en-US" altLang="en-US"/>
          </a:p>
        </p:txBody>
      </p:sp>
    </p:spTree>
    <p:extLst>
      <p:ext uri="{BB962C8B-B14F-4D97-AF65-F5344CB8AC3E}">
        <p14:creationId xmlns:p14="http://schemas.microsoft.com/office/powerpoint/2010/main" val="212664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2FE15F4-0682-C18D-8A98-2DC7B69005C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4C49F53-1805-65C1-A5AA-FC6F9231DA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1CEFBDB-C62C-650B-C751-95CF29B634ED}"/>
              </a:ext>
            </a:extLst>
          </p:cNvPr>
          <p:cNvSpPr>
            <a:spLocks noGrp="1"/>
          </p:cNvSpPr>
          <p:nvPr>
            <p:ph type="sldNum" sz="quarter" idx="12"/>
          </p:nvPr>
        </p:nvSpPr>
        <p:spPr/>
        <p:txBody>
          <a:bodyPr/>
          <a:lstStyle>
            <a:lvl1pPr>
              <a:defRPr/>
            </a:lvl1pPr>
          </a:lstStyle>
          <a:p>
            <a:fld id="{2D2EEA49-BE6A-4F94-A3E4-0ABFE34431D6}" type="slidenum">
              <a:rPr lang="en-US" altLang="en-US"/>
              <a:pPr/>
              <a:t>‹#›</a:t>
            </a:fld>
            <a:endParaRPr lang="en-US" altLang="en-US"/>
          </a:p>
        </p:txBody>
      </p:sp>
    </p:spTree>
    <p:extLst>
      <p:ext uri="{BB962C8B-B14F-4D97-AF65-F5344CB8AC3E}">
        <p14:creationId xmlns:p14="http://schemas.microsoft.com/office/powerpoint/2010/main" val="58681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BEDE626F-9F39-913E-240B-3DB2F884205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E6B94479-C0DC-9324-5E7D-3898FE6497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AC6D44B-A174-5889-AF0B-B7272C2A20C8}"/>
              </a:ext>
            </a:extLst>
          </p:cNvPr>
          <p:cNvSpPr>
            <a:spLocks noGrp="1"/>
          </p:cNvSpPr>
          <p:nvPr>
            <p:ph type="sldNum" sz="quarter" idx="12"/>
          </p:nvPr>
        </p:nvSpPr>
        <p:spPr/>
        <p:txBody>
          <a:bodyPr/>
          <a:lstStyle>
            <a:lvl1pPr>
              <a:defRPr/>
            </a:lvl1pPr>
          </a:lstStyle>
          <a:p>
            <a:fld id="{492ADD4F-6D85-4FEF-8579-64416295E3D6}" type="slidenum">
              <a:rPr lang="en-US" altLang="en-US"/>
              <a:pPr/>
              <a:t>‹#›</a:t>
            </a:fld>
            <a:endParaRPr lang="en-US" altLang="en-US"/>
          </a:p>
        </p:txBody>
      </p:sp>
    </p:spTree>
    <p:extLst>
      <p:ext uri="{BB962C8B-B14F-4D97-AF65-F5344CB8AC3E}">
        <p14:creationId xmlns:p14="http://schemas.microsoft.com/office/powerpoint/2010/main" val="251194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908C781-7B5A-15A0-712E-712B90A7342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F718DF0-0CC3-B2D5-F364-F47A4277B2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4DF508B2-8EC8-FF2C-556B-C5CCAB7E9DF0}"/>
              </a:ext>
            </a:extLst>
          </p:cNvPr>
          <p:cNvSpPr>
            <a:spLocks noGrp="1"/>
          </p:cNvSpPr>
          <p:nvPr>
            <p:ph type="sldNum" sz="quarter" idx="12"/>
          </p:nvPr>
        </p:nvSpPr>
        <p:spPr/>
        <p:txBody>
          <a:bodyPr/>
          <a:lstStyle>
            <a:lvl1pPr>
              <a:defRPr/>
            </a:lvl1pPr>
          </a:lstStyle>
          <a:p>
            <a:fld id="{00728CCC-0F7C-4211-8BBB-A36A9806BFB2}" type="slidenum">
              <a:rPr lang="en-US" altLang="en-US"/>
              <a:pPr/>
              <a:t>‹#›</a:t>
            </a:fld>
            <a:endParaRPr lang="en-US" altLang="en-US"/>
          </a:p>
        </p:txBody>
      </p:sp>
    </p:spTree>
    <p:extLst>
      <p:ext uri="{BB962C8B-B14F-4D97-AF65-F5344CB8AC3E}">
        <p14:creationId xmlns:p14="http://schemas.microsoft.com/office/powerpoint/2010/main" val="36109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60217C-6C30-3643-DBD1-FF31A615376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34A5D21B-0B8B-36E5-3D64-28A09F2855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6739889-1AB8-03BE-457A-E76354F96FA0}"/>
              </a:ext>
            </a:extLst>
          </p:cNvPr>
          <p:cNvSpPr>
            <a:spLocks noGrp="1"/>
          </p:cNvSpPr>
          <p:nvPr>
            <p:ph type="sldNum" sz="quarter" idx="12"/>
          </p:nvPr>
        </p:nvSpPr>
        <p:spPr/>
        <p:txBody>
          <a:bodyPr/>
          <a:lstStyle>
            <a:lvl1pPr>
              <a:defRPr/>
            </a:lvl1pPr>
          </a:lstStyle>
          <a:p>
            <a:fld id="{B5943422-0E4F-4859-A3D2-8BAB48DA5155}" type="slidenum">
              <a:rPr lang="en-US" altLang="en-US"/>
              <a:pPr/>
              <a:t>‹#›</a:t>
            </a:fld>
            <a:endParaRPr lang="en-US" altLang="en-US"/>
          </a:p>
        </p:txBody>
      </p:sp>
    </p:spTree>
    <p:extLst>
      <p:ext uri="{BB962C8B-B14F-4D97-AF65-F5344CB8AC3E}">
        <p14:creationId xmlns:p14="http://schemas.microsoft.com/office/powerpoint/2010/main" val="369611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DB678A7-744A-D289-9348-53FED636F1F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F4B4890B-D0D9-7BD9-E1A4-EA96FE990B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058962A-8830-E86F-0B20-09A0FD83A4C3}"/>
              </a:ext>
            </a:extLst>
          </p:cNvPr>
          <p:cNvSpPr>
            <a:spLocks noGrp="1"/>
          </p:cNvSpPr>
          <p:nvPr>
            <p:ph type="sldNum" sz="quarter" idx="12"/>
          </p:nvPr>
        </p:nvSpPr>
        <p:spPr/>
        <p:txBody>
          <a:bodyPr/>
          <a:lstStyle>
            <a:lvl1pPr>
              <a:defRPr/>
            </a:lvl1pPr>
          </a:lstStyle>
          <a:p>
            <a:fld id="{3EF5B6E0-5044-4EDF-9CF9-C7EBC97FE413}" type="slidenum">
              <a:rPr lang="en-US" altLang="en-US"/>
              <a:pPr/>
              <a:t>‹#›</a:t>
            </a:fld>
            <a:endParaRPr lang="en-US" altLang="en-US"/>
          </a:p>
        </p:txBody>
      </p:sp>
    </p:spTree>
    <p:extLst>
      <p:ext uri="{BB962C8B-B14F-4D97-AF65-F5344CB8AC3E}">
        <p14:creationId xmlns:p14="http://schemas.microsoft.com/office/powerpoint/2010/main" val="343055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09AB8EA-F120-B1D9-1807-95D4214CB69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9A15106-95F9-CFB2-5D63-F3D6F4CD4B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C78B65B-85C7-7F1E-748C-25F406F04B6F}"/>
              </a:ext>
            </a:extLst>
          </p:cNvPr>
          <p:cNvSpPr>
            <a:spLocks noGrp="1"/>
          </p:cNvSpPr>
          <p:nvPr>
            <p:ph type="sldNum" sz="quarter" idx="12"/>
          </p:nvPr>
        </p:nvSpPr>
        <p:spPr/>
        <p:txBody>
          <a:bodyPr/>
          <a:lstStyle>
            <a:lvl1pPr>
              <a:defRPr/>
            </a:lvl1pPr>
          </a:lstStyle>
          <a:p>
            <a:fld id="{A5AAE36C-0865-40B0-ABE4-7F3E9BBB9F97}" type="slidenum">
              <a:rPr lang="en-US" altLang="en-US"/>
              <a:pPr/>
              <a:t>‹#›</a:t>
            </a:fld>
            <a:endParaRPr lang="en-US" altLang="en-US"/>
          </a:p>
        </p:txBody>
      </p:sp>
    </p:spTree>
    <p:extLst>
      <p:ext uri="{BB962C8B-B14F-4D97-AF65-F5344CB8AC3E}">
        <p14:creationId xmlns:p14="http://schemas.microsoft.com/office/powerpoint/2010/main" val="319085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D6B16C0B-F75F-C869-25C4-67732E3F5742}"/>
              </a:ext>
            </a:extLst>
          </p:cNvPr>
          <p:cNvSpPr>
            <a:spLocks noGrp="1"/>
          </p:cNvSpPr>
          <p:nvPr>
            <p:ph type="title"/>
          </p:nvPr>
        </p:nvSpPr>
        <p:spPr bwMode="auto">
          <a:xfrm>
            <a:off x="608013" y="274638"/>
            <a:ext cx="10945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FFF0E4B5-FA3E-DD56-05BF-01305BDCADFF}"/>
              </a:ext>
            </a:extLst>
          </p:cNvPr>
          <p:cNvSpPr>
            <a:spLocks noGrp="1"/>
          </p:cNvSpPr>
          <p:nvPr>
            <p:ph type="body" idx="1"/>
          </p:nvPr>
        </p:nvSpPr>
        <p:spPr bwMode="auto">
          <a:xfrm>
            <a:off x="608013" y="1600200"/>
            <a:ext cx="10945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2EF178C-5CBC-39D0-46F8-C8ACC0F768D7}"/>
              </a:ext>
            </a:extLst>
          </p:cNvPr>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51337316-DFE6-E0D4-9D8F-0F2C2B080CDE}"/>
              </a:ext>
            </a:extLst>
          </p:cNvPr>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568DF13E-E932-9D89-E0E1-C587BCD82756}"/>
              </a:ext>
            </a:extLst>
          </p:cNvPr>
          <p:cNvSpPr>
            <a:spLocks noGrp="1"/>
          </p:cNvSpPr>
          <p:nvPr>
            <p:ph type="sldNum" sz="quarter" idx="4"/>
          </p:nvPr>
        </p:nvSpPr>
        <p:spPr>
          <a:xfrm>
            <a:off x="8715375" y="6356350"/>
            <a:ext cx="28384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7F2676C-799F-485C-84DE-E1C64E25C1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Users\ADMIN\Desktop\Kenny%20-%20Forever%20In%20Love.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75Y_PVE25L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4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C:\Users\ADMIN\Desktop\Kenny%20-%20Forever%20In%20Love.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32.xml"/><Relationship Id="rId3" Type="http://schemas.openxmlformats.org/officeDocument/2006/relationships/slide" Target="slide27.xml"/><Relationship Id="rId7" Type="http://schemas.openxmlformats.org/officeDocument/2006/relationships/slide" Target="slide34.xml"/><Relationship Id="rId12" Type="http://schemas.openxmlformats.org/officeDocument/2006/relationships/slide" Target="slide40.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slide" Target="slide26.xml"/><Relationship Id="rId11" Type="http://schemas.openxmlformats.org/officeDocument/2006/relationships/slide" Target="slide44.xml"/><Relationship Id="rId5" Type="http://schemas.openxmlformats.org/officeDocument/2006/relationships/slide" Target="slide52.xml"/><Relationship Id="rId10" Type="http://schemas.openxmlformats.org/officeDocument/2006/relationships/slide" Target="slide37.xml"/><Relationship Id="rId4" Type="http://schemas.openxmlformats.org/officeDocument/2006/relationships/slide" Target="slide24.xml"/><Relationship Id="rId9"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ADMIN\Desktop\nhac%20nen%201.mp3"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7.xml"/><Relationship Id="rId7" Type="http://schemas.openxmlformats.org/officeDocument/2006/relationships/image" Target="../media/image37.jpeg"/><Relationship Id="rId12" Type="http://schemas.openxmlformats.org/officeDocument/2006/relationships/image" Target="../media/image4.png"/><Relationship Id="rId2" Type="http://schemas.openxmlformats.org/officeDocument/2006/relationships/audio" Target="file:///C:\Users\ADMIN\Desktop\Bai%20video\nhac%20nen%201.mp3" TargetMode="External"/><Relationship Id="rId1" Type="http://schemas.openxmlformats.org/officeDocument/2006/relationships/tags" Target="../tags/tag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notesSlide" Target="../notesSlides/notesSlide3.xml"/><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a:extLst>
              <a:ext uri="{FF2B5EF4-FFF2-40B4-BE49-F238E27FC236}">
                <a16:creationId xmlns:a16="http://schemas.microsoft.com/office/drawing/2014/main" xmlns="" id="{94EA781D-1A2B-5282-2525-F7CC0B21F5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5763" y="1849438"/>
            <a:ext cx="4495800" cy="2371725"/>
          </a:xfrm>
        </p:spPr>
      </p:pic>
      <p:pic>
        <p:nvPicPr>
          <p:cNvPr id="18" name="Picture 2" descr="Do Re Mi Multicolor Musical Gamma Notes Stock Illustration - Illustration  of ledge, element: 73677347">
            <a:extLst>
              <a:ext uri="{FF2B5EF4-FFF2-40B4-BE49-F238E27FC236}">
                <a16:creationId xmlns:a16="http://schemas.microsoft.com/office/drawing/2014/main" xmlns="" id="{44F791B2-8181-5CDA-1C21-F7A6CC3583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43" b="19281"/>
          <a:stretch/>
        </p:blipFill>
        <p:spPr bwMode="auto">
          <a:xfrm>
            <a:off x="419173" y="4221163"/>
            <a:ext cx="7759333" cy="2327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xmlns="" id="{5253212A-E4D5-6EB8-F80C-79C3F29EC3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4713" y="4384675"/>
            <a:ext cx="180816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enny - Forever In Love.mp3">
            <a:hlinkClick r:id="" action="ppaction://media"/>
            <a:extLst>
              <a:ext uri="{FF2B5EF4-FFF2-40B4-BE49-F238E27FC236}">
                <a16:creationId xmlns:a16="http://schemas.microsoft.com/office/drawing/2014/main" xmlns="" id="{602045F9-CD6E-2930-2709-B35143E77B6F}"/>
              </a:ext>
            </a:extLst>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08013" y="59832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60CB0119-F84D-E3FA-FA05-9CE8F79246F1}"/>
              </a:ext>
            </a:extLst>
          </p:cNvPr>
          <p:cNvSpPr txBox="1"/>
          <p:nvPr/>
        </p:nvSpPr>
        <p:spPr>
          <a:xfrm>
            <a:off x="5138126" y="859215"/>
            <a:ext cx="6080760" cy="2554545"/>
          </a:xfrm>
          <a:prstGeom prst="rect">
            <a:avLst/>
          </a:prstGeom>
          <a:noFill/>
        </p:spPr>
        <p:txBody>
          <a:bodyPr wrap="square">
            <a:spAutoFit/>
          </a:bodyPr>
          <a:lstStyle/>
          <a:p>
            <a:pPr algn="ctr"/>
            <a:r>
              <a:rPr lang="en-US" altLang="vi-VN" sz="8000" b="1" dirty="0">
                <a:solidFill>
                  <a:srgbClr val="C00000"/>
                </a:solidFill>
                <a:latin typeface="Cambria" panose="02040503050406030204" pitchFamily="18" charset="0"/>
                <a:ea typeface="Cambria" panose="02040503050406030204" pitchFamily="18" charset="0"/>
              </a:rPr>
              <a:t> </a:t>
            </a:r>
            <a:r>
              <a:rPr lang="en-US" altLang="vi-VN" sz="8000" b="1" dirty="0">
                <a:solidFill>
                  <a:srgbClr val="FF0000"/>
                </a:solidFill>
                <a:latin typeface="Cambria" panose="02040503050406030204" pitchFamily="18" charset="0"/>
                <a:ea typeface="Cambria" panose="02040503050406030204" pitchFamily="18" charset="0"/>
                <a:cs typeface="Times New Roman" pitchFamily="18" charset="0"/>
              </a:rPr>
              <a:t>CHỦ </a:t>
            </a:r>
            <a:r>
              <a:rPr lang="en-US" altLang="vi-VN" sz="8000" b="1" dirty="0" err="1">
                <a:solidFill>
                  <a:srgbClr val="FF0000"/>
                </a:solidFill>
                <a:latin typeface="Cambria" panose="02040503050406030204" pitchFamily="18" charset="0"/>
                <a:ea typeface="Cambria" panose="02040503050406030204" pitchFamily="18" charset="0"/>
                <a:cs typeface="Times New Roman" pitchFamily="18" charset="0"/>
              </a:rPr>
              <a:t>ĐỀ</a:t>
            </a:r>
            <a:r>
              <a:rPr lang="en-US" altLang="vi-VN" sz="8000" b="1" dirty="0">
                <a:solidFill>
                  <a:srgbClr val="FF0000"/>
                </a:solidFill>
                <a:latin typeface="Cambria" panose="02040503050406030204" pitchFamily="18" charset="0"/>
                <a:ea typeface="Cambria" panose="02040503050406030204" pitchFamily="18" charset="0"/>
                <a:cs typeface="Times New Roman" pitchFamily="18" charset="0"/>
              </a:rPr>
              <a:t>̀ 4:</a:t>
            </a:r>
          </a:p>
          <a:p>
            <a:pPr algn="ctr"/>
            <a:r>
              <a:rPr lang="en-US" altLang="vi-VN" sz="80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vi-VN" sz="8000" b="1" dirty="0" err="1">
                <a:solidFill>
                  <a:srgbClr val="FF0000"/>
                </a:solidFill>
                <a:latin typeface="Cambria" panose="02040503050406030204" pitchFamily="18" charset="0"/>
                <a:ea typeface="Cambria" panose="02040503050406030204" pitchFamily="18" charset="0"/>
                <a:cs typeface="Times New Roman" pitchFamily="18" charset="0"/>
              </a:rPr>
              <a:t>ÂM</a:t>
            </a:r>
            <a:r>
              <a:rPr lang="en-US" altLang="vi-VN" sz="8000" b="1" dirty="0">
                <a:solidFill>
                  <a:srgbClr val="FF0000"/>
                </a:solidFill>
                <a:latin typeface="Cambria" panose="02040503050406030204" pitchFamily="18" charset="0"/>
                <a:ea typeface="Cambria" panose="02040503050406030204" pitchFamily="18" charset="0"/>
                <a:cs typeface="Times New Roman" pitchFamily="18" charset="0"/>
              </a:rPr>
              <a:t> THANH </a:t>
            </a:r>
            <a:endParaRPr lang="en-US" sz="8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a:extLst>
              <a:ext uri="{FF2B5EF4-FFF2-40B4-BE49-F238E27FC236}">
                <a16:creationId xmlns:a16="http://schemas.microsoft.com/office/drawing/2014/main" xmlns="" id="{A02C3ABC-837C-332E-5A24-8034946CECDF}"/>
              </a:ext>
            </a:extLst>
          </p:cNvPr>
          <p:cNvSpPr txBox="1">
            <a:spLocks noChangeArrowheads="1"/>
          </p:cNvSpPr>
          <p:nvPr/>
        </p:nvSpPr>
        <p:spPr bwMode="auto">
          <a:xfrm>
            <a:off x="823119" y="1283966"/>
            <a:ext cx="10956925" cy="523875"/>
          </a:xfrm>
          <a:prstGeom prst="rect">
            <a:avLst/>
          </a:prstGeom>
          <a:noFill/>
          <a:ln w="9525">
            <a:noFill/>
            <a:miter lim="800000"/>
            <a:headEnd/>
            <a:tailEnd/>
          </a:ln>
        </p:spPr>
        <p:txBody>
          <a:bodyPr>
            <a:spAutoFit/>
          </a:bodyPr>
          <a:lstStyle/>
          <a:p>
            <a:pPr algn="ctr" eaLnBrk="1" hangingPunct="1">
              <a:spcBef>
                <a:spcPct val="50000"/>
              </a:spcBef>
              <a:defRPr/>
            </a:pPr>
            <a:r>
              <a:rPr lang="en-US" altLang="en-US" sz="2800" b="1" dirty="0">
                <a:effectLst>
                  <a:outerShdw blurRad="38100" dist="38100" dir="2700000" algn="tl">
                    <a:srgbClr val="000000">
                      <a:alpha val="43137"/>
                    </a:srgbClr>
                  </a:outerShdw>
                </a:effectLst>
                <a:latin typeface="Constantia" pitchFamily="18" charset="0"/>
              </a:rPr>
              <a:t> </a:t>
            </a:r>
            <a:r>
              <a:rPr lang="en-US" altLang="en-US" b="1" dirty="0" err="1">
                <a:effectLst>
                  <a:outerShdw blurRad="38100" dist="38100" dir="2700000" algn="tl">
                    <a:srgbClr val="000000">
                      <a:alpha val="43137"/>
                    </a:srgbClr>
                  </a:outerShdw>
                </a:effectLst>
                <a:cs typeface="Times New Roman" panose="02020603050405020304" pitchFamily="18" charset="0"/>
              </a:rPr>
              <a:t>Thí</a:t>
            </a:r>
            <a:r>
              <a:rPr lang="en-US" altLang="en-US" b="1" dirty="0">
                <a:effectLst>
                  <a:outerShdw blurRad="38100" dist="38100" dir="2700000" algn="tl">
                    <a:srgbClr val="000000">
                      <a:alpha val="43137"/>
                    </a:srgbClr>
                  </a:outerShdw>
                </a:effectLst>
                <a:cs typeface="Times New Roman" panose="02020603050405020304" pitchFamily="18" charset="0"/>
              </a:rPr>
              <a:t> </a:t>
            </a:r>
            <a:r>
              <a:rPr lang="en-US" altLang="en-US" b="1" dirty="0" err="1">
                <a:effectLst>
                  <a:outerShdw blurRad="38100" dist="38100" dir="2700000" algn="tl">
                    <a:srgbClr val="000000">
                      <a:alpha val="43137"/>
                    </a:srgbClr>
                  </a:outerShdw>
                </a:effectLst>
                <a:cs typeface="Times New Roman" panose="02020603050405020304" pitchFamily="18" charset="0"/>
              </a:rPr>
              <a:t>nghiệm</a:t>
            </a:r>
            <a:r>
              <a:rPr lang="en-US" altLang="en-US" b="1" dirty="0">
                <a:effectLst>
                  <a:outerShdw blurRad="38100" dist="38100" dir="2700000" algn="tl">
                    <a:srgbClr val="000000">
                      <a:alpha val="43137"/>
                    </a:srgbClr>
                  </a:outerShdw>
                </a:effectLst>
                <a:cs typeface="Times New Roman" panose="02020603050405020304" pitchFamily="18" charset="0"/>
              </a:rPr>
              <a:t> 2: </a:t>
            </a:r>
            <a:r>
              <a:rPr lang="en-US" altLang="en-US" dirty="0">
                <a:effectLst>
                  <a:outerShdw blurRad="38100" dist="38100" dir="2700000" algn="tl">
                    <a:srgbClr val="000000">
                      <a:alpha val="43137"/>
                    </a:srgbClr>
                  </a:outerShdw>
                </a:effectLst>
                <a:cs typeface="Times New Roman" panose="02020603050405020304" pitchFamily="18" charset="0"/>
              </a:rPr>
              <a:t>Quan </a:t>
            </a:r>
            <a:r>
              <a:rPr lang="en-US" altLang="en-US" dirty="0" err="1">
                <a:effectLst>
                  <a:outerShdw blurRad="38100" dist="38100" dir="2700000" algn="tl">
                    <a:srgbClr val="000000">
                      <a:alpha val="43137"/>
                    </a:srgbClr>
                  </a:outerShdw>
                </a:effectLst>
                <a:cs typeface="Times New Roman" panose="02020603050405020304" pitchFamily="18" charset="0"/>
              </a:rPr>
              <a:t>sát</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đồ</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thị</a:t>
            </a:r>
            <a:r>
              <a:rPr lang="en-US" altLang="en-US" dirty="0">
                <a:effectLst>
                  <a:outerShdw blurRad="38100" dist="38100" dir="2700000" algn="tl">
                    <a:srgbClr val="000000">
                      <a:alpha val="43137"/>
                    </a:srgbClr>
                  </a:outerShdw>
                </a:effectLst>
                <a:cs typeface="Times New Roman" panose="02020603050405020304" pitchFamily="18" charset="0"/>
              </a:rPr>
              <a:t> dao </a:t>
            </a:r>
            <a:r>
              <a:rPr lang="en-US" altLang="en-US" dirty="0" err="1">
                <a:effectLst>
                  <a:outerShdw blurRad="38100" dist="38100" dir="2700000" algn="tl">
                    <a:srgbClr val="000000">
                      <a:alpha val="43137"/>
                    </a:srgbClr>
                  </a:outerShdw>
                </a:effectLst>
                <a:cs typeface="Times New Roman" panose="02020603050405020304" pitchFamily="18" charset="0"/>
              </a:rPr>
              <a:t>động</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âm</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của</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âm</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thoa</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bằng</a:t>
            </a:r>
            <a:r>
              <a:rPr lang="en-US" altLang="en-US" dirty="0">
                <a:effectLst>
                  <a:outerShdw blurRad="38100" dist="38100" dir="2700000" algn="tl">
                    <a:srgbClr val="000000">
                      <a:alpha val="43137"/>
                    </a:srgbClr>
                  </a:outerShdw>
                </a:effectLst>
                <a:cs typeface="Times New Roman" panose="02020603050405020304" pitchFamily="18" charset="0"/>
              </a:rPr>
              <a:t> dao </a:t>
            </a:r>
            <a:r>
              <a:rPr lang="en-US" altLang="en-US" dirty="0" err="1">
                <a:effectLst>
                  <a:outerShdw blurRad="38100" dist="38100" dir="2700000" algn="tl">
                    <a:srgbClr val="000000">
                      <a:alpha val="43137"/>
                    </a:srgbClr>
                  </a:outerShdw>
                </a:effectLst>
                <a:cs typeface="Times New Roman" panose="02020603050405020304" pitchFamily="18" charset="0"/>
              </a:rPr>
              <a:t>động</a:t>
            </a:r>
            <a:r>
              <a:rPr lang="en-US" altLang="en-US" dirty="0">
                <a:effectLst>
                  <a:outerShdw blurRad="38100" dist="38100" dir="2700000" algn="tl">
                    <a:srgbClr val="000000">
                      <a:alpha val="43137"/>
                    </a:srgbClr>
                  </a:outerShdw>
                </a:effectLst>
                <a:cs typeface="Times New Roman" panose="02020603050405020304" pitchFamily="18" charset="0"/>
              </a:rPr>
              <a:t> </a:t>
            </a:r>
            <a:r>
              <a:rPr lang="en-US" altLang="en-US" dirty="0" err="1">
                <a:effectLst>
                  <a:outerShdw blurRad="38100" dist="38100" dir="2700000" algn="tl">
                    <a:srgbClr val="000000">
                      <a:alpha val="43137"/>
                    </a:srgbClr>
                  </a:outerShdw>
                </a:effectLst>
                <a:cs typeface="Times New Roman" panose="02020603050405020304" pitchFamily="18" charset="0"/>
              </a:rPr>
              <a:t>kí</a:t>
            </a:r>
            <a:endParaRPr lang="en-US" altLang="en-US" dirty="0">
              <a:effectLst>
                <a:outerShdw blurRad="38100" dist="38100" dir="2700000" algn="tl">
                  <a:srgbClr val="000000">
                    <a:alpha val="43137"/>
                  </a:srgbClr>
                </a:outerShdw>
              </a:effectLst>
              <a:cs typeface="Times New Roman" panose="02020603050405020304" pitchFamily="18" charset="0"/>
            </a:endParaRPr>
          </a:p>
        </p:txBody>
      </p:sp>
      <p:pic>
        <p:nvPicPr>
          <p:cNvPr id="16390" name="Picture 8" descr="https://img.loigiaihay.com/picture/2022/0318/134.png">
            <a:hlinkClick r:id="rId2"/>
            <a:extLst>
              <a:ext uri="{FF2B5EF4-FFF2-40B4-BE49-F238E27FC236}">
                <a16:creationId xmlns:a16="http://schemas.microsoft.com/office/drawing/2014/main" xmlns="" id="{B733B710-7020-B8B1-B48B-B43343797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1976070"/>
            <a:ext cx="7909401" cy="417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BA275F77-BD4B-3081-AFC3-A19EC60111B9}"/>
              </a:ext>
            </a:extLst>
          </p:cNvPr>
          <p:cNvSpPr txBox="1"/>
          <p:nvPr/>
        </p:nvSpPr>
        <p:spPr>
          <a:xfrm>
            <a:off x="1966119" y="6322367"/>
            <a:ext cx="7620000" cy="276999"/>
          </a:xfrm>
          <a:prstGeom prst="rect">
            <a:avLst/>
          </a:prstGeom>
          <a:noFill/>
        </p:spPr>
        <p:txBody>
          <a:bodyPr wrap="square">
            <a:spAutoFit/>
          </a:bodyPr>
          <a:lstStyle/>
          <a:p>
            <a:r>
              <a:rPr lang="en-US" sz="1200" dirty="0"/>
              <a:t>https://</a:t>
            </a:r>
            <a:r>
              <a:rPr lang="en-US" sz="1200" dirty="0" err="1"/>
              <a:t>www.youtube.com</a:t>
            </a:r>
            <a:r>
              <a:rPr lang="en-US" sz="1200" dirty="0"/>
              <a:t>/</a:t>
            </a:r>
            <a:r>
              <a:rPr lang="en-US" sz="1200" dirty="0" err="1"/>
              <a:t>watch?v</a:t>
            </a:r>
            <a:r>
              <a:rPr lang="en-US" sz="1200" dirty="0"/>
              <a:t>=</a:t>
            </a:r>
            <a:r>
              <a:rPr lang="en-US" sz="1200" dirty="0" err="1"/>
              <a:t>75Y_PVE25Lk</a:t>
            </a:r>
            <a:endParaRPr lang="en-US" sz="1200" dirty="0"/>
          </a:p>
        </p:txBody>
      </p:sp>
      <p:sp>
        <p:nvSpPr>
          <p:cNvPr id="5" name="Content Placeholder 4">
            <a:extLst>
              <a:ext uri="{FF2B5EF4-FFF2-40B4-BE49-F238E27FC236}">
                <a16:creationId xmlns:a16="http://schemas.microsoft.com/office/drawing/2014/main" xmlns="" id="{D6759BE4-00EB-B3EE-5256-E6E86B0ED050}"/>
              </a:ext>
            </a:extLst>
          </p:cNvPr>
          <p:cNvSpPr>
            <a:spLocks noGrp="1"/>
          </p:cNvSpPr>
          <p:nvPr>
            <p:ph idx="1"/>
          </p:nvPr>
        </p:nvSpPr>
        <p:spPr>
          <a:xfrm>
            <a:off x="289719" y="152400"/>
            <a:ext cx="6465887" cy="584775"/>
          </a:xfrm>
        </p:spPr>
        <p:txBody>
          <a:bodyPr>
            <a:spAutoFit/>
          </a:body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6" name="Text Box 21">
            <a:extLst>
              <a:ext uri="{FF2B5EF4-FFF2-40B4-BE49-F238E27FC236}">
                <a16:creationId xmlns:a16="http://schemas.microsoft.com/office/drawing/2014/main" xmlns="" id="{83394B35-C2EE-2529-6A8C-E70B9FDF48D1}"/>
              </a:ext>
            </a:extLst>
          </p:cNvPr>
          <p:cNvSpPr txBox="1">
            <a:spLocks noChangeArrowheads="1"/>
          </p:cNvSpPr>
          <p:nvPr/>
        </p:nvSpPr>
        <p:spPr bwMode="auto">
          <a:xfrm>
            <a:off x="-290001" y="769313"/>
            <a:ext cx="8885519"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a:extLst>
              <a:ext uri="{FF2B5EF4-FFF2-40B4-BE49-F238E27FC236}">
                <a16:creationId xmlns:a16="http://schemas.microsoft.com/office/drawing/2014/main" xmlns="" id="{679D5B5C-D533-60F3-DF6A-D58C8503ABA4}"/>
              </a:ext>
            </a:extLst>
          </p:cNvPr>
          <p:cNvSpPr>
            <a:spLocks noChangeArrowheads="1"/>
          </p:cNvSpPr>
          <p:nvPr/>
        </p:nvSpPr>
        <p:spPr bwMode="auto">
          <a:xfrm>
            <a:off x="518319" y="1600200"/>
            <a:ext cx="9371806" cy="56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Tiến</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thí</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nghiệm</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yêu</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cầu</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en-US" sz="2800" b="1"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altLang="en-US" sz="2800" b="1"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en-US" sz="2800" b="1" i="1" dirty="0">
              <a:latin typeface="Arial" panose="020B0604020202020204" pitchFamily="34" charset="0"/>
              <a:ea typeface="Calibri" panose="020F0502020204030204" pitchFamily="34" charset="0"/>
              <a:cs typeface="Arial" panose="020B0604020202020204" pitchFamily="34" charset="0"/>
            </a:endParaRPr>
          </a:p>
        </p:txBody>
      </p:sp>
      <p:sp>
        <p:nvSpPr>
          <p:cNvPr id="19462" name="Rectangle 3">
            <a:extLst>
              <a:ext uri="{FF2B5EF4-FFF2-40B4-BE49-F238E27FC236}">
                <a16:creationId xmlns:a16="http://schemas.microsoft.com/office/drawing/2014/main" xmlns="" id="{B079E0ED-BDBE-414B-3265-BE94AF1A6D04}"/>
              </a:ext>
            </a:extLst>
          </p:cNvPr>
          <p:cNvSpPr>
            <a:spLocks noChangeArrowheads="1"/>
          </p:cNvSpPr>
          <p:nvPr/>
        </p:nvSpPr>
        <p:spPr bwMode="auto">
          <a:xfrm rot="10800000" flipV="1">
            <a:off x="518319" y="2268216"/>
            <a:ext cx="11438414" cy="263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800" i="1" dirty="0">
                <a:solidFill>
                  <a:srgbClr val="000000"/>
                </a:solidFill>
                <a:latin typeface="Arial" panose="020B0604020202020204" pitchFamily="34" charset="0"/>
                <a:cs typeface="Arial" panose="020B0604020202020204" pitchFamily="34" charset="0"/>
              </a:rPr>
              <a:t>a) So </a:t>
            </a:r>
            <a:r>
              <a:rPr lang="en-US" altLang="en-US" sz="2800" i="1" dirty="0" err="1">
                <a:solidFill>
                  <a:srgbClr val="000000"/>
                </a:solidFill>
                <a:latin typeface="Arial" panose="020B0604020202020204" pitchFamily="34" charset="0"/>
                <a:cs typeface="Arial" panose="020B0604020202020204" pitchFamily="34" charset="0"/>
              </a:rPr>
              <a:t>sánh</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độ</a:t>
            </a:r>
            <a:r>
              <a:rPr lang="en-US" altLang="en-US" sz="2800" i="1" dirty="0">
                <a:solidFill>
                  <a:srgbClr val="000000"/>
                </a:solidFill>
                <a:latin typeface="Arial" panose="020B0604020202020204" pitchFamily="34" charset="0"/>
                <a:cs typeface="Arial" panose="020B0604020202020204" pitchFamily="34" charset="0"/>
              </a:rPr>
              <a:t> to </a:t>
            </a:r>
            <a:r>
              <a:rPr lang="en-US" altLang="en-US" sz="2800" i="1" dirty="0" err="1">
                <a:solidFill>
                  <a:srgbClr val="000000"/>
                </a:solidFill>
                <a:latin typeface="Arial" panose="020B0604020202020204" pitchFamily="34" charset="0"/>
                <a:cs typeface="Arial" panose="020B0604020202020204" pitchFamily="34" charset="0"/>
              </a:rPr>
              <a:t>của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nghe</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được</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trong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ba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trường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hợp</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gõ</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thoa</a:t>
            </a:r>
            <a:r>
              <a:rPr lang="en-US" altLang="en-US" sz="2800" i="1" dirty="0">
                <a:solidFill>
                  <a:srgbClr val="000000"/>
                </a:solidFill>
                <a:latin typeface="Arial" panose="020B0604020202020204" pitchFamily="34" charset="0"/>
                <a:cs typeface="Arial" panose="020B0604020202020204" pitchFamily="34" charset="0"/>
              </a:rPr>
              <a:t>.</a:t>
            </a:r>
            <a:endParaRPr lang="en-US" altLang="en-US" sz="2800" i="1" dirty="0">
              <a:latin typeface="Arial" panose="020B0604020202020204" pitchFamily="34" charset="0"/>
              <a:cs typeface="Arial" panose="020B0604020202020204" pitchFamily="34" charset="0"/>
            </a:endParaRPr>
          </a:p>
          <a:p>
            <a:pPr>
              <a:lnSpc>
                <a:spcPct val="120000"/>
              </a:lnSpc>
            </a:pPr>
            <a:r>
              <a:rPr lang="en-US" altLang="en-US" sz="2800" i="1" dirty="0">
                <a:solidFill>
                  <a:srgbClr val="000000"/>
                </a:solidFill>
                <a:latin typeface="Arial" panose="020B0604020202020204" pitchFamily="34" charset="0"/>
                <a:cs typeface="Arial" panose="020B0604020202020204" pitchFamily="34" charset="0"/>
              </a:rPr>
              <a:t>b) So </a:t>
            </a:r>
            <a:r>
              <a:rPr lang="en-US" altLang="en-US" sz="2800" i="1" dirty="0" err="1">
                <a:solidFill>
                  <a:srgbClr val="000000"/>
                </a:solidFill>
                <a:latin typeface="Arial" panose="020B0604020202020204" pitchFamily="34" charset="0"/>
                <a:cs typeface="Arial" panose="020B0604020202020204" pitchFamily="34" charset="0"/>
              </a:rPr>
              <a:t>sánh</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biên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độ</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của</a:t>
            </a:r>
            <a:r>
              <a:rPr lang="en-US" altLang="en-US" sz="2800" i="1" dirty="0">
                <a:solidFill>
                  <a:srgbClr val="000000"/>
                </a:solidFill>
                <a:latin typeface="Arial" panose="020B0604020202020204" pitchFamily="34" charset="0"/>
                <a:cs typeface="Arial" panose="020B0604020202020204" pitchFamily="34" charset="0"/>
              </a:rPr>
              <a:t> dao </a:t>
            </a:r>
            <a:r>
              <a:rPr lang="en-US" altLang="en-US" sz="2800" i="1" dirty="0" err="1">
                <a:solidFill>
                  <a:srgbClr val="000000"/>
                </a:solidFill>
                <a:latin typeface="Arial" panose="020B0604020202020204" pitchFamily="34" charset="0"/>
                <a:cs typeface="Arial" panose="020B0604020202020204" pitchFamily="34" charset="0"/>
              </a:rPr>
              <a:t>động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trên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màn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hình</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trong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ba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trường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hợp</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gõ</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thoa</a:t>
            </a:r>
            <a:r>
              <a:rPr lang="en-US" altLang="en-US" sz="2800" i="1" dirty="0">
                <a:solidFill>
                  <a:srgbClr val="000000"/>
                </a:solidFill>
                <a:latin typeface="Arial" panose="020B0604020202020204" pitchFamily="34" charset="0"/>
                <a:cs typeface="Arial" panose="020B0604020202020204" pitchFamily="34" charset="0"/>
              </a:rPr>
              <a:t>.</a:t>
            </a:r>
            <a:endParaRPr lang="en-US" altLang="en-US" sz="2800" i="1" dirty="0">
              <a:latin typeface="Arial" panose="020B0604020202020204" pitchFamily="34" charset="0"/>
              <a:cs typeface="Arial" panose="020B0604020202020204" pitchFamily="34" charset="0"/>
            </a:endParaRPr>
          </a:p>
          <a:p>
            <a:pPr>
              <a:lnSpc>
                <a:spcPct val="120000"/>
              </a:lnSpc>
            </a:pPr>
            <a:r>
              <a:rPr lang="en-US" altLang="en-US" sz="2800" i="1" dirty="0">
                <a:solidFill>
                  <a:srgbClr val="000000"/>
                </a:solidFill>
                <a:latin typeface="Arial" panose="020B0604020202020204" pitchFamily="34" charset="0"/>
                <a:cs typeface="Arial" panose="020B0604020202020204" pitchFamily="34" charset="0"/>
              </a:rPr>
              <a:t>c) </a:t>
            </a:r>
            <a:r>
              <a:rPr lang="en-US" altLang="en-US" sz="2800" i="1" dirty="0" err="1">
                <a:solidFill>
                  <a:srgbClr val="000000"/>
                </a:solidFill>
                <a:latin typeface="Arial" panose="020B0604020202020204" pitchFamily="34" charset="0"/>
                <a:cs typeface="Arial" panose="020B0604020202020204" pitchFamily="34" charset="0"/>
              </a:rPr>
              <a:t>Nêu</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nhận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xét</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về</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mối</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liên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hệ</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giữa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độ</a:t>
            </a:r>
            <a:r>
              <a:rPr lang="en-US" altLang="en-US" sz="2800" i="1" dirty="0">
                <a:solidFill>
                  <a:srgbClr val="000000"/>
                </a:solidFill>
                <a:latin typeface="Arial" panose="020B0604020202020204" pitchFamily="34" charset="0"/>
                <a:cs typeface="Arial" panose="020B0604020202020204" pitchFamily="34" charset="0"/>
              </a:rPr>
              <a:t> to </a:t>
            </a:r>
            <a:r>
              <a:rPr lang="en-US" altLang="en-US" sz="2800" i="1" dirty="0" err="1">
                <a:solidFill>
                  <a:srgbClr val="000000"/>
                </a:solidFill>
                <a:latin typeface="Arial" panose="020B0604020202020204" pitchFamily="34" charset="0"/>
                <a:cs typeface="Arial" panose="020B0604020202020204" pitchFamily="34" charset="0"/>
              </a:rPr>
              <a:t>của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nghe</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được</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và</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biên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độ</a:t>
            </a:r>
            <a:r>
              <a:rPr lang="en-US" altLang="en-US" sz="2800" i="1" dirty="0">
                <a:solidFill>
                  <a:srgbClr val="000000"/>
                </a:solidFill>
                <a:latin typeface="Arial" panose="020B0604020202020204" pitchFamily="34" charset="0"/>
                <a:cs typeface="Arial" panose="020B0604020202020204" pitchFamily="34" charset="0"/>
              </a:rPr>
              <a:t> dao </a:t>
            </a:r>
            <a:r>
              <a:rPr lang="en-US" altLang="en-US" sz="2800" i="1" dirty="0" err="1">
                <a:solidFill>
                  <a:srgbClr val="000000"/>
                </a:solidFill>
                <a:latin typeface="Arial" panose="020B0604020202020204" pitchFamily="34" charset="0"/>
                <a:cs typeface="Arial" panose="020B0604020202020204" pitchFamily="34" charset="0"/>
              </a:rPr>
              <a:t>động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của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sóng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a:t>
            </a:r>
            <a:endParaRPr lang="en-US" altLang="en-US" sz="2800" i="1" dirty="0">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xmlns="" id="{62E788C4-A93D-C0E0-A23C-951D7837E3D8}"/>
              </a:ext>
            </a:extLst>
          </p:cNvPr>
          <p:cNvSpPr>
            <a:spLocks noGrp="1"/>
          </p:cNvSpPr>
          <p:nvPr>
            <p:ph idx="1"/>
          </p:nvPr>
        </p:nvSpPr>
        <p:spPr>
          <a:xfrm>
            <a:off x="289719" y="152400"/>
            <a:ext cx="6465887" cy="584775"/>
          </a:xfrm>
        </p:spPr>
        <p:txBody>
          <a:bodyPr>
            <a:spAutoFit/>
          </a:body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4" name="Text Box 21">
            <a:extLst>
              <a:ext uri="{FF2B5EF4-FFF2-40B4-BE49-F238E27FC236}">
                <a16:creationId xmlns:a16="http://schemas.microsoft.com/office/drawing/2014/main" xmlns="" id="{19D5215A-2762-1073-1212-8A03E096CA01}"/>
              </a:ext>
            </a:extLst>
          </p:cNvPr>
          <p:cNvSpPr txBox="1">
            <a:spLocks noChangeArrowheads="1"/>
          </p:cNvSpPr>
          <p:nvPr/>
        </p:nvSpPr>
        <p:spPr bwMode="auto">
          <a:xfrm>
            <a:off x="-290001" y="769313"/>
            <a:ext cx="8885519"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5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xmlns="" id="{D7A5DF29-8E26-E019-9247-2E3512354AF2}"/>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a:solidFill>
                  <a:schemeClr val="accent1">
                    <a:lumMod val="75000"/>
                  </a:schemeClr>
                </a:solidFill>
                <a:latin typeface="Arial" panose="020B0604020202020204" pitchFamily="34" charset="0"/>
                <a:cs typeface="Arial" panose="020B0604020202020204" pitchFamily="34" charset="0"/>
              </a:rPr>
              <a:t>I. Độ to của âm </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
        <p:nvSpPr>
          <p:cNvPr id="4" name="Text Box 21">
            <a:extLst>
              <a:ext uri="{FF2B5EF4-FFF2-40B4-BE49-F238E27FC236}">
                <a16:creationId xmlns:a16="http://schemas.microsoft.com/office/drawing/2014/main" xmlns="" id="{2FFBE312-B348-327E-7DF9-5BF57575429B}"/>
              </a:ext>
            </a:extLst>
          </p:cNvPr>
          <p:cNvSpPr txBox="1">
            <a:spLocks noChangeArrowheads="1"/>
          </p:cNvSpPr>
          <p:nvPr/>
        </p:nvSpPr>
        <p:spPr bwMode="auto">
          <a:xfrm>
            <a:off x="-290001" y="609600"/>
            <a:ext cx="8885519"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p>
        </p:txBody>
      </p:sp>
      <p:sp>
        <p:nvSpPr>
          <p:cNvPr id="7" name="Content Placeholder 2">
            <a:extLst>
              <a:ext uri="{FF2B5EF4-FFF2-40B4-BE49-F238E27FC236}">
                <a16:creationId xmlns:a16="http://schemas.microsoft.com/office/drawing/2014/main" xmlns="" id="{99FC027B-1059-E7A3-B028-5DD3D8E19D13}"/>
              </a:ext>
            </a:extLst>
          </p:cNvPr>
          <p:cNvSpPr>
            <a:spLocks noGrp="1"/>
          </p:cNvSpPr>
          <p:nvPr>
            <p:ph idx="1"/>
          </p:nvPr>
        </p:nvSpPr>
        <p:spPr>
          <a:xfrm>
            <a:off x="518319" y="1143000"/>
            <a:ext cx="11491119" cy="3886200"/>
          </a:xfrm>
        </p:spPr>
        <p:txBody>
          <a:bodyPr/>
          <a:lstStyle/>
          <a:p>
            <a:pPr marL="0" indent="0">
              <a:lnSpc>
                <a:spcPct val="120000"/>
              </a:lnSpc>
              <a:buFont typeface="Arial" panose="020B0604020202020204" pitchFamily="34" charset="0"/>
              <a:buNone/>
              <a:defRPr/>
            </a:pPr>
            <a:r>
              <a:rPr lang="vi-VN" sz="2800" dirty="0"/>
              <a:t>a) So sánh độ to của âm nghe được trong ba trường hợp gõ âm thoa:</a:t>
            </a:r>
          </a:p>
          <a:p>
            <a:pPr marL="0" indent="0">
              <a:lnSpc>
                <a:spcPct val="120000"/>
              </a:lnSpc>
              <a:buNone/>
              <a:defRPr/>
            </a:pPr>
            <a:r>
              <a:rPr lang="en-US" sz="2800" dirty="0"/>
              <a:t>	- </a:t>
            </a:r>
            <a:r>
              <a:rPr lang="vi-VN" sz="2800" dirty="0"/>
              <a:t>Trường hợp 1. Dùng búa cao su gõ nhẹ vào một nhánh âm thoa: âm phát ra nhỏ nhất.</a:t>
            </a:r>
          </a:p>
          <a:p>
            <a:pPr marL="0" indent="0">
              <a:lnSpc>
                <a:spcPct val="120000"/>
              </a:lnSpc>
              <a:buNone/>
              <a:defRPr/>
            </a:pPr>
            <a:r>
              <a:rPr lang="en-US" sz="2800" dirty="0"/>
              <a:t>	- </a:t>
            </a:r>
            <a:r>
              <a:rPr lang="vi-VN" sz="2800" dirty="0"/>
              <a:t>Trường hợp 2. Gõ mạnh vào âm thoa: âm phát ra to hơn.</a:t>
            </a:r>
          </a:p>
          <a:p>
            <a:pPr marL="0" indent="0">
              <a:lnSpc>
                <a:spcPct val="120000"/>
              </a:lnSpc>
              <a:buNone/>
              <a:defRPr/>
            </a:pPr>
            <a:r>
              <a:rPr lang="en-US" sz="2800" dirty="0"/>
              <a:t>	- </a:t>
            </a:r>
            <a:r>
              <a:rPr lang="vi-VN" sz="2800" dirty="0"/>
              <a:t>Trường hợp 3. Gõ mạnh hơn vào âm thoa: âm phát ra to nhất.</a:t>
            </a:r>
          </a:p>
          <a:p>
            <a:pPr marL="0" indent="0">
              <a:lnSpc>
                <a:spcPct val="120000"/>
              </a:lnSpc>
              <a:buFont typeface="Arial" panose="020B0604020202020204" pitchFamily="34" charset="0"/>
              <a:buNone/>
              <a:defRPr/>
            </a:pPr>
            <a:r>
              <a:rPr lang="vi-VN" sz="2800" dirty="0"/>
              <a:t>b) Biên độ của dao động âm trên màn hình trong ba trường hợp gõ âm thoa: trường hợp 1 &lt; trường hợp 2 &lt; trường hợp 3</a:t>
            </a:r>
          </a:p>
          <a:p>
            <a:pPr marL="0" indent="0">
              <a:lnSpc>
                <a:spcPct val="120000"/>
              </a:lnSpc>
              <a:buFont typeface="Arial" panose="020B0604020202020204" pitchFamily="34" charset="0"/>
              <a:buNone/>
              <a:defRPr/>
            </a:pPr>
            <a:r>
              <a:rPr lang="vi-VN" sz="2800" dirty="0"/>
              <a:t>c) Mối liên hệ giữa độ to của âm nghe được và biên độ dao động của sóng âm: âm nghe được càng to khi biên độ âm càng lớn và ngược lại, âm nghe được càng nhỏ khi biên độ âm càng nhỏ.</a:t>
            </a:r>
          </a:p>
          <a:p>
            <a:pPr>
              <a:lnSpc>
                <a:spcPct val="120000"/>
              </a:lnSpc>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7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75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75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75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75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a:extLst>
              <a:ext uri="{FF2B5EF4-FFF2-40B4-BE49-F238E27FC236}">
                <a16:creationId xmlns:a16="http://schemas.microsoft.com/office/drawing/2014/main" xmlns="" id="{4FDECCC7-DD40-4EEA-8FB4-8932A669283D}"/>
              </a:ext>
            </a:extLst>
          </p:cNvPr>
          <p:cNvSpPr>
            <a:spLocks noChangeArrowheads="1"/>
          </p:cNvSpPr>
          <p:nvPr/>
        </p:nvSpPr>
        <p:spPr bwMode="auto">
          <a:xfrm>
            <a:off x="1356519" y="1548825"/>
            <a:ext cx="8937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200" b="1" dirty="0" err="1">
                <a:solidFill>
                  <a:sysClr val="windowText" lastClr="000000"/>
                </a:solidFill>
                <a:latin typeface="Arial" panose="020B0604020202020204" pitchFamily="34" charset="0"/>
                <a:cs typeface="Arial" panose="020B0604020202020204" pitchFamily="34" charset="0"/>
              </a:rPr>
              <a:t>Âm</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nghe</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được</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càng</a:t>
            </a:r>
            <a:r>
              <a:rPr lang="en-US" altLang="en-US" sz="3200" b="1" dirty="0">
                <a:solidFill>
                  <a:sysClr val="windowText" lastClr="000000"/>
                </a:solidFill>
                <a:latin typeface="Arial" panose="020B0604020202020204" pitchFamily="34" charset="0"/>
                <a:cs typeface="Arial" panose="020B0604020202020204" pitchFamily="34" charset="0"/>
              </a:rPr>
              <a:t> to </a:t>
            </a:r>
            <a:r>
              <a:rPr lang="en-US" altLang="en-US" sz="3200" b="1" dirty="0" err="1">
                <a:solidFill>
                  <a:sysClr val="windowText" lastClr="000000"/>
                </a:solidFill>
                <a:latin typeface="Arial" panose="020B0604020202020204" pitchFamily="34" charset="0"/>
                <a:cs typeface="Arial" panose="020B0604020202020204" pitchFamily="34" charset="0"/>
              </a:rPr>
              <a:t>thì</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biên</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độ</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càng</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b="1" dirty="0" err="1">
                <a:solidFill>
                  <a:sysClr val="windowText" lastClr="000000"/>
                </a:solidFill>
                <a:latin typeface="Arial" panose="020B0604020202020204" pitchFamily="34" charset="0"/>
                <a:cs typeface="Arial" panose="020B0604020202020204" pitchFamily="34" charset="0"/>
              </a:rPr>
              <a:t>lớn</a:t>
            </a:r>
            <a:r>
              <a:rPr lang="en-US" altLang="en-US" sz="3200" b="1" dirty="0">
                <a:solidFill>
                  <a:sysClr val="windowText" lastClr="000000"/>
                </a:solidFill>
                <a:latin typeface="Arial" panose="020B0604020202020204" pitchFamily="34" charset="0"/>
                <a:cs typeface="Arial" panose="020B0604020202020204" pitchFamily="34" charset="0"/>
              </a:rPr>
              <a:t> </a:t>
            </a:r>
            <a:r>
              <a:rPr lang="en-US" altLang="en-US" sz="3200" dirty="0">
                <a:solidFill>
                  <a:sysClr val="windowText" lastClr="000000"/>
                </a:solidFill>
                <a:latin typeface="Arial" panose="020B0604020202020204" pitchFamily="34" charset="0"/>
                <a:cs typeface="Arial" panose="020B0604020202020204" pitchFamily="34" charset="0"/>
              </a:rPr>
              <a:t> </a:t>
            </a:r>
          </a:p>
        </p:txBody>
      </p:sp>
      <p:sp>
        <p:nvSpPr>
          <p:cNvPr id="4" name="Content Placeholder 4">
            <a:extLst>
              <a:ext uri="{FF2B5EF4-FFF2-40B4-BE49-F238E27FC236}">
                <a16:creationId xmlns:a16="http://schemas.microsoft.com/office/drawing/2014/main" xmlns="" id="{8D9E1164-3BE0-F18B-7623-84B1C1D22EF7}"/>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5" name="Text Box 21">
            <a:extLst>
              <a:ext uri="{FF2B5EF4-FFF2-40B4-BE49-F238E27FC236}">
                <a16:creationId xmlns:a16="http://schemas.microsoft.com/office/drawing/2014/main" xmlns="" id="{BCB3084D-BFCF-7928-6962-645939F29C33}"/>
              </a:ext>
            </a:extLst>
          </p:cNvPr>
          <p:cNvSpPr txBox="1">
            <a:spLocks noChangeArrowheads="1"/>
          </p:cNvSpPr>
          <p:nvPr/>
        </p:nvSpPr>
        <p:spPr bwMode="auto">
          <a:xfrm>
            <a:off x="-319881" y="737175"/>
            <a:ext cx="8885519"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p>
        </p:txBody>
      </p:sp>
      <p:sp>
        <p:nvSpPr>
          <p:cNvPr id="6" name="Arrow: Right 5">
            <a:extLst>
              <a:ext uri="{FF2B5EF4-FFF2-40B4-BE49-F238E27FC236}">
                <a16:creationId xmlns:a16="http://schemas.microsoft.com/office/drawing/2014/main" xmlns="" id="{CC70B112-7B11-733D-7412-F8C4D7DFB46B}"/>
              </a:ext>
            </a:extLst>
          </p:cNvPr>
          <p:cNvSpPr/>
          <p:nvPr/>
        </p:nvSpPr>
        <p:spPr>
          <a:xfrm>
            <a:off x="568851" y="1616690"/>
            <a:ext cx="609600" cy="34153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E269B71-9478-9A75-A740-AC32E2561F04}"/>
              </a:ext>
            </a:extLst>
          </p:cNvPr>
          <p:cNvPicPr>
            <a:picLocks noChangeAspect="1"/>
          </p:cNvPicPr>
          <p:nvPr/>
        </p:nvPicPr>
        <p:blipFill>
          <a:blip r:embed="rId2">
            <a:extLst>
              <a:ext uri="{28A0092B-C50C-407E-A947-70E740481C1C}">
                <a14:useLocalDpi xmlns:a14="http://schemas.microsoft.com/office/drawing/2010/main" val="0"/>
              </a:ext>
            </a:extLst>
          </a:blip>
          <a:srcRect t="2983" r="2" b="11090"/>
          <a:stretch>
            <a:fillRect/>
          </a:stretch>
        </p:blipFill>
        <p:spPr bwMode="auto">
          <a:xfrm>
            <a:off x="442119" y="894843"/>
            <a:ext cx="5047457" cy="32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agram&#10;&#10;Description automatically generated">
            <a:extLst>
              <a:ext uri="{FF2B5EF4-FFF2-40B4-BE49-F238E27FC236}">
                <a16:creationId xmlns:a16="http://schemas.microsoft.com/office/drawing/2014/main" xmlns="" id="{70A25379-99B0-E993-FE81-02FB4828338F}"/>
              </a:ext>
            </a:extLst>
          </p:cNvPr>
          <p:cNvPicPr>
            <a:picLocks noChangeAspect="1"/>
          </p:cNvPicPr>
          <p:nvPr/>
        </p:nvPicPr>
        <p:blipFill>
          <a:blip r:embed="rId3">
            <a:extLst>
              <a:ext uri="{28A0092B-C50C-407E-A947-70E740481C1C}">
                <a14:useLocalDpi xmlns:a14="http://schemas.microsoft.com/office/drawing/2010/main" val="0"/>
              </a:ext>
            </a:extLst>
          </a:blip>
          <a:srcRect r="-2" b="13477"/>
          <a:stretch>
            <a:fillRect/>
          </a:stretch>
        </p:blipFill>
        <p:spPr bwMode="auto">
          <a:xfrm>
            <a:off x="5489576" y="818077"/>
            <a:ext cx="60055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D27AEC2E-C12E-3210-2863-53E8DCFDCAF8}"/>
              </a:ext>
            </a:extLst>
          </p:cNvPr>
          <p:cNvSpPr txBox="1">
            <a:spLocks noChangeArrowheads="1"/>
          </p:cNvSpPr>
          <p:nvPr/>
        </p:nvSpPr>
        <p:spPr bwMode="auto">
          <a:xfrm>
            <a:off x="823119" y="199012"/>
            <a:ext cx="1066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i="1" dirty="0" err="1">
                <a:latin typeface="Arial" panose="020B0604020202020204" pitchFamily="34" charset="0"/>
                <a:ea typeface="Roboto" panose="02000000000000000000" pitchFamily="2" charset="0"/>
                <a:cs typeface="Arial" panose="020B0604020202020204" pitchFamily="34" charset="0"/>
              </a:rPr>
              <a:t>Vì</a:t>
            </a:r>
            <a:r>
              <a:rPr lang="en-US" altLang="en-US" sz="2800" i="1" dirty="0">
                <a:latin typeface="Arial" panose="020B0604020202020204" pitchFamily="34" charset="0"/>
                <a:ea typeface="Roboto" panose="02000000000000000000" pitchFamily="2" charset="0"/>
                <a:cs typeface="Arial" panose="020B0604020202020204" pitchFamily="34" charset="0"/>
              </a:rPr>
              <a:t> </a:t>
            </a:r>
            <a:r>
              <a:rPr lang="en-US" altLang="en-US" sz="2800" i="1" dirty="0" err="1">
                <a:latin typeface="Arial" panose="020B0604020202020204" pitchFamily="34" charset="0"/>
                <a:ea typeface="Roboto" panose="02000000000000000000" pitchFamily="2" charset="0"/>
                <a:cs typeface="Arial" panose="020B0604020202020204" pitchFamily="34" charset="0"/>
              </a:rPr>
              <a:t>sao</a:t>
            </a:r>
            <a:r>
              <a:rPr lang="en-US" altLang="en-US" sz="2800" i="1" dirty="0">
                <a:latin typeface="Arial" panose="020B0604020202020204" pitchFamily="34" charset="0"/>
                <a:ea typeface="Roboto" panose="02000000000000000000" pitchFamily="2" charset="0"/>
                <a:cs typeface="Arial" panose="020B0604020202020204" pitchFamily="34" charset="0"/>
              </a:rPr>
              <a:t> ta </a:t>
            </a:r>
            <a:r>
              <a:rPr lang="en-US" altLang="en-US" sz="2800" i="1" dirty="0" err="1">
                <a:latin typeface="Arial" panose="020B0604020202020204" pitchFamily="34" charset="0"/>
                <a:ea typeface="Roboto" panose="02000000000000000000" pitchFamily="2" charset="0"/>
                <a:cs typeface="Arial" panose="020B0604020202020204" pitchFamily="34" charset="0"/>
              </a:rPr>
              <a:t>nghe</a:t>
            </a:r>
            <a:r>
              <a:rPr lang="en-US" altLang="en-US" sz="2800" i="1" dirty="0">
                <a:latin typeface="Arial" panose="020B0604020202020204" pitchFamily="34" charset="0"/>
                <a:ea typeface="Roboto" panose="02000000000000000000" pitchFamily="2" charset="0"/>
                <a:cs typeface="Arial" panose="020B0604020202020204" pitchFamily="34" charset="0"/>
              </a:rPr>
              <a:t> </a:t>
            </a:r>
            <a:r>
              <a:rPr lang="en-US" altLang="en-US" sz="2800" i="1" dirty="0" err="1">
                <a:latin typeface="Arial" panose="020B0604020202020204" pitchFamily="34" charset="0"/>
                <a:ea typeface="Roboto" panose="02000000000000000000" pitchFamily="2" charset="0"/>
                <a:cs typeface="Arial" panose="020B0604020202020204" pitchFamily="34" charset="0"/>
              </a:rPr>
              <a:t>được</a:t>
            </a:r>
            <a:r>
              <a:rPr lang="en-US" altLang="en-US" sz="2800" i="1" dirty="0">
                <a:latin typeface="Arial" panose="020B0604020202020204" pitchFamily="34" charset="0"/>
                <a:ea typeface="Roboto" panose="02000000000000000000" pitchFamily="2" charset="0"/>
                <a:cs typeface="Arial" panose="020B0604020202020204" pitchFamily="34" charset="0"/>
              </a:rPr>
              <a:t> </a:t>
            </a:r>
            <a:r>
              <a:rPr lang="en-US" altLang="en-US" sz="2800" i="1" dirty="0" err="1">
                <a:latin typeface="Arial" panose="020B0604020202020204" pitchFamily="34" charset="0"/>
                <a:ea typeface="Roboto" panose="02000000000000000000" pitchFamily="2" charset="0"/>
                <a:cs typeface="Arial" panose="020B0604020202020204" pitchFamily="34" charset="0"/>
              </a:rPr>
              <a:t>tiếng</a:t>
            </a:r>
            <a:r>
              <a:rPr lang="en-US" altLang="en-US" sz="2800" i="1" dirty="0">
                <a:latin typeface="Arial" panose="020B0604020202020204" pitchFamily="34" charset="0"/>
                <a:ea typeface="Roboto" panose="02000000000000000000" pitchFamily="2" charset="0"/>
                <a:cs typeface="Arial" panose="020B0604020202020204" pitchFamily="34" charset="0"/>
              </a:rPr>
              <a:t> </a:t>
            </a:r>
            <a:r>
              <a:rPr lang="en-US" altLang="en-US" sz="2800" i="1" dirty="0" err="1">
                <a:latin typeface="Arial" panose="020B0604020202020204" pitchFamily="34" charset="0"/>
                <a:ea typeface="Roboto" panose="02000000000000000000" pitchFamily="2" charset="0"/>
                <a:cs typeface="Arial" panose="020B0604020202020204" pitchFamily="34" charset="0"/>
              </a:rPr>
              <a:t>động</a:t>
            </a:r>
            <a:r>
              <a:rPr lang="en-US" altLang="en-US" sz="2800" i="1" dirty="0">
                <a:latin typeface="Arial" panose="020B0604020202020204" pitchFamily="34" charset="0"/>
                <a:ea typeface="Roboto" panose="02000000000000000000" pitchFamily="2" charset="0"/>
                <a:cs typeface="Arial" panose="020B0604020202020204" pitchFamily="34" charset="0"/>
              </a:rPr>
              <a:t> </a:t>
            </a:r>
            <a:r>
              <a:rPr lang="en-US" altLang="en-US" sz="2800" i="1" dirty="0" err="1">
                <a:latin typeface="Arial" panose="020B0604020202020204" pitchFamily="34" charset="0"/>
                <a:ea typeface="Roboto" panose="02000000000000000000" pitchFamily="2" charset="0"/>
                <a:cs typeface="Arial" panose="020B0604020202020204" pitchFamily="34" charset="0"/>
              </a:rPr>
              <a:t>xung</a:t>
            </a:r>
            <a:r>
              <a:rPr lang="en-US" altLang="en-US" sz="2800" i="1" dirty="0">
                <a:latin typeface="Arial" panose="020B0604020202020204" pitchFamily="34" charset="0"/>
                <a:ea typeface="Roboto" panose="02000000000000000000" pitchFamily="2" charset="0"/>
                <a:cs typeface="Arial" panose="020B0604020202020204" pitchFamily="34" charset="0"/>
              </a:rPr>
              <a:t> </a:t>
            </a:r>
            <a:r>
              <a:rPr lang="en-US" altLang="en-US" sz="2800" i="1" dirty="0" err="1">
                <a:latin typeface="Arial" panose="020B0604020202020204" pitchFamily="34" charset="0"/>
                <a:ea typeface="Roboto" panose="02000000000000000000" pitchFamily="2" charset="0"/>
                <a:cs typeface="Arial" panose="020B0604020202020204" pitchFamily="34" charset="0"/>
              </a:rPr>
              <a:t>quanh</a:t>
            </a:r>
            <a:r>
              <a:rPr lang="en-US" altLang="en-US" sz="2800" i="1" dirty="0">
                <a:latin typeface="Arial" panose="020B0604020202020204" pitchFamily="34" charset="0"/>
                <a:ea typeface="Roboto" panose="02000000000000000000" pitchFamily="2" charset="0"/>
                <a:cs typeface="Arial" panose="020B0604020202020204" pitchFamily="34" charset="0"/>
              </a:rPr>
              <a:t>?</a:t>
            </a:r>
          </a:p>
        </p:txBody>
      </p:sp>
      <p:sp>
        <p:nvSpPr>
          <p:cNvPr id="11" name="Text Box 2">
            <a:extLst>
              <a:ext uri="{FF2B5EF4-FFF2-40B4-BE49-F238E27FC236}">
                <a16:creationId xmlns:a16="http://schemas.microsoft.com/office/drawing/2014/main" xmlns="" id="{968D2B1E-4E15-900B-9ADB-4FBCD84F3A61}"/>
              </a:ext>
            </a:extLst>
          </p:cNvPr>
          <p:cNvSpPr txBox="1">
            <a:spLocks noChangeArrowheads="1"/>
          </p:cNvSpPr>
          <p:nvPr/>
        </p:nvSpPr>
        <p:spPr bwMode="auto">
          <a:xfrm>
            <a:off x="373698" y="4321207"/>
            <a:ext cx="11125200" cy="211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spcBef>
                <a:spcPts val="0"/>
              </a:spcBef>
            </a:pPr>
            <a:r>
              <a:rPr lang="en-US" altLang="en-US" sz="2800" dirty="0">
                <a:latin typeface="Arial" panose="020B0604020202020204" pitchFamily="34" charset="0"/>
                <a:cs typeface="Arial" panose="020B0604020202020204" pitchFamily="34" charset="0"/>
              </a:rPr>
              <a:t>Khi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thanh</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quá</a:t>
            </a:r>
            <a:r>
              <a:rPr lang="en-US" altLang="en-US" sz="2800" b="1" dirty="0">
                <a:latin typeface="Arial" panose="020B0604020202020204" pitchFamily="34" charset="0"/>
                <a:cs typeface="Arial" panose="020B0604020202020204" pitchFamily="34" charset="0"/>
              </a:rPr>
              <a:t> to</a:t>
            </a:r>
            <a:r>
              <a:rPr lang="en-US" altLang="en-US" sz="2800" dirty="0">
                <a:latin typeface="Arial" panose="020B0604020202020204" pitchFamily="34" charset="0"/>
                <a:cs typeface="Arial" panose="020B0604020202020204" pitchFamily="34" charset="0"/>
              </a:rPr>
              <a:t>, ta </a:t>
            </a:r>
            <a:r>
              <a:rPr lang="en-US" altLang="en-US" sz="2800" dirty="0" err="1">
                <a:latin typeface="Arial" panose="020B0604020202020204" pitchFamily="34" charset="0"/>
                <a:cs typeface="Arial" panose="020B0604020202020204" pitchFamily="34" charset="0"/>
              </a:rPr>
              <a:t>sẽ</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thấy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cảm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giác</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đau</a:t>
            </a:r>
            <a:r>
              <a:rPr lang="en-US" altLang="en-US" sz="2800" b="1" dirty="0">
                <a:latin typeface="Arial" panose="020B0604020202020204" pitchFamily="34" charset="0"/>
                <a:cs typeface="Arial" panose="020B0604020202020204" pitchFamily="34" charset="0"/>
              </a:rPr>
              <a:t> ở </a:t>
            </a:r>
            <a:r>
              <a:rPr lang="en-US" altLang="en-US" sz="2800" b="1" dirty="0" err="1">
                <a:latin typeface="Arial" panose="020B0604020202020204" pitchFamily="34" charset="0"/>
                <a:cs typeface="Arial" panose="020B0604020202020204" pitchFamily="34" charset="0"/>
              </a:rPr>
              <a:t>trong</a:t>
            </a:r>
            <a:r>
              <a:rPr lang="en-US" altLang="en-US" sz="2800" b="1" dirty="0">
                <a:latin typeface="Arial" panose="020B0604020202020204" pitchFamily="34" charset="0"/>
                <a:cs typeface="Arial" panose="020B0604020202020204" pitchFamily="34" charset="0"/>
              </a:rPr>
              <a:t> tai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Nếu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tình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trạng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này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kéo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dài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ảnh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hưởng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làm</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suy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giảm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thính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giác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tạm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thời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hoặc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vĩnh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viễn</a:t>
            </a:r>
            <a:r>
              <a:rPr lang="en-US" altLang="en-US" sz="2800" dirty="0">
                <a:latin typeface="Arial" panose="020B0604020202020204" pitchFamily="34" charset="0"/>
                <a:cs typeface="Arial" panose="020B0604020202020204" pitchFamily="34" charset="0"/>
              </a:rPr>
              <a:t>. Khi </a:t>
            </a:r>
            <a:r>
              <a:rPr lang="en-US" altLang="en-US" sz="2800" dirty="0" err="1">
                <a:latin typeface="Arial" panose="020B0604020202020204" pitchFamily="34" charset="0"/>
                <a:cs typeface="Arial" panose="020B0604020202020204" pitchFamily="34" charset="0"/>
              </a:rPr>
              <a:t>đó</a:t>
            </a:r>
            <a:r>
              <a:rPr lang="en-US" altLang="en-US" sz="2800" dirty="0">
                <a:latin typeface="Arial" panose="020B0604020202020204" pitchFamily="34" charset="0"/>
                <a:cs typeface="Arial" panose="020B0604020202020204" pitchFamily="34" charset="0"/>
              </a:rPr>
              <a:t> ta </a:t>
            </a:r>
            <a:r>
              <a:rPr lang="en-US" altLang="en-US" sz="2800" dirty="0" err="1">
                <a:latin typeface="Arial" panose="020B0604020202020204" pitchFamily="34" charset="0"/>
                <a:cs typeface="Arial" panose="020B0604020202020204" pitchFamily="34" charset="0"/>
              </a:rPr>
              <a:t>phải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tìm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cách</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hoặc</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giảm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tiếp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xúc</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giảm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độ</a:t>
            </a:r>
            <a:r>
              <a:rPr lang="en-US" altLang="en-US" sz="2800" b="1"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nguồn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đến</a:t>
            </a:r>
            <a:r>
              <a:rPr lang="en-US" altLang="en-US" sz="2800" dirty="0">
                <a:latin typeface="Arial" panose="020B0604020202020204" pitchFamily="34" charset="0"/>
                <a:cs typeface="Arial" panose="020B0604020202020204" pitchFamily="34" charset="0"/>
              </a:rPr>
              <a:t> tai</a:t>
            </a:r>
            <a:r>
              <a:rPr lang="en-US" altLang="en-US" sz="2800" b="1" dirty="0">
                <a:latin typeface="Arial" panose="020B0604020202020204" pitchFamily="34" charset="0"/>
                <a:cs typeface="Arial" panose="020B0604020202020204" pitchFamily="34" charset="0"/>
              </a:rPr>
              <a:t>.</a:t>
            </a:r>
          </a:p>
        </p:txBody>
      </p:sp>
      <p:sp>
        <p:nvSpPr>
          <p:cNvPr id="13" name="Text Box 11">
            <a:extLst>
              <a:ext uri="{FF2B5EF4-FFF2-40B4-BE49-F238E27FC236}">
                <a16:creationId xmlns:a16="http://schemas.microsoft.com/office/drawing/2014/main" xmlns="" id="{0FF1578C-038A-4174-D7D5-464F784FC9E5}"/>
              </a:ext>
            </a:extLst>
          </p:cNvPr>
          <p:cNvSpPr txBox="1">
            <a:spLocks noChangeArrowheads="1"/>
          </p:cNvSpPr>
          <p:nvPr/>
        </p:nvSpPr>
        <p:spPr bwMode="auto">
          <a:xfrm>
            <a:off x="214314" y="138112"/>
            <a:ext cx="2209006" cy="584775"/>
          </a:xfrm>
          <a:prstGeom prst="rect">
            <a:avLst/>
          </a:prstGeom>
          <a:noFill/>
          <a:ln w="9525">
            <a:noFill/>
            <a:miter lim="800000"/>
            <a:headEnd/>
            <a:tailEnd/>
          </a:ln>
          <a:effectLst/>
        </p:spPr>
        <p:txBody>
          <a:bodyPr wrap="square">
            <a:spAutoFit/>
          </a:bodyPr>
          <a:lstStyle/>
          <a:p>
            <a:pPr defTabSz="912114">
              <a:spcBef>
                <a:spcPct val="50000"/>
              </a:spcBef>
              <a:defRPr/>
            </a:pPr>
            <a:r>
              <a:rPr lang="en-US" sz="3200" b="1" dirty="0" err="1">
                <a:latin typeface="Arial" panose="020B0604020202020204" pitchFamily="34" charset="0"/>
                <a:cs typeface="Arial" panose="020B0604020202020204" pitchFamily="34" charset="0"/>
              </a:rPr>
              <a:t>Vận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dụng</a:t>
            </a:r>
            <a:r>
              <a:rPr lang="en-US" sz="3200" b="1"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25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5c-prepare-0.jpg">
            <a:extLst>
              <a:ext uri="{FF2B5EF4-FFF2-40B4-BE49-F238E27FC236}">
                <a16:creationId xmlns:a16="http://schemas.microsoft.com/office/drawing/2014/main" xmlns="" id="{81C6DD6A-8F6F-F484-3397-ADFD7001EE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205" y="1373980"/>
            <a:ext cx="5330983" cy="431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c225_kienthuc_3_ljeg.jpg">
            <a:extLst>
              <a:ext uri="{FF2B5EF4-FFF2-40B4-BE49-F238E27FC236}">
                <a16:creationId xmlns:a16="http://schemas.microsoft.com/office/drawing/2014/main" xmlns="" id="{9FC8E48A-3F29-EB65-B0DC-0CAC2D9935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4188" y="1371600"/>
            <a:ext cx="6421913" cy="426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xmlns="" id="{B68C6F1D-8AA2-C9EC-87DB-B1562BF104AD}"/>
              </a:ext>
            </a:extLst>
          </p:cNvPr>
          <p:cNvSpPr txBox="1">
            <a:spLocks noChangeArrowheads="1"/>
          </p:cNvSpPr>
          <p:nvPr/>
        </p:nvSpPr>
        <p:spPr bwMode="auto">
          <a:xfrm>
            <a:off x="2128838" y="125412"/>
            <a:ext cx="10033000" cy="10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0000"/>
              </a:lnSpc>
              <a:spcBef>
                <a:spcPts val="0"/>
              </a:spcBef>
            </a:pPr>
            <a:r>
              <a:rPr lang="en-US" altLang="en-US" sz="2800" dirty="0" err="1">
                <a:latin typeface="Arial" panose="020B0604020202020204" pitchFamily="34" charset="0"/>
                <a:ea typeface="Roboto" panose="02000000000000000000" pitchFamily="2" charset="0"/>
                <a:cs typeface="Arial" panose="020B0604020202020204" pitchFamily="34" charset="0"/>
              </a:rPr>
              <a:t>Giải</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thích</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tại</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sao</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các</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nhân</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viên</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điều</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hướng</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máy</a:t>
            </a:r>
            <a:r>
              <a:rPr lang="en-US" altLang="en-US" sz="2800" dirty="0">
                <a:latin typeface="Arial" panose="020B0604020202020204" pitchFamily="34" charset="0"/>
                <a:ea typeface="Roboto" panose="02000000000000000000" pitchFamily="2" charset="0"/>
                <a:cs typeface="Arial" panose="020B0604020202020204" pitchFamily="34" charset="0"/>
              </a:rPr>
              <a:t> bay </a:t>
            </a:r>
            <a:r>
              <a:rPr lang="en-US" altLang="en-US" sz="2800" dirty="0" err="1">
                <a:latin typeface="Arial" panose="020B0604020202020204" pitchFamily="34" charset="0"/>
                <a:ea typeface="Roboto" panose="02000000000000000000" pitchFamily="2" charset="0"/>
                <a:cs typeface="Arial" panose="020B0604020202020204" pitchFamily="34" charset="0"/>
              </a:rPr>
              <a:t>tại</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mặt</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đất</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bên</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trong</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sân</a:t>
            </a:r>
            <a:r>
              <a:rPr lang="en-US" altLang="en-US" sz="2800" dirty="0">
                <a:latin typeface="Arial" panose="020B0604020202020204" pitchFamily="34" charset="0"/>
                <a:ea typeface="Roboto" panose="02000000000000000000" pitchFamily="2" charset="0"/>
                <a:cs typeface="Arial" panose="020B0604020202020204" pitchFamily="34" charset="0"/>
              </a:rPr>
              <a:t> bay </a:t>
            </a:r>
            <a:r>
              <a:rPr lang="en-US" altLang="en-US" sz="2800" dirty="0" err="1">
                <a:latin typeface="Arial" panose="020B0604020202020204" pitchFamily="34" charset="0"/>
                <a:ea typeface="Roboto" panose="02000000000000000000" pitchFamily="2" charset="0"/>
                <a:cs typeface="Arial" panose="020B0604020202020204" pitchFamily="34" charset="0"/>
              </a:rPr>
              <a:t>đều</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phải</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đeo</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dirty="0" err="1">
                <a:latin typeface="Arial" panose="020B0604020202020204" pitchFamily="34" charset="0"/>
                <a:ea typeface="Roboto" panose="02000000000000000000" pitchFamily="2" charset="0"/>
                <a:cs typeface="Arial" panose="020B0604020202020204" pitchFamily="34" charset="0"/>
              </a:rPr>
              <a:t>các</a:t>
            </a:r>
            <a:r>
              <a:rPr lang="en-US" altLang="en-US" sz="2800" dirty="0">
                <a:latin typeface="Arial" panose="020B0604020202020204" pitchFamily="34" charset="0"/>
                <a:ea typeface="Roboto" panose="02000000000000000000" pitchFamily="2" charset="0"/>
                <a:cs typeface="Arial" panose="020B0604020202020204" pitchFamily="34" charset="0"/>
              </a:rPr>
              <a:t> </a:t>
            </a:r>
            <a:r>
              <a:rPr lang="en-US" altLang="en-US" sz="2800" b="1" dirty="0" err="1">
                <a:latin typeface="Arial" panose="020B0604020202020204" pitchFamily="34" charset="0"/>
                <a:ea typeface="Roboto" panose="02000000000000000000" pitchFamily="2" charset="0"/>
                <a:cs typeface="Arial" panose="020B0604020202020204" pitchFamily="34" charset="0"/>
              </a:rPr>
              <a:t>dụng</a:t>
            </a:r>
            <a:r>
              <a:rPr lang="en-US" altLang="en-US" sz="2800" b="1" dirty="0">
                <a:latin typeface="Arial" panose="020B0604020202020204" pitchFamily="34" charset="0"/>
                <a:ea typeface="Roboto" panose="02000000000000000000" pitchFamily="2" charset="0"/>
                <a:cs typeface="Arial" panose="020B0604020202020204" pitchFamily="34" charset="0"/>
              </a:rPr>
              <a:t> </a:t>
            </a:r>
            <a:r>
              <a:rPr lang="en-US" altLang="en-US" sz="2800" b="1" dirty="0" err="1">
                <a:latin typeface="Arial" panose="020B0604020202020204" pitchFamily="34" charset="0"/>
                <a:ea typeface="Roboto" panose="02000000000000000000" pitchFamily="2" charset="0"/>
                <a:cs typeface="Arial" panose="020B0604020202020204" pitchFamily="34" charset="0"/>
              </a:rPr>
              <a:t>cụ</a:t>
            </a:r>
            <a:r>
              <a:rPr lang="en-US" altLang="en-US" sz="2800" b="1" dirty="0">
                <a:latin typeface="Arial" panose="020B0604020202020204" pitchFamily="34" charset="0"/>
                <a:ea typeface="Roboto" panose="02000000000000000000" pitchFamily="2" charset="0"/>
                <a:cs typeface="Arial" panose="020B0604020202020204" pitchFamily="34" charset="0"/>
              </a:rPr>
              <a:t> </a:t>
            </a:r>
            <a:r>
              <a:rPr lang="en-US" altLang="en-US" sz="2800" b="1" dirty="0" err="1">
                <a:latin typeface="Arial" panose="020B0604020202020204" pitchFamily="34" charset="0"/>
                <a:ea typeface="Roboto" panose="02000000000000000000" pitchFamily="2" charset="0"/>
                <a:cs typeface="Arial" panose="020B0604020202020204" pitchFamily="34" charset="0"/>
              </a:rPr>
              <a:t>bảo</a:t>
            </a:r>
            <a:r>
              <a:rPr lang="en-US" altLang="en-US" sz="2800" b="1" dirty="0">
                <a:latin typeface="Arial" panose="020B0604020202020204" pitchFamily="34" charset="0"/>
                <a:ea typeface="Roboto" panose="02000000000000000000" pitchFamily="2" charset="0"/>
                <a:cs typeface="Arial" panose="020B0604020202020204" pitchFamily="34" charset="0"/>
              </a:rPr>
              <a:t> </a:t>
            </a:r>
            <a:r>
              <a:rPr lang="en-US" altLang="en-US" sz="2800" b="1" dirty="0" err="1">
                <a:latin typeface="Arial" panose="020B0604020202020204" pitchFamily="34" charset="0"/>
                <a:ea typeface="Roboto" panose="02000000000000000000" pitchFamily="2" charset="0"/>
                <a:cs typeface="Arial" panose="020B0604020202020204" pitchFamily="34" charset="0"/>
              </a:rPr>
              <a:t>vệ</a:t>
            </a:r>
            <a:r>
              <a:rPr lang="en-US" altLang="en-US" sz="2800" b="1" dirty="0">
                <a:latin typeface="Arial" panose="020B0604020202020204" pitchFamily="34" charset="0"/>
                <a:ea typeface="Roboto" panose="02000000000000000000" pitchFamily="2" charset="0"/>
                <a:cs typeface="Arial" panose="020B0604020202020204" pitchFamily="34" charset="0"/>
              </a:rPr>
              <a:t> tai</a:t>
            </a:r>
            <a:r>
              <a:rPr lang="en-US" altLang="en-US" sz="2800" dirty="0">
                <a:latin typeface="Arial" panose="020B0604020202020204" pitchFamily="34" charset="0"/>
                <a:ea typeface="Roboto" panose="02000000000000000000" pitchFamily="2" charset="0"/>
                <a:cs typeface="Arial" panose="020B0604020202020204" pitchFamily="34" charset="0"/>
              </a:rPr>
              <a:t>?</a:t>
            </a:r>
          </a:p>
        </p:txBody>
      </p:sp>
      <p:sp>
        <p:nvSpPr>
          <p:cNvPr id="12" name="TextBox 11">
            <a:extLst>
              <a:ext uri="{FF2B5EF4-FFF2-40B4-BE49-F238E27FC236}">
                <a16:creationId xmlns:a16="http://schemas.microsoft.com/office/drawing/2014/main" xmlns="" id="{2B13D27B-69AB-72FA-69F4-8547868BA6F9}"/>
              </a:ext>
            </a:extLst>
          </p:cNvPr>
          <p:cNvSpPr txBox="1"/>
          <p:nvPr/>
        </p:nvSpPr>
        <p:spPr>
          <a:xfrm>
            <a:off x="1928019" y="5803657"/>
            <a:ext cx="8305800" cy="578882"/>
          </a:xfrm>
          <a:prstGeom prst="roundRect">
            <a:avLst/>
          </a:prstGeom>
          <a:solidFill>
            <a:schemeClr val="bg1">
              <a:alpha val="66000"/>
            </a:schemeClr>
          </a:solidFill>
        </p:spPr>
        <p:txBody>
          <a:bodyPr wrap="square">
            <a:spAutoFit/>
          </a:bodyPr>
          <a:lstStyle/>
          <a:p>
            <a:pPr>
              <a:defRPr/>
            </a:pPr>
            <a:r>
              <a:rPr lang="en-US" altLang="en-US" sz="2800" b="1" dirty="0" err="1">
                <a:solidFill>
                  <a:schemeClr val="accent6">
                    <a:lumMod val="75000"/>
                  </a:schemeClr>
                </a:solidFill>
                <a:latin typeface="Arial" panose="020B0604020202020204" pitchFamily="34" charset="0"/>
                <a:cs typeface="Arial" panose="020B0604020202020204" pitchFamily="34" charset="0"/>
              </a:rPr>
              <a:t>Tiếng</a:t>
            </a:r>
            <a:r>
              <a:rPr lang="en-US" altLang="en-US" sz="2800" b="1" dirty="0">
                <a:solidFill>
                  <a:schemeClr val="accent6">
                    <a:lumMod val="75000"/>
                  </a:schemeClr>
                </a:solidFill>
                <a:latin typeface="Arial" panose="020B0604020202020204" pitchFamily="34" charset="0"/>
                <a:cs typeface="Arial" panose="020B0604020202020204" pitchFamily="34" charset="0"/>
              </a:rPr>
              <a:t> </a:t>
            </a:r>
            <a:r>
              <a:rPr lang="en-US" altLang="en-US" sz="2800" b="1" dirty="0" err="1">
                <a:solidFill>
                  <a:schemeClr val="accent6">
                    <a:lumMod val="75000"/>
                  </a:schemeClr>
                </a:solidFill>
                <a:latin typeface="Arial" panose="020B0604020202020204" pitchFamily="34" charset="0"/>
                <a:cs typeface="Arial" panose="020B0604020202020204" pitchFamily="34" charset="0"/>
              </a:rPr>
              <a:t>động</a:t>
            </a:r>
            <a:r>
              <a:rPr lang="en-US" altLang="en-US" sz="2800" b="1" dirty="0">
                <a:solidFill>
                  <a:schemeClr val="accent6">
                    <a:lumMod val="75000"/>
                  </a:schemeClr>
                </a:solidFill>
                <a:latin typeface="Arial" panose="020B0604020202020204" pitchFamily="34" charset="0"/>
                <a:cs typeface="Arial" panose="020B0604020202020204" pitchFamily="34" charset="0"/>
              </a:rPr>
              <a:t> </a:t>
            </a:r>
            <a:r>
              <a:rPr lang="en-US" altLang="en-US" sz="2800" b="1" dirty="0" err="1">
                <a:solidFill>
                  <a:schemeClr val="accent6">
                    <a:lumMod val="75000"/>
                  </a:schemeClr>
                </a:solidFill>
                <a:latin typeface="Arial" panose="020B0604020202020204" pitchFamily="34" charset="0"/>
                <a:cs typeface="Arial" panose="020B0604020202020204" pitchFamily="34" charset="0"/>
              </a:rPr>
              <a:t>cơ</a:t>
            </a:r>
            <a:r>
              <a:rPr lang="en-US" altLang="en-US" sz="2800" b="1" dirty="0">
                <a:solidFill>
                  <a:schemeClr val="accent6">
                    <a:lumMod val="75000"/>
                  </a:schemeClr>
                </a:solidFill>
                <a:latin typeface="Arial" panose="020B0604020202020204" pitchFamily="34" charset="0"/>
                <a:cs typeface="Arial" panose="020B0604020202020204" pitchFamily="34" charset="0"/>
              </a:rPr>
              <a:t> </a:t>
            </a:r>
            <a:r>
              <a:rPr lang="en-US" altLang="en-US" sz="2800" b="1" dirty="0" err="1">
                <a:solidFill>
                  <a:schemeClr val="accent6">
                    <a:lumMod val="75000"/>
                  </a:schemeClr>
                </a:solidFill>
                <a:latin typeface="Arial" panose="020B0604020202020204" pitchFamily="34" charset="0"/>
                <a:cs typeface="Arial" panose="020B0604020202020204" pitchFamily="34" charset="0"/>
              </a:rPr>
              <a:t>phản</a:t>
            </a:r>
            <a:r>
              <a:rPr lang="en-US" altLang="en-US" sz="2800" b="1" dirty="0">
                <a:solidFill>
                  <a:schemeClr val="accent6">
                    <a:lumMod val="75000"/>
                  </a:schemeClr>
                </a:solidFill>
                <a:latin typeface="Arial" panose="020B0604020202020204" pitchFamily="34" charset="0"/>
                <a:cs typeface="Arial" panose="020B0604020202020204" pitchFamily="34" charset="0"/>
              </a:rPr>
              <a:t> </a:t>
            </a:r>
            <a:r>
              <a:rPr lang="en-US" altLang="en-US" sz="2800" b="1" dirty="0" err="1">
                <a:solidFill>
                  <a:schemeClr val="accent6">
                    <a:lumMod val="75000"/>
                  </a:schemeClr>
                </a:solidFill>
                <a:latin typeface="Arial" panose="020B0604020202020204" pitchFamily="34" charset="0"/>
                <a:cs typeface="Arial" panose="020B0604020202020204" pitchFamily="34" charset="0"/>
              </a:rPr>
              <a:t>lực</a:t>
            </a:r>
            <a:r>
              <a:rPr lang="en-US" altLang="en-US" sz="2800" b="1" dirty="0">
                <a:solidFill>
                  <a:schemeClr val="accent6">
                    <a:lumMod val="75000"/>
                  </a:schemeClr>
                </a:solidFill>
                <a:latin typeface="Arial" panose="020B0604020202020204" pitchFamily="34" charset="0"/>
                <a:cs typeface="Arial" panose="020B0604020202020204" pitchFamily="34" charset="0"/>
              </a:rPr>
              <a:t> ở </a:t>
            </a:r>
            <a:r>
              <a:rPr lang="en-US" altLang="en-US" sz="2800" b="1" dirty="0" err="1">
                <a:solidFill>
                  <a:schemeClr val="accent6">
                    <a:lumMod val="75000"/>
                  </a:schemeClr>
                </a:solidFill>
                <a:latin typeface="Arial" panose="020B0604020202020204" pitchFamily="34" charset="0"/>
                <a:cs typeface="Arial" panose="020B0604020202020204" pitchFamily="34" charset="0"/>
              </a:rPr>
              <a:t>cách</a:t>
            </a:r>
            <a:r>
              <a:rPr lang="en-US" altLang="en-US" sz="2800" b="1" dirty="0">
                <a:solidFill>
                  <a:schemeClr val="accent6">
                    <a:lumMod val="75000"/>
                  </a:schemeClr>
                </a:solidFill>
                <a:latin typeface="Arial" panose="020B0604020202020204" pitchFamily="34" charset="0"/>
                <a:cs typeface="Arial" panose="020B0604020202020204" pitchFamily="34" charset="0"/>
              </a:rPr>
              <a:t> 4m: 130 dB</a:t>
            </a:r>
            <a:endParaRPr lang="en-US" sz="2800" b="1" dirty="0">
              <a:solidFill>
                <a:schemeClr val="accent6">
                  <a:lumMod val="75000"/>
                </a:schemeClr>
              </a:solidFill>
              <a:latin typeface="Arial" panose="020B0604020202020204" pitchFamily="34" charset="0"/>
              <a:cs typeface="Arial" panose="020B0604020202020204" pitchFamily="34" charset="0"/>
            </a:endParaRPr>
          </a:p>
        </p:txBody>
      </p:sp>
      <p:sp>
        <p:nvSpPr>
          <p:cNvPr id="2" name="Text Box 11">
            <a:extLst>
              <a:ext uri="{FF2B5EF4-FFF2-40B4-BE49-F238E27FC236}">
                <a16:creationId xmlns:a16="http://schemas.microsoft.com/office/drawing/2014/main" xmlns="" id="{46D87CEA-5BC1-CD64-7730-50B60EB8FA77}"/>
              </a:ext>
            </a:extLst>
          </p:cNvPr>
          <p:cNvSpPr txBox="1">
            <a:spLocks noChangeArrowheads="1"/>
          </p:cNvSpPr>
          <p:nvPr/>
        </p:nvSpPr>
        <p:spPr bwMode="auto">
          <a:xfrm>
            <a:off x="214314" y="138112"/>
            <a:ext cx="2209006" cy="584775"/>
          </a:xfrm>
          <a:prstGeom prst="rect">
            <a:avLst/>
          </a:prstGeom>
          <a:noFill/>
          <a:ln w="9525">
            <a:noFill/>
            <a:miter lim="800000"/>
            <a:headEnd/>
            <a:tailEnd/>
          </a:ln>
          <a:effectLst/>
        </p:spPr>
        <p:txBody>
          <a:bodyPr wrap="square">
            <a:spAutoFit/>
          </a:bodyPr>
          <a:lstStyle/>
          <a:p>
            <a:pPr defTabSz="912114">
              <a:spcBef>
                <a:spcPct val="50000"/>
              </a:spcBef>
              <a:defRPr/>
            </a:pPr>
            <a:r>
              <a:rPr lang="en-US" sz="3200" b="1" dirty="0" err="1">
                <a:latin typeface="Arial" panose="020B0604020202020204" pitchFamily="34" charset="0"/>
                <a:cs typeface="Arial" panose="020B0604020202020204" pitchFamily="34" charset="0"/>
              </a:rPr>
              <a:t>Vận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dụng</a:t>
            </a:r>
            <a:r>
              <a:rPr lang="en-US" sz="3200" b="1"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xmlns="" id="{18258365-156A-DEBF-2F6E-FA0B106A0B38}"/>
              </a:ext>
            </a:extLst>
          </p:cNvPr>
          <p:cNvSpPr txBox="1">
            <a:spLocks noChangeArrowheads="1"/>
          </p:cNvSpPr>
          <p:nvPr/>
        </p:nvSpPr>
        <p:spPr bwMode="auto">
          <a:xfrm>
            <a:off x="2423320" y="211563"/>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dirty="0">
                <a:latin typeface="Arial" panose="020B0604020202020204" pitchFamily="34" charset="0"/>
                <a:cs typeface="Arial" panose="020B0604020202020204" pitchFamily="34" charset="0"/>
              </a:rPr>
              <a:t>Khi </a:t>
            </a:r>
            <a:r>
              <a:rPr lang="en-US" altLang="en-US" sz="2800" dirty="0" err="1">
                <a:latin typeface="Arial" panose="020B0604020202020204" pitchFamily="34" charset="0"/>
                <a:cs typeface="Arial" panose="020B0604020202020204" pitchFamily="34" charset="0"/>
              </a:rPr>
              <a:t>gãy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sẽ</a:t>
            </a:r>
            <a:r>
              <a:rPr lang="en-US" altLang="en-US" sz="2800" dirty="0">
                <a:latin typeface="Arial" panose="020B0604020202020204" pitchFamily="34" charset="0"/>
                <a:cs typeface="Arial" panose="020B0604020202020204" pitchFamily="34" charset="0"/>
              </a:rPr>
              <a:t> to hay </a:t>
            </a:r>
            <a:r>
              <a:rPr lang="en-US" altLang="en-US" sz="2800" dirty="0" err="1">
                <a:latin typeface="Arial" panose="020B0604020202020204" pitchFamily="34" charset="0"/>
                <a:cs typeface="Arial" panose="020B0604020202020204" pitchFamily="34" charset="0"/>
              </a:rPr>
              <a:t>nhỏ</a:t>
            </a: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vì</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sao</a:t>
            </a:r>
            <a:r>
              <a:rPr lang="en-US" altLang="en-US" sz="2800" dirty="0">
                <a:latin typeface="Arial" panose="020B0604020202020204" pitchFamily="34" charset="0"/>
                <a:cs typeface="Arial" panose="020B0604020202020204" pitchFamily="34" charset="0"/>
              </a:rPr>
              <a:t> ?</a:t>
            </a:r>
          </a:p>
        </p:txBody>
      </p:sp>
      <p:pic>
        <p:nvPicPr>
          <p:cNvPr id="22531" name="Picture 8">
            <a:extLst>
              <a:ext uri="{FF2B5EF4-FFF2-40B4-BE49-F238E27FC236}">
                <a16:creationId xmlns:a16="http://schemas.microsoft.com/office/drawing/2014/main" xmlns="" id="{284EA192-2A76-4B08-15F6-7F0EC7DF6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073" y="722886"/>
            <a:ext cx="6758359" cy="50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hlinkClick r:id="rId3" action="ppaction://hlinksldjump"/>
            <a:extLst>
              <a:ext uri="{FF2B5EF4-FFF2-40B4-BE49-F238E27FC236}">
                <a16:creationId xmlns:a16="http://schemas.microsoft.com/office/drawing/2014/main" xmlns="" id="{5732FE85-2B4D-6223-AB82-B021942F8C7B}"/>
              </a:ext>
            </a:extLst>
          </p:cNvPr>
          <p:cNvSpPr/>
          <p:nvPr/>
        </p:nvSpPr>
        <p:spPr>
          <a:xfrm>
            <a:off x="10109200" y="6621463"/>
            <a:ext cx="381000" cy="22860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114">
              <a:defRPr/>
            </a:pPr>
            <a:endParaRPr lang="en-US" sz="2394">
              <a:solidFill>
                <a:srgbClr val="FFFFFF"/>
              </a:solidFill>
              <a:latin typeface="Arial"/>
              <a:cs typeface="Arial"/>
            </a:endParaRPr>
          </a:p>
        </p:txBody>
      </p:sp>
      <p:sp>
        <p:nvSpPr>
          <p:cNvPr id="23" name="TextBox 22">
            <a:extLst>
              <a:ext uri="{FF2B5EF4-FFF2-40B4-BE49-F238E27FC236}">
                <a16:creationId xmlns:a16="http://schemas.microsoft.com/office/drawing/2014/main" xmlns="" id="{C4257B42-0ABB-A5D1-5B0D-F3E324ECF1D6}"/>
              </a:ext>
            </a:extLst>
          </p:cNvPr>
          <p:cNvSpPr txBox="1">
            <a:spLocks noChangeArrowheads="1"/>
          </p:cNvSpPr>
          <p:nvPr/>
        </p:nvSpPr>
        <p:spPr bwMode="auto">
          <a:xfrm>
            <a:off x="442119" y="990600"/>
            <a:ext cx="4495800" cy="211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defTabSz="912114" eaLnBrk="1" hangingPunct="1">
              <a:lnSpc>
                <a:spcPct val="120000"/>
              </a:lnSpc>
              <a:defRPr/>
            </a:pPr>
            <a:r>
              <a:rPr lang="en-US" altLang="en-US" sz="2800" dirty="0" err="1">
                <a:latin typeface="Arial" panose="020B0604020202020204" pitchFamily="34" charset="0"/>
                <a:cs typeface="Arial" panose="020B0604020202020204" pitchFamily="34" charset="0"/>
              </a:rPr>
              <a:t>Tiếng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sẽ</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Vì</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gảy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lệch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dao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lớn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phát</a:t>
            </a:r>
            <a:r>
              <a:rPr lang="en-US" altLang="en-US" sz="2800" dirty="0">
                <a:latin typeface="Arial" panose="020B0604020202020204" pitchFamily="34" charset="0"/>
                <a:cs typeface="Arial" panose="020B0604020202020204" pitchFamily="34" charset="0"/>
              </a:rPr>
              <a:t> ra to.</a:t>
            </a:r>
          </a:p>
        </p:txBody>
      </p:sp>
      <p:sp>
        <p:nvSpPr>
          <p:cNvPr id="2" name="Text Box 11">
            <a:extLst>
              <a:ext uri="{FF2B5EF4-FFF2-40B4-BE49-F238E27FC236}">
                <a16:creationId xmlns:a16="http://schemas.microsoft.com/office/drawing/2014/main" xmlns="" id="{695537AF-E696-DE4B-5847-661FC2DA9258}"/>
              </a:ext>
            </a:extLst>
          </p:cNvPr>
          <p:cNvSpPr txBox="1">
            <a:spLocks noChangeArrowheads="1"/>
          </p:cNvSpPr>
          <p:nvPr/>
        </p:nvSpPr>
        <p:spPr bwMode="auto">
          <a:xfrm>
            <a:off x="214314" y="138112"/>
            <a:ext cx="2209006" cy="584775"/>
          </a:xfrm>
          <a:prstGeom prst="rect">
            <a:avLst/>
          </a:prstGeom>
          <a:noFill/>
          <a:ln w="9525">
            <a:noFill/>
            <a:miter lim="800000"/>
            <a:headEnd/>
            <a:tailEnd/>
          </a:ln>
          <a:effectLst/>
        </p:spPr>
        <p:txBody>
          <a:bodyPr wrap="square">
            <a:spAutoFit/>
          </a:bodyPr>
          <a:lstStyle/>
          <a:p>
            <a:pPr defTabSz="912114">
              <a:spcBef>
                <a:spcPct val="50000"/>
              </a:spcBef>
              <a:defRPr/>
            </a:pPr>
            <a:r>
              <a:rPr lang="en-US" sz="3200" b="1" dirty="0" err="1">
                <a:latin typeface="Arial" panose="020B0604020202020204" pitchFamily="34" charset="0"/>
                <a:cs typeface="Arial" panose="020B0604020202020204" pitchFamily="34" charset="0"/>
              </a:rPr>
              <a:t>Vận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dụng</a:t>
            </a:r>
            <a:r>
              <a:rPr lang="en-US" sz="3200" b="1"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ppt_w</p:attrName>
                                        </p:attrNameLst>
                                      </p:cBhvr>
                                      <p:tavLst>
                                        <p:tav tm="0" fmla="#ppt_w*sin(2.5*pi*$)">
                                          <p:val>
                                            <p:fltVal val="0"/>
                                          </p:val>
                                        </p:tav>
                                        <p:tav tm="100000">
                                          <p:val>
                                            <p:fltVal val="1"/>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HANH-QUAN.jpg">
            <a:extLst>
              <a:ext uri="{FF2B5EF4-FFF2-40B4-BE49-F238E27FC236}">
                <a16:creationId xmlns:a16="http://schemas.microsoft.com/office/drawing/2014/main" xmlns="" id="{CC64F155-399E-72EC-5F87-CA91A4F734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0719" y="1441812"/>
            <a:ext cx="7079821" cy="45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2">
            <a:extLst>
              <a:ext uri="{FF2B5EF4-FFF2-40B4-BE49-F238E27FC236}">
                <a16:creationId xmlns:a16="http://schemas.microsoft.com/office/drawing/2014/main" xmlns="" id="{060A5C7E-76A2-7B69-C747-7938C5205CDB}"/>
              </a:ext>
            </a:extLst>
          </p:cNvPr>
          <p:cNvSpPr txBox="1">
            <a:spLocks noChangeArrowheads="1"/>
          </p:cNvSpPr>
          <p:nvPr/>
        </p:nvSpPr>
        <p:spPr bwMode="auto">
          <a:xfrm>
            <a:off x="182959" y="194627"/>
            <a:ext cx="11795919" cy="1078950"/>
          </a:xfrm>
          <a:prstGeom prst="rect">
            <a:avLst/>
          </a:prstGeom>
          <a:noFill/>
          <a:ln w="9525">
            <a:noFill/>
            <a:miter lim="800000"/>
            <a:headEnd/>
            <a:tailEnd/>
          </a:ln>
        </p:spPr>
        <p:txBody>
          <a:bodyPr wrap="square">
            <a:spAutoFit/>
          </a:bodyPr>
          <a:lstStyle/>
          <a:p>
            <a:pPr algn="just" eaLnBrk="1" hangingPunct="1">
              <a:lnSpc>
                <a:spcPct val="120000"/>
              </a:lnSpc>
              <a:spcBef>
                <a:spcPts val="0"/>
              </a:spcBef>
              <a:defRPr/>
            </a:pPr>
            <a:r>
              <a:rPr lang="en-US" altLang="en-US" sz="2800" dirty="0">
                <a:latin typeface="Arial" panose="020B0604020202020204" pitchFamily="34" charset="0"/>
                <a:cs typeface="Arial" panose="020B0604020202020204" pitchFamily="34" charset="0"/>
              </a:rPr>
              <a:t>Con </a:t>
            </a:r>
            <a:r>
              <a:rPr lang="en-US" altLang="en-US" sz="2800" dirty="0" err="1">
                <a:latin typeface="Arial" panose="020B0604020202020204" pitchFamily="34" charset="0"/>
                <a:cs typeface="Arial" panose="020B0604020202020204" pitchFamily="34" charset="0"/>
              </a:rPr>
              <a:t>người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nói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được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nhờ</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sự</a:t>
            </a:r>
            <a:r>
              <a:rPr lang="en-US" altLang="en-US" sz="2800" dirty="0">
                <a:latin typeface="Arial" panose="020B0604020202020204" pitchFamily="34" charset="0"/>
                <a:cs typeface="Arial" panose="020B0604020202020204" pitchFamily="34" charset="0"/>
              </a:rPr>
              <a:t> rung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dây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thanh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quản</a:t>
            </a:r>
            <a:r>
              <a:rPr lang="en-US" altLang="en-US" sz="2800" b="1"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thanh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quản</a:t>
            </a:r>
            <a:r>
              <a:rPr lang="en-US" altLang="en-US" sz="2800" dirty="0">
                <a:latin typeface="Arial" panose="020B0604020202020204" pitchFamily="34" charset="0"/>
                <a:cs typeface="Arial" panose="020B0604020202020204" pitchFamily="34" charset="0"/>
              </a:rPr>
              <a:t> rung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càng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thì</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nói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càng</a:t>
            </a:r>
            <a:r>
              <a:rPr lang="en-US" altLang="en-US" sz="2800" dirty="0">
                <a:latin typeface="Arial" panose="020B0604020202020204" pitchFamily="34" charset="0"/>
                <a:cs typeface="Arial" panose="020B0604020202020204" pitchFamily="34" charset="0"/>
              </a:rPr>
              <a:t> to. </a:t>
            </a:r>
          </a:p>
        </p:txBody>
      </p:sp>
      <p:sp>
        <p:nvSpPr>
          <p:cNvPr id="19" name="Date Placeholder 18">
            <a:extLst>
              <a:ext uri="{FF2B5EF4-FFF2-40B4-BE49-F238E27FC236}">
                <a16:creationId xmlns:a16="http://schemas.microsoft.com/office/drawing/2014/main" xmlns="" id="{ED763595-BEAA-173D-1BB0-A6DC710DFEF6}"/>
              </a:ext>
            </a:extLst>
          </p:cNvPr>
          <p:cNvSpPr>
            <a:spLocks noGrp="1"/>
          </p:cNvSpPr>
          <p:nvPr>
            <p:ph type="dt" sz="quarter" idx="10"/>
          </p:nvPr>
        </p:nvSpPr>
        <p:spPr/>
        <p:txBody>
          <a:bodyPr/>
          <a:lstStyle/>
          <a:p>
            <a:pPr>
              <a:defRPr/>
            </a:pPr>
            <a:fld id="{0C988D6B-BC7A-4F99-A0D9-14FAD0325745}" type="datetime10">
              <a:rPr lang="en-US" smtClean="0"/>
              <a:pPr>
                <a:defRPr/>
              </a:pPr>
              <a:t>08:55</a:t>
            </a:fld>
            <a:endParaRPr lang="en-US"/>
          </a:p>
        </p:txBody>
      </p:sp>
      <p:sp>
        <p:nvSpPr>
          <p:cNvPr id="18" name="TextBox 17">
            <a:extLst>
              <a:ext uri="{FF2B5EF4-FFF2-40B4-BE49-F238E27FC236}">
                <a16:creationId xmlns:a16="http://schemas.microsoft.com/office/drawing/2014/main" xmlns="" id="{A4259DA9-B27E-0047-B9A7-549490AF2735}"/>
              </a:ext>
            </a:extLst>
          </p:cNvPr>
          <p:cNvSpPr txBox="1"/>
          <p:nvPr/>
        </p:nvSpPr>
        <p:spPr>
          <a:xfrm>
            <a:off x="442119" y="1982827"/>
            <a:ext cx="5181600" cy="3664273"/>
          </a:xfrm>
          <a:prstGeom prst="rect">
            <a:avLst/>
          </a:prstGeom>
          <a:noFill/>
        </p:spPr>
        <p:txBody>
          <a:bodyPr wrap="square">
            <a:spAutoFit/>
          </a:bodyPr>
          <a:lstStyle/>
          <a:p>
            <a:pPr algn="just">
              <a:lnSpc>
                <a:spcPct val="120000"/>
              </a:lnSpc>
              <a:spcBef>
                <a:spcPts val="0"/>
              </a:spcBef>
              <a:defRPr/>
            </a:pPr>
            <a:r>
              <a:rPr lang="en-US" altLang="en-US" sz="2800" dirty="0" err="1">
                <a:latin typeface="Arial" panose="020B0604020202020204" pitchFamily="34" charset="0"/>
                <a:cs typeface="Arial" panose="020B0604020202020204" pitchFamily="34" charset="0"/>
              </a:rPr>
              <a:t>Nếu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nói</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dài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khiến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thanh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quản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tổn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thương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đau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nguyên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nhân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một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như</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viêm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thanh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quản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một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nghiêm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trọng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khác</a:t>
            </a:r>
            <a:r>
              <a:rPr lang="en-US" alt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Text Box 6">
            <a:extLst>
              <a:ext uri="{FF2B5EF4-FFF2-40B4-BE49-F238E27FC236}">
                <a16:creationId xmlns:a16="http://schemas.microsoft.com/office/drawing/2014/main" xmlns="" id="{FDE3009A-6021-29D9-EF4E-DBD284955595}"/>
              </a:ext>
            </a:extLst>
          </p:cNvPr>
          <p:cNvSpPr txBox="1">
            <a:spLocks noChangeArrowheads="1"/>
          </p:cNvSpPr>
          <p:nvPr/>
        </p:nvSpPr>
        <p:spPr bwMode="auto">
          <a:xfrm>
            <a:off x="4829175" y="2490788"/>
            <a:ext cx="1452563" cy="1382712"/>
          </a:xfrm>
          <a:prstGeom prst="rect">
            <a:avLst/>
          </a:prstGeom>
          <a:solidFill>
            <a:srgbClr val="CC00FF"/>
          </a:solidFill>
          <a:ln w="2857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a:solidFill>
                  <a:prstClr val="white"/>
                </a:solidFill>
                <a:latin typeface=".VnTimeH" panose="020B7200000000000000" pitchFamily="34" charset="0"/>
                <a:cs typeface="Arial" panose="020B0604020202020204" pitchFamily="34" charset="0"/>
              </a:rPr>
              <a:t>VËt dao ®éng </a:t>
            </a:r>
          </a:p>
        </p:txBody>
      </p:sp>
      <p:sp>
        <p:nvSpPr>
          <p:cNvPr id="171029" name="AutoShape 21">
            <a:extLst>
              <a:ext uri="{FF2B5EF4-FFF2-40B4-BE49-F238E27FC236}">
                <a16:creationId xmlns:a16="http://schemas.microsoft.com/office/drawing/2014/main" xmlns="" id="{F3C59F19-6A74-5064-8C3E-0255E80381C8}"/>
              </a:ext>
            </a:extLst>
          </p:cNvPr>
          <p:cNvSpPr>
            <a:spLocks/>
          </p:cNvSpPr>
          <p:nvPr/>
        </p:nvSpPr>
        <p:spPr bwMode="auto">
          <a:xfrm rot="10800000">
            <a:off x="4103688" y="2370138"/>
            <a:ext cx="725487" cy="1584325"/>
          </a:xfrm>
          <a:prstGeom prst="leftBrace">
            <a:avLst>
              <a:gd name="adj1" fmla="val 18517"/>
              <a:gd name="adj2" fmla="val 49218"/>
            </a:avLst>
          </a:prstGeom>
          <a:noFill/>
          <a:ln w="28575">
            <a:solidFill>
              <a:srgbClr val="0000FF"/>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en-US" altLang="en-US" sz="2793" b="1">
              <a:solidFill>
                <a:prstClr val="black"/>
              </a:solidFill>
              <a:latin typeface="Arial" panose="020B0604020202020204" pitchFamily="34" charset="0"/>
              <a:cs typeface="Arial" panose="020B0604020202020204" pitchFamily="34" charset="0"/>
            </a:endParaRPr>
          </a:p>
        </p:txBody>
      </p:sp>
      <p:sp>
        <p:nvSpPr>
          <p:cNvPr id="171028" name="AutoShape 20">
            <a:extLst>
              <a:ext uri="{FF2B5EF4-FFF2-40B4-BE49-F238E27FC236}">
                <a16:creationId xmlns:a16="http://schemas.microsoft.com/office/drawing/2014/main" xmlns="" id="{E3C6AFBA-899D-4035-9D33-E59B7D2D9DD8}"/>
              </a:ext>
            </a:extLst>
          </p:cNvPr>
          <p:cNvSpPr>
            <a:spLocks/>
          </p:cNvSpPr>
          <p:nvPr/>
        </p:nvSpPr>
        <p:spPr bwMode="auto">
          <a:xfrm>
            <a:off x="6292850" y="2451100"/>
            <a:ext cx="565150" cy="1584325"/>
          </a:xfrm>
          <a:prstGeom prst="leftBrace">
            <a:avLst>
              <a:gd name="adj1" fmla="val 23807"/>
              <a:gd name="adj2" fmla="val 49218"/>
            </a:avLst>
          </a:prstGeom>
          <a:noFill/>
          <a:ln w="28575">
            <a:solidFill>
              <a:srgbClr val="FF000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en-US" altLang="en-US" sz="2793" b="1">
              <a:solidFill>
                <a:prstClr val="black"/>
              </a:solidFill>
              <a:latin typeface="Arial" panose="020B0604020202020204" pitchFamily="34" charset="0"/>
              <a:cs typeface="Arial" panose="020B0604020202020204" pitchFamily="34" charset="0"/>
            </a:endParaRPr>
          </a:p>
        </p:txBody>
      </p:sp>
      <p:sp>
        <p:nvSpPr>
          <p:cNvPr id="171032" name="Text Box 24">
            <a:extLst>
              <a:ext uri="{FF2B5EF4-FFF2-40B4-BE49-F238E27FC236}">
                <a16:creationId xmlns:a16="http://schemas.microsoft.com/office/drawing/2014/main" xmlns="" id="{F9C87F24-90D3-607E-2F16-4A782106E465}"/>
              </a:ext>
            </a:extLst>
          </p:cNvPr>
          <p:cNvSpPr txBox="1">
            <a:spLocks noChangeArrowheads="1"/>
          </p:cNvSpPr>
          <p:nvPr/>
        </p:nvSpPr>
        <p:spPr bwMode="auto">
          <a:xfrm>
            <a:off x="6777038" y="2212975"/>
            <a:ext cx="1216025" cy="522288"/>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dirty="0" err="1">
                <a:solidFill>
                  <a:schemeClr val="bg1"/>
                </a:solidFill>
                <a:latin typeface=".VnTime" panose="020B7200000000000000" pitchFamily="34" charset="0"/>
                <a:cs typeface="Arial" panose="020B0604020202020204" pitchFamily="34" charset="0"/>
              </a:rPr>
              <a:t>M¹nh</a:t>
            </a:r>
            <a:endParaRPr lang="en-US" altLang="en-US" sz="2793" b="1" dirty="0">
              <a:solidFill>
                <a:schemeClr val="bg1"/>
              </a:solidFill>
              <a:latin typeface=".VnTime" panose="020B7200000000000000" pitchFamily="34" charset="0"/>
              <a:cs typeface="Arial" panose="020B0604020202020204" pitchFamily="34" charset="0"/>
            </a:endParaRPr>
          </a:p>
        </p:txBody>
      </p:sp>
      <p:grpSp>
        <p:nvGrpSpPr>
          <p:cNvPr id="2" name="Nhóm 29">
            <a:extLst>
              <a:ext uri="{FF2B5EF4-FFF2-40B4-BE49-F238E27FC236}">
                <a16:creationId xmlns:a16="http://schemas.microsoft.com/office/drawing/2014/main" xmlns="" id="{4109A449-C364-6BDE-DCE4-ECE33FC8FB8D}"/>
              </a:ext>
            </a:extLst>
          </p:cNvPr>
          <p:cNvGrpSpPr>
            <a:grpSpLocks/>
          </p:cNvGrpSpPr>
          <p:nvPr/>
        </p:nvGrpSpPr>
        <p:grpSpPr bwMode="auto">
          <a:xfrm>
            <a:off x="7221538" y="42863"/>
            <a:ext cx="1824037" cy="2170112"/>
            <a:chOff x="6025620" y="95"/>
            <a:chExt cx="1746394" cy="2290155"/>
          </a:xfrm>
          <a:solidFill>
            <a:schemeClr val="accent6">
              <a:lumMod val="60000"/>
              <a:lumOff val="40000"/>
            </a:schemeClr>
          </a:solidFill>
        </p:grpSpPr>
        <p:sp>
          <p:nvSpPr>
            <p:cNvPr id="25628" name="Text Box 28">
              <a:extLst>
                <a:ext uri="{FF2B5EF4-FFF2-40B4-BE49-F238E27FC236}">
                  <a16:creationId xmlns:a16="http://schemas.microsoft.com/office/drawing/2014/main" xmlns="" id="{98657996-009A-3FD4-DEF2-798C3E732B33}"/>
                </a:ext>
              </a:extLst>
            </p:cNvPr>
            <p:cNvSpPr txBox="1">
              <a:spLocks noChangeArrowheads="1"/>
            </p:cNvSpPr>
            <p:nvPr/>
          </p:nvSpPr>
          <p:spPr bwMode="auto">
            <a:xfrm>
              <a:off x="6629030" y="95"/>
              <a:ext cx="1142984" cy="1911534"/>
            </a:xfrm>
            <a:prstGeom prst="rect">
              <a:avLst/>
            </a:prstGeom>
            <a:grpFill/>
            <a:ln w="2857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i="1">
                  <a:solidFill>
                    <a:schemeClr val="tx1"/>
                  </a:solidFill>
                  <a:latin typeface=".VnTime" panose="020B7200000000000000" pitchFamily="34" charset="0"/>
                  <a:cs typeface="Arial" panose="020B0604020202020204" pitchFamily="34" charset="0"/>
                </a:rPr>
                <a:t>Biªn ®é dao ®éng </a:t>
              </a:r>
              <a:r>
                <a:rPr lang="en-US" altLang="en-US" sz="2793" b="1" i="1">
                  <a:solidFill>
                    <a:srgbClr val="00FF00"/>
                  </a:solidFill>
                  <a:latin typeface=".VnTime" panose="020B7200000000000000" pitchFamily="34" charset="0"/>
                  <a:cs typeface="Arial" panose="020B0604020202020204" pitchFamily="34" charset="0"/>
                </a:rPr>
                <a:t>lín</a:t>
              </a:r>
            </a:p>
          </p:txBody>
        </p:sp>
        <p:cxnSp>
          <p:nvCxnSpPr>
            <p:cNvPr id="24605" name="AutoShape 36">
              <a:extLst>
                <a:ext uri="{FF2B5EF4-FFF2-40B4-BE49-F238E27FC236}">
                  <a16:creationId xmlns:a16="http://schemas.microsoft.com/office/drawing/2014/main" xmlns="" id="{9B44EACB-4743-587B-8BFF-992D5ADE9A26}"/>
                </a:ext>
              </a:extLst>
            </p:cNvPr>
            <p:cNvCxnSpPr>
              <a:cxnSpLocks noChangeShapeType="1"/>
              <a:endCxn id="25628" idx="1"/>
            </p:cNvCxnSpPr>
            <p:nvPr/>
          </p:nvCxnSpPr>
          <p:spPr bwMode="auto">
            <a:xfrm rot="5400000" flipH="1" flipV="1">
              <a:off x="5660253" y="1321529"/>
              <a:ext cx="1334088" cy="603354"/>
            </a:xfrm>
            <a:prstGeom prst="bentConnector2">
              <a:avLst/>
            </a:prstGeom>
            <a:grpFill/>
            <a:ln w="28575">
              <a:solidFill>
                <a:schemeClr val="tx1"/>
              </a:solidFill>
              <a:miter lim="800000"/>
              <a:headEnd/>
              <a:tailEnd type="triangle" w="med" len="med"/>
            </a:ln>
            <a:extLst/>
          </p:spPr>
        </p:cxnSp>
      </p:grpSp>
      <p:grpSp>
        <p:nvGrpSpPr>
          <p:cNvPr id="3" name="Nhóm 31">
            <a:extLst>
              <a:ext uri="{FF2B5EF4-FFF2-40B4-BE49-F238E27FC236}">
                <a16:creationId xmlns:a16="http://schemas.microsoft.com/office/drawing/2014/main" xmlns="" id="{92E6499F-1DFC-82D4-432C-08DAEAFA97BF}"/>
              </a:ext>
            </a:extLst>
          </p:cNvPr>
          <p:cNvGrpSpPr>
            <a:grpSpLocks/>
          </p:cNvGrpSpPr>
          <p:nvPr/>
        </p:nvGrpSpPr>
        <p:grpSpPr bwMode="auto">
          <a:xfrm>
            <a:off x="6846888" y="3717925"/>
            <a:ext cx="3794125" cy="2965450"/>
            <a:chOff x="5340743" y="3717270"/>
            <a:chExt cx="3803257" cy="2974721"/>
          </a:xfrm>
        </p:grpSpPr>
        <p:sp>
          <p:nvSpPr>
            <p:cNvPr id="25623" name="Text Box 25">
              <a:extLst>
                <a:ext uri="{FF2B5EF4-FFF2-40B4-BE49-F238E27FC236}">
                  <a16:creationId xmlns:a16="http://schemas.microsoft.com/office/drawing/2014/main" xmlns="" id="{0F7346F3-39ED-17AE-8948-F14BF1BF3CD8}"/>
                </a:ext>
              </a:extLst>
            </p:cNvPr>
            <p:cNvSpPr txBox="1">
              <a:spLocks noChangeArrowheads="1"/>
            </p:cNvSpPr>
            <p:nvPr/>
          </p:nvSpPr>
          <p:spPr bwMode="auto">
            <a:xfrm>
              <a:off x="5340743" y="3717270"/>
              <a:ext cx="891140" cy="523921"/>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dirty="0" err="1">
                  <a:solidFill>
                    <a:schemeClr val="bg1"/>
                  </a:solidFill>
                  <a:latin typeface=".VnTime" panose="020B7200000000000000" pitchFamily="34" charset="0"/>
                  <a:cs typeface="Arial" panose="020B0604020202020204" pitchFamily="34" charset="0"/>
                </a:rPr>
                <a:t>YÕu</a:t>
              </a:r>
              <a:endParaRPr lang="en-US" altLang="en-US" sz="2793" b="1" dirty="0">
                <a:solidFill>
                  <a:schemeClr val="bg1"/>
                </a:solidFill>
                <a:latin typeface=".VnTime" panose="020B7200000000000000" pitchFamily="34" charset="0"/>
                <a:cs typeface="Arial" panose="020B0604020202020204" pitchFamily="34" charset="0"/>
              </a:endParaRPr>
            </a:p>
          </p:txBody>
        </p:sp>
        <p:sp>
          <p:nvSpPr>
            <p:cNvPr id="25624" name="Text Box 29">
              <a:extLst>
                <a:ext uri="{FF2B5EF4-FFF2-40B4-BE49-F238E27FC236}">
                  <a16:creationId xmlns:a16="http://schemas.microsoft.com/office/drawing/2014/main" xmlns="" id="{15EBCFF3-53EA-BD7E-8438-B0D302E01960}"/>
                </a:ext>
              </a:extLst>
            </p:cNvPr>
            <p:cNvSpPr txBox="1">
              <a:spLocks noChangeArrowheads="1"/>
            </p:cNvSpPr>
            <p:nvPr/>
          </p:nvSpPr>
          <p:spPr bwMode="auto">
            <a:xfrm>
              <a:off x="6392606" y="4432286"/>
              <a:ext cx="970706" cy="2246965"/>
            </a:xfrm>
            <a:prstGeom prst="rect">
              <a:avLst/>
            </a:prstGeom>
            <a:solidFill>
              <a:schemeClr val="accent6">
                <a:lumMod val="60000"/>
                <a:lumOff val="40000"/>
              </a:schemeClr>
            </a:solidFill>
            <a:ln w="2857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i="1" dirty="0" err="1">
                  <a:solidFill>
                    <a:schemeClr val="tx1"/>
                  </a:solidFill>
                  <a:latin typeface=".VnTime" panose="020B7200000000000000" pitchFamily="34" charset="0"/>
                  <a:cs typeface="Arial" panose="020B0604020202020204" pitchFamily="34" charset="0"/>
                </a:rPr>
                <a:t>Biªn</a:t>
              </a:r>
              <a:r>
                <a:rPr lang="en-US" altLang="en-US" sz="2793" b="1" i="1" dirty="0">
                  <a:solidFill>
                    <a:schemeClr val="tx1"/>
                  </a:solidFill>
                  <a:latin typeface=".VnTime" panose="020B7200000000000000" pitchFamily="34" charset="0"/>
                  <a:cs typeface="Arial" panose="020B0604020202020204" pitchFamily="34" charset="0"/>
                </a:rPr>
                <a:t> ®é dao ®</a:t>
              </a:r>
              <a:r>
                <a:rPr lang="en-US" altLang="en-US" sz="2793" b="1" i="1" dirty="0" err="1">
                  <a:solidFill>
                    <a:schemeClr val="tx1"/>
                  </a:solidFill>
                  <a:latin typeface=".VnTime" panose="020B7200000000000000" pitchFamily="34" charset="0"/>
                  <a:cs typeface="Arial" panose="020B0604020202020204" pitchFamily="34" charset="0"/>
                </a:rPr>
                <a:t>éng</a:t>
              </a:r>
              <a:r>
                <a:rPr lang="en-US" altLang="en-US" sz="2793" b="1" i="1" dirty="0">
                  <a:solidFill>
                    <a:schemeClr val="tx1"/>
                  </a:solidFill>
                  <a:latin typeface=".VnTime" panose="020B7200000000000000" pitchFamily="34" charset="0"/>
                  <a:cs typeface="Arial" panose="020B0604020202020204" pitchFamily="34" charset="0"/>
                </a:rPr>
                <a:t> </a:t>
              </a:r>
              <a:r>
                <a:rPr lang="en-US" altLang="en-US" sz="2793" b="1" i="1" dirty="0" err="1">
                  <a:solidFill>
                    <a:schemeClr val="tx1"/>
                  </a:solidFill>
                  <a:latin typeface=".VnTime" panose="020B7200000000000000" pitchFamily="34" charset="0"/>
                  <a:cs typeface="Arial" panose="020B0604020202020204" pitchFamily="34" charset="0"/>
                </a:rPr>
                <a:t>nhá</a:t>
              </a:r>
              <a:endParaRPr lang="en-US" altLang="en-US" sz="2793" b="1" i="1" dirty="0">
                <a:solidFill>
                  <a:schemeClr val="tx1"/>
                </a:solidFill>
                <a:latin typeface=".VnTime" panose="020B7200000000000000" pitchFamily="34" charset="0"/>
                <a:cs typeface="Arial" panose="020B0604020202020204" pitchFamily="34" charset="0"/>
              </a:endParaRPr>
            </a:p>
          </p:txBody>
        </p:sp>
        <p:sp>
          <p:nvSpPr>
            <p:cNvPr id="25625" name="Text Box 33">
              <a:extLst>
                <a:ext uri="{FF2B5EF4-FFF2-40B4-BE49-F238E27FC236}">
                  <a16:creationId xmlns:a16="http://schemas.microsoft.com/office/drawing/2014/main" xmlns="" id="{CC223709-2077-5D79-EE37-DF8BD5A873F9}"/>
                </a:ext>
              </a:extLst>
            </p:cNvPr>
            <p:cNvSpPr txBox="1">
              <a:spLocks noChangeArrowheads="1"/>
            </p:cNvSpPr>
            <p:nvPr/>
          </p:nvSpPr>
          <p:spPr bwMode="auto">
            <a:xfrm>
              <a:off x="7929822" y="5306548"/>
              <a:ext cx="1214178" cy="1385443"/>
            </a:xfrm>
            <a:prstGeom prst="rect">
              <a:avLst/>
            </a:prstGeom>
            <a:solidFill>
              <a:schemeClr val="accent3">
                <a:lumMod val="60000"/>
                <a:lumOff val="40000"/>
              </a:schemeClr>
            </a:solidFill>
            <a:ln w="28575">
              <a:no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a:solidFill>
                    <a:schemeClr val="tx1"/>
                  </a:solidFill>
                  <a:latin typeface=".VnTime" panose="020B7200000000000000" pitchFamily="34" charset="0"/>
                  <a:cs typeface="Arial" panose="020B0604020202020204" pitchFamily="34" charset="0"/>
                </a:rPr>
                <a:t>¢m </a:t>
              </a:r>
              <a:r>
                <a:rPr lang="en-US" altLang="en-US" sz="2793" b="1" dirty="0" err="1">
                  <a:solidFill>
                    <a:schemeClr val="tx1"/>
                  </a:solidFill>
                  <a:latin typeface=".VnTime" panose="020B7200000000000000" pitchFamily="34" charset="0"/>
                  <a:cs typeface="Arial" panose="020B0604020202020204" pitchFamily="34" charset="0"/>
                </a:rPr>
                <a:t>ph¸t</a:t>
              </a:r>
              <a:r>
                <a:rPr lang="en-US" altLang="en-US" sz="2793" b="1" dirty="0">
                  <a:solidFill>
                    <a:schemeClr val="tx1"/>
                  </a:solidFill>
                  <a:latin typeface=".VnTime" panose="020B7200000000000000" pitchFamily="34" charset="0"/>
                  <a:cs typeface="Arial" panose="020B0604020202020204" pitchFamily="34" charset="0"/>
                </a:rPr>
                <a:t> </a:t>
              </a:r>
              <a:r>
                <a:rPr lang="en-US" altLang="en-US" sz="2793" b="1" dirty="0" err="1">
                  <a:solidFill>
                    <a:schemeClr val="tx1"/>
                  </a:solidFill>
                  <a:latin typeface=".VnTime" panose="020B7200000000000000" pitchFamily="34" charset="0"/>
                  <a:cs typeface="Arial" panose="020B0604020202020204" pitchFamily="34" charset="0"/>
                </a:rPr>
                <a:t>ra</a:t>
              </a:r>
              <a:r>
                <a:rPr lang="en-US" altLang="en-US" sz="2793" b="1" dirty="0">
                  <a:solidFill>
                    <a:schemeClr val="tx1"/>
                  </a:solidFill>
                  <a:latin typeface=".VnTime" panose="020B7200000000000000" pitchFamily="34" charset="0"/>
                  <a:cs typeface="Arial" panose="020B0604020202020204" pitchFamily="34" charset="0"/>
                </a:rPr>
                <a:t> </a:t>
              </a:r>
              <a:r>
                <a:rPr lang="en-US" altLang="en-US" sz="2793" b="1" dirty="0" err="1">
                  <a:solidFill>
                    <a:srgbClr val="FF0000"/>
                  </a:solidFill>
                  <a:latin typeface=".VnTime" panose="020B7200000000000000" pitchFamily="34" charset="0"/>
                  <a:cs typeface="Arial" panose="020B0604020202020204" pitchFamily="34" charset="0"/>
                </a:rPr>
                <a:t>nhá</a:t>
              </a:r>
              <a:endParaRPr lang="en-US" altLang="en-US" sz="2793" b="1" dirty="0">
                <a:solidFill>
                  <a:srgbClr val="FF0000"/>
                </a:solidFill>
                <a:latin typeface=".VnTime" panose="020B7200000000000000" pitchFamily="34" charset="0"/>
                <a:cs typeface="Arial" panose="020B0604020202020204" pitchFamily="34" charset="0"/>
              </a:endParaRPr>
            </a:p>
          </p:txBody>
        </p:sp>
        <p:cxnSp>
          <p:nvCxnSpPr>
            <p:cNvPr id="24602" name="AutoShape 35">
              <a:extLst>
                <a:ext uri="{FF2B5EF4-FFF2-40B4-BE49-F238E27FC236}">
                  <a16:creationId xmlns:a16="http://schemas.microsoft.com/office/drawing/2014/main" xmlns="" id="{16916F24-6F68-931F-BBD3-625961C1D1B7}"/>
                </a:ext>
              </a:extLst>
            </p:cNvPr>
            <p:cNvCxnSpPr>
              <a:cxnSpLocks noChangeShapeType="1"/>
              <a:stCxn id="25623" idx="2"/>
              <a:endCxn id="25624" idx="1"/>
            </p:cNvCxnSpPr>
            <p:nvPr/>
          </p:nvCxnSpPr>
          <p:spPr bwMode="auto">
            <a:xfrm rot="16200000" flipH="1">
              <a:off x="5432158" y="4594435"/>
              <a:ext cx="1314822" cy="607156"/>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3" name="AutoShape 38">
              <a:extLst>
                <a:ext uri="{FF2B5EF4-FFF2-40B4-BE49-F238E27FC236}">
                  <a16:creationId xmlns:a16="http://schemas.microsoft.com/office/drawing/2014/main" xmlns="" id="{6A5CD69A-5B28-D741-8D58-B94DACDE1947}"/>
                </a:ext>
              </a:extLst>
            </p:cNvPr>
            <p:cNvCxnSpPr>
              <a:cxnSpLocks noChangeShapeType="1"/>
              <a:stCxn id="25624" idx="3"/>
              <a:endCxn id="25625" idx="1"/>
            </p:cNvCxnSpPr>
            <p:nvPr/>
          </p:nvCxnSpPr>
          <p:spPr bwMode="auto">
            <a:xfrm>
              <a:off x="7363009" y="5555424"/>
              <a:ext cx="566679" cy="443921"/>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4" name="Nhóm 30">
            <a:extLst>
              <a:ext uri="{FF2B5EF4-FFF2-40B4-BE49-F238E27FC236}">
                <a16:creationId xmlns:a16="http://schemas.microsoft.com/office/drawing/2014/main" xmlns="" id="{49FE8E66-7909-0A6C-95B4-23D330860534}"/>
              </a:ext>
            </a:extLst>
          </p:cNvPr>
          <p:cNvGrpSpPr>
            <a:grpSpLocks/>
          </p:cNvGrpSpPr>
          <p:nvPr/>
        </p:nvGrpSpPr>
        <p:grpSpPr bwMode="auto">
          <a:xfrm>
            <a:off x="9045575" y="615950"/>
            <a:ext cx="1595438" cy="1381125"/>
            <a:chOff x="7462439" y="460435"/>
            <a:chExt cx="1600640" cy="1385025"/>
          </a:xfrm>
          <a:solidFill>
            <a:schemeClr val="accent3">
              <a:lumMod val="60000"/>
              <a:lumOff val="40000"/>
            </a:schemeClr>
          </a:solidFill>
        </p:grpSpPr>
        <p:sp>
          <p:nvSpPr>
            <p:cNvPr id="25621" name="Text Box 32">
              <a:extLst>
                <a:ext uri="{FF2B5EF4-FFF2-40B4-BE49-F238E27FC236}">
                  <a16:creationId xmlns:a16="http://schemas.microsoft.com/office/drawing/2014/main" xmlns="" id="{8057729A-1ADC-B8E8-06D5-FDB9BFB9A016}"/>
                </a:ext>
              </a:extLst>
            </p:cNvPr>
            <p:cNvSpPr txBox="1">
              <a:spLocks noChangeArrowheads="1"/>
            </p:cNvSpPr>
            <p:nvPr/>
          </p:nvSpPr>
          <p:spPr bwMode="auto">
            <a:xfrm>
              <a:off x="7849460" y="460435"/>
              <a:ext cx="1213619" cy="1385025"/>
            </a:xfrm>
            <a:prstGeom prst="rect">
              <a:avLst/>
            </a:prstGeom>
            <a:grpFill/>
            <a:ln w="28575">
              <a:no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a:solidFill>
                    <a:schemeClr val="tx1"/>
                  </a:solidFill>
                  <a:latin typeface=".VnTime" panose="020B7200000000000000" pitchFamily="34" charset="0"/>
                  <a:cs typeface="Arial" panose="020B0604020202020204" pitchFamily="34" charset="0"/>
                </a:rPr>
                <a:t>¢m </a:t>
              </a:r>
              <a:r>
                <a:rPr lang="en-US" altLang="en-US" sz="2793" b="1" dirty="0" err="1">
                  <a:solidFill>
                    <a:schemeClr val="tx1"/>
                  </a:solidFill>
                  <a:latin typeface=".VnTime" panose="020B7200000000000000" pitchFamily="34" charset="0"/>
                  <a:cs typeface="Arial" panose="020B0604020202020204" pitchFamily="34" charset="0"/>
                </a:rPr>
                <a:t>ph¸t</a:t>
              </a:r>
              <a:r>
                <a:rPr lang="en-US" altLang="en-US" sz="2793" b="1" dirty="0">
                  <a:solidFill>
                    <a:schemeClr val="tx1"/>
                  </a:solidFill>
                  <a:latin typeface=".VnTime" panose="020B7200000000000000" pitchFamily="34" charset="0"/>
                  <a:cs typeface="Arial" panose="020B0604020202020204" pitchFamily="34" charset="0"/>
                </a:rPr>
                <a:t> </a:t>
              </a:r>
              <a:r>
                <a:rPr lang="en-US" altLang="en-US" sz="2793" b="1" dirty="0" err="1">
                  <a:solidFill>
                    <a:schemeClr val="tx1"/>
                  </a:solidFill>
                  <a:latin typeface=".VnTime" panose="020B7200000000000000" pitchFamily="34" charset="0"/>
                  <a:cs typeface="Arial" panose="020B0604020202020204" pitchFamily="34" charset="0"/>
                </a:rPr>
                <a:t>ra</a:t>
              </a:r>
              <a:r>
                <a:rPr lang="en-US" altLang="en-US" sz="2793" b="1" dirty="0">
                  <a:solidFill>
                    <a:schemeClr val="tx1"/>
                  </a:solidFill>
                  <a:latin typeface=".VnTime" panose="020B7200000000000000" pitchFamily="34" charset="0"/>
                  <a:cs typeface="Arial" panose="020B0604020202020204" pitchFamily="34" charset="0"/>
                </a:rPr>
                <a:t> </a:t>
              </a:r>
              <a:r>
                <a:rPr lang="en-US" altLang="en-US" sz="2793" b="1" dirty="0">
                  <a:solidFill>
                    <a:srgbClr val="FF0000"/>
                  </a:solidFill>
                  <a:latin typeface=".VnTime" panose="020B7200000000000000" pitchFamily="34" charset="0"/>
                  <a:cs typeface="Arial" panose="020B0604020202020204" pitchFamily="34" charset="0"/>
                </a:rPr>
                <a:t>to</a:t>
              </a:r>
            </a:p>
          </p:txBody>
        </p:sp>
        <p:cxnSp>
          <p:nvCxnSpPr>
            <p:cNvPr id="24598" name="AutoShape 40">
              <a:extLst>
                <a:ext uri="{FF2B5EF4-FFF2-40B4-BE49-F238E27FC236}">
                  <a16:creationId xmlns:a16="http://schemas.microsoft.com/office/drawing/2014/main" xmlns="" id="{1CD19EE7-59B0-0CD1-C0A8-D281854A9E22}"/>
                </a:ext>
              </a:extLst>
            </p:cNvPr>
            <p:cNvCxnSpPr>
              <a:cxnSpLocks noChangeShapeType="1"/>
              <a:stCxn id="25628" idx="3"/>
              <a:endCxn id="25621" idx="1"/>
            </p:cNvCxnSpPr>
            <p:nvPr/>
          </p:nvCxnSpPr>
          <p:spPr bwMode="auto">
            <a:xfrm>
              <a:off x="7462439" y="793876"/>
              <a:ext cx="387457" cy="359072"/>
            </a:xfrm>
            <a:prstGeom prst="bentConnector3">
              <a:avLst>
                <a:gd name="adj1" fmla="val 50000"/>
              </a:avLst>
            </a:prstGeom>
            <a:grpFill/>
            <a:ln w="28575">
              <a:noFill/>
              <a:miter lim="800000"/>
              <a:headEnd/>
              <a:tailEnd type="triangle" w="med" len="med"/>
            </a:ln>
            <a:extLst/>
          </p:spPr>
        </p:cxnSp>
      </p:grpSp>
      <p:grpSp>
        <p:nvGrpSpPr>
          <p:cNvPr id="5" name="Nhóm 27">
            <a:extLst>
              <a:ext uri="{FF2B5EF4-FFF2-40B4-BE49-F238E27FC236}">
                <a16:creationId xmlns:a16="http://schemas.microsoft.com/office/drawing/2014/main" xmlns="" id="{1AA2025F-4847-0ADE-5B2E-895B1293D375}"/>
              </a:ext>
            </a:extLst>
          </p:cNvPr>
          <p:cNvGrpSpPr>
            <a:grpSpLocks/>
          </p:cNvGrpSpPr>
          <p:nvPr/>
        </p:nvGrpSpPr>
        <p:grpSpPr bwMode="auto">
          <a:xfrm>
            <a:off x="1520825" y="3717925"/>
            <a:ext cx="2886075" cy="2681288"/>
            <a:chOff x="0" y="3717270"/>
            <a:chExt cx="2894589" cy="2689667"/>
          </a:xfrm>
        </p:grpSpPr>
        <p:sp>
          <p:nvSpPr>
            <p:cNvPr id="25616" name="Text Box 23">
              <a:extLst>
                <a:ext uri="{FF2B5EF4-FFF2-40B4-BE49-F238E27FC236}">
                  <a16:creationId xmlns:a16="http://schemas.microsoft.com/office/drawing/2014/main" xmlns="" id="{86D718A6-6B8D-5362-8B77-89B8C717CC51}"/>
                </a:ext>
              </a:extLst>
            </p:cNvPr>
            <p:cNvSpPr txBox="1">
              <a:spLocks noChangeArrowheads="1"/>
            </p:cNvSpPr>
            <p:nvPr/>
          </p:nvSpPr>
          <p:spPr bwMode="auto">
            <a:xfrm>
              <a:off x="1600145" y="3717270"/>
              <a:ext cx="1294444" cy="523920"/>
            </a:xfrm>
            <a:prstGeom prst="rect">
              <a:avLst/>
            </a:prstGeom>
            <a:solidFill>
              <a:srgbClr val="FFFF00"/>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a:solidFill>
                    <a:srgbClr val="FF0000"/>
                  </a:solidFill>
                  <a:latin typeface=".VnTime" panose="020B7200000000000000" pitchFamily="34" charset="0"/>
                  <a:cs typeface="Arial" panose="020B0604020202020204" pitchFamily="34" charset="0"/>
                </a:rPr>
                <a:t>ChËm</a:t>
              </a:r>
            </a:p>
          </p:txBody>
        </p:sp>
        <p:sp>
          <p:nvSpPr>
            <p:cNvPr id="25617" name="Text Box 27">
              <a:extLst>
                <a:ext uri="{FF2B5EF4-FFF2-40B4-BE49-F238E27FC236}">
                  <a16:creationId xmlns:a16="http://schemas.microsoft.com/office/drawing/2014/main" xmlns="" id="{F1E1CD26-1393-B96E-E09E-7ED98BA6FE9E}"/>
                </a:ext>
              </a:extLst>
            </p:cNvPr>
            <p:cNvSpPr txBox="1">
              <a:spLocks noChangeArrowheads="1"/>
            </p:cNvSpPr>
            <p:nvPr/>
          </p:nvSpPr>
          <p:spPr bwMode="auto">
            <a:xfrm>
              <a:off x="1375646" y="4669562"/>
              <a:ext cx="1291261" cy="953885"/>
            </a:xfrm>
            <a:prstGeom prst="rect">
              <a:avLst/>
            </a:prstGeom>
            <a:solidFill>
              <a:srgbClr val="FF9933"/>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defTabSz="912114">
                <a:spcBef>
                  <a:spcPct val="50000"/>
                </a:spcBef>
                <a:defRPr/>
              </a:pPr>
              <a:r>
                <a:rPr lang="en-US" altLang="en-US" sz="2793" i="1" u="sng">
                  <a:solidFill>
                    <a:prstClr val="black"/>
                  </a:solidFill>
                  <a:latin typeface=".VnTime" panose="020B7200000000000000" pitchFamily="34" charset="0"/>
                </a:rPr>
                <a:t>TÇn sè</a:t>
              </a:r>
              <a:r>
                <a:rPr lang="en-US" altLang="en-US" sz="2793" i="1">
                  <a:solidFill>
                    <a:prstClr val="black"/>
                  </a:solidFill>
                  <a:latin typeface=".VnTime" panose="020B7200000000000000" pitchFamily="34" charset="0"/>
                </a:rPr>
                <a:t> </a:t>
              </a:r>
              <a:r>
                <a:rPr lang="en-US" altLang="en-US" sz="2793" i="1">
                  <a:solidFill>
                    <a:srgbClr val="0000FF"/>
                  </a:solidFill>
                  <a:latin typeface=".VnTime" panose="020B7200000000000000" pitchFamily="34" charset="0"/>
                </a:rPr>
                <a:t>nhá</a:t>
              </a:r>
            </a:p>
          </p:txBody>
        </p:sp>
        <p:sp>
          <p:nvSpPr>
            <p:cNvPr id="25618" name="Text Box 31">
              <a:extLst>
                <a:ext uri="{FF2B5EF4-FFF2-40B4-BE49-F238E27FC236}">
                  <a16:creationId xmlns:a16="http://schemas.microsoft.com/office/drawing/2014/main" xmlns="" id="{3F9554CC-E09A-A2E7-D0EE-4AD7387A0445}"/>
                </a:ext>
              </a:extLst>
            </p:cNvPr>
            <p:cNvSpPr txBox="1">
              <a:spLocks noChangeArrowheads="1"/>
            </p:cNvSpPr>
            <p:nvPr/>
          </p:nvSpPr>
          <p:spPr bwMode="auto">
            <a:xfrm>
              <a:off x="0" y="4589939"/>
              <a:ext cx="990338" cy="1816998"/>
            </a:xfrm>
            <a:prstGeom prst="rect">
              <a:avLst/>
            </a:prstGeom>
            <a:solidFill>
              <a:srgbClr val="66FFFF"/>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a:solidFill>
                    <a:prstClr val="black"/>
                  </a:solidFill>
                  <a:latin typeface=".VnTime" panose="020B7200000000000000" pitchFamily="34" charset="0"/>
                  <a:cs typeface="Arial" panose="020B0604020202020204" pitchFamily="34" charset="0"/>
                </a:rPr>
                <a:t>¢m ph¸t ra </a:t>
              </a:r>
              <a:r>
                <a:rPr lang="en-US" altLang="en-US" sz="2793" b="1">
                  <a:solidFill>
                    <a:srgbClr val="FF0000"/>
                  </a:solidFill>
                  <a:latin typeface=".VnTime" panose="020B7200000000000000" pitchFamily="34" charset="0"/>
                  <a:cs typeface="Arial" panose="020B0604020202020204" pitchFamily="34" charset="0"/>
                </a:rPr>
                <a:t>thÊp</a:t>
              </a:r>
            </a:p>
          </p:txBody>
        </p:sp>
        <p:cxnSp>
          <p:nvCxnSpPr>
            <p:cNvPr id="24595" name="AutoShape 39">
              <a:extLst>
                <a:ext uri="{FF2B5EF4-FFF2-40B4-BE49-F238E27FC236}">
                  <a16:creationId xmlns:a16="http://schemas.microsoft.com/office/drawing/2014/main" xmlns="" id="{2B87D673-EF23-D7A1-DA46-7FDDC14A5D86}"/>
                </a:ext>
              </a:extLst>
            </p:cNvPr>
            <p:cNvCxnSpPr>
              <a:cxnSpLocks noChangeShapeType="1"/>
              <a:stCxn id="25617" idx="1"/>
              <a:endCxn id="25618" idx="3"/>
            </p:cNvCxnSpPr>
            <p:nvPr/>
          </p:nvCxnSpPr>
          <p:spPr bwMode="auto">
            <a:xfrm rot="10800000" flipV="1">
              <a:off x="991274" y="5147544"/>
              <a:ext cx="384372" cy="35145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6" name="AutoShape 41">
              <a:extLst>
                <a:ext uri="{FF2B5EF4-FFF2-40B4-BE49-F238E27FC236}">
                  <a16:creationId xmlns:a16="http://schemas.microsoft.com/office/drawing/2014/main" xmlns="" id="{8A7E4B51-40FB-C571-7A86-27B4C98061E2}"/>
                </a:ext>
              </a:extLst>
            </p:cNvPr>
            <p:cNvCxnSpPr>
              <a:cxnSpLocks noChangeShapeType="1"/>
              <a:stCxn id="25616" idx="2"/>
              <a:endCxn id="25617" idx="3"/>
            </p:cNvCxnSpPr>
            <p:nvPr/>
          </p:nvCxnSpPr>
          <p:spPr bwMode="auto">
            <a:xfrm rot="16200000" flipH="1">
              <a:off x="2003586" y="4484130"/>
              <a:ext cx="907054" cy="419774"/>
            </a:xfrm>
            <a:prstGeom prst="bentConnector4">
              <a:avLst>
                <a:gd name="adj1" fmla="val 23704"/>
                <a:gd name="adj2" fmla="val 208676"/>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6" name="Nhóm 25">
            <a:extLst>
              <a:ext uri="{FF2B5EF4-FFF2-40B4-BE49-F238E27FC236}">
                <a16:creationId xmlns:a16="http://schemas.microsoft.com/office/drawing/2014/main" xmlns="" id="{040F24B9-440E-ABF2-2FA3-3C7130995505}"/>
              </a:ext>
            </a:extLst>
          </p:cNvPr>
          <p:cNvGrpSpPr>
            <a:grpSpLocks/>
          </p:cNvGrpSpPr>
          <p:nvPr/>
        </p:nvGrpSpPr>
        <p:grpSpPr bwMode="auto">
          <a:xfrm>
            <a:off x="1520825" y="160338"/>
            <a:ext cx="2813050" cy="2439987"/>
            <a:chOff x="0" y="381000"/>
            <a:chExt cx="2820411" cy="2223804"/>
          </a:xfrm>
        </p:grpSpPr>
        <p:sp>
          <p:nvSpPr>
            <p:cNvPr id="25611" name="Text Box 22">
              <a:extLst>
                <a:ext uri="{FF2B5EF4-FFF2-40B4-BE49-F238E27FC236}">
                  <a16:creationId xmlns:a16="http://schemas.microsoft.com/office/drawing/2014/main" xmlns="" id="{8288FFF6-84EC-5FD0-F70B-F7B19020CB92}"/>
                </a:ext>
              </a:extLst>
            </p:cNvPr>
            <p:cNvSpPr txBox="1">
              <a:spLocks noChangeArrowheads="1"/>
            </p:cNvSpPr>
            <p:nvPr/>
          </p:nvSpPr>
          <p:spPr bwMode="auto">
            <a:xfrm>
              <a:off x="1373598" y="2128792"/>
              <a:ext cx="1446813" cy="476012"/>
            </a:xfrm>
            <a:prstGeom prst="rect">
              <a:avLst/>
            </a:prstGeom>
            <a:solidFill>
              <a:srgbClr val="FFFF00"/>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a:solidFill>
                    <a:srgbClr val="FF0000"/>
                  </a:solidFill>
                  <a:latin typeface="Times New Roman" panose="02020603050405020304" pitchFamily="18" charset="0"/>
                  <a:cs typeface="Times New Roman" panose="02020603050405020304" pitchFamily="18" charset="0"/>
                </a:rPr>
                <a:t>Nhanh</a:t>
              </a:r>
            </a:p>
          </p:txBody>
        </p:sp>
        <p:sp>
          <p:nvSpPr>
            <p:cNvPr id="25612" name="Text Box 26">
              <a:extLst>
                <a:ext uri="{FF2B5EF4-FFF2-40B4-BE49-F238E27FC236}">
                  <a16:creationId xmlns:a16="http://schemas.microsoft.com/office/drawing/2014/main" xmlns="" id="{D158DE0C-B015-58DA-50AF-7B712DE0C6BF}"/>
                </a:ext>
              </a:extLst>
            </p:cNvPr>
            <p:cNvSpPr txBox="1">
              <a:spLocks noChangeArrowheads="1"/>
            </p:cNvSpPr>
            <p:nvPr/>
          </p:nvSpPr>
          <p:spPr bwMode="auto">
            <a:xfrm>
              <a:off x="1219207" y="1016166"/>
              <a:ext cx="1219207" cy="866662"/>
            </a:xfrm>
            <a:prstGeom prst="rect">
              <a:avLst/>
            </a:prstGeom>
            <a:solidFill>
              <a:srgbClr val="FF9933"/>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defTabSz="912114">
                <a:spcBef>
                  <a:spcPct val="50000"/>
                </a:spcBef>
                <a:defRPr/>
              </a:pPr>
              <a:r>
                <a:rPr lang="en-US" altLang="en-US" sz="2793" i="1" u="sng">
                  <a:solidFill>
                    <a:prstClr val="black"/>
                  </a:solidFill>
                  <a:latin typeface=".VnTime" panose="020B7200000000000000" pitchFamily="34" charset="0"/>
                </a:rPr>
                <a:t>TÇn sè</a:t>
              </a:r>
              <a:r>
                <a:rPr lang="en-US" altLang="en-US" sz="2793" i="1">
                  <a:solidFill>
                    <a:prstClr val="black"/>
                  </a:solidFill>
                  <a:latin typeface=".VnTime" panose="020B7200000000000000" pitchFamily="34" charset="0"/>
                </a:rPr>
                <a:t> </a:t>
              </a:r>
              <a:r>
                <a:rPr lang="en-US" altLang="en-US" sz="2793" i="1">
                  <a:solidFill>
                    <a:srgbClr val="0000FF"/>
                  </a:solidFill>
                  <a:latin typeface=".VnTime" panose="020B7200000000000000" pitchFamily="34" charset="0"/>
                </a:rPr>
                <a:t>lín</a:t>
              </a:r>
            </a:p>
          </p:txBody>
        </p:sp>
        <p:sp>
          <p:nvSpPr>
            <p:cNvPr id="25613" name="Text Box 30">
              <a:extLst>
                <a:ext uri="{FF2B5EF4-FFF2-40B4-BE49-F238E27FC236}">
                  <a16:creationId xmlns:a16="http://schemas.microsoft.com/office/drawing/2014/main" xmlns="" id="{2B879043-37AC-1F4C-5BD6-DD2AF6474C3E}"/>
                </a:ext>
              </a:extLst>
            </p:cNvPr>
            <p:cNvSpPr txBox="1">
              <a:spLocks noChangeArrowheads="1"/>
            </p:cNvSpPr>
            <p:nvPr/>
          </p:nvSpPr>
          <p:spPr bwMode="auto">
            <a:xfrm>
              <a:off x="0" y="381000"/>
              <a:ext cx="913609" cy="1650852"/>
            </a:xfrm>
            <a:prstGeom prst="rect">
              <a:avLst/>
            </a:prstGeom>
            <a:solidFill>
              <a:srgbClr val="66FFFF"/>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a:solidFill>
                    <a:prstClr val="black"/>
                  </a:solidFill>
                  <a:latin typeface=".VnTime" panose="020B7200000000000000" pitchFamily="34" charset="0"/>
                  <a:cs typeface="Arial" panose="020B0604020202020204" pitchFamily="34" charset="0"/>
                </a:rPr>
                <a:t>¢m ph¸t ra </a:t>
              </a:r>
              <a:r>
                <a:rPr lang="en-US" altLang="en-US" sz="2793" b="1">
                  <a:solidFill>
                    <a:srgbClr val="FF0000"/>
                  </a:solidFill>
                  <a:latin typeface=".VnTime" panose="020B7200000000000000" pitchFamily="34" charset="0"/>
                  <a:cs typeface="Arial" panose="020B0604020202020204" pitchFamily="34" charset="0"/>
                </a:rPr>
                <a:t>cao</a:t>
              </a:r>
            </a:p>
          </p:txBody>
        </p:sp>
        <p:cxnSp>
          <p:nvCxnSpPr>
            <p:cNvPr id="24590" name="AutoShape 42">
              <a:extLst>
                <a:ext uri="{FF2B5EF4-FFF2-40B4-BE49-F238E27FC236}">
                  <a16:creationId xmlns:a16="http://schemas.microsoft.com/office/drawing/2014/main" xmlns="" id="{FE036209-A420-A3FA-0743-9F8A037DBE45}"/>
                </a:ext>
              </a:extLst>
            </p:cNvPr>
            <p:cNvCxnSpPr>
              <a:cxnSpLocks noChangeShapeType="1"/>
              <a:stCxn id="25611" idx="0"/>
              <a:endCxn id="25612" idx="3"/>
            </p:cNvCxnSpPr>
            <p:nvPr/>
          </p:nvCxnSpPr>
          <p:spPr bwMode="auto">
            <a:xfrm rot="5400000" flipH="1" flipV="1">
              <a:off x="1927563" y="1618714"/>
              <a:ext cx="679434" cy="341242"/>
            </a:xfrm>
            <a:prstGeom prst="bentConnector4">
              <a:avLst>
                <a:gd name="adj1" fmla="val 18088"/>
                <a:gd name="adj2" fmla="val 166977"/>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1" name="AutoShape 43">
              <a:extLst>
                <a:ext uri="{FF2B5EF4-FFF2-40B4-BE49-F238E27FC236}">
                  <a16:creationId xmlns:a16="http://schemas.microsoft.com/office/drawing/2014/main" xmlns="" id="{23EAEABD-3FD3-D214-6508-54B32C6BCD7B}"/>
                </a:ext>
              </a:extLst>
            </p:cNvPr>
            <p:cNvCxnSpPr>
              <a:cxnSpLocks noChangeShapeType="1"/>
              <a:stCxn id="25612" idx="1"/>
              <a:endCxn id="25613" idx="3"/>
            </p:cNvCxnSpPr>
            <p:nvPr/>
          </p:nvCxnSpPr>
          <p:spPr bwMode="auto">
            <a:xfrm rot="10800000">
              <a:off x="914213" y="1206350"/>
              <a:ext cx="304738" cy="243269"/>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additive="base">
                                        <p:cTn id="7" dur="500" fill="hold"/>
                                        <p:tgtEl>
                                          <p:spTgt spid="171014"/>
                                        </p:tgtEl>
                                        <p:attrNameLst>
                                          <p:attrName>ppt_x</p:attrName>
                                        </p:attrNameLst>
                                      </p:cBhvr>
                                      <p:tavLst>
                                        <p:tav tm="0">
                                          <p:val>
                                            <p:strVal val="#ppt_x"/>
                                          </p:val>
                                        </p:tav>
                                        <p:tav tm="100000">
                                          <p:val>
                                            <p:strVal val="#ppt_x"/>
                                          </p:val>
                                        </p:tav>
                                      </p:tavLst>
                                    </p:anim>
                                    <p:anim calcmode="lin" valueType="num">
                                      <p:cBhvr additive="base">
                                        <p:cTn id="8" dur="500" fill="hold"/>
                                        <p:tgtEl>
                                          <p:spTgt spid="1710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1029"/>
                                        </p:tgtEl>
                                        <p:attrNameLst>
                                          <p:attrName>style.visibility</p:attrName>
                                        </p:attrNameLst>
                                      </p:cBhvr>
                                      <p:to>
                                        <p:strVal val="visible"/>
                                      </p:to>
                                    </p:set>
                                    <p:animEffect transition="in" filter="diamond(in)">
                                      <p:cBhvr>
                                        <p:cTn id="13" dur="2000"/>
                                        <p:tgtEl>
                                          <p:spTgt spid="1710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71028"/>
                                        </p:tgtEl>
                                        <p:attrNameLst>
                                          <p:attrName>style.visibility</p:attrName>
                                        </p:attrNameLst>
                                      </p:cBhvr>
                                      <p:to>
                                        <p:strVal val="visible"/>
                                      </p:to>
                                    </p:set>
                                    <p:animEffect transition="in" filter="diamond(in)">
                                      <p:cBhvr>
                                        <p:cTn id="28" dur="2000"/>
                                        <p:tgtEl>
                                          <p:spTgt spid="1710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1032"/>
                                        </p:tgtEl>
                                        <p:attrNameLst>
                                          <p:attrName>style.visibility</p:attrName>
                                        </p:attrNameLst>
                                      </p:cBhvr>
                                      <p:to>
                                        <p:strVal val="visible"/>
                                      </p:to>
                                    </p:set>
                                    <p:anim calcmode="lin" valueType="num">
                                      <p:cBhvr additive="base">
                                        <p:cTn id="33" dur="500" fill="hold"/>
                                        <p:tgtEl>
                                          <p:spTgt spid="171032"/>
                                        </p:tgtEl>
                                        <p:attrNameLst>
                                          <p:attrName>ppt_x</p:attrName>
                                        </p:attrNameLst>
                                      </p:cBhvr>
                                      <p:tavLst>
                                        <p:tav tm="0">
                                          <p:val>
                                            <p:strVal val="#ppt_x"/>
                                          </p:val>
                                        </p:tav>
                                        <p:tav tm="100000">
                                          <p:val>
                                            <p:strVal val="#ppt_x"/>
                                          </p:val>
                                        </p:tav>
                                      </p:tavLst>
                                    </p:anim>
                                    <p:anim calcmode="lin" valueType="num">
                                      <p:cBhvr additive="base">
                                        <p:cTn id="34" dur="500" fill="hold"/>
                                        <p:tgtEl>
                                          <p:spTgt spid="17103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0" fill="hold"/>
                                        <p:tgtEl>
                                          <p:spTgt spid="2"/>
                                        </p:tgtEl>
                                        <p:attrNameLst>
                                          <p:attrName>ppt_x</p:attrName>
                                        </p:attrNameLst>
                                      </p:cBhvr>
                                      <p:tavLst>
                                        <p:tav tm="0">
                                          <p:val>
                                            <p:strVal val="#ppt_x"/>
                                          </p:val>
                                        </p:tav>
                                        <p:tav tm="100000">
                                          <p:val>
                                            <p:strVal val="#ppt_x"/>
                                          </p:val>
                                        </p:tav>
                                      </p:tavLst>
                                    </p:anim>
                                    <p:anim calcmode="lin" valueType="num">
                                      <p:cBhvr additive="base">
                                        <p:cTn id="4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29" grpId="0" animBg="1"/>
      <p:bldP spid="171028" grpId="0" animBg="1"/>
      <p:bldP spid="1710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a:extLst>
              <a:ext uri="{FF2B5EF4-FFF2-40B4-BE49-F238E27FC236}">
                <a16:creationId xmlns:a16="http://schemas.microsoft.com/office/drawing/2014/main" xmlns="" id="{B50BB8E6-91F3-92B6-9F31-E81ABED82DBB}"/>
              </a:ext>
            </a:extLst>
          </p:cNvPr>
          <p:cNvSpPr/>
          <p:nvPr/>
        </p:nvSpPr>
        <p:spPr bwMode="auto">
          <a:xfrm>
            <a:off x="2964448" y="160506"/>
            <a:ext cx="6004907" cy="608092"/>
          </a:xfrm>
          <a:prstGeom prst="roundRect">
            <a:avLst>
              <a:gd name="adj" fmla="val 50000"/>
            </a:avLst>
          </a:prstGeom>
          <a:solidFill>
            <a:srgbClr val="FFFF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lstStyle/>
          <a:p>
            <a:pPr algn="ctr">
              <a:defRPr/>
            </a:pPr>
            <a:r>
              <a:rPr lang="en-US" sz="2793" b="1">
                <a:solidFill>
                  <a:schemeClr val="tx1"/>
                </a:solidFill>
                <a:latin typeface="Times New Roman" panose="02020603050405020304" pitchFamily="18" charset="0"/>
              </a:rPr>
              <a:t>THÔNG TIN </a:t>
            </a:r>
            <a:endParaRPr lang="en-US" sz="2793" b="1" dirty="0">
              <a:solidFill>
                <a:schemeClr val="tx1"/>
              </a:solidFill>
              <a:latin typeface="Times New Roman" panose="02020603050405020304" pitchFamily="18" charset="0"/>
            </a:endParaRPr>
          </a:p>
        </p:txBody>
      </p:sp>
      <p:sp>
        <p:nvSpPr>
          <p:cNvPr id="22535" name="Text Box 7">
            <a:extLst>
              <a:ext uri="{FF2B5EF4-FFF2-40B4-BE49-F238E27FC236}">
                <a16:creationId xmlns:a16="http://schemas.microsoft.com/office/drawing/2014/main" xmlns="" id="{074CEFB2-94AE-012E-29C0-338AE5491B7F}"/>
              </a:ext>
            </a:extLst>
          </p:cNvPr>
          <p:cNvSpPr txBox="1">
            <a:spLocks noChangeArrowheads="1"/>
          </p:cNvSpPr>
          <p:nvPr/>
        </p:nvSpPr>
        <p:spPr bwMode="auto">
          <a:xfrm>
            <a:off x="1520825" y="823913"/>
            <a:ext cx="9120188" cy="3100387"/>
          </a:xfrm>
          <a:prstGeom prst="rect">
            <a:avLst/>
          </a:prstGeom>
          <a:noFill/>
          <a:ln w="9525">
            <a:noFill/>
            <a:miter lim="800000"/>
            <a:headEnd/>
            <a:tailEnd/>
          </a:ln>
        </p:spPr>
        <p:txBody>
          <a:bodyPr lIns="91214" tIns="45607" rIns="91214" bIns="45607">
            <a:spAutoFit/>
          </a:bodyPr>
          <a:lstStyle/>
          <a:p>
            <a:pPr algn="ctr" eaLnBrk="1" hangingPunct="1">
              <a:defRPr/>
            </a:pPr>
            <a:r>
              <a:rPr lang="en-US" sz="2793" b="1" dirty="0">
                <a:solidFill>
                  <a:srgbClr val="0000FF"/>
                </a:solidFill>
                <a:latin typeface="Constantia" pitchFamily="18" charset="0"/>
                <a:cs typeface="Arial" pitchFamily="34" charset="0"/>
              </a:rPr>
              <a:t>   </a:t>
            </a:r>
            <a:r>
              <a:rPr lang="en-US" sz="2793" b="1" dirty="0" err="1">
                <a:solidFill>
                  <a:srgbClr val="0000FF"/>
                </a:solidFill>
                <a:latin typeface="Constantia" pitchFamily="18" charset="0"/>
                <a:cs typeface="Arial" pitchFamily="34" charset="0"/>
              </a:rPr>
              <a:t>Máy</a:t>
            </a:r>
            <a:r>
              <a:rPr lang="en-US" sz="2793" b="1" dirty="0">
                <a:solidFill>
                  <a:srgbClr val="0000FF"/>
                </a:solidFill>
                <a:latin typeface="Constantia" pitchFamily="18" charset="0"/>
                <a:cs typeface="Arial" pitchFamily="34" charset="0"/>
              </a:rPr>
              <a:t> </a:t>
            </a:r>
            <a:r>
              <a:rPr lang="en-US" sz="2793" b="1" dirty="0" err="1">
                <a:solidFill>
                  <a:srgbClr val="0000FF"/>
                </a:solidFill>
                <a:latin typeface="Constantia" pitchFamily="18" charset="0"/>
                <a:cs typeface="Arial" pitchFamily="34" charset="0"/>
              </a:rPr>
              <a:t>trợ</a:t>
            </a:r>
            <a:r>
              <a:rPr lang="en-US" sz="2793" b="1" dirty="0">
                <a:solidFill>
                  <a:srgbClr val="0000FF"/>
                </a:solidFill>
                <a:latin typeface="Constantia" pitchFamily="18" charset="0"/>
                <a:cs typeface="Arial" pitchFamily="34" charset="0"/>
              </a:rPr>
              <a:t> </a:t>
            </a:r>
            <a:r>
              <a:rPr lang="en-US" sz="2793" b="1" dirty="0" err="1">
                <a:solidFill>
                  <a:srgbClr val="0000FF"/>
                </a:solidFill>
                <a:latin typeface="Constantia" pitchFamily="18" charset="0"/>
                <a:cs typeface="Arial" pitchFamily="34" charset="0"/>
              </a:rPr>
              <a:t>thính</a:t>
            </a:r>
            <a:endParaRPr lang="en-US" sz="2793" b="1" dirty="0">
              <a:solidFill>
                <a:srgbClr val="0000FF"/>
              </a:solidFill>
              <a:latin typeface="Constantia" pitchFamily="18" charset="0"/>
              <a:cs typeface="Arial" pitchFamily="34" charset="0"/>
            </a:endParaRPr>
          </a:p>
          <a:p>
            <a:pPr algn="just" eaLnBrk="1" hangingPunct="1">
              <a:defRPr/>
            </a:pPr>
            <a:r>
              <a:rPr lang="en-US" sz="2793" b="1" dirty="0">
                <a:latin typeface="Constantia" pitchFamily="18" charset="0"/>
                <a:cs typeface="Arial" pitchFamily="34" charset="0"/>
              </a:rPr>
              <a:t>	 </a:t>
            </a:r>
            <a:r>
              <a:rPr lang="en-US" sz="2793" dirty="0">
                <a:latin typeface="Constantia" pitchFamily="18" charset="0"/>
                <a:cs typeface="Arial" pitchFamily="34" charset="0"/>
              </a:rPr>
              <a:t>     </a:t>
            </a:r>
            <a:r>
              <a:rPr lang="en-US" sz="2793" dirty="0" err="1">
                <a:latin typeface="Constantia" pitchFamily="18" charset="0"/>
                <a:cs typeface="Arial" pitchFamily="34" charset="0"/>
              </a:rPr>
              <a:t>Máy</a:t>
            </a:r>
            <a:r>
              <a:rPr lang="en-US" sz="2793" dirty="0">
                <a:latin typeface="Constantia" pitchFamily="18" charset="0"/>
                <a:cs typeface="Arial" pitchFamily="34" charset="0"/>
              </a:rPr>
              <a:t> </a:t>
            </a:r>
            <a:r>
              <a:rPr lang="en-US" sz="2793" dirty="0" err="1">
                <a:latin typeface="Constantia" pitchFamily="18" charset="0"/>
                <a:cs typeface="Arial" pitchFamily="34" charset="0"/>
              </a:rPr>
              <a:t>trợ</a:t>
            </a:r>
            <a:r>
              <a:rPr lang="en-US" sz="2793" dirty="0">
                <a:latin typeface="Constantia" pitchFamily="18" charset="0"/>
                <a:cs typeface="Arial" pitchFamily="34" charset="0"/>
              </a:rPr>
              <a:t> </a:t>
            </a:r>
            <a:r>
              <a:rPr lang="en-US" sz="2793" dirty="0" err="1">
                <a:latin typeface="Constantia" pitchFamily="18" charset="0"/>
                <a:cs typeface="Arial" pitchFamily="34" charset="0"/>
              </a:rPr>
              <a:t>thính</a:t>
            </a:r>
            <a:r>
              <a:rPr lang="en-US" sz="2793" dirty="0">
                <a:latin typeface="Constantia" pitchFamily="18" charset="0"/>
                <a:cs typeface="Arial" pitchFamily="34" charset="0"/>
              </a:rPr>
              <a:t> </a:t>
            </a:r>
            <a:r>
              <a:rPr lang="en-US" sz="2793" dirty="0" err="1">
                <a:latin typeface="Constantia" pitchFamily="18" charset="0"/>
                <a:cs typeface="Arial" pitchFamily="34" charset="0"/>
              </a:rPr>
              <a:t>là</a:t>
            </a:r>
            <a:r>
              <a:rPr lang="en-US" sz="2793" dirty="0">
                <a:latin typeface="Constantia" pitchFamily="18" charset="0"/>
                <a:cs typeface="Arial" pitchFamily="34" charset="0"/>
              </a:rPr>
              <a:t> </a:t>
            </a:r>
            <a:r>
              <a:rPr lang="en-US" sz="2793" dirty="0" err="1">
                <a:latin typeface="Constantia" pitchFamily="18" charset="0"/>
                <a:cs typeface="Arial" pitchFamily="34" charset="0"/>
              </a:rPr>
              <a:t>dụng</a:t>
            </a:r>
            <a:r>
              <a:rPr lang="en-US" sz="2793" dirty="0">
                <a:latin typeface="Constantia" pitchFamily="18" charset="0"/>
                <a:cs typeface="Arial" pitchFamily="34" charset="0"/>
              </a:rPr>
              <a:t> </a:t>
            </a:r>
            <a:r>
              <a:rPr lang="en-US" sz="2793" dirty="0" err="1">
                <a:latin typeface="Constantia" pitchFamily="18" charset="0"/>
                <a:cs typeface="Arial" pitchFamily="34" charset="0"/>
              </a:rPr>
              <a:t>cụ</a:t>
            </a:r>
            <a:r>
              <a:rPr lang="en-US" sz="2793" dirty="0">
                <a:latin typeface="Constantia" pitchFamily="18" charset="0"/>
                <a:cs typeface="Arial" pitchFamily="34" charset="0"/>
              </a:rPr>
              <a:t> </a:t>
            </a:r>
            <a:r>
              <a:rPr lang="en-US" sz="2793" dirty="0" err="1">
                <a:latin typeface="Constantia" pitchFamily="18" charset="0"/>
                <a:cs typeface="Arial" pitchFamily="34" charset="0"/>
              </a:rPr>
              <a:t>làm</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cường</a:t>
            </a:r>
            <a:r>
              <a:rPr lang="en-US" sz="2793" dirty="0">
                <a:latin typeface="Constantia" pitchFamily="18" charset="0"/>
                <a:cs typeface="Arial" pitchFamily="34" charset="0"/>
              </a:rPr>
              <a:t> </a:t>
            </a:r>
            <a:r>
              <a:rPr lang="en-US" sz="2793" dirty="0" err="1">
                <a:latin typeface="Constantia" pitchFamily="18" charset="0"/>
                <a:cs typeface="Arial" pitchFamily="34" charset="0"/>
              </a:rPr>
              <a:t>độ</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do </a:t>
            </a:r>
            <a:r>
              <a:rPr lang="en-US" sz="2793" dirty="0" err="1">
                <a:latin typeface="Constantia" pitchFamily="18" charset="0"/>
                <a:cs typeface="Arial" pitchFamily="34" charset="0"/>
              </a:rPr>
              <a:t>đó</a:t>
            </a:r>
            <a:r>
              <a:rPr lang="en-US" sz="2793" dirty="0">
                <a:latin typeface="Constantia" pitchFamily="18" charset="0"/>
                <a:cs typeface="Arial" pitchFamily="34" charset="0"/>
              </a:rPr>
              <a:t> </a:t>
            </a:r>
            <a:r>
              <a:rPr lang="en-US" sz="2793" dirty="0" err="1">
                <a:latin typeface="Constantia" pitchFamily="18" charset="0"/>
                <a:cs typeface="Arial" pitchFamily="34" charset="0"/>
              </a:rPr>
              <a:t>cũng</a:t>
            </a:r>
            <a:r>
              <a:rPr lang="en-US" sz="2793" dirty="0">
                <a:latin typeface="Constantia" pitchFamily="18" charset="0"/>
                <a:cs typeface="Arial" pitchFamily="34" charset="0"/>
              </a:rPr>
              <a:t> </a:t>
            </a:r>
            <a:r>
              <a:rPr lang="en-US" sz="2793" dirty="0" err="1">
                <a:latin typeface="Constantia" pitchFamily="18" charset="0"/>
                <a:cs typeface="Arial" pitchFamily="34" charset="0"/>
              </a:rPr>
              <a:t>làm</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độ</a:t>
            </a:r>
            <a:r>
              <a:rPr lang="en-US" sz="2793" dirty="0">
                <a:latin typeface="Constantia" pitchFamily="18" charset="0"/>
                <a:cs typeface="Arial" pitchFamily="34" charset="0"/>
              </a:rPr>
              <a:t> to </a:t>
            </a:r>
            <a:r>
              <a:rPr lang="en-US" sz="2793" dirty="0" err="1">
                <a:latin typeface="Constantia" pitchFamily="18" charset="0"/>
                <a:cs typeface="Arial" pitchFamily="34" charset="0"/>
              </a:rPr>
              <a:t>của</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a:t>
            </a:r>
            <a:r>
              <a:rPr lang="en-US" sz="2793" dirty="0" err="1">
                <a:latin typeface="Constantia" pitchFamily="18" charset="0"/>
                <a:cs typeface="Arial" pitchFamily="34" charset="0"/>
              </a:rPr>
              <a:t>giúp</a:t>
            </a:r>
            <a:r>
              <a:rPr lang="en-US" sz="2793" dirty="0">
                <a:latin typeface="Constantia" pitchFamily="18" charset="0"/>
                <a:cs typeface="Arial" pitchFamily="34" charset="0"/>
              </a:rPr>
              <a:t> </a:t>
            </a:r>
            <a:r>
              <a:rPr lang="en-US" sz="2793" dirty="0" err="1">
                <a:latin typeface="Constantia" pitchFamily="18" charset="0"/>
                <a:cs typeface="Arial" pitchFamily="34" charset="0"/>
              </a:rPr>
              <a:t>cho</a:t>
            </a:r>
            <a:r>
              <a:rPr lang="en-US" sz="2793" dirty="0">
                <a:latin typeface="Constantia" pitchFamily="18" charset="0"/>
                <a:cs typeface="Arial" pitchFamily="34" charset="0"/>
              </a:rPr>
              <a:t> </a:t>
            </a:r>
            <a:r>
              <a:rPr lang="en-US" sz="2793" dirty="0" err="1">
                <a:latin typeface="Constantia" pitchFamily="18" charset="0"/>
                <a:cs typeface="Arial" pitchFamily="34" charset="0"/>
              </a:rPr>
              <a:t>người</a:t>
            </a:r>
            <a:r>
              <a:rPr lang="en-US" sz="2793" dirty="0">
                <a:latin typeface="Constantia" pitchFamily="18" charset="0"/>
                <a:cs typeface="Arial" pitchFamily="34" charset="0"/>
              </a:rPr>
              <a:t> </a:t>
            </a:r>
            <a:r>
              <a:rPr lang="en-US" sz="2793" dirty="0" err="1">
                <a:latin typeface="Constantia" pitchFamily="18" charset="0"/>
                <a:cs typeface="Arial" pitchFamily="34" charset="0"/>
              </a:rPr>
              <a:t>có</a:t>
            </a:r>
            <a:r>
              <a:rPr lang="en-US" sz="2793" dirty="0">
                <a:latin typeface="Constantia" pitchFamily="18" charset="0"/>
                <a:cs typeface="Arial" pitchFamily="34" charset="0"/>
              </a:rPr>
              <a:t> tai </a:t>
            </a:r>
            <a:r>
              <a:rPr lang="en-US" sz="2793" dirty="0" err="1">
                <a:latin typeface="Constantia" pitchFamily="18" charset="0"/>
                <a:cs typeface="Arial" pitchFamily="34" charset="0"/>
              </a:rPr>
              <a:t>nghe</a:t>
            </a:r>
            <a:r>
              <a:rPr lang="en-US" sz="2793" dirty="0">
                <a:latin typeface="Constantia" pitchFamily="18" charset="0"/>
                <a:cs typeface="Arial" pitchFamily="34" charset="0"/>
              </a:rPr>
              <a:t> </a:t>
            </a:r>
            <a:r>
              <a:rPr lang="en-US" sz="2793" dirty="0" err="1">
                <a:latin typeface="Constantia" pitchFamily="18" charset="0"/>
                <a:cs typeface="Arial" pitchFamily="34" charset="0"/>
              </a:rPr>
              <a:t>kém</a:t>
            </a:r>
            <a:r>
              <a:rPr lang="en-US" sz="2793" dirty="0">
                <a:latin typeface="Constantia" pitchFamily="18" charset="0"/>
                <a:cs typeface="Arial" pitchFamily="34" charset="0"/>
              </a:rPr>
              <a:t>. </a:t>
            </a:r>
            <a:r>
              <a:rPr lang="en-US" sz="2793" dirty="0" err="1">
                <a:latin typeface="Constantia" pitchFamily="18" charset="0"/>
                <a:cs typeface="Arial" pitchFamily="34" charset="0"/>
              </a:rPr>
              <a:t>Máy</a:t>
            </a:r>
            <a:r>
              <a:rPr lang="en-US" sz="2793" dirty="0">
                <a:latin typeface="Constantia" pitchFamily="18" charset="0"/>
                <a:cs typeface="Arial" pitchFamily="34" charset="0"/>
              </a:rPr>
              <a:t> </a:t>
            </a:r>
            <a:r>
              <a:rPr lang="en-US" sz="2793" dirty="0" err="1">
                <a:latin typeface="Constantia" pitchFamily="18" charset="0"/>
                <a:cs typeface="Arial" pitchFamily="34" charset="0"/>
              </a:rPr>
              <a:t>gồm</a:t>
            </a:r>
            <a:r>
              <a:rPr lang="en-US" sz="2793" dirty="0">
                <a:latin typeface="Constantia" pitchFamily="18" charset="0"/>
                <a:cs typeface="Arial" pitchFamily="34" charset="0"/>
              </a:rPr>
              <a:t> </a:t>
            </a:r>
            <a:r>
              <a:rPr lang="en-US" sz="2793" dirty="0" err="1">
                <a:latin typeface="Constantia" pitchFamily="18" charset="0"/>
                <a:cs typeface="Arial" pitchFamily="34" charset="0"/>
              </a:rPr>
              <a:t>một</a:t>
            </a:r>
            <a:r>
              <a:rPr lang="en-US" sz="2793" dirty="0">
                <a:latin typeface="Constantia" pitchFamily="18" charset="0"/>
                <a:cs typeface="Arial" pitchFamily="34" charset="0"/>
              </a:rPr>
              <a:t> </a:t>
            </a:r>
            <a:r>
              <a:rPr lang="en-US" sz="2793" dirty="0" err="1">
                <a:latin typeface="Constantia" pitchFamily="18" charset="0"/>
                <a:cs typeface="Arial" pitchFamily="34" charset="0"/>
              </a:rPr>
              <a:t>bộ</a:t>
            </a:r>
            <a:r>
              <a:rPr lang="en-US" sz="2793" dirty="0">
                <a:latin typeface="Constantia" pitchFamily="18" charset="0"/>
                <a:cs typeface="Arial" pitchFamily="34" charset="0"/>
              </a:rPr>
              <a:t> </a:t>
            </a:r>
            <a:r>
              <a:rPr lang="en-US" sz="2793" dirty="0" err="1">
                <a:latin typeface="Constantia" pitchFamily="18" charset="0"/>
                <a:cs typeface="Arial" pitchFamily="34" charset="0"/>
              </a:rPr>
              <a:t>phận</a:t>
            </a:r>
            <a:r>
              <a:rPr lang="en-US" sz="2793" dirty="0">
                <a:latin typeface="Constantia" pitchFamily="18" charset="0"/>
                <a:cs typeface="Arial" pitchFamily="34" charset="0"/>
              </a:rPr>
              <a:t> </a:t>
            </a:r>
            <a:r>
              <a:rPr lang="en-US" sz="2793" dirty="0" err="1">
                <a:latin typeface="Constantia" pitchFamily="18" charset="0"/>
                <a:cs typeface="Arial" pitchFamily="34" charset="0"/>
              </a:rPr>
              <a:t>thu</a:t>
            </a:r>
            <a:r>
              <a:rPr lang="en-US" sz="2793" dirty="0">
                <a:latin typeface="Constantia" pitchFamily="18" charset="0"/>
                <a:cs typeface="Arial" pitchFamily="34" charset="0"/>
              </a:rPr>
              <a:t> </a:t>
            </a:r>
            <a:r>
              <a:rPr lang="en-US" sz="2793" dirty="0" err="1">
                <a:latin typeface="Constantia" pitchFamily="18" charset="0"/>
                <a:cs typeface="Arial" pitchFamily="34" charset="0"/>
              </a:rPr>
              <a:t>nhận</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a:t>
            </a:r>
            <a:r>
              <a:rPr lang="en-US" sz="2793" dirty="0" err="1">
                <a:latin typeface="Constantia" pitchFamily="18" charset="0"/>
                <a:cs typeface="Arial" pitchFamily="34" charset="0"/>
              </a:rPr>
              <a:t>kết</a:t>
            </a:r>
            <a:r>
              <a:rPr lang="en-US" sz="2793" dirty="0">
                <a:latin typeface="Constantia" pitchFamily="18" charset="0"/>
                <a:cs typeface="Arial" pitchFamily="34" charset="0"/>
              </a:rPr>
              <a:t> </a:t>
            </a:r>
            <a:r>
              <a:rPr lang="en-US" sz="2793" dirty="0" err="1">
                <a:latin typeface="Constantia" pitchFamily="18" charset="0"/>
                <a:cs typeface="Arial" pitchFamily="34" charset="0"/>
              </a:rPr>
              <a:t>hợp</a:t>
            </a:r>
            <a:r>
              <a:rPr lang="en-US" sz="2793" dirty="0">
                <a:latin typeface="Constantia" pitchFamily="18" charset="0"/>
                <a:cs typeface="Arial" pitchFamily="34" charset="0"/>
              </a:rPr>
              <a:t> </a:t>
            </a:r>
            <a:r>
              <a:rPr lang="en-US" sz="2793" dirty="0" err="1">
                <a:latin typeface="Constantia" pitchFamily="18" charset="0"/>
                <a:cs typeface="Arial" pitchFamily="34" charset="0"/>
              </a:rPr>
              <a:t>với</a:t>
            </a:r>
            <a:r>
              <a:rPr lang="en-US" sz="2793" dirty="0">
                <a:latin typeface="Constantia" pitchFamily="18" charset="0"/>
                <a:cs typeface="Arial" pitchFamily="34" charset="0"/>
              </a:rPr>
              <a:t> </a:t>
            </a:r>
            <a:r>
              <a:rPr lang="en-US" sz="2793" dirty="0" err="1">
                <a:latin typeface="Constantia" pitchFamily="18" charset="0"/>
                <a:cs typeface="Arial" pitchFamily="34" charset="0"/>
              </a:rPr>
              <a:t>bộ</a:t>
            </a:r>
            <a:r>
              <a:rPr lang="en-US" sz="2793" dirty="0">
                <a:latin typeface="Constantia" pitchFamily="18" charset="0"/>
                <a:cs typeface="Arial" pitchFamily="34" charset="0"/>
              </a:rPr>
              <a:t> </a:t>
            </a:r>
            <a:r>
              <a:rPr lang="en-US" sz="2793" dirty="0" err="1">
                <a:latin typeface="Constantia" pitchFamily="18" charset="0"/>
                <a:cs typeface="Arial" pitchFamily="34" charset="0"/>
              </a:rPr>
              <a:t>phận</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i="1"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a:t>
            </a:r>
            <a:r>
              <a:rPr lang="en-US" sz="2793" dirty="0" err="1">
                <a:latin typeface="Constantia" pitchFamily="18" charset="0"/>
                <a:cs typeface="Arial" pitchFamily="34" charset="0"/>
              </a:rPr>
              <a:t>được</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độ</a:t>
            </a:r>
            <a:r>
              <a:rPr lang="en-US" sz="2793" dirty="0">
                <a:latin typeface="Constantia" pitchFamily="18" charset="0"/>
                <a:cs typeface="Arial" pitchFamily="34" charset="0"/>
              </a:rPr>
              <a:t> to </a:t>
            </a:r>
            <a:r>
              <a:rPr lang="en-US" sz="2793" dirty="0" err="1">
                <a:latin typeface="Constantia" pitchFamily="18" charset="0"/>
                <a:cs typeface="Arial" pitchFamily="34" charset="0"/>
              </a:rPr>
              <a:t>lên</a:t>
            </a:r>
            <a:r>
              <a:rPr lang="en-US" sz="2793" dirty="0">
                <a:latin typeface="Constantia" pitchFamily="18" charset="0"/>
                <a:cs typeface="Arial" pitchFamily="34" charset="0"/>
              </a:rPr>
              <a:t> </a:t>
            </a:r>
            <a:r>
              <a:rPr lang="en-US" sz="2793" dirty="0" err="1">
                <a:latin typeface="Constantia" pitchFamily="18" charset="0"/>
                <a:cs typeface="Arial" pitchFamily="34" charset="0"/>
              </a:rPr>
              <a:t>nhiều</a:t>
            </a:r>
            <a:r>
              <a:rPr lang="en-US" sz="2793" dirty="0">
                <a:latin typeface="Constantia" pitchFamily="18" charset="0"/>
                <a:cs typeface="Arial" pitchFamily="34" charset="0"/>
              </a:rPr>
              <a:t> </a:t>
            </a:r>
            <a:r>
              <a:rPr lang="en-US" sz="2793" dirty="0" err="1">
                <a:latin typeface="Constantia" pitchFamily="18" charset="0"/>
                <a:cs typeface="Arial" pitchFamily="34" charset="0"/>
              </a:rPr>
              <a:t>lần</a:t>
            </a:r>
            <a:r>
              <a:rPr lang="en-US" sz="2793" dirty="0">
                <a:latin typeface="Constantia" pitchFamily="18" charset="0"/>
                <a:cs typeface="Arial" pitchFamily="34" charset="0"/>
              </a:rPr>
              <a:t> </a:t>
            </a:r>
            <a:r>
              <a:rPr lang="en-US" sz="2793" dirty="0" err="1">
                <a:latin typeface="Constantia" pitchFamily="18" charset="0"/>
                <a:cs typeface="Arial" pitchFamily="34" charset="0"/>
              </a:rPr>
              <a:t>rồi</a:t>
            </a:r>
            <a:r>
              <a:rPr lang="en-US" sz="2793" dirty="0">
                <a:latin typeface="Constantia" pitchFamily="18" charset="0"/>
                <a:cs typeface="Arial" pitchFamily="34" charset="0"/>
              </a:rPr>
              <a:t> </a:t>
            </a:r>
            <a:r>
              <a:rPr lang="en-US" sz="2793" dirty="0" err="1">
                <a:latin typeface="Constantia" pitchFamily="18" charset="0"/>
                <a:cs typeface="Arial" pitchFamily="34" charset="0"/>
              </a:rPr>
              <a:t>truyền</a:t>
            </a:r>
            <a:r>
              <a:rPr lang="en-US" sz="2793" dirty="0">
                <a:latin typeface="Constantia" pitchFamily="18" charset="0"/>
                <a:cs typeface="Arial" pitchFamily="34" charset="0"/>
              </a:rPr>
              <a:t> </a:t>
            </a:r>
            <a:r>
              <a:rPr lang="en-US" sz="2793" dirty="0" err="1">
                <a:latin typeface="Constantia" pitchFamily="18" charset="0"/>
                <a:cs typeface="Arial" pitchFamily="34" charset="0"/>
              </a:rPr>
              <a:t>theo</a:t>
            </a:r>
            <a:r>
              <a:rPr lang="en-US" sz="2793" dirty="0">
                <a:latin typeface="Constantia" pitchFamily="18" charset="0"/>
                <a:cs typeface="Arial" pitchFamily="34" charset="0"/>
              </a:rPr>
              <a:t> </a:t>
            </a:r>
            <a:r>
              <a:rPr lang="en-US" sz="2793" dirty="0" err="1">
                <a:latin typeface="Constantia" pitchFamily="18" charset="0"/>
                <a:cs typeface="Arial" pitchFamily="34" charset="0"/>
              </a:rPr>
              <a:t>ống</a:t>
            </a:r>
            <a:r>
              <a:rPr lang="en-US" sz="2793" dirty="0">
                <a:latin typeface="Constantia" pitchFamily="18" charset="0"/>
                <a:cs typeface="Arial" pitchFamily="34" charset="0"/>
              </a:rPr>
              <a:t> </a:t>
            </a:r>
            <a:r>
              <a:rPr lang="en-US" sz="2793" dirty="0" err="1">
                <a:latin typeface="Constantia" pitchFamily="18" charset="0"/>
                <a:cs typeface="Arial" pitchFamily="34" charset="0"/>
              </a:rPr>
              <a:t>dẫn</a:t>
            </a:r>
            <a:r>
              <a:rPr lang="en-US" sz="2793" dirty="0">
                <a:latin typeface="Constantia" pitchFamily="18" charset="0"/>
                <a:cs typeface="Arial" pitchFamily="34" charset="0"/>
              </a:rPr>
              <a:t> </a:t>
            </a:r>
            <a:r>
              <a:rPr lang="en-US" sz="2793" dirty="0" err="1">
                <a:latin typeface="Constantia" pitchFamily="18" charset="0"/>
                <a:cs typeface="Arial" pitchFamily="34" charset="0"/>
              </a:rPr>
              <a:t>vào</a:t>
            </a:r>
            <a:r>
              <a:rPr lang="en-US" sz="2793" dirty="0">
                <a:latin typeface="Constantia" pitchFamily="18" charset="0"/>
                <a:cs typeface="Arial" pitchFamily="34" charset="0"/>
              </a:rPr>
              <a:t> </a:t>
            </a:r>
            <a:r>
              <a:rPr lang="en-US" sz="2793" dirty="0" err="1">
                <a:latin typeface="Constantia" pitchFamily="18" charset="0"/>
                <a:cs typeface="Arial" pitchFamily="34" charset="0"/>
              </a:rPr>
              <a:t>bộ</a:t>
            </a:r>
            <a:r>
              <a:rPr lang="en-US" sz="2793" dirty="0">
                <a:latin typeface="Constantia" pitchFamily="18" charset="0"/>
                <a:cs typeface="Arial" pitchFamily="34" charset="0"/>
              </a:rPr>
              <a:t> </a:t>
            </a:r>
            <a:r>
              <a:rPr lang="en-US" sz="2793" dirty="0" err="1">
                <a:latin typeface="Constantia" pitchFamily="18" charset="0"/>
                <a:cs typeface="Arial" pitchFamily="34" charset="0"/>
              </a:rPr>
              <a:t>phận</a:t>
            </a:r>
            <a:r>
              <a:rPr lang="en-US" sz="2793" dirty="0">
                <a:latin typeface="Constantia" pitchFamily="18" charset="0"/>
                <a:cs typeface="Arial" pitchFamily="34" charset="0"/>
              </a:rPr>
              <a:t> </a:t>
            </a:r>
            <a:r>
              <a:rPr lang="en-US" sz="2793" dirty="0" err="1">
                <a:latin typeface="Constantia" pitchFamily="18" charset="0"/>
                <a:cs typeface="Arial" pitchFamily="34" charset="0"/>
              </a:rPr>
              <a:t>nghe</a:t>
            </a:r>
            <a:r>
              <a:rPr lang="en-US" sz="2793" dirty="0">
                <a:latin typeface="Constantia" pitchFamily="18" charset="0"/>
                <a:cs typeface="Arial" pitchFamily="34" charset="0"/>
              </a:rPr>
              <a:t> </a:t>
            </a:r>
            <a:r>
              <a:rPr lang="en-US" sz="2793" dirty="0" err="1">
                <a:latin typeface="Constantia" pitchFamily="18" charset="0"/>
                <a:cs typeface="Arial" pitchFamily="34" charset="0"/>
              </a:rPr>
              <a:t>đặt</a:t>
            </a:r>
            <a:r>
              <a:rPr lang="en-US" sz="2793" dirty="0">
                <a:latin typeface="Constantia" pitchFamily="18" charset="0"/>
                <a:cs typeface="Arial" pitchFamily="34" charset="0"/>
              </a:rPr>
              <a:t> </a:t>
            </a:r>
            <a:r>
              <a:rPr lang="en-US" sz="2793" dirty="0" err="1">
                <a:latin typeface="Constantia" pitchFamily="18" charset="0"/>
                <a:cs typeface="Arial" pitchFamily="34" charset="0"/>
              </a:rPr>
              <a:t>bên</a:t>
            </a:r>
            <a:r>
              <a:rPr lang="en-US" sz="2793" dirty="0">
                <a:latin typeface="Constantia" pitchFamily="18" charset="0"/>
                <a:cs typeface="Arial" pitchFamily="34" charset="0"/>
              </a:rPr>
              <a:t> </a:t>
            </a:r>
            <a:r>
              <a:rPr lang="en-US" sz="2793" dirty="0" err="1">
                <a:latin typeface="Constantia" pitchFamily="18" charset="0"/>
                <a:cs typeface="Arial" pitchFamily="34" charset="0"/>
              </a:rPr>
              <a:t>trong</a:t>
            </a:r>
            <a:r>
              <a:rPr lang="en-US" sz="2793" dirty="0">
                <a:latin typeface="Constantia" pitchFamily="18" charset="0"/>
                <a:cs typeface="Arial" pitchFamily="34" charset="0"/>
              </a:rPr>
              <a:t> tai.</a:t>
            </a:r>
          </a:p>
        </p:txBody>
      </p:sp>
      <p:pic>
        <p:nvPicPr>
          <p:cNvPr id="5" name="Picture 4" descr="images (1).jpg">
            <a:extLst>
              <a:ext uri="{FF2B5EF4-FFF2-40B4-BE49-F238E27FC236}">
                <a16:creationId xmlns:a16="http://schemas.microsoft.com/office/drawing/2014/main" xmlns="" id="{CFBDD7EC-D63A-80FA-914C-CEE222D755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3884613"/>
            <a:ext cx="3957637"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X-mini.jpg">
            <a:extLst>
              <a:ext uri="{FF2B5EF4-FFF2-40B4-BE49-F238E27FC236}">
                <a16:creationId xmlns:a16="http://schemas.microsoft.com/office/drawing/2014/main" xmlns="" id="{0E0B241C-2472-5EF1-4EBE-3F092FF47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6975" y="3960813"/>
            <a:ext cx="47513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evron 6">
            <a:extLst>
              <a:ext uri="{FF2B5EF4-FFF2-40B4-BE49-F238E27FC236}">
                <a16:creationId xmlns:a16="http://schemas.microsoft.com/office/drawing/2014/main" xmlns="" id="{15534FCA-3A9D-BF95-BAF1-21BB3330A750}"/>
              </a:ext>
            </a:extLst>
          </p:cNvPr>
          <p:cNvSpPr/>
          <p:nvPr/>
        </p:nvSpPr>
        <p:spPr bwMode="auto">
          <a:xfrm>
            <a:off x="661299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endParaRPr lang="en-US" sz="2394"/>
          </a:p>
        </p:txBody>
      </p:sp>
      <p:sp>
        <p:nvSpPr>
          <p:cNvPr id="8" name="Chevron 7">
            <a:extLst>
              <a:ext uri="{FF2B5EF4-FFF2-40B4-BE49-F238E27FC236}">
                <a16:creationId xmlns:a16="http://schemas.microsoft.com/office/drawing/2014/main" xmlns="" id="{26ED9328-94DD-32CD-A971-D21E9D4D11DE}"/>
              </a:ext>
            </a:extLst>
          </p:cNvPr>
          <p:cNvSpPr/>
          <p:nvPr/>
        </p:nvSpPr>
        <p:spPr bwMode="auto">
          <a:xfrm>
            <a:off x="608091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endParaRPr lang="en-US" sz="2394"/>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randombar(horizontal)">
                                      <p:cBhvr>
                                        <p:cTn id="12" dur="500"/>
                                        <p:tgtEl>
                                          <p:spTgt spid="22535"/>
                                        </p:tgtEl>
                                      </p:cBhvr>
                                    </p:animEffect>
                                  </p:childTnLst>
                                </p:cTn>
                              </p:par>
                            </p:childTnLst>
                          </p:cTn>
                        </p:par>
                        <p:par>
                          <p:cTn id="13" fill="hold" nodeType="afterGroup">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nodeType="afterGroup">
                            <p:stCondLst>
                              <p:cond delay="1000"/>
                            </p:stCondLst>
                            <p:childTnLst>
                              <p:par>
                                <p:cTn id="18" presetID="2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par>
                                <p:cTn id="23" presetID="2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nodeType="afterGroup">
                            <p:stCondLst>
                              <p:cond delay="2000"/>
                            </p:stCondLst>
                            <p:childTnLst>
                              <p:par>
                                <p:cTn id="29" presetID="16" presetClass="entr" presetSubtype="2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ình nền bài giảng powerpoint">
            <a:extLst>
              <a:ext uri="{FF2B5EF4-FFF2-40B4-BE49-F238E27FC236}">
                <a16:creationId xmlns:a16="http://schemas.microsoft.com/office/drawing/2014/main" xmlns="" id="{86B55107-4D38-275C-0C79-57141BC90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4AFC2381-0E50-411C-54CB-28DBD8189191}"/>
              </a:ext>
            </a:extLst>
          </p:cNvPr>
          <p:cNvSpPr>
            <a:spLocks noGrp="1"/>
          </p:cNvSpPr>
          <p:nvPr>
            <p:ph type="ctrTitle"/>
          </p:nvPr>
        </p:nvSpPr>
        <p:spPr>
          <a:xfrm>
            <a:off x="1281113" y="1866900"/>
            <a:ext cx="9525000" cy="2233613"/>
          </a:xfrm>
          <a:solidFill>
            <a:schemeClr val="accent4">
              <a:lumMod val="20000"/>
              <a:lumOff val="80000"/>
            </a:schemeClr>
          </a:solidFill>
        </p:spPr>
        <p:txBody>
          <a:bodyPr rtlCol="0">
            <a:normAutofit fontScale="90000"/>
          </a:bodyPr>
          <a:lstStyle/>
          <a:p>
            <a:pPr eaLnBrk="1" fontAlgn="auto" hangingPunct="1">
              <a:spcAft>
                <a:spcPts val="0"/>
              </a:spcAft>
              <a:defRPr/>
            </a:pPr>
            <a:r>
              <a:rPr lang="vi-VN" sz="6700" b="1" dirty="0">
                <a:latin typeface="Cambria" panose="02040503050406030204" pitchFamily="18" charset="0"/>
                <a:ea typeface="Cambria" panose="02040503050406030204" pitchFamily="18" charset="0"/>
                <a:cs typeface="Times New Roman" pitchFamily="18" charset="0"/>
              </a:rPr>
              <a:t>BÀI </a:t>
            </a:r>
            <a:r>
              <a:rPr lang="en-US" sz="6700" b="1" dirty="0">
                <a:latin typeface="Cambria" panose="02040503050406030204" pitchFamily="18" charset="0"/>
                <a:ea typeface="Cambria" panose="02040503050406030204" pitchFamily="18" charset="0"/>
                <a:cs typeface="Times New Roman" panose="02020603050405020304" pitchFamily="18" charset="0"/>
              </a:rPr>
              <a:t>13 – </a:t>
            </a:r>
            <a:r>
              <a:rPr lang="en-US" sz="6700" b="1" dirty="0" err="1">
                <a:latin typeface="Cambria" panose="02040503050406030204" pitchFamily="18" charset="0"/>
                <a:ea typeface="Cambria" panose="02040503050406030204" pitchFamily="18" charset="0"/>
                <a:cs typeface="Times New Roman" panose="02020603050405020304" pitchFamily="18" charset="0"/>
              </a:rPr>
              <a:t>TIẾT</a:t>
            </a:r>
            <a:r>
              <a:rPr lang="en-US" sz="6700" b="1" dirty="0">
                <a:latin typeface="Cambria" panose="02040503050406030204" pitchFamily="18" charset="0"/>
                <a:ea typeface="Cambria" panose="02040503050406030204" pitchFamily="18" charset="0"/>
                <a:cs typeface="Times New Roman" panose="02020603050405020304" pitchFamily="18" charset="0"/>
              </a:rPr>
              <a:t> 51, 52, 53 </a:t>
            </a:r>
            <a:br>
              <a:rPr lang="en-US" sz="6700" b="1" dirty="0">
                <a:latin typeface="Cambria" panose="02040503050406030204" pitchFamily="18" charset="0"/>
                <a:ea typeface="Cambria" panose="02040503050406030204" pitchFamily="18" charset="0"/>
                <a:cs typeface="Times New Roman" panose="02020603050405020304" pitchFamily="18" charset="0"/>
              </a:rPr>
            </a:br>
            <a:r>
              <a:rPr lang="en-US" sz="6700" b="1" dirty="0" err="1">
                <a:latin typeface="Cambria" panose="02040503050406030204" pitchFamily="18" charset="0"/>
                <a:ea typeface="Cambria" panose="02040503050406030204" pitchFamily="18" charset="0"/>
                <a:cs typeface="Times New Roman" panose="02020603050405020304" pitchFamily="18" charset="0"/>
              </a:rPr>
              <a:t>ĐỘ</a:t>
            </a:r>
            <a:r>
              <a:rPr lang="en-US" sz="6700" b="1" dirty="0">
                <a:latin typeface="Cambria" panose="02040503050406030204" pitchFamily="18" charset="0"/>
                <a:ea typeface="Cambria" panose="02040503050406030204" pitchFamily="18" charset="0"/>
                <a:cs typeface="Times New Roman" panose="02020603050405020304" pitchFamily="18" charset="0"/>
              </a:rPr>
              <a:t> TO </a:t>
            </a:r>
            <a:r>
              <a:rPr lang="en-US" sz="6700" b="1" dirty="0" err="1">
                <a:latin typeface="Cambria" panose="02040503050406030204" pitchFamily="18" charset="0"/>
                <a:ea typeface="Cambria" panose="02040503050406030204" pitchFamily="18" charset="0"/>
                <a:cs typeface="Times New Roman" panose="02020603050405020304" pitchFamily="18" charset="0"/>
              </a:rPr>
              <a:t>VÀ</a:t>
            </a:r>
            <a:r>
              <a:rPr lang="en-US" sz="6700" b="1" dirty="0">
                <a:latin typeface="Cambria" panose="02040503050406030204" pitchFamily="18" charset="0"/>
                <a:ea typeface="Cambria" panose="02040503050406030204" pitchFamily="18" charset="0"/>
                <a:cs typeface="Times New Roman" panose="02020603050405020304" pitchFamily="18" charset="0"/>
              </a:rPr>
              <a:t> </a:t>
            </a:r>
            <a:r>
              <a:rPr lang="en-US" sz="6700" b="1" dirty="0" err="1">
                <a:latin typeface="Cambria" panose="02040503050406030204" pitchFamily="18" charset="0"/>
                <a:ea typeface="Cambria" panose="02040503050406030204" pitchFamily="18" charset="0"/>
                <a:cs typeface="Times New Roman" panose="02020603050405020304" pitchFamily="18" charset="0"/>
              </a:rPr>
              <a:t>ĐỘ</a:t>
            </a:r>
            <a:r>
              <a:rPr lang="en-US" sz="6700" b="1" dirty="0">
                <a:latin typeface="Cambria" panose="02040503050406030204" pitchFamily="18" charset="0"/>
                <a:ea typeface="Cambria" panose="02040503050406030204" pitchFamily="18" charset="0"/>
                <a:cs typeface="Times New Roman" panose="02020603050405020304" pitchFamily="18" charset="0"/>
              </a:rPr>
              <a:t> CAO </a:t>
            </a:r>
            <a:r>
              <a:rPr lang="en-US" sz="6700" b="1" dirty="0" err="1">
                <a:latin typeface="Cambria" panose="02040503050406030204" pitchFamily="18" charset="0"/>
                <a:ea typeface="Cambria" panose="02040503050406030204" pitchFamily="18" charset="0"/>
                <a:cs typeface="Times New Roman" panose="02020603050405020304" pitchFamily="18" charset="0"/>
              </a:rPr>
              <a:t>CỦA</a:t>
            </a:r>
            <a:r>
              <a:rPr lang="en-US" sz="6700" b="1" dirty="0">
                <a:latin typeface="Cambria" panose="02040503050406030204" pitchFamily="18" charset="0"/>
                <a:ea typeface="Cambria" panose="02040503050406030204" pitchFamily="18" charset="0"/>
                <a:cs typeface="Times New Roman" panose="02020603050405020304" pitchFamily="18" charset="0"/>
              </a:rPr>
              <a:t> </a:t>
            </a:r>
            <a:r>
              <a:rPr lang="en-US" sz="6700" b="1" dirty="0" err="1">
                <a:latin typeface="Cambria" panose="02040503050406030204" pitchFamily="18" charset="0"/>
                <a:ea typeface="Cambria" panose="02040503050406030204" pitchFamily="18" charset="0"/>
                <a:cs typeface="Times New Roman" panose="02020603050405020304" pitchFamily="18" charset="0"/>
              </a:rPr>
              <a:t>ÂM</a:t>
            </a:r>
            <a:endParaRPr lang="vi-VN" sz="67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Kenny - Forever In Love.mp3">
            <a:hlinkClick r:id="" action="ppaction://media"/>
            <a:extLst>
              <a:ext uri="{FF2B5EF4-FFF2-40B4-BE49-F238E27FC236}">
                <a16:creationId xmlns:a16="http://schemas.microsoft.com/office/drawing/2014/main" xmlns="" id="{786AABEF-7318-41F1-5E83-CD37CDB63781}"/>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66713" y="594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xmlns="" id="{316B872D-DEB9-EADC-AAF8-E91CE9996D27}"/>
              </a:ext>
            </a:extLst>
          </p:cNvPr>
          <p:cNvSpPr txBox="1">
            <a:spLocks noChangeArrowheads="1"/>
          </p:cNvSpPr>
          <p:nvPr/>
        </p:nvSpPr>
        <p:spPr bwMode="auto">
          <a:xfrm>
            <a:off x="671513" y="1528763"/>
            <a:ext cx="106664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Char char="-"/>
              <a:defRPr/>
            </a:pPr>
            <a:r>
              <a:rPr lang="en-US" altLang="en-US" sz="2394"/>
              <a:t> </a:t>
            </a:r>
            <a:r>
              <a:rPr lang="en-US" altLang="en-US" b="1"/>
              <a:t>Có một bức tranh đã bị che khuất bởi 4 mảnh ghép. Mỗi mảnh ghép tương ứng với một câu hỏi. Người chơi được lựa chọn bất kì mảnh ghép nào với câu hỏi tương ứng.</a:t>
            </a:r>
          </a:p>
          <a:p>
            <a:pPr algn="just" eaLnBrk="1" hangingPunct="1">
              <a:spcBef>
                <a:spcPct val="50000"/>
              </a:spcBef>
              <a:buFontTx/>
              <a:buChar char="-"/>
              <a:defRPr/>
            </a:pPr>
            <a:r>
              <a:rPr lang="en-US" altLang="en-US" b="1"/>
              <a:t> Sau 15 giây, nếu trả lời đúng sẽ nhận được một phần quà, trả lời sai cơ hội sẽ giành cho bạn khác. </a:t>
            </a:r>
          </a:p>
          <a:p>
            <a:pPr algn="just" eaLnBrk="1" hangingPunct="1">
              <a:spcBef>
                <a:spcPct val="50000"/>
              </a:spcBef>
              <a:buFontTx/>
              <a:buChar char="-"/>
              <a:defRPr/>
            </a:pPr>
            <a:r>
              <a:rPr lang="en-US" altLang="en-US" b="1"/>
              <a:t> Mỗi câu trả lời đúng sẽ mở ra một mảnh ghép để đến gần với bức tranh hơn. Bạn có thể trả lời về bức tranh bất kì thời điểm nào. Nếu đúng được phần quà đặc biệt, sai sẽ không được tiếp tục tham gia trò chơi nữa.</a:t>
            </a:r>
          </a:p>
        </p:txBody>
      </p:sp>
      <p:sp>
        <p:nvSpPr>
          <p:cNvPr id="3" name="WordArt 33">
            <a:extLst>
              <a:ext uri="{FF2B5EF4-FFF2-40B4-BE49-F238E27FC236}">
                <a16:creationId xmlns:a16="http://schemas.microsoft.com/office/drawing/2014/main" xmlns="" id="{D8FD81CB-0C5D-9F7D-3C3C-0D819BFDE35F}"/>
              </a:ext>
            </a:extLst>
          </p:cNvPr>
          <p:cNvSpPr>
            <a:spLocks noChangeArrowheads="1" noChangeShapeType="1" noTextEdit="1"/>
          </p:cNvSpPr>
          <p:nvPr/>
        </p:nvSpPr>
        <p:spPr bwMode="auto">
          <a:xfrm>
            <a:off x="3268496" y="540564"/>
            <a:ext cx="5832298" cy="836126"/>
          </a:xfrm>
          <a:prstGeom prst="rect">
            <a:avLst/>
          </a:prstGeom>
        </p:spPr>
        <p:txBody>
          <a:bodyPr wrap="none" fromWordArt="1">
            <a:prstTxWarp prst="textPlain">
              <a:avLst>
                <a:gd name="adj" fmla="val 50000"/>
              </a:avLst>
            </a:prstTxWarp>
          </a:bodyPr>
          <a:lstStyle/>
          <a:p>
            <a:pPr algn="ctr">
              <a:defRPr/>
            </a:pPr>
            <a:r>
              <a:rPr lang="vi-VN" sz="2394" kern="10" dirty="0">
                <a:ln w="12700">
                  <a:solidFill>
                    <a:srgbClr val="EAEAEA"/>
                  </a:solidFill>
                  <a:round/>
                  <a:headEnd/>
                  <a:tailEnd/>
                </a:ln>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TRÒ CHƠI: "MỞ MIẾNG GHÉP XEM TRANH</a:t>
            </a:r>
            <a:r>
              <a:rPr lang="vi-VN" sz="2394"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t>
            </a:r>
            <a:endParaRPr lang="en-US" sz="2394"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ết quả hình ảnh cho nhạc sĩ văn cao">
            <a:extLst>
              <a:ext uri="{FF2B5EF4-FFF2-40B4-BE49-F238E27FC236}">
                <a16:creationId xmlns:a16="http://schemas.microsoft.com/office/drawing/2014/main" xmlns="" id="{FC1B902A-B32A-908E-DAF8-15548EB3A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63" y="692150"/>
            <a:ext cx="554831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3" action="ppaction://hlinksldjump"/>
            <a:extLst>
              <a:ext uri="{FF2B5EF4-FFF2-40B4-BE49-F238E27FC236}">
                <a16:creationId xmlns:a16="http://schemas.microsoft.com/office/drawing/2014/main" xmlns="" id="{E24DEB06-7FCE-D343-E366-34FC59B994B0}"/>
              </a:ext>
            </a:extLst>
          </p:cNvPr>
          <p:cNvSpPr/>
          <p:nvPr/>
        </p:nvSpPr>
        <p:spPr>
          <a:xfrm>
            <a:off x="3421063" y="692150"/>
            <a:ext cx="2735262" cy="2813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4" name="Rectangle 3">
            <a:hlinkClick r:id="rId4" action="ppaction://hlinksldjump"/>
            <a:extLst>
              <a:ext uri="{FF2B5EF4-FFF2-40B4-BE49-F238E27FC236}">
                <a16:creationId xmlns:a16="http://schemas.microsoft.com/office/drawing/2014/main" xmlns="" id="{F340D734-A6E1-90F3-32E1-14B34134AE9C}"/>
              </a:ext>
            </a:extLst>
          </p:cNvPr>
          <p:cNvSpPr/>
          <p:nvPr/>
        </p:nvSpPr>
        <p:spPr>
          <a:xfrm>
            <a:off x="6156325" y="692150"/>
            <a:ext cx="2813050" cy="2813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5" name="Rectangle 4">
            <a:hlinkClick r:id="rId5" action="ppaction://hlinksldjump"/>
            <a:extLst>
              <a:ext uri="{FF2B5EF4-FFF2-40B4-BE49-F238E27FC236}">
                <a16:creationId xmlns:a16="http://schemas.microsoft.com/office/drawing/2014/main" xmlns="" id="{312669A1-800F-A3F4-B8F6-636C57BDE2C5}"/>
              </a:ext>
            </a:extLst>
          </p:cNvPr>
          <p:cNvSpPr/>
          <p:nvPr/>
        </p:nvSpPr>
        <p:spPr>
          <a:xfrm>
            <a:off x="3421063" y="3505200"/>
            <a:ext cx="2735262" cy="2736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6" name="Rectangle 5">
            <a:hlinkClick r:id="rId6" action="ppaction://hlinksldjump"/>
            <a:extLst>
              <a:ext uri="{FF2B5EF4-FFF2-40B4-BE49-F238E27FC236}">
                <a16:creationId xmlns:a16="http://schemas.microsoft.com/office/drawing/2014/main" xmlns="" id="{56631173-B88F-F042-2CCD-75B1E7F1490B}"/>
              </a:ext>
            </a:extLst>
          </p:cNvPr>
          <p:cNvSpPr/>
          <p:nvPr/>
        </p:nvSpPr>
        <p:spPr>
          <a:xfrm>
            <a:off x="6156325" y="3505200"/>
            <a:ext cx="2813050" cy="2736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15" name="Rectangle 14">
            <a:hlinkClick r:id="rId7" action="ppaction://hlinksldjump"/>
            <a:extLst>
              <a:ext uri="{FF2B5EF4-FFF2-40B4-BE49-F238E27FC236}">
                <a16:creationId xmlns:a16="http://schemas.microsoft.com/office/drawing/2014/main" xmlns="" id="{992FE3AD-4A20-C486-C1FC-CE9D5D88DCD7}"/>
              </a:ext>
            </a:extLst>
          </p:cNvPr>
          <p:cNvSpPr/>
          <p:nvPr/>
        </p:nvSpPr>
        <p:spPr>
          <a:xfrm>
            <a:off x="1520825" y="7938"/>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16" name="Rectangle 15">
            <a:hlinkClick r:id="rId8" action="ppaction://hlinksldjump"/>
            <a:extLst>
              <a:ext uri="{FF2B5EF4-FFF2-40B4-BE49-F238E27FC236}">
                <a16:creationId xmlns:a16="http://schemas.microsoft.com/office/drawing/2014/main" xmlns="" id="{C56024C9-952F-467C-1E20-11BBE92B944C}"/>
              </a:ext>
            </a:extLst>
          </p:cNvPr>
          <p:cNvSpPr/>
          <p:nvPr/>
        </p:nvSpPr>
        <p:spPr>
          <a:xfrm>
            <a:off x="1747838" y="7938"/>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17" name="Rectangle 16">
            <a:hlinkClick r:id="rId9" action="ppaction://hlinksldjump"/>
            <a:extLst>
              <a:ext uri="{FF2B5EF4-FFF2-40B4-BE49-F238E27FC236}">
                <a16:creationId xmlns:a16="http://schemas.microsoft.com/office/drawing/2014/main" xmlns="" id="{77F475F0-27AA-2123-AA28-113AD55CFBF6}"/>
              </a:ext>
            </a:extLst>
          </p:cNvPr>
          <p:cNvSpPr/>
          <p:nvPr/>
        </p:nvSpPr>
        <p:spPr>
          <a:xfrm>
            <a:off x="1520825" y="236538"/>
            <a:ext cx="227013"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18" name="Rectangle 17">
            <a:hlinkClick r:id="rId10" action="ppaction://hlinksldjump"/>
            <a:extLst>
              <a:ext uri="{FF2B5EF4-FFF2-40B4-BE49-F238E27FC236}">
                <a16:creationId xmlns:a16="http://schemas.microsoft.com/office/drawing/2014/main" xmlns="" id="{D772E399-E0EE-BE3E-D772-C2CE7D372E3B}"/>
              </a:ext>
            </a:extLst>
          </p:cNvPr>
          <p:cNvSpPr/>
          <p:nvPr/>
        </p:nvSpPr>
        <p:spPr>
          <a:xfrm>
            <a:off x="1747838" y="236538"/>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24" name="Rectangle 23">
            <a:hlinkClick r:id="rId11" action="ppaction://hlinksldjump"/>
            <a:extLst>
              <a:ext uri="{FF2B5EF4-FFF2-40B4-BE49-F238E27FC236}">
                <a16:creationId xmlns:a16="http://schemas.microsoft.com/office/drawing/2014/main" xmlns="" id="{FCAE29E8-8B5D-037C-D216-D34BCC942B3F}"/>
              </a:ext>
            </a:extLst>
          </p:cNvPr>
          <p:cNvSpPr/>
          <p:nvPr/>
        </p:nvSpPr>
        <p:spPr>
          <a:xfrm>
            <a:off x="10414000" y="6621463"/>
            <a:ext cx="227013"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30" name="Rectangle 29">
            <a:hlinkClick r:id="rId5" action="ppaction://hlinksldjump"/>
            <a:extLst>
              <a:ext uri="{FF2B5EF4-FFF2-40B4-BE49-F238E27FC236}">
                <a16:creationId xmlns:a16="http://schemas.microsoft.com/office/drawing/2014/main" xmlns="" id="{7E06061C-F908-527D-66AD-E5E1DBC860D7}"/>
              </a:ext>
            </a:extLst>
          </p:cNvPr>
          <p:cNvSpPr/>
          <p:nvPr/>
        </p:nvSpPr>
        <p:spPr>
          <a:xfrm>
            <a:off x="1520825" y="6013450"/>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31" name="Rectangle 30">
            <a:hlinkClick r:id="rId6" action="ppaction://hlinksldjump"/>
            <a:extLst>
              <a:ext uri="{FF2B5EF4-FFF2-40B4-BE49-F238E27FC236}">
                <a16:creationId xmlns:a16="http://schemas.microsoft.com/office/drawing/2014/main" xmlns="" id="{2BFD350D-C5F4-60FF-C74B-043B4D4411DC}"/>
              </a:ext>
            </a:extLst>
          </p:cNvPr>
          <p:cNvSpPr/>
          <p:nvPr/>
        </p:nvSpPr>
        <p:spPr>
          <a:xfrm>
            <a:off x="1792288" y="601345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32" name="Rectangle 31">
            <a:hlinkClick r:id="rId12" action="ppaction://hlinksldjump"/>
            <a:extLst>
              <a:ext uri="{FF2B5EF4-FFF2-40B4-BE49-F238E27FC236}">
                <a16:creationId xmlns:a16="http://schemas.microsoft.com/office/drawing/2014/main" xmlns="" id="{09F96E53-198B-E949-6DCF-F0899BF290C2}"/>
              </a:ext>
            </a:extLst>
          </p:cNvPr>
          <p:cNvSpPr/>
          <p:nvPr/>
        </p:nvSpPr>
        <p:spPr>
          <a:xfrm>
            <a:off x="1520825" y="6256338"/>
            <a:ext cx="227013" cy="2270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33" name="Rectangle 32">
            <a:hlinkClick r:id="rId13" action="ppaction://hlinksldjump"/>
            <a:extLst>
              <a:ext uri="{FF2B5EF4-FFF2-40B4-BE49-F238E27FC236}">
                <a16:creationId xmlns:a16="http://schemas.microsoft.com/office/drawing/2014/main" xmlns="" id="{F8B9EF27-6E68-84E6-6D53-20E8A8167FB0}"/>
              </a:ext>
            </a:extLst>
          </p:cNvPr>
          <p:cNvSpPr/>
          <p:nvPr/>
        </p:nvSpPr>
        <p:spPr>
          <a:xfrm>
            <a:off x="1778000" y="6276975"/>
            <a:ext cx="228600" cy="227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ết quả hình ảnh cho tiến quân ca">
            <a:extLst>
              <a:ext uri="{FF2B5EF4-FFF2-40B4-BE49-F238E27FC236}">
                <a16:creationId xmlns:a16="http://schemas.microsoft.com/office/drawing/2014/main" xmlns="" id="{B25D93D6-8A3A-C417-6C55-82A173A87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52400"/>
            <a:ext cx="6172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Kết quả hình ảnh cho nhạc sĩ văn cao">
            <a:extLst>
              <a:ext uri="{FF2B5EF4-FFF2-40B4-BE49-F238E27FC236}">
                <a16:creationId xmlns:a16="http://schemas.microsoft.com/office/drawing/2014/main" xmlns="" id="{D994C819-32A9-0693-42E2-B176F0F81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762000"/>
            <a:ext cx="37242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4">
            <a:extLst>
              <a:ext uri="{FF2B5EF4-FFF2-40B4-BE49-F238E27FC236}">
                <a16:creationId xmlns:a16="http://schemas.microsoft.com/office/drawing/2014/main" xmlns="" id="{704968B7-7A7E-D8AB-6A24-8FF1FF581F92}"/>
              </a:ext>
            </a:extLst>
          </p:cNvPr>
          <p:cNvSpPr txBox="1">
            <a:spLocks noChangeArrowheads="1"/>
          </p:cNvSpPr>
          <p:nvPr/>
        </p:nvSpPr>
        <p:spPr bwMode="auto">
          <a:xfrm>
            <a:off x="7524750" y="5562600"/>
            <a:ext cx="27368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394" b="1"/>
              <a:t>Nhạc sĩ: Văn Cao</a:t>
            </a:r>
          </a:p>
          <a:p>
            <a:pPr algn="ctr" eaLnBrk="1" hangingPunct="1">
              <a:defRPr/>
            </a:pPr>
            <a:r>
              <a:rPr lang="en-US" altLang="en-US" sz="2195" b="1"/>
              <a:t>(1923 – 1995)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xmlns="" id="{A16B8D86-6CF2-6401-BC9A-DB0BAD1EF493}"/>
              </a:ext>
            </a:extLst>
          </p:cNvPr>
          <p:cNvSpPr>
            <a:spLocks noChangeArrowheads="1"/>
          </p:cNvSpPr>
          <p:nvPr/>
        </p:nvSpPr>
        <p:spPr bwMode="auto">
          <a:xfrm>
            <a:off x="1976438" y="615950"/>
            <a:ext cx="8132762"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3200" b="1" u="sng">
                <a:cs typeface="Times New Roman" panose="02020603050405020304" pitchFamily="18" charset="0"/>
              </a:rPr>
              <a:t>Câu 1</a:t>
            </a:r>
            <a:r>
              <a:rPr lang="en-US" altLang="en-US" sz="3200" b="1">
                <a:cs typeface="Times New Roman" panose="02020603050405020304" pitchFamily="18" charset="0"/>
              </a:rPr>
              <a:t> : </a:t>
            </a:r>
            <a:r>
              <a:rPr lang="en-US" altLang="en-US" sz="3200">
                <a:cs typeface="Times New Roman" panose="02020603050405020304" pitchFamily="18" charset="0"/>
              </a:rPr>
              <a:t>Chọn câu trả lời đúng:</a:t>
            </a:r>
          </a:p>
          <a:p>
            <a:pPr>
              <a:buFont typeface="Arial" panose="020B0604020202020204" pitchFamily="34" charset="0"/>
              <a:buNone/>
            </a:pPr>
            <a:endParaRPr lang="en-US" altLang="en-US" sz="3200">
              <a:cs typeface="Times New Roman" panose="02020603050405020304" pitchFamily="18" charset="0"/>
            </a:endParaRPr>
          </a:p>
          <a:p>
            <a:pPr>
              <a:buFont typeface="Arial" panose="020B0604020202020204" pitchFamily="34" charset="0"/>
              <a:buNone/>
            </a:pPr>
            <a:r>
              <a:rPr lang="en-US" altLang="en-US" sz="3200">
                <a:cs typeface="Times New Roman" panose="02020603050405020304" pitchFamily="18" charset="0"/>
              </a:rPr>
              <a:t>      </a:t>
            </a:r>
            <a:r>
              <a:rPr lang="en-US" altLang="en-US" sz="3200" b="1" i="1">
                <a:cs typeface="Times New Roman" panose="02020603050405020304" pitchFamily="18" charset="0"/>
              </a:rPr>
              <a:t>Âm do một vật phát ra càng nhỏ khi:</a:t>
            </a:r>
          </a:p>
          <a:p>
            <a:pPr>
              <a:buFont typeface="Arial" panose="020B0604020202020204" pitchFamily="34" charset="0"/>
              <a:buNone/>
            </a:pPr>
            <a:endParaRPr lang="en-US" altLang="en-US" sz="3200" b="1" i="1">
              <a:cs typeface="Times New Roman" panose="02020603050405020304" pitchFamily="18" charset="0"/>
            </a:endParaRPr>
          </a:p>
          <a:p>
            <a:pPr>
              <a:buFont typeface="Arial" panose="020B0604020202020204" pitchFamily="34" charset="0"/>
              <a:buNone/>
            </a:pPr>
            <a:r>
              <a:rPr lang="en-US" altLang="en-US" sz="3200">
                <a:cs typeface="Times New Roman" panose="02020603050405020304" pitchFamily="18" charset="0"/>
              </a:rPr>
              <a:t>        A. Vật dao động càng chậm . </a:t>
            </a:r>
          </a:p>
          <a:p>
            <a:pPr>
              <a:buFont typeface="Arial" panose="020B0604020202020204" pitchFamily="34" charset="0"/>
              <a:buNone/>
            </a:pPr>
            <a:r>
              <a:rPr lang="en-US" altLang="en-US" sz="3200">
                <a:cs typeface="Times New Roman" panose="02020603050405020304" pitchFamily="18" charset="0"/>
              </a:rPr>
              <a:t>        B. Vật dao động càng mạnh.</a:t>
            </a:r>
          </a:p>
          <a:p>
            <a:pPr>
              <a:buFont typeface="Arial" panose="020B0604020202020204" pitchFamily="34" charset="0"/>
              <a:buNone/>
            </a:pPr>
            <a:r>
              <a:rPr lang="en-US" altLang="en-US" sz="3200">
                <a:cs typeface="Times New Roman" panose="02020603050405020304" pitchFamily="18" charset="0"/>
              </a:rPr>
              <a:t>        C. Biên độ dao động càng nhỏ.</a:t>
            </a:r>
          </a:p>
          <a:p>
            <a:pPr>
              <a:buFont typeface="Arial" panose="020B0604020202020204" pitchFamily="34" charset="0"/>
              <a:buNone/>
            </a:pPr>
            <a:r>
              <a:rPr lang="en-US" altLang="en-US" sz="3200">
                <a:cs typeface="Times New Roman" panose="02020603050405020304" pitchFamily="18" charset="0"/>
              </a:rPr>
              <a:t>         D. Tần số dao động càng nhỏ </a:t>
            </a:r>
          </a:p>
          <a:p>
            <a:pPr>
              <a:lnSpc>
                <a:spcPct val="80000"/>
              </a:lnSpc>
              <a:spcBef>
                <a:spcPct val="50000"/>
              </a:spcBef>
              <a:buFont typeface="Arial" panose="020B0604020202020204" pitchFamily="34" charset="0"/>
              <a:buNone/>
            </a:pPr>
            <a:endParaRPr lang="en-US" altLang="en-US" sz="3200">
              <a:cs typeface="Times New Roman" panose="02020603050405020304" pitchFamily="18" charset="0"/>
            </a:endParaRPr>
          </a:p>
        </p:txBody>
      </p:sp>
      <p:sp>
        <p:nvSpPr>
          <p:cNvPr id="32771" name="AutoShape 4">
            <a:extLst>
              <a:ext uri="{FF2B5EF4-FFF2-40B4-BE49-F238E27FC236}">
                <a16:creationId xmlns:a16="http://schemas.microsoft.com/office/drawing/2014/main" xmlns="" id="{8C17F16A-795F-BB72-F11C-2A0B8910E0CE}"/>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129029" name="Oval 5">
            <a:extLst>
              <a:ext uri="{FF2B5EF4-FFF2-40B4-BE49-F238E27FC236}">
                <a16:creationId xmlns:a16="http://schemas.microsoft.com/office/drawing/2014/main" xmlns="" id="{15D91086-700A-5814-7D03-F63B45C93F90}"/>
              </a:ext>
            </a:extLst>
          </p:cNvPr>
          <p:cNvSpPr>
            <a:spLocks noChangeArrowheads="1"/>
          </p:cNvSpPr>
          <p:nvPr/>
        </p:nvSpPr>
        <p:spPr bwMode="auto">
          <a:xfrm>
            <a:off x="2813050" y="2668588"/>
            <a:ext cx="531813" cy="5318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2" name="Action Button: Go Home 1">
            <a:hlinkClick r:id="rId3" action="ppaction://hlinksldjump" highlightClick="1"/>
            <a:extLst>
              <a:ext uri="{FF2B5EF4-FFF2-40B4-BE49-F238E27FC236}">
                <a16:creationId xmlns:a16="http://schemas.microsoft.com/office/drawing/2014/main" xmlns="" id="{50BC8791-E0E9-1F35-095B-77108F6C4551}"/>
              </a:ext>
            </a:extLst>
          </p:cNvPr>
          <p:cNvSpPr/>
          <p:nvPr/>
        </p:nvSpPr>
        <p:spPr>
          <a:xfrm>
            <a:off x="11098213" y="6089650"/>
            <a:ext cx="68421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nodeType="afterGroup">
                            <p:stCondLst>
                              <p:cond delay="1500"/>
                            </p:stCondLst>
                            <p:childTnLst>
                              <p:par>
                                <p:cTn id="9" presetID="3" presetClass="emph" presetSubtype="2" fill="hold" nodeType="afterEffect">
                                  <p:stCondLst>
                                    <p:cond delay="0"/>
                                  </p:stCondLst>
                                  <p:childTnLst>
                                    <p:animClr clrSpc="rgb" dir="cw">
                                      <p:cBhvr override="childStyle">
                                        <p:cTn id="10" dur="500" fill="hold"/>
                                        <p:tgtEl>
                                          <p:spTgt spid="129026">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Oval 3">
            <a:extLst>
              <a:ext uri="{FF2B5EF4-FFF2-40B4-BE49-F238E27FC236}">
                <a16:creationId xmlns:a16="http://schemas.microsoft.com/office/drawing/2014/main" xmlns="" id="{CF3C91E4-DA28-6282-2F70-E4910C599C59}"/>
              </a:ext>
            </a:extLst>
          </p:cNvPr>
          <p:cNvSpPr>
            <a:spLocks noChangeArrowheads="1"/>
          </p:cNvSpPr>
          <p:nvPr/>
        </p:nvSpPr>
        <p:spPr bwMode="auto">
          <a:xfrm>
            <a:off x="2508250" y="4416425"/>
            <a:ext cx="455613"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793">
              <a:solidFill>
                <a:srgbClr val="FF0000"/>
              </a:solidFill>
              <a:latin typeface="VNI-Times" pitchFamily="2" charset="0"/>
              <a:cs typeface="Arial" panose="020B0604020202020204" pitchFamily="34" charset="0"/>
            </a:endParaRPr>
          </a:p>
        </p:txBody>
      </p:sp>
      <p:sp>
        <p:nvSpPr>
          <p:cNvPr id="130052" name="Text Box 4">
            <a:extLst>
              <a:ext uri="{FF2B5EF4-FFF2-40B4-BE49-F238E27FC236}">
                <a16:creationId xmlns:a16="http://schemas.microsoft.com/office/drawing/2014/main" xmlns="" id="{CADCF0C2-5491-6BCE-86A3-5F1AF23EA8BF}"/>
              </a:ext>
            </a:extLst>
          </p:cNvPr>
          <p:cNvSpPr txBox="1">
            <a:spLocks noChangeArrowheads="1"/>
          </p:cNvSpPr>
          <p:nvPr/>
        </p:nvSpPr>
        <p:spPr bwMode="auto">
          <a:xfrm>
            <a:off x="2508250" y="611188"/>
            <a:ext cx="7524750" cy="51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u="sng">
                <a:solidFill>
                  <a:srgbClr val="006600"/>
                </a:solidFill>
                <a:cs typeface="Times New Roman" panose="02020603050405020304" pitchFamily="18" charset="0"/>
              </a:rPr>
              <a:t>Câu 2:</a:t>
            </a:r>
            <a:r>
              <a:rPr lang="en-US" altLang="en-US" sz="2800" b="1">
                <a:solidFill>
                  <a:srgbClr val="006600"/>
                </a:solidFill>
                <a:cs typeface="Times New Roman" panose="02020603050405020304" pitchFamily="18" charset="0"/>
              </a:rPr>
              <a:t> Chọn phương án điền từ thích hợp:</a:t>
            </a:r>
          </a:p>
          <a:p>
            <a:pPr>
              <a:buFont typeface="Arial" panose="020B0604020202020204" pitchFamily="34" charset="0"/>
              <a:buNone/>
            </a:pPr>
            <a:endParaRPr lang="en-US" altLang="en-US" sz="2800" b="1">
              <a:solidFill>
                <a:srgbClr val="006600"/>
              </a:solidFill>
              <a:cs typeface="Times New Roman" panose="02020603050405020304" pitchFamily="18" charset="0"/>
            </a:endParaRPr>
          </a:p>
          <a:p>
            <a:pPr>
              <a:lnSpc>
                <a:spcPct val="150000"/>
              </a:lnSpc>
              <a:spcBef>
                <a:spcPts val="600"/>
              </a:spcBef>
              <a:spcAft>
                <a:spcPts val="600"/>
              </a:spcAft>
              <a:buFont typeface="Arial" panose="020B0604020202020204" pitchFamily="34" charset="0"/>
              <a:buNone/>
            </a:pPr>
            <a:r>
              <a:rPr lang="en-US" altLang="en-US" sz="2800" b="1">
                <a:solidFill>
                  <a:srgbClr val="000000"/>
                </a:solidFill>
                <a:cs typeface="Times New Roman" panose="02020603050405020304" pitchFamily="18" charset="0"/>
              </a:rPr>
              <a:t>Vật dao động lệch khỏi vị trí cân bằng càng nhiều, biên độ dao động càng …(1)…, âm phát ra càng …(2)…</a:t>
            </a:r>
            <a:endParaRPr lang="en-US" altLang="en-US" sz="2800" b="1" i="1">
              <a:solidFill>
                <a:srgbClr val="000000"/>
              </a:solidFill>
              <a:cs typeface="Times New Roman" panose="02020603050405020304" pitchFamily="18" charset="0"/>
            </a:endParaRPr>
          </a:p>
          <a:p>
            <a:pPr>
              <a:buFont typeface="Arial" panose="020B0604020202020204" pitchFamily="34" charset="0"/>
              <a:buNone/>
            </a:pPr>
            <a:r>
              <a:rPr lang="en-US" altLang="en-US" sz="2800" b="1">
                <a:solidFill>
                  <a:srgbClr val="000000"/>
                </a:solidFill>
                <a:cs typeface="Times New Roman" panose="02020603050405020304" pitchFamily="18" charset="0"/>
              </a:rPr>
              <a:t> </a:t>
            </a:r>
          </a:p>
          <a:p>
            <a:pPr>
              <a:buFont typeface="Arial" panose="020B0604020202020204" pitchFamily="34" charset="0"/>
              <a:buNone/>
            </a:pPr>
            <a:r>
              <a:rPr lang="en-US" altLang="en-US" sz="2800" b="1">
                <a:solidFill>
                  <a:srgbClr val="0000FF"/>
                </a:solidFill>
                <a:cs typeface="Times New Roman" panose="02020603050405020304" pitchFamily="18" charset="0"/>
              </a:rPr>
              <a:t>A. (1) bé, (2) to.</a:t>
            </a:r>
          </a:p>
          <a:p>
            <a:pPr>
              <a:buFont typeface="Arial" panose="020B0604020202020204" pitchFamily="34" charset="0"/>
              <a:buNone/>
            </a:pPr>
            <a:r>
              <a:rPr lang="en-US" altLang="en-US" sz="2800" b="1">
                <a:solidFill>
                  <a:srgbClr val="0000FF"/>
                </a:solidFill>
                <a:cs typeface="Times New Roman" panose="02020603050405020304" pitchFamily="18" charset="0"/>
              </a:rPr>
              <a:t>B. (1) lớn, (2) to.</a:t>
            </a:r>
          </a:p>
          <a:p>
            <a:pPr>
              <a:buFont typeface="Arial" panose="020B0604020202020204" pitchFamily="34" charset="0"/>
              <a:buNone/>
            </a:pPr>
            <a:r>
              <a:rPr lang="en-US" altLang="en-US" sz="2800" b="1">
                <a:solidFill>
                  <a:srgbClr val="0000FF"/>
                </a:solidFill>
                <a:cs typeface="Times New Roman" panose="02020603050405020304" pitchFamily="18" charset="0"/>
              </a:rPr>
              <a:t>C. (1) bé, (2) nhỏ.</a:t>
            </a:r>
          </a:p>
          <a:p>
            <a:pPr>
              <a:buFont typeface="Arial" panose="020B0604020202020204" pitchFamily="34" charset="0"/>
              <a:buNone/>
            </a:pPr>
            <a:r>
              <a:rPr lang="en-US" altLang="en-US" sz="2800" b="1">
                <a:solidFill>
                  <a:srgbClr val="0000FF"/>
                </a:solidFill>
                <a:cs typeface="Times New Roman" panose="02020603050405020304" pitchFamily="18" charset="0"/>
              </a:rPr>
              <a:t>D. (1) lớn, (2) cao.</a:t>
            </a:r>
            <a:endParaRPr lang="en-US" altLang="en-US" sz="2800" b="1" i="1">
              <a:solidFill>
                <a:srgbClr val="0000FF"/>
              </a:solidFill>
              <a:cs typeface="Times New Roman" panose="02020603050405020304" pitchFamily="18" charset="0"/>
            </a:endParaRPr>
          </a:p>
        </p:txBody>
      </p:sp>
      <p:sp>
        <p:nvSpPr>
          <p:cNvPr id="33796" name="Rectangle 6">
            <a:hlinkClick r:id="rId3" action="ppaction://hlinksldjump"/>
            <a:extLst>
              <a:ext uri="{FF2B5EF4-FFF2-40B4-BE49-F238E27FC236}">
                <a16:creationId xmlns:a16="http://schemas.microsoft.com/office/drawing/2014/main" xmlns="" id="{6AB5D096-6F85-C1DC-74FD-64D337F7817C}"/>
              </a:ext>
            </a:extLst>
          </p:cNvPr>
          <p:cNvSpPr>
            <a:spLocks noChangeArrowheads="1"/>
          </p:cNvSpPr>
          <p:nvPr/>
        </p:nvSpPr>
        <p:spPr bwMode="auto">
          <a:xfrm>
            <a:off x="4713288" y="2668588"/>
            <a:ext cx="44084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33797" name="AutoShape 10">
            <a:extLst>
              <a:ext uri="{FF2B5EF4-FFF2-40B4-BE49-F238E27FC236}">
                <a16:creationId xmlns:a16="http://schemas.microsoft.com/office/drawing/2014/main" xmlns="" id="{36DE0994-2B34-BE0C-E4F6-2E2947FF9C26}"/>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Action Button: Go Home 5">
            <a:hlinkClick r:id="rId4" action="ppaction://hlinksldjump" highlightClick="1"/>
            <a:extLst>
              <a:ext uri="{FF2B5EF4-FFF2-40B4-BE49-F238E27FC236}">
                <a16:creationId xmlns:a16="http://schemas.microsoft.com/office/drawing/2014/main" xmlns="" id="{4162E5E2-6BC0-E9CA-C60A-9C70A646EAB5}"/>
              </a:ext>
            </a:extLst>
          </p:cNvPr>
          <p:cNvSpPr/>
          <p:nvPr/>
        </p:nvSpPr>
        <p:spPr>
          <a:xfrm>
            <a:off x="11098213" y="6089650"/>
            <a:ext cx="68421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p:cTn id="7" dur="500" fill="hold"/>
                                        <p:tgtEl>
                                          <p:spTgt spid="130051"/>
                                        </p:tgtEl>
                                        <p:attrNameLst>
                                          <p:attrName>ppt_w</p:attrName>
                                        </p:attrNameLst>
                                      </p:cBhvr>
                                      <p:tavLst>
                                        <p:tav tm="0">
                                          <p:val>
                                            <p:fltVal val="0"/>
                                          </p:val>
                                        </p:tav>
                                        <p:tav tm="100000">
                                          <p:val>
                                            <p:strVal val="#ppt_w"/>
                                          </p:val>
                                        </p:tav>
                                      </p:tavLst>
                                    </p:anim>
                                    <p:anim calcmode="lin" valueType="num">
                                      <p:cBhvr>
                                        <p:cTn id="8" dur="500" fill="hold"/>
                                        <p:tgtEl>
                                          <p:spTgt spid="1300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nodeType="afterGroup">
                            <p:stCondLst>
                              <p:cond delay="1500"/>
                            </p:stCondLst>
                            <p:childTnLst>
                              <p:par>
                                <p:cTn id="10" presetID="3" presetClass="emph" presetSubtype="2" fill="hold" nodeType="afterEffect">
                                  <p:stCondLst>
                                    <p:cond delay="0"/>
                                  </p:stCondLst>
                                  <p:childTnLst>
                                    <p:animClr clrSpc="rgb" dir="cw">
                                      <p:cBhvr override="childStyle">
                                        <p:cTn id="11" dur="500" fill="hold"/>
                                        <p:tgtEl>
                                          <p:spTgt spid="130052">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Oval 2">
            <a:extLst>
              <a:ext uri="{FF2B5EF4-FFF2-40B4-BE49-F238E27FC236}">
                <a16:creationId xmlns:a16="http://schemas.microsoft.com/office/drawing/2014/main" xmlns="" id="{56E3CE30-9731-0B2E-A229-796F4ECA4401}"/>
              </a:ext>
            </a:extLst>
          </p:cNvPr>
          <p:cNvSpPr>
            <a:spLocks noChangeArrowheads="1"/>
          </p:cNvSpPr>
          <p:nvPr/>
        </p:nvSpPr>
        <p:spPr bwMode="auto">
          <a:xfrm>
            <a:off x="2355850" y="3884613"/>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793">
              <a:solidFill>
                <a:srgbClr val="FF0000"/>
              </a:solidFill>
              <a:latin typeface="VNI-Times" pitchFamily="2" charset="0"/>
              <a:cs typeface="Arial" panose="020B0604020202020204" pitchFamily="34" charset="0"/>
            </a:endParaRPr>
          </a:p>
        </p:txBody>
      </p:sp>
      <p:sp>
        <p:nvSpPr>
          <p:cNvPr id="204803" name="Text Box 3">
            <a:extLst>
              <a:ext uri="{FF2B5EF4-FFF2-40B4-BE49-F238E27FC236}">
                <a16:creationId xmlns:a16="http://schemas.microsoft.com/office/drawing/2014/main" xmlns="" id="{B8D4DE0A-DCD5-CA2D-E2C1-D9DBACBCC23A}"/>
              </a:ext>
            </a:extLst>
          </p:cNvPr>
          <p:cNvSpPr txBox="1">
            <a:spLocks noChangeArrowheads="1"/>
          </p:cNvSpPr>
          <p:nvPr/>
        </p:nvSpPr>
        <p:spPr bwMode="auto">
          <a:xfrm>
            <a:off x="2355850" y="415925"/>
            <a:ext cx="7526338"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a:solidFill>
                  <a:srgbClr val="0000FF"/>
                </a:solidFill>
                <a:cs typeface="Times New Roman" panose="02020603050405020304" pitchFamily="18" charset="0"/>
              </a:rPr>
              <a:t>Câu 3: Chọn phương án điền từ thích hợp:</a:t>
            </a:r>
          </a:p>
          <a:p>
            <a:pPr>
              <a:buFont typeface="Arial" panose="020B0604020202020204" pitchFamily="34" charset="0"/>
              <a:buNone/>
            </a:pPr>
            <a:endParaRPr lang="en-US" altLang="en-US" sz="2800" b="1">
              <a:solidFill>
                <a:srgbClr val="000000"/>
              </a:solidFill>
              <a:cs typeface="Times New Roman" panose="02020603050405020304" pitchFamily="18" charset="0"/>
            </a:endParaRPr>
          </a:p>
          <a:p>
            <a:pPr>
              <a:lnSpc>
                <a:spcPct val="150000"/>
              </a:lnSpc>
              <a:buFont typeface="Arial" panose="020B0604020202020204" pitchFamily="34" charset="0"/>
              <a:buNone/>
            </a:pPr>
            <a:r>
              <a:rPr lang="en-US" altLang="en-US" sz="2800" b="1">
                <a:solidFill>
                  <a:srgbClr val="000000"/>
                </a:solidFill>
                <a:cs typeface="Times New Roman" panose="02020603050405020304" pitchFamily="18" charset="0"/>
              </a:rPr>
              <a:t>Vật dao động càng nhanh, tần số dao động càng …(1)…, âm phát ra càng …(2)…</a:t>
            </a:r>
            <a:endParaRPr lang="en-US" altLang="en-US" sz="2800" b="1" i="1">
              <a:solidFill>
                <a:srgbClr val="000000"/>
              </a:solidFill>
              <a:cs typeface="Times New Roman" panose="02020603050405020304" pitchFamily="18" charset="0"/>
            </a:endParaRPr>
          </a:p>
          <a:p>
            <a:pPr>
              <a:buFont typeface="Arial" panose="020B0604020202020204" pitchFamily="34" charset="0"/>
              <a:buNone/>
            </a:pPr>
            <a:r>
              <a:rPr lang="en-US" altLang="en-US" sz="2800" b="1">
                <a:solidFill>
                  <a:srgbClr val="000000"/>
                </a:solidFill>
                <a:cs typeface="Times New Roman" panose="02020603050405020304" pitchFamily="18" charset="0"/>
              </a:rPr>
              <a:t> </a:t>
            </a:r>
          </a:p>
          <a:p>
            <a:pPr>
              <a:buFont typeface="Arial" panose="020B0604020202020204" pitchFamily="34" charset="0"/>
              <a:buNone/>
            </a:pPr>
            <a:r>
              <a:rPr lang="en-US" altLang="en-US" sz="2800" b="1">
                <a:solidFill>
                  <a:srgbClr val="0000FF"/>
                </a:solidFill>
                <a:cs typeface="Times New Roman" panose="02020603050405020304" pitchFamily="18" charset="0"/>
              </a:rPr>
              <a:t>A. (1) bé, (2) to.</a:t>
            </a:r>
          </a:p>
          <a:p>
            <a:pPr>
              <a:buFont typeface="Arial" panose="020B0604020202020204" pitchFamily="34" charset="0"/>
              <a:buNone/>
            </a:pPr>
            <a:r>
              <a:rPr lang="en-US" altLang="en-US" sz="2800" b="1">
                <a:solidFill>
                  <a:srgbClr val="0000FF"/>
                </a:solidFill>
                <a:cs typeface="Times New Roman" panose="02020603050405020304" pitchFamily="18" charset="0"/>
              </a:rPr>
              <a:t>B. (1) lớn, (2) to.</a:t>
            </a:r>
          </a:p>
          <a:p>
            <a:pPr>
              <a:buFont typeface="Arial" panose="020B0604020202020204" pitchFamily="34" charset="0"/>
              <a:buNone/>
            </a:pPr>
            <a:r>
              <a:rPr lang="en-US" altLang="en-US" sz="2800" b="1">
                <a:solidFill>
                  <a:srgbClr val="0000FF"/>
                </a:solidFill>
                <a:cs typeface="Times New Roman" panose="02020603050405020304" pitchFamily="18" charset="0"/>
              </a:rPr>
              <a:t>C. (1) bé, (2) nhỏ.</a:t>
            </a:r>
          </a:p>
          <a:p>
            <a:pPr>
              <a:buFont typeface="Arial" panose="020B0604020202020204" pitchFamily="34" charset="0"/>
              <a:buNone/>
            </a:pPr>
            <a:r>
              <a:rPr lang="en-US" altLang="en-US" sz="2800" b="1">
                <a:solidFill>
                  <a:srgbClr val="0000FF"/>
                </a:solidFill>
                <a:cs typeface="Times New Roman" panose="02020603050405020304" pitchFamily="18" charset="0"/>
              </a:rPr>
              <a:t>D. (1) lớn, (2) cao.</a:t>
            </a:r>
            <a:endParaRPr lang="en-US" altLang="en-US" sz="2800" b="1" i="1">
              <a:solidFill>
                <a:srgbClr val="0000FF"/>
              </a:solidFill>
              <a:cs typeface="Times New Roman" panose="02020603050405020304" pitchFamily="18" charset="0"/>
            </a:endParaRPr>
          </a:p>
        </p:txBody>
      </p:sp>
      <p:sp>
        <p:nvSpPr>
          <p:cNvPr id="34820" name="Rectangle 5">
            <a:hlinkClick r:id="rId2" action="ppaction://hlinksldjump"/>
            <a:extLst>
              <a:ext uri="{FF2B5EF4-FFF2-40B4-BE49-F238E27FC236}">
                <a16:creationId xmlns:a16="http://schemas.microsoft.com/office/drawing/2014/main" xmlns="" id="{EB5FAB72-7D25-4B30-97BF-BD30F8285B80}"/>
              </a:ext>
            </a:extLst>
          </p:cNvPr>
          <p:cNvSpPr>
            <a:spLocks noChangeArrowheads="1"/>
          </p:cNvSpPr>
          <p:nvPr/>
        </p:nvSpPr>
        <p:spPr bwMode="auto">
          <a:xfrm>
            <a:off x="4713288" y="2668588"/>
            <a:ext cx="44084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34821" name="AutoShape 6">
            <a:extLst>
              <a:ext uri="{FF2B5EF4-FFF2-40B4-BE49-F238E27FC236}">
                <a16:creationId xmlns:a16="http://schemas.microsoft.com/office/drawing/2014/main" xmlns="" id="{807C47A2-2D37-41DB-0144-6F173484268A}"/>
              </a:ext>
            </a:extLst>
          </p:cNvPr>
          <p:cNvSpPr>
            <a:spLocks noChangeArrowheads="1"/>
          </p:cNvSpPr>
          <p:nvPr/>
        </p:nvSpPr>
        <p:spPr bwMode="auto">
          <a:xfrm>
            <a:off x="1793875" y="312738"/>
            <a:ext cx="8620125" cy="6308725"/>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Action Button: Go Home 5">
            <a:hlinkClick r:id="rId3" action="ppaction://hlinksldjump" highlightClick="1"/>
            <a:extLst>
              <a:ext uri="{FF2B5EF4-FFF2-40B4-BE49-F238E27FC236}">
                <a16:creationId xmlns:a16="http://schemas.microsoft.com/office/drawing/2014/main" xmlns="" id="{0C2DD093-1E0C-3B3A-9CDE-D8A57A2E1004}"/>
              </a:ext>
            </a:extLst>
          </p:cNvPr>
          <p:cNvSpPr/>
          <p:nvPr/>
        </p:nvSpPr>
        <p:spPr>
          <a:xfrm>
            <a:off x="11098213" y="6089650"/>
            <a:ext cx="68421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
                                          </p:val>
                                        </p:tav>
                                        <p:tav tm="100000">
                                          <p:val>
                                            <p:strVal val="#ppt_w"/>
                                          </p:val>
                                        </p:tav>
                                      </p:tavLst>
                                    </p:anim>
                                    <p:anim calcmode="lin" valueType="num">
                                      <p:cBhvr>
                                        <p:cTn id="8" dur="500" fill="hold"/>
                                        <p:tgtEl>
                                          <p:spTgt spid="2048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3" presetClass="emph" presetSubtype="2" fill="hold" nodeType="afterEffect">
                                  <p:stCondLst>
                                    <p:cond delay="0"/>
                                  </p:stCondLst>
                                  <p:childTnLst>
                                    <p:animClr clrSpc="rgb" dir="cw">
                                      <p:cBhvr override="childStyle">
                                        <p:cTn id="11" dur="500" fill="hold"/>
                                        <p:tgtEl>
                                          <p:spTgt spid="204803">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xmlns="" id="{E42F1247-BC2E-3635-6AC7-DEBF07DED4CF}"/>
              </a:ext>
            </a:extLst>
          </p:cNvPr>
          <p:cNvSpPr>
            <a:spLocks noChangeArrowheads="1"/>
          </p:cNvSpPr>
          <p:nvPr/>
        </p:nvSpPr>
        <p:spPr bwMode="auto">
          <a:xfrm>
            <a:off x="1671638" y="160338"/>
            <a:ext cx="8848725" cy="6567487"/>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132099" name="Oval 3">
            <a:extLst>
              <a:ext uri="{FF2B5EF4-FFF2-40B4-BE49-F238E27FC236}">
                <a16:creationId xmlns:a16="http://schemas.microsoft.com/office/drawing/2014/main" xmlns="" id="{307C8956-97FA-40D5-2CB3-F889FF0007C2}"/>
              </a:ext>
            </a:extLst>
          </p:cNvPr>
          <p:cNvSpPr>
            <a:spLocks noChangeArrowheads="1"/>
          </p:cNvSpPr>
          <p:nvPr/>
        </p:nvSpPr>
        <p:spPr bwMode="auto">
          <a:xfrm>
            <a:off x="2257425" y="1905000"/>
            <a:ext cx="479425" cy="477838"/>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132100" name="Text Box 4">
            <a:extLst>
              <a:ext uri="{FF2B5EF4-FFF2-40B4-BE49-F238E27FC236}">
                <a16:creationId xmlns:a16="http://schemas.microsoft.com/office/drawing/2014/main" xmlns="" id="{7A0D553F-686C-1AB4-65B6-025CE90C167B}"/>
              </a:ext>
            </a:extLst>
          </p:cNvPr>
          <p:cNvSpPr txBox="1">
            <a:spLocks noChangeArrowheads="1"/>
          </p:cNvSpPr>
          <p:nvPr/>
        </p:nvSpPr>
        <p:spPr bwMode="auto">
          <a:xfrm>
            <a:off x="2355850" y="920750"/>
            <a:ext cx="80581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 typeface="Arial" panose="020B0604020202020204" pitchFamily="34" charset="0"/>
              <a:buNone/>
            </a:pPr>
            <a:r>
              <a:rPr lang="en-US" altLang="en-US" b="1">
                <a:solidFill>
                  <a:srgbClr val="0000FF"/>
                </a:solidFill>
                <a:cs typeface="Times New Roman" panose="02020603050405020304" pitchFamily="18" charset="0"/>
              </a:rPr>
              <a:t>Câu 4. Đơn vị độ to của âm là:</a:t>
            </a:r>
          </a:p>
          <a:p>
            <a:pPr>
              <a:spcBef>
                <a:spcPct val="50000"/>
              </a:spcBef>
              <a:buFontTx/>
              <a:buAutoNum type="alphaUcPeriod"/>
            </a:pPr>
            <a:r>
              <a:rPr lang="en-US" altLang="en-US" b="1">
                <a:solidFill>
                  <a:srgbClr val="0000FF"/>
                </a:solidFill>
                <a:cs typeface="Times New Roman" panose="02020603050405020304" pitchFamily="18" charset="0"/>
              </a:rPr>
              <a:t> Đeximet (dm)</a:t>
            </a:r>
          </a:p>
          <a:p>
            <a:pPr>
              <a:spcBef>
                <a:spcPct val="50000"/>
              </a:spcBef>
              <a:buFontTx/>
              <a:buAutoNum type="alphaUcPeriod"/>
            </a:pPr>
            <a:r>
              <a:rPr lang="en-US" altLang="en-US" b="1">
                <a:solidFill>
                  <a:srgbClr val="0000FF"/>
                </a:solidFill>
                <a:cs typeface="Times New Roman" panose="02020603050405020304" pitchFamily="18" charset="0"/>
              </a:rPr>
              <a:t>Đê xiben(dB)</a:t>
            </a:r>
          </a:p>
          <a:p>
            <a:pPr>
              <a:spcBef>
                <a:spcPct val="50000"/>
              </a:spcBef>
              <a:buFontTx/>
              <a:buAutoNum type="alphaUcPeriod"/>
            </a:pPr>
            <a:r>
              <a:rPr lang="en-US" altLang="en-US" b="1">
                <a:solidFill>
                  <a:srgbClr val="0000FF"/>
                </a:solidFill>
                <a:cs typeface="Times New Roman" panose="02020603050405020304" pitchFamily="18" charset="0"/>
              </a:rPr>
              <a:t> Đêxigam (dg)</a:t>
            </a:r>
          </a:p>
          <a:p>
            <a:pPr>
              <a:spcBef>
                <a:spcPct val="50000"/>
              </a:spcBef>
              <a:buFontTx/>
              <a:buAutoNum type="alphaUcPeriod"/>
            </a:pPr>
            <a:r>
              <a:rPr lang="en-US" altLang="en-US" b="1">
                <a:solidFill>
                  <a:srgbClr val="0000FF"/>
                </a:solidFill>
                <a:cs typeface="Times New Roman" panose="02020603050405020304" pitchFamily="18" charset="0"/>
              </a:rPr>
              <a:t> Héc (Hz).</a:t>
            </a:r>
          </a:p>
        </p:txBody>
      </p:sp>
      <p:sp>
        <p:nvSpPr>
          <p:cNvPr id="5" name="Action Button: Go Home 4">
            <a:hlinkClick r:id="rId2" action="ppaction://hlinksldjump" highlightClick="1"/>
            <a:extLst>
              <a:ext uri="{FF2B5EF4-FFF2-40B4-BE49-F238E27FC236}">
                <a16:creationId xmlns:a16="http://schemas.microsoft.com/office/drawing/2014/main" xmlns="" id="{3D97E83C-35F3-6C86-CBE9-CD1D1F023158}"/>
              </a:ext>
            </a:extLst>
          </p:cNvPr>
          <p:cNvSpPr/>
          <p:nvPr/>
        </p:nvSpPr>
        <p:spPr>
          <a:xfrm>
            <a:off x="11098213" y="6089650"/>
            <a:ext cx="68421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500" fill="hold"/>
                                        <p:tgtEl>
                                          <p:spTgt spid="132099"/>
                                        </p:tgtEl>
                                        <p:attrNameLst>
                                          <p:attrName>ppt_w</p:attrName>
                                        </p:attrNameLst>
                                      </p:cBhvr>
                                      <p:tavLst>
                                        <p:tav tm="0">
                                          <p:val>
                                            <p:fltVal val="0"/>
                                          </p:val>
                                        </p:tav>
                                        <p:tav tm="100000">
                                          <p:val>
                                            <p:strVal val="#ppt_w"/>
                                          </p:val>
                                        </p:tav>
                                      </p:tavLst>
                                    </p:anim>
                                    <p:anim calcmode="lin" valueType="num">
                                      <p:cBhvr>
                                        <p:cTn id="8" dur="500" fill="hold"/>
                                        <p:tgtEl>
                                          <p:spTgt spid="13209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3" presetClass="emph" presetSubtype="2" fill="hold" nodeType="afterEffect">
                                  <p:stCondLst>
                                    <p:cond delay="0"/>
                                  </p:stCondLst>
                                  <p:childTnLst>
                                    <p:animClr clrSpc="rgb" dir="cw">
                                      <p:cBhvr override="childStyle">
                                        <p:cTn id="11" dur="500" fill="hold"/>
                                        <p:tgtEl>
                                          <p:spTgt spid="132100">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770409C-73EB-4B28-F57A-15E47C000A53}"/>
              </a:ext>
            </a:extLst>
          </p:cNvPr>
          <p:cNvSpPr>
            <a:spLocks noChangeArrowheads="1"/>
          </p:cNvSpPr>
          <p:nvPr/>
        </p:nvSpPr>
        <p:spPr bwMode="auto">
          <a:xfrm>
            <a:off x="747713" y="1633538"/>
            <a:ext cx="107426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defTabSz="912114">
              <a:spcBef>
                <a:spcPct val="0"/>
              </a:spcBef>
              <a:buFont typeface="Arial" panose="020B0604020202020204" pitchFamily="34" charset="0"/>
              <a:buNone/>
              <a:defRPr/>
            </a:pPr>
            <a:r>
              <a:rPr lang="nl-NL" altLang="en-US" sz="2793" b="1">
                <a:solidFill>
                  <a:prstClr val="black"/>
                </a:solidFill>
                <a:latin typeface="Times New Roman" panose="02020603050405020304" pitchFamily="18" charset="0"/>
                <a:cs typeface="Times New Roman" panose="02020603050405020304" pitchFamily="18" charset="0"/>
              </a:rPr>
              <a:t>     </a:t>
            </a:r>
            <a:r>
              <a:rPr lang="nl-NL" altLang="en-US" sz="2800" b="1">
                <a:solidFill>
                  <a:prstClr val="black"/>
                </a:solidFill>
                <a:latin typeface="Times New Roman" panose="02020603050405020304" pitchFamily="18" charset="0"/>
                <a:cs typeface="Times New Roman" panose="02020603050405020304" pitchFamily="18" charset="0"/>
              </a:rPr>
              <a:t>Bạn Thanh thích chơi đàn ghi ta, bạn Thanh muốn thay đổi độ to của nốt nhạc bằng cách nào? Em hãy nghĩ cách giúp bạn Thanh.</a:t>
            </a:r>
          </a:p>
        </p:txBody>
      </p:sp>
      <p:sp>
        <p:nvSpPr>
          <p:cNvPr id="28" name="Rectangle 27">
            <a:extLst>
              <a:ext uri="{FF2B5EF4-FFF2-40B4-BE49-F238E27FC236}">
                <a16:creationId xmlns:a16="http://schemas.microsoft.com/office/drawing/2014/main" xmlns="" id="{1A5960BE-7607-2967-490B-6F2C405E194A}"/>
              </a:ext>
            </a:extLst>
          </p:cNvPr>
          <p:cNvSpPr>
            <a:spLocks noChangeArrowheads="1"/>
          </p:cNvSpPr>
          <p:nvPr/>
        </p:nvSpPr>
        <p:spPr bwMode="auto">
          <a:xfrm>
            <a:off x="1128713" y="2689225"/>
            <a:ext cx="9601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r>
              <a:rPr lang="nl-NL" altLang="en-US" sz="2793" b="1">
                <a:solidFill>
                  <a:srgbClr val="FF0000"/>
                </a:solidFill>
                <a:latin typeface="Times New Roman" panose="02020603050405020304" pitchFamily="18" charset="0"/>
                <a:cs typeface="Times New Roman" panose="02020603050405020304" pitchFamily="18" charset="0"/>
              </a:rPr>
              <a:t>   </a:t>
            </a:r>
            <a:r>
              <a:rPr lang="nl-NL" altLang="en-US" b="1">
                <a:solidFill>
                  <a:srgbClr val="FF0000"/>
                </a:solidFill>
                <a:latin typeface="Times New Roman" panose="02020603050405020304" pitchFamily="18" charset="0"/>
                <a:cs typeface="Times New Roman" panose="02020603050405020304" pitchFamily="18" charset="0"/>
              </a:rPr>
              <a:t>Trả lời: </a:t>
            </a:r>
            <a:r>
              <a:rPr lang="nl-NL" altLang="en-US" b="1">
                <a:solidFill>
                  <a:srgbClr val="0000FF"/>
                </a:solidFill>
                <a:latin typeface="Times New Roman" panose="02020603050405020304" pitchFamily="18" charset="0"/>
                <a:cs typeface="Times New Roman" panose="02020603050405020304" pitchFamily="18" charset="0"/>
              </a:rPr>
              <a:t>Bạn Thanh muốn thay đổi độ to của </a:t>
            </a:r>
          </a:p>
          <a:p>
            <a:pPr defTabSz="912114">
              <a:spcBef>
                <a:spcPct val="0"/>
              </a:spcBef>
              <a:buFont typeface="Arial" panose="020B0604020202020204" pitchFamily="34" charset="0"/>
              <a:buNone/>
              <a:defRPr/>
            </a:pPr>
            <a:r>
              <a:rPr lang="nl-NL" altLang="en-US" b="1">
                <a:solidFill>
                  <a:srgbClr val="0000FF"/>
                </a:solidFill>
                <a:latin typeface="Times New Roman" panose="02020603050405020304" pitchFamily="18" charset="0"/>
                <a:cs typeface="Times New Roman" panose="02020603050405020304" pitchFamily="18" charset="0"/>
              </a:rPr>
              <a:t>nốt nhạc bằng cách gảy mạnh dây đàn.</a:t>
            </a:r>
            <a:r>
              <a:rPr lang="en-US" altLang="en-US" b="1">
                <a:solidFill>
                  <a:srgbClr val="0000FF"/>
                </a:solidFill>
                <a:latin typeface="Times New Roman" panose="02020603050405020304" pitchFamily="18" charset="0"/>
                <a:cs typeface="Times New Roman" panose="02020603050405020304" pitchFamily="18" charset="0"/>
              </a:rPr>
              <a:t> </a:t>
            </a:r>
          </a:p>
        </p:txBody>
      </p:sp>
      <p:sp>
        <p:nvSpPr>
          <p:cNvPr id="35844" name="Rectangle 1">
            <a:extLst>
              <a:ext uri="{FF2B5EF4-FFF2-40B4-BE49-F238E27FC236}">
                <a16:creationId xmlns:a16="http://schemas.microsoft.com/office/drawing/2014/main" xmlns="" id="{953A244C-FD62-C00A-30EC-BA0581CC09AA}"/>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a:solidFill>
                  <a:srgbClr val="0000FF"/>
                </a:solidFill>
                <a:cs typeface="Times New Roman" panose="02020603050405020304" pitchFamily="18" charset="0"/>
              </a:rPr>
              <a:t>Câu 5. </a:t>
            </a:r>
            <a:endParaRPr lang="en-US" altLang="en-US" sz="2800" b="1">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a:extLst>
              <a:ext uri="{FF2B5EF4-FFF2-40B4-BE49-F238E27FC236}">
                <a16:creationId xmlns:a16="http://schemas.microsoft.com/office/drawing/2014/main" xmlns="" id="{98E9D0AD-D2F8-1A8D-A75C-E631AED3AF21}"/>
              </a:ext>
            </a:extLst>
          </p:cNvPr>
          <p:cNvSpPr>
            <a:spLocks noChangeArrowheads="1"/>
          </p:cNvSpPr>
          <p:nvPr/>
        </p:nvSpPr>
        <p:spPr bwMode="auto">
          <a:xfrm>
            <a:off x="1671638" y="84138"/>
            <a:ext cx="8848725" cy="6567487"/>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36867" name="Rectangle 3">
            <a:extLst>
              <a:ext uri="{FF2B5EF4-FFF2-40B4-BE49-F238E27FC236}">
                <a16:creationId xmlns:a16="http://schemas.microsoft.com/office/drawing/2014/main" xmlns="" id="{93424EE2-CFCD-301D-A616-9D013B6DB94A}"/>
              </a:ext>
            </a:extLst>
          </p:cNvPr>
          <p:cNvSpPr>
            <a:spLocks noGrp="1" noChangeArrowheads="1"/>
          </p:cNvSpPr>
          <p:nvPr>
            <p:ph idx="1"/>
          </p:nvPr>
        </p:nvSpPr>
        <p:spPr>
          <a:xfrm>
            <a:off x="2052638" y="692150"/>
            <a:ext cx="8056562" cy="1673225"/>
          </a:xfrm>
          <a:ln w="38100">
            <a:solidFill>
              <a:srgbClr val="FF9933"/>
            </a:solidFill>
            <a:miter lim="800000"/>
            <a:headEnd/>
            <a:tailEnd/>
          </a:ln>
        </p:spPr>
        <p:txBody>
          <a:bodyPr/>
          <a:lstStyle/>
          <a:p>
            <a:pPr eaLnBrk="1" hangingPunct="1">
              <a:lnSpc>
                <a:spcPct val="80000"/>
              </a:lnSpc>
              <a:buFont typeface="Arial" panose="020B0604020202020204" pitchFamily="34" charset="0"/>
              <a:buNone/>
            </a:pPr>
            <a:r>
              <a:rPr lang="en-US" altLang="en-US" sz="2800" b="1">
                <a:latin typeface="Times New Roman" panose="02020603050405020304" pitchFamily="18" charset="0"/>
                <a:cs typeface="Times New Roman" panose="02020603050405020304" pitchFamily="18" charset="0"/>
              </a:rPr>
              <a:t>Câu 6. </a:t>
            </a:r>
          </a:p>
          <a:p>
            <a:pPr eaLnBrk="1" hangingPunct="1">
              <a:lnSpc>
                <a:spcPct val="150000"/>
              </a:lnSpc>
              <a:buFont typeface="Arial" panose="020B0604020202020204" pitchFamily="34" charset="0"/>
              <a:buNone/>
            </a:pPr>
            <a:r>
              <a:rPr lang="en-US" altLang="en-US" sz="2800" b="1">
                <a:latin typeface="Times New Roman" panose="02020603050405020304" pitchFamily="18" charset="0"/>
                <a:cs typeface="Times New Roman" panose="02020603050405020304" pitchFamily="18" charset="0"/>
              </a:rPr>
              <a:t>	Gõ …(1)…. mặt trống, mặt trống phát ra âm to, khi đó …(2)… của mặt trống lớn.</a:t>
            </a:r>
          </a:p>
        </p:txBody>
      </p:sp>
      <p:sp>
        <p:nvSpPr>
          <p:cNvPr id="216069" name="Text Box 5">
            <a:extLst>
              <a:ext uri="{FF2B5EF4-FFF2-40B4-BE49-F238E27FC236}">
                <a16:creationId xmlns:a16="http://schemas.microsoft.com/office/drawing/2014/main" xmlns="" id="{389BB82C-A4AD-A291-0B6C-09F8C6FAE3B0}"/>
              </a:ext>
            </a:extLst>
          </p:cNvPr>
          <p:cNvSpPr txBox="1">
            <a:spLocks noChangeArrowheads="1"/>
          </p:cNvSpPr>
          <p:nvPr/>
        </p:nvSpPr>
        <p:spPr bwMode="auto">
          <a:xfrm>
            <a:off x="2219325" y="2973388"/>
            <a:ext cx="7753350" cy="116840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Font typeface="Arial" panose="020B0604020202020204" pitchFamily="34" charset="0"/>
              <a:buNone/>
            </a:pPr>
            <a:r>
              <a:rPr lang="en-US" altLang="en-US" sz="2800" b="1">
                <a:cs typeface="Times New Roman" panose="02020603050405020304" pitchFamily="18" charset="0"/>
              </a:rPr>
              <a:t>(1) mạnh</a:t>
            </a:r>
          </a:p>
          <a:p>
            <a:pPr algn="ctr">
              <a:spcBef>
                <a:spcPct val="50000"/>
              </a:spcBef>
              <a:buFont typeface="Arial" panose="020B0604020202020204" pitchFamily="34" charset="0"/>
              <a:buNone/>
            </a:pPr>
            <a:r>
              <a:rPr lang="en-US" altLang="en-US" sz="2800" b="1">
                <a:cs typeface="Times New Roman" panose="02020603050405020304" pitchFamily="18" charset="0"/>
              </a:rPr>
              <a:t>(2) biên độ dao động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6069">
                                            <p:txEl>
                                              <p:pRg st="0" end="0"/>
                                            </p:txEl>
                                          </p:spTgt>
                                        </p:tgtEl>
                                        <p:attrNameLst>
                                          <p:attrName>style.visibility</p:attrName>
                                        </p:attrNameLst>
                                      </p:cBhvr>
                                      <p:to>
                                        <p:strVal val="visible"/>
                                      </p:to>
                                    </p:set>
                                    <p:animEffect transition="in" filter="checkerboard(across)">
                                      <p:cBhvr>
                                        <p:cTn id="7" dur="500"/>
                                        <p:tgtEl>
                                          <p:spTgt spid="2160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6069">
                                            <p:txEl>
                                              <p:pRg st="1" end="1"/>
                                            </p:txEl>
                                          </p:spTgt>
                                        </p:tgtEl>
                                        <p:attrNameLst>
                                          <p:attrName>style.visibility</p:attrName>
                                        </p:attrNameLst>
                                      </p:cBhvr>
                                      <p:to>
                                        <p:strVal val="visible"/>
                                      </p:to>
                                    </p:set>
                                    <p:animEffect transition="in" filter="box(in)">
                                      <p:cBhvr>
                                        <p:cTn id="12" dur="500"/>
                                        <p:tgtEl>
                                          <p:spTgt spid="2160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xmlns="" id="{34DF23FE-22E0-2355-E60D-9B9B5DD3E141}"/>
              </a:ext>
            </a:extLst>
          </p:cNvPr>
          <p:cNvSpPr>
            <a:spLocks noChangeArrowheads="1"/>
          </p:cNvSpPr>
          <p:nvPr/>
        </p:nvSpPr>
        <p:spPr bwMode="auto">
          <a:xfrm>
            <a:off x="1657350" y="142875"/>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38915" name="Rectangle 3">
            <a:extLst>
              <a:ext uri="{FF2B5EF4-FFF2-40B4-BE49-F238E27FC236}">
                <a16:creationId xmlns:a16="http://schemas.microsoft.com/office/drawing/2014/main" xmlns="" id="{13C40DE6-5FA1-B4FC-CE59-B4B3D8FBF021}"/>
              </a:ext>
            </a:extLst>
          </p:cNvPr>
          <p:cNvSpPr>
            <a:spLocks noGrp="1" noChangeArrowheads="1"/>
          </p:cNvSpPr>
          <p:nvPr>
            <p:ph idx="1"/>
          </p:nvPr>
        </p:nvSpPr>
        <p:spPr>
          <a:xfrm>
            <a:off x="1824038" y="465138"/>
            <a:ext cx="8696325" cy="1063625"/>
          </a:xfrm>
          <a:ln w="38100">
            <a:solidFill>
              <a:srgbClr val="FF9933"/>
            </a:solidFill>
            <a:miter lim="800000"/>
            <a:headEnd/>
            <a:tailEnd/>
          </a:ln>
        </p:spPr>
        <p:txBody>
          <a:bodyPr/>
          <a:lstStyle/>
          <a:p>
            <a:pPr eaLnBrk="1" hangingPunct="1">
              <a:lnSpc>
                <a:spcPct val="90000"/>
              </a:lnSpc>
              <a:buFontTx/>
              <a:buNone/>
              <a:defRPr/>
            </a:pPr>
            <a:r>
              <a:rPr lang="en-US" altLang="en-US" sz="3591" b="1">
                <a:latin typeface="Times New Roman" panose="02020603050405020304" pitchFamily="18" charset="0"/>
                <a:cs typeface="Times New Roman" panose="02020603050405020304" pitchFamily="18" charset="0"/>
              </a:rPr>
              <a:t>Câu 7. Ngưỡng đau (âm làm đau nhức tai) là bao nhiêu dB?</a:t>
            </a:r>
          </a:p>
        </p:txBody>
      </p:sp>
      <p:sp>
        <p:nvSpPr>
          <p:cNvPr id="217092" name="Text Box 4">
            <a:extLst>
              <a:ext uri="{FF2B5EF4-FFF2-40B4-BE49-F238E27FC236}">
                <a16:creationId xmlns:a16="http://schemas.microsoft.com/office/drawing/2014/main" xmlns="" id="{F02DFF65-FA1E-03BF-4F37-E918FB03F7A7}"/>
              </a:ext>
            </a:extLst>
          </p:cNvPr>
          <p:cNvSpPr txBox="1">
            <a:spLocks noChangeArrowheads="1"/>
          </p:cNvSpPr>
          <p:nvPr/>
        </p:nvSpPr>
        <p:spPr bwMode="auto">
          <a:xfrm>
            <a:off x="2279650" y="2289175"/>
            <a:ext cx="7753350" cy="58737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3192" b="1">
                <a:solidFill>
                  <a:srgbClr val="0000FF"/>
                </a:solidFill>
                <a:latin typeface="Arial" panose="020B0604020202020204" pitchFamily="34" charset="0"/>
                <a:cs typeface="Arial" panose="020B0604020202020204" pitchFamily="34" charset="0"/>
              </a:rPr>
              <a:t>130dB</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checkerboard(across)">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6755A53C-E5D5-94AE-DDE8-193BDC13814F}"/>
              </a:ext>
            </a:extLst>
          </p:cNvPr>
          <p:cNvSpPr>
            <a:spLocks noGrp="1"/>
          </p:cNvSpPr>
          <p:nvPr>
            <p:ph type="title"/>
          </p:nvPr>
        </p:nvSpPr>
        <p:spPr>
          <a:xfrm>
            <a:off x="289719" y="1630362"/>
            <a:ext cx="6172200" cy="1371600"/>
          </a:xfrm>
        </p:spPr>
        <p:txBody>
          <a:bodyPr/>
          <a:lstStyle/>
          <a:p>
            <a:pPr algn="just">
              <a:lnSpc>
                <a:spcPct val="120000"/>
              </a:lnSpc>
            </a:pPr>
            <a:r>
              <a:rPr lang="en-US" altLang="en-US" sz="2800" i="1" dirty="0" err="1">
                <a:latin typeface="Times New Roman" panose="02020603050405020304" pitchFamily="18" charset="0"/>
                <a:cs typeface="Times New Roman" panose="02020603050405020304" pitchFamily="18" charset="0"/>
              </a:rPr>
              <a:t>Nếu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kẹp</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một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đầu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thước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thép</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vào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mặt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bàn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dùng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tay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gảy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đầu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còn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thì</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thước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có</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thể</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phát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âm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thanh</a:t>
            </a:r>
            <a:r>
              <a:rPr lang="en-US" altLang="en-US" sz="2800" i="1" dirty="0">
                <a:latin typeface="Times New Roman" panose="02020603050405020304" pitchFamily="18" charset="0"/>
                <a:cs typeface="Times New Roman" panose="02020603050405020304" pitchFamily="18" charset="0"/>
              </a:rPr>
              <a:t>. Khi </a:t>
            </a:r>
            <a:r>
              <a:rPr lang="en-US" altLang="en-US" sz="2800" i="1" dirty="0" err="1">
                <a:latin typeface="Times New Roman" panose="02020603050405020304" pitchFamily="18" charset="0"/>
                <a:cs typeface="Times New Roman" panose="02020603050405020304" pitchFamily="18" charset="0"/>
              </a:rPr>
              <a:t>khoảng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cách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giữa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đầu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tự</a:t>
            </a:r>
            <a:r>
              <a:rPr lang="en-US" altLang="en-US" sz="2800" i="1" dirty="0">
                <a:latin typeface="Times New Roman" panose="02020603050405020304" pitchFamily="18" charset="0"/>
                <a:cs typeface="Times New Roman" panose="02020603050405020304" pitchFamily="18" charset="0"/>
              </a:rPr>
              <a:t> do </a:t>
            </a:r>
            <a:r>
              <a:rPr lang="en-US" altLang="en-US" sz="2800" i="1" dirty="0" err="1">
                <a:latin typeface="Times New Roman" panose="02020603050405020304" pitchFamily="18" charset="0"/>
                <a:cs typeface="Times New Roman" panose="02020603050405020304" pitchFamily="18" charset="0"/>
              </a:rPr>
              <a:t>của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thước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với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mép</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bàn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nhau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thì</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âm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phát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nhau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Vì</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sao</a:t>
            </a:r>
            <a:r>
              <a:rPr lang="en-US" altLang="en-US" sz="2800" i="1" dirty="0">
                <a:latin typeface="Times New Roman" panose="02020603050405020304" pitchFamily="18" charset="0"/>
                <a:cs typeface="Times New Roman" panose="02020603050405020304" pitchFamily="18" charset="0"/>
              </a:rPr>
              <a:t>?</a:t>
            </a:r>
            <a:br>
              <a:rPr lang="en-US" altLang="en-US" sz="2800" i="1" dirty="0">
                <a:latin typeface="Times New Roman" panose="02020603050405020304" pitchFamily="18" charset="0"/>
                <a:cs typeface="Times New Roman" panose="02020603050405020304" pitchFamily="18" charset="0"/>
              </a:rPr>
            </a:br>
            <a:endParaRPr lang="en-US" altLang="en-US" sz="2800" i="1" dirty="0">
              <a:latin typeface="Times New Roman" panose="02020603050405020304" pitchFamily="18" charset="0"/>
              <a:cs typeface="Times New Roman" panose="02020603050405020304" pitchFamily="18" charset="0"/>
            </a:endParaRPr>
          </a:p>
        </p:txBody>
      </p:sp>
      <p:pic>
        <p:nvPicPr>
          <p:cNvPr id="6147" name="Picture 2" descr="Độ to của âm là gì? Tổng hợp kiến thức cần nhớ và phương pháp giải mọi dạng  bài tập về độ to của âm - Môn Vật lí 7">
            <a:extLst>
              <a:ext uri="{FF2B5EF4-FFF2-40B4-BE49-F238E27FC236}">
                <a16:creationId xmlns:a16="http://schemas.microsoft.com/office/drawing/2014/main" xmlns="" id="{F7866D67-AEB2-099D-5910-D2725795BD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44" t="-76" r="4649" b="20441"/>
          <a:stretch/>
        </p:blipFill>
        <p:spPr>
          <a:xfrm>
            <a:off x="6461919" y="990600"/>
            <a:ext cx="5562600" cy="2011362"/>
          </a:xfrm>
        </p:spPr>
      </p:pic>
      <p:sp>
        <p:nvSpPr>
          <p:cNvPr id="6148" name="Rectangle 4">
            <a:extLst>
              <a:ext uri="{FF2B5EF4-FFF2-40B4-BE49-F238E27FC236}">
                <a16:creationId xmlns:a16="http://schemas.microsoft.com/office/drawing/2014/main" xmlns="" id="{DBF89D61-2C29-B6AD-DD5E-5F087007F982}"/>
              </a:ext>
            </a:extLst>
          </p:cNvPr>
          <p:cNvSpPr>
            <a:spLocks noChangeArrowheads="1"/>
          </p:cNvSpPr>
          <p:nvPr/>
        </p:nvSpPr>
        <p:spPr bwMode="auto">
          <a:xfrm>
            <a:off x="320358" y="4015727"/>
            <a:ext cx="11414919" cy="181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20000"/>
              </a:lnSpc>
              <a:spcBef>
                <a:spcPts val="0"/>
              </a:spcBef>
              <a:spcAft>
                <a:spcPts val="0"/>
              </a:spcAft>
            </a:pPr>
            <a:r>
              <a:rPr lang="en-US" altLang="en-US" sz="3200" dirty="0">
                <a:solidFill>
                  <a:srgbClr val="000099"/>
                </a:solidFill>
                <a:cs typeface="Calibri" panose="020F0502020204030204" pitchFamily="34" charset="0"/>
              </a:rPr>
              <a:t>Khi </a:t>
            </a:r>
            <a:r>
              <a:rPr lang="en-US" altLang="en-US" sz="3200" dirty="0" err="1">
                <a:solidFill>
                  <a:srgbClr val="000099"/>
                </a:solidFill>
                <a:cs typeface="Calibri" panose="020F0502020204030204" pitchFamily="34" charset="0"/>
              </a:rPr>
              <a:t>khoảng</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cách</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đầu</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tự</a:t>
            </a:r>
            <a:r>
              <a:rPr lang="en-US" altLang="en-US" sz="3200" dirty="0">
                <a:solidFill>
                  <a:srgbClr val="000099"/>
                </a:solidFill>
                <a:cs typeface="Calibri" panose="020F0502020204030204" pitchFamily="34" charset="0"/>
              </a:rPr>
              <a:t> do </a:t>
            </a:r>
            <a:r>
              <a:rPr lang="en-US" altLang="en-US" sz="3200" dirty="0" err="1">
                <a:solidFill>
                  <a:srgbClr val="000099"/>
                </a:solidFill>
                <a:cs typeface="Calibri" panose="020F0502020204030204" pitchFamily="34" charset="0"/>
              </a:rPr>
              <a:t>của</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thước</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và</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mép</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bàn</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khác</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nhau</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thì</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khi</a:t>
            </a:r>
            <a:r>
              <a:rPr lang="en-US" altLang="en-US" sz="3200" dirty="0">
                <a:solidFill>
                  <a:srgbClr val="000099"/>
                </a:solidFill>
                <a:cs typeface="Calibri" panose="020F0502020204030204" pitchFamily="34" charset="0"/>
              </a:rPr>
              <a:t> ta </a:t>
            </a:r>
            <a:r>
              <a:rPr lang="en-US" altLang="en-US" sz="3200" dirty="0" err="1">
                <a:solidFill>
                  <a:srgbClr val="000099"/>
                </a:solidFill>
                <a:cs typeface="Calibri" panose="020F0502020204030204" pitchFamily="34" charset="0"/>
              </a:rPr>
              <a:t>gảy</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đầu</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thước</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sẽ</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có</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độ</a:t>
            </a:r>
            <a:r>
              <a:rPr lang="en-US" altLang="en-US" sz="3200" dirty="0">
                <a:solidFill>
                  <a:srgbClr val="000099"/>
                </a:solidFill>
                <a:cs typeface="Calibri" panose="020F0502020204030204" pitchFamily="34" charset="0"/>
              </a:rPr>
              <a:t> dao </a:t>
            </a:r>
            <a:r>
              <a:rPr lang="en-US" altLang="en-US" sz="3200" dirty="0" err="1">
                <a:solidFill>
                  <a:srgbClr val="000099"/>
                </a:solidFill>
                <a:cs typeface="Calibri" panose="020F0502020204030204" pitchFamily="34" charset="0"/>
              </a:rPr>
              <a:t>động</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mạnh</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yếu</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khác</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nhau</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vì</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vậy</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âm</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phát</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ra</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khác</a:t>
            </a:r>
            <a:r>
              <a:rPr lang="en-US" altLang="en-US" sz="3200" dirty="0">
                <a:solidFill>
                  <a:srgbClr val="000099"/>
                </a:solidFill>
                <a:cs typeface="Calibri" panose="020F0502020204030204" pitchFamily="34" charset="0"/>
              </a:rPr>
              <a:t> </a:t>
            </a:r>
            <a:r>
              <a:rPr lang="en-US" altLang="en-US" sz="3200" dirty="0" err="1">
                <a:solidFill>
                  <a:srgbClr val="000099"/>
                </a:solidFill>
                <a:cs typeface="Calibri" panose="020F0502020204030204" pitchFamily="34" charset="0"/>
              </a:rPr>
              <a:t>nhau</a:t>
            </a:r>
            <a:r>
              <a:rPr lang="en-US" altLang="en-US" sz="3200" dirty="0">
                <a:solidFill>
                  <a:srgbClr val="000000"/>
                </a:solidFill>
                <a:cs typeface="Calibri" panose="020F0502020204030204" pitchFamily="34" charset="0"/>
              </a:rPr>
              <a:t>.</a:t>
            </a:r>
          </a:p>
        </p:txBody>
      </p:sp>
      <p:sp>
        <p:nvSpPr>
          <p:cNvPr id="6149" name="Rectangle 5">
            <a:extLst>
              <a:ext uri="{FF2B5EF4-FFF2-40B4-BE49-F238E27FC236}">
                <a16:creationId xmlns:a16="http://schemas.microsoft.com/office/drawing/2014/main" xmlns="" id="{67A48AA4-A03D-33DA-9162-6B67FE4BEF3A}"/>
              </a:ext>
            </a:extLst>
          </p:cNvPr>
          <p:cNvSpPr>
            <a:spLocks noChangeArrowheads="1"/>
          </p:cNvSpPr>
          <p:nvPr/>
        </p:nvSpPr>
        <p:spPr bwMode="auto">
          <a:xfrm>
            <a:off x="289719" y="238125"/>
            <a:ext cx="982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cs typeface="Times New Roman" panose="02020603050405020304" pitchFamily="18" charset="0"/>
              </a:rPr>
              <a:t>HS </a:t>
            </a:r>
            <a:r>
              <a:rPr lang="en-US" altLang="en-US" sz="2800" b="1" dirty="0" err="1">
                <a:cs typeface="Times New Roman" panose="02020603050405020304" pitchFamily="18" charset="0"/>
              </a:rPr>
              <a:t>làm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thí</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nghiệm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theo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nhóm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trả</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lời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câu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hỏi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sau</a:t>
            </a:r>
            <a:r>
              <a:rPr lang="en-US" altLang="en-US" sz="2800" b="1" dirty="0">
                <a:cs typeface="Times New Roman" panose="02020603050405020304" pitchFamily="18" charset="0"/>
              </a:rPr>
              <a:t> :</a:t>
            </a:r>
            <a:endParaRPr lang="en-US" altLang="en-US" sz="2800" b="1" u="sng"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o Re Mi Multicolor Musical Gamma Notes Stock Illustration - Illustration  of ledge, element: 73677347">
            <a:extLst>
              <a:ext uri="{FF2B5EF4-FFF2-40B4-BE49-F238E27FC236}">
                <a16:creationId xmlns:a16="http://schemas.microsoft.com/office/drawing/2014/main" xmlns="" id="{F5AB5484-CA21-FF89-3614-6F552EC92E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43" b="19281"/>
          <a:stretch/>
        </p:blipFill>
        <p:spPr bwMode="auto">
          <a:xfrm>
            <a:off x="1813719" y="737175"/>
            <a:ext cx="9448800" cy="3867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nhac nen 1.mp3">
            <a:hlinkClick r:id="" action="ppaction://media"/>
            <a:extLst>
              <a:ext uri="{FF2B5EF4-FFF2-40B4-BE49-F238E27FC236}">
                <a16:creationId xmlns:a16="http://schemas.microsoft.com/office/drawing/2014/main" xmlns="" id="{E0659B2B-FEFA-7631-CD43-9B77153EBD13}"/>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66713" y="20637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xmlns="" id="{4DB885A1-C32C-2ED3-AAE8-AD8B39B86A49}"/>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cao</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1">
            <a:extLst>
              <a:ext uri="{FF2B5EF4-FFF2-40B4-BE49-F238E27FC236}">
                <a16:creationId xmlns:a16="http://schemas.microsoft.com/office/drawing/2014/main" xmlns="" id="{893AB2BA-529B-CCA7-60C0-49D1072E4BCE}"/>
              </a:ext>
            </a:extLst>
          </p:cNvPr>
          <p:cNvSpPr>
            <a:spLocks noChangeArrowheads="1"/>
          </p:cNvSpPr>
          <p:nvPr/>
        </p:nvSpPr>
        <p:spPr bwMode="auto">
          <a:xfrm>
            <a:off x="518319" y="780543"/>
            <a:ext cx="1906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p>
        </p:txBody>
      </p:sp>
      <p:pic>
        <p:nvPicPr>
          <p:cNvPr id="39942" name="Picture 1">
            <a:extLst>
              <a:ext uri="{FF2B5EF4-FFF2-40B4-BE49-F238E27FC236}">
                <a16:creationId xmlns:a16="http://schemas.microsoft.com/office/drawing/2014/main" xmlns="" id="{6B68E251-BE6B-EE8B-9C9A-FDCD18334C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047" y="1524000"/>
            <a:ext cx="5303361" cy="441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
            <a:extLst>
              <a:ext uri="{FF2B5EF4-FFF2-40B4-BE49-F238E27FC236}">
                <a16:creationId xmlns:a16="http://schemas.microsoft.com/office/drawing/2014/main" xmlns="" id="{273F8C69-CD0E-20BE-20E1-38B625168CB4}"/>
              </a:ext>
            </a:extLst>
          </p:cNvPr>
          <p:cNvSpPr>
            <a:spLocks noChangeArrowheads="1"/>
          </p:cNvSpPr>
          <p:nvPr/>
        </p:nvSpPr>
        <p:spPr bwMode="auto">
          <a:xfrm>
            <a:off x="6080919" y="1524000"/>
            <a:ext cx="5745163" cy="15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20000"/>
              </a:lnSpc>
            </a:pP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Tìm</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hiểu</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thông</a:t>
            </a:r>
            <a:r>
              <a:rPr lang="en-US" altLang="en-US" sz="2800" i="1" dirty="0">
                <a:solidFill>
                  <a:schemeClr val="accent5">
                    <a:lumMod val="75000"/>
                  </a:schemeClr>
                </a:solidFill>
                <a:latin typeface="Arial" panose="020B0604020202020204" pitchFamily="34" charset="0"/>
                <a:cs typeface="Arial" panose="020B0604020202020204" pitchFamily="34" charset="0"/>
              </a:rPr>
              <a:t> tin </a:t>
            </a:r>
            <a:r>
              <a:rPr lang="en-US" altLang="en-US" sz="2800" i="1" dirty="0" err="1">
                <a:solidFill>
                  <a:schemeClr val="accent5">
                    <a:lumMod val="75000"/>
                  </a:schemeClr>
                </a:solidFill>
                <a:latin typeface="Arial" panose="020B0604020202020204" pitchFamily="34" charset="0"/>
                <a:cs typeface="Arial" panose="020B0604020202020204" pitchFamily="34" charset="0"/>
              </a:rPr>
              <a:t>SGK</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và</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cho</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biết</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như</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thế</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nào</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gọi</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là</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tần</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số</a:t>
            </a:r>
            <a:r>
              <a:rPr lang="en-US" altLang="en-US" sz="2800" i="1" dirty="0">
                <a:solidFill>
                  <a:schemeClr val="accent5">
                    <a:lumMod val="75000"/>
                  </a:schemeClr>
                </a:solidFill>
                <a:latin typeface="Arial" panose="020B0604020202020204" pitchFamily="34" charset="0"/>
                <a:cs typeface="Arial" panose="020B0604020202020204" pitchFamily="34" charset="0"/>
              </a:rPr>
              <a:t> dao </a:t>
            </a:r>
            <a:r>
              <a:rPr lang="en-US" altLang="en-US" sz="2800" i="1" dirty="0" err="1">
                <a:solidFill>
                  <a:schemeClr val="accent5">
                    <a:lumMod val="75000"/>
                  </a:schemeClr>
                </a:solidFill>
                <a:latin typeface="Arial" panose="020B0604020202020204" pitchFamily="34" charset="0"/>
                <a:cs typeface="Arial" panose="020B0604020202020204" pitchFamily="34" charset="0"/>
              </a:rPr>
              <a:t>động</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của</a:t>
            </a:r>
            <a:r>
              <a:rPr lang="en-US" altLang="en-US" sz="2800" i="1" dirty="0">
                <a:solidFill>
                  <a:schemeClr val="accent5">
                    <a:lumMod val="75000"/>
                  </a:schemeClr>
                </a:solidFill>
                <a:latin typeface="Arial" panose="020B0604020202020204" pitchFamily="34" charset="0"/>
                <a:cs typeface="Arial" panose="020B0604020202020204" pitchFamily="34" charset="0"/>
              </a:rPr>
              <a:t> </a:t>
            </a:r>
            <a:r>
              <a:rPr lang="en-US" altLang="en-US" sz="2800" i="1" dirty="0" err="1">
                <a:solidFill>
                  <a:schemeClr val="accent5">
                    <a:lumMod val="75000"/>
                  </a:schemeClr>
                </a:solidFill>
                <a:latin typeface="Arial" panose="020B0604020202020204" pitchFamily="34" charset="0"/>
                <a:cs typeface="Arial" panose="020B0604020202020204" pitchFamily="34" charset="0"/>
              </a:rPr>
              <a:t>thước</a:t>
            </a:r>
            <a:r>
              <a:rPr lang="en-US" altLang="en-US" sz="2800" i="1" dirty="0">
                <a:solidFill>
                  <a:schemeClr val="accent5">
                    <a:lumMod val="75000"/>
                  </a:schemeClr>
                </a:solidFill>
                <a:latin typeface="Arial" panose="020B0604020202020204" pitchFamily="34" charset="0"/>
                <a:cs typeface="Arial" panose="020B0604020202020204" pitchFamily="34" charset="0"/>
              </a:rPr>
              <a:t> ?  </a:t>
            </a:r>
          </a:p>
        </p:txBody>
      </p:sp>
      <p:sp>
        <p:nvSpPr>
          <p:cNvPr id="41992" name="Rectangle 1">
            <a:extLst>
              <a:ext uri="{FF2B5EF4-FFF2-40B4-BE49-F238E27FC236}">
                <a16:creationId xmlns:a16="http://schemas.microsoft.com/office/drawing/2014/main" xmlns="" id="{41A2F02D-1969-A945-C4AA-4B75C7A4852A}"/>
              </a:ext>
            </a:extLst>
          </p:cNvPr>
          <p:cNvSpPr>
            <a:spLocks noChangeArrowheads="1"/>
          </p:cNvSpPr>
          <p:nvPr/>
        </p:nvSpPr>
        <p:spPr bwMode="auto">
          <a:xfrm>
            <a:off x="6233319" y="3429000"/>
            <a:ext cx="5745163" cy="15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20000"/>
              </a:lnSpc>
            </a:pP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dao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đầu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thước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thực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được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1 </a:t>
            </a:r>
            <a:r>
              <a:rPr lang="en-US" altLang="en-US" sz="2800" dirty="0" err="1">
                <a:latin typeface="Arial" panose="020B0604020202020204" pitchFamily="34" charset="0"/>
                <a:cs typeface="Arial" panose="020B0604020202020204" pitchFamily="34" charset="0"/>
              </a:rPr>
              <a:t>giây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được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gọi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là</a:t>
            </a:r>
            <a:r>
              <a:rPr lang="en-US" altLang="en-US" sz="2800" dirty="0">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tần</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số</a:t>
            </a:r>
            <a:r>
              <a:rPr lang="en-US" altLang="en-US" sz="2800" dirty="0">
                <a:solidFill>
                  <a:srgbClr val="FF0000"/>
                </a:solidFill>
                <a:latin typeface="Arial" panose="020B0604020202020204" pitchFamily="34" charset="0"/>
                <a:cs typeface="Arial" panose="020B0604020202020204" pitchFamily="34" charset="0"/>
              </a:rPr>
              <a:t> dao </a:t>
            </a:r>
            <a:r>
              <a:rPr lang="en-US" altLang="en-US" sz="2800" dirty="0" err="1">
                <a:solidFill>
                  <a:srgbClr val="FF0000"/>
                </a:solidFill>
                <a:latin typeface="Arial" panose="020B0604020202020204" pitchFamily="34" charset="0"/>
                <a:cs typeface="Arial" panose="020B0604020202020204" pitchFamily="34" charset="0"/>
              </a:rPr>
              <a:t>dộng</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thước</a:t>
            </a:r>
            <a:r>
              <a:rPr lang="en-US" altLang="en-US" sz="2800" dirty="0">
                <a:latin typeface="Arial" panose="020B0604020202020204" pitchFamily="34" charset="0"/>
                <a:cs typeface="Arial" panose="020B0604020202020204" pitchFamily="34" charset="0"/>
              </a:rPr>
              <a:t> </a:t>
            </a:r>
          </a:p>
        </p:txBody>
      </p:sp>
      <p:sp>
        <p:nvSpPr>
          <p:cNvPr id="4" name="Content Placeholder 4">
            <a:extLst>
              <a:ext uri="{FF2B5EF4-FFF2-40B4-BE49-F238E27FC236}">
                <a16:creationId xmlns:a16="http://schemas.microsoft.com/office/drawing/2014/main" xmlns="" id="{895EBA37-2F0C-989C-DC65-3B82D9B9C114}"/>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cao</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fade">
                                      <p:cBhvr>
                                        <p:cTn id="12" dur="500"/>
                                        <p:tgtEl>
                                          <p:spTgt spid="41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91"/>
                                        </p:tgtEl>
                                        <p:attrNameLst>
                                          <p:attrName>style.visibility</p:attrName>
                                        </p:attrNameLst>
                                      </p:cBhvr>
                                      <p:to>
                                        <p:strVal val="visible"/>
                                      </p:to>
                                    </p:set>
                                    <p:animEffect transition="in" filter="fade">
                                      <p:cBhvr>
                                        <p:cTn id="17" dur="500"/>
                                        <p:tgtEl>
                                          <p:spTgt spid="419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2"/>
                                        </p:tgtEl>
                                        <p:attrNameLst>
                                          <p:attrName>style.visibility</p:attrName>
                                        </p:attrNameLst>
                                      </p:cBhvr>
                                      <p:to>
                                        <p:strVal val="visible"/>
                                      </p:to>
                                    </p:set>
                                    <p:animEffect transition="in" filter="fade">
                                      <p:cBhvr>
                                        <p:cTn id="22" dur="500"/>
                                        <p:tgtEl>
                                          <p:spTgt spid="419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89" grpId="1"/>
      <p:bldP spid="41991" grpId="0"/>
      <p:bldP spid="41992"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645DAE1-B7DA-B470-8B03-6C799A34CB0F}"/>
              </a:ext>
            </a:extLst>
          </p:cNvPr>
          <p:cNvSpPr txBox="1">
            <a:spLocks noRot="1" noChangeAspect="1" noMove="1" noResize="1" noEditPoints="1" noAdjustHandles="1" noChangeArrowheads="1" noChangeShapeType="1" noTextEdit="1"/>
          </p:cNvSpPr>
          <p:nvPr/>
        </p:nvSpPr>
        <p:spPr>
          <a:xfrm>
            <a:off x="7071519" y="4191000"/>
            <a:ext cx="1905000" cy="1152751"/>
          </a:xfrm>
          <a:prstGeom prst="rect">
            <a:avLst/>
          </a:prstGeom>
          <a:blipFill>
            <a:blip r:embed="rId3"/>
            <a:stretch>
              <a:fillRect/>
            </a:stretch>
          </a:blipFill>
        </p:spPr>
        <p:txBody>
          <a:bodyPr/>
          <a:lstStyle/>
          <a:p>
            <a:pPr>
              <a:defRPr/>
            </a:pPr>
            <a:r>
              <a:rPr lang="en-US">
                <a:noFill/>
              </a:rPr>
              <a:t> </a:t>
            </a:r>
          </a:p>
        </p:txBody>
      </p:sp>
      <p:sp>
        <p:nvSpPr>
          <p:cNvPr id="45061" name="Rectangle 2">
            <a:extLst>
              <a:ext uri="{FF2B5EF4-FFF2-40B4-BE49-F238E27FC236}">
                <a16:creationId xmlns:a16="http://schemas.microsoft.com/office/drawing/2014/main" xmlns="" id="{70569C96-0FD3-F34E-32E3-9D6AAE807DC8}"/>
              </a:ext>
            </a:extLst>
          </p:cNvPr>
          <p:cNvSpPr>
            <a:spLocks noChangeArrowheads="1"/>
          </p:cNvSpPr>
          <p:nvPr/>
        </p:nvSpPr>
        <p:spPr bwMode="auto">
          <a:xfrm>
            <a:off x="1204119" y="4210050"/>
            <a:ext cx="9753600" cy="240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3200" dirty="0">
                <a:latin typeface="Arial" panose="020B0604020202020204" pitchFamily="34" charset="0"/>
                <a:cs typeface="Arial" panose="020B0604020202020204" pitchFamily="34" charset="0"/>
              </a:rPr>
              <a:t>Trong </a:t>
            </a:r>
            <a:r>
              <a:rPr lang="en-US" altLang="en-US" sz="3200" dirty="0" err="1">
                <a:latin typeface="Arial" panose="020B0604020202020204" pitchFamily="34" charset="0"/>
                <a:cs typeface="Arial" panose="020B0604020202020204" pitchFamily="34" charset="0"/>
              </a:rPr>
              <a:t>đó</a:t>
            </a:r>
            <a:r>
              <a:rPr lang="en-US" altLang="en-US" sz="3200" dirty="0">
                <a:latin typeface="Arial" panose="020B0604020202020204" pitchFamily="34" charset="0"/>
                <a:cs typeface="Arial" panose="020B0604020202020204" pitchFamily="34" charset="0"/>
              </a:rPr>
              <a:t>:</a:t>
            </a:r>
          </a:p>
          <a:p>
            <a:pPr>
              <a:lnSpc>
                <a:spcPct val="120000"/>
              </a:lnSpc>
            </a:pPr>
            <a:r>
              <a:rPr lang="en-US" altLang="en-US" sz="3200" dirty="0">
                <a:latin typeface="Arial" panose="020B0604020202020204" pitchFamily="34" charset="0"/>
                <a:cs typeface="Arial" panose="020B0604020202020204" pitchFamily="34" charset="0"/>
              </a:rPr>
              <a:t>    n: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dao </a:t>
            </a:r>
            <a:r>
              <a:rPr lang="en-US" altLang="en-US" sz="3200" dirty="0" err="1">
                <a:latin typeface="Arial" panose="020B0604020202020204" pitchFamily="34" charset="0"/>
                <a:cs typeface="Arial" panose="020B0604020202020204" pitchFamily="34" charset="0"/>
              </a:rPr>
              <a:t>động</a:t>
            </a:r>
            <a:endParaRPr lang="en-US" altLang="en-US" sz="3200" dirty="0">
              <a:latin typeface="Arial" panose="020B0604020202020204" pitchFamily="34" charset="0"/>
              <a:cs typeface="Arial" panose="020B0604020202020204" pitchFamily="34" charset="0"/>
            </a:endParaRPr>
          </a:p>
          <a:p>
            <a:pPr>
              <a:lnSpc>
                <a:spcPct val="120000"/>
              </a:lnSpc>
            </a:pPr>
            <a:r>
              <a:rPr lang="en-US" altLang="en-US" sz="3200" dirty="0">
                <a:latin typeface="Arial" panose="020B0604020202020204" pitchFamily="34" charset="0"/>
                <a:cs typeface="Arial" panose="020B0604020202020204" pitchFamily="34" charset="0"/>
              </a:rPr>
              <a:t>    t: </a:t>
            </a:r>
            <a:r>
              <a:rPr lang="en-US" altLang="en-US" sz="3200" dirty="0" err="1">
                <a:latin typeface="Arial" panose="020B0604020202020204" pitchFamily="34" charset="0"/>
                <a:cs typeface="Arial" panose="020B0604020202020204" pitchFamily="34" charset="0"/>
              </a:rPr>
              <a:t>thời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vật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thực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hiện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n dao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(s)</a:t>
            </a:r>
          </a:p>
          <a:p>
            <a:pPr>
              <a:lnSpc>
                <a:spcPct val="120000"/>
              </a:lnSpc>
            </a:pPr>
            <a:r>
              <a:rPr lang="en-US" altLang="en-US" sz="3200" dirty="0">
                <a:latin typeface="Arial" panose="020B0604020202020204" pitchFamily="34" charset="0"/>
                <a:cs typeface="Arial" panose="020B0604020202020204" pitchFamily="34" charset="0"/>
              </a:rPr>
              <a:t>    f: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dao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(Hz)</a:t>
            </a:r>
          </a:p>
        </p:txBody>
      </p:sp>
      <p:sp>
        <p:nvSpPr>
          <p:cNvPr id="3" name="Rectangle 1">
            <a:extLst>
              <a:ext uri="{FF2B5EF4-FFF2-40B4-BE49-F238E27FC236}">
                <a16:creationId xmlns:a16="http://schemas.microsoft.com/office/drawing/2014/main" xmlns="" id="{54F76537-3FF6-D8E3-45D9-815FB1F78115}"/>
              </a:ext>
            </a:extLst>
          </p:cNvPr>
          <p:cNvSpPr>
            <a:spLocks noChangeArrowheads="1"/>
          </p:cNvSpPr>
          <p:nvPr/>
        </p:nvSpPr>
        <p:spPr bwMode="auto">
          <a:xfrm>
            <a:off x="518319" y="780543"/>
            <a:ext cx="1906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p>
        </p:txBody>
      </p:sp>
      <p:sp>
        <p:nvSpPr>
          <p:cNvPr id="4" name="Content Placeholder 4">
            <a:extLst>
              <a:ext uri="{FF2B5EF4-FFF2-40B4-BE49-F238E27FC236}">
                <a16:creationId xmlns:a16="http://schemas.microsoft.com/office/drawing/2014/main" xmlns="" id="{D7AD22C8-993C-9F4B-CDD3-12F7F9DF54C8}"/>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cao</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xmlns="" id="{F36C6D6F-4947-7378-4F27-BA7ACC79553E}"/>
              </a:ext>
            </a:extLst>
          </p:cNvPr>
          <p:cNvSpPr>
            <a:spLocks noChangeArrowheads="1"/>
          </p:cNvSpPr>
          <p:nvPr/>
        </p:nvSpPr>
        <p:spPr bwMode="auto">
          <a:xfrm>
            <a:off x="785019" y="1408686"/>
            <a:ext cx="10591800" cy="181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dao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vật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thực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hiện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trong</a:t>
            </a:r>
            <a:r>
              <a:rPr lang="en-US" altLang="en-US" sz="3200" dirty="0">
                <a:latin typeface="Arial" panose="020B0604020202020204" pitchFamily="34" charset="0"/>
                <a:cs typeface="Arial" panose="020B0604020202020204" pitchFamily="34" charset="0"/>
              </a:rPr>
              <a:t> 1s.</a:t>
            </a:r>
          </a:p>
          <a:p>
            <a:pPr>
              <a:lnSpc>
                <a:spcPct val="12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Kí</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hiệu</a:t>
            </a:r>
            <a:r>
              <a:rPr lang="en-US" altLang="en-US" sz="3200" dirty="0">
                <a:latin typeface="Arial" panose="020B0604020202020204" pitchFamily="34" charset="0"/>
                <a:cs typeface="Arial" panose="020B0604020202020204" pitchFamily="34" charset="0"/>
              </a:rPr>
              <a:t>: f</a:t>
            </a:r>
          </a:p>
          <a:p>
            <a:pPr>
              <a:lnSpc>
                <a:spcPct val="12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Đơn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vị</a:t>
            </a:r>
            <a:r>
              <a:rPr lang="en-US" altLang="en-US" sz="3200" dirty="0">
                <a:latin typeface="Arial" panose="020B0604020202020204" pitchFamily="34" charset="0"/>
                <a:cs typeface="Arial" panose="020B0604020202020204" pitchFamily="34" charset="0"/>
              </a:rPr>
              <a:t>: Hertz (Hz)</a:t>
            </a:r>
          </a:p>
        </p:txBody>
      </p:sp>
      <p:sp>
        <p:nvSpPr>
          <p:cNvPr id="6" name="Rectangle 1">
            <a:extLst>
              <a:ext uri="{FF2B5EF4-FFF2-40B4-BE49-F238E27FC236}">
                <a16:creationId xmlns:a16="http://schemas.microsoft.com/office/drawing/2014/main" xmlns="" id="{3BA172B9-7025-6292-3B9E-F7E605DF17DF}"/>
              </a:ext>
            </a:extLst>
          </p:cNvPr>
          <p:cNvSpPr>
            <a:spLocks noChangeArrowheads="1"/>
          </p:cNvSpPr>
          <p:nvPr/>
        </p:nvSpPr>
        <p:spPr bwMode="auto">
          <a:xfrm>
            <a:off x="785019" y="3354311"/>
            <a:ext cx="10591800"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thức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tính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fade">
                                      <p:cBhvr>
                                        <p:cTn id="12" dur="500"/>
                                        <p:tgtEl>
                                          <p:spTgt spid="450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3" grpId="0"/>
      <p:bldP spid="3" grpId="1"/>
      <p:bldP spid="4" grpId="0" build="p"/>
      <p:bldP spid="5" grpId="0"/>
      <p:bldP spid="5" grpId="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Google Shape;1600;p47">
            <a:extLst>
              <a:ext uri="{FF2B5EF4-FFF2-40B4-BE49-F238E27FC236}">
                <a16:creationId xmlns:a16="http://schemas.microsoft.com/office/drawing/2014/main" xmlns="" id="{6950A307-187B-E07B-4EFC-6F85869E95CF}"/>
              </a:ext>
            </a:extLst>
          </p:cNvPr>
          <p:cNvSpPr txBox="1">
            <a:spLocks noGrp="1"/>
          </p:cNvSpPr>
          <p:nvPr>
            <p:ph type="title"/>
          </p:nvPr>
        </p:nvSpPr>
        <p:spPr>
          <a:xfrm>
            <a:off x="0" y="7938"/>
            <a:ext cx="12161838" cy="957262"/>
          </a:xfrm>
          <a:solidFill>
            <a:srgbClr val="66FF33"/>
          </a:solidFill>
        </p:spPr>
        <p:txBody>
          <a:bodyPr lIns="121598" tIns="121598" rIns="121598" bIns="121598" rtlCol="0" anchor="ctr"/>
          <a:lstStyle/>
          <a:p>
            <a:pPr>
              <a:defRPr/>
            </a:pPr>
            <a:r>
              <a:rPr lang="en" sz="3724">
                <a:solidFill>
                  <a:schemeClr val="bg1"/>
                </a:solidFill>
                <a:latin typeface="+mn-lt"/>
              </a:rPr>
              <a:t> </a:t>
            </a:r>
            <a:r>
              <a:rPr lang="vi-VN" sz="3724" dirty="0">
                <a:solidFill>
                  <a:schemeClr val="bg1"/>
                </a:solidFill>
                <a:latin typeface="+mn-lt"/>
              </a:rPr>
              <a:t>Vận Dụng</a:t>
            </a:r>
            <a:endParaRPr sz="3724" dirty="0">
              <a:solidFill>
                <a:schemeClr val="bg1"/>
              </a:solidFill>
              <a:latin typeface="+mn-lt"/>
            </a:endParaRPr>
          </a:p>
        </p:txBody>
      </p:sp>
      <p:sp>
        <p:nvSpPr>
          <p:cNvPr id="9" name="Google Shape;1642;p47">
            <a:extLst>
              <a:ext uri="{FF2B5EF4-FFF2-40B4-BE49-F238E27FC236}">
                <a16:creationId xmlns:a16="http://schemas.microsoft.com/office/drawing/2014/main" xmlns="" id="{2A335CA0-F2FA-1F16-56DE-6988F3473D02}"/>
              </a:ext>
            </a:extLst>
          </p:cNvPr>
          <p:cNvSpPr txBox="1"/>
          <p:nvPr/>
        </p:nvSpPr>
        <p:spPr>
          <a:xfrm>
            <a:off x="0" y="965200"/>
            <a:ext cx="12161838" cy="841375"/>
          </a:xfrm>
          <a:prstGeom prst="rect">
            <a:avLst/>
          </a:prstGeom>
          <a:solidFill>
            <a:schemeClr val="accent4">
              <a:lumMod val="20000"/>
              <a:lumOff val="80000"/>
            </a:schemeClr>
          </a:solidFill>
          <a:ln>
            <a:noFill/>
          </a:ln>
        </p:spPr>
        <p:txBody>
          <a:bodyPr spcFirstLastPara="1" lIns="121598" tIns="121598" rIns="121598" bIns="121598"/>
          <a:lstStyle/>
          <a:p>
            <a:pPr>
              <a:spcAft>
                <a:spcPts val="1596"/>
              </a:spcAft>
              <a:defRPr/>
            </a:pPr>
            <a:r>
              <a:rPr lang="en-US" sz="3192" u="sng">
                <a:solidFill>
                  <a:srgbClr val="FF0000"/>
                </a:solidFill>
                <a:ea typeface="KoHo Medium"/>
                <a:cs typeface="KoHo Medium"/>
                <a:sym typeface="KoHo Medium"/>
              </a:rPr>
              <a:t>BT </a:t>
            </a:r>
            <a:r>
              <a:rPr lang="en-US" sz="3192">
                <a:solidFill>
                  <a:srgbClr val="FF0000"/>
                </a:solidFill>
                <a:ea typeface="KoHo Medium"/>
                <a:cs typeface="KoHo Medium"/>
                <a:sym typeface="KoHo Medium"/>
              </a:rPr>
              <a:t>. </a:t>
            </a:r>
            <a:r>
              <a:rPr lang="en-US" sz="3192" dirty="0">
                <a:solidFill>
                  <a:schemeClr val="dk1"/>
                </a:solidFill>
                <a:ea typeface="KoHo Medium"/>
                <a:cs typeface="KoHo Medium"/>
                <a:sym typeface="KoHo Medium"/>
              </a:rPr>
              <a:t>Một con muỗi vỗ cánh với tần số 600 Hz. Điều đó có nghĩa là:</a:t>
            </a:r>
          </a:p>
        </p:txBody>
      </p:sp>
      <p:sp>
        <p:nvSpPr>
          <p:cNvPr id="10" name="Rectangle 9">
            <a:extLst>
              <a:ext uri="{FF2B5EF4-FFF2-40B4-BE49-F238E27FC236}">
                <a16:creationId xmlns:a16="http://schemas.microsoft.com/office/drawing/2014/main" xmlns="" id="{85E925CD-5324-EBA5-4A88-83402FA33F6C}"/>
              </a:ext>
            </a:extLst>
          </p:cNvPr>
          <p:cNvSpPr/>
          <p:nvPr/>
        </p:nvSpPr>
        <p:spPr>
          <a:xfrm>
            <a:off x="388938" y="2244725"/>
            <a:ext cx="10264775" cy="2671763"/>
          </a:xfrm>
          <a:prstGeom prst="rect">
            <a:avLst/>
          </a:prstGeom>
        </p:spPr>
        <p:txBody>
          <a:bodyPr>
            <a:spAutoFit/>
          </a:bodyPr>
          <a:lstStyle/>
          <a:p>
            <a:pPr marL="513064" indent="-513064">
              <a:spcAft>
                <a:spcPts val="1596"/>
              </a:spcAft>
              <a:buFontTx/>
              <a:buAutoNum type="alphaUcPeriod"/>
              <a:defRPr/>
            </a:pPr>
            <a:r>
              <a:rPr lang="en-US" sz="3192" dirty="0">
                <a:solidFill>
                  <a:prstClr val="black"/>
                </a:solidFill>
                <a:ea typeface="KoHo Medium"/>
                <a:cs typeface="KoHo Medium"/>
                <a:sym typeface="KoHo Medium"/>
              </a:rPr>
              <a:t>Cánh con muỗi thực hiện 220 dao động trong 1 giây.</a:t>
            </a:r>
          </a:p>
          <a:p>
            <a:pPr marL="513064" indent="-513064">
              <a:spcAft>
                <a:spcPts val="1596"/>
              </a:spcAft>
              <a:buFontTx/>
              <a:buAutoNum type="alphaUcPeriod"/>
              <a:defRPr/>
            </a:pPr>
            <a:r>
              <a:rPr lang="en-US" sz="3192" dirty="0">
                <a:solidFill>
                  <a:prstClr val="black"/>
                </a:solidFill>
                <a:ea typeface="KoHo Medium"/>
                <a:cs typeface="KoHo Medium"/>
                <a:sym typeface="KoHo Medium"/>
              </a:rPr>
              <a:t>Trong 1 giây, con muỗi đập cánh 300 lần.</a:t>
            </a:r>
          </a:p>
          <a:p>
            <a:pPr marL="513064" indent="-513064">
              <a:spcAft>
                <a:spcPts val="1596"/>
              </a:spcAft>
              <a:buFontTx/>
              <a:buAutoNum type="alphaUcPeriod"/>
              <a:defRPr/>
            </a:pPr>
            <a:r>
              <a:rPr lang="en-US" sz="3192" dirty="0">
                <a:solidFill>
                  <a:prstClr val="black"/>
                </a:solidFill>
                <a:ea typeface="KoHo Medium"/>
                <a:cs typeface="KoHo Medium"/>
                <a:sym typeface="KoHo Medium"/>
              </a:rPr>
              <a:t>Số dao động trong 1 giây của cánh muỗi là 600 lần.</a:t>
            </a:r>
          </a:p>
          <a:p>
            <a:pPr marL="513064" indent="-513064">
              <a:spcAft>
                <a:spcPts val="1596"/>
              </a:spcAft>
              <a:buFontTx/>
              <a:buAutoNum type="alphaUcPeriod"/>
              <a:defRPr/>
            </a:pPr>
            <a:r>
              <a:rPr lang="en-US" sz="3192" dirty="0">
                <a:solidFill>
                  <a:prstClr val="black"/>
                </a:solidFill>
                <a:ea typeface="KoHo Medium"/>
                <a:cs typeface="KoHo Medium"/>
                <a:sym typeface="KoHo Medium"/>
              </a:rPr>
              <a:t>Tất cả đều đúng.</a:t>
            </a:r>
          </a:p>
        </p:txBody>
      </p:sp>
      <p:pic>
        <p:nvPicPr>
          <p:cNvPr id="51205" name="Picture 2" descr="Mosquito Cartoon High Res Stock Images | Shutterstock">
            <a:extLst>
              <a:ext uri="{FF2B5EF4-FFF2-40B4-BE49-F238E27FC236}">
                <a16:creationId xmlns:a16="http://schemas.microsoft.com/office/drawing/2014/main" xmlns="" id="{CCF4F589-E634-8040-9586-0A844B939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15"/>
          <a:stretch>
            <a:fillRect/>
          </a:stretch>
        </p:blipFill>
        <p:spPr bwMode="auto">
          <a:xfrm>
            <a:off x="9691688" y="2444750"/>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xmlns="" id="{E5F2F56F-F0B8-BD1D-1925-3434FEFC020B}"/>
              </a:ext>
            </a:extLst>
          </p:cNvPr>
          <p:cNvSpPr/>
          <p:nvPr/>
        </p:nvSpPr>
        <p:spPr>
          <a:xfrm>
            <a:off x="344488" y="3679825"/>
            <a:ext cx="612775" cy="614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905F09C-96A3-FE19-69C1-044F02DD634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230189" y="2295525"/>
            <a:ext cx="4814525" cy="1571625"/>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4">
            <a:extLst>
              <a:ext uri="{FF2B5EF4-FFF2-40B4-BE49-F238E27FC236}">
                <a16:creationId xmlns:a16="http://schemas.microsoft.com/office/drawing/2014/main" xmlns="" id="{DA5B1D9E-E22B-E393-D6A0-04A683FE6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08" y="2219325"/>
            <a:ext cx="5181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53">
            <a:extLst>
              <a:ext uri="{FF2B5EF4-FFF2-40B4-BE49-F238E27FC236}">
                <a16:creationId xmlns:a16="http://schemas.microsoft.com/office/drawing/2014/main" xmlns="" id="{9F4D0F86-C9EE-1B24-81F1-E111E7D5C104}"/>
              </a:ext>
            </a:extLst>
          </p:cNvPr>
          <p:cNvSpPr>
            <a:spLocks noGrp="1" noChangeArrowheads="1"/>
          </p:cNvSpPr>
          <p:nvPr>
            <p:ph type="title"/>
          </p:nvPr>
        </p:nvSpPr>
        <p:spPr>
          <a:xfrm>
            <a:off x="301308" y="1666875"/>
            <a:ext cx="11658600" cy="523875"/>
          </a:xfrm>
          <a:noFill/>
        </p:spPr>
        <p:txBody>
          <a:bodyPr>
            <a:spAutoFit/>
          </a:bodyPr>
          <a:lstStyle/>
          <a:p>
            <a:pPr eaLnBrk="1" hangingPunct="1">
              <a:spcBef>
                <a:spcPct val="50000"/>
              </a:spcBef>
            </a:pP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13.6: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thị</a:t>
            </a:r>
            <a:r>
              <a:rPr lang="en-US" altLang="en-US" sz="2800" dirty="0">
                <a:latin typeface="Times New Roman" panose="02020603050405020304" pitchFamily="18" charset="0"/>
                <a:cs typeface="Times New Roman" panose="02020603050405020304" pitchFamily="18" charset="0"/>
              </a:rPr>
              <a:t> dao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7E9E0D47-E8E0-2924-44EF-01C51E9FA941}"/>
              </a:ext>
            </a:extLst>
          </p:cNvPr>
          <p:cNvSpPr txBox="1"/>
          <p:nvPr/>
        </p:nvSpPr>
        <p:spPr>
          <a:xfrm>
            <a:off x="499745" y="3181350"/>
            <a:ext cx="715963" cy="666750"/>
          </a:xfrm>
          <a:prstGeom prst="rect">
            <a:avLst/>
          </a:prstGeom>
          <a:noFill/>
        </p:spPr>
        <p:txBody>
          <a:bodyPr wrap="none">
            <a:spAutoFit/>
          </a:bodyPr>
          <a:lstStyle/>
          <a:p>
            <a:pPr>
              <a:defRPr/>
            </a:pPr>
            <a:r>
              <a:rPr lang="en-US" sz="3733"/>
              <a:t>(a)</a:t>
            </a:r>
          </a:p>
        </p:txBody>
      </p:sp>
      <p:sp>
        <p:nvSpPr>
          <p:cNvPr id="8" name="TextBox 7">
            <a:extLst>
              <a:ext uri="{FF2B5EF4-FFF2-40B4-BE49-F238E27FC236}">
                <a16:creationId xmlns:a16="http://schemas.microsoft.com/office/drawing/2014/main" xmlns="" id="{DE65AB86-1961-B1F2-CEF5-CA3407559747}"/>
              </a:ext>
            </a:extLst>
          </p:cNvPr>
          <p:cNvSpPr txBox="1"/>
          <p:nvPr/>
        </p:nvSpPr>
        <p:spPr>
          <a:xfrm>
            <a:off x="6265545" y="2952750"/>
            <a:ext cx="741363" cy="666750"/>
          </a:xfrm>
          <a:prstGeom prst="rect">
            <a:avLst/>
          </a:prstGeom>
          <a:noFill/>
        </p:spPr>
        <p:txBody>
          <a:bodyPr wrap="none">
            <a:spAutoFit/>
          </a:bodyPr>
          <a:lstStyle/>
          <a:p>
            <a:pPr>
              <a:defRPr/>
            </a:pPr>
            <a:r>
              <a:rPr lang="en-US" sz="3733"/>
              <a:t>(b)</a:t>
            </a:r>
          </a:p>
        </p:txBody>
      </p:sp>
      <p:sp>
        <p:nvSpPr>
          <p:cNvPr id="47111" name="Rectangle 1">
            <a:extLst>
              <a:ext uri="{FF2B5EF4-FFF2-40B4-BE49-F238E27FC236}">
                <a16:creationId xmlns:a16="http://schemas.microsoft.com/office/drawing/2014/main" xmlns="" id="{294F6749-5C95-EBDC-A91E-A050EC960272}"/>
              </a:ext>
            </a:extLst>
          </p:cNvPr>
          <p:cNvSpPr>
            <a:spLocks noChangeArrowheads="1"/>
          </p:cNvSpPr>
          <p:nvPr/>
        </p:nvSpPr>
        <p:spPr bwMode="auto">
          <a:xfrm>
            <a:off x="1215708" y="4495800"/>
            <a:ext cx="1051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cs typeface="Calibri" panose="020F0502020204030204" pitchFamily="34" charset="0"/>
              </a:rPr>
              <a:t>Phân biệt sóng âm có tần số cao với tần số thấp bằng dao động kí. Trên màn hình có cùng tỉ lệ, sóng âm có tần số cao hơn thì các đường biểu diễn của chúng ở sát nhau hơn. Nghĩa là đồ thị dao động âm của chúng có các đỉnh ở gần nhau hơn </a:t>
            </a:r>
            <a:endParaRPr lang="en-US" altLang="en-US"/>
          </a:p>
        </p:txBody>
      </p:sp>
      <p:sp>
        <p:nvSpPr>
          <p:cNvPr id="2" name="Rectangle 1">
            <a:extLst>
              <a:ext uri="{FF2B5EF4-FFF2-40B4-BE49-F238E27FC236}">
                <a16:creationId xmlns:a16="http://schemas.microsoft.com/office/drawing/2014/main" xmlns="" id="{C6554576-A4DA-3C58-B656-88480C3CF801}"/>
              </a:ext>
            </a:extLst>
          </p:cNvPr>
          <p:cNvSpPr>
            <a:spLocks noChangeArrowheads="1"/>
          </p:cNvSpPr>
          <p:nvPr/>
        </p:nvSpPr>
        <p:spPr bwMode="auto">
          <a:xfrm>
            <a:off x="518319" y="780543"/>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Sóng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âm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p>
        </p:txBody>
      </p:sp>
      <p:sp>
        <p:nvSpPr>
          <p:cNvPr id="3" name="Content Placeholder 4">
            <a:extLst>
              <a:ext uri="{FF2B5EF4-FFF2-40B4-BE49-F238E27FC236}">
                <a16:creationId xmlns:a16="http://schemas.microsoft.com/office/drawing/2014/main" xmlns="" id="{1D025F3C-E9B6-F2B8-9951-CD7CC5126ED7}"/>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cao</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111">
                                            <p:txEl>
                                              <p:pRg st="0" end="0"/>
                                            </p:txEl>
                                          </p:spTgt>
                                        </p:tgtEl>
                                        <p:attrNameLst>
                                          <p:attrName>style.visibility</p:attrName>
                                        </p:attrNameLst>
                                      </p:cBhvr>
                                      <p:to>
                                        <p:strVal val="visible"/>
                                      </p:to>
                                    </p:set>
                                    <p:animEffect transition="in" filter="fade">
                                      <p:cBhvr>
                                        <p:cTn id="21" dur="500"/>
                                        <p:tgtEl>
                                          <p:spTgt spid="471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2" grpId="0"/>
      <p:bldP spid="2" grpId="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4D1158A1-C3C9-6B89-2AC4-B689CBFDA05C}"/>
              </a:ext>
            </a:extLst>
          </p:cNvPr>
          <p:cNvSpPr>
            <a:spLocks noGrp="1"/>
          </p:cNvSpPr>
          <p:nvPr>
            <p:ph type="title"/>
          </p:nvPr>
        </p:nvSpPr>
        <p:spPr/>
        <p:txBody>
          <a:bodyPr/>
          <a:lstStyle/>
          <a:p>
            <a:r>
              <a:rPr lang="en-US" altLang="en-US" sz="3200" dirty="0">
                <a:latin typeface="Times New Roman" panose="02020603050405020304" pitchFamily="18" charset="0"/>
                <a:cs typeface="Times New Roman" panose="02020603050405020304" pitchFamily="18" charset="0"/>
              </a:rPr>
              <a:t>Tai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âm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không</a:t>
            </a:r>
            <a:r>
              <a:rPr lang="en-US" altLang="en-US" sz="32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08E9AFB7-D38C-208F-F76A-B7D759530F4A}"/>
              </a:ext>
            </a:extLst>
          </p:cNvPr>
          <p:cNvSpPr>
            <a:spLocks noGrp="1" noRot="1" noChangeAspect="1" noMove="1" noResize="1" noEditPoints="1" noAdjustHandles="1" noChangeArrowheads="1" noChangeShapeType="1" noTextEdit="1"/>
          </p:cNvSpPr>
          <p:nvPr>
            <p:ph idx="1"/>
          </p:nvPr>
        </p:nvSpPr>
        <p:spPr>
          <a:xfrm>
            <a:off x="6642631" y="3148588"/>
            <a:ext cx="4817959" cy="2611001"/>
          </a:xfrm>
          <a:blipFill>
            <a:blip r:embed="rId2"/>
            <a:stretch>
              <a:fillRect l="-2278" t="-2570" b="-14486"/>
            </a:stretch>
          </a:blipFill>
        </p:spPr>
        <p:txBody>
          <a:bodyPr/>
          <a:lstStyle/>
          <a:p>
            <a:pPr>
              <a:defRPr/>
            </a:pPr>
            <a:r>
              <a:rPr lang="en-US" dirty="0">
                <a:noFill/>
              </a:rPr>
              <a:t> </a:t>
            </a:r>
          </a:p>
        </p:txBody>
      </p:sp>
      <p:pic>
        <p:nvPicPr>
          <p:cNvPr id="48132" name="Picture 2" descr="Káº¿t quáº£ hÃ¬nh áº£nh cho tai ngÆ°á»i">
            <a:extLst>
              <a:ext uri="{FF2B5EF4-FFF2-40B4-BE49-F238E27FC236}">
                <a16:creationId xmlns:a16="http://schemas.microsoft.com/office/drawing/2014/main" xmlns="" id="{F5A87450-CC7E-C10F-3E48-EB74A8FC6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908175"/>
            <a:ext cx="50927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A43BA3CD-AD7C-FFD0-F471-D64126118DD9}"/>
              </a:ext>
            </a:extLst>
          </p:cNvPr>
          <p:cNvSpPr txBox="1">
            <a:spLocks/>
          </p:cNvSpPr>
          <p:nvPr/>
        </p:nvSpPr>
        <p:spPr bwMode="auto">
          <a:xfrm>
            <a:off x="4605338" y="228600"/>
            <a:ext cx="1933575" cy="609600"/>
          </a:xfrm>
          <a:prstGeom prst="rect">
            <a:avLst/>
          </a:prstGeom>
        </p:spPr>
        <p:txBody>
          <a:bodyPr/>
          <a:lstStyle/>
          <a:p>
            <a:pPr algn="just">
              <a:defRPr/>
            </a:pPr>
            <a:r>
              <a:rPr lang="en-US" sz="4000" b="1" kern="0" dirty="0" err="1">
                <a:solidFill>
                  <a:srgbClr val="FF0000"/>
                </a:solidFill>
                <a:latin typeface="Arial" panose="020B0604020202020204" pitchFamily="34" charset="0"/>
                <a:ea typeface="+mj-ea"/>
                <a:cs typeface="Arial" panose="020B0604020202020204" pitchFamily="34" charset="0"/>
              </a:rPr>
              <a:t>HẠ</a:t>
            </a:r>
            <a:r>
              <a:rPr lang="en-US" sz="4000" b="1" kern="0" dirty="0">
                <a:solidFill>
                  <a:srgbClr val="FF0000"/>
                </a:solidFill>
                <a:latin typeface="Arial" panose="020B0604020202020204" pitchFamily="34" charset="0"/>
                <a:ea typeface="+mj-ea"/>
                <a:cs typeface="Arial" panose="020B0604020202020204" pitchFamily="34" charset="0"/>
              </a:rPr>
              <a:t> </a:t>
            </a:r>
            <a:r>
              <a:rPr lang="en-US" sz="4000" b="1" kern="0" dirty="0" err="1">
                <a:solidFill>
                  <a:srgbClr val="FF0000"/>
                </a:solidFill>
                <a:latin typeface="Arial" panose="020B0604020202020204" pitchFamily="34" charset="0"/>
                <a:ea typeface="+mj-ea"/>
                <a:cs typeface="Arial" panose="020B0604020202020204" pitchFamily="34" charset="0"/>
              </a:rPr>
              <a:t>ÂM</a:t>
            </a:r>
            <a:endParaRPr lang="en-US" sz="4000" b="1" kern="0" dirty="0">
              <a:solidFill>
                <a:srgbClr val="FF0000"/>
              </a:solidFill>
              <a:latin typeface="Arial" panose="020B0604020202020204" pitchFamily="34" charset="0"/>
              <a:ea typeface="+mj-ea"/>
              <a:cs typeface="Arial" panose="020B0604020202020204" pitchFamily="34" charset="0"/>
            </a:endParaRPr>
          </a:p>
        </p:txBody>
      </p:sp>
      <p:sp>
        <p:nvSpPr>
          <p:cNvPr id="6" name="Rectangle 3">
            <a:extLst>
              <a:ext uri="{FF2B5EF4-FFF2-40B4-BE49-F238E27FC236}">
                <a16:creationId xmlns:a16="http://schemas.microsoft.com/office/drawing/2014/main" xmlns="" id="{EC2277BF-45C5-4461-B231-52072119AA1A}"/>
              </a:ext>
            </a:extLst>
          </p:cNvPr>
          <p:cNvSpPr txBox="1">
            <a:spLocks/>
          </p:cNvSpPr>
          <p:nvPr/>
        </p:nvSpPr>
        <p:spPr>
          <a:xfrm>
            <a:off x="289719" y="990600"/>
            <a:ext cx="11429206" cy="2743200"/>
          </a:xfrm>
          <a:prstGeom prst="rect">
            <a:avLst/>
          </a:prstGeom>
        </p:spPr>
        <p:txBody>
          <a:bodyPr/>
          <a:lstStyle/>
          <a:p>
            <a:pPr algn="just">
              <a:lnSpc>
                <a:spcPct val="120000"/>
              </a:lnSpc>
              <a:spcBef>
                <a:spcPts val="0"/>
              </a:spcBef>
              <a:defRPr/>
            </a:pPr>
            <a:r>
              <a:rPr lang="en-US" sz="3200" i="1" kern="0" dirty="0">
                <a:solidFill>
                  <a:srgbClr val="0000FF"/>
                </a:solidFill>
                <a:latin typeface="Arial" panose="020B0604020202020204" pitchFamily="34" charset="0"/>
                <a:cs typeface="Arial" panose="020B0604020202020204" pitchFamily="34" charset="0"/>
              </a:rPr>
              <a:t>- </a:t>
            </a:r>
            <a:r>
              <a:rPr lang="en-US" sz="3200" i="1" kern="0" dirty="0" err="1">
                <a:solidFill>
                  <a:srgbClr val="0000FF"/>
                </a:solidFill>
                <a:latin typeface="Arial" panose="020B0604020202020204" pitchFamily="34" charset="0"/>
                <a:cs typeface="Arial" panose="020B0604020202020204" pitchFamily="34" charset="0"/>
              </a:rPr>
              <a:t>Một</a:t>
            </a:r>
            <a:r>
              <a:rPr lang="en-US" sz="3200" i="1" kern="0" dirty="0">
                <a:solidFill>
                  <a:srgbClr val="0000FF"/>
                </a:solidFill>
                <a:latin typeface="Arial" panose="020B0604020202020204" pitchFamily="34" charset="0"/>
                <a:cs typeface="Arial" panose="020B0604020202020204" pitchFamily="34" charset="0"/>
              </a:rPr>
              <a:t> số </a:t>
            </a:r>
            <a:r>
              <a:rPr lang="en-US" sz="3200" i="1" kern="0" dirty="0" err="1">
                <a:solidFill>
                  <a:srgbClr val="0000FF"/>
                </a:solidFill>
                <a:latin typeface="Arial" panose="020B0604020202020204" pitchFamily="34" charset="0"/>
                <a:cs typeface="Arial" panose="020B0604020202020204" pitchFamily="34" charset="0"/>
              </a:rPr>
              <a:t>động</a:t>
            </a:r>
            <a:r>
              <a:rPr lang="en-US" sz="3200" i="1" kern="0" dirty="0">
                <a:solidFill>
                  <a:srgbClr val="0000FF"/>
                </a:solidFill>
                <a:latin typeface="Arial" panose="020B0604020202020204" pitchFamily="34" charset="0"/>
                <a:cs typeface="Arial" panose="020B0604020202020204" pitchFamily="34" charset="0"/>
              </a:rPr>
              <a:t> </a:t>
            </a:r>
            <a:r>
              <a:rPr lang="en-US" sz="3200" i="1" kern="0" dirty="0" err="1">
                <a:solidFill>
                  <a:srgbClr val="0000FF"/>
                </a:solidFill>
                <a:latin typeface="Arial" panose="020B0604020202020204" pitchFamily="34" charset="0"/>
                <a:cs typeface="Arial" panose="020B0604020202020204" pitchFamily="34" charset="0"/>
              </a:rPr>
              <a:t>vật</a:t>
            </a:r>
            <a:r>
              <a:rPr lang="en-US" sz="3200" i="1" kern="0" dirty="0">
                <a:solidFill>
                  <a:srgbClr val="0000FF"/>
                </a:solidFill>
                <a:latin typeface="Arial" panose="020B0604020202020204" pitchFamily="34" charset="0"/>
                <a:cs typeface="Arial" panose="020B0604020202020204" pitchFamily="34" charset="0"/>
              </a:rPr>
              <a:t> </a:t>
            </a:r>
            <a:r>
              <a:rPr lang="en-US" sz="3200" i="1" kern="0" dirty="0" err="1">
                <a:solidFill>
                  <a:srgbClr val="0000FF"/>
                </a:solidFill>
                <a:latin typeface="Arial" panose="020B0604020202020204" pitchFamily="34" charset="0"/>
                <a:cs typeface="Arial" panose="020B0604020202020204" pitchFamily="34" charset="0"/>
              </a:rPr>
              <a:t>cũng</a:t>
            </a:r>
            <a:r>
              <a:rPr lang="en-US" sz="3200" i="1" kern="0" dirty="0">
                <a:solidFill>
                  <a:srgbClr val="0000FF"/>
                </a:solidFill>
                <a:latin typeface="Arial" panose="020B0604020202020204" pitchFamily="34" charset="0"/>
                <a:cs typeface="Arial" panose="020B0604020202020204" pitchFamily="34" charset="0"/>
              </a:rPr>
              <a:t> nghe </a:t>
            </a:r>
            <a:r>
              <a:rPr lang="en-US" sz="3200" i="1" kern="0" dirty="0" err="1">
                <a:solidFill>
                  <a:srgbClr val="0000FF"/>
                </a:solidFill>
                <a:latin typeface="Arial" panose="020B0604020202020204" pitchFamily="34" charset="0"/>
                <a:cs typeface="Arial" panose="020B0604020202020204" pitchFamily="34" charset="0"/>
              </a:rPr>
              <a:t>được</a:t>
            </a:r>
            <a:r>
              <a:rPr lang="en-US" sz="3200" i="1" kern="0" dirty="0">
                <a:solidFill>
                  <a:srgbClr val="0000FF"/>
                </a:solidFill>
                <a:latin typeface="Arial" panose="020B0604020202020204" pitchFamily="34" charset="0"/>
                <a:cs typeface="Arial" panose="020B0604020202020204" pitchFamily="34" charset="0"/>
              </a:rPr>
              <a:t> hạ âm</a:t>
            </a:r>
            <a:r>
              <a:rPr lang="en-US" sz="3200" kern="0" dirty="0">
                <a:latin typeface="Arial" panose="020B0604020202020204" pitchFamily="34" charset="0"/>
                <a:cs typeface="Arial" panose="020B0604020202020204" pitchFamily="34" charset="0"/>
              </a:rPr>
              <a:t>: hổ </a:t>
            </a:r>
            <a:r>
              <a:rPr lang="en-US" sz="3200" kern="0" dirty="0" err="1">
                <a:latin typeface="Arial" panose="020B0604020202020204" pitchFamily="34" charset="0"/>
                <a:cs typeface="Arial" panose="020B0604020202020204" pitchFamily="34" charset="0"/>
              </a:rPr>
              <a:t>dùng</a:t>
            </a:r>
            <a:r>
              <a:rPr lang="en-US" sz="3200" kern="0" dirty="0">
                <a:latin typeface="Arial" panose="020B0604020202020204" pitchFamily="34" charset="0"/>
                <a:cs typeface="Arial" panose="020B0604020202020204" pitchFamily="34" charset="0"/>
              </a:rPr>
              <a:t> hạ âm để xua </a:t>
            </a:r>
            <a:r>
              <a:rPr lang="en-US" sz="3200" kern="0" dirty="0" err="1">
                <a:latin typeface="Arial" panose="020B0604020202020204" pitchFamily="34" charset="0"/>
                <a:cs typeface="Arial" panose="020B0604020202020204" pitchFamily="34" charset="0"/>
              </a:rPr>
              <a:t>đuổi</a:t>
            </a:r>
            <a:r>
              <a:rPr lang="en-US" sz="3200" kern="0" dirty="0">
                <a:latin typeface="Arial" panose="020B0604020202020204" pitchFamily="34" charset="0"/>
                <a:cs typeface="Arial" panose="020B0604020202020204" pitchFamily="34" charset="0"/>
              </a:rPr>
              <a:t> kẻ thù.</a:t>
            </a:r>
          </a:p>
          <a:p>
            <a:pPr algn="just">
              <a:lnSpc>
                <a:spcPct val="120000"/>
              </a:lnSpc>
              <a:spcBef>
                <a:spcPts val="0"/>
              </a:spcBef>
              <a:defRPr/>
            </a:pPr>
            <a:r>
              <a:rPr lang="en-US" sz="3200" i="1" kern="0" dirty="0">
                <a:solidFill>
                  <a:srgbClr val="7030A0"/>
                </a:solidFill>
                <a:latin typeface="Arial" panose="020B0604020202020204" pitchFamily="34" charset="0"/>
                <a:cs typeface="Arial" panose="020B0604020202020204" pitchFamily="34" charset="0"/>
              </a:rPr>
              <a:t>- </a:t>
            </a:r>
            <a:r>
              <a:rPr lang="en-US" sz="3200" i="1" kern="0" dirty="0" err="1">
                <a:solidFill>
                  <a:srgbClr val="7030A0"/>
                </a:solidFill>
                <a:latin typeface="Arial" panose="020B0604020202020204" pitchFamily="34" charset="0"/>
                <a:cs typeface="Arial" panose="020B0604020202020204" pitchFamily="34" charset="0"/>
              </a:rPr>
              <a:t>Với</a:t>
            </a:r>
            <a:r>
              <a:rPr lang="en-US" sz="3200" i="1" kern="0" dirty="0">
                <a:solidFill>
                  <a:srgbClr val="7030A0"/>
                </a:solidFill>
                <a:latin typeface="Arial" panose="020B0604020202020204" pitchFamily="34" charset="0"/>
                <a:cs typeface="Arial" panose="020B0604020202020204" pitchFamily="34" charset="0"/>
              </a:rPr>
              <a:t> </a:t>
            </a:r>
            <a:r>
              <a:rPr lang="en-US" sz="3200" i="1" kern="0" dirty="0" err="1">
                <a:solidFill>
                  <a:srgbClr val="7030A0"/>
                </a:solidFill>
                <a:latin typeface="Arial" panose="020B0604020202020204" pitchFamily="34" charset="0"/>
                <a:cs typeface="Arial" panose="020B0604020202020204" pitchFamily="34" charset="0"/>
              </a:rPr>
              <a:t>cường</a:t>
            </a:r>
            <a:r>
              <a:rPr lang="en-US" sz="3200" i="1" kern="0" dirty="0">
                <a:solidFill>
                  <a:srgbClr val="7030A0"/>
                </a:solidFill>
                <a:latin typeface="Arial" panose="020B0604020202020204" pitchFamily="34" charset="0"/>
                <a:cs typeface="Arial" panose="020B0604020202020204" pitchFamily="34" charset="0"/>
              </a:rPr>
              <a:t> độ </a:t>
            </a:r>
            <a:r>
              <a:rPr lang="en-US" sz="3200" i="1" kern="0" dirty="0" err="1">
                <a:solidFill>
                  <a:srgbClr val="7030A0"/>
                </a:solidFill>
                <a:latin typeface="Arial" panose="020B0604020202020204" pitchFamily="34" charset="0"/>
                <a:cs typeface="Arial" panose="020B0604020202020204" pitchFamily="34" charset="0"/>
              </a:rPr>
              <a:t>lớn</a:t>
            </a:r>
            <a:r>
              <a:rPr lang="en-US" sz="3200" i="1" kern="0" dirty="0">
                <a:solidFill>
                  <a:srgbClr val="7030A0"/>
                </a:solidFill>
                <a:latin typeface="Arial" panose="020B0604020202020204" pitchFamily="34" charset="0"/>
                <a:cs typeface="Arial" panose="020B0604020202020204" pitchFamily="34" charset="0"/>
              </a:rPr>
              <a:t> hạ âm có thể </a:t>
            </a:r>
            <a:r>
              <a:rPr lang="en-US" sz="3200" i="1" kern="0" dirty="0" err="1">
                <a:solidFill>
                  <a:srgbClr val="7030A0"/>
                </a:solidFill>
                <a:latin typeface="Arial" panose="020B0604020202020204" pitchFamily="34" charset="0"/>
                <a:cs typeface="Arial" panose="020B0604020202020204" pitchFamily="34" charset="0"/>
              </a:rPr>
              <a:t>tác</a:t>
            </a:r>
            <a:r>
              <a:rPr lang="en-US" sz="3200" i="1" kern="0" dirty="0">
                <a:solidFill>
                  <a:srgbClr val="7030A0"/>
                </a:solidFill>
                <a:latin typeface="Arial" panose="020B0604020202020204" pitchFamily="34" charset="0"/>
                <a:cs typeface="Arial" panose="020B0604020202020204" pitchFamily="34" charset="0"/>
              </a:rPr>
              <a:t> </a:t>
            </a:r>
            <a:r>
              <a:rPr lang="en-US" sz="3200" i="1" kern="0" dirty="0" err="1">
                <a:solidFill>
                  <a:srgbClr val="7030A0"/>
                </a:solidFill>
                <a:latin typeface="Arial" panose="020B0604020202020204" pitchFamily="34" charset="0"/>
                <a:cs typeface="Arial" panose="020B0604020202020204" pitchFamily="34" charset="0"/>
              </a:rPr>
              <a:t>động</a:t>
            </a:r>
            <a:r>
              <a:rPr lang="en-US" sz="3200" i="1" kern="0" dirty="0">
                <a:solidFill>
                  <a:srgbClr val="7030A0"/>
                </a:solidFill>
                <a:latin typeface="Arial" panose="020B0604020202020204" pitchFamily="34" charset="0"/>
                <a:cs typeface="Arial" panose="020B0604020202020204" pitchFamily="34" charset="0"/>
              </a:rPr>
              <a:t> </a:t>
            </a:r>
            <a:r>
              <a:rPr lang="en-US" sz="3200" i="1" kern="0" dirty="0" err="1">
                <a:solidFill>
                  <a:srgbClr val="7030A0"/>
                </a:solidFill>
                <a:latin typeface="Arial" panose="020B0604020202020204" pitchFamily="34" charset="0"/>
                <a:cs typeface="Arial" panose="020B0604020202020204" pitchFamily="34" charset="0"/>
              </a:rPr>
              <a:t>xấu</a:t>
            </a:r>
            <a:r>
              <a:rPr lang="en-US" sz="3200" i="1" kern="0" dirty="0">
                <a:solidFill>
                  <a:srgbClr val="7030A0"/>
                </a:solidFill>
                <a:latin typeface="Arial" panose="020B0604020202020204" pitchFamily="34" charset="0"/>
                <a:cs typeface="Arial" panose="020B0604020202020204" pitchFamily="34" charset="0"/>
              </a:rPr>
              <a:t> </a:t>
            </a:r>
            <a:r>
              <a:rPr lang="en-US" sz="3200" i="1" kern="0" dirty="0" err="1">
                <a:solidFill>
                  <a:srgbClr val="7030A0"/>
                </a:solidFill>
                <a:latin typeface="Arial" panose="020B0604020202020204" pitchFamily="34" charset="0"/>
                <a:cs typeface="Arial" panose="020B0604020202020204" pitchFamily="34" charset="0"/>
              </a:rPr>
              <a:t>đến</a:t>
            </a:r>
            <a:r>
              <a:rPr lang="en-US" sz="3200" i="1" kern="0" dirty="0">
                <a:solidFill>
                  <a:srgbClr val="7030A0"/>
                </a:solidFill>
                <a:latin typeface="Arial" panose="020B0604020202020204" pitchFamily="34" charset="0"/>
                <a:cs typeface="Arial" panose="020B0604020202020204" pitchFamily="34" charset="0"/>
              </a:rPr>
              <a:t> cơ thể</a:t>
            </a:r>
            <a:r>
              <a:rPr lang="en-US" sz="3200" kern="0" dirty="0">
                <a:latin typeface="Arial" panose="020B0604020202020204" pitchFamily="34" charset="0"/>
                <a:cs typeface="Arial" panose="020B0604020202020204" pitchFamily="34" charset="0"/>
              </a:rPr>
              <a:t>: hạ âm </a:t>
            </a:r>
            <a:r>
              <a:rPr lang="en-US" sz="3200" kern="0" dirty="0" err="1">
                <a:latin typeface="Arial" panose="020B0604020202020204" pitchFamily="34" charset="0"/>
                <a:cs typeface="Arial" panose="020B0604020202020204" pitchFamily="34" charset="0"/>
              </a:rPr>
              <a:t>tần</a:t>
            </a:r>
            <a:r>
              <a:rPr lang="en-US" sz="3200" kern="0" dirty="0">
                <a:latin typeface="Arial" panose="020B0604020202020204" pitchFamily="34" charset="0"/>
                <a:cs typeface="Arial" panose="020B0604020202020204" pitchFamily="34" charset="0"/>
              </a:rPr>
              <a:t> số 7 Hz có thể </a:t>
            </a:r>
            <a:r>
              <a:rPr lang="en-US" sz="3200" kern="0" dirty="0" err="1">
                <a:latin typeface="Arial" panose="020B0604020202020204" pitchFamily="34" charset="0"/>
                <a:cs typeface="Arial" panose="020B0604020202020204" pitchFamily="34" charset="0"/>
              </a:rPr>
              <a:t>dẫn</a:t>
            </a:r>
            <a:r>
              <a:rPr lang="en-US" sz="3200" kern="0" dirty="0">
                <a:latin typeface="Arial" panose="020B0604020202020204" pitchFamily="34" charset="0"/>
                <a:cs typeface="Arial" panose="020B0604020202020204" pitchFamily="34" charset="0"/>
              </a:rPr>
              <a:t> </a:t>
            </a:r>
            <a:r>
              <a:rPr lang="en-US" sz="3200" kern="0" dirty="0" err="1">
                <a:latin typeface="Arial" panose="020B0604020202020204" pitchFamily="34" charset="0"/>
                <a:cs typeface="Arial" panose="020B0604020202020204" pitchFamily="34" charset="0"/>
              </a:rPr>
              <a:t>tới</a:t>
            </a:r>
            <a:r>
              <a:rPr lang="en-US" sz="3200" kern="0" dirty="0">
                <a:latin typeface="Arial" panose="020B0604020202020204" pitchFamily="34" charset="0"/>
                <a:cs typeface="Arial" panose="020B0604020202020204" pitchFamily="34" charset="0"/>
              </a:rPr>
              <a:t> tử vong.</a:t>
            </a:r>
          </a:p>
          <a:p>
            <a:pPr algn="just">
              <a:lnSpc>
                <a:spcPct val="120000"/>
              </a:lnSpc>
              <a:spcBef>
                <a:spcPts val="0"/>
              </a:spcBef>
              <a:defRPr/>
            </a:pPr>
            <a:r>
              <a:rPr lang="en-US" sz="3200" i="1" kern="0" dirty="0">
                <a:solidFill>
                  <a:srgbClr val="0070C0"/>
                </a:solidFill>
                <a:latin typeface="Arial" panose="020B0604020202020204" pitchFamily="34" charset="0"/>
                <a:cs typeface="Arial" panose="020B0604020202020204" pitchFamily="34" charset="0"/>
              </a:rPr>
              <a:t>- </a:t>
            </a:r>
            <a:r>
              <a:rPr lang="en-US" sz="3200" i="1" kern="0" dirty="0" err="1">
                <a:solidFill>
                  <a:srgbClr val="0070C0"/>
                </a:solidFill>
                <a:latin typeface="Arial" panose="020B0604020202020204" pitchFamily="34" charset="0"/>
                <a:cs typeface="Arial" panose="020B0604020202020204" pitchFamily="34" charset="0"/>
              </a:rPr>
              <a:t>Trước</a:t>
            </a:r>
            <a:r>
              <a:rPr lang="en-US" sz="3200" i="1" kern="0" dirty="0">
                <a:solidFill>
                  <a:srgbClr val="0070C0"/>
                </a:solidFill>
                <a:latin typeface="Arial" panose="020B0604020202020204" pitchFamily="34" charset="0"/>
                <a:cs typeface="Arial" panose="020B0604020202020204" pitchFamily="34" charset="0"/>
              </a:rPr>
              <a:t> những cơn bão thường có hạ âm làm con người khó chịu</a:t>
            </a:r>
            <a:r>
              <a:rPr lang="en-US" sz="3200" kern="0" dirty="0">
                <a:latin typeface="Arial" panose="020B0604020202020204" pitchFamily="34" charset="0"/>
                <a:cs typeface="Arial" panose="020B0604020202020204" pitchFamily="34" charset="0"/>
              </a:rPr>
              <a:t>. Một số sinh vật nhạy cảm với hạ âm nên thường có biểu hiện khác thường. Vì vậy người xưa dựa vào dấu hiệu này để biết trước các cơn </a:t>
            </a:r>
            <a:r>
              <a:rPr lang="en-US" sz="3200" kern="0" dirty="0" err="1">
                <a:latin typeface="Arial" panose="020B0604020202020204" pitchFamily="34" charset="0"/>
                <a:cs typeface="Arial" panose="020B0604020202020204" pitchFamily="34" charset="0"/>
              </a:rPr>
              <a:t>bão</a:t>
            </a:r>
            <a:r>
              <a:rPr lang="en-US" sz="3200" kern="0" dirty="0">
                <a:latin typeface="Arial" panose="020B0604020202020204" pitchFamily="34" charset="0"/>
                <a:cs typeface="Arial" panose="020B0604020202020204"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D011309-5737-16B6-7419-E8E25A5A5F67}"/>
              </a:ext>
            </a:extLst>
          </p:cNvPr>
          <p:cNvSpPr txBox="1">
            <a:spLocks/>
          </p:cNvSpPr>
          <p:nvPr/>
        </p:nvSpPr>
        <p:spPr bwMode="auto">
          <a:xfrm>
            <a:off x="2303463" y="792163"/>
            <a:ext cx="79105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vi-VN" sz="3192" b="1">
                <a:solidFill>
                  <a:srgbClr val="FF0000"/>
                </a:solidFill>
              </a:rPr>
              <a:t>Một số ứng dụng của siêu âm trong thực tế</a:t>
            </a:r>
          </a:p>
        </p:txBody>
      </p:sp>
      <p:pic>
        <p:nvPicPr>
          <p:cNvPr id="25603" name="Picture 4" descr="thăm dò đấy biển">
            <a:extLst>
              <a:ext uri="{FF2B5EF4-FFF2-40B4-BE49-F238E27FC236}">
                <a16:creationId xmlns:a16="http://schemas.microsoft.com/office/drawing/2014/main" xmlns="" id="{ED3D55BF-1256-9EEA-C80B-4AD523E16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62100"/>
            <a:ext cx="2635250" cy="258603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5" descr="dùng siêu âm phát hiện các khueets tật trong vật đúc">
            <a:extLst>
              <a:ext uri="{FF2B5EF4-FFF2-40B4-BE49-F238E27FC236}">
                <a16:creationId xmlns:a16="http://schemas.microsoft.com/office/drawing/2014/main" xmlns="" id="{C3EB5DF7-A37F-9673-DD40-D3FE1F8CA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1576388"/>
            <a:ext cx="2794000" cy="25654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xmlns="" id="{816AEA40-A2C5-4338-F7B8-4D94EE1E2323}"/>
              </a:ext>
            </a:extLst>
          </p:cNvPr>
          <p:cNvSpPr txBox="1">
            <a:spLocks noChangeArrowheads="1"/>
          </p:cNvSpPr>
          <p:nvPr/>
        </p:nvSpPr>
        <p:spPr bwMode="auto">
          <a:xfrm>
            <a:off x="1914525" y="3716338"/>
            <a:ext cx="1457325"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vi-VN" sz="2394"/>
          </a:p>
        </p:txBody>
      </p:sp>
      <p:sp>
        <p:nvSpPr>
          <p:cNvPr id="7" name="Text Box 8">
            <a:extLst>
              <a:ext uri="{FF2B5EF4-FFF2-40B4-BE49-F238E27FC236}">
                <a16:creationId xmlns:a16="http://schemas.microsoft.com/office/drawing/2014/main" xmlns="" id="{E61DC639-2713-B31E-CB3A-4CBE6B9058A9}"/>
              </a:ext>
            </a:extLst>
          </p:cNvPr>
          <p:cNvSpPr txBox="1">
            <a:spLocks noChangeArrowheads="1"/>
          </p:cNvSpPr>
          <p:nvPr/>
        </p:nvSpPr>
        <p:spPr bwMode="auto">
          <a:xfrm>
            <a:off x="1698625" y="4341813"/>
            <a:ext cx="2155825" cy="1687512"/>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defRPr/>
            </a:pPr>
            <a:r>
              <a:rPr lang="en-US" sz="2594" b="1" dirty="0"/>
              <a:t>Dụng cụ sử dụng siêu âm để </a:t>
            </a:r>
            <a:r>
              <a:rPr lang="en-US" sz="2594" b="1" dirty="0">
                <a:solidFill>
                  <a:srgbClr val="0000FF"/>
                </a:solidFill>
              </a:rPr>
              <a:t>thăm dò dưới biển</a:t>
            </a:r>
          </a:p>
        </p:txBody>
      </p:sp>
      <p:sp>
        <p:nvSpPr>
          <p:cNvPr id="8" name="Text Box 9">
            <a:extLst>
              <a:ext uri="{FF2B5EF4-FFF2-40B4-BE49-F238E27FC236}">
                <a16:creationId xmlns:a16="http://schemas.microsoft.com/office/drawing/2014/main" xmlns="" id="{5599251B-BADA-A168-E5A6-649E85ACE36B}"/>
              </a:ext>
            </a:extLst>
          </p:cNvPr>
          <p:cNvSpPr txBox="1">
            <a:spLocks noChangeArrowheads="1"/>
          </p:cNvSpPr>
          <p:nvPr/>
        </p:nvSpPr>
        <p:spPr bwMode="auto">
          <a:xfrm>
            <a:off x="4141788" y="4219575"/>
            <a:ext cx="2514600"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endParaRPr lang="vi-VN" sz="2394"/>
          </a:p>
        </p:txBody>
      </p:sp>
      <p:sp>
        <p:nvSpPr>
          <p:cNvPr id="9" name="Text Box 10">
            <a:extLst>
              <a:ext uri="{FF2B5EF4-FFF2-40B4-BE49-F238E27FC236}">
                <a16:creationId xmlns:a16="http://schemas.microsoft.com/office/drawing/2014/main" xmlns="" id="{CBC8B30F-74F9-6975-C2A2-858FD69841C8}"/>
              </a:ext>
            </a:extLst>
          </p:cNvPr>
          <p:cNvSpPr txBox="1">
            <a:spLocks noChangeArrowheads="1"/>
          </p:cNvSpPr>
          <p:nvPr/>
        </p:nvSpPr>
        <p:spPr bwMode="auto">
          <a:xfrm>
            <a:off x="4421188" y="4397375"/>
            <a:ext cx="2586037" cy="1689100"/>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defRPr/>
            </a:pPr>
            <a:r>
              <a:rPr lang="en-US" sz="2594" b="1" dirty="0"/>
              <a:t>Dùng siêu âm để </a:t>
            </a:r>
            <a:r>
              <a:rPr lang="en-US" sz="2594" b="1" dirty="0">
                <a:solidFill>
                  <a:srgbClr val="7030A0"/>
                </a:solidFill>
              </a:rPr>
              <a:t>phát hiện các khuyết tật trong một vật đúc</a:t>
            </a:r>
          </a:p>
        </p:txBody>
      </p:sp>
      <p:sp>
        <p:nvSpPr>
          <p:cNvPr id="10" name="Text Box 11">
            <a:extLst>
              <a:ext uri="{FF2B5EF4-FFF2-40B4-BE49-F238E27FC236}">
                <a16:creationId xmlns:a16="http://schemas.microsoft.com/office/drawing/2014/main" xmlns="" id="{DE618A6B-0C20-1747-6D7F-D090E57F2D97}"/>
              </a:ext>
            </a:extLst>
          </p:cNvPr>
          <p:cNvSpPr txBox="1">
            <a:spLocks noChangeArrowheads="1"/>
          </p:cNvSpPr>
          <p:nvPr/>
        </p:nvSpPr>
        <p:spPr bwMode="auto">
          <a:xfrm>
            <a:off x="7639050" y="4471988"/>
            <a:ext cx="2860675" cy="890587"/>
          </a:xfrm>
          <a:prstGeom prst="rect">
            <a:avLst/>
          </a:prstGeom>
          <a:noFill/>
          <a:ln>
            <a:noFill/>
          </a:ln>
          <a:effectLst>
            <a:prstShdw prst="shdw18" dist="17961" dir="13500000">
              <a:schemeClr val="accent1">
                <a:gamma/>
                <a:shade val="60000"/>
                <a:invGamma/>
              </a:schemeClr>
            </a:prstShdw>
          </a:effectLst>
        </p:spPr>
        <p:txBody>
          <a:bodyPr>
            <a:spAutoFit/>
          </a:bodyPr>
          <a:lstStyle/>
          <a:p>
            <a:pPr algn="just">
              <a:spcBef>
                <a:spcPct val="50000"/>
              </a:spcBef>
              <a:defRPr/>
            </a:pPr>
            <a:r>
              <a:rPr lang="en-US" sz="2594" b="1" dirty="0"/>
              <a:t>Siêu âm được </a:t>
            </a:r>
            <a:r>
              <a:rPr lang="en-US" sz="2594" b="1" dirty="0">
                <a:solidFill>
                  <a:srgbClr val="0070C0"/>
                </a:solidFill>
              </a:rPr>
              <a:t>ứng dụng trong y học</a:t>
            </a:r>
            <a:r>
              <a:rPr lang="en-US" sz="2594" b="1" dirty="0"/>
              <a:t>            </a:t>
            </a:r>
          </a:p>
        </p:txBody>
      </p:sp>
      <p:pic>
        <p:nvPicPr>
          <p:cNvPr id="2" name="Picture 1">
            <a:extLst>
              <a:ext uri="{FF2B5EF4-FFF2-40B4-BE49-F238E27FC236}">
                <a16:creationId xmlns:a16="http://schemas.microsoft.com/office/drawing/2014/main" xmlns="" id="{13044F8A-9190-302D-215B-48AAE541F8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8713" y="1498600"/>
            <a:ext cx="39719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https://img.loigiaihay.com/picture/2022/0318/134.png">
            <a:extLst>
              <a:ext uri="{FF2B5EF4-FFF2-40B4-BE49-F238E27FC236}">
                <a16:creationId xmlns:a16="http://schemas.microsoft.com/office/drawing/2014/main" xmlns="" id="{D08777E0-1199-B784-7900-6E72A41BD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513681"/>
            <a:ext cx="5408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a:extLst>
              <a:ext uri="{FF2B5EF4-FFF2-40B4-BE49-F238E27FC236}">
                <a16:creationId xmlns:a16="http://schemas.microsoft.com/office/drawing/2014/main" xmlns="" id="{DF92954F-53D0-5950-0CBB-5730F26591C1}"/>
              </a:ext>
            </a:extLst>
          </p:cNvPr>
          <p:cNvSpPr>
            <a:spLocks noChangeArrowheads="1"/>
          </p:cNvSpPr>
          <p:nvPr/>
        </p:nvSpPr>
        <p:spPr bwMode="auto">
          <a:xfrm>
            <a:off x="5945188" y="1655763"/>
            <a:ext cx="6003925"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650"/>
              </a:lnSpc>
              <a:spcBef>
                <a:spcPts val="600"/>
              </a:spcBef>
            </a:pPr>
            <a:r>
              <a:rPr lang="en-US" altLang="en-US">
                <a:solidFill>
                  <a:srgbClr val="000000"/>
                </a:solidFill>
                <a:cs typeface="Times New Roman" panose="02020603050405020304" pitchFamily="18" charset="0"/>
              </a:rPr>
              <a:t>a, Âm phát ra bởi âm thoa khi gõ mạnh nhất</a:t>
            </a:r>
          </a:p>
          <a:p>
            <a:pPr>
              <a:lnSpc>
                <a:spcPts val="1650"/>
              </a:lnSpc>
              <a:spcBef>
                <a:spcPts val="600"/>
              </a:spcBef>
            </a:pPr>
            <a:endParaRPr lang="en-US" altLang="en-US">
              <a:solidFill>
                <a:srgbClr val="000000"/>
              </a:solidFill>
              <a:cs typeface="Times New Roman" panose="02020603050405020304" pitchFamily="18" charset="0"/>
            </a:endParaRPr>
          </a:p>
          <a:p>
            <a:pPr>
              <a:lnSpc>
                <a:spcPts val="1650"/>
              </a:lnSpc>
              <a:spcBef>
                <a:spcPts val="600"/>
              </a:spcBef>
            </a:pPr>
            <a:r>
              <a:rPr lang="en-US" altLang="en-US">
                <a:solidFill>
                  <a:srgbClr val="000000"/>
                </a:solidFill>
                <a:cs typeface="Times New Roman" panose="02020603050405020304" pitchFamily="18" charset="0"/>
              </a:rPr>
              <a:t> nghe bổng nhất.</a:t>
            </a:r>
          </a:p>
          <a:p>
            <a:pPr>
              <a:lnSpc>
                <a:spcPts val="1650"/>
              </a:lnSpc>
              <a:spcBef>
                <a:spcPts val="600"/>
              </a:spcBef>
            </a:pPr>
            <a:endParaRPr lang="en-US" altLang="en-US">
              <a:solidFill>
                <a:srgbClr val="000000"/>
              </a:solidFill>
              <a:cs typeface="Calibri" panose="020F0502020204030204" pitchFamily="34" charset="0"/>
            </a:endParaRPr>
          </a:p>
          <a:p>
            <a:pPr>
              <a:lnSpc>
                <a:spcPts val="1650"/>
              </a:lnSpc>
              <a:spcBef>
                <a:spcPts val="600"/>
              </a:spcBef>
            </a:pPr>
            <a:r>
              <a:rPr lang="en-US" altLang="en-US">
                <a:solidFill>
                  <a:srgbClr val="000000"/>
                </a:solidFill>
                <a:cs typeface="Times New Roman" panose="02020603050405020304" pitchFamily="18" charset="0"/>
              </a:rPr>
              <a:t>b) Từ đồ thị dao động âm trên màn hình dao</a:t>
            </a:r>
          </a:p>
          <a:p>
            <a:pPr>
              <a:lnSpc>
                <a:spcPts val="1650"/>
              </a:lnSpc>
              <a:spcBef>
                <a:spcPts val="600"/>
              </a:spcBef>
            </a:pPr>
            <a:r>
              <a:rPr lang="en-US" altLang="en-US">
                <a:solidFill>
                  <a:srgbClr val="000000"/>
                </a:solidFill>
                <a:cs typeface="Times New Roman" panose="02020603050405020304" pitchFamily="18" charset="0"/>
              </a:rPr>
              <a:t> </a:t>
            </a:r>
          </a:p>
          <a:p>
            <a:pPr>
              <a:lnSpc>
                <a:spcPts val="1650"/>
              </a:lnSpc>
              <a:spcBef>
                <a:spcPts val="600"/>
              </a:spcBef>
            </a:pPr>
            <a:r>
              <a:rPr lang="en-US" altLang="en-US">
                <a:solidFill>
                  <a:srgbClr val="000000"/>
                </a:solidFill>
                <a:cs typeface="Times New Roman" panose="02020603050405020304" pitchFamily="18" charset="0"/>
              </a:rPr>
              <a:t>động kí, sóng âm của âm thoa khi gõ mạnh</a:t>
            </a:r>
          </a:p>
          <a:p>
            <a:pPr>
              <a:lnSpc>
                <a:spcPts val="1650"/>
              </a:lnSpc>
              <a:spcBef>
                <a:spcPts val="600"/>
              </a:spcBef>
            </a:pPr>
            <a:endParaRPr lang="en-US" altLang="en-US">
              <a:solidFill>
                <a:srgbClr val="000000"/>
              </a:solidFill>
              <a:cs typeface="Times New Roman" panose="02020603050405020304" pitchFamily="18" charset="0"/>
            </a:endParaRPr>
          </a:p>
          <a:p>
            <a:pPr>
              <a:lnSpc>
                <a:spcPts val="1650"/>
              </a:lnSpc>
              <a:spcBef>
                <a:spcPts val="600"/>
              </a:spcBef>
            </a:pPr>
            <a:r>
              <a:rPr lang="en-US" altLang="en-US">
                <a:solidFill>
                  <a:srgbClr val="000000"/>
                </a:solidFill>
                <a:cs typeface="Times New Roman" panose="02020603050405020304" pitchFamily="18" charset="0"/>
              </a:rPr>
              <a:t> nhất có tần số lớn nhất.</a:t>
            </a:r>
          </a:p>
          <a:p>
            <a:pPr>
              <a:lnSpc>
                <a:spcPts val="1650"/>
              </a:lnSpc>
              <a:spcBef>
                <a:spcPts val="600"/>
              </a:spcBef>
            </a:pPr>
            <a:endParaRPr lang="en-US" altLang="en-US">
              <a:solidFill>
                <a:srgbClr val="000000"/>
              </a:solidFill>
              <a:cs typeface="Calibri" panose="020F0502020204030204" pitchFamily="34" charset="0"/>
            </a:endParaRPr>
          </a:p>
          <a:p>
            <a:pPr>
              <a:lnSpc>
                <a:spcPts val="1650"/>
              </a:lnSpc>
              <a:spcBef>
                <a:spcPts val="600"/>
              </a:spcBef>
            </a:pPr>
            <a:r>
              <a:rPr lang="en-US" altLang="en-US">
                <a:solidFill>
                  <a:srgbClr val="000000"/>
                </a:solidFill>
                <a:cs typeface="Times New Roman" panose="02020603050405020304" pitchFamily="18" charset="0"/>
              </a:rPr>
              <a:t>c) Âm phát ra càng cao (càng bổng) khi tần số</a:t>
            </a:r>
          </a:p>
          <a:p>
            <a:pPr>
              <a:lnSpc>
                <a:spcPts val="1650"/>
              </a:lnSpc>
              <a:spcBef>
                <a:spcPts val="600"/>
              </a:spcBef>
            </a:pPr>
            <a:r>
              <a:rPr lang="en-US" altLang="en-US">
                <a:solidFill>
                  <a:srgbClr val="000000"/>
                </a:solidFill>
                <a:cs typeface="Times New Roman" panose="02020603050405020304" pitchFamily="18" charset="0"/>
              </a:rPr>
              <a:t> </a:t>
            </a:r>
          </a:p>
          <a:p>
            <a:pPr>
              <a:lnSpc>
                <a:spcPts val="1650"/>
              </a:lnSpc>
              <a:spcBef>
                <a:spcPts val="600"/>
              </a:spcBef>
            </a:pPr>
            <a:r>
              <a:rPr lang="en-US" altLang="en-US">
                <a:solidFill>
                  <a:srgbClr val="000000"/>
                </a:solidFill>
                <a:cs typeface="Times New Roman" panose="02020603050405020304" pitchFamily="18" charset="0"/>
              </a:rPr>
              <a:t>âm càng lớn. Âm phát ra càng thấp (càng trầm)</a:t>
            </a:r>
          </a:p>
          <a:p>
            <a:pPr>
              <a:lnSpc>
                <a:spcPts val="1650"/>
              </a:lnSpc>
              <a:spcBef>
                <a:spcPts val="600"/>
              </a:spcBef>
            </a:pPr>
            <a:r>
              <a:rPr lang="en-US" altLang="en-US">
                <a:solidFill>
                  <a:srgbClr val="000000"/>
                </a:solidFill>
                <a:cs typeface="Times New Roman" panose="02020603050405020304" pitchFamily="18" charset="0"/>
              </a:rPr>
              <a:t> </a:t>
            </a:r>
          </a:p>
          <a:p>
            <a:pPr>
              <a:lnSpc>
                <a:spcPts val="1650"/>
              </a:lnSpc>
              <a:spcBef>
                <a:spcPts val="600"/>
              </a:spcBef>
            </a:pPr>
            <a:r>
              <a:rPr lang="en-US" altLang="en-US">
                <a:solidFill>
                  <a:srgbClr val="000000"/>
                </a:solidFill>
                <a:cs typeface="Times New Roman" panose="02020603050405020304" pitchFamily="18" charset="0"/>
              </a:rPr>
              <a:t>khi tần số càng nhỏ.</a:t>
            </a:r>
            <a:endParaRPr lang="en-US" altLang="en-US">
              <a:solidFill>
                <a:srgbClr val="000000"/>
              </a:solidFill>
              <a:cs typeface="Calibri" panose="020F0502020204030204" pitchFamily="34" charset="0"/>
            </a:endParaRPr>
          </a:p>
        </p:txBody>
      </p:sp>
      <p:sp>
        <p:nvSpPr>
          <p:cNvPr id="2" name="Rectangle 1">
            <a:extLst>
              <a:ext uri="{FF2B5EF4-FFF2-40B4-BE49-F238E27FC236}">
                <a16:creationId xmlns:a16="http://schemas.microsoft.com/office/drawing/2014/main" xmlns="" id="{2ABF30E6-8F69-ED4C-96EC-658716B54571}"/>
              </a:ext>
            </a:extLst>
          </p:cNvPr>
          <p:cNvSpPr>
            <a:spLocks noChangeArrowheads="1"/>
          </p:cNvSpPr>
          <p:nvPr/>
        </p:nvSpPr>
        <p:spPr bwMode="auto">
          <a:xfrm>
            <a:off x="518319" y="780543"/>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liên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hệ</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giữa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âm</a:t>
            </a:r>
            <a:r>
              <a:rPr lang="en-US" altLang="en-US" sz="3200" dirty="0">
                <a:latin typeface="Arial" panose="020B0604020202020204" pitchFamily="34" charset="0"/>
                <a:cs typeface="Arial" panose="020B0604020202020204" pitchFamily="34" charset="0"/>
              </a:rPr>
              <a:t>:</a:t>
            </a:r>
          </a:p>
        </p:txBody>
      </p:sp>
      <p:sp>
        <p:nvSpPr>
          <p:cNvPr id="3" name="Content Placeholder 4">
            <a:extLst>
              <a:ext uri="{FF2B5EF4-FFF2-40B4-BE49-F238E27FC236}">
                <a16:creationId xmlns:a16="http://schemas.microsoft.com/office/drawing/2014/main" xmlns="" id="{C8CE6905-DCAF-3136-DD75-396833C57A82}"/>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cao</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fade">
                                      <p:cBhvr>
                                        <p:cTn id="11" dur="500"/>
                                        <p:tgtEl>
                                          <p:spTgt spid="522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2" grpId="0"/>
      <p:bldP spid="2" grpId="1"/>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8;p3">
            <a:extLst>
              <a:ext uri="{FF2B5EF4-FFF2-40B4-BE49-F238E27FC236}">
                <a16:creationId xmlns:a16="http://schemas.microsoft.com/office/drawing/2014/main" xmlns="" id="{A9631AA4-B907-9A6F-1903-0717A73E711E}"/>
              </a:ext>
            </a:extLst>
          </p:cNvPr>
          <p:cNvSpPr txBox="1">
            <a:spLocks/>
          </p:cNvSpPr>
          <p:nvPr/>
        </p:nvSpPr>
        <p:spPr bwMode="auto">
          <a:xfrm>
            <a:off x="729456" y="1072930"/>
            <a:ext cx="10702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45700" rIns="91425" bIns="45700">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0"/>
              </a:spcAft>
              <a:buClr>
                <a:schemeClr val="dk1"/>
              </a:buClr>
              <a:buSzPts val="2800"/>
              <a:buFont typeface="Arial" panose="020B0604020202020204" pitchFamily="34" charset="0"/>
              <a:buNone/>
              <a:defRPr/>
            </a:pPr>
            <a:endParaRPr lang="vi-VN" dirty="0"/>
          </a:p>
          <a:p>
            <a:pPr marL="0" indent="0">
              <a:lnSpc>
                <a:spcPct val="120000"/>
              </a:lnSpc>
              <a:spcBef>
                <a:spcPts val="0"/>
              </a:spcBef>
              <a:spcAft>
                <a:spcPts val="0"/>
              </a:spcAft>
              <a:buClr>
                <a:schemeClr val="dk1"/>
              </a:buClr>
              <a:buSzPts val="2800"/>
              <a:buNone/>
              <a:defRPr/>
            </a:pPr>
            <a:r>
              <a:rPr lang="en-US" dirty="0"/>
              <a:t>+ </a:t>
            </a:r>
            <a:r>
              <a:rPr lang="vi-VN" dirty="0"/>
              <a:t>Dao động càng</a:t>
            </a:r>
            <a:r>
              <a:rPr lang="en-US" dirty="0"/>
              <a:t> </a:t>
            </a:r>
            <a:r>
              <a:rPr lang="en-US" u="sng" dirty="0" err="1">
                <a:solidFill>
                  <a:srgbClr val="FF0000"/>
                </a:solidFill>
                <a:cs typeface="Times New Roman" panose="02020603050405020304" pitchFamily="18" charset="0"/>
              </a:rPr>
              <a:t>nhanh</a:t>
            </a:r>
            <a:r>
              <a:rPr lang="vi-VN" dirty="0">
                <a:cs typeface="Times New Roman" panose="02020603050405020304" pitchFamily="18" charset="0"/>
              </a:rPr>
              <a:t>, tần số càng </a:t>
            </a:r>
            <a:r>
              <a:rPr lang="vi-VN" b="1" dirty="0">
                <a:solidFill>
                  <a:srgbClr val="FF0000"/>
                </a:solidFill>
                <a:cs typeface="Times New Roman" panose="02020603050405020304" pitchFamily="18" charset="0"/>
              </a:rPr>
              <a:t>lớn</a:t>
            </a:r>
            <a:r>
              <a:rPr lang="vi-VN" dirty="0">
                <a:cs typeface="Times New Roman" panose="02020603050405020304" pitchFamily="18" charset="0"/>
              </a:rPr>
              <a:t>, âm phát ra càng </a:t>
            </a:r>
            <a:r>
              <a:rPr lang="en-US" b="1" dirty="0" err="1">
                <a:solidFill>
                  <a:srgbClr val="FF0000"/>
                </a:solidFill>
                <a:cs typeface="Times New Roman" panose="02020603050405020304" pitchFamily="18" charset="0"/>
              </a:rPr>
              <a:t>cao</a:t>
            </a:r>
            <a:r>
              <a:rPr lang="vi-VN" dirty="0">
                <a:cs typeface="Times New Roman" panose="02020603050405020304" pitchFamily="18" charset="0"/>
              </a:rPr>
              <a:t> (càng </a:t>
            </a:r>
            <a:r>
              <a:rPr lang="en-US" b="1" dirty="0" err="1">
                <a:cs typeface="Times New Roman" panose="02020603050405020304" pitchFamily="18" charset="0"/>
              </a:rPr>
              <a:t>bổng</a:t>
            </a:r>
            <a:r>
              <a:rPr lang="en-US" b="1" dirty="0">
                <a:cs typeface="Times New Roman" panose="02020603050405020304" pitchFamily="18" charset="0"/>
              </a:rPr>
              <a:t> </a:t>
            </a:r>
            <a:r>
              <a:rPr lang="vi-VN" dirty="0">
                <a:cs typeface="Times New Roman" panose="02020603050405020304" pitchFamily="18" charset="0"/>
              </a:rPr>
              <a:t>)</a:t>
            </a:r>
            <a:endParaRPr lang="en-US" dirty="0">
              <a:cs typeface="Times New Roman" panose="02020603050405020304" pitchFamily="18" charset="0"/>
            </a:endParaRPr>
          </a:p>
          <a:p>
            <a:pPr marL="0" indent="0">
              <a:lnSpc>
                <a:spcPct val="120000"/>
              </a:lnSpc>
              <a:spcBef>
                <a:spcPts val="0"/>
              </a:spcBef>
              <a:spcAft>
                <a:spcPts val="0"/>
              </a:spcAft>
              <a:buClr>
                <a:schemeClr val="dk1"/>
              </a:buClr>
              <a:buSzPts val="2800"/>
              <a:buNone/>
              <a:defRPr/>
            </a:pPr>
            <a:r>
              <a:rPr lang="en-US" dirty="0">
                <a:cs typeface="Times New Roman" panose="02020603050405020304" pitchFamily="18" charset="0"/>
              </a:rPr>
              <a:t>+ </a:t>
            </a:r>
            <a:r>
              <a:rPr lang="vi-VN" dirty="0">
                <a:cs typeface="Times New Roman" panose="02020603050405020304" pitchFamily="18" charset="0"/>
              </a:rPr>
              <a:t>Dao động càng </a:t>
            </a:r>
            <a:r>
              <a:rPr lang="en-US" b="1" i="1" u="sng" dirty="0" err="1">
                <a:solidFill>
                  <a:srgbClr val="0000FF"/>
                </a:solidFill>
                <a:cs typeface="Times New Roman" panose="02020603050405020304" pitchFamily="18" charset="0"/>
              </a:rPr>
              <a:t>chậm</a:t>
            </a:r>
            <a:r>
              <a:rPr lang="vi-VN" dirty="0">
                <a:cs typeface="Times New Roman" panose="02020603050405020304" pitchFamily="18" charset="0"/>
              </a:rPr>
              <a:t>, tần số càng </a:t>
            </a:r>
            <a:r>
              <a:rPr lang="vi-VN" dirty="0">
                <a:solidFill>
                  <a:srgbClr val="0000FF"/>
                </a:solidFill>
                <a:cs typeface="Times New Roman" panose="02020603050405020304" pitchFamily="18" charset="0"/>
              </a:rPr>
              <a:t>nhỏ</a:t>
            </a:r>
            <a:r>
              <a:rPr lang="vi-VN" dirty="0">
                <a:cs typeface="Times New Roman" panose="02020603050405020304" pitchFamily="18" charset="0"/>
              </a:rPr>
              <a:t>, âm phát ra càng </a:t>
            </a:r>
            <a:r>
              <a:rPr lang="en-US" b="1" i="1" u="sng" dirty="0" err="1">
                <a:solidFill>
                  <a:srgbClr val="0000FF"/>
                </a:solidFill>
                <a:cs typeface="Times New Roman" panose="02020603050405020304" pitchFamily="18" charset="0"/>
              </a:rPr>
              <a:t>thấp</a:t>
            </a:r>
            <a:r>
              <a:rPr lang="en-US" b="1" i="1" u="sng" dirty="0">
                <a:solidFill>
                  <a:srgbClr val="0000FF"/>
                </a:solidFill>
                <a:cs typeface="Times New Roman" panose="02020603050405020304" pitchFamily="18" charset="0"/>
              </a:rPr>
              <a:t> </a:t>
            </a:r>
            <a:r>
              <a:rPr lang="vi-VN" dirty="0">
                <a:cs typeface="Times New Roman" panose="02020603050405020304" pitchFamily="18" charset="0"/>
              </a:rPr>
              <a:t> (càng t</a:t>
            </a:r>
            <a:r>
              <a:rPr lang="en-US" dirty="0" err="1">
                <a:cs typeface="Times New Roman" panose="02020603050405020304" pitchFamily="18" charset="0"/>
              </a:rPr>
              <a:t>rầm</a:t>
            </a:r>
            <a:r>
              <a:rPr lang="en-US" dirty="0">
                <a:cs typeface="Times New Roman" panose="02020603050405020304" pitchFamily="18" charset="0"/>
              </a:rPr>
              <a:t> </a:t>
            </a:r>
            <a:r>
              <a:rPr lang="vi-VN" dirty="0">
                <a:cs typeface="Times New Roman" panose="02020603050405020304" pitchFamily="18" charset="0"/>
              </a:rPr>
              <a:t>).</a:t>
            </a:r>
          </a:p>
          <a:p>
            <a:pPr marL="0" indent="0">
              <a:lnSpc>
                <a:spcPct val="120000"/>
              </a:lnSpc>
              <a:spcBef>
                <a:spcPts val="0"/>
              </a:spcBef>
              <a:spcAft>
                <a:spcPts val="0"/>
              </a:spcAft>
              <a:buClr>
                <a:schemeClr val="dk1"/>
              </a:buClr>
              <a:buSzPts val="2800"/>
              <a:buFont typeface="Arial" panose="020B0604020202020204" pitchFamily="34" charset="0"/>
              <a:buNone/>
              <a:defRPr/>
            </a:pPr>
            <a:r>
              <a:rPr lang="en-US" dirty="0"/>
              <a:t>     </a:t>
            </a:r>
            <a:endParaRPr lang="vi-VN" dirty="0"/>
          </a:p>
          <a:p>
            <a:pPr marL="0" indent="0">
              <a:lnSpc>
                <a:spcPct val="120000"/>
              </a:lnSpc>
              <a:spcBef>
                <a:spcPts val="0"/>
              </a:spcBef>
              <a:spcAft>
                <a:spcPts val="0"/>
              </a:spcAft>
              <a:buClr>
                <a:schemeClr val="dk1"/>
              </a:buClr>
              <a:buSzPts val="2800"/>
              <a:buFont typeface="Arial" panose="020B0604020202020204" pitchFamily="34" charset="0"/>
              <a:buNone/>
              <a:defRPr/>
            </a:pPr>
            <a:endParaRPr lang="vi-VN" dirty="0"/>
          </a:p>
          <a:p>
            <a:pPr marL="0" indent="0">
              <a:lnSpc>
                <a:spcPct val="120000"/>
              </a:lnSpc>
              <a:spcBef>
                <a:spcPts val="0"/>
              </a:spcBef>
              <a:spcAft>
                <a:spcPts val="0"/>
              </a:spcAft>
              <a:buClr>
                <a:schemeClr val="dk1"/>
              </a:buClr>
              <a:buSzPts val="2800"/>
              <a:buFont typeface="Arial" panose="020B0604020202020204" pitchFamily="34" charset="0"/>
              <a:buNone/>
              <a:defRPr/>
            </a:pPr>
            <a:endParaRPr lang="vi-VN" dirty="0"/>
          </a:p>
          <a:p>
            <a:pPr marL="228600" indent="-50800">
              <a:lnSpc>
                <a:spcPct val="120000"/>
              </a:lnSpc>
              <a:spcBef>
                <a:spcPts val="0"/>
              </a:spcBef>
              <a:spcAft>
                <a:spcPts val="0"/>
              </a:spcAft>
              <a:buClr>
                <a:schemeClr val="dk1"/>
              </a:buClr>
              <a:buSzPts val="2800"/>
              <a:buFont typeface="Arial" panose="020B0604020202020204" pitchFamily="34" charset="0"/>
              <a:buNone/>
              <a:defRPr/>
            </a:pPr>
            <a:endParaRPr lang="vi-VN" dirty="0"/>
          </a:p>
        </p:txBody>
      </p:sp>
      <p:sp>
        <p:nvSpPr>
          <p:cNvPr id="2" name="Rectangle 1">
            <a:extLst>
              <a:ext uri="{FF2B5EF4-FFF2-40B4-BE49-F238E27FC236}">
                <a16:creationId xmlns:a16="http://schemas.microsoft.com/office/drawing/2014/main" xmlns="" id="{5F587A98-8D06-BA4A-60B3-FDC937113362}"/>
              </a:ext>
            </a:extLst>
          </p:cNvPr>
          <p:cNvSpPr>
            <a:spLocks noChangeArrowheads="1"/>
          </p:cNvSpPr>
          <p:nvPr/>
        </p:nvSpPr>
        <p:spPr bwMode="auto">
          <a:xfrm>
            <a:off x="518319" y="780543"/>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liên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hệ</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giữa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âm</a:t>
            </a:r>
            <a:r>
              <a:rPr lang="en-US" altLang="en-US" sz="3200" dirty="0">
                <a:latin typeface="Arial" panose="020B0604020202020204" pitchFamily="34" charset="0"/>
                <a:cs typeface="Arial" panose="020B0604020202020204" pitchFamily="34" charset="0"/>
              </a:rPr>
              <a:t>:</a:t>
            </a:r>
          </a:p>
        </p:txBody>
      </p:sp>
      <p:sp>
        <p:nvSpPr>
          <p:cNvPr id="3" name="Content Placeholder 4">
            <a:extLst>
              <a:ext uri="{FF2B5EF4-FFF2-40B4-BE49-F238E27FC236}">
                <a16:creationId xmlns:a16="http://schemas.microsoft.com/office/drawing/2014/main" xmlns="" id="{B11F51BE-6AD6-DF62-7D4B-3C01A5F4377B}"/>
              </a:ext>
            </a:extLst>
          </p:cNvPr>
          <p:cNvSpPr txBox="1">
            <a:spLocks/>
          </p:cNvSpPr>
          <p:nvPr/>
        </p:nvSpPr>
        <p:spPr bwMode="auto">
          <a:xfrm>
            <a:off x="289719" y="152400"/>
            <a:ext cx="646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cao</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endParaRPr lang="en-US" altLang="en-US"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a:extLst>
              <a:ext uri="{FF2B5EF4-FFF2-40B4-BE49-F238E27FC236}">
                <a16:creationId xmlns:a16="http://schemas.microsoft.com/office/drawing/2014/main" xmlns="" id="{BDB7E3DD-4B69-246E-5AA7-142F0D898723}"/>
              </a:ext>
            </a:extLst>
          </p:cNvPr>
          <p:cNvSpPr>
            <a:spLocks noGrp="1"/>
          </p:cNvSpPr>
          <p:nvPr>
            <p:ph idx="1"/>
          </p:nvPr>
        </p:nvSpPr>
        <p:spPr>
          <a:xfrm>
            <a:off x="289719" y="152400"/>
            <a:ext cx="6465887" cy="584775"/>
          </a:xfrm>
        </p:spPr>
        <p:txBody>
          <a:bodyPr>
            <a:spAutoFit/>
          </a:body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3" name="Text Box 4" descr="2">
            <a:extLst>
              <a:ext uri="{FF2B5EF4-FFF2-40B4-BE49-F238E27FC236}">
                <a16:creationId xmlns:a16="http://schemas.microsoft.com/office/drawing/2014/main" xmlns="" id="{A35DE2EB-553E-FE0E-745A-E003ECC340A8}"/>
              </a:ext>
            </a:extLst>
          </p:cNvPr>
          <p:cNvSpPr txBox="1">
            <a:spLocks noChangeArrowheads="1"/>
          </p:cNvSpPr>
          <p:nvPr/>
        </p:nvSpPr>
        <p:spPr bwMode="gray">
          <a:xfrm>
            <a:off x="1682044" y="5350351"/>
            <a:ext cx="2813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600" dirty="0" err="1">
                <a:latin typeface="Arial" panose="020B0604020202020204" pitchFamily="34" charset="0"/>
                <a:cs typeface="Arial" panose="020B0604020202020204" pitchFamily="34" charset="0"/>
              </a:rPr>
              <a:t>Biên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độ</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dao</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động</a:t>
            </a:r>
            <a:endParaRPr lang="en-US" altLang="en-US" sz="2600" dirty="0">
              <a:latin typeface="Arial" panose="020B0604020202020204" pitchFamily="34" charset="0"/>
              <a:cs typeface="Arial" panose="020B0604020202020204" pitchFamily="34" charset="0"/>
            </a:endParaRPr>
          </a:p>
        </p:txBody>
      </p:sp>
      <p:sp>
        <p:nvSpPr>
          <p:cNvPr id="4" name="AutoShape 5">
            <a:extLst>
              <a:ext uri="{FF2B5EF4-FFF2-40B4-BE49-F238E27FC236}">
                <a16:creationId xmlns:a16="http://schemas.microsoft.com/office/drawing/2014/main" xmlns="" id="{9D40BB22-7C08-9987-47F1-24E52E5459CB}"/>
              </a:ext>
            </a:extLst>
          </p:cNvPr>
          <p:cNvSpPr>
            <a:spLocks/>
          </p:cNvSpPr>
          <p:nvPr/>
        </p:nvSpPr>
        <p:spPr bwMode="gray">
          <a:xfrm rot="4611158">
            <a:off x="1302544" y="4352766"/>
            <a:ext cx="241300" cy="1131888"/>
          </a:xfrm>
          <a:prstGeom prst="rightBrace">
            <a:avLst>
              <a:gd name="adj1" fmla="val 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394"/>
          </a:p>
        </p:txBody>
      </p:sp>
      <p:sp>
        <p:nvSpPr>
          <p:cNvPr id="5" name="Line 12">
            <a:extLst>
              <a:ext uri="{FF2B5EF4-FFF2-40B4-BE49-F238E27FC236}">
                <a16:creationId xmlns:a16="http://schemas.microsoft.com/office/drawing/2014/main" xmlns="" id="{9EA88C69-3C50-64B3-550F-2686152D0F00}"/>
              </a:ext>
            </a:extLst>
          </p:cNvPr>
          <p:cNvSpPr>
            <a:spLocks noChangeShapeType="1"/>
          </p:cNvSpPr>
          <p:nvPr/>
        </p:nvSpPr>
        <p:spPr bwMode="gray">
          <a:xfrm rot="21411158" flipH="1" flipV="1">
            <a:off x="1550988" y="4958398"/>
            <a:ext cx="1135062" cy="352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sz="2394"/>
          </a:p>
        </p:txBody>
      </p:sp>
      <p:sp>
        <p:nvSpPr>
          <p:cNvPr id="6" name="Text Box 22">
            <a:extLst>
              <a:ext uri="{FF2B5EF4-FFF2-40B4-BE49-F238E27FC236}">
                <a16:creationId xmlns:a16="http://schemas.microsoft.com/office/drawing/2014/main" xmlns="" id="{62951EEB-3489-5ACC-7BD3-71E9EF54D762}"/>
              </a:ext>
            </a:extLst>
          </p:cNvPr>
          <p:cNvSpPr txBox="1">
            <a:spLocks noChangeArrowheads="1"/>
          </p:cNvSpPr>
          <p:nvPr/>
        </p:nvSpPr>
        <p:spPr bwMode="auto">
          <a:xfrm>
            <a:off x="327025" y="3228023"/>
            <a:ext cx="608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a:t>(1)</a:t>
            </a:r>
          </a:p>
        </p:txBody>
      </p:sp>
      <p:grpSp>
        <p:nvGrpSpPr>
          <p:cNvPr id="7" name="Group 37">
            <a:extLst>
              <a:ext uri="{FF2B5EF4-FFF2-40B4-BE49-F238E27FC236}">
                <a16:creationId xmlns:a16="http://schemas.microsoft.com/office/drawing/2014/main" xmlns="" id="{FA8B2CE1-28ED-36B5-A2DE-0C4AFBAC8FD7}"/>
              </a:ext>
            </a:extLst>
          </p:cNvPr>
          <p:cNvGrpSpPr>
            <a:grpSpLocks/>
          </p:cNvGrpSpPr>
          <p:nvPr/>
        </p:nvGrpSpPr>
        <p:grpSpPr bwMode="auto">
          <a:xfrm>
            <a:off x="812800" y="1896110"/>
            <a:ext cx="1173163" cy="2776538"/>
            <a:chOff x="1263650" y="493713"/>
            <a:chExt cx="1206706" cy="2785347"/>
          </a:xfrm>
        </p:grpSpPr>
        <p:sp>
          <p:nvSpPr>
            <p:cNvPr id="8" name="Line 10">
              <a:extLst>
                <a:ext uri="{FF2B5EF4-FFF2-40B4-BE49-F238E27FC236}">
                  <a16:creationId xmlns:a16="http://schemas.microsoft.com/office/drawing/2014/main" xmlns="" id="{E0A45094-8763-51CD-77B2-83481C4131A2}"/>
                </a:ext>
              </a:extLst>
            </p:cNvPr>
            <p:cNvSpPr>
              <a:spLocks noChangeShapeType="1"/>
            </p:cNvSpPr>
            <p:nvPr/>
          </p:nvSpPr>
          <p:spPr bwMode="gray">
            <a:xfrm>
              <a:off x="1263650" y="493713"/>
              <a:ext cx="1066277" cy="2589464"/>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sz="2394"/>
            </a:p>
          </p:txBody>
        </p:sp>
        <p:sp>
          <p:nvSpPr>
            <p:cNvPr id="9" name="Oval 11">
              <a:extLst>
                <a:ext uri="{FF2B5EF4-FFF2-40B4-BE49-F238E27FC236}">
                  <a16:creationId xmlns:a16="http://schemas.microsoft.com/office/drawing/2014/main" xmlns="" id="{277E8BDC-38CA-A960-3C78-AA7862F63664}"/>
                </a:ext>
              </a:extLst>
            </p:cNvPr>
            <p:cNvSpPr>
              <a:spLocks noChangeArrowheads="1"/>
            </p:cNvSpPr>
            <p:nvPr/>
          </p:nvSpPr>
          <p:spPr bwMode="gray">
            <a:xfrm>
              <a:off x="2181334" y="2962145"/>
              <a:ext cx="289022" cy="316915"/>
            </a:xfrm>
            <a:prstGeom prst="ellipse">
              <a:avLst/>
            </a:prstGeom>
            <a:solidFill>
              <a:schemeClr val="accent5">
                <a:lumMod val="75000"/>
              </a:schemeClr>
            </a:solidFill>
            <a:ln w="9525" algn="ctr">
              <a:solidFill>
                <a:schemeClr val="tx1"/>
              </a:solidFill>
              <a:prstDash val="solid"/>
              <a:round/>
              <a:headEnd/>
              <a:tailEnd/>
            </a:ln>
          </p:spPr>
          <p:txBody>
            <a:bodyPr wrap="none" anchor="ctr"/>
            <a:lstStyle/>
            <a:p>
              <a:pPr>
                <a:defRPr/>
              </a:pPr>
              <a:endParaRPr lang="en-US" sz="2394"/>
            </a:p>
          </p:txBody>
        </p:sp>
        <p:sp>
          <p:nvSpPr>
            <p:cNvPr id="10" name="Text Box 22">
              <a:extLst>
                <a:ext uri="{FF2B5EF4-FFF2-40B4-BE49-F238E27FC236}">
                  <a16:creationId xmlns:a16="http://schemas.microsoft.com/office/drawing/2014/main" xmlns="" id="{96674AB6-851C-3767-ABD9-25056022482B}"/>
                </a:ext>
              </a:extLst>
            </p:cNvPr>
            <p:cNvSpPr txBox="1">
              <a:spLocks noChangeArrowheads="1"/>
            </p:cNvSpPr>
            <p:nvPr/>
          </p:nvSpPr>
          <p:spPr bwMode="auto">
            <a:xfrm>
              <a:off x="1751885" y="1600526"/>
              <a:ext cx="685814" cy="4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a:t>(2)</a:t>
              </a:r>
            </a:p>
          </p:txBody>
        </p:sp>
      </p:grpSp>
      <p:sp>
        <p:nvSpPr>
          <p:cNvPr id="11" name="Text Box 22">
            <a:extLst>
              <a:ext uri="{FF2B5EF4-FFF2-40B4-BE49-F238E27FC236}">
                <a16:creationId xmlns:a16="http://schemas.microsoft.com/office/drawing/2014/main" xmlns="" id="{A3368742-EF77-1714-8162-2EA72390B2D3}"/>
              </a:ext>
            </a:extLst>
          </p:cNvPr>
          <p:cNvSpPr txBox="1">
            <a:spLocks noChangeArrowheads="1"/>
          </p:cNvSpPr>
          <p:nvPr/>
        </p:nvSpPr>
        <p:spPr bwMode="auto">
          <a:xfrm>
            <a:off x="403225" y="4975860"/>
            <a:ext cx="684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dirty="0"/>
              <a:t>   A</a:t>
            </a:r>
          </a:p>
        </p:txBody>
      </p:sp>
      <p:grpSp>
        <p:nvGrpSpPr>
          <p:cNvPr id="12" name="Group 36">
            <a:extLst>
              <a:ext uri="{FF2B5EF4-FFF2-40B4-BE49-F238E27FC236}">
                <a16:creationId xmlns:a16="http://schemas.microsoft.com/office/drawing/2014/main" xmlns="" id="{83E032ED-F8DB-B6D4-4259-67DDF4BEDE1B}"/>
              </a:ext>
            </a:extLst>
          </p:cNvPr>
          <p:cNvGrpSpPr>
            <a:grpSpLocks/>
          </p:cNvGrpSpPr>
          <p:nvPr/>
        </p:nvGrpSpPr>
        <p:grpSpPr bwMode="auto">
          <a:xfrm>
            <a:off x="447675" y="1819910"/>
            <a:ext cx="715963" cy="3155950"/>
            <a:chOff x="882650" y="417513"/>
            <a:chExt cx="762000" cy="3161427"/>
          </a:xfrm>
        </p:grpSpPr>
        <p:sp>
          <p:nvSpPr>
            <p:cNvPr id="13" name="Rectangle 6" descr="Light upward diagonal">
              <a:extLst>
                <a:ext uri="{FF2B5EF4-FFF2-40B4-BE49-F238E27FC236}">
                  <a16:creationId xmlns:a16="http://schemas.microsoft.com/office/drawing/2014/main" xmlns="" id="{4B7EF104-5AAF-DA12-FCEE-F5846CFE7D00}"/>
                </a:ext>
              </a:extLst>
            </p:cNvPr>
            <p:cNvSpPr>
              <a:spLocks noChangeArrowheads="1"/>
            </p:cNvSpPr>
            <p:nvPr/>
          </p:nvSpPr>
          <p:spPr bwMode="gray">
            <a:xfrm>
              <a:off x="882650" y="417513"/>
              <a:ext cx="762000" cy="76332"/>
            </a:xfrm>
            <a:prstGeom prst="rect">
              <a:avLst/>
            </a:prstGeom>
            <a:pattFill prst="ltUpDiag">
              <a:fgClr>
                <a:srgbClr val="000000"/>
              </a:fgClr>
              <a:bgClr>
                <a:schemeClr val="bg1"/>
              </a:bgClr>
            </a:patt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394"/>
            </a:p>
          </p:txBody>
        </p:sp>
        <p:sp>
          <p:nvSpPr>
            <p:cNvPr id="14" name="Line 8">
              <a:extLst>
                <a:ext uri="{FF2B5EF4-FFF2-40B4-BE49-F238E27FC236}">
                  <a16:creationId xmlns:a16="http://schemas.microsoft.com/office/drawing/2014/main" xmlns="" id="{AD13AB43-8EFB-5FD5-1B4E-9C85F694DA3E}"/>
                </a:ext>
              </a:extLst>
            </p:cNvPr>
            <p:cNvSpPr>
              <a:spLocks noChangeShapeType="1"/>
            </p:cNvSpPr>
            <p:nvPr/>
          </p:nvSpPr>
          <p:spPr bwMode="gray">
            <a:xfrm>
              <a:off x="1264495" y="493845"/>
              <a:ext cx="0" cy="2819523"/>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pPr>
                <a:defRPr/>
              </a:pPr>
              <a:endParaRPr lang="en-US" sz="2394"/>
            </a:p>
          </p:txBody>
        </p:sp>
        <p:cxnSp>
          <p:nvCxnSpPr>
            <p:cNvPr id="15" name="Straight Connector 14">
              <a:extLst>
                <a:ext uri="{FF2B5EF4-FFF2-40B4-BE49-F238E27FC236}">
                  <a16:creationId xmlns:a16="http://schemas.microsoft.com/office/drawing/2014/main" xmlns="" id="{0E3645DF-8C18-0E05-70D9-5CAFD40BAB89}"/>
                </a:ext>
              </a:extLst>
            </p:cNvPr>
            <p:cNvCxnSpPr/>
            <p:nvPr/>
          </p:nvCxnSpPr>
          <p:spPr bwMode="auto">
            <a:xfrm>
              <a:off x="882650" y="493845"/>
              <a:ext cx="762000" cy="1591"/>
            </a:xfrm>
            <a:prstGeom prst="line">
              <a:avLst/>
            </a:prstGeom>
          </p:spPr>
          <p:style>
            <a:lnRef idx="3">
              <a:schemeClr val="dk1"/>
            </a:lnRef>
            <a:fillRef idx="0">
              <a:schemeClr val="dk1"/>
            </a:fillRef>
            <a:effectRef idx="2">
              <a:schemeClr val="dk1"/>
            </a:effectRef>
            <a:fontRef idx="minor">
              <a:schemeClr val="tx1"/>
            </a:fontRef>
          </p:style>
        </p:cxnSp>
        <p:sp>
          <p:nvSpPr>
            <p:cNvPr id="16" name="Oval 11">
              <a:extLst>
                <a:ext uri="{FF2B5EF4-FFF2-40B4-BE49-F238E27FC236}">
                  <a16:creationId xmlns:a16="http://schemas.microsoft.com/office/drawing/2014/main" xmlns="" id="{BF19D85B-5321-05AE-BD05-9D3CD2039863}"/>
                </a:ext>
              </a:extLst>
            </p:cNvPr>
            <p:cNvSpPr>
              <a:spLocks noChangeArrowheads="1"/>
            </p:cNvSpPr>
            <p:nvPr/>
          </p:nvSpPr>
          <p:spPr bwMode="gray">
            <a:xfrm>
              <a:off x="1125949" y="3262480"/>
              <a:ext cx="287228" cy="316460"/>
            </a:xfrm>
            <a:prstGeom prst="ellipse">
              <a:avLst/>
            </a:prstGeom>
            <a:solidFill>
              <a:schemeClr val="accent5">
                <a:lumMod val="75000"/>
              </a:schemeClr>
            </a:solidFill>
            <a:ln w="9525" algn="ctr">
              <a:solidFill>
                <a:schemeClr val="tx1"/>
              </a:solidFill>
              <a:prstDash val="solid"/>
              <a:round/>
              <a:headEnd/>
              <a:tailEnd/>
            </a:ln>
          </p:spPr>
          <p:txBody>
            <a:bodyPr wrap="none" anchor="ctr"/>
            <a:lstStyle/>
            <a:p>
              <a:pPr>
                <a:defRPr/>
              </a:pPr>
              <a:endParaRPr lang="en-US" sz="2394"/>
            </a:p>
          </p:txBody>
        </p:sp>
      </p:grpSp>
      <p:sp>
        <p:nvSpPr>
          <p:cNvPr id="17" name="Text Box 22">
            <a:extLst>
              <a:ext uri="{FF2B5EF4-FFF2-40B4-BE49-F238E27FC236}">
                <a16:creationId xmlns:a16="http://schemas.microsoft.com/office/drawing/2014/main" xmlns="" id="{B1FB760B-DDE7-3CF0-BBA1-0933C270830D}"/>
              </a:ext>
            </a:extLst>
          </p:cNvPr>
          <p:cNvSpPr txBox="1">
            <a:spLocks noChangeArrowheads="1"/>
          </p:cNvSpPr>
          <p:nvPr/>
        </p:nvSpPr>
        <p:spPr bwMode="auto">
          <a:xfrm>
            <a:off x="1771650" y="4520248"/>
            <a:ext cx="684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a:t>   B</a:t>
            </a:r>
          </a:p>
        </p:txBody>
      </p:sp>
      <p:sp>
        <p:nvSpPr>
          <p:cNvPr id="18" name="TextBox 17">
            <a:extLst>
              <a:ext uri="{FF2B5EF4-FFF2-40B4-BE49-F238E27FC236}">
                <a16:creationId xmlns:a16="http://schemas.microsoft.com/office/drawing/2014/main" xmlns="" id="{417243C7-6BF7-375D-00DD-7A43F661F3CF}"/>
              </a:ext>
            </a:extLst>
          </p:cNvPr>
          <p:cNvSpPr txBox="1">
            <a:spLocks noChangeArrowheads="1"/>
          </p:cNvSpPr>
          <p:nvPr/>
        </p:nvSpPr>
        <p:spPr bwMode="auto">
          <a:xfrm>
            <a:off x="4430079" y="3409890"/>
            <a:ext cx="7677150" cy="1951496"/>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defRPr/>
            </a:pPr>
            <a:r>
              <a:rPr lang="en-US" altLang="en-US" sz="2800" i="1" dirty="0" err="1">
                <a:latin typeface="Arial" panose="020B0604020202020204" pitchFamily="34" charset="0"/>
                <a:cs typeface="Arial" panose="020B0604020202020204" pitchFamily="34" charset="0"/>
              </a:rPr>
              <a:t>Điền</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từ</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còn</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thiếu</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vào</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chỗ</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trống</a:t>
            </a:r>
            <a:r>
              <a:rPr lang="en-US" altLang="en-US" sz="2800" i="1" dirty="0">
                <a:latin typeface="Arial" panose="020B0604020202020204" pitchFamily="34" charset="0"/>
                <a:cs typeface="Arial" panose="020B0604020202020204" pitchFamily="34" charset="0"/>
              </a:rPr>
              <a:t>:</a:t>
            </a:r>
          </a:p>
          <a:p>
            <a:pPr eaLnBrk="1" hangingPunct="1">
              <a:lnSpc>
                <a:spcPct val="150000"/>
              </a:lnSpc>
              <a:defRPr/>
            </a:pPr>
            <a:r>
              <a:rPr lang="en-US" altLang="en-US" sz="2800" b="1" dirty="0" err="1">
                <a:solidFill>
                  <a:srgbClr val="FF0000"/>
                </a:solidFill>
                <a:latin typeface="Arial" panose="020B0604020202020204" pitchFamily="34" charset="0"/>
                <a:cs typeface="Arial" panose="020B0604020202020204" pitchFamily="34" charset="0"/>
              </a:rPr>
              <a:t>Biên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độ</a:t>
            </a:r>
            <a:r>
              <a:rPr lang="en-US" altLang="en-US" sz="2800" b="1" dirty="0">
                <a:solidFill>
                  <a:srgbClr val="FF0000"/>
                </a:solidFill>
                <a:latin typeface="Arial" panose="020B0604020202020204" pitchFamily="34" charset="0"/>
                <a:cs typeface="Arial" panose="020B0604020202020204" pitchFamily="34" charset="0"/>
              </a:rPr>
              <a:t> dao </a:t>
            </a:r>
            <a:r>
              <a:rPr lang="en-US" altLang="en-US" sz="2800" b="1" dirty="0" err="1">
                <a:solidFill>
                  <a:srgbClr val="FF0000"/>
                </a:solidFill>
                <a:latin typeface="Arial" panose="020B0604020202020204" pitchFamily="34" charset="0"/>
                <a:cs typeface="Arial" panose="020B0604020202020204" pitchFamily="34" charset="0"/>
              </a:rPr>
              <a:t>động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lệch</a:t>
            </a:r>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vật</a:t>
            </a:r>
            <a:r>
              <a:rPr lang="en-US" altLang="en-US" sz="2800" dirty="0">
                <a:latin typeface="Arial" panose="020B0604020202020204" pitchFamily="34" charset="0"/>
                <a:cs typeface="Arial" panose="020B0604020202020204" pitchFamily="34" charset="0"/>
              </a:rPr>
              <a:t>  so </a:t>
            </a:r>
            <a:r>
              <a:rPr lang="en-US" altLang="en-US" sz="2800" dirty="0" err="1">
                <a:latin typeface="Arial" panose="020B0604020202020204" pitchFamily="34" charset="0"/>
                <a:cs typeface="Arial" panose="020B0604020202020204" pitchFamily="34" charset="0"/>
              </a:rPr>
              <a:t>với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nó</a:t>
            </a:r>
            <a:r>
              <a:rPr lang="en-US" altLang="en-US" sz="2800" dirty="0">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xmlns="" id="{CD4B64FA-E556-192A-DB09-2D576799EACC}"/>
              </a:ext>
            </a:extLst>
          </p:cNvPr>
          <p:cNvSpPr txBox="1">
            <a:spLocks noChangeArrowheads="1"/>
          </p:cNvSpPr>
          <p:nvPr/>
        </p:nvSpPr>
        <p:spPr bwMode="auto">
          <a:xfrm>
            <a:off x="9463088" y="4082276"/>
            <a:ext cx="1759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2800" dirty="0" err="1">
                <a:solidFill>
                  <a:srgbClr val="FF0000"/>
                </a:solidFill>
                <a:latin typeface="Arial" panose="020B0604020202020204" pitchFamily="34" charset="0"/>
                <a:cs typeface="Arial" panose="020B0604020202020204" pitchFamily="34" charset="0"/>
              </a:rPr>
              <a:t>lớn</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nhất</a:t>
            </a:r>
            <a:endParaRPr lang="en-US" altLang="en-US" sz="28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69AC5DC1-C296-5669-72CA-9A4569B0112D}"/>
              </a:ext>
            </a:extLst>
          </p:cNvPr>
          <p:cNvSpPr txBox="1">
            <a:spLocks noChangeArrowheads="1"/>
          </p:cNvSpPr>
          <p:nvPr/>
        </p:nvSpPr>
        <p:spPr bwMode="auto">
          <a:xfrm>
            <a:off x="6575425" y="4720744"/>
            <a:ext cx="3467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2800" dirty="0" err="1">
                <a:solidFill>
                  <a:srgbClr val="FF0000"/>
                </a:solidFill>
                <a:latin typeface="Arial" panose="020B0604020202020204" pitchFamily="34" charset="0"/>
                <a:cs typeface="Arial" panose="020B0604020202020204" pitchFamily="34" charset="0"/>
              </a:rPr>
              <a:t>vị</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trí</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cân</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bằng</a:t>
            </a:r>
            <a:r>
              <a:rPr lang="en-US" altLang="en-US" sz="2800" dirty="0">
                <a:solidFill>
                  <a:srgbClr val="FF0000"/>
                </a:solidFill>
                <a:latin typeface="Arial" panose="020B0604020202020204" pitchFamily="34" charset="0"/>
                <a:cs typeface="Arial" panose="020B0604020202020204" pitchFamily="34" charset="0"/>
              </a:rPr>
              <a:t>  </a:t>
            </a:r>
          </a:p>
        </p:txBody>
      </p:sp>
      <p:sp>
        <p:nvSpPr>
          <p:cNvPr id="21" name="Text Box 21">
            <a:extLst>
              <a:ext uri="{FF2B5EF4-FFF2-40B4-BE49-F238E27FC236}">
                <a16:creationId xmlns:a16="http://schemas.microsoft.com/office/drawing/2014/main" xmlns="" id="{7ED78E8E-0B35-7858-70A7-5366F26B6D25}"/>
              </a:ext>
            </a:extLst>
          </p:cNvPr>
          <p:cNvSpPr txBox="1">
            <a:spLocks noChangeArrowheads="1"/>
          </p:cNvSpPr>
          <p:nvPr/>
        </p:nvSpPr>
        <p:spPr bwMode="auto">
          <a:xfrm>
            <a:off x="-290000" y="769313"/>
            <a:ext cx="5257746"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dao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a:t>
            </a:r>
          </a:p>
        </p:txBody>
      </p:sp>
      <p:sp>
        <p:nvSpPr>
          <p:cNvPr id="22" name="Rounded Rectangular Callout 18">
            <a:extLst>
              <a:ext uri="{FF2B5EF4-FFF2-40B4-BE49-F238E27FC236}">
                <a16:creationId xmlns:a16="http://schemas.microsoft.com/office/drawing/2014/main" xmlns="" id="{70B86597-689E-D485-8D86-79203F7C84DC}"/>
              </a:ext>
            </a:extLst>
          </p:cNvPr>
          <p:cNvSpPr/>
          <p:nvPr/>
        </p:nvSpPr>
        <p:spPr bwMode="auto">
          <a:xfrm>
            <a:off x="9767040" y="1210143"/>
            <a:ext cx="2432368" cy="45606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2000" b="1"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Biên</a:t>
            </a:r>
            <a:r>
              <a:rPr lang="en-US"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a:t>
            </a:r>
            <a:r>
              <a:rPr lang="en-US"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dao</a:t>
            </a:r>
            <a:r>
              <a:rPr lang="en-US"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endParaRPr lang="en-US"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Arc 23">
            <a:extLst>
              <a:ext uri="{FF2B5EF4-FFF2-40B4-BE49-F238E27FC236}">
                <a16:creationId xmlns:a16="http://schemas.microsoft.com/office/drawing/2014/main" xmlns="" id="{5173CC92-9D90-C882-4ADD-9507BCD35DE1}"/>
              </a:ext>
            </a:extLst>
          </p:cNvPr>
          <p:cNvSpPr>
            <a:spLocks noChangeArrowheads="1"/>
          </p:cNvSpPr>
          <p:nvPr/>
        </p:nvSpPr>
        <p:spPr bwMode="auto">
          <a:xfrm rot="5569835" flipH="1">
            <a:off x="4810920" y="1243806"/>
            <a:ext cx="1065212" cy="3419475"/>
          </a:xfrm>
          <a:custGeom>
            <a:avLst/>
            <a:gdLst>
              <a:gd name="T0" fmla="*/ 701008 w 1143000"/>
              <a:gd name="T1" fmla="*/ 86802 h 3733800"/>
              <a:gd name="T2" fmla="*/ 533400 w 1143000"/>
              <a:gd name="T3" fmla="*/ 1713706 h 3733800"/>
              <a:gd name="T4" fmla="*/ 1066070 w 1143000"/>
              <a:gd name="T5" fmla="*/ 1803349 h 3733800"/>
              <a:gd name="T6" fmla="*/ 11796480 60000 65536"/>
              <a:gd name="T7" fmla="*/ 11796480 60000 65536"/>
              <a:gd name="T8" fmla="*/ 5898240 60000 65536"/>
              <a:gd name="T9" fmla="*/ 751080 w 1143000"/>
              <a:gd name="T10" fmla="*/ 94562 h 3733800"/>
              <a:gd name="T11" fmla="*/ 1143000 w 1143000"/>
              <a:gd name="T12" fmla="*/ 1964556 h 3733800"/>
            </a:gdLst>
            <a:ahLst/>
            <a:cxnLst>
              <a:cxn ang="T6">
                <a:pos x="T0" y="T1"/>
              </a:cxn>
              <a:cxn ang="T7">
                <a:pos x="T2" y="T3"/>
              </a:cxn>
              <a:cxn ang="T8">
                <a:pos x="T4" y="T5"/>
              </a:cxn>
            </a:cxnLst>
            <a:rect l="T9" t="T10" r="T11" b="T12"/>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algn="ctr">
            <a:solidFill>
              <a:schemeClr val="tx1"/>
            </a:solidFill>
            <a:prstDash val="sysDot"/>
            <a:round/>
            <a:headEnd/>
            <a:tailEnd/>
          </a:ln>
        </p:spPr>
        <p:txBody>
          <a:bodyPr rot="10800000" vert="eaVert"/>
          <a:lstStyle/>
          <a:p>
            <a:pPr>
              <a:defRPr/>
            </a:pPr>
            <a:endParaRPr lang="en-US" sz="2394"/>
          </a:p>
        </p:txBody>
      </p:sp>
      <p:sp>
        <p:nvSpPr>
          <p:cNvPr id="24" name="Arc 23">
            <a:extLst>
              <a:ext uri="{FF2B5EF4-FFF2-40B4-BE49-F238E27FC236}">
                <a16:creationId xmlns:a16="http://schemas.microsoft.com/office/drawing/2014/main" xmlns="" id="{187AC15F-4123-F65C-2E0C-570E2968C7F5}"/>
              </a:ext>
            </a:extLst>
          </p:cNvPr>
          <p:cNvSpPr>
            <a:spLocks noChangeArrowheads="1"/>
          </p:cNvSpPr>
          <p:nvPr/>
        </p:nvSpPr>
        <p:spPr bwMode="auto">
          <a:xfrm rot="5139068">
            <a:off x="4610894" y="-19844"/>
            <a:ext cx="1139825" cy="3725863"/>
          </a:xfrm>
          <a:custGeom>
            <a:avLst/>
            <a:gdLst>
              <a:gd name="T0" fmla="*/ 751080 w 1143000"/>
              <a:gd name="T1" fmla="*/ 94561 h 3733800"/>
              <a:gd name="T2" fmla="*/ 571500 w 1143000"/>
              <a:gd name="T3" fmla="*/ 1866900 h 3733800"/>
              <a:gd name="T4" fmla="*/ 1142218 w 1143000"/>
              <a:gd name="T5" fmla="*/ 1964557 h 3733800"/>
              <a:gd name="T6" fmla="*/ 11796480 60000 65536"/>
              <a:gd name="T7" fmla="*/ 11796480 60000 65536"/>
              <a:gd name="T8" fmla="*/ 5898240 60000 65536"/>
              <a:gd name="T9" fmla="*/ 751080 w 1143000"/>
              <a:gd name="T10" fmla="*/ 94561 h 3733800"/>
              <a:gd name="T11" fmla="*/ 1143000 w 1143000"/>
              <a:gd name="T12" fmla="*/ 1964557 h 3733800"/>
            </a:gdLst>
            <a:ahLst/>
            <a:cxnLst>
              <a:cxn ang="T6">
                <a:pos x="T0" y="T1"/>
              </a:cxn>
              <a:cxn ang="T7">
                <a:pos x="T2" y="T3"/>
              </a:cxn>
              <a:cxn ang="T8">
                <a:pos x="T4" y="T5"/>
              </a:cxn>
            </a:cxnLst>
            <a:rect l="T9" t="T10" r="T11" b="T12"/>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algn="ctr">
            <a:solidFill>
              <a:schemeClr val="tx1"/>
            </a:solidFill>
            <a:prstDash val="sysDot"/>
            <a:round/>
            <a:headEnd/>
            <a:tailEnd/>
          </a:ln>
        </p:spPr>
        <p:txBody>
          <a:bodyPr rot="10800000" vert="eaVert"/>
          <a:lstStyle/>
          <a:p>
            <a:pPr>
              <a:defRPr/>
            </a:pPr>
            <a:endParaRPr lang="en-US" sz="2394"/>
          </a:p>
        </p:txBody>
      </p:sp>
      <p:cxnSp>
        <p:nvCxnSpPr>
          <p:cNvPr id="25" name="Straight Connector 24">
            <a:extLst>
              <a:ext uri="{FF2B5EF4-FFF2-40B4-BE49-F238E27FC236}">
                <a16:creationId xmlns:a16="http://schemas.microsoft.com/office/drawing/2014/main" xmlns="" id="{19F483CE-3C68-81D2-0D72-654490C3F690}"/>
              </a:ext>
            </a:extLst>
          </p:cNvPr>
          <p:cNvCxnSpPr>
            <a:cxnSpLocks noChangeShapeType="1"/>
          </p:cNvCxnSpPr>
          <p:nvPr/>
        </p:nvCxnSpPr>
        <p:spPr bwMode="auto">
          <a:xfrm>
            <a:off x="3985191" y="2409825"/>
            <a:ext cx="1139825" cy="1587"/>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xmlns="" id="{54B6CA29-5A25-7DBD-3BC1-D8B2F643B2FD}"/>
              </a:ext>
            </a:extLst>
          </p:cNvPr>
          <p:cNvSpPr/>
          <p:nvPr/>
        </p:nvSpPr>
        <p:spPr bwMode="auto">
          <a:xfrm>
            <a:off x="3945242" y="2470447"/>
            <a:ext cx="1292195"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72195CA7-5424-93EA-3A5E-CA360EAF45C9}"/>
              </a:ext>
            </a:extLst>
          </p:cNvPr>
          <p:cNvCxnSpPr>
            <a:cxnSpLocks noChangeShapeType="1"/>
          </p:cNvCxnSpPr>
          <p:nvPr/>
        </p:nvCxnSpPr>
        <p:spPr bwMode="auto">
          <a:xfrm>
            <a:off x="5283200" y="2406650"/>
            <a:ext cx="258445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xmlns="" id="{792C269D-12C0-CB22-C445-04EDB4B4D8DD}"/>
              </a:ext>
            </a:extLst>
          </p:cNvPr>
          <p:cNvCxnSpPr>
            <a:cxnSpLocks noChangeShapeType="1"/>
          </p:cNvCxnSpPr>
          <p:nvPr/>
        </p:nvCxnSpPr>
        <p:spPr bwMode="auto">
          <a:xfrm rot="5400000">
            <a:off x="6721476" y="2146300"/>
            <a:ext cx="531812" cy="1587"/>
          </a:xfrm>
          <a:prstGeom prst="straightConnector1">
            <a:avLst/>
          </a:prstGeom>
          <a:noFill/>
          <a:ln w="28575"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Straight Connector 28">
            <a:extLst>
              <a:ext uri="{FF2B5EF4-FFF2-40B4-BE49-F238E27FC236}">
                <a16:creationId xmlns:a16="http://schemas.microsoft.com/office/drawing/2014/main" xmlns="" id="{C7CDF319-E3E2-9AC8-628F-0B6A4BEFB0B1}"/>
              </a:ext>
            </a:extLst>
          </p:cNvPr>
          <p:cNvCxnSpPr>
            <a:cxnSpLocks noChangeShapeType="1"/>
          </p:cNvCxnSpPr>
          <p:nvPr/>
        </p:nvCxnSpPr>
        <p:spPr bwMode="auto">
          <a:xfrm>
            <a:off x="5283200" y="1881188"/>
            <a:ext cx="258445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xmlns="" id="{E653268C-E777-F762-209F-6177B46F63D7}"/>
              </a:ext>
            </a:extLst>
          </p:cNvPr>
          <p:cNvSpPr txBox="1">
            <a:spLocks noChangeArrowheads="1"/>
          </p:cNvSpPr>
          <p:nvPr/>
        </p:nvSpPr>
        <p:spPr bwMode="auto">
          <a:xfrm>
            <a:off x="6043613" y="1457325"/>
            <a:ext cx="3419475" cy="400110"/>
          </a:xfrm>
          <a:prstGeom prst="rect">
            <a:avLst/>
          </a:prstGeom>
          <a:noFill/>
          <a:ln w="9525">
            <a:noFill/>
            <a:miter lim="800000"/>
            <a:headEnd/>
            <a:tailEnd/>
          </a:ln>
        </p:spPr>
        <p:txBody>
          <a:bodyPr>
            <a:spAutoFit/>
          </a:bodyPr>
          <a:lstStyle/>
          <a:p>
            <a:pPr>
              <a:defRPr/>
            </a:pPr>
            <a:r>
              <a:rPr lang="en-US" sz="2000" b="1" dirty="0" err="1">
                <a:latin typeface="Arial" panose="020B0604020202020204" pitchFamily="34" charset="0"/>
                <a:cs typeface="Arial" panose="020B0604020202020204" pitchFamily="34" charset="0"/>
              </a:rPr>
              <a:t>Vị</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cao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nhất</a:t>
            </a:r>
            <a:endParaRPr lang="en-US" sz="20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8B5031BF-B723-3965-FD8C-974FE8258A9E}"/>
              </a:ext>
            </a:extLst>
          </p:cNvPr>
          <p:cNvSpPr txBox="1">
            <a:spLocks noChangeArrowheads="1"/>
          </p:cNvSpPr>
          <p:nvPr/>
        </p:nvSpPr>
        <p:spPr bwMode="auto">
          <a:xfrm>
            <a:off x="7410450" y="2449513"/>
            <a:ext cx="3421063" cy="400110"/>
          </a:xfrm>
          <a:prstGeom prst="rect">
            <a:avLst/>
          </a:prstGeom>
          <a:noFill/>
          <a:ln w="9525">
            <a:noFill/>
            <a:miter lim="800000"/>
            <a:headEnd/>
            <a:tailEnd/>
          </a:ln>
        </p:spPr>
        <p:txBody>
          <a:bodyPr>
            <a:spAutoFit/>
          </a:bodyPr>
          <a:lstStyle/>
          <a:p>
            <a:pPr>
              <a:defRPr/>
            </a:pPr>
            <a:r>
              <a:rPr lang="en-US" sz="2000" b="1" dirty="0" err="1">
                <a:latin typeface="Arial" panose="020B0604020202020204" pitchFamily="34" charset="0"/>
                <a:cs typeface="Arial" panose="020B0604020202020204" pitchFamily="34" charset="0"/>
              </a:rPr>
              <a:t>Vị</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bằng</a:t>
            </a:r>
            <a:endParaRPr lang="en-US" sz="2000" b="1" dirty="0">
              <a:latin typeface="Arial" panose="020B0604020202020204" pitchFamily="34" charset="0"/>
              <a:cs typeface="Arial" panose="020B0604020202020204" pitchFamily="34" charset="0"/>
            </a:endParaRPr>
          </a:p>
        </p:txBody>
      </p:sp>
      <p:sp>
        <p:nvSpPr>
          <p:cNvPr id="9216" name="Rounded Rectangular Callout 17">
            <a:extLst>
              <a:ext uri="{FF2B5EF4-FFF2-40B4-BE49-F238E27FC236}">
                <a16:creationId xmlns:a16="http://schemas.microsoft.com/office/drawing/2014/main" xmlns="" id="{0B9CF47A-A5D6-9D64-E8AF-F0B377127DA9}"/>
              </a:ext>
            </a:extLst>
          </p:cNvPr>
          <p:cNvSpPr/>
          <p:nvPr/>
        </p:nvSpPr>
        <p:spPr bwMode="auto">
          <a:xfrm>
            <a:off x="7379967" y="1985211"/>
            <a:ext cx="2356356"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2000" b="1" dirty="0" err="1">
                <a:latin typeface="Arial" panose="020B0604020202020204" pitchFamily="34" charset="0"/>
                <a:cs typeface="Arial" panose="020B0604020202020204" pitchFamily="34" charset="0"/>
              </a:rPr>
              <a:t>Độ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lệch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lớn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nhất</a:t>
            </a:r>
            <a:endParaRPr lang="en-US" sz="2000" b="1" dirty="0">
              <a:latin typeface="Arial" panose="020B0604020202020204" pitchFamily="34" charset="0"/>
              <a:cs typeface="Arial" panose="020B0604020202020204" pitchFamily="34" charset="0"/>
            </a:endParaRPr>
          </a:p>
        </p:txBody>
      </p:sp>
      <p:cxnSp>
        <p:nvCxnSpPr>
          <p:cNvPr id="9217" name="Straight Connector 9216">
            <a:extLst>
              <a:ext uri="{FF2B5EF4-FFF2-40B4-BE49-F238E27FC236}">
                <a16:creationId xmlns:a16="http://schemas.microsoft.com/office/drawing/2014/main" xmlns="" id="{A31A20D4-544D-A286-E6C2-EEF4A9B87FC9}"/>
              </a:ext>
            </a:extLst>
          </p:cNvPr>
          <p:cNvCxnSpPr>
            <a:cxnSpLocks noChangeShapeType="1"/>
          </p:cNvCxnSpPr>
          <p:nvPr/>
        </p:nvCxnSpPr>
        <p:spPr bwMode="auto">
          <a:xfrm>
            <a:off x="5130800" y="2409825"/>
            <a:ext cx="1824038" cy="3175"/>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1000"/>
                                        <p:tgtEl>
                                          <p:spTgt spid="1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1000"/>
                                        <p:tgtEl>
                                          <p:spTgt spid="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1000"/>
                                        <p:tgtEl>
                                          <p:spTgt spid="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par>
                                <p:cTn id="60" presetID="14" presetClass="entr" presetSubtype="1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par>
                                <p:cTn id="63" presetID="14" presetClass="entr" presetSubtype="10" fill="hold" nodeType="withEffect">
                                  <p:stCondLst>
                                    <p:cond delay="0"/>
                                  </p:stCondLst>
                                  <p:childTnLst>
                                    <p:set>
                                      <p:cBhvr>
                                        <p:cTn id="64" dur="1" fill="hold">
                                          <p:stCondLst>
                                            <p:cond delay="0"/>
                                          </p:stCondLst>
                                        </p:cTn>
                                        <p:tgtEl>
                                          <p:spTgt spid="9217"/>
                                        </p:tgtEl>
                                        <p:attrNameLst>
                                          <p:attrName>style.visibility</p:attrName>
                                        </p:attrNameLst>
                                      </p:cBhvr>
                                      <p:to>
                                        <p:strVal val="visible"/>
                                      </p:to>
                                    </p:set>
                                    <p:animEffect transition="in" filter="randombar(horizontal)">
                                      <p:cBhvr>
                                        <p:cTn id="65" dur="500"/>
                                        <p:tgtEl>
                                          <p:spTgt spid="921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xit" presetSubtype="10" fill="hold" nodeType="clickEffect">
                                  <p:stCondLst>
                                    <p:cond delay="0"/>
                                  </p:stCondLst>
                                  <p:childTnLst>
                                    <p:animEffect transition="out" filter="randombar(horizontal)">
                                      <p:cBhvr>
                                        <p:cTn id="69" dur="500"/>
                                        <p:tgtEl>
                                          <p:spTgt spid="9217"/>
                                        </p:tgtEl>
                                      </p:cBhvr>
                                    </p:animEffect>
                                    <p:set>
                                      <p:cBhvr>
                                        <p:cTn id="70" dur="1" fill="hold">
                                          <p:stCondLst>
                                            <p:cond delay="499"/>
                                          </p:stCondLst>
                                        </p:cTn>
                                        <p:tgtEl>
                                          <p:spTgt spid="9217"/>
                                        </p:tgtEl>
                                        <p:attrNameLst>
                                          <p:attrName>style.visibility</p:attrName>
                                        </p:attrNameLst>
                                      </p:cBhvr>
                                      <p:to>
                                        <p:strVal val="hidden"/>
                                      </p:to>
                                    </p:set>
                                  </p:childTnLst>
                                </p:cTn>
                              </p:par>
                              <p:par>
                                <p:cTn id="71" presetID="14" presetClass="entr" presetSubtype="1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500"/>
                            </p:stCondLst>
                            <p:childTnLst>
                              <p:par>
                                <p:cTn id="75" presetID="14" presetClass="entr" presetSubtype="10"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randombar(horizontal)">
                                      <p:cBhvr>
                                        <p:cTn id="77" dur="500"/>
                                        <p:tgtEl>
                                          <p:spTgt spid="24"/>
                                        </p:tgtEl>
                                      </p:cBhvr>
                                    </p:animEffect>
                                  </p:childTnLst>
                                </p:cTn>
                              </p:par>
                            </p:childTnLst>
                          </p:cTn>
                        </p:par>
                        <p:par>
                          <p:cTn id="78" fill="hold">
                            <p:stCondLst>
                              <p:cond delay="1000"/>
                            </p:stCondLst>
                            <p:childTnLst>
                              <p:par>
                                <p:cTn id="79" presetID="14" presetClass="entr" presetSubtype="10"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randombar(horizontal)">
                                      <p:cBhvr>
                                        <p:cTn id="81" dur="500"/>
                                        <p:tgtEl>
                                          <p:spTgt spid="23"/>
                                        </p:tgtEl>
                                      </p:cBhvr>
                                    </p:animEffect>
                                  </p:childTnLst>
                                </p:cTn>
                              </p:par>
                            </p:childTnLst>
                          </p:cTn>
                        </p:par>
                        <p:par>
                          <p:cTn id="82" fill="hold">
                            <p:stCondLst>
                              <p:cond delay="1500"/>
                            </p:stCondLst>
                            <p:childTnLst>
                              <p:par>
                                <p:cTn id="83" presetID="14" presetClass="entr" presetSubtype="1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par>
                                <p:cTn id="86" presetID="14" presetClass="entr" presetSubtype="1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500"/>
                                        <p:tgtEl>
                                          <p:spTgt spid="29"/>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randombar(horizontal)">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diamond(in)">
                                      <p:cBhvr>
                                        <p:cTn id="96" dur="1000"/>
                                        <p:tgtEl>
                                          <p:spTgt spid="28"/>
                                        </p:tgtEl>
                                      </p:cBhvr>
                                    </p:animEffect>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9216"/>
                                        </p:tgtEl>
                                        <p:attrNameLst>
                                          <p:attrName>style.visibility</p:attrName>
                                        </p:attrNameLst>
                                      </p:cBhvr>
                                      <p:to>
                                        <p:strVal val="visible"/>
                                      </p:to>
                                    </p:set>
                                    <p:animEffect transition="in" filter="randombar(horizontal)">
                                      <p:cBhvr>
                                        <p:cTn id="100" dur="500"/>
                                        <p:tgtEl>
                                          <p:spTgt spid="9216"/>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randombar(horizontal)">
                                      <p:cBhvr>
                                        <p:cTn id="10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3" grpId="0"/>
      <p:bldP spid="4" grpId="0" animBg="1"/>
      <p:bldP spid="6" grpId="0"/>
      <p:bldP spid="11" grpId="0"/>
      <p:bldP spid="17" grpId="0"/>
      <p:bldP spid="18" grpId="0" animBg="1"/>
      <p:bldP spid="19" grpId="0"/>
      <p:bldP spid="20"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53">
            <a:extLst>
              <a:ext uri="{FF2B5EF4-FFF2-40B4-BE49-F238E27FC236}">
                <a16:creationId xmlns:a16="http://schemas.microsoft.com/office/drawing/2014/main" xmlns="" id="{A4CD4B5F-E037-4549-8217-631F1240B689}"/>
              </a:ext>
            </a:extLst>
          </p:cNvPr>
          <p:cNvSpPr txBox="1">
            <a:spLocks noChangeArrowheads="1"/>
          </p:cNvSpPr>
          <p:nvPr/>
        </p:nvSpPr>
        <p:spPr bwMode="auto">
          <a:xfrm>
            <a:off x="1738313" y="762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u="sng">
                <a:solidFill>
                  <a:srgbClr val="FF0000"/>
                </a:solidFill>
                <a:cs typeface="Times New Roman" panose="02020603050405020304" pitchFamily="18" charset="0"/>
              </a:rPr>
              <a:t>Bài 13:  </a:t>
            </a:r>
            <a:r>
              <a:rPr lang="en-US" altLang="en-US" sz="2800" b="1">
                <a:solidFill>
                  <a:srgbClr val="000099"/>
                </a:solidFill>
                <a:cs typeface="Times New Roman" panose="02020603050405020304" pitchFamily="18" charset="0"/>
              </a:rPr>
              <a:t>ĐỘ TO VÀ ĐỘ CAO CỦA ÂM  ( Tiết 2 )</a:t>
            </a:r>
            <a:endParaRPr lang="en-US" altLang="en-US" sz="2800" b="1" u="sng">
              <a:solidFill>
                <a:srgbClr val="000099"/>
              </a:solidFill>
              <a:cs typeface="Times New Roman" panose="02020603050405020304" pitchFamily="18" charset="0"/>
            </a:endParaRPr>
          </a:p>
        </p:txBody>
      </p:sp>
      <p:sp>
        <p:nvSpPr>
          <p:cNvPr id="50179" name="Content Placeholder 4">
            <a:extLst>
              <a:ext uri="{FF2B5EF4-FFF2-40B4-BE49-F238E27FC236}">
                <a16:creationId xmlns:a16="http://schemas.microsoft.com/office/drawing/2014/main" xmlns="" id="{C6A08455-7222-6AB7-F9BC-536371C87449}"/>
              </a:ext>
            </a:extLst>
          </p:cNvPr>
          <p:cNvSpPr txBox="1">
            <a:spLocks/>
          </p:cNvSpPr>
          <p:nvPr/>
        </p:nvSpPr>
        <p:spPr bwMode="auto">
          <a:xfrm>
            <a:off x="225425" y="609600"/>
            <a:ext cx="6465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II. Độ cao của âm </a:t>
            </a:r>
          </a:p>
        </p:txBody>
      </p:sp>
      <p:sp>
        <p:nvSpPr>
          <p:cNvPr id="54276" name="Rectangle 11">
            <a:extLst>
              <a:ext uri="{FF2B5EF4-FFF2-40B4-BE49-F238E27FC236}">
                <a16:creationId xmlns:a16="http://schemas.microsoft.com/office/drawing/2014/main" xmlns="" id="{A41E9265-2E02-ACED-393F-C5A185ADCE03}"/>
              </a:ext>
            </a:extLst>
          </p:cNvPr>
          <p:cNvSpPr>
            <a:spLocks noChangeArrowheads="1"/>
          </p:cNvSpPr>
          <p:nvPr/>
        </p:nvSpPr>
        <p:spPr bwMode="auto">
          <a:xfrm>
            <a:off x="747713" y="1295400"/>
            <a:ext cx="10591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1600"/>
              </a:spcAft>
            </a:pPr>
            <a:r>
              <a:rPr lang="en-US" altLang="en-US" b="1" u="sng">
                <a:ea typeface="KoHo Medium"/>
                <a:cs typeface="KoHo Medium"/>
                <a:sym typeface="KoHo Medium"/>
              </a:rPr>
              <a:t>*Tìm hiểu về tần số</a:t>
            </a:r>
          </a:p>
          <a:p>
            <a:pPr>
              <a:spcAft>
                <a:spcPts val="1600"/>
              </a:spcAft>
            </a:pPr>
            <a:r>
              <a:rPr lang="en-US" altLang="en-US">
                <a:solidFill>
                  <a:srgbClr val="FF0000"/>
                </a:solidFill>
                <a:ea typeface="KoHo Medium"/>
                <a:cs typeface="KoHo Medium"/>
                <a:sym typeface="KoHo Medium"/>
              </a:rPr>
              <a:t>Số dao động của vật thực hiện được  trong 1 giây được gọi  tần số</a:t>
            </a:r>
          </a:p>
        </p:txBody>
      </p:sp>
      <p:sp>
        <p:nvSpPr>
          <p:cNvPr id="54277" name="Content Placeholder 4">
            <a:extLst>
              <a:ext uri="{FF2B5EF4-FFF2-40B4-BE49-F238E27FC236}">
                <a16:creationId xmlns:a16="http://schemas.microsoft.com/office/drawing/2014/main" xmlns="" id="{069F5569-98F9-8333-7F0B-0BDA348ED7E6}"/>
              </a:ext>
            </a:extLst>
          </p:cNvPr>
          <p:cNvSpPr txBox="1">
            <a:spLocks/>
          </p:cNvSpPr>
          <p:nvPr/>
        </p:nvSpPr>
        <p:spPr bwMode="auto">
          <a:xfrm>
            <a:off x="615950" y="2362200"/>
            <a:ext cx="788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b="1" u="sng">
                <a:cs typeface="Times New Roman" panose="02020603050405020304" pitchFamily="18" charset="0"/>
              </a:rPr>
              <a:t>*Tìm hiểu mối quan hệ giữa độ cao và tần số âm </a:t>
            </a:r>
          </a:p>
        </p:txBody>
      </p:sp>
      <p:sp>
        <p:nvSpPr>
          <p:cNvPr id="54278" name="Rectangle 13">
            <a:extLst>
              <a:ext uri="{FF2B5EF4-FFF2-40B4-BE49-F238E27FC236}">
                <a16:creationId xmlns:a16="http://schemas.microsoft.com/office/drawing/2014/main" xmlns="" id="{C1B96245-DE32-4A54-C154-7E25E65CFF81}"/>
              </a:ext>
            </a:extLst>
          </p:cNvPr>
          <p:cNvSpPr>
            <a:spLocks noChangeArrowheads="1"/>
          </p:cNvSpPr>
          <p:nvPr/>
        </p:nvSpPr>
        <p:spPr bwMode="auto">
          <a:xfrm>
            <a:off x="366713" y="2895600"/>
            <a:ext cx="113538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a:cs typeface="Times New Roman" panose="02020603050405020304" pitchFamily="18" charset="0"/>
              </a:rPr>
              <a:t>Âm phát ra càng cao ( càng bổng )  </a:t>
            </a:r>
            <a:r>
              <a:rPr lang="en-US" altLang="en-US">
                <a:latin typeface="Cambria Math" panose="02040503050406030204" pitchFamily="18" charset="0"/>
                <a:cs typeface="Times New Roman" panose="02020603050405020304" pitchFamily="18" charset="0"/>
              </a:rPr>
              <a:t>⇒</a:t>
            </a:r>
            <a:r>
              <a:rPr lang="en-US" altLang="en-US">
                <a:cs typeface="Times New Roman" panose="02020603050405020304" pitchFamily="18" charset="0"/>
              </a:rPr>
              <a:t> vật dao động càng nhanh </a:t>
            </a:r>
            <a:r>
              <a:rPr lang="en-US" altLang="en-US">
                <a:latin typeface="Cambria Math" panose="02040503050406030204" pitchFamily="18" charset="0"/>
                <a:cs typeface="Times New Roman" panose="02020603050405020304" pitchFamily="18" charset="0"/>
              </a:rPr>
              <a:t>⇒</a:t>
            </a:r>
            <a:r>
              <a:rPr lang="en-US" altLang="en-US">
                <a:cs typeface="Times New Roman" panose="02020603050405020304" pitchFamily="18" charset="0"/>
              </a:rPr>
              <a:t> tần số dao động càng lớn.</a:t>
            </a:r>
          </a:p>
          <a:p>
            <a:pPr algn="just">
              <a:lnSpc>
                <a:spcPct val="115000"/>
              </a:lnSpc>
            </a:pPr>
            <a:r>
              <a:rPr lang="en-US" altLang="en-US">
                <a:cs typeface="Times New Roman" panose="02020603050405020304" pitchFamily="18" charset="0"/>
              </a:rPr>
              <a:t> Âm phát ra càng thấp (càng trầm) </a:t>
            </a:r>
            <a:r>
              <a:rPr lang="en-US" altLang="en-US">
                <a:latin typeface="Cambria Math" panose="02040503050406030204" pitchFamily="18" charset="0"/>
                <a:cs typeface="Times New Roman" panose="02020603050405020304" pitchFamily="18" charset="0"/>
              </a:rPr>
              <a:t>⇒</a:t>
            </a:r>
            <a:r>
              <a:rPr lang="en-US" altLang="en-US">
                <a:cs typeface="Times New Roman" panose="02020603050405020304" pitchFamily="18" charset="0"/>
              </a:rPr>
              <a:t> vật dao động càng chậm </a:t>
            </a:r>
            <a:r>
              <a:rPr lang="en-US" altLang="en-US">
                <a:latin typeface="Cambria Math" panose="02040503050406030204" pitchFamily="18" charset="0"/>
                <a:cs typeface="Times New Roman" panose="02020603050405020304" pitchFamily="18" charset="0"/>
              </a:rPr>
              <a:t>⇒</a:t>
            </a:r>
            <a:r>
              <a:rPr lang="en-US" altLang="en-US">
                <a:cs typeface="Times New Roman" panose="02020603050405020304" pitchFamily="18" charset="0"/>
              </a:rPr>
              <a:t> tần số dao động càng nhỏ.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5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fade">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ết quả hình ảnh cho hình nền bài giảng powerpoint">
            <a:extLst>
              <a:ext uri="{FF2B5EF4-FFF2-40B4-BE49-F238E27FC236}">
                <a16:creationId xmlns:a16="http://schemas.microsoft.com/office/drawing/2014/main" xmlns="" id="{108AF25D-0B13-B507-B7BC-012A1A7AC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18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D13295B2-7C3A-1BC5-94AD-FBD470B84398}"/>
              </a:ext>
            </a:extLst>
          </p:cNvPr>
          <p:cNvSpPr>
            <a:spLocks noGrp="1"/>
          </p:cNvSpPr>
          <p:nvPr>
            <p:ph type="ctrTitle"/>
          </p:nvPr>
        </p:nvSpPr>
        <p:spPr>
          <a:xfrm>
            <a:off x="1281113" y="1866900"/>
            <a:ext cx="9525000" cy="2233613"/>
          </a:xfrm>
          <a:solidFill>
            <a:schemeClr val="accent4">
              <a:lumMod val="20000"/>
              <a:lumOff val="80000"/>
            </a:schemeClr>
          </a:solidFill>
        </p:spPr>
        <p:txBody>
          <a:bodyPr rtlCol="0">
            <a:normAutofit/>
          </a:bodyPr>
          <a:lstStyle/>
          <a:p>
            <a:pPr eaLnBrk="1" fontAlgn="auto" hangingPunct="1">
              <a:spcAft>
                <a:spcPts val="0"/>
              </a:spcAft>
              <a:defRPr/>
            </a:pPr>
            <a:r>
              <a:rPr lang="en-US" altLang="vi-VN" sz="4000" b="1" dirty="0">
                <a:solidFill>
                  <a:srgbClr val="C00000"/>
                </a:solidFill>
              </a:rPr>
              <a:t> </a:t>
            </a:r>
            <a:r>
              <a:rPr lang="en-US" altLang="vi-VN" sz="4000" b="1" dirty="0">
                <a:solidFill>
                  <a:srgbClr val="FF0000"/>
                </a:solidFill>
                <a:latin typeface="Times New Roman" pitchFamily="18" charset="0"/>
                <a:cs typeface="Times New Roman" pitchFamily="18" charset="0"/>
              </a:rPr>
              <a:t>CHỦ </a:t>
            </a:r>
            <a:r>
              <a:rPr lang="en-US" altLang="vi-VN" sz="4000" b="1">
                <a:solidFill>
                  <a:srgbClr val="FF0000"/>
                </a:solidFill>
                <a:latin typeface="Times New Roman" pitchFamily="18" charset="0"/>
                <a:cs typeface="Times New Roman" pitchFamily="18" charset="0"/>
              </a:rPr>
              <a:t>ĐỀ 4- ÂM THANH </a:t>
            </a:r>
            <a:r>
              <a:rPr lang="en-US" altLang="vi-VN" sz="4000" b="1">
                <a:latin typeface="Times New Roman" pitchFamily="18" charset="0"/>
                <a:cs typeface="Times New Roman" pitchFamily="18" charset="0"/>
              </a:rPr>
              <a:t/>
            </a:r>
            <a:br>
              <a:rPr lang="en-US" altLang="vi-VN" sz="4000" b="1">
                <a:latin typeface="Times New Roman" pitchFamily="18" charset="0"/>
                <a:cs typeface="Times New Roman" pitchFamily="18" charset="0"/>
              </a:rPr>
            </a:br>
            <a:r>
              <a:rPr lang="en-US" altLang="vi-VN" sz="4000" b="1">
                <a:latin typeface="Times New Roman" pitchFamily="18" charset="0"/>
                <a:cs typeface="Times New Roman" pitchFamily="18" charset="0"/>
              </a:rPr>
              <a:t> </a:t>
            </a:r>
            <a:r>
              <a:rPr lang="vi-VN" sz="4000" b="1">
                <a:cs typeface="Times New Roman" pitchFamily="18" charset="0"/>
              </a:rPr>
              <a:t>BÀI </a:t>
            </a:r>
            <a:r>
              <a:rPr lang="en-US" sz="4000" b="1">
                <a:latin typeface="Times New Roman" panose="02020603050405020304" pitchFamily="18" charset="0"/>
                <a:cs typeface="Times New Roman" panose="02020603050405020304" pitchFamily="18" charset="0"/>
              </a:rPr>
              <a:t>13- ĐỘ TO VÀ ĐỘ CAO CỦA ÂM </a:t>
            </a:r>
            <a:endParaRPr lang="vi-VN" sz="4000" b="1"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53">
            <a:extLst>
              <a:ext uri="{FF2B5EF4-FFF2-40B4-BE49-F238E27FC236}">
                <a16:creationId xmlns:a16="http://schemas.microsoft.com/office/drawing/2014/main" xmlns="" id="{78ED87D3-EADA-A611-D11C-FDA69E0D1A30}"/>
              </a:ext>
            </a:extLst>
          </p:cNvPr>
          <p:cNvSpPr>
            <a:spLocks noGrp="1" noChangeArrowheads="1"/>
          </p:cNvSpPr>
          <p:nvPr>
            <p:ph type="title"/>
          </p:nvPr>
        </p:nvSpPr>
        <p:spPr>
          <a:xfrm>
            <a:off x="1966913" y="304800"/>
            <a:ext cx="8229600" cy="523875"/>
          </a:xfrm>
          <a:noFill/>
        </p:spPr>
        <p:txBody>
          <a:bodyPr>
            <a:spAutoFit/>
          </a:bodyPr>
          <a:lstStyle/>
          <a:p>
            <a:pP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Bài 13:  </a:t>
            </a:r>
            <a:r>
              <a:rPr lang="en-US" altLang="en-US" sz="2800" b="1">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a:solidFill>
                <a:srgbClr val="000099"/>
              </a:solidFill>
              <a:latin typeface="Times New Roman" panose="02020603050405020304" pitchFamily="18" charset="0"/>
              <a:cs typeface="Times New Roman" panose="02020603050405020304" pitchFamily="18" charset="0"/>
            </a:endParaRPr>
          </a:p>
        </p:txBody>
      </p:sp>
      <p:sp>
        <p:nvSpPr>
          <p:cNvPr id="53251" name="Content Placeholder 4">
            <a:extLst>
              <a:ext uri="{FF2B5EF4-FFF2-40B4-BE49-F238E27FC236}">
                <a16:creationId xmlns:a16="http://schemas.microsoft.com/office/drawing/2014/main" xmlns="" id="{EED7E802-0C27-EF79-EA8A-B1F0FAAD66FA}"/>
              </a:ext>
            </a:extLst>
          </p:cNvPr>
          <p:cNvSpPr>
            <a:spLocks noGrp="1"/>
          </p:cNvSpPr>
          <p:nvPr>
            <p:ph idx="1"/>
          </p:nvPr>
        </p:nvSpPr>
        <p:spPr>
          <a:xfrm>
            <a:off x="214313" y="879475"/>
            <a:ext cx="6465887" cy="523875"/>
          </a:xfrm>
        </p:spPr>
        <p:txBody>
          <a:bodyPr>
            <a:spAutoFit/>
          </a:bodyPr>
          <a:lstStyle/>
          <a:p>
            <a:pPr marL="0" indent="0" eaLnBrk="1" hangingPunct="1">
              <a:buFont typeface="Arial" panose="020B0604020202020204" pitchFamily="34" charset="0"/>
              <a:buNone/>
            </a:pPr>
            <a:r>
              <a:rPr lang="en-US" altLang="en-US" sz="2800" b="1" u="sng">
                <a:latin typeface="Times New Roman" panose="02020603050405020304" pitchFamily="18" charset="0"/>
                <a:cs typeface="Times New Roman" panose="02020603050405020304" pitchFamily="18" charset="0"/>
              </a:rPr>
              <a:t>I. Độ to của âm </a:t>
            </a:r>
          </a:p>
        </p:txBody>
      </p:sp>
      <p:sp>
        <p:nvSpPr>
          <p:cNvPr id="53252" name="Content Placeholder 4">
            <a:extLst>
              <a:ext uri="{FF2B5EF4-FFF2-40B4-BE49-F238E27FC236}">
                <a16:creationId xmlns:a16="http://schemas.microsoft.com/office/drawing/2014/main" xmlns="" id="{35D8F181-224B-2EE5-A283-E493B8C4CFDA}"/>
              </a:ext>
            </a:extLst>
          </p:cNvPr>
          <p:cNvSpPr txBox="1">
            <a:spLocks/>
          </p:cNvSpPr>
          <p:nvPr/>
        </p:nvSpPr>
        <p:spPr bwMode="auto">
          <a:xfrm>
            <a:off x="225425" y="1474788"/>
            <a:ext cx="6465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II. Độ cao của âm </a:t>
            </a:r>
          </a:p>
        </p:txBody>
      </p:sp>
      <p:sp>
        <p:nvSpPr>
          <p:cNvPr id="5" name="Content Placeholder 4">
            <a:extLst>
              <a:ext uri="{FF2B5EF4-FFF2-40B4-BE49-F238E27FC236}">
                <a16:creationId xmlns:a16="http://schemas.microsoft.com/office/drawing/2014/main" xmlns="" id="{93030593-AF9C-2766-EE23-A3CEF0452CCC}"/>
              </a:ext>
            </a:extLst>
          </p:cNvPr>
          <p:cNvSpPr txBox="1">
            <a:spLocks/>
          </p:cNvSpPr>
          <p:nvPr/>
        </p:nvSpPr>
        <p:spPr bwMode="auto">
          <a:xfrm>
            <a:off x="3948113" y="19050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LUYỆN TẬP</a:t>
            </a:r>
          </a:p>
        </p:txBody>
      </p:sp>
      <p:sp>
        <p:nvSpPr>
          <p:cNvPr id="2" name="Rectangle 1">
            <a:extLst>
              <a:ext uri="{FF2B5EF4-FFF2-40B4-BE49-F238E27FC236}">
                <a16:creationId xmlns:a16="http://schemas.microsoft.com/office/drawing/2014/main" xmlns="" id="{C2C46BF2-0AD6-D753-206E-4BA605A9AAD2}"/>
              </a:ext>
            </a:extLst>
          </p:cNvPr>
          <p:cNvSpPr>
            <a:spLocks noChangeArrowheads="1"/>
          </p:cNvSpPr>
          <p:nvPr/>
        </p:nvSpPr>
        <p:spPr bwMode="auto">
          <a:xfrm>
            <a:off x="442913" y="2514600"/>
            <a:ext cx="109728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cs typeface="Times New Roman" panose="02020603050405020304" pitchFamily="18" charset="0"/>
              </a:rPr>
              <a:t>Bài 1</a:t>
            </a:r>
            <a:r>
              <a:rPr lang="en-US" altLang="en-US" b="1">
                <a:cs typeface="Times New Roman" panose="02020603050405020304" pitchFamily="18" charset="0"/>
              </a:rPr>
              <a:t>:</a:t>
            </a:r>
            <a:r>
              <a:rPr lang="en-US" altLang="en-US">
                <a:cs typeface="Times New Roman" panose="02020603050405020304" pitchFamily="18" charset="0"/>
              </a:rPr>
              <a:t> Khi gõ vào mặt trống thì mặt trống rung động phát ra âm thanh. Nhưng khi cho con lắc dao động thì không nghe thấy âm thanh. Có người giải thích như sau, chọn câu giải thích </a:t>
            </a:r>
            <a:r>
              <a:rPr lang="en-US" altLang="en-US" b="1">
                <a:cs typeface="Times New Roman" panose="02020603050405020304" pitchFamily="18" charset="0"/>
              </a:rPr>
              <a:t>đúng</a:t>
            </a:r>
            <a:r>
              <a:rPr lang="en-US" altLang="en-US">
                <a:cs typeface="Times New Roman" panose="02020603050405020304" pitchFamily="18" charset="0"/>
              </a:rPr>
              <a:t>?</a:t>
            </a:r>
            <a:endParaRPr lang="en-US" altLang="en-US" sz="2000">
              <a:cs typeface="Times New Roman" panose="02020603050405020304" pitchFamily="18" charset="0"/>
            </a:endParaRPr>
          </a:p>
          <a:p>
            <a:pPr algn="just">
              <a:lnSpc>
                <a:spcPct val="115000"/>
              </a:lnSpc>
            </a:pPr>
            <a:r>
              <a:rPr lang="en-US" altLang="en-US" b="1">
                <a:cs typeface="Times New Roman" panose="02020603050405020304" pitchFamily="18" charset="0"/>
              </a:rPr>
              <a:t>A. </a:t>
            </a:r>
            <a:r>
              <a:rPr lang="en-US" altLang="en-US">
                <a:cs typeface="Times New Roman" panose="02020603050405020304" pitchFamily="18" charset="0"/>
              </a:rPr>
              <a:t>Con lắc không phải là nguồn âm.</a:t>
            </a:r>
            <a:endParaRPr lang="en-US" altLang="en-US" sz="2000">
              <a:cs typeface="Times New Roman" panose="02020603050405020304" pitchFamily="18" charset="0"/>
            </a:endParaRPr>
          </a:p>
          <a:p>
            <a:pPr algn="just">
              <a:lnSpc>
                <a:spcPct val="115000"/>
              </a:lnSpc>
            </a:pPr>
            <a:r>
              <a:rPr lang="en-US" altLang="en-US" b="1">
                <a:cs typeface="Times New Roman" panose="02020603050405020304" pitchFamily="18" charset="0"/>
              </a:rPr>
              <a:t>B. </a:t>
            </a:r>
            <a:r>
              <a:rPr lang="en-US" altLang="en-US">
                <a:cs typeface="Times New Roman" panose="02020603050405020304" pitchFamily="18" charset="0"/>
              </a:rPr>
              <a:t>Con lắc là nguồn phát ra âm thanh nhưng tần số nhỏ (hạ âm) nên tai người không nghe được.</a:t>
            </a:r>
            <a:endParaRPr lang="en-US" altLang="en-US" sz="2000">
              <a:cs typeface="Times New Roman" panose="02020603050405020304" pitchFamily="18" charset="0"/>
            </a:endParaRPr>
          </a:p>
          <a:p>
            <a:pPr algn="just">
              <a:lnSpc>
                <a:spcPct val="115000"/>
              </a:lnSpc>
            </a:pPr>
            <a:r>
              <a:rPr lang="en-US" altLang="en-US" b="1">
                <a:cs typeface="Times New Roman" panose="02020603050405020304" pitchFamily="18" charset="0"/>
              </a:rPr>
              <a:t>C. </a:t>
            </a:r>
            <a:r>
              <a:rPr lang="en-US" altLang="en-US">
                <a:cs typeface="Times New Roman" panose="02020603050405020304" pitchFamily="18" charset="0"/>
              </a:rPr>
              <a:t>Vì dây của con lắc ngắn nên con lắc không có khả năng phát ra âm thanh.</a:t>
            </a:r>
            <a:endParaRPr lang="en-US" altLang="en-US" sz="2000">
              <a:cs typeface="Times New Roman" panose="02020603050405020304" pitchFamily="18" charset="0"/>
            </a:endParaRPr>
          </a:p>
          <a:p>
            <a:pPr algn="just">
              <a:lnSpc>
                <a:spcPct val="115000"/>
              </a:lnSpc>
            </a:pPr>
            <a:r>
              <a:rPr lang="en-US" altLang="en-US" b="1">
                <a:cs typeface="Times New Roman" panose="02020603050405020304" pitchFamily="18" charset="0"/>
              </a:rPr>
              <a:t>D. </a:t>
            </a:r>
            <a:r>
              <a:rPr lang="en-US" altLang="en-US">
                <a:cs typeface="Times New Roman" panose="02020603050405020304" pitchFamily="18" charset="0"/>
              </a:rPr>
              <a:t>Con lắc chuyển động nên không phát ra âm thanh.</a:t>
            </a:r>
            <a:endParaRPr lang="en-US" altLang="en-US" sz="2000">
              <a:cs typeface="Times New Roman" panose="02020603050405020304" pitchFamily="18" charset="0"/>
            </a:endParaRPr>
          </a:p>
        </p:txBody>
      </p:sp>
      <p:sp>
        <p:nvSpPr>
          <p:cNvPr id="7" name="Oval 5">
            <a:extLst>
              <a:ext uri="{FF2B5EF4-FFF2-40B4-BE49-F238E27FC236}">
                <a16:creationId xmlns:a16="http://schemas.microsoft.com/office/drawing/2014/main" xmlns="" id="{FB0481E6-3A6F-FEC2-43FD-EFDF3FF3D666}"/>
              </a:ext>
            </a:extLst>
          </p:cNvPr>
          <p:cNvSpPr>
            <a:spLocks noChangeArrowheads="1"/>
          </p:cNvSpPr>
          <p:nvPr/>
        </p:nvSpPr>
        <p:spPr bwMode="auto">
          <a:xfrm>
            <a:off x="366713" y="4268788"/>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repeatCount="3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53">
            <a:extLst>
              <a:ext uri="{FF2B5EF4-FFF2-40B4-BE49-F238E27FC236}">
                <a16:creationId xmlns:a16="http://schemas.microsoft.com/office/drawing/2014/main" xmlns="" id="{099A0866-03FD-6406-45C9-FE024D4BE57E}"/>
              </a:ext>
            </a:extLst>
          </p:cNvPr>
          <p:cNvSpPr>
            <a:spLocks noGrp="1" noChangeArrowheads="1"/>
          </p:cNvSpPr>
          <p:nvPr>
            <p:ph type="title"/>
          </p:nvPr>
        </p:nvSpPr>
        <p:spPr>
          <a:xfrm>
            <a:off x="1966913" y="304800"/>
            <a:ext cx="8229600" cy="523875"/>
          </a:xfrm>
          <a:noFill/>
        </p:spPr>
        <p:txBody>
          <a:bodyPr>
            <a:spAutoFit/>
          </a:bodyPr>
          <a:lstStyle/>
          <a:p>
            <a:pP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Bài 13:  </a:t>
            </a:r>
            <a:r>
              <a:rPr lang="en-US" altLang="en-US" sz="2800" b="1">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a:solidFill>
                <a:srgbClr val="000099"/>
              </a:solidFill>
              <a:latin typeface="Times New Roman" panose="02020603050405020304" pitchFamily="18" charset="0"/>
              <a:cs typeface="Times New Roman" panose="02020603050405020304" pitchFamily="18" charset="0"/>
            </a:endParaRPr>
          </a:p>
        </p:txBody>
      </p:sp>
      <p:sp>
        <p:nvSpPr>
          <p:cNvPr id="54275" name="Content Placeholder 4">
            <a:extLst>
              <a:ext uri="{FF2B5EF4-FFF2-40B4-BE49-F238E27FC236}">
                <a16:creationId xmlns:a16="http://schemas.microsoft.com/office/drawing/2014/main" xmlns="" id="{8C6ABA09-F079-209D-E95D-C5C1B21F8CB2}"/>
              </a:ext>
            </a:extLst>
          </p:cNvPr>
          <p:cNvSpPr txBox="1">
            <a:spLocks/>
          </p:cNvSpPr>
          <p:nvPr/>
        </p:nvSpPr>
        <p:spPr bwMode="auto">
          <a:xfrm>
            <a:off x="3948113" y="7620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LUYỆN TẬP</a:t>
            </a:r>
          </a:p>
        </p:txBody>
      </p:sp>
      <p:sp>
        <p:nvSpPr>
          <p:cNvPr id="7" name="Oval 5">
            <a:extLst>
              <a:ext uri="{FF2B5EF4-FFF2-40B4-BE49-F238E27FC236}">
                <a16:creationId xmlns:a16="http://schemas.microsoft.com/office/drawing/2014/main" xmlns="" id="{275F7AC9-6D46-3500-02B4-C08E97F26C20}"/>
              </a:ext>
            </a:extLst>
          </p:cNvPr>
          <p:cNvSpPr>
            <a:spLocks noChangeArrowheads="1"/>
          </p:cNvSpPr>
          <p:nvPr/>
        </p:nvSpPr>
        <p:spPr bwMode="auto">
          <a:xfrm>
            <a:off x="6081713" y="2439988"/>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D8F7153-B056-DA58-17CA-70043670FF8C}"/>
              </a:ext>
            </a:extLst>
          </p:cNvPr>
          <p:cNvSpPr>
            <a:spLocks noChangeArrowheads="1"/>
          </p:cNvSpPr>
          <p:nvPr/>
        </p:nvSpPr>
        <p:spPr bwMode="auto">
          <a:xfrm>
            <a:off x="671513" y="1524000"/>
            <a:ext cx="10134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2</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Tần số dao động càng cao thì</a:t>
            </a:r>
          </a:p>
          <a:p>
            <a:pPr algn="just">
              <a:lnSpc>
                <a:spcPct val="115000"/>
              </a:lnSpc>
            </a:pPr>
            <a:r>
              <a:rPr lang="en-US" altLang="en-US" b="1">
                <a:solidFill>
                  <a:srgbClr val="0000FF"/>
                </a:solidFill>
                <a:cs typeface="Times New Roman" panose="02020603050405020304" pitchFamily="18" charset="0"/>
              </a:rPr>
              <a:t>A. </a:t>
            </a:r>
            <a:r>
              <a:rPr lang="en-US" altLang="en-US">
                <a:cs typeface="Times New Roman" panose="02020603050405020304" pitchFamily="18" charset="0"/>
              </a:rPr>
              <a:t>âm nghe càng trầm     		</a:t>
            </a:r>
            <a:r>
              <a:rPr lang="en-US" altLang="en-US" b="1">
                <a:solidFill>
                  <a:srgbClr val="0000FF"/>
                </a:solidFill>
                <a:cs typeface="Times New Roman" panose="02020603050405020304" pitchFamily="18" charset="0"/>
              </a:rPr>
              <a:t>B. </a:t>
            </a:r>
            <a:r>
              <a:rPr lang="en-US" altLang="en-US">
                <a:cs typeface="Times New Roman" panose="02020603050405020304" pitchFamily="18" charset="0"/>
              </a:rPr>
              <a:t>âm nghe càng to    	</a:t>
            </a:r>
          </a:p>
          <a:p>
            <a:pPr algn="just">
              <a:lnSpc>
                <a:spcPct val="115000"/>
              </a:lnSpc>
            </a:pPr>
            <a:r>
              <a:rPr lang="en-US" altLang="en-US" b="1">
                <a:solidFill>
                  <a:srgbClr val="0000FF"/>
                </a:solidFill>
                <a:cs typeface="Times New Roman" panose="02020603050405020304" pitchFamily="18" charset="0"/>
              </a:rPr>
              <a:t>C. </a:t>
            </a:r>
            <a:r>
              <a:rPr lang="en-US" altLang="en-US">
                <a:cs typeface="Times New Roman" panose="02020603050405020304" pitchFamily="18" charset="0"/>
              </a:rPr>
              <a:t>âm nghe càng vang xa         	        </a:t>
            </a:r>
            <a:r>
              <a:rPr lang="en-US" altLang="en-US" b="1">
                <a:solidFill>
                  <a:schemeClr val="accent1"/>
                </a:solidFill>
                <a:cs typeface="Times New Roman" panose="02020603050405020304" pitchFamily="18" charset="0"/>
              </a:rPr>
              <a:t>D</a:t>
            </a:r>
            <a:r>
              <a:rPr lang="en-US" altLang="en-US" b="1">
                <a:solidFill>
                  <a:srgbClr val="FF0000"/>
                </a:solidFill>
                <a:cs typeface="Times New Roman" panose="02020603050405020304" pitchFamily="18" charset="0"/>
              </a:rPr>
              <a:t>. </a:t>
            </a:r>
            <a:r>
              <a:rPr lang="en-US" altLang="en-US">
                <a:cs typeface="Times New Roman" panose="02020603050405020304" pitchFamily="18" charset="0"/>
              </a:rPr>
              <a:t>âm nghe càng bổng</a:t>
            </a:r>
          </a:p>
        </p:txBody>
      </p:sp>
      <p:sp>
        <p:nvSpPr>
          <p:cNvPr id="6" name="Rectangle 5">
            <a:extLst>
              <a:ext uri="{FF2B5EF4-FFF2-40B4-BE49-F238E27FC236}">
                <a16:creationId xmlns:a16="http://schemas.microsoft.com/office/drawing/2014/main" xmlns="" id="{21949A20-942B-599B-2658-4403244AC9E4}"/>
              </a:ext>
            </a:extLst>
          </p:cNvPr>
          <p:cNvSpPr>
            <a:spLocks noChangeArrowheads="1"/>
          </p:cNvSpPr>
          <p:nvPr/>
        </p:nvSpPr>
        <p:spPr bwMode="auto">
          <a:xfrm>
            <a:off x="671513" y="2971800"/>
            <a:ext cx="10896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3:</a:t>
            </a:r>
            <a:r>
              <a:rPr lang="en-US" altLang="en-US">
                <a:cs typeface="Times New Roman" panose="02020603050405020304" pitchFamily="18" charset="0"/>
              </a:rPr>
              <a:t> Một con lắc thực hiện 20 dao động trong 10 giây. Tần số dao động của con lắc này là:</a:t>
            </a:r>
          </a:p>
          <a:p>
            <a:pPr algn="just">
              <a:lnSpc>
                <a:spcPct val="115000"/>
              </a:lnSpc>
            </a:pPr>
            <a:r>
              <a:rPr lang="en-US" altLang="en-US" b="1" u="sng">
                <a:solidFill>
                  <a:schemeClr val="accent1"/>
                </a:solidFill>
                <a:cs typeface="Times New Roman" panose="02020603050405020304" pitchFamily="18" charset="0"/>
              </a:rPr>
              <a:t>A</a:t>
            </a:r>
            <a:r>
              <a:rPr lang="en-US" altLang="en-US" b="1">
                <a:solidFill>
                  <a:srgbClr val="FF0000"/>
                </a:solidFill>
                <a:cs typeface="Times New Roman" panose="02020603050405020304" pitchFamily="18" charset="0"/>
              </a:rPr>
              <a:t>. </a:t>
            </a:r>
            <a:r>
              <a:rPr lang="en-US" altLang="en-US">
                <a:cs typeface="Times New Roman" panose="02020603050405020304" pitchFamily="18" charset="0"/>
              </a:rPr>
              <a:t>2Hz         	</a:t>
            </a:r>
            <a:r>
              <a:rPr lang="en-US" altLang="en-US" b="1">
                <a:solidFill>
                  <a:srgbClr val="0000FF"/>
                </a:solidFill>
                <a:cs typeface="Times New Roman" panose="02020603050405020304" pitchFamily="18" charset="0"/>
              </a:rPr>
              <a:t>B. </a:t>
            </a:r>
            <a:r>
              <a:rPr lang="en-US" altLang="en-US">
                <a:cs typeface="Times New Roman" panose="02020603050405020304" pitchFamily="18" charset="0"/>
              </a:rPr>
              <a:t>0,5Hz         	</a:t>
            </a:r>
            <a:r>
              <a:rPr lang="en-US" altLang="en-US" b="1">
                <a:solidFill>
                  <a:srgbClr val="0000FF"/>
                </a:solidFill>
                <a:cs typeface="Times New Roman" panose="02020603050405020304" pitchFamily="18" charset="0"/>
              </a:rPr>
              <a:t>C. </a:t>
            </a:r>
            <a:r>
              <a:rPr lang="en-US" altLang="en-US">
                <a:cs typeface="Times New Roman" panose="02020603050405020304" pitchFamily="18" charset="0"/>
              </a:rPr>
              <a:t>2s         	</a:t>
            </a:r>
            <a:r>
              <a:rPr lang="en-US" altLang="en-US" b="1">
                <a:solidFill>
                  <a:srgbClr val="0000FF"/>
                </a:solidFill>
                <a:cs typeface="Times New Roman" panose="02020603050405020304" pitchFamily="18" charset="0"/>
              </a:rPr>
              <a:t>D. </a:t>
            </a:r>
            <a:r>
              <a:rPr lang="en-US" altLang="en-US">
                <a:cs typeface="Times New Roman" panose="02020603050405020304" pitchFamily="18" charset="0"/>
              </a:rPr>
              <a:t>0,5s</a:t>
            </a:r>
          </a:p>
        </p:txBody>
      </p:sp>
      <p:sp>
        <p:nvSpPr>
          <p:cNvPr id="11" name="Oval 5">
            <a:extLst>
              <a:ext uri="{FF2B5EF4-FFF2-40B4-BE49-F238E27FC236}">
                <a16:creationId xmlns:a16="http://schemas.microsoft.com/office/drawing/2014/main" xmlns="" id="{6CC9F4BB-057D-1DEB-45F0-BD825F9A5231}"/>
              </a:ext>
            </a:extLst>
          </p:cNvPr>
          <p:cNvSpPr>
            <a:spLocks noChangeArrowheads="1"/>
          </p:cNvSpPr>
          <p:nvPr/>
        </p:nvSpPr>
        <p:spPr bwMode="auto">
          <a:xfrm>
            <a:off x="595313" y="3887788"/>
            <a:ext cx="533400"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2E75B24A-21F9-A9C3-AAA1-C93D6A9CD7E8}"/>
              </a:ext>
            </a:extLst>
          </p:cNvPr>
          <p:cNvSpPr>
            <a:spLocks noChangeArrowheads="1"/>
          </p:cNvSpPr>
          <p:nvPr/>
        </p:nvSpPr>
        <p:spPr bwMode="auto">
          <a:xfrm>
            <a:off x="671513" y="4337050"/>
            <a:ext cx="105156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4:</a:t>
            </a:r>
            <a:r>
              <a:rPr lang="en-US" altLang="en-US" u="sng">
                <a:cs typeface="Times New Roman" panose="02020603050405020304" pitchFamily="18" charset="0"/>
              </a:rPr>
              <a:t> </a:t>
            </a:r>
            <a:r>
              <a:rPr lang="en-US" altLang="en-US">
                <a:cs typeface="Times New Roman" panose="02020603050405020304" pitchFamily="18" charset="0"/>
              </a:rPr>
              <a:t>Khi điều chỉnh dây đàn thì tần số phát ra sẽ thay đổi. Dây đàn càng căng thì âm phát ra càng</a:t>
            </a:r>
          </a:p>
          <a:p>
            <a:pPr algn="just">
              <a:lnSpc>
                <a:spcPct val="115000"/>
              </a:lnSpc>
            </a:pPr>
            <a:r>
              <a:rPr lang="en-US" altLang="en-US" b="1">
                <a:solidFill>
                  <a:srgbClr val="0000FF"/>
                </a:solidFill>
                <a:cs typeface="Times New Roman" panose="02020603050405020304" pitchFamily="18" charset="0"/>
              </a:rPr>
              <a:t>A. </a:t>
            </a:r>
            <a:r>
              <a:rPr lang="en-US" altLang="en-US">
                <a:cs typeface="Times New Roman" panose="02020603050405020304" pitchFamily="18" charset="0"/>
              </a:rPr>
              <a:t>to         	</a:t>
            </a:r>
            <a:r>
              <a:rPr lang="en-US" altLang="en-US" b="1">
                <a:solidFill>
                  <a:schemeClr val="accent1"/>
                </a:solidFill>
                <a:cs typeface="Times New Roman" panose="02020603050405020304" pitchFamily="18" charset="0"/>
              </a:rPr>
              <a:t>B. </a:t>
            </a:r>
            <a:r>
              <a:rPr lang="en-US" altLang="en-US">
                <a:cs typeface="Times New Roman" panose="02020603050405020304" pitchFamily="18" charset="0"/>
              </a:rPr>
              <a:t>bổng         	</a:t>
            </a:r>
            <a:r>
              <a:rPr lang="en-US" altLang="en-US" b="1">
                <a:solidFill>
                  <a:srgbClr val="0000FF"/>
                </a:solidFill>
                <a:cs typeface="Times New Roman" panose="02020603050405020304" pitchFamily="18" charset="0"/>
              </a:rPr>
              <a:t>C. </a:t>
            </a:r>
            <a:r>
              <a:rPr lang="en-US" altLang="en-US">
                <a:cs typeface="Times New Roman" panose="02020603050405020304" pitchFamily="18" charset="0"/>
              </a:rPr>
              <a:t>thấp         	</a:t>
            </a:r>
            <a:r>
              <a:rPr lang="en-US" altLang="en-US" b="1">
                <a:solidFill>
                  <a:srgbClr val="0000FF"/>
                </a:solidFill>
                <a:cs typeface="Times New Roman" panose="02020603050405020304" pitchFamily="18" charset="0"/>
              </a:rPr>
              <a:t>D. </a:t>
            </a:r>
            <a:r>
              <a:rPr lang="en-US" altLang="en-US">
                <a:cs typeface="Times New Roman" panose="02020603050405020304" pitchFamily="18" charset="0"/>
              </a:rPr>
              <a:t>bé</a:t>
            </a:r>
          </a:p>
        </p:txBody>
      </p:sp>
      <p:sp>
        <p:nvSpPr>
          <p:cNvPr id="13" name="Oval 5">
            <a:extLst>
              <a:ext uri="{FF2B5EF4-FFF2-40B4-BE49-F238E27FC236}">
                <a16:creationId xmlns:a16="http://schemas.microsoft.com/office/drawing/2014/main" xmlns="" id="{7C2D5787-F21B-1E9B-8211-4A3C3901D81A}"/>
              </a:ext>
            </a:extLst>
          </p:cNvPr>
          <p:cNvSpPr>
            <a:spLocks noChangeArrowheads="1"/>
          </p:cNvSpPr>
          <p:nvPr/>
        </p:nvSpPr>
        <p:spPr bwMode="auto">
          <a:xfrm>
            <a:off x="2271713" y="5181600"/>
            <a:ext cx="531812"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repeatCount="300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vol="57000">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11"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4">
            <a:extLst>
              <a:ext uri="{FF2B5EF4-FFF2-40B4-BE49-F238E27FC236}">
                <a16:creationId xmlns:a16="http://schemas.microsoft.com/office/drawing/2014/main" xmlns="" id="{D88F4F22-5EFF-CAE6-FB3B-D70048600427}"/>
              </a:ext>
            </a:extLst>
          </p:cNvPr>
          <p:cNvSpPr txBox="1">
            <a:spLocks/>
          </p:cNvSpPr>
          <p:nvPr/>
        </p:nvSpPr>
        <p:spPr bwMode="auto">
          <a:xfrm>
            <a:off x="3948113" y="1524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LUYỆN TẬP</a:t>
            </a:r>
          </a:p>
        </p:txBody>
      </p:sp>
      <p:sp>
        <p:nvSpPr>
          <p:cNvPr id="5" name="Rectangle 4">
            <a:extLst>
              <a:ext uri="{FF2B5EF4-FFF2-40B4-BE49-F238E27FC236}">
                <a16:creationId xmlns:a16="http://schemas.microsoft.com/office/drawing/2014/main" xmlns="" id="{481BA5DD-2A1B-5865-A660-78C99A2B80AA}"/>
              </a:ext>
            </a:extLst>
          </p:cNvPr>
          <p:cNvSpPr>
            <a:spLocks noChangeArrowheads="1"/>
          </p:cNvSpPr>
          <p:nvPr/>
        </p:nvSpPr>
        <p:spPr bwMode="auto">
          <a:xfrm>
            <a:off x="519113" y="685800"/>
            <a:ext cx="10439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5</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Hãy xác định dao động nào có tần số lớn nhất trong số các dao động sau đây?</a:t>
            </a:r>
          </a:p>
          <a:p>
            <a:pPr algn="just">
              <a:lnSpc>
                <a:spcPct val="115000"/>
              </a:lnSpc>
            </a:pPr>
            <a:r>
              <a:rPr lang="en-US" altLang="en-US" b="1">
                <a:cs typeface="Times New Roman" panose="02020603050405020304" pitchFamily="18" charset="0"/>
              </a:rPr>
              <a:t>A. </a:t>
            </a:r>
            <a:r>
              <a:rPr lang="en-US" altLang="en-US">
                <a:cs typeface="Times New Roman" panose="02020603050405020304" pitchFamily="18" charset="0"/>
              </a:rPr>
              <a:t>Vật trong 5 giây có 500 dao động và phát ra âm thanh.</a:t>
            </a:r>
          </a:p>
          <a:p>
            <a:pPr algn="just">
              <a:lnSpc>
                <a:spcPct val="115000"/>
              </a:lnSpc>
            </a:pPr>
            <a:r>
              <a:rPr lang="en-US" altLang="en-US" b="1">
                <a:cs typeface="Times New Roman" panose="02020603050405020304" pitchFamily="18" charset="0"/>
              </a:rPr>
              <a:t>B. </a:t>
            </a:r>
            <a:r>
              <a:rPr lang="en-US" altLang="en-US">
                <a:cs typeface="Times New Roman" panose="02020603050405020304" pitchFamily="18" charset="0"/>
              </a:rPr>
              <a:t>Vật dao động phát ra âm thanh có tần số 200Hz.</a:t>
            </a:r>
          </a:p>
          <a:p>
            <a:pPr algn="just">
              <a:lnSpc>
                <a:spcPct val="115000"/>
              </a:lnSpc>
            </a:pPr>
            <a:r>
              <a:rPr lang="en-US" altLang="en-US" b="1">
                <a:cs typeface="Times New Roman" panose="02020603050405020304" pitchFamily="18" charset="0"/>
              </a:rPr>
              <a:t>C. </a:t>
            </a:r>
            <a:r>
              <a:rPr lang="en-US" altLang="en-US">
                <a:cs typeface="Times New Roman" panose="02020603050405020304" pitchFamily="18" charset="0"/>
              </a:rPr>
              <a:t>Trong 1 giây vật dao động được 70 dao động.    	</a:t>
            </a:r>
          </a:p>
          <a:p>
            <a:pPr algn="just">
              <a:lnSpc>
                <a:spcPct val="115000"/>
              </a:lnSpc>
            </a:pPr>
            <a:r>
              <a:rPr lang="en-US" altLang="en-US" b="1">
                <a:cs typeface="Times New Roman" panose="02020603050405020304" pitchFamily="18" charset="0"/>
              </a:rPr>
              <a:t>D. </a:t>
            </a:r>
            <a:r>
              <a:rPr lang="en-US" altLang="en-US">
                <a:cs typeface="Times New Roman" panose="02020603050405020304" pitchFamily="18" charset="0"/>
              </a:rPr>
              <a:t>Trong một phút vật dao động được 1000 dao động.</a:t>
            </a:r>
          </a:p>
        </p:txBody>
      </p:sp>
      <p:sp>
        <p:nvSpPr>
          <p:cNvPr id="6" name="Oval 5">
            <a:extLst>
              <a:ext uri="{FF2B5EF4-FFF2-40B4-BE49-F238E27FC236}">
                <a16:creationId xmlns:a16="http://schemas.microsoft.com/office/drawing/2014/main" xmlns="" id="{695181C7-8A4D-798B-E21E-7B8BE035A84C}"/>
              </a:ext>
            </a:extLst>
          </p:cNvPr>
          <p:cNvSpPr>
            <a:spLocks noChangeArrowheads="1"/>
          </p:cNvSpPr>
          <p:nvPr/>
        </p:nvSpPr>
        <p:spPr bwMode="auto">
          <a:xfrm>
            <a:off x="366713" y="1981200"/>
            <a:ext cx="531812"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6F36AF9F-5E91-C9B9-7C6F-2DAF16B3EF5C}"/>
              </a:ext>
            </a:extLst>
          </p:cNvPr>
          <p:cNvSpPr>
            <a:spLocks noChangeArrowheads="1"/>
          </p:cNvSpPr>
          <p:nvPr/>
        </p:nvSpPr>
        <p:spPr bwMode="auto">
          <a:xfrm>
            <a:off x="519113" y="3352800"/>
            <a:ext cx="1127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6</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Khi người ta dùng dùi gõ vào các thanh đá thuộc bộ đàn đá thì ta nghe thấy âm thanh phát ra. Vật phát ra âm thanh đó là:</a:t>
            </a:r>
          </a:p>
          <a:p>
            <a:pPr algn="just">
              <a:lnSpc>
                <a:spcPct val="115000"/>
              </a:lnSpc>
              <a:buFontTx/>
              <a:buAutoNum type="alphaUcPeriod"/>
            </a:pPr>
            <a:r>
              <a:rPr lang="en-US" altLang="en-US">
                <a:cs typeface="Times New Roman" panose="02020603050405020304" pitchFamily="18" charset="0"/>
              </a:rPr>
              <a:t>dùi gõ         	C. các thanh đá    	</a:t>
            </a:r>
          </a:p>
          <a:p>
            <a:pPr algn="just">
              <a:lnSpc>
                <a:spcPct val="115000"/>
              </a:lnSpc>
            </a:pPr>
            <a:r>
              <a:rPr lang="en-US" altLang="en-US">
                <a:cs typeface="Times New Roman" panose="02020603050405020304" pitchFamily="18" charset="0"/>
              </a:rPr>
              <a:t>B. lớp không khí         	D. dùi gõ và các thanh đá</a:t>
            </a:r>
          </a:p>
        </p:txBody>
      </p:sp>
      <p:sp>
        <p:nvSpPr>
          <p:cNvPr id="8" name="Oval 7">
            <a:extLst>
              <a:ext uri="{FF2B5EF4-FFF2-40B4-BE49-F238E27FC236}">
                <a16:creationId xmlns:a16="http://schemas.microsoft.com/office/drawing/2014/main" xmlns="" id="{DFDFADD1-F6F7-18DD-DDF9-E7C975DEEEC7}"/>
              </a:ext>
            </a:extLst>
          </p:cNvPr>
          <p:cNvSpPr>
            <a:spLocks noChangeArrowheads="1"/>
          </p:cNvSpPr>
          <p:nvPr/>
        </p:nvSpPr>
        <p:spPr bwMode="auto">
          <a:xfrm>
            <a:off x="5319713" y="4191000"/>
            <a:ext cx="533400"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4">
            <a:extLst>
              <a:ext uri="{FF2B5EF4-FFF2-40B4-BE49-F238E27FC236}">
                <a16:creationId xmlns:a16="http://schemas.microsoft.com/office/drawing/2014/main" xmlns="" id="{7BF50EA8-2864-75FB-E7D2-214DE80EBD0C}"/>
              </a:ext>
            </a:extLst>
          </p:cNvPr>
          <p:cNvSpPr txBox="1">
            <a:spLocks/>
          </p:cNvSpPr>
          <p:nvPr/>
        </p:nvSpPr>
        <p:spPr bwMode="auto">
          <a:xfrm>
            <a:off x="3948113" y="1524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LUYỆN TẬP</a:t>
            </a:r>
          </a:p>
        </p:txBody>
      </p:sp>
      <p:sp>
        <p:nvSpPr>
          <p:cNvPr id="5" name="Rectangle 4">
            <a:extLst>
              <a:ext uri="{FF2B5EF4-FFF2-40B4-BE49-F238E27FC236}">
                <a16:creationId xmlns:a16="http://schemas.microsoft.com/office/drawing/2014/main" xmlns="" id="{35673ADC-9628-97B4-B6D7-6C807D9E3D81}"/>
              </a:ext>
            </a:extLst>
          </p:cNvPr>
          <p:cNvSpPr>
            <a:spLocks noChangeArrowheads="1"/>
          </p:cNvSpPr>
          <p:nvPr/>
        </p:nvSpPr>
        <p:spPr bwMode="auto">
          <a:xfrm>
            <a:off x="366713" y="762000"/>
            <a:ext cx="113538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7</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Kéo căng sợi dây cao su. Dùng tay bật sợi dây cao su đó, ta nghe thấy âm thanh. Nguồn âm là:</a:t>
            </a:r>
          </a:p>
          <a:p>
            <a:pPr algn="just">
              <a:lnSpc>
                <a:spcPct val="115000"/>
              </a:lnSpc>
            </a:pPr>
            <a:r>
              <a:rPr lang="en-US" altLang="en-US" b="1">
                <a:cs typeface="Times New Roman" panose="02020603050405020304" pitchFamily="18" charset="0"/>
              </a:rPr>
              <a:t>A. </a:t>
            </a:r>
            <a:r>
              <a:rPr lang="en-US" altLang="en-US">
                <a:cs typeface="Times New Roman" panose="02020603050405020304" pitchFamily="18" charset="0"/>
              </a:rPr>
              <a:t>sợi dây cao su        </a:t>
            </a:r>
            <a:r>
              <a:rPr lang="en-US" altLang="en-US" b="1">
                <a:cs typeface="Times New Roman" panose="02020603050405020304" pitchFamily="18" charset="0"/>
              </a:rPr>
              <a:t>B. </a:t>
            </a:r>
            <a:r>
              <a:rPr lang="en-US" altLang="en-US">
                <a:cs typeface="Times New Roman" panose="02020603050405020304" pitchFamily="18" charset="0"/>
              </a:rPr>
              <a:t>bàn tay    	        </a:t>
            </a:r>
            <a:r>
              <a:rPr lang="en-US" altLang="en-US" b="1">
                <a:cs typeface="Times New Roman" panose="02020603050405020304" pitchFamily="18" charset="0"/>
              </a:rPr>
              <a:t>C. </a:t>
            </a:r>
            <a:r>
              <a:rPr lang="en-US" altLang="en-US">
                <a:cs typeface="Times New Roman" panose="02020603050405020304" pitchFamily="18" charset="0"/>
              </a:rPr>
              <a:t>không khí         	</a:t>
            </a:r>
            <a:r>
              <a:rPr lang="en-US" altLang="en-US" b="1">
                <a:cs typeface="Times New Roman" panose="02020603050405020304" pitchFamily="18" charset="0"/>
              </a:rPr>
              <a:t>D. </a:t>
            </a:r>
            <a:r>
              <a:rPr lang="en-US" altLang="en-US">
                <a:cs typeface="Times New Roman" panose="02020603050405020304" pitchFamily="18" charset="0"/>
              </a:rPr>
              <a:t>Cả A và C</a:t>
            </a:r>
          </a:p>
        </p:txBody>
      </p:sp>
      <p:sp>
        <p:nvSpPr>
          <p:cNvPr id="6" name="Oval 5">
            <a:extLst>
              <a:ext uri="{FF2B5EF4-FFF2-40B4-BE49-F238E27FC236}">
                <a16:creationId xmlns:a16="http://schemas.microsoft.com/office/drawing/2014/main" xmlns="" id="{E17ABA23-DE8B-0BED-35DB-91934AF5E016}"/>
              </a:ext>
            </a:extLst>
          </p:cNvPr>
          <p:cNvSpPr>
            <a:spLocks noChangeArrowheads="1"/>
          </p:cNvSpPr>
          <p:nvPr/>
        </p:nvSpPr>
        <p:spPr bwMode="auto">
          <a:xfrm>
            <a:off x="366713" y="1600200"/>
            <a:ext cx="531812"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F2CAAE2F-9856-51EB-34B9-AE675C22071F}"/>
              </a:ext>
            </a:extLst>
          </p:cNvPr>
          <p:cNvSpPr>
            <a:spLocks noChangeArrowheads="1"/>
          </p:cNvSpPr>
          <p:nvPr/>
        </p:nvSpPr>
        <p:spPr bwMode="auto">
          <a:xfrm>
            <a:off x="366713" y="2182813"/>
            <a:ext cx="113538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8</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Khi bầu trời xung quanh ta có dông, ta thường nghe thấy tiếng sấm. Nguồn âm phát ra là:</a:t>
            </a:r>
          </a:p>
          <a:p>
            <a:pPr algn="just">
              <a:lnSpc>
                <a:spcPct val="115000"/>
              </a:lnSpc>
            </a:pPr>
            <a:r>
              <a:rPr lang="en-US" altLang="en-US" b="1">
                <a:cs typeface="Times New Roman" panose="02020603050405020304" pitchFamily="18" charset="0"/>
              </a:rPr>
              <a:t>A</a:t>
            </a:r>
            <a:r>
              <a:rPr lang="en-US" altLang="en-US">
                <a:cs typeface="Times New Roman" panose="02020603050405020304" pitchFamily="18" charset="0"/>
              </a:rPr>
              <a:t>. các lớp không khí va chạm nhau.	</a:t>
            </a:r>
          </a:p>
          <a:p>
            <a:pPr algn="just">
              <a:lnSpc>
                <a:spcPct val="115000"/>
              </a:lnSpc>
            </a:pPr>
            <a:r>
              <a:rPr lang="en-US" altLang="en-US" b="1">
                <a:cs typeface="Times New Roman" panose="02020603050405020304" pitchFamily="18" charset="0"/>
              </a:rPr>
              <a:t>B. </a:t>
            </a:r>
            <a:r>
              <a:rPr lang="en-US" altLang="en-US">
                <a:cs typeface="Times New Roman" panose="02020603050405020304" pitchFamily="18" charset="0"/>
              </a:rPr>
              <a:t>do nhiều hơi nước trong không khí va chạm nhau.</a:t>
            </a:r>
          </a:p>
          <a:p>
            <a:pPr algn="just">
              <a:lnSpc>
                <a:spcPct val="115000"/>
              </a:lnSpc>
            </a:pPr>
            <a:r>
              <a:rPr lang="en-US" altLang="en-US" b="1">
                <a:cs typeface="Times New Roman" panose="02020603050405020304" pitchFamily="18" charset="0"/>
              </a:rPr>
              <a:t>C. </a:t>
            </a:r>
            <a:r>
              <a:rPr lang="en-US" altLang="en-US">
                <a:cs typeface="Times New Roman" panose="02020603050405020304" pitchFamily="18" charset="0"/>
              </a:rPr>
              <a:t>lớp không khí ở đó dao động mạnh.    	</a:t>
            </a:r>
          </a:p>
          <a:p>
            <a:pPr algn="just">
              <a:lnSpc>
                <a:spcPct val="115000"/>
              </a:lnSpc>
            </a:pPr>
            <a:r>
              <a:rPr lang="en-US" altLang="en-US" b="1">
                <a:cs typeface="Times New Roman" panose="02020603050405020304" pitchFamily="18" charset="0"/>
              </a:rPr>
              <a:t>D. </a:t>
            </a:r>
            <a:r>
              <a:rPr lang="en-US" altLang="en-US">
                <a:cs typeface="Times New Roman" panose="02020603050405020304" pitchFamily="18" charset="0"/>
              </a:rPr>
              <a:t>lớp không khí ở đó bị nén mạnh.</a:t>
            </a:r>
          </a:p>
        </p:txBody>
      </p:sp>
      <p:sp>
        <p:nvSpPr>
          <p:cNvPr id="8" name="Oval 7">
            <a:extLst>
              <a:ext uri="{FF2B5EF4-FFF2-40B4-BE49-F238E27FC236}">
                <a16:creationId xmlns:a16="http://schemas.microsoft.com/office/drawing/2014/main" xmlns="" id="{D470ACC5-60CC-184F-0DF1-1AA67727509E}"/>
              </a:ext>
            </a:extLst>
          </p:cNvPr>
          <p:cNvSpPr>
            <a:spLocks noChangeArrowheads="1"/>
          </p:cNvSpPr>
          <p:nvPr/>
        </p:nvSpPr>
        <p:spPr bwMode="auto">
          <a:xfrm>
            <a:off x="366713" y="4344988"/>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828D26FC-6C5B-9140-BB33-CDC0AA134F1D}"/>
              </a:ext>
            </a:extLst>
          </p:cNvPr>
          <p:cNvSpPr>
            <a:spLocks noChangeArrowheads="1"/>
          </p:cNvSpPr>
          <p:nvPr/>
        </p:nvSpPr>
        <p:spPr bwMode="auto">
          <a:xfrm>
            <a:off x="366713" y="4729163"/>
            <a:ext cx="113538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9</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Khi luồng gió thổi qua rừng cây, ta nghe thấy âm thanh phát ra. Vật phát ra âm thanh là:</a:t>
            </a:r>
          </a:p>
          <a:p>
            <a:pPr algn="just">
              <a:lnSpc>
                <a:spcPct val="115000"/>
              </a:lnSpc>
            </a:pPr>
            <a:r>
              <a:rPr lang="en-US" altLang="en-US" b="1">
                <a:cs typeface="Times New Roman" panose="02020603050405020304" pitchFamily="18" charset="0"/>
              </a:rPr>
              <a:t>A. </a:t>
            </a:r>
            <a:r>
              <a:rPr lang="en-US" altLang="en-US">
                <a:cs typeface="Times New Roman" panose="02020603050405020304" pitchFamily="18" charset="0"/>
              </a:rPr>
              <a:t>luồng gió         </a:t>
            </a:r>
            <a:r>
              <a:rPr lang="en-US" altLang="en-US" b="1">
                <a:cs typeface="Times New Roman" panose="02020603050405020304" pitchFamily="18" charset="0"/>
              </a:rPr>
              <a:t>B. </a:t>
            </a:r>
            <a:r>
              <a:rPr lang="en-US" altLang="en-US">
                <a:cs typeface="Times New Roman" panose="02020603050405020304" pitchFamily="18" charset="0"/>
              </a:rPr>
              <a:t>luồng gió và lá cây	  </a:t>
            </a:r>
            <a:r>
              <a:rPr lang="en-US" altLang="en-US" b="1">
                <a:cs typeface="Times New Roman" panose="02020603050405020304" pitchFamily="18" charset="0"/>
              </a:rPr>
              <a:t>C. </a:t>
            </a:r>
            <a:r>
              <a:rPr lang="en-US" altLang="en-US">
                <a:cs typeface="Times New Roman" panose="02020603050405020304" pitchFamily="18" charset="0"/>
              </a:rPr>
              <a:t>lá cây         	</a:t>
            </a:r>
            <a:r>
              <a:rPr lang="en-US" altLang="en-US" b="1">
                <a:cs typeface="Times New Roman" panose="02020603050405020304" pitchFamily="18" charset="0"/>
              </a:rPr>
              <a:t>D. </a:t>
            </a:r>
            <a:r>
              <a:rPr lang="en-US" altLang="en-US">
                <a:cs typeface="Times New Roman" panose="02020603050405020304" pitchFamily="18" charset="0"/>
              </a:rPr>
              <a:t>thân cây</a:t>
            </a:r>
          </a:p>
        </p:txBody>
      </p:sp>
      <p:sp>
        <p:nvSpPr>
          <p:cNvPr id="10" name="Oval 9">
            <a:extLst>
              <a:ext uri="{FF2B5EF4-FFF2-40B4-BE49-F238E27FC236}">
                <a16:creationId xmlns:a16="http://schemas.microsoft.com/office/drawing/2014/main" xmlns="" id="{53B50C62-5419-4456-5A77-04090356FFAD}"/>
              </a:ext>
            </a:extLst>
          </p:cNvPr>
          <p:cNvSpPr>
            <a:spLocks noChangeArrowheads="1"/>
          </p:cNvSpPr>
          <p:nvPr/>
        </p:nvSpPr>
        <p:spPr bwMode="auto">
          <a:xfrm>
            <a:off x="2500313" y="5564188"/>
            <a:ext cx="533400"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repeatCount="3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repeatCount="3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audio>
                                      <p:cMediaNode vol="57000">
                                        <p:cTn display="0" masterRel="sameClick">
                                          <p:stCondLst>
                                            <p:cond evt="begin" delay="0">
                                              <p:tn val="3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4">
            <a:extLst>
              <a:ext uri="{FF2B5EF4-FFF2-40B4-BE49-F238E27FC236}">
                <a16:creationId xmlns:a16="http://schemas.microsoft.com/office/drawing/2014/main" xmlns="" id="{ACC0990A-06AF-08BF-7D35-9FA8DE1D2002}"/>
              </a:ext>
            </a:extLst>
          </p:cNvPr>
          <p:cNvSpPr txBox="1">
            <a:spLocks/>
          </p:cNvSpPr>
          <p:nvPr/>
        </p:nvSpPr>
        <p:spPr bwMode="auto">
          <a:xfrm>
            <a:off x="3948113" y="1524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LUYỆN TẬP</a:t>
            </a:r>
          </a:p>
        </p:txBody>
      </p:sp>
      <p:sp>
        <p:nvSpPr>
          <p:cNvPr id="5" name="Rectangle 4">
            <a:extLst>
              <a:ext uri="{FF2B5EF4-FFF2-40B4-BE49-F238E27FC236}">
                <a16:creationId xmlns:a16="http://schemas.microsoft.com/office/drawing/2014/main" xmlns="" id="{514C46D0-8BC2-1318-2A4D-B5789FB49AD9}"/>
              </a:ext>
            </a:extLst>
          </p:cNvPr>
          <p:cNvSpPr>
            <a:spLocks noChangeArrowheads="1"/>
          </p:cNvSpPr>
          <p:nvPr/>
        </p:nvSpPr>
        <p:spPr bwMode="auto">
          <a:xfrm>
            <a:off x="671513" y="1046163"/>
            <a:ext cx="10515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b="1" u="sng">
                <a:solidFill>
                  <a:srgbClr val="0000FF"/>
                </a:solidFill>
                <a:cs typeface="Times New Roman" panose="02020603050405020304" pitchFamily="18" charset="0"/>
              </a:rPr>
              <a:t>Bài 10</a:t>
            </a:r>
            <a:r>
              <a:rPr lang="en-US" altLang="en-US" b="1">
                <a:solidFill>
                  <a:srgbClr val="0000FF"/>
                </a:solidFill>
                <a:cs typeface="Times New Roman" panose="02020603050405020304" pitchFamily="18" charset="0"/>
              </a:rPr>
              <a:t>:</a:t>
            </a:r>
            <a:r>
              <a:rPr lang="en-US" altLang="en-US">
                <a:cs typeface="Times New Roman" panose="02020603050405020304" pitchFamily="18" charset="0"/>
              </a:rPr>
              <a:t> Lựa chọn phương án </a:t>
            </a:r>
            <a:r>
              <a:rPr lang="en-US" altLang="en-US" b="1">
                <a:cs typeface="Times New Roman" panose="02020603050405020304" pitchFamily="18" charset="0"/>
              </a:rPr>
              <a:t>đúng</a:t>
            </a:r>
            <a:r>
              <a:rPr lang="en-US" altLang="en-US">
                <a:cs typeface="Times New Roman" panose="02020603050405020304" pitchFamily="18" charset="0"/>
              </a:rPr>
              <a:t>? Dùng búa gõ xuống mặt bàn. Ta nghe thấy âm thanh phát ra thì:</a:t>
            </a:r>
          </a:p>
          <a:p>
            <a:pPr algn="just">
              <a:lnSpc>
                <a:spcPct val="115000"/>
              </a:lnSpc>
            </a:pPr>
            <a:r>
              <a:rPr lang="en-US" altLang="en-US" b="1">
                <a:cs typeface="Times New Roman" panose="02020603050405020304" pitchFamily="18" charset="0"/>
              </a:rPr>
              <a:t>A. </a:t>
            </a:r>
            <a:r>
              <a:rPr lang="en-US" altLang="en-US">
                <a:cs typeface="Times New Roman" panose="02020603050405020304" pitchFamily="18" charset="0"/>
              </a:rPr>
              <a:t>Mặt bàn không phải là vật dao động vì ta thấy mặt bàn đứng yên.</a:t>
            </a:r>
          </a:p>
          <a:p>
            <a:pPr algn="just">
              <a:lnSpc>
                <a:spcPct val="115000"/>
              </a:lnSpc>
            </a:pPr>
            <a:r>
              <a:rPr lang="en-US" altLang="en-US" b="1">
                <a:cs typeface="Times New Roman" panose="02020603050405020304" pitchFamily="18" charset="0"/>
              </a:rPr>
              <a:t>B. </a:t>
            </a:r>
            <a:r>
              <a:rPr lang="en-US" altLang="en-US">
                <a:cs typeface="Times New Roman" panose="02020603050405020304" pitchFamily="18" charset="0"/>
              </a:rPr>
              <a:t>Mặt bàn là vật dao động vì mặt bàn dao động rất nhanh, ta không thấy được.</a:t>
            </a:r>
          </a:p>
          <a:p>
            <a:pPr algn="just">
              <a:lnSpc>
                <a:spcPct val="115000"/>
              </a:lnSpc>
            </a:pPr>
            <a:r>
              <a:rPr lang="en-US" altLang="en-US" b="1">
                <a:cs typeface="Times New Roman" panose="02020603050405020304" pitchFamily="18" charset="0"/>
              </a:rPr>
              <a:t>C. </a:t>
            </a:r>
            <a:r>
              <a:rPr lang="en-US" altLang="en-US">
                <a:cs typeface="Times New Roman" panose="02020603050405020304" pitchFamily="18" charset="0"/>
              </a:rPr>
              <a:t>Búa là vật dao dộng vì nhờ có búa mới tạo ra âm thanh.</a:t>
            </a:r>
          </a:p>
          <a:p>
            <a:pPr algn="just">
              <a:lnSpc>
                <a:spcPct val="115000"/>
              </a:lnSpc>
            </a:pPr>
            <a:r>
              <a:rPr lang="en-US" altLang="en-US" b="1">
                <a:cs typeface="Times New Roman" panose="02020603050405020304" pitchFamily="18" charset="0"/>
              </a:rPr>
              <a:t>D</a:t>
            </a:r>
            <a:r>
              <a:rPr lang="en-US" altLang="en-US" b="1">
                <a:solidFill>
                  <a:srgbClr val="0000FF"/>
                </a:solidFill>
                <a:cs typeface="Times New Roman" panose="02020603050405020304" pitchFamily="18" charset="0"/>
              </a:rPr>
              <a:t>. </a:t>
            </a:r>
            <a:r>
              <a:rPr lang="en-US" altLang="en-US">
                <a:cs typeface="Times New Roman" panose="02020603050405020304" pitchFamily="18" charset="0"/>
              </a:rPr>
              <a:t>Tay là nguồn âm vì tay dùng búa gõ xuống bàn làm phát ra âm thanh.</a:t>
            </a:r>
          </a:p>
        </p:txBody>
      </p:sp>
      <p:sp>
        <p:nvSpPr>
          <p:cNvPr id="6" name="Oval 5">
            <a:extLst>
              <a:ext uri="{FF2B5EF4-FFF2-40B4-BE49-F238E27FC236}">
                <a16:creationId xmlns:a16="http://schemas.microsoft.com/office/drawing/2014/main" xmlns="" id="{56CC3DD5-44DA-D6F1-1E7C-FF0C5C36FE81}"/>
              </a:ext>
            </a:extLst>
          </p:cNvPr>
          <p:cNvSpPr>
            <a:spLocks noChangeArrowheads="1"/>
          </p:cNvSpPr>
          <p:nvPr/>
        </p:nvSpPr>
        <p:spPr bwMode="auto">
          <a:xfrm>
            <a:off x="595313" y="2363788"/>
            <a:ext cx="533400"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53">
            <a:extLst>
              <a:ext uri="{FF2B5EF4-FFF2-40B4-BE49-F238E27FC236}">
                <a16:creationId xmlns:a16="http://schemas.microsoft.com/office/drawing/2014/main" xmlns="" id="{CE4C537C-2790-3055-7C52-A9AABBA6B1B4}"/>
              </a:ext>
            </a:extLst>
          </p:cNvPr>
          <p:cNvSpPr>
            <a:spLocks noGrp="1" noChangeArrowheads="1"/>
          </p:cNvSpPr>
          <p:nvPr>
            <p:ph type="title"/>
          </p:nvPr>
        </p:nvSpPr>
        <p:spPr>
          <a:xfrm>
            <a:off x="1966913" y="304800"/>
            <a:ext cx="8229600" cy="523875"/>
          </a:xfrm>
          <a:noFill/>
        </p:spPr>
        <p:txBody>
          <a:bodyPr>
            <a:spAutoFit/>
          </a:bodyPr>
          <a:lstStyle/>
          <a:p>
            <a:pP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Bài 13:  </a:t>
            </a:r>
            <a:r>
              <a:rPr lang="en-US" altLang="en-US" sz="2800" b="1">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a:solidFill>
                <a:srgbClr val="000099"/>
              </a:solidFill>
              <a:latin typeface="Times New Roman" panose="02020603050405020304" pitchFamily="18" charset="0"/>
              <a:cs typeface="Times New Roman" panose="02020603050405020304" pitchFamily="18" charset="0"/>
            </a:endParaRPr>
          </a:p>
        </p:txBody>
      </p:sp>
      <p:sp>
        <p:nvSpPr>
          <p:cNvPr id="58371" name="Content Placeholder 4">
            <a:extLst>
              <a:ext uri="{FF2B5EF4-FFF2-40B4-BE49-F238E27FC236}">
                <a16:creationId xmlns:a16="http://schemas.microsoft.com/office/drawing/2014/main" xmlns="" id="{0494171B-E180-3119-42F2-D21A4A319647}"/>
              </a:ext>
            </a:extLst>
          </p:cNvPr>
          <p:cNvSpPr>
            <a:spLocks noGrp="1"/>
          </p:cNvSpPr>
          <p:nvPr>
            <p:ph idx="1"/>
          </p:nvPr>
        </p:nvSpPr>
        <p:spPr>
          <a:xfrm>
            <a:off x="214313" y="879475"/>
            <a:ext cx="6465887" cy="523875"/>
          </a:xfrm>
        </p:spPr>
        <p:txBody>
          <a:bodyPr>
            <a:spAutoFit/>
          </a:bodyPr>
          <a:lstStyle/>
          <a:p>
            <a:pPr marL="0" indent="0" eaLnBrk="1" hangingPunct="1">
              <a:buFont typeface="Arial" panose="020B0604020202020204" pitchFamily="34" charset="0"/>
              <a:buNone/>
            </a:pPr>
            <a:r>
              <a:rPr lang="en-US" altLang="en-US" sz="2800" b="1" u="sng">
                <a:latin typeface="Times New Roman" panose="02020603050405020304" pitchFamily="18" charset="0"/>
                <a:cs typeface="Times New Roman" panose="02020603050405020304" pitchFamily="18" charset="0"/>
              </a:rPr>
              <a:t>I. Độ to của âm </a:t>
            </a:r>
          </a:p>
        </p:txBody>
      </p:sp>
      <p:sp>
        <p:nvSpPr>
          <p:cNvPr id="58372" name="Content Placeholder 4">
            <a:extLst>
              <a:ext uri="{FF2B5EF4-FFF2-40B4-BE49-F238E27FC236}">
                <a16:creationId xmlns:a16="http://schemas.microsoft.com/office/drawing/2014/main" xmlns="" id="{9124355B-0204-3D62-518A-D5F80F65A8E4}"/>
              </a:ext>
            </a:extLst>
          </p:cNvPr>
          <p:cNvSpPr txBox="1">
            <a:spLocks/>
          </p:cNvSpPr>
          <p:nvPr/>
        </p:nvSpPr>
        <p:spPr bwMode="auto">
          <a:xfrm>
            <a:off x="225425" y="1474788"/>
            <a:ext cx="6465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II. Độ cao của âm </a:t>
            </a:r>
          </a:p>
        </p:txBody>
      </p:sp>
      <p:sp>
        <p:nvSpPr>
          <p:cNvPr id="5" name="Content Placeholder 4">
            <a:extLst>
              <a:ext uri="{FF2B5EF4-FFF2-40B4-BE49-F238E27FC236}">
                <a16:creationId xmlns:a16="http://schemas.microsoft.com/office/drawing/2014/main" xmlns="" id="{B55F0318-562B-FDB4-4868-08AB1C043837}"/>
              </a:ext>
            </a:extLst>
          </p:cNvPr>
          <p:cNvSpPr txBox="1">
            <a:spLocks/>
          </p:cNvSpPr>
          <p:nvPr/>
        </p:nvSpPr>
        <p:spPr bwMode="auto">
          <a:xfrm>
            <a:off x="3948113" y="19050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VẬN DỤNG </a:t>
            </a:r>
          </a:p>
        </p:txBody>
      </p:sp>
      <p:pic>
        <p:nvPicPr>
          <p:cNvPr id="70657" name="Picture 7" descr="https://img.loigiaihay.com/picture/2022/0318/12_3.png">
            <a:extLst>
              <a:ext uri="{FF2B5EF4-FFF2-40B4-BE49-F238E27FC236}">
                <a16:creationId xmlns:a16="http://schemas.microsoft.com/office/drawing/2014/main" xmlns="" id="{9F8BB83D-7409-FD63-FE5F-DE29E7860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35052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8A710F7A-B034-8CAA-97F3-6CDAF3CF31D8}"/>
              </a:ext>
            </a:extLst>
          </p:cNvPr>
          <p:cNvSpPr>
            <a:spLocks noChangeArrowheads="1"/>
          </p:cNvSpPr>
          <p:nvPr/>
        </p:nvSpPr>
        <p:spPr bwMode="auto">
          <a:xfrm>
            <a:off x="5048250" y="2971800"/>
            <a:ext cx="5181600" cy="12001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r>
              <a:rPr lang="en-US" altLang="en-US">
                <a:solidFill>
                  <a:srgbClr val="000000"/>
                </a:solidFill>
                <a:cs typeface="Times New Roman" pitchFamily="18" charset="0"/>
              </a:rPr>
              <a:t>Nhấn nút “Play” để nghe. Kéo nút trượt tăng dần tần số. Độ cao của âm nghe được liên hệ như thế nào với tần số âm?</a:t>
            </a:r>
            <a:endParaRPr lang="en-US" altLang="en-US"/>
          </a:p>
        </p:txBody>
      </p:sp>
      <p:sp>
        <p:nvSpPr>
          <p:cNvPr id="6" name="Rectangle 5">
            <a:extLst>
              <a:ext uri="{FF2B5EF4-FFF2-40B4-BE49-F238E27FC236}">
                <a16:creationId xmlns:a16="http://schemas.microsoft.com/office/drawing/2014/main" xmlns="" id="{5D4727EF-B42C-5F24-512C-D04039E3A1CE}"/>
              </a:ext>
            </a:extLst>
          </p:cNvPr>
          <p:cNvSpPr>
            <a:spLocks noChangeArrowheads="1"/>
          </p:cNvSpPr>
          <p:nvPr/>
        </p:nvSpPr>
        <p:spPr bwMode="auto">
          <a:xfrm>
            <a:off x="1357313" y="2514600"/>
            <a:ext cx="3144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cs typeface="Times New Roman" panose="02020603050405020304" pitchFamily="18" charset="0"/>
              </a:rPr>
              <a:t>Truy cập trang web sau:</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0657"/>
                                        </p:tgtEl>
                                        <p:attrNameLst>
                                          <p:attrName>style.visibility</p:attrName>
                                        </p:attrNameLst>
                                      </p:cBhvr>
                                      <p:to>
                                        <p:strVal val="visible"/>
                                      </p:to>
                                    </p:set>
                                    <p:animEffect transition="in" filter="wipe(down)">
                                      <p:cBhvr>
                                        <p:cTn id="17" dur="500"/>
                                        <p:tgtEl>
                                          <p:spTgt spid="706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53">
            <a:extLst>
              <a:ext uri="{FF2B5EF4-FFF2-40B4-BE49-F238E27FC236}">
                <a16:creationId xmlns:a16="http://schemas.microsoft.com/office/drawing/2014/main" xmlns="" id="{7C4D3C12-1817-4835-E1FC-045EEE16B176}"/>
              </a:ext>
            </a:extLst>
          </p:cNvPr>
          <p:cNvSpPr>
            <a:spLocks noGrp="1" noChangeArrowheads="1"/>
          </p:cNvSpPr>
          <p:nvPr>
            <p:ph type="title"/>
          </p:nvPr>
        </p:nvSpPr>
        <p:spPr>
          <a:xfrm>
            <a:off x="1966913" y="304800"/>
            <a:ext cx="8229600" cy="523875"/>
          </a:xfrm>
          <a:noFill/>
        </p:spPr>
        <p:txBody>
          <a:bodyPr>
            <a:spAutoFit/>
          </a:bodyPr>
          <a:lstStyle/>
          <a:p>
            <a:pP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Bài 13:  </a:t>
            </a:r>
            <a:r>
              <a:rPr lang="en-US" altLang="en-US" sz="2800" b="1">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a:solidFill>
                <a:srgbClr val="000099"/>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5166441F-71A1-022E-3D56-7E73D6142431}"/>
              </a:ext>
            </a:extLst>
          </p:cNvPr>
          <p:cNvSpPr txBox="1">
            <a:spLocks/>
          </p:cNvSpPr>
          <p:nvPr/>
        </p:nvSpPr>
        <p:spPr bwMode="auto">
          <a:xfrm>
            <a:off x="3948113" y="838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VẬN DỤNG </a:t>
            </a:r>
          </a:p>
        </p:txBody>
      </p:sp>
      <p:pic>
        <p:nvPicPr>
          <p:cNvPr id="6" name="Picture 5" descr="https://img.loigiaihay.com/picture/2022/0318/13_2.png">
            <a:extLst>
              <a:ext uri="{FF2B5EF4-FFF2-40B4-BE49-F238E27FC236}">
                <a16:creationId xmlns:a16="http://schemas.microsoft.com/office/drawing/2014/main" xmlns="" id="{42BEAD53-0C5B-A9FC-52F9-76FD129AE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776413"/>
            <a:ext cx="46482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46284F1D-DA90-4829-17E6-1EEFA5DFEF3B}"/>
              </a:ext>
            </a:extLst>
          </p:cNvPr>
          <p:cNvSpPr>
            <a:spLocks noChangeArrowheads="1"/>
          </p:cNvSpPr>
          <p:nvPr/>
        </p:nvSpPr>
        <p:spPr bwMode="auto">
          <a:xfrm>
            <a:off x="5472113" y="2274888"/>
            <a:ext cx="5638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cs typeface="Calibri" panose="020F0502020204030204" pitchFamily="34" charset="0"/>
              </a:rPr>
              <a:t>Sử dụng điện thoại quét mã QR, nhấn nút “Play” và nghe</a:t>
            </a:r>
            <a:br>
              <a:rPr lang="en-US" altLang="en-US">
                <a:cs typeface="Calibri" panose="020F0502020204030204" pitchFamily="34" charset="0"/>
              </a:rPr>
            </a:br>
            <a:r>
              <a:rPr lang="en-US" altLang="en-US">
                <a:cs typeface="Calibri" panose="020F0502020204030204" pitchFamily="34" charset="0"/>
              </a:rPr>
              <a:t/>
            </a:r>
            <a:br>
              <a:rPr lang="en-US" altLang="en-US">
                <a:cs typeface="Calibri" panose="020F0502020204030204" pitchFamily="34" charset="0"/>
              </a:rPr>
            </a:br>
            <a:r>
              <a:rPr lang="en-US" altLang="en-US">
                <a:cs typeface="Calibri" panose="020F0502020204030204" pitchFamily="34" charset="0"/>
              </a:rPr>
              <a:t>Tần số càng lớn thì độ cao của âm càng bổng. Tần số càng nhỏ thì độ cao của âm càng trầm.</a:t>
            </a:r>
            <a:br>
              <a:rPr lang="en-US" altLang="en-US">
                <a:cs typeface="Calibri" panose="020F0502020204030204" pitchFamily="34" charset="0"/>
              </a:rPr>
            </a:b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70D56A9-4672-594A-A7C5-261482A1A24A}"/>
              </a:ext>
            </a:extLst>
          </p:cNvPr>
          <p:cNvSpPr>
            <a:spLocks noChangeArrowheads="1"/>
          </p:cNvSpPr>
          <p:nvPr/>
        </p:nvSpPr>
        <p:spPr bwMode="auto">
          <a:xfrm>
            <a:off x="671513" y="1371600"/>
            <a:ext cx="1097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cs typeface="Times New Roman" panose="02020603050405020304" pitchFamily="18" charset="0"/>
              </a:rPr>
              <a:t>BTập 1 / SGK</a:t>
            </a:r>
            <a:r>
              <a:rPr lang="en-US" altLang="en-US">
                <a:cs typeface="Times New Roman" panose="02020603050405020304" pitchFamily="18" charset="0"/>
              </a:rPr>
              <a:t> : </a:t>
            </a:r>
            <a:r>
              <a:rPr lang="en-US" altLang="en-US">
                <a:cs typeface="Calibri" panose="020F0502020204030204" pitchFamily="34" charset="0"/>
              </a:rPr>
              <a:t>Loài muỗi và ruồi đen thường phát ra âm thanh khi bay. Âm thanh phát ra khi bay của muỗi hay ruồi đen nghe bổng hơn? Vì sao?</a:t>
            </a:r>
            <a:endParaRPr lang="en-US" altLang="en-US"/>
          </a:p>
        </p:txBody>
      </p:sp>
      <p:sp>
        <p:nvSpPr>
          <p:cNvPr id="60419" name="Content Placeholder 4">
            <a:extLst>
              <a:ext uri="{FF2B5EF4-FFF2-40B4-BE49-F238E27FC236}">
                <a16:creationId xmlns:a16="http://schemas.microsoft.com/office/drawing/2014/main" xmlns="" id="{145E4B1E-2C2A-5D5A-6DCC-B4041E041F91}"/>
              </a:ext>
            </a:extLst>
          </p:cNvPr>
          <p:cNvSpPr txBox="1">
            <a:spLocks/>
          </p:cNvSpPr>
          <p:nvPr/>
        </p:nvSpPr>
        <p:spPr bwMode="auto">
          <a:xfrm>
            <a:off x="3948113" y="838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VẬN DỤNG </a:t>
            </a:r>
          </a:p>
        </p:txBody>
      </p:sp>
      <p:sp>
        <p:nvSpPr>
          <p:cNvPr id="60420" name="Rectangle 153">
            <a:extLst>
              <a:ext uri="{FF2B5EF4-FFF2-40B4-BE49-F238E27FC236}">
                <a16:creationId xmlns:a16="http://schemas.microsoft.com/office/drawing/2014/main" xmlns="" id="{F6736A2C-C6DD-E8A4-05CF-876A7400018F}"/>
              </a:ext>
            </a:extLst>
          </p:cNvPr>
          <p:cNvSpPr>
            <a:spLocks noGrp="1" noChangeArrowheads="1"/>
          </p:cNvSpPr>
          <p:nvPr>
            <p:ph type="title"/>
          </p:nvPr>
        </p:nvSpPr>
        <p:spPr>
          <a:xfrm>
            <a:off x="1966913" y="304800"/>
            <a:ext cx="8229600" cy="523875"/>
          </a:xfrm>
          <a:noFill/>
        </p:spPr>
        <p:txBody>
          <a:bodyPr>
            <a:spAutoFit/>
          </a:bodyPr>
          <a:lstStyle/>
          <a:p>
            <a:pP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Bài 13:  </a:t>
            </a:r>
            <a:r>
              <a:rPr lang="en-US" altLang="en-US" sz="2800" b="1">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a:solidFill>
                <a:srgbClr val="000099"/>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9D89D39F-4109-1B2A-9527-E8025008DF0E}"/>
              </a:ext>
            </a:extLst>
          </p:cNvPr>
          <p:cNvSpPr>
            <a:spLocks noChangeArrowheads="1"/>
          </p:cNvSpPr>
          <p:nvPr/>
        </p:nvSpPr>
        <p:spPr bwMode="auto">
          <a:xfrm>
            <a:off x="671513" y="2128838"/>
            <a:ext cx="108204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pPr>
            <a:r>
              <a:rPr lang="en-US" altLang="en-US" b="1" u="sng">
                <a:solidFill>
                  <a:srgbClr val="000000"/>
                </a:solidFill>
                <a:cs typeface="Times New Roman" panose="02020603050405020304" pitchFamily="18" charset="0"/>
              </a:rPr>
              <a:t>Trả lời</a:t>
            </a:r>
            <a:r>
              <a:rPr lang="en-US" altLang="en-US">
                <a:solidFill>
                  <a:srgbClr val="000000"/>
                </a:solidFill>
                <a:cs typeface="Times New Roman" panose="02020603050405020304" pitchFamily="18" charset="0"/>
              </a:rPr>
              <a:t> :</a:t>
            </a:r>
          </a:p>
          <a:p>
            <a:pPr>
              <a:lnSpc>
                <a:spcPts val="1650"/>
              </a:lnSpc>
            </a:pPr>
            <a:endParaRPr lang="en-US" altLang="en-US">
              <a:solidFill>
                <a:srgbClr val="000000"/>
              </a:solidFill>
              <a:cs typeface="Times New Roman" panose="02020603050405020304" pitchFamily="18" charset="0"/>
            </a:endParaRPr>
          </a:p>
          <a:p>
            <a:pPr>
              <a:lnSpc>
                <a:spcPts val="1650"/>
              </a:lnSpc>
            </a:pPr>
            <a:r>
              <a:rPr lang="en-US" altLang="en-US">
                <a:cs typeface="Times New Roman" panose="02020603050405020304" pitchFamily="18" charset="0"/>
              </a:rPr>
              <a:t>Tần số phát ra của loài muỗi khoảng 600 Hz, tần số phát ra của loài ruồi đen</a:t>
            </a:r>
          </a:p>
          <a:p>
            <a:pPr>
              <a:lnSpc>
                <a:spcPts val="1650"/>
              </a:lnSpc>
            </a:pPr>
            <a:endParaRPr lang="en-US" altLang="en-US">
              <a:cs typeface="Times New Roman" panose="02020603050405020304" pitchFamily="18" charset="0"/>
            </a:endParaRPr>
          </a:p>
          <a:p>
            <a:pPr>
              <a:lnSpc>
                <a:spcPts val="1650"/>
              </a:lnSpc>
            </a:pPr>
            <a:r>
              <a:rPr lang="en-US" altLang="en-US">
                <a:cs typeface="Times New Roman" panose="02020603050405020304" pitchFamily="18" charset="0"/>
              </a:rPr>
              <a:t> khoảng 350 Hz</a:t>
            </a:r>
          </a:p>
          <a:p>
            <a:pPr>
              <a:lnSpc>
                <a:spcPts val="1650"/>
              </a:lnSpc>
            </a:pPr>
            <a:endParaRPr lang="en-US" altLang="en-US" sz="2000">
              <a:cs typeface="Times New Roman" panose="02020603050405020304" pitchFamily="18" charset="0"/>
            </a:endParaRPr>
          </a:p>
          <a:p>
            <a:pPr>
              <a:lnSpc>
                <a:spcPts val="1650"/>
              </a:lnSpc>
              <a:spcBef>
                <a:spcPts val="600"/>
              </a:spcBef>
              <a:spcAft>
                <a:spcPts val="900"/>
              </a:spcAft>
            </a:pPr>
            <a:r>
              <a:rPr lang="en-US" altLang="en-US">
                <a:solidFill>
                  <a:srgbClr val="000000"/>
                </a:solidFill>
                <a:cs typeface="Times New Roman" panose="02020603050405020304" pitchFamily="18" charset="0"/>
              </a:rPr>
              <a:t>=&gt; Tần số của muỗi lớn hơn tần số của ruồi</a:t>
            </a:r>
            <a:endParaRPr lang="en-US" altLang="en-US">
              <a:solidFill>
                <a:srgbClr val="000000"/>
              </a:solidFill>
              <a:cs typeface="Calibri" panose="020F0502020204030204" pitchFamily="34" charset="0"/>
            </a:endParaRPr>
          </a:p>
          <a:p>
            <a:pPr>
              <a:lnSpc>
                <a:spcPts val="1650"/>
              </a:lnSpc>
              <a:spcBef>
                <a:spcPts val="600"/>
              </a:spcBef>
              <a:spcAft>
                <a:spcPts val="900"/>
              </a:spcAft>
            </a:pPr>
            <a:r>
              <a:rPr lang="en-US" altLang="en-US">
                <a:solidFill>
                  <a:srgbClr val="000000"/>
                </a:solidFill>
                <a:cs typeface="Times New Roman" panose="02020603050405020304" pitchFamily="18" charset="0"/>
              </a:rPr>
              <a:t>=&gt; Âm thanh phát ra khi bay của muỗi nghe bổng hơn ruồi đen.</a:t>
            </a:r>
            <a:endParaRPr lang="en-US" altLang="en-US">
              <a:solidFill>
                <a:srgbClr val="000000"/>
              </a:solidFill>
              <a:cs typeface="Calibri" panose="020F0502020204030204" pitchFamily="34" charset="0"/>
            </a:endParaRPr>
          </a:p>
          <a:p>
            <a:pPr>
              <a:spcBef>
                <a:spcPts val="600"/>
              </a:spcBef>
              <a:spcAft>
                <a:spcPts val="600"/>
              </a:spcAft>
            </a:pPr>
            <a:r>
              <a:rPr lang="vi-VN" altLang="en-US">
                <a:solidFill>
                  <a:srgbClr val="000000"/>
                </a:solidFill>
                <a:cs typeface="Calibri" panose="020F0502020204030204" pitchFamily="34" charset="0"/>
              </a:rPr>
              <a:t> </a:t>
            </a:r>
            <a:endParaRPr lang="en-US" altLang="en-US">
              <a:solidFill>
                <a:srgbClr val="000000"/>
              </a:solidFill>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FC572378-27FA-BB3E-C773-FFF6A11938E2}"/>
              </a:ext>
            </a:extLst>
          </p:cNvPr>
          <p:cNvSpPr>
            <a:spLocks noGrp="1"/>
          </p:cNvSpPr>
          <p:nvPr>
            <p:ph type="title"/>
          </p:nvPr>
        </p:nvSpPr>
        <p:spPr>
          <a:xfrm>
            <a:off x="670719" y="1675101"/>
            <a:ext cx="11277600" cy="1143000"/>
          </a:xfrm>
        </p:spPr>
        <p:txBody>
          <a:bodyPr/>
          <a:lstStyle/>
          <a:p>
            <a:pPr algn="l">
              <a:lnSpc>
                <a:spcPct val="120000"/>
              </a:lnSpc>
            </a:pPr>
            <a:r>
              <a:rPr lang="en-US" altLang="en-US" sz="2400" i="1" dirty="0" err="1">
                <a:latin typeface="Arial" panose="020B0604020202020204" pitchFamily="34" charset="0"/>
                <a:cs typeface="Arial" panose="020B0604020202020204" pitchFamily="34" charset="0"/>
              </a:rPr>
              <a:t>Hình</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dưới</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đây</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cho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thấy</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đồ</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thị</a:t>
            </a:r>
            <a:r>
              <a:rPr lang="en-US" altLang="en-US" sz="2400" i="1" dirty="0">
                <a:latin typeface="Arial" panose="020B0604020202020204" pitchFamily="34" charset="0"/>
                <a:cs typeface="Arial" panose="020B0604020202020204" pitchFamily="34" charset="0"/>
              </a:rPr>
              <a:t> dao </a:t>
            </a:r>
            <a:r>
              <a:rPr lang="en-US" altLang="en-US" sz="2400" i="1" dirty="0" err="1">
                <a:latin typeface="Arial" panose="020B0604020202020204" pitchFamily="34" charset="0"/>
                <a:cs typeface="Arial" panose="020B0604020202020204" pitchFamily="34" charset="0"/>
              </a:rPr>
              <a:t>động</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âm</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trên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màn</a:t>
            </a:r>
            <a:r>
              <a:rPr lang="en-US" altLang="en-US" sz="2400" i="1" dirty="0">
                <a:latin typeface="Arial" panose="020B0604020202020204" pitchFamily="34" charset="0"/>
                <a:cs typeface="Arial" panose="020B0604020202020204" pitchFamily="34" charset="0"/>
              </a:rPr>
              <a:t> dao </a:t>
            </a:r>
            <a:r>
              <a:rPr lang="en-US" altLang="en-US" sz="2400" i="1" dirty="0" err="1">
                <a:latin typeface="Arial" panose="020B0604020202020204" pitchFamily="34" charset="0"/>
                <a:cs typeface="Arial" panose="020B0604020202020204" pitchFamily="34" charset="0"/>
              </a:rPr>
              <a:t>động</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kí</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khi</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nguồn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âm</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là</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một</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âm</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thoa</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được</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gõ</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nhẹ</a:t>
            </a:r>
            <a:r>
              <a:rPr lang="en-US" altLang="en-US" sz="2400" i="1" dirty="0">
                <a:latin typeface="Arial" panose="020B0604020202020204" pitchFamily="34" charset="0"/>
                <a:cs typeface="Arial" panose="020B0604020202020204" pitchFamily="34" charset="0"/>
              </a:rPr>
              <a:t> (a) </a:t>
            </a:r>
            <a:r>
              <a:rPr lang="en-US" altLang="en-US" sz="2400" i="1" dirty="0" err="1">
                <a:latin typeface="Arial" panose="020B0604020202020204" pitchFamily="34" charset="0"/>
                <a:cs typeface="Arial" panose="020B0604020202020204" pitchFamily="34" charset="0"/>
              </a:rPr>
              <a:t>và</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gõ</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mạnh</a:t>
            </a:r>
            <a:r>
              <a:rPr lang="en-US" altLang="en-US" sz="2400" i="1" dirty="0">
                <a:latin typeface="Arial" panose="020B0604020202020204" pitchFamily="34" charset="0"/>
                <a:cs typeface="Arial" panose="020B0604020202020204" pitchFamily="34" charset="0"/>
              </a:rPr>
              <a:t> (b). </a:t>
            </a:r>
            <a:r>
              <a:rPr lang="en-US" altLang="en-US" sz="2400" i="1" dirty="0" err="1">
                <a:latin typeface="Arial" panose="020B0604020202020204" pitchFamily="34" charset="0"/>
                <a:cs typeface="Arial" panose="020B0604020202020204" pitchFamily="34" charset="0"/>
              </a:rPr>
              <a:t>Sóng</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âm</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nào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có</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biên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độ</a:t>
            </a:r>
            <a:r>
              <a:rPr lang="en-US" altLang="en-US" sz="2400" i="1" dirty="0">
                <a:latin typeface="Arial" panose="020B0604020202020204" pitchFamily="34" charset="0"/>
                <a:cs typeface="Arial" panose="020B0604020202020204" pitchFamily="34" charset="0"/>
              </a:rPr>
              <a:t> dao </a:t>
            </a:r>
            <a:r>
              <a:rPr lang="en-US" altLang="en-US" sz="2400" i="1" dirty="0" err="1">
                <a:latin typeface="Arial" panose="020B0604020202020204" pitchFamily="34" charset="0"/>
                <a:cs typeface="Arial" panose="020B0604020202020204" pitchFamily="34" charset="0"/>
              </a:rPr>
              <a:t>động</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lớn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hơn</a:t>
            </a:r>
            <a:r>
              <a:rPr lang="en-US" altLang="en-US" sz="2400" i="1" dirty="0">
                <a:latin typeface="Arial" panose="020B0604020202020204" pitchFamily="34" charset="0"/>
                <a:cs typeface="Arial" panose="020B0604020202020204" pitchFamily="34" charset="0"/>
              </a:rPr>
              <a:t> ?</a:t>
            </a:r>
            <a:br>
              <a:rPr lang="en-US" altLang="en-US" sz="2400" i="1" dirty="0">
                <a:latin typeface="Arial" panose="020B0604020202020204" pitchFamily="34" charset="0"/>
                <a:cs typeface="Arial" panose="020B0604020202020204" pitchFamily="34" charset="0"/>
              </a:rPr>
            </a:br>
            <a:endParaRPr lang="en-US" altLang="en-US" sz="2400" i="1" dirty="0">
              <a:latin typeface="Arial" panose="020B0604020202020204" pitchFamily="34" charset="0"/>
              <a:cs typeface="Arial" panose="020B0604020202020204" pitchFamily="34" charset="0"/>
            </a:endParaRPr>
          </a:p>
        </p:txBody>
      </p:sp>
      <p:pic>
        <p:nvPicPr>
          <p:cNvPr id="11270" name="Picture 6" descr="C:\Users\ADMIN\Desktop\11_2.png">
            <a:extLst>
              <a:ext uri="{FF2B5EF4-FFF2-40B4-BE49-F238E27FC236}">
                <a16:creationId xmlns:a16="http://schemas.microsoft.com/office/drawing/2014/main" xmlns="" id="{5971F2B3-4703-1036-EC2F-340DD3BC4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35" y="2971800"/>
            <a:ext cx="5410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a:extLst>
              <a:ext uri="{FF2B5EF4-FFF2-40B4-BE49-F238E27FC236}">
                <a16:creationId xmlns:a16="http://schemas.microsoft.com/office/drawing/2014/main" xmlns="" id="{213C9146-6F13-FD91-F962-D8AB777947BB}"/>
              </a:ext>
            </a:extLst>
          </p:cNvPr>
          <p:cNvSpPr>
            <a:spLocks noChangeArrowheads="1"/>
          </p:cNvSpPr>
          <p:nvPr/>
        </p:nvSpPr>
        <p:spPr bwMode="auto">
          <a:xfrm>
            <a:off x="6309519" y="3200669"/>
            <a:ext cx="60801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5000"/>
              </a:lnSpc>
              <a:spcBef>
                <a:spcPts val="600"/>
              </a:spcBef>
              <a:spcAft>
                <a:spcPts val="600"/>
              </a:spcAft>
            </a:pPr>
            <a:r>
              <a:rPr lang="en-US" altLang="en-US" b="1">
                <a:solidFill>
                  <a:srgbClr val="000000"/>
                </a:solidFill>
                <a:cs typeface="Calibri" panose="020F0502020204030204" pitchFamily="34" charset="0"/>
              </a:rPr>
              <a:t>Biên độ dao động ở hình b lớn hơn biên độ dao động ở hình a.</a:t>
            </a:r>
            <a:endParaRPr lang="en-US" altLang="en-US">
              <a:solidFill>
                <a:srgbClr val="000000"/>
              </a:solidFill>
              <a:cs typeface="Calibri" panose="020F0502020204030204" pitchFamily="34" charset="0"/>
            </a:endParaRPr>
          </a:p>
        </p:txBody>
      </p:sp>
      <p:sp>
        <p:nvSpPr>
          <p:cNvPr id="3" name="Content Placeholder 4">
            <a:extLst>
              <a:ext uri="{FF2B5EF4-FFF2-40B4-BE49-F238E27FC236}">
                <a16:creationId xmlns:a16="http://schemas.microsoft.com/office/drawing/2014/main" xmlns="" id="{397DABE9-38A8-45C9-424A-ECE9F359F931}"/>
              </a:ext>
            </a:extLst>
          </p:cNvPr>
          <p:cNvSpPr>
            <a:spLocks noGrp="1"/>
          </p:cNvSpPr>
          <p:nvPr>
            <p:ph idx="1"/>
          </p:nvPr>
        </p:nvSpPr>
        <p:spPr>
          <a:xfrm>
            <a:off x="289719" y="152400"/>
            <a:ext cx="6465887" cy="584775"/>
          </a:xfrm>
        </p:spPr>
        <p:txBody>
          <a:bodyPr>
            <a:spAutoFit/>
          </a:body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4" name="Text Box 21">
            <a:extLst>
              <a:ext uri="{FF2B5EF4-FFF2-40B4-BE49-F238E27FC236}">
                <a16:creationId xmlns:a16="http://schemas.microsoft.com/office/drawing/2014/main" xmlns="" id="{B1217501-42B7-AEBA-D96D-695F296AA2A2}"/>
              </a:ext>
            </a:extLst>
          </p:cNvPr>
          <p:cNvSpPr txBox="1">
            <a:spLocks noChangeArrowheads="1"/>
          </p:cNvSpPr>
          <p:nvPr/>
        </p:nvSpPr>
        <p:spPr bwMode="auto">
          <a:xfrm>
            <a:off x="-290000" y="769313"/>
            <a:ext cx="5257746"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dao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circle(in)">
                                      <p:cBhvr>
                                        <p:cTn id="12" dur="20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ircle(in)">
                                      <p:cBhvr>
                                        <p:cTn id="17" dur="20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53">
            <a:extLst>
              <a:ext uri="{FF2B5EF4-FFF2-40B4-BE49-F238E27FC236}">
                <a16:creationId xmlns:a16="http://schemas.microsoft.com/office/drawing/2014/main" xmlns="" id="{81629ACC-8BE4-19F2-029E-69379C55A095}"/>
              </a:ext>
            </a:extLst>
          </p:cNvPr>
          <p:cNvSpPr>
            <a:spLocks noGrp="1" noChangeArrowheads="1"/>
          </p:cNvSpPr>
          <p:nvPr>
            <p:ph type="title"/>
          </p:nvPr>
        </p:nvSpPr>
        <p:spPr>
          <a:xfrm>
            <a:off x="1966913" y="304800"/>
            <a:ext cx="8229600" cy="523875"/>
          </a:xfrm>
          <a:noFill/>
        </p:spPr>
        <p:txBody>
          <a:bodyPr>
            <a:spAutoFit/>
          </a:bodyPr>
          <a:lstStyle/>
          <a:p>
            <a:pP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Bài 13:  </a:t>
            </a:r>
            <a:r>
              <a:rPr lang="en-US" altLang="en-US" sz="2800" b="1">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a:solidFill>
                <a:srgbClr val="000099"/>
              </a:solidFill>
              <a:latin typeface="Times New Roman" panose="02020603050405020304" pitchFamily="18" charset="0"/>
              <a:cs typeface="Times New Roman" panose="02020603050405020304" pitchFamily="18" charset="0"/>
            </a:endParaRPr>
          </a:p>
        </p:txBody>
      </p:sp>
      <p:sp>
        <p:nvSpPr>
          <p:cNvPr id="61443" name="Content Placeholder 4">
            <a:extLst>
              <a:ext uri="{FF2B5EF4-FFF2-40B4-BE49-F238E27FC236}">
                <a16:creationId xmlns:a16="http://schemas.microsoft.com/office/drawing/2014/main" xmlns="" id="{D5FF8D32-943A-7C17-E613-F21E22B54A15}"/>
              </a:ext>
            </a:extLst>
          </p:cNvPr>
          <p:cNvSpPr txBox="1">
            <a:spLocks/>
          </p:cNvSpPr>
          <p:nvPr/>
        </p:nvSpPr>
        <p:spPr bwMode="auto">
          <a:xfrm>
            <a:off x="3948113" y="7620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VẬN DỤNG </a:t>
            </a:r>
          </a:p>
        </p:txBody>
      </p:sp>
      <p:sp>
        <p:nvSpPr>
          <p:cNvPr id="6" name="Rectangle 5">
            <a:extLst>
              <a:ext uri="{FF2B5EF4-FFF2-40B4-BE49-F238E27FC236}">
                <a16:creationId xmlns:a16="http://schemas.microsoft.com/office/drawing/2014/main" xmlns="" id="{463517DA-E249-0E10-10BD-AFB5CFADA8BC}"/>
              </a:ext>
            </a:extLst>
          </p:cNvPr>
          <p:cNvSpPr>
            <a:spLocks noChangeArrowheads="1"/>
          </p:cNvSpPr>
          <p:nvPr/>
        </p:nvSpPr>
        <p:spPr bwMode="auto">
          <a:xfrm>
            <a:off x="671513" y="1447800"/>
            <a:ext cx="1112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650"/>
              </a:lnSpc>
              <a:spcAft>
                <a:spcPts val="900"/>
              </a:spcAft>
            </a:pPr>
            <a:r>
              <a:rPr lang="en-US" altLang="en-US" b="1">
                <a:solidFill>
                  <a:srgbClr val="000000"/>
                </a:solidFill>
                <a:cs typeface="Calibri" panose="020F0502020204030204" pitchFamily="34" charset="0"/>
              </a:rPr>
              <a:t>Bài tập 2/ sgk .</a:t>
            </a:r>
            <a:r>
              <a:rPr lang="en-US" altLang="en-US">
                <a:solidFill>
                  <a:srgbClr val="000000"/>
                </a:solidFill>
                <a:cs typeface="Calibri" panose="020F0502020204030204" pitchFamily="34" charset="0"/>
              </a:rPr>
              <a:t> Để thay đổi độ to của tiếng đàn, người nghệ sĩ chơi đàn guitar thường</a:t>
            </a:r>
          </a:p>
          <a:p>
            <a:pPr>
              <a:lnSpc>
                <a:spcPts val="1650"/>
              </a:lnSpc>
              <a:spcAft>
                <a:spcPts val="900"/>
              </a:spcAft>
            </a:pPr>
            <a:endParaRPr lang="en-US" altLang="en-US">
              <a:solidFill>
                <a:srgbClr val="000000"/>
              </a:solidFill>
              <a:cs typeface="Calibri" panose="020F0502020204030204" pitchFamily="34" charset="0"/>
            </a:endParaRPr>
          </a:p>
          <a:p>
            <a:pPr>
              <a:lnSpc>
                <a:spcPts val="1650"/>
              </a:lnSpc>
              <a:spcAft>
                <a:spcPts val="900"/>
              </a:spcAft>
            </a:pPr>
            <a:r>
              <a:rPr lang="en-US" altLang="en-US">
                <a:solidFill>
                  <a:srgbClr val="000000"/>
                </a:solidFill>
                <a:cs typeface="Calibri" panose="020F0502020204030204" pitchFamily="34" charset="0"/>
              </a:rPr>
              <a:t> thực hiện các thao tác như thế nào? Giải thích.</a:t>
            </a:r>
          </a:p>
        </p:txBody>
      </p:sp>
      <p:sp>
        <p:nvSpPr>
          <p:cNvPr id="7" name="Rectangle 6">
            <a:extLst>
              <a:ext uri="{FF2B5EF4-FFF2-40B4-BE49-F238E27FC236}">
                <a16:creationId xmlns:a16="http://schemas.microsoft.com/office/drawing/2014/main" xmlns="" id="{DEA618F1-889E-EB89-AA61-2E452ADF3620}"/>
              </a:ext>
            </a:extLst>
          </p:cNvPr>
          <p:cNvSpPr>
            <a:spLocks noChangeArrowheads="1"/>
          </p:cNvSpPr>
          <p:nvPr/>
        </p:nvSpPr>
        <p:spPr bwMode="auto">
          <a:xfrm>
            <a:off x="671513" y="2435225"/>
            <a:ext cx="10896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650"/>
              </a:lnSpc>
              <a:spcAft>
                <a:spcPts val="900"/>
              </a:spcAft>
            </a:pPr>
            <a:r>
              <a:rPr lang="en-US" altLang="en-US" b="1">
                <a:solidFill>
                  <a:srgbClr val="000000"/>
                </a:solidFill>
                <a:cs typeface="Calibri" panose="020F0502020204030204" pitchFamily="34" charset="0"/>
              </a:rPr>
              <a:t/>
            </a:r>
            <a:br>
              <a:rPr lang="en-US" altLang="en-US" b="1">
                <a:solidFill>
                  <a:srgbClr val="000000"/>
                </a:solidFill>
                <a:cs typeface="Calibri" panose="020F0502020204030204" pitchFamily="34" charset="0"/>
              </a:rPr>
            </a:br>
            <a:r>
              <a:rPr lang="en-US" altLang="en-US" b="1">
                <a:solidFill>
                  <a:srgbClr val="000000"/>
                </a:solidFill>
                <a:cs typeface="Calibri" panose="020F0502020204030204" pitchFamily="34" charset="0"/>
              </a:rPr>
              <a:t>Âm nghe được càng to khi biên độ âm càng lớn.</a:t>
            </a:r>
          </a:p>
          <a:p>
            <a:pPr>
              <a:lnSpc>
                <a:spcPts val="1650"/>
              </a:lnSpc>
              <a:spcAft>
                <a:spcPts val="900"/>
              </a:spcAft>
            </a:pPr>
            <a:r>
              <a:rPr lang="en-US" altLang="en-US" b="1">
                <a:solidFill>
                  <a:srgbClr val="000000"/>
                </a:solidFill>
                <a:cs typeface="Calibri" panose="020F0502020204030204" pitchFamily="34" charset="0"/>
              </a:rPr>
              <a:t/>
            </a:r>
            <a:br>
              <a:rPr lang="en-US" altLang="en-US" b="1">
                <a:solidFill>
                  <a:srgbClr val="000000"/>
                </a:solidFill>
                <a:cs typeface="Calibri" panose="020F0502020204030204" pitchFamily="34" charset="0"/>
              </a:rPr>
            </a:br>
            <a:r>
              <a:rPr lang="en-US" altLang="en-US" b="1">
                <a:solidFill>
                  <a:srgbClr val="000000"/>
                </a:solidFill>
                <a:cs typeface="Times New Roman" panose="02020603050405020304" pitchFamily="18" charset="0"/>
              </a:rPr>
              <a:t>Để thay đổi độ to của tiếng đàn, người nghệ sĩ chơi đàn thường gảy đàn mạnh yếu</a:t>
            </a:r>
          </a:p>
          <a:p>
            <a:pPr>
              <a:lnSpc>
                <a:spcPts val="1650"/>
              </a:lnSpc>
              <a:spcAft>
                <a:spcPts val="900"/>
              </a:spcAft>
            </a:pPr>
            <a:r>
              <a:rPr lang="en-US" altLang="en-US" b="1">
                <a:solidFill>
                  <a:srgbClr val="000000"/>
                </a:solidFill>
                <a:cs typeface="Times New Roman" panose="02020603050405020304" pitchFamily="18" charset="0"/>
              </a:rPr>
              <a:t> khác nhau.</a:t>
            </a:r>
          </a:p>
          <a:p>
            <a:pPr>
              <a:lnSpc>
                <a:spcPts val="1650"/>
              </a:lnSpc>
              <a:spcAft>
                <a:spcPts val="900"/>
              </a:spcAft>
            </a:pPr>
            <a:endParaRPr lang="en-US" altLang="en-US" sz="2000" b="1">
              <a:cs typeface="Calibri" panose="020F0502020204030204" pitchFamily="34" charset="0"/>
            </a:endParaRPr>
          </a:p>
          <a:p>
            <a:pPr>
              <a:lnSpc>
                <a:spcPts val="1650"/>
              </a:lnSpc>
              <a:spcAft>
                <a:spcPts val="900"/>
              </a:spcAft>
            </a:pPr>
            <a:r>
              <a:rPr lang="en-US" altLang="en-US" b="1">
                <a:solidFill>
                  <a:srgbClr val="000000"/>
                </a:solidFill>
                <a:cs typeface="Times New Roman" panose="02020603050405020304" pitchFamily="18" charset="0"/>
              </a:rPr>
              <a:t>Độ mạnh yếu khi gảy đàn khác nhau dẫn đến dao động của âm khác nhau, từ đó</a:t>
            </a:r>
          </a:p>
          <a:p>
            <a:pPr>
              <a:lnSpc>
                <a:spcPts val="1650"/>
              </a:lnSpc>
              <a:spcAft>
                <a:spcPts val="900"/>
              </a:spcAft>
            </a:pPr>
            <a:r>
              <a:rPr lang="en-US" altLang="en-US" b="1">
                <a:solidFill>
                  <a:srgbClr val="000000"/>
                </a:solidFill>
                <a:cs typeface="Times New Roman" panose="02020603050405020304" pitchFamily="18" charset="0"/>
              </a:rPr>
              <a:t> </a:t>
            </a:r>
          </a:p>
          <a:p>
            <a:pPr>
              <a:lnSpc>
                <a:spcPts val="1650"/>
              </a:lnSpc>
              <a:spcAft>
                <a:spcPts val="900"/>
              </a:spcAft>
            </a:pPr>
            <a:r>
              <a:rPr lang="en-US" altLang="en-US" b="1">
                <a:solidFill>
                  <a:srgbClr val="000000"/>
                </a:solidFill>
                <a:cs typeface="Times New Roman" panose="02020603050405020304" pitchFamily="18" charset="0"/>
              </a:rPr>
              <a:t>Biên   độ cũng khác nhau =&gt; Thay đổi được độ to.</a:t>
            </a:r>
            <a:endParaRPr lang="en-US" altLang="en-US" sz="1800" b="1">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53">
            <a:extLst>
              <a:ext uri="{FF2B5EF4-FFF2-40B4-BE49-F238E27FC236}">
                <a16:creationId xmlns:a16="http://schemas.microsoft.com/office/drawing/2014/main" xmlns="" id="{DF3ACB8E-F169-6B19-2308-DF68A9411111}"/>
              </a:ext>
            </a:extLst>
          </p:cNvPr>
          <p:cNvSpPr txBox="1">
            <a:spLocks noChangeArrowheads="1"/>
          </p:cNvSpPr>
          <p:nvPr/>
        </p:nvSpPr>
        <p:spPr bwMode="auto">
          <a:xfrm>
            <a:off x="1738313" y="762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u="sng">
                <a:solidFill>
                  <a:srgbClr val="FF0000"/>
                </a:solidFill>
                <a:cs typeface="Times New Roman" panose="02020603050405020304" pitchFamily="18" charset="0"/>
              </a:rPr>
              <a:t>Bài 13:  </a:t>
            </a:r>
            <a:r>
              <a:rPr lang="en-US" altLang="en-US" sz="2800" b="1">
                <a:solidFill>
                  <a:srgbClr val="000099"/>
                </a:solidFill>
                <a:cs typeface="Times New Roman" panose="02020603050405020304" pitchFamily="18" charset="0"/>
              </a:rPr>
              <a:t>ĐỘ TO VÀ ĐỘ CAO CỦA ÂM </a:t>
            </a:r>
            <a:endParaRPr lang="en-US" altLang="en-US" sz="2800" b="1" u="sng">
              <a:solidFill>
                <a:srgbClr val="000099"/>
              </a:solidFill>
              <a:cs typeface="Times New Roman" panose="02020603050405020304" pitchFamily="18" charset="0"/>
            </a:endParaRPr>
          </a:p>
        </p:txBody>
      </p:sp>
      <p:sp>
        <p:nvSpPr>
          <p:cNvPr id="62467" name="Content Placeholder 4">
            <a:extLst>
              <a:ext uri="{FF2B5EF4-FFF2-40B4-BE49-F238E27FC236}">
                <a16:creationId xmlns:a16="http://schemas.microsoft.com/office/drawing/2014/main" xmlns="" id="{CBBB6205-FBA3-6286-673D-33F3E2E60CCE}"/>
              </a:ext>
            </a:extLst>
          </p:cNvPr>
          <p:cNvSpPr txBox="1">
            <a:spLocks/>
          </p:cNvSpPr>
          <p:nvPr/>
        </p:nvSpPr>
        <p:spPr bwMode="auto">
          <a:xfrm>
            <a:off x="225425" y="2143125"/>
            <a:ext cx="6465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2800" b="1" u="sng">
                <a:cs typeface="Times New Roman" panose="02020603050405020304" pitchFamily="18" charset="0"/>
              </a:rPr>
              <a:t>II. Độ cao của âm </a:t>
            </a:r>
          </a:p>
        </p:txBody>
      </p:sp>
      <p:sp>
        <p:nvSpPr>
          <p:cNvPr id="62468" name="Rectangle 11">
            <a:extLst>
              <a:ext uri="{FF2B5EF4-FFF2-40B4-BE49-F238E27FC236}">
                <a16:creationId xmlns:a16="http://schemas.microsoft.com/office/drawing/2014/main" xmlns="" id="{B30D9680-59A8-A93C-9267-E5FC281BD511}"/>
              </a:ext>
            </a:extLst>
          </p:cNvPr>
          <p:cNvSpPr>
            <a:spLocks noChangeArrowheads="1"/>
          </p:cNvSpPr>
          <p:nvPr/>
        </p:nvSpPr>
        <p:spPr bwMode="auto">
          <a:xfrm>
            <a:off x="747713" y="2662238"/>
            <a:ext cx="1059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1600"/>
              </a:spcAft>
            </a:pPr>
            <a:r>
              <a:rPr lang="en-US" altLang="en-US">
                <a:solidFill>
                  <a:srgbClr val="FF0000"/>
                </a:solidFill>
                <a:ea typeface="KoHo Medium"/>
                <a:cs typeface="KoHo Medium"/>
                <a:sym typeface="KoHo Medium"/>
              </a:rPr>
              <a:t>Số dao động của vật thực hiện được  trong 1 giây được gọi  tần số</a:t>
            </a:r>
          </a:p>
        </p:txBody>
      </p:sp>
      <p:sp>
        <p:nvSpPr>
          <p:cNvPr id="62469" name="Rectangle 13">
            <a:extLst>
              <a:ext uri="{FF2B5EF4-FFF2-40B4-BE49-F238E27FC236}">
                <a16:creationId xmlns:a16="http://schemas.microsoft.com/office/drawing/2014/main" xmlns="" id="{B5F39AF3-59B8-905C-271C-993D80A07A89}"/>
              </a:ext>
            </a:extLst>
          </p:cNvPr>
          <p:cNvSpPr>
            <a:spLocks noChangeArrowheads="1"/>
          </p:cNvSpPr>
          <p:nvPr/>
        </p:nvSpPr>
        <p:spPr bwMode="auto">
          <a:xfrm>
            <a:off x="366713" y="3097213"/>
            <a:ext cx="113538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15000"/>
              </a:lnSpc>
            </a:pPr>
            <a:r>
              <a:rPr lang="en-US" altLang="en-US">
                <a:cs typeface="Times New Roman" panose="02020603050405020304" pitchFamily="18" charset="0"/>
              </a:rPr>
              <a:t>Âm phát ra càng cao ( càng bổng </a:t>
            </a:r>
            <a:r>
              <a:rPr lang="en-US" altLang="en-US">
                <a:latin typeface="Cambria Math" panose="02040503050406030204" pitchFamily="18" charset="0"/>
                <a:cs typeface="Times New Roman" panose="02020603050405020304" pitchFamily="18" charset="0"/>
              </a:rPr>
              <a:t>⇒</a:t>
            </a:r>
            <a:r>
              <a:rPr lang="en-US" altLang="en-US">
                <a:cs typeface="Times New Roman" panose="02020603050405020304" pitchFamily="18" charset="0"/>
              </a:rPr>
              <a:t> tần số dao động càng lớn.</a:t>
            </a:r>
          </a:p>
          <a:p>
            <a:pPr algn="just">
              <a:lnSpc>
                <a:spcPct val="115000"/>
              </a:lnSpc>
            </a:pPr>
            <a:r>
              <a:rPr lang="en-US" altLang="en-US">
                <a:cs typeface="Times New Roman" panose="02020603050405020304" pitchFamily="18" charset="0"/>
              </a:rPr>
              <a:t>  Âm phát ra càng thấp (càng trầm) </a:t>
            </a:r>
            <a:r>
              <a:rPr lang="en-US" altLang="en-US">
                <a:latin typeface="Cambria Math" panose="02040503050406030204" pitchFamily="18" charset="0"/>
                <a:cs typeface="Times New Roman" panose="02020603050405020304" pitchFamily="18" charset="0"/>
              </a:rPr>
              <a:t>⇒</a:t>
            </a:r>
            <a:r>
              <a:rPr lang="en-US" altLang="en-US">
                <a:cs typeface="Times New Roman" panose="02020603050405020304" pitchFamily="18" charset="0"/>
              </a:rPr>
              <a:t> tần số dao động càng nhỏ.</a:t>
            </a:r>
          </a:p>
        </p:txBody>
      </p:sp>
      <p:sp>
        <p:nvSpPr>
          <p:cNvPr id="62470" name="Content Placeholder 4">
            <a:extLst>
              <a:ext uri="{FF2B5EF4-FFF2-40B4-BE49-F238E27FC236}">
                <a16:creationId xmlns:a16="http://schemas.microsoft.com/office/drawing/2014/main" xmlns="" id="{06754DC4-422D-AF35-6633-85B8399C0D82}"/>
              </a:ext>
            </a:extLst>
          </p:cNvPr>
          <p:cNvSpPr>
            <a:spLocks noGrp="1"/>
          </p:cNvSpPr>
          <p:nvPr>
            <p:ph idx="1"/>
          </p:nvPr>
        </p:nvSpPr>
        <p:spPr>
          <a:xfrm>
            <a:off x="214313" y="879475"/>
            <a:ext cx="6465887" cy="523875"/>
          </a:xfrm>
        </p:spPr>
        <p:txBody>
          <a:bodyPr>
            <a:spAutoFit/>
          </a:bodyPr>
          <a:lstStyle/>
          <a:p>
            <a:pPr marL="0" indent="0" eaLnBrk="1" hangingPunct="1">
              <a:buFont typeface="Arial" panose="020B0604020202020204" pitchFamily="34" charset="0"/>
              <a:buNone/>
            </a:pPr>
            <a:r>
              <a:rPr lang="en-US" altLang="en-US" sz="2800" b="1" u="sng">
                <a:latin typeface="Times New Roman" panose="02020603050405020304" pitchFamily="18" charset="0"/>
                <a:cs typeface="Times New Roman" panose="02020603050405020304" pitchFamily="18" charset="0"/>
              </a:rPr>
              <a:t>I. Độ to của âm </a:t>
            </a:r>
          </a:p>
        </p:txBody>
      </p:sp>
      <p:sp>
        <p:nvSpPr>
          <p:cNvPr id="62471" name="Rectangle 6">
            <a:extLst>
              <a:ext uri="{FF2B5EF4-FFF2-40B4-BE49-F238E27FC236}">
                <a16:creationId xmlns:a16="http://schemas.microsoft.com/office/drawing/2014/main" xmlns="" id="{07D36686-3911-0C2F-E4AB-C5168BF70640}"/>
              </a:ext>
            </a:extLst>
          </p:cNvPr>
          <p:cNvSpPr>
            <a:spLocks noChangeArrowheads="1"/>
          </p:cNvSpPr>
          <p:nvPr/>
        </p:nvSpPr>
        <p:spPr bwMode="auto">
          <a:xfrm>
            <a:off x="366713" y="1447800"/>
            <a:ext cx="11125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1650"/>
              </a:lnSpc>
              <a:spcBef>
                <a:spcPts val="600"/>
              </a:spcBef>
              <a:spcAft>
                <a:spcPts val="900"/>
              </a:spcAft>
            </a:pPr>
            <a:r>
              <a:rPr lang="en-US" altLang="en-US" sz="1600">
                <a:solidFill>
                  <a:srgbClr val="000000"/>
                </a:solidFill>
                <a:latin typeface="Tahoma" panose="020B0604030504040204" pitchFamily="34" charset="0"/>
                <a:cs typeface="Times New Roman" panose="02020603050405020304" pitchFamily="18" charset="0"/>
              </a:rPr>
              <a:t>-  </a:t>
            </a:r>
            <a:r>
              <a:rPr lang="en-US" altLang="en-US">
                <a:solidFill>
                  <a:srgbClr val="000000"/>
                </a:solidFill>
                <a:cs typeface="Times New Roman" panose="02020603050405020304" pitchFamily="18" charset="0"/>
              </a:rPr>
              <a:t>Biên độ dao động là độ lệch lớn nhất của dao động so với vị trí cân bằng của nó.</a:t>
            </a:r>
            <a:endParaRPr lang="en-US" altLang="en-US">
              <a:solidFill>
                <a:srgbClr val="000000"/>
              </a:solidFill>
              <a:cs typeface="Calibri" panose="020F0502020204030204" pitchFamily="34" charset="0"/>
            </a:endParaRPr>
          </a:p>
        </p:txBody>
      </p:sp>
      <p:sp>
        <p:nvSpPr>
          <p:cNvPr id="62472" name="Rectangle 7">
            <a:extLst>
              <a:ext uri="{FF2B5EF4-FFF2-40B4-BE49-F238E27FC236}">
                <a16:creationId xmlns:a16="http://schemas.microsoft.com/office/drawing/2014/main" xmlns="" id="{8DCC7635-B4CB-0A1A-01E4-9704DD1479A7}"/>
              </a:ext>
            </a:extLst>
          </p:cNvPr>
          <p:cNvSpPr>
            <a:spLocks noChangeArrowheads="1"/>
          </p:cNvSpPr>
          <p:nvPr/>
        </p:nvSpPr>
        <p:spPr bwMode="auto">
          <a:xfrm>
            <a:off x="366713" y="1828800"/>
            <a:ext cx="585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a:cs typeface="Times New Roman" panose="02020603050405020304" pitchFamily="18" charset="0"/>
              </a:rPr>
              <a:t>- Âm nghe được càng to thì biên độ càng lớn  </a:t>
            </a:r>
            <a:endParaRPr lang="en-US" altLang="en-US" sz="2000">
              <a:cs typeface="Times New Roman" panose="02020603050405020304" pitchFamily="18" charset="0"/>
            </a:endParaRPr>
          </a:p>
        </p:txBody>
      </p:sp>
      <p:sp>
        <p:nvSpPr>
          <p:cNvPr id="10" name="Rectangle 3">
            <a:extLst>
              <a:ext uri="{FF2B5EF4-FFF2-40B4-BE49-F238E27FC236}">
                <a16:creationId xmlns:a16="http://schemas.microsoft.com/office/drawing/2014/main" xmlns="" id="{C5B90817-9C89-0F29-6598-08D3FEA3A7C5}"/>
              </a:ext>
            </a:extLst>
          </p:cNvPr>
          <p:cNvSpPr txBox="1">
            <a:spLocks noChangeArrowheads="1"/>
          </p:cNvSpPr>
          <p:nvPr/>
        </p:nvSpPr>
        <p:spPr bwMode="auto">
          <a:xfrm>
            <a:off x="900113" y="4038600"/>
            <a:ext cx="998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Char char="•"/>
            </a:pPr>
            <a:r>
              <a:rPr lang="en-US" altLang="en-US" sz="2600">
                <a:solidFill>
                  <a:srgbClr val="0033CC"/>
                </a:solidFill>
                <a:latin typeface="Calibri" panose="020F0502020204030204" pitchFamily="34" charset="0"/>
              </a:rPr>
              <a:t>                                              </a:t>
            </a:r>
            <a:r>
              <a:rPr lang="en-US" altLang="en-US" sz="3600">
                <a:solidFill>
                  <a:srgbClr val="0033CC"/>
                </a:solidFill>
                <a:cs typeface="Times New Roman" panose="02020603050405020304" pitchFamily="18" charset="0"/>
              </a:rPr>
              <a:t>Hướng dẫn về nhà</a:t>
            </a:r>
            <a:endParaRPr lang="en-US" altLang="en-US" sz="3600">
              <a:cs typeface="Times New Roman" panose="02020603050405020304" pitchFamily="18" charset="0"/>
            </a:endParaRPr>
          </a:p>
          <a:p>
            <a:pPr eaLnBrk="1" hangingPunct="1">
              <a:spcBef>
                <a:spcPct val="20000"/>
              </a:spcBef>
              <a:buFont typeface="Arial" panose="020B0604020202020204" pitchFamily="34" charset="0"/>
              <a:buChar char="•"/>
            </a:pPr>
            <a:r>
              <a:rPr lang="en-US" altLang="en-US" sz="2600">
                <a:latin typeface=".VnArabiaH" panose="020B7200000000000000" pitchFamily="34" charset="0"/>
              </a:rPr>
              <a:t>	</a:t>
            </a:r>
            <a:r>
              <a:rPr lang="en-US" altLang="en-US">
                <a:cs typeface="Times New Roman" panose="02020603050405020304" pitchFamily="18" charset="0"/>
              </a:rPr>
              <a:t>+ Về nhà sử dụng SGK để Học bài.</a:t>
            </a:r>
          </a:p>
          <a:p>
            <a:pPr eaLnBrk="1" hangingPunct="1">
              <a:spcBef>
                <a:spcPct val="20000"/>
              </a:spcBef>
              <a:buFont typeface="Arial" panose="020B0604020202020204" pitchFamily="34" charset="0"/>
              <a:buChar char="•"/>
            </a:pPr>
            <a:r>
              <a:rPr lang="en-US" altLang="en-US">
                <a:cs typeface="Times New Roman" panose="02020603050405020304" pitchFamily="18" charset="0"/>
              </a:rPr>
              <a:t>	+ Làm bài tập SGK , SBT </a:t>
            </a:r>
          </a:p>
          <a:p>
            <a:pPr eaLnBrk="1" hangingPunct="1">
              <a:spcBef>
                <a:spcPct val="20000"/>
              </a:spcBef>
              <a:buFont typeface="Arial" panose="020B0604020202020204" pitchFamily="34" charset="0"/>
              <a:buChar char="•"/>
            </a:pPr>
            <a:r>
              <a:rPr lang="en-US" altLang="en-US">
                <a:cs typeface="Times New Roman" panose="02020603050405020304" pitchFamily="18" charset="0"/>
              </a:rPr>
              <a:t>	+ Đọc trước bài 14: “</a:t>
            </a:r>
            <a:r>
              <a:rPr lang="en-US" altLang="en-US">
                <a:solidFill>
                  <a:srgbClr val="FF0000"/>
                </a:solidFill>
                <a:cs typeface="Times New Roman" panose="02020603050405020304" pitchFamily="18" charset="0"/>
              </a:rPr>
              <a:t>Phản Xạ Âm </a:t>
            </a:r>
            <a:r>
              <a:rPr lang="en-US" altLang="en-US">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150002">
            <a:extLst>
              <a:ext uri="{FF2B5EF4-FFF2-40B4-BE49-F238E27FC236}">
                <a16:creationId xmlns:a16="http://schemas.microsoft.com/office/drawing/2014/main" xmlns="" id="{37E5A5CF-313A-86DD-2222-090E04A8DD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938"/>
            <a:ext cx="1216183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image 150003">
            <a:extLst>
              <a:ext uri="{FF2B5EF4-FFF2-40B4-BE49-F238E27FC236}">
                <a16:creationId xmlns:a16="http://schemas.microsoft.com/office/drawing/2014/main" xmlns="" id="{E162D466-95B4-C6C0-18D8-7DE4C0EA08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94650" y="2016125"/>
            <a:ext cx="2051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 150004">
            <a:extLst>
              <a:ext uri="{FF2B5EF4-FFF2-40B4-BE49-F238E27FC236}">
                <a16:creationId xmlns:a16="http://schemas.microsoft.com/office/drawing/2014/main" xmlns="" id="{E9A6922C-B36F-AEC5-A226-06773EC876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84275" y="4765675"/>
            <a:ext cx="39846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image 150005">
            <a:extLst>
              <a:ext uri="{FF2B5EF4-FFF2-40B4-BE49-F238E27FC236}">
                <a16:creationId xmlns:a16="http://schemas.microsoft.com/office/drawing/2014/main" xmlns="" id="{5B5CC8E9-FED3-E786-E8A8-5EA54B018D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84275" y="2079625"/>
            <a:ext cx="39846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image 150006">
            <a:extLst>
              <a:ext uri="{FF2B5EF4-FFF2-40B4-BE49-F238E27FC236}">
                <a16:creationId xmlns:a16="http://schemas.microsoft.com/office/drawing/2014/main" xmlns="" id="{7935C90B-C36D-77F1-B311-F165994C020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81713" y="147638"/>
            <a:ext cx="601662"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image 150007">
            <a:extLst>
              <a:ext uri="{FF2B5EF4-FFF2-40B4-BE49-F238E27FC236}">
                <a16:creationId xmlns:a16="http://schemas.microsoft.com/office/drawing/2014/main" xmlns="" id="{08101320-C4C8-8B21-76A5-D30DA8C787E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08663" y="1376363"/>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image 150008">
            <a:extLst>
              <a:ext uri="{FF2B5EF4-FFF2-40B4-BE49-F238E27FC236}">
                <a16:creationId xmlns:a16="http://schemas.microsoft.com/office/drawing/2014/main" xmlns="" id="{85668713-B33C-5E33-281E-8C77D167D27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08663" y="2662238"/>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image 150009">
            <a:extLst>
              <a:ext uri="{FF2B5EF4-FFF2-40B4-BE49-F238E27FC236}">
                <a16:creationId xmlns:a16="http://schemas.microsoft.com/office/drawing/2014/main" xmlns="" id="{97724B7A-4EDE-130E-94CB-366D9F6DBA0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08663" y="3954463"/>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image 1500010">
            <a:extLst>
              <a:ext uri="{FF2B5EF4-FFF2-40B4-BE49-F238E27FC236}">
                <a16:creationId xmlns:a16="http://schemas.microsoft.com/office/drawing/2014/main" xmlns="" id="{1FAF8071-AE78-3F43-2DE3-3D17BE82B28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08663" y="5240338"/>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0011" name="Object 1500011">
            <a:extLst>
              <a:ext uri="{FF2B5EF4-FFF2-40B4-BE49-F238E27FC236}">
                <a16:creationId xmlns:a16="http://schemas.microsoft.com/office/drawing/2014/main" xmlns="" id="{435544C5-7F56-FE88-F97D-29DC3F3F5172}"/>
              </a:ext>
            </a:extLst>
          </p:cNvPr>
          <p:cNvSpPr txBox="1"/>
          <p:nvPr/>
        </p:nvSpPr>
        <p:spPr>
          <a:xfrm>
            <a:off x="6381750" y="5140325"/>
            <a:ext cx="5308600" cy="682625"/>
          </a:xfrm>
          <a:prstGeom prst="rect">
            <a:avLst/>
          </a:prstGeom>
        </p:spPr>
        <p:txBody>
          <a:bodyPr/>
          <a:lstStyle/>
          <a:p>
            <a:pPr algn="ctr">
              <a:defRPr/>
            </a:pPr>
            <a:r>
              <a:rPr lang="vi-VN" altLang="en-US" sz="3192" spc="200" dirty="0">
                <a:solidFill>
                  <a:srgbClr val="FCFCFC">
                    <a:alpha val="100000"/>
                  </a:srgbClr>
                </a:solidFill>
                <a:ea typeface="YouYuan" panose="02010509060101010101" pitchFamily="49" charset="-122"/>
                <a:cs typeface="Times New Roman" panose="02020603050405020304" pitchFamily="18" charset="0"/>
              </a:rPr>
              <a:t>CHÚC CÁC EM HỌC TỐT</a:t>
            </a:r>
          </a:p>
        </p:txBody>
      </p:sp>
      <p:pic>
        <p:nvPicPr>
          <p:cNvPr id="63500" name="图片 1">
            <a:extLst>
              <a:ext uri="{FF2B5EF4-FFF2-40B4-BE49-F238E27FC236}">
                <a16:creationId xmlns:a16="http://schemas.microsoft.com/office/drawing/2014/main" xmlns="" id="{B185FBD1-3C6F-A778-1EC7-E6F08B8BBC3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62063" y="2332038"/>
            <a:ext cx="39846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hac nen 1.mp3">
            <a:hlinkClick r:id="" action="ppaction://media"/>
            <a:extLst>
              <a:ext uri="{FF2B5EF4-FFF2-40B4-BE49-F238E27FC236}">
                <a16:creationId xmlns:a16="http://schemas.microsoft.com/office/drawing/2014/main" xmlns="" id="{8B876245-B1D0-59F4-E56F-524A734BF79C}"/>
              </a:ext>
            </a:extLst>
          </p:cNvPr>
          <p:cNvPicPr>
            <a:picLocks noRot="1" noChangeAspect="1"/>
          </p:cNvPicPr>
          <p:nvPr>
            <a:audioFile r:link="rId2"/>
          </p:nvPr>
        </p:nvPicPr>
        <p:blipFill>
          <a:blip r:embed="rId12">
            <a:extLst>
              <a:ext uri="{28A0092B-C50C-407E-A947-70E740481C1C}">
                <a14:useLocalDpi xmlns:a14="http://schemas.microsoft.com/office/drawing/2010/main" val="0"/>
              </a:ext>
            </a:extLst>
          </a:blip>
          <a:srcRect/>
          <a:stretch>
            <a:fillRect/>
          </a:stretch>
        </p:blipFill>
        <p:spPr bwMode="auto">
          <a:xfrm>
            <a:off x="10806113" y="5934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https://img.loigiaihay.com/picture/2022/0318/132.png">
            <a:extLst>
              <a:ext uri="{FF2B5EF4-FFF2-40B4-BE49-F238E27FC236}">
                <a16:creationId xmlns:a16="http://schemas.microsoft.com/office/drawing/2014/main" xmlns="" id="{7EFDE089-ABD9-0F24-ECF3-B19BA62322C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42913" y="1417638"/>
            <a:ext cx="3886200" cy="3916362"/>
          </a:xfrm>
        </p:spPr>
      </p:pic>
      <p:pic>
        <p:nvPicPr>
          <p:cNvPr id="12291" name="Picture 4" descr="https://img.loigiaihay.com/picture/2022/0609/hinh-131.png">
            <a:extLst>
              <a:ext uri="{FF2B5EF4-FFF2-40B4-BE49-F238E27FC236}">
                <a16:creationId xmlns:a16="http://schemas.microsoft.com/office/drawing/2014/main" xmlns="" id="{F2C410EE-961E-863C-629D-5AC370C1C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1981200"/>
            <a:ext cx="6172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a:extLst>
              <a:ext uri="{FF2B5EF4-FFF2-40B4-BE49-F238E27FC236}">
                <a16:creationId xmlns:a16="http://schemas.microsoft.com/office/drawing/2014/main" xmlns="" id="{79F66C47-ECA8-05CD-635C-7D8DFFB847FA}"/>
              </a:ext>
            </a:extLst>
          </p:cNvPr>
          <p:cNvSpPr>
            <a:spLocks noChangeArrowheads="1"/>
          </p:cNvSpPr>
          <p:nvPr/>
        </p:nvSpPr>
        <p:spPr bwMode="auto">
          <a:xfrm>
            <a:off x="331947" y="228600"/>
            <a:ext cx="11811000" cy="10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pP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Trên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màn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hình</a:t>
            </a:r>
            <a:r>
              <a:rPr lang="en-US" altLang="en-US" sz="2800" b="1" dirty="0">
                <a:latin typeface="Arial" panose="020B0604020202020204" pitchFamily="34" charset="0"/>
                <a:cs typeface="Arial" panose="020B0604020202020204" pitchFamily="34" charset="0"/>
              </a:rPr>
              <a:t> dao </a:t>
            </a:r>
            <a:r>
              <a:rPr lang="en-US" altLang="en-US" sz="2800" b="1" dirty="0" err="1">
                <a:latin typeface="Arial" panose="020B0604020202020204" pitchFamily="34" charset="0"/>
                <a:cs typeface="Arial" panose="020B0604020202020204" pitchFamily="34" charset="0"/>
              </a:rPr>
              <a:t>động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kí</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biên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độ</a:t>
            </a:r>
            <a:r>
              <a:rPr lang="en-US" altLang="en-US" sz="2800" b="1" dirty="0">
                <a:latin typeface="Arial" panose="020B0604020202020204" pitchFamily="34" charset="0"/>
                <a:cs typeface="Arial" panose="020B0604020202020204" pitchFamily="34" charset="0"/>
              </a:rPr>
              <a:t> dao </a:t>
            </a:r>
            <a:r>
              <a:rPr lang="en-US" altLang="en-US" sz="2800" b="1" dirty="0" err="1">
                <a:latin typeface="Arial" panose="020B0604020202020204" pitchFamily="34" charset="0"/>
                <a:cs typeface="Arial" panose="020B0604020202020204" pitchFamily="34" charset="0"/>
              </a:rPr>
              <a:t>động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khoảng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cách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giữa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đồ</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thị</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và</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đường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vẽ</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cắt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ngang</a:t>
            </a:r>
            <a:r>
              <a:rPr lang="en-US" altLang="en-US" sz="2800" b="1" dirty="0">
                <a:latin typeface="Arial" panose="020B0604020202020204" pitchFamily="34" charset="0"/>
                <a:cs typeface="Arial" panose="020B0604020202020204" pitchFamily="34" charset="0"/>
              </a:rPr>
              <a:t> ở </a:t>
            </a:r>
            <a:r>
              <a:rPr lang="en-US" altLang="en-US" sz="2800" b="1" dirty="0" err="1">
                <a:latin typeface="Arial" panose="020B0604020202020204" pitchFamily="34" charset="0"/>
                <a:cs typeface="Arial" panose="020B0604020202020204" pitchFamily="34" charset="0"/>
              </a:rPr>
              <a:t>giữa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đồ</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thị</a:t>
            </a:r>
            <a:r>
              <a:rPr lang="en-US" altLang="en-US" sz="2800" b="1"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a:extLst>
              <a:ext uri="{FF2B5EF4-FFF2-40B4-BE49-F238E27FC236}">
                <a16:creationId xmlns:a16="http://schemas.microsoft.com/office/drawing/2014/main" xmlns="" id="{444B5DB2-7D11-4E2C-B605-AF919C3FFAB1}"/>
              </a:ext>
            </a:extLst>
          </p:cNvPr>
          <p:cNvSpPr>
            <a:spLocks noGrp="1"/>
          </p:cNvSpPr>
          <p:nvPr>
            <p:ph type="title"/>
          </p:nvPr>
        </p:nvSpPr>
        <p:spPr>
          <a:xfrm>
            <a:off x="6462713" y="609600"/>
            <a:ext cx="5257800" cy="2514600"/>
          </a:xfrm>
        </p:spPr>
        <p:txBody>
          <a:bodyPr/>
          <a:lstStyle/>
          <a:p>
            <a:pPr algn="just">
              <a:lnSpc>
                <a:spcPct val="120000"/>
              </a:lnSpc>
            </a:pPr>
            <a:r>
              <a:rPr lang="en-US" altLang="en-US" sz="3200" dirty="0" err="1">
                <a:latin typeface="Arial" panose="020B0604020202020204" pitchFamily="34" charset="0"/>
                <a:cs typeface="Arial" panose="020B0604020202020204" pitchFamily="34" charset="0"/>
              </a:rPr>
              <a:t>Biên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a:t>
            </a:r>
            <a:r>
              <a:rPr lang="en-US" altLang="en-US" sz="3200" dirty="0">
                <a:latin typeface="Arial" panose="020B0604020202020204" pitchFamily="34" charset="0"/>
                <a:cs typeface="Arial" panose="020B0604020202020204" pitchFamily="34" charset="0"/>
              </a:rPr>
              <a:t> dao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hiển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thị</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trên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màn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tỉ</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lệ</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với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biên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a:t>
            </a:r>
            <a:r>
              <a:rPr lang="en-US" altLang="en-US" sz="3200" dirty="0">
                <a:latin typeface="Arial" panose="020B0604020202020204" pitchFamily="34" charset="0"/>
                <a:cs typeface="Arial" panose="020B0604020202020204" pitchFamily="34" charset="0"/>
              </a:rPr>
              <a:t> dao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song </a:t>
            </a:r>
            <a:r>
              <a:rPr lang="en-US" altLang="en-US" sz="3200" dirty="0" err="1">
                <a:latin typeface="Arial" panose="020B0604020202020204" pitchFamily="34" charset="0"/>
                <a:cs typeface="Arial" panose="020B0604020202020204" pitchFamily="34" charset="0"/>
              </a:rPr>
              <a:t>âm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mà</a:t>
            </a:r>
            <a:r>
              <a:rPr lang="en-US" altLang="en-US" sz="3200" dirty="0">
                <a:latin typeface="Arial" panose="020B0604020202020204" pitchFamily="34" charset="0"/>
                <a:cs typeface="Arial" panose="020B0604020202020204" pitchFamily="34" charset="0"/>
              </a:rPr>
              <a:t> micro </a:t>
            </a:r>
            <a:r>
              <a:rPr lang="en-US" altLang="en-US" sz="3200" dirty="0" err="1">
                <a:latin typeface="Arial" panose="020B0604020202020204" pitchFamily="34" charset="0"/>
                <a:cs typeface="Arial" panose="020B0604020202020204" pitchFamily="34" charset="0"/>
              </a:rPr>
              <a:t>nhận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p>
        </p:txBody>
      </p:sp>
      <p:pic>
        <p:nvPicPr>
          <p:cNvPr id="13315" name="Content Placeholder 3" descr="https://img.loigiaihay.com/picture/2022/0609/131.png">
            <a:extLst>
              <a:ext uri="{FF2B5EF4-FFF2-40B4-BE49-F238E27FC236}">
                <a16:creationId xmlns:a16="http://schemas.microsoft.com/office/drawing/2014/main" xmlns="" id="{E7AD0855-A962-088E-9C90-740851AD348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71513" y="533400"/>
            <a:ext cx="5791200" cy="6019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8" descr="https://img.loigiaihay.com/picture/2022/0318/bang-131.png">
            <a:extLst>
              <a:ext uri="{FF2B5EF4-FFF2-40B4-BE49-F238E27FC236}">
                <a16:creationId xmlns:a16="http://schemas.microsoft.com/office/drawing/2014/main" xmlns="" id="{1DF20534-0413-F0EA-E98B-E52977558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8" y="1528390"/>
            <a:ext cx="8547587" cy="25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9">
            <a:extLst>
              <a:ext uri="{FF2B5EF4-FFF2-40B4-BE49-F238E27FC236}">
                <a16:creationId xmlns:a16="http://schemas.microsoft.com/office/drawing/2014/main" xmlns="" id="{88762968-9F09-A7AA-BEC6-26E24D6A566C}"/>
              </a:ext>
            </a:extLst>
          </p:cNvPr>
          <p:cNvSpPr>
            <a:spLocks noChangeArrowheads="1"/>
          </p:cNvSpPr>
          <p:nvPr/>
        </p:nvSpPr>
        <p:spPr bwMode="auto">
          <a:xfrm>
            <a:off x="518319" y="4274457"/>
            <a:ext cx="11430000" cy="10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20000"/>
              </a:lnSpc>
              <a:spcBef>
                <a:spcPts val="600"/>
              </a:spcBef>
              <a:spcAft>
                <a:spcPts val="0"/>
              </a:spcAft>
            </a:pPr>
            <a:r>
              <a:rPr lang="en-US" altLang="en-US" sz="2800" i="1" dirty="0" err="1">
                <a:solidFill>
                  <a:srgbClr val="000000"/>
                </a:solidFill>
                <a:latin typeface="Arial" panose="020B0604020202020204" pitchFamily="34" charset="0"/>
                <a:cs typeface="Arial" panose="020B0604020202020204" pitchFamily="34" charset="0"/>
              </a:rPr>
              <a:t>Nêu</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nhận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xét</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về</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mối</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liên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hệ</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giữa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độ</a:t>
            </a:r>
            <a:r>
              <a:rPr lang="en-US" altLang="en-US" sz="2800" i="1" dirty="0">
                <a:solidFill>
                  <a:srgbClr val="000000"/>
                </a:solidFill>
                <a:latin typeface="Arial" panose="020B0604020202020204" pitchFamily="34" charset="0"/>
                <a:cs typeface="Arial" panose="020B0604020202020204" pitchFamily="34" charset="0"/>
              </a:rPr>
              <a:t> to </a:t>
            </a:r>
            <a:r>
              <a:rPr lang="en-US" altLang="en-US" sz="2800" i="1" dirty="0" err="1">
                <a:solidFill>
                  <a:srgbClr val="000000"/>
                </a:solidFill>
                <a:latin typeface="Arial" panose="020B0604020202020204" pitchFamily="34" charset="0"/>
                <a:cs typeface="Arial" panose="020B0604020202020204" pitchFamily="34" charset="0"/>
              </a:rPr>
              <a:t>của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âm</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phát</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ra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với</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biên</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độ</a:t>
            </a:r>
            <a:r>
              <a:rPr lang="en-US" altLang="en-US" sz="2800" i="1" dirty="0">
                <a:solidFill>
                  <a:srgbClr val="000000"/>
                </a:solidFill>
                <a:latin typeface="Arial" panose="020B0604020202020204" pitchFamily="34" charset="0"/>
                <a:cs typeface="Arial" panose="020B0604020202020204" pitchFamily="34" charset="0"/>
              </a:rPr>
              <a:t> dao </a:t>
            </a:r>
            <a:r>
              <a:rPr lang="en-US" altLang="en-US" sz="2800" i="1" dirty="0" err="1">
                <a:solidFill>
                  <a:srgbClr val="000000"/>
                </a:solidFill>
                <a:latin typeface="Arial" panose="020B0604020202020204" pitchFamily="34" charset="0"/>
                <a:cs typeface="Arial" panose="020B0604020202020204" pitchFamily="34" charset="0"/>
              </a:rPr>
              <a:t>động</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của</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dây</a:t>
            </a:r>
            <a:r>
              <a:rPr lang="en-US" altLang="en-US" sz="2800" i="1" dirty="0">
                <a:solidFill>
                  <a:srgbClr val="000000"/>
                </a:solidFill>
                <a:latin typeface="Arial" panose="020B0604020202020204" pitchFamily="34" charset="0"/>
                <a:cs typeface="Arial" panose="020B0604020202020204" pitchFamily="34" charset="0"/>
              </a:rPr>
              <a:t> </a:t>
            </a:r>
            <a:r>
              <a:rPr lang="en-US" altLang="en-US" sz="2800" i="1" dirty="0" err="1">
                <a:solidFill>
                  <a:srgbClr val="000000"/>
                </a:solidFill>
                <a:latin typeface="Arial" panose="020B0604020202020204" pitchFamily="34" charset="0"/>
                <a:cs typeface="Arial" panose="020B0604020202020204" pitchFamily="34" charset="0"/>
              </a:rPr>
              <a:t>chun</a:t>
            </a:r>
            <a:r>
              <a:rPr lang="en-US" altLang="en-US" sz="2800" i="1" dirty="0">
                <a:solidFill>
                  <a:srgbClr val="000000"/>
                </a:solidFill>
                <a:latin typeface="Arial" panose="020B0604020202020204" pitchFamily="34" charset="0"/>
                <a:cs typeface="Arial" panose="020B0604020202020204" pitchFamily="34" charset="0"/>
              </a:rPr>
              <a:t> ?</a:t>
            </a:r>
          </a:p>
        </p:txBody>
      </p:sp>
      <p:sp>
        <p:nvSpPr>
          <p:cNvPr id="3" name="Content Placeholder 4">
            <a:extLst>
              <a:ext uri="{FF2B5EF4-FFF2-40B4-BE49-F238E27FC236}">
                <a16:creationId xmlns:a16="http://schemas.microsoft.com/office/drawing/2014/main" xmlns="" id="{81674B27-85F9-A088-1868-91A4B9C0A1C5}"/>
              </a:ext>
            </a:extLst>
          </p:cNvPr>
          <p:cNvSpPr>
            <a:spLocks noGrp="1"/>
          </p:cNvSpPr>
          <p:nvPr>
            <p:ph idx="1"/>
          </p:nvPr>
        </p:nvSpPr>
        <p:spPr>
          <a:xfrm>
            <a:off x="289719" y="152400"/>
            <a:ext cx="6465887" cy="584775"/>
          </a:xfrm>
        </p:spPr>
        <p:txBody>
          <a:bodyPr>
            <a:spAutoFit/>
          </a:body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4" name="Text Box 21">
            <a:extLst>
              <a:ext uri="{FF2B5EF4-FFF2-40B4-BE49-F238E27FC236}">
                <a16:creationId xmlns:a16="http://schemas.microsoft.com/office/drawing/2014/main" xmlns="" id="{0A076644-13DC-44D0-3FB5-9072665ADFA4}"/>
              </a:ext>
            </a:extLst>
          </p:cNvPr>
          <p:cNvSpPr txBox="1">
            <a:spLocks noChangeArrowheads="1"/>
          </p:cNvSpPr>
          <p:nvPr/>
        </p:nvSpPr>
        <p:spPr bwMode="auto">
          <a:xfrm>
            <a:off x="-290001" y="769313"/>
            <a:ext cx="8885519"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B5F4D68B-26F0-EAD1-B718-C3BFD0793DDF}"/>
              </a:ext>
            </a:extLst>
          </p:cNvPr>
          <p:cNvGraphicFramePr>
            <a:graphicFrameLocks noGrp="1"/>
          </p:cNvGraphicFramePr>
          <p:nvPr>
            <p:extLst>
              <p:ext uri="{D42A27DB-BD31-4B8C-83A1-F6EECF244321}">
                <p14:modId xmlns:p14="http://schemas.microsoft.com/office/powerpoint/2010/main" val="571560383"/>
              </p:ext>
            </p:extLst>
          </p:nvPr>
        </p:nvGraphicFramePr>
        <p:xfrm>
          <a:off x="518319" y="1600200"/>
          <a:ext cx="11430000" cy="2320925"/>
        </p:xfrm>
        <a:graphic>
          <a:graphicData uri="http://schemas.openxmlformats.org/drawingml/2006/table">
            <a:tbl>
              <a:tblPr firstRow="1" firstCol="1" bandRow="1">
                <a:tableStyleId>{5C22544A-7EE6-4342-B048-85BDC9FD1C3A}</a:tableStyleId>
              </a:tblPr>
              <a:tblGrid>
                <a:gridCol w="3276600">
                  <a:extLst>
                    <a:ext uri="{9D8B030D-6E8A-4147-A177-3AD203B41FA5}">
                      <a16:colId xmlns:a16="http://schemas.microsoft.com/office/drawing/2014/main" xmlns="" val="20000"/>
                    </a:ext>
                  </a:extLst>
                </a:gridCol>
                <a:gridCol w="4365985">
                  <a:extLst>
                    <a:ext uri="{9D8B030D-6E8A-4147-A177-3AD203B41FA5}">
                      <a16:colId xmlns:a16="http://schemas.microsoft.com/office/drawing/2014/main" xmlns="" val="20001"/>
                    </a:ext>
                  </a:extLst>
                </a:gridCol>
                <a:gridCol w="3787415">
                  <a:extLst>
                    <a:ext uri="{9D8B030D-6E8A-4147-A177-3AD203B41FA5}">
                      <a16:colId xmlns:a16="http://schemas.microsoft.com/office/drawing/2014/main" xmlns="" val="20002"/>
                    </a:ext>
                  </a:extLst>
                </a:gridCol>
              </a:tblGrid>
              <a:tr h="1262075">
                <a:tc>
                  <a:txBody>
                    <a:bodyPr/>
                    <a:lstStyle/>
                    <a:p>
                      <a:pPr algn="ctr">
                        <a:lnSpc>
                          <a:spcPct val="120000"/>
                        </a:lnSpc>
                        <a:spcBef>
                          <a:spcPts val="600"/>
                        </a:spcBef>
                        <a:spcAft>
                          <a:spcPts val="600"/>
                        </a:spcAft>
                      </a:pPr>
                      <a:r>
                        <a:rPr lang="en-US" sz="2800" dirty="0" err="1">
                          <a:solidFill>
                            <a:schemeClr val="bg1"/>
                          </a:solidFill>
                          <a:effectLst/>
                          <a:latin typeface="Arial" panose="020B0604020202020204" pitchFamily="34" charset="0"/>
                          <a:cs typeface="Arial" panose="020B0604020202020204" pitchFamily="34" charset="0"/>
                        </a:rPr>
                        <a:t>Gảy</a:t>
                      </a:r>
                      <a:r>
                        <a:rPr lang="en-US" sz="2800" dirty="0">
                          <a:solidFill>
                            <a:schemeClr val="bg1"/>
                          </a:solidFill>
                          <a:effectLst/>
                          <a:latin typeface="Arial" panose="020B0604020202020204" pitchFamily="34" charset="0"/>
                          <a:cs typeface="Arial" panose="020B0604020202020204" pitchFamily="34" charset="0"/>
                        </a:rPr>
                        <a:t> </a:t>
                      </a:r>
                      <a:r>
                        <a:rPr lang="en-US" sz="2800" dirty="0" err="1">
                          <a:solidFill>
                            <a:schemeClr val="bg1"/>
                          </a:solidFill>
                          <a:effectLst/>
                          <a:latin typeface="Arial" panose="020B0604020202020204" pitchFamily="34" charset="0"/>
                          <a:cs typeface="Arial" panose="020B0604020202020204" pitchFamily="34" charset="0"/>
                        </a:rPr>
                        <a:t>dây</a:t>
                      </a:r>
                      <a:r>
                        <a:rPr lang="en-US" sz="2800" dirty="0">
                          <a:solidFill>
                            <a:schemeClr val="bg1"/>
                          </a:solidFill>
                          <a:effectLst/>
                          <a:latin typeface="Arial" panose="020B0604020202020204" pitchFamily="34" charset="0"/>
                          <a:cs typeface="Arial" panose="020B0604020202020204" pitchFamily="34" charset="0"/>
                        </a:rPr>
                        <a:t> </a:t>
                      </a:r>
                      <a:r>
                        <a:rPr lang="en-US" sz="2800" dirty="0" err="1">
                          <a:solidFill>
                            <a:schemeClr val="bg1"/>
                          </a:solidFill>
                          <a:effectLst/>
                          <a:latin typeface="Arial" panose="020B0604020202020204" pitchFamily="34" charset="0"/>
                          <a:cs typeface="Arial" panose="020B0604020202020204" pitchFamily="34" charset="0"/>
                        </a:rPr>
                        <a:t>chun</a:t>
                      </a:r>
                      <a:r>
                        <a:rPr lang="en-US" sz="2800" dirty="0">
                          <a:solidFill>
                            <a:schemeClr val="bg1"/>
                          </a:solidFill>
                          <a:effectLst/>
                          <a:latin typeface="Arial" panose="020B0604020202020204" pitchFamily="34" charset="0"/>
                          <a:cs typeface="Arial" panose="020B0604020202020204" pitchFamily="34" charset="0"/>
                        </a:rPr>
                        <a:t> </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tc>
                  <a:txBody>
                    <a:bodyPr/>
                    <a:lstStyle/>
                    <a:p>
                      <a:pPr algn="ctr">
                        <a:lnSpc>
                          <a:spcPct val="120000"/>
                        </a:lnSpc>
                        <a:spcBef>
                          <a:spcPts val="600"/>
                        </a:spcBef>
                        <a:spcAft>
                          <a:spcPts val="600"/>
                        </a:spcAft>
                      </a:pPr>
                      <a:r>
                        <a:rPr lang="en-US" sz="2800">
                          <a:solidFill>
                            <a:schemeClr val="bg1"/>
                          </a:solidFill>
                          <a:effectLst/>
                          <a:latin typeface="Arial" panose="020B0604020202020204" pitchFamily="34" charset="0"/>
                          <a:cs typeface="Arial" panose="020B0604020202020204" pitchFamily="34" charset="0"/>
                        </a:rPr>
                        <a:t>Biên độ dao động của dây chun ( lớn / nhỏ )</a:t>
                      </a: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tc>
                  <a:txBody>
                    <a:bodyPr/>
                    <a:lstStyle/>
                    <a:p>
                      <a:pPr algn="ctr">
                        <a:lnSpc>
                          <a:spcPct val="120000"/>
                        </a:lnSpc>
                        <a:spcBef>
                          <a:spcPts val="600"/>
                        </a:spcBef>
                        <a:spcAft>
                          <a:spcPts val="600"/>
                        </a:spcAft>
                      </a:pPr>
                      <a:r>
                        <a:rPr lang="en-US" sz="2800" dirty="0" err="1">
                          <a:solidFill>
                            <a:schemeClr val="bg1"/>
                          </a:solidFill>
                          <a:effectLst/>
                          <a:latin typeface="Arial" panose="020B0604020202020204" pitchFamily="34" charset="0"/>
                          <a:cs typeface="Arial" panose="020B0604020202020204" pitchFamily="34" charset="0"/>
                        </a:rPr>
                        <a:t>Âm</a:t>
                      </a:r>
                      <a:r>
                        <a:rPr lang="en-US" sz="2800" dirty="0">
                          <a:solidFill>
                            <a:schemeClr val="bg1"/>
                          </a:solidFill>
                          <a:effectLst/>
                          <a:latin typeface="Arial" panose="020B0604020202020204" pitchFamily="34" charset="0"/>
                          <a:cs typeface="Arial" panose="020B0604020202020204" pitchFamily="34" charset="0"/>
                        </a:rPr>
                        <a:t> </a:t>
                      </a:r>
                      <a:r>
                        <a:rPr lang="en-US" sz="2800" dirty="0" err="1">
                          <a:solidFill>
                            <a:schemeClr val="bg1"/>
                          </a:solidFill>
                          <a:effectLst/>
                          <a:latin typeface="Arial" panose="020B0604020202020204" pitchFamily="34" charset="0"/>
                          <a:cs typeface="Arial" panose="020B0604020202020204" pitchFamily="34" charset="0"/>
                        </a:rPr>
                        <a:t>phát</a:t>
                      </a:r>
                      <a:r>
                        <a:rPr lang="en-US" sz="2800" dirty="0">
                          <a:solidFill>
                            <a:schemeClr val="bg1"/>
                          </a:solidFill>
                          <a:effectLst/>
                          <a:latin typeface="Arial" panose="020B0604020202020204" pitchFamily="34" charset="0"/>
                          <a:cs typeface="Arial" panose="020B0604020202020204" pitchFamily="34" charset="0"/>
                        </a:rPr>
                        <a:t> </a:t>
                      </a:r>
                      <a:r>
                        <a:rPr lang="en-US" sz="2800" dirty="0" err="1">
                          <a:solidFill>
                            <a:schemeClr val="bg1"/>
                          </a:solidFill>
                          <a:effectLst/>
                          <a:latin typeface="Arial" panose="020B0604020202020204" pitchFamily="34" charset="0"/>
                          <a:cs typeface="Arial" panose="020B0604020202020204" pitchFamily="34" charset="0"/>
                        </a:rPr>
                        <a:t>ra</a:t>
                      </a:r>
                      <a:r>
                        <a:rPr lang="en-US" sz="2800" dirty="0">
                          <a:solidFill>
                            <a:schemeClr val="bg1"/>
                          </a:solidFill>
                          <a:effectLst/>
                          <a:latin typeface="Arial" panose="020B0604020202020204" pitchFamily="34" charset="0"/>
                          <a:cs typeface="Arial" panose="020B0604020202020204" pitchFamily="34" charset="0"/>
                        </a:rPr>
                        <a:t> ( to/ </a:t>
                      </a:r>
                      <a:r>
                        <a:rPr lang="en-US" sz="2800" dirty="0" err="1">
                          <a:solidFill>
                            <a:schemeClr val="bg1"/>
                          </a:solidFill>
                          <a:effectLst/>
                          <a:latin typeface="Arial" panose="020B0604020202020204" pitchFamily="34" charset="0"/>
                          <a:cs typeface="Arial" panose="020B0604020202020204" pitchFamily="34" charset="0"/>
                        </a:rPr>
                        <a:t>nhỏ</a:t>
                      </a:r>
                      <a:r>
                        <a:rPr lang="en-US" sz="2800" dirty="0">
                          <a:solidFill>
                            <a:schemeClr val="bg1"/>
                          </a:solidFill>
                          <a:effectLst/>
                          <a:latin typeface="Arial" panose="020B0604020202020204" pitchFamily="34" charset="0"/>
                          <a:cs typeface="Arial" panose="020B0604020202020204" pitchFamily="34" charset="0"/>
                        </a:rPr>
                        <a:t> )</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xmlns="" val="10000"/>
                  </a:ext>
                </a:extLst>
              </a:tr>
              <a:tr h="537763">
                <a:tc>
                  <a:txBody>
                    <a:bodyPr/>
                    <a:lstStyle/>
                    <a:p>
                      <a:pPr algn="ctr">
                        <a:lnSpc>
                          <a:spcPct val="120000"/>
                        </a:lnSpc>
                        <a:spcBef>
                          <a:spcPts val="600"/>
                        </a:spcBef>
                        <a:spcAft>
                          <a:spcPts val="600"/>
                        </a:spcAft>
                      </a:pPr>
                      <a:r>
                        <a:rPr lang="en-US" sz="2800" dirty="0" err="1">
                          <a:solidFill>
                            <a:schemeClr val="bg1"/>
                          </a:solidFill>
                          <a:effectLst/>
                          <a:latin typeface="Arial" panose="020B0604020202020204" pitchFamily="34" charset="0"/>
                          <a:cs typeface="Arial" panose="020B0604020202020204" pitchFamily="34" charset="0"/>
                        </a:rPr>
                        <a:t>Nhẹ</a:t>
                      </a:r>
                      <a:r>
                        <a:rPr lang="en-US" sz="2800" dirty="0">
                          <a:solidFill>
                            <a:schemeClr val="bg1"/>
                          </a:solidFill>
                          <a:effectLst/>
                          <a:latin typeface="Arial" panose="020B0604020202020204" pitchFamily="34" charset="0"/>
                          <a:cs typeface="Arial" panose="020B0604020202020204" pitchFamily="34" charset="0"/>
                        </a:rPr>
                        <a:t> </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tc>
                  <a:txBody>
                    <a:bodyPr/>
                    <a:lstStyle/>
                    <a:p>
                      <a:pPr algn="ctr">
                        <a:lnSpc>
                          <a:spcPct val="120000"/>
                        </a:lnSpc>
                        <a:spcBef>
                          <a:spcPts val="600"/>
                        </a:spcBef>
                        <a:spcAft>
                          <a:spcPts val="600"/>
                        </a:spcAft>
                      </a:pPr>
                      <a:r>
                        <a:rPr lang="en-US" sz="2800">
                          <a:solidFill>
                            <a:schemeClr val="tx1"/>
                          </a:solidFill>
                          <a:effectLst/>
                          <a:latin typeface="Arial" panose="020B0604020202020204" pitchFamily="34" charset="0"/>
                          <a:cs typeface="Arial" panose="020B0604020202020204" pitchFamily="34" charset="0"/>
                        </a:rPr>
                        <a:t>Nhỏ</a:t>
                      </a:r>
                      <a:endPar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tc>
                  <a:txBody>
                    <a:bodyPr/>
                    <a:lstStyle/>
                    <a:p>
                      <a:pPr algn="ctr">
                        <a:lnSpc>
                          <a:spcPct val="120000"/>
                        </a:lnSpc>
                        <a:spcBef>
                          <a:spcPts val="600"/>
                        </a:spcBef>
                        <a:spcAft>
                          <a:spcPts val="600"/>
                        </a:spcAft>
                      </a:pPr>
                      <a:r>
                        <a:rPr lang="en-US" sz="2800">
                          <a:solidFill>
                            <a:schemeClr val="tx1"/>
                          </a:solidFill>
                          <a:effectLst/>
                          <a:latin typeface="Arial" panose="020B0604020202020204" pitchFamily="34" charset="0"/>
                          <a:cs typeface="Arial" panose="020B0604020202020204" pitchFamily="34" charset="0"/>
                        </a:rPr>
                        <a:t>Nhỏ</a:t>
                      </a:r>
                      <a:endPar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xmlns="" val="10001"/>
                  </a:ext>
                </a:extLst>
              </a:tr>
              <a:tr h="521087">
                <a:tc>
                  <a:txBody>
                    <a:bodyPr/>
                    <a:lstStyle/>
                    <a:p>
                      <a:pPr algn="ctr">
                        <a:lnSpc>
                          <a:spcPct val="120000"/>
                        </a:lnSpc>
                        <a:spcBef>
                          <a:spcPts val="600"/>
                        </a:spcBef>
                        <a:spcAft>
                          <a:spcPts val="600"/>
                        </a:spcAft>
                      </a:pPr>
                      <a:r>
                        <a:rPr lang="en-US" sz="2800" dirty="0" err="1">
                          <a:solidFill>
                            <a:schemeClr val="bg1"/>
                          </a:solidFill>
                          <a:effectLst/>
                          <a:latin typeface="Arial" panose="020B0604020202020204" pitchFamily="34" charset="0"/>
                          <a:cs typeface="Arial" panose="020B0604020202020204" pitchFamily="34" charset="0"/>
                        </a:rPr>
                        <a:t>Mạnh</a:t>
                      </a:r>
                      <a:r>
                        <a:rPr lang="en-US" sz="2800" dirty="0">
                          <a:solidFill>
                            <a:schemeClr val="bg1"/>
                          </a:solidFill>
                          <a:effectLst/>
                          <a:latin typeface="Arial" panose="020B0604020202020204" pitchFamily="34" charset="0"/>
                          <a:cs typeface="Arial" panose="020B0604020202020204" pitchFamily="34" charset="0"/>
                        </a:rPr>
                        <a:t> </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tc>
                  <a:txBody>
                    <a:bodyPr/>
                    <a:lstStyle/>
                    <a:p>
                      <a:pPr algn="ctr">
                        <a:lnSpc>
                          <a:spcPct val="120000"/>
                        </a:lnSpc>
                        <a:spcBef>
                          <a:spcPts val="600"/>
                        </a:spcBef>
                        <a:spcAft>
                          <a:spcPts val="600"/>
                        </a:spcAft>
                      </a:pPr>
                      <a:r>
                        <a:rPr lang="en-US" sz="2800" dirty="0" err="1">
                          <a:solidFill>
                            <a:schemeClr val="tx1"/>
                          </a:solidFill>
                          <a:effectLst/>
                          <a:latin typeface="Arial" panose="020B0604020202020204" pitchFamily="34" charset="0"/>
                          <a:cs typeface="Arial" panose="020B0604020202020204" pitchFamily="34" charset="0"/>
                        </a:rPr>
                        <a:t>Lớn</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tc>
                  <a:txBody>
                    <a:bodyPr/>
                    <a:lstStyle/>
                    <a:p>
                      <a:pPr algn="ctr">
                        <a:lnSpc>
                          <a:spcPct val="120000"/>
                        </a:lnSpc>
                        <a:spcBef>
                          <a:spcPts val="600"/>
                        </a:spcBef>
                        <a:spcAft>
                          <a:spcPts val="600"/>
                        </a:spcAft>
                      </a:pPr>
                      <a:r>
                        <a:rPr lang="en-US" sz="2800" dirty="0">
                          <a:solidFill>
                            <a:schemeClr val="tx1"/>
                          </a:solidFill>
                          <a:effectLst/>
                          <a:latin typeface="Arial" panose="020B0604020202020204" pitchFamily="34" charset="0"/>
                          <a:cs typeface="Arial" panose="020B0604020202020204" pitchFamily="34" charset="0"/>
                        </a:rPr>
                        <a:t>To</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tc>
                <a:extLst>
                  <a:ext uri="{0D108BD9-81ED-4DB2-BD59-A6C34878D82A}">
                    <a16:rowId xmlns:a16="http://schemas.microsoft.com/office/drawing/2014/main" xmlns="" val="10002"/>
                  </a:ext>
                </a:extLst>
              </a:tr>
            </a:tbl>
          </a:graphicData>
        </a:graphic>
      </p:graphicFrame>
      <p:sp>
        <p:nvSpPr>
          <p:cNvPr id="8" name="Rectangle 7">
            <a:extLst>
              <a:ext uri="{FF2B5EF4-FFF2-40B4-BE49-F238E27FC236}">
                <a16:creationId xmlns:a16="http://schemas.microsoft.com/office/drawing/2014/main" xmlns="" id="{A29D250C-7FB3-66EF-ACC1-F216C54113E7}"/>
              </a:ext>
            </a:extLst>
          </p:cNvPr>
          <p:cNvSpPr/>
          <p:nvPr/>
        </p:nvSpPr>
        <p:spPr>
          <a:xfrm>
            <a:off x="411798" y="4519613"/>
            <a:ext cx="11506200" cy="1596014"/>
          </a:xfrm>
          <a:prstGeom prst="rect">
            <a:avLst/>
          </a:prstGeom>
        </p:spPr>
        <p:txBody>
          <a:bodyPr>
            <a:spAutoFit/>
          </a:bodyPr>
          <a:lstStyle/>
          <a:p>
            <a:pPr algn="just">
              <a:lnSpc>
                <a:spcPct val="120000"/>
              </a:lnSpc>
              <a:spcBef>
                <a:spcPts val="0"/>
              </a:spcBef>
              <a:spcAft>
                <a:spcPts val="0"/>
              </a:spcAft>
              <a:buSzPts val="1400"/>
              <a:defRPr/>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Biên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a:t>
            </a:r>
            <a:r>
              <a:rPr lang="en-US" sz="2800" dirty="0">
                <a:latin typeface="Arial" panose="020B0604020202020204" pitchFamily="34" charset="0"/>
                <a:ea typeface="Calibri" panose="020F0502020204030204" pitchFamily="34" charset="0"/>
                <a:cs typeface="Arial" panose="020B0604020202020204" pitchFamily="34" charset="0"/>
              </a:rPr>
              <a:t> dao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dây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chun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càng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lớn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thì</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dây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chun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càng</a:t>
            </a:r>
            <a:r>
              <a:rPr lang="en-US" sz="2800" dirty="0">
                <a:latin typeface="Arial" panose="020B0604020202020204" pitchFamily="34" charset="0"/>
                <a:ea typeface="Calibri" panose="020F0502020204030204" pitchFamily="34" charset="0"/>
                <a:cs typeface="Arial" panose="020B0604020202020204" pitchFamily="34" charset="0"/>
              </a:rPr>
              <a:t> to </a:t>
            </a:r>
            <a:r>
              <a:rPr lang="en-US" sz="2800" dirty="0" err="1">
                <a:latin typeface="Arial" panose="020B0604020202020204" pitchFamily="34" charset="0"/>
                <a:ea typeface="Calibri" panose="020F0502020204030204" pitchFamily="34" charset="0"/>
                <a:cs typeface="Arial" panose="020B0604020202020204" pitchFamily="34" charset="0"/>
              </a:rPr>
              <a:t>và</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lại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biên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a:t>
            </a:r>
            <a:r>
              <a:rPr lang="en-US" sz="2800" dirty="0">
                <a:latin typeface="Arial" panose="020B0604020202020204" pitchFamily="34" charset="0"/>
                <a:ea typeface="Calibri" panose="020F0502020204030204" pitchFamily="34" charset="0"/>
                <a:cs typeface="Arial" panose="020B0604020202020204" pitchFamily="34" charset="0"/>
              </a:rPr>
              <a:t> dao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chun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càng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nhỏ</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thì</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càng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nhỏ</a:t>
            </a:r>
            <a:r>
              <a:rPr lang="en-US" sz="2800" dirty="0">
                <a:latin typeface="Arial" panose="020B0604020202020204" pitchFamily="34" charset="0"/>
                <a:ea typeface="Calibri" panose="020F0502020204030204" pitchFamily="34" charset="0"/>
                <a:cs typeface="Arial" panose="020B0604020202020204" pitchFamily="34" charset="0"/>
              </a:rPr>
              <a:t>.</a:t>
            </a:r>
          </a:p>
        </p:txBody>
      </p:sp>
      <p:sp>
        <p:nvSpPr>
          <p:cNvPr id="4" name="Content Placeholder 4">
            <a:extLst>
              <a:ext uri="{FF2B5EF4-FFF2-40B4-BE49-F238E27FC236}">
                <a16:creationId xmlns:a16="http://schemas.microsoft.com/office/drawing/2014/main" xmlns="" id="{A5F60E22-87D6-B886-C5C9-C22524365C05}"/>
              </a:ext>
            </a:extLst>
          </p:cNvPr>
          <p:cNvSpPr>
            <a:spLocks noGrp="1"/>
          </p:cNvSpPr>
          <p:nvPr>
            <p:ph idx="1"/>
          </p:nvPr>
        </p:nvSpPr>
        <p:spPr>
          <a:xfrm>
            <a:off x="289719" y="152400"/>
            <a:ext cx="6465887" cy="584775"/>
          </a:xfrm>
        </p:spPr>
        <p:txBody>
          <a:bodyPr>
            <a:spAutoFit/>
          </a:bodyPr>
          <a:lstStyle/>
          <a:p>
            <a:pPr marL="0" indent="0" eaLnBrk="1" hangingPunct="1">
              <a:buFont typeface="Arial" panose="020B0604020202020204" pitchFamily="34" charset="0"/>
              <a:buNone/>
            </a:pPr>
            <a:r>
              <a:rPr lang="en-US" altLang="en-US" b="1" dirty="0">
                <a:solidFill>
                  <a:schemeClr val="accent1">
                    <a:lumMod val="75000"/>
                  </a:schemeClr>
                </a:solidFill>
                <a:latin typeface="Arial" panose="020B0604020202020204" pitchFamily="34" charset="0"/>
                <a:cs typeface="Arial" panose="020B0604020202020204" pitchFamily="34" charset="0"/>
              </a:rPr>
              <a:t>I. </a:t>
            </a:r>
            <a:r>
              <a:rPr lang="en-US" altLang="en-US" b="1" dirty="0" err="1">
                <a:solidFill>
                  <a:schemeClr val="accent1">
                    <a:lumMod val="75000"/>
                  </a:schemeClr>
                </a:solidFill>
                <a:latin typeface="Arial" panose="020B0604020202020204" pitchFamily="34" charset="0"/>
                <a:cs typeface="Arial" panose="020B0604020202020204" pitchFamily="34" charset="0"/>
              </a:rPr>
              <a:t>Độ</a:t>
            </a:r>
            <a:r>
              <a:rPr lang="en-US" altLang="en-US" b="1" dirty="0">
                <a:solidFill>
                  <a:schemeClr val="accent1">
                    <a:lumMod val="75000"/>
                  </a:schemeClr>
                </a:solidFill>
                <a:latin typeface="Arial" panose="020B0604020202020204" pitchFamily="34" charset="0"/>
                <a:cs typeface="Arial" panose="020B0604020202020204" pitchFamily="34" charset="0"/>
              </a:rPr>
              <a:t> to </a:t>
            </a:r>
            <a:r>
              <a:rPr lang="en-US" altLang="en-US" b="1" dirty="0" err="1">
                <a:solidFill>
                  <a:schemeClr val="accent1">
                    <a:lumMod val="75000"/>
                  </a:schemeClr>
                </a:solidFill>
                <a:latin typeface="Arial" panose="020B0604020202020204" pitchFamily="34" charset="0"/>
                <a:cs typeface="Arial" panose="020B0604020202020204" pitchFamily="34" charset="0"/>
              </a:rPr>
              <a:t>của</a:t>
            </a:r>
            <a:r>
              <a:rPr lang="en-US" altLang="en-US" b="1" dirty="0">
                <a:solidFill>
                  <a:schemeClr val="accent1">
                    <a:lumMod val="75000"/>
                  </a:schemeClr>
                </a:solidFill>
                <a:latin typeface="Arial" panose="020B0604020202020204" pitchFamily="34" charset="0"/>
                <a:cs typeface="Arial" panose="020B0604020202020204" pitchFamily="34" charset="0"/>
              </a:rPr>
              <a:t> </a:t>
            </a:r>
            <a:r>
              <a:rPr lang="en-US" altLang="en-US" b="1" dirty="0" err="1">
                <a:solidFill>
                  <a:schemeClr val="accent1">
                    <a:lumMod val="75000"/>
                  </a:schemeClr>
                </a:solidFill>
                <a:latin typeface="Arial" panose="020B0604020202020204" pitchFamily="34" charset="0"/>
                <a:cs typeface="Arial" panose="020B0604020202020204" pitchFamily="34" charset="0"/>
              </a:rPr>
              <a:t>âm</a:t>
            </a:r>
            <a:r>
              <a:rPr lang="en-US" altLang="en-US" b="1" dirty="0">
                <a:solidFill>
                  <a:schemeClr val="accent1">
                    <a:lumMod val="75000"/>
                  </a:schemeClr>
                </a:solidFill>
                <a:latin typeface="Arial" panose="020B0604020202020204" pitchFamily="34" charset="0"/>
                <a:cs typeface="Arial" panose="020B0604020202020204" pitchFamily="34" charset="0"/>
              </a:rPr>
              <a:t> </a:t>
            </a:r>
          </a:p>
        </p:txBody>
      </p:sp>
      <p:sp>
        <p:nvSpPr>
          <p:cNvPr id="5" name="Text Box 21">
            <a:extLst>
              <a:ext uri="{FF2B5EF4-FFF2-40B4-BE49-F238E27FC236}">
                <a16:creationId xmlns:a16="http://schemas.microsoft.com/office/drawing/2014/main" xmlns="" id="{AB3608C6-A02B-AC8B-210C-CB82DC738D8C}"/>
              </a:ext>
            </a:extLst>
          </p:cNvPr>
          <p:cNvSpPr txBox="1">
            <a:spLocks noChangeArrowheads="1"/>
          </p:cNvSpPr>
          <p:nvPr/>
        </p:nvSpPr>
        <p:spPr bwMode="auto">
          <a:xfrm>
            <a:off x="-290001" y="769313"/>
            <a:ext cx="8885519" cy="523220"/>
          </a:xfrm>
          <a:prstGeom prst="rect">
            <a:avLst/>
          </a:prstGeom>
          <a:noFill/>
          <a:ln w="9525">
            <a:noFill/>
            <a:miter lim="800000"/>
            <a:headEnd/>
            <a:tailEnd/>
          </a:ln>
          <a:effectLst/>
        </p:spPr>
        <p:txBody>
          <a:bodyPr wrap="square">
            <a:spAutoFit/>
          </a:bodyPr>
          <a:lstStyle/>
          <a:p>
            <a:pPr algn="just" defTabSz="114300" eaLnBrk="1" hangingPunct="1">
              <a:spcBef>
                <a:spcPct val="50000"/>
              </a:spcBef>
              <a:defRPr/>
            </a:pP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âm</a:t>
            </a:r>
            <a:r>
              <a:rPr lang="en-US" altLang="en-US" sz="28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17DE5B9-1EAA-4897-B74D-98982D1BA35D}:281"/>
  <p:tag name="GENSWF_ADVANCE_TIME" val="0.001"/>
  <p:tag name="ISPRING_CUSTOM_TIMING_USED" val="1"/>
  <p:tag name="ISPRING_SLIDE_ID_2" val="{79DCEC29-635C-4F87-BA50-207AE8DE4065}"/>
  <p:tag name="GENSWF_SLIDE_TITLE" val="Cảm ơn"/>
  <p:tag name="ISPRING_SLIDE_INDENT_LEVEL" val="0"/>
  <p:tag name="ISPRING_PRESENTER_ID" val="{FB0419A3-B378-46C4-9C7A-448D729DC2FD}"/>
  <p:tag name="ISPRING_PLAYER_LAYOUT_TYPE" val="Full"/>
  <p:tag name="ISPRING_PLAYER_PLAYLIST_ID" val="8a4a43858a567fb0e013d148aeb760afc3b846a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TotalTime>
  <Words>2448</Words>
  <Application>Microsoft Office PowerPoint</Application>
  <PresentationFormat>Custom</PresentationFormat>
  <Paragraphs>296</Paragraphs>
  <Slides>52</Slides>
  <Notes>3</Notes>
  <HiddenSlides>0</HiddenSlides>
  <MMClips>4</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BÀI 13 – TIẾT 51, 52, 53  ĐỘ TO VÀ ĐỘ CAO CỦA ÂM</vt:lpstr>
      <vt:lpstr>Nếu kẹp một đầu thước thép vào mặt bàn, dùng tay gảy đầu còn lại thì thước có thể phát ra âm thanh. Khi khoảng cách giữa đầu tự do của thước với mép bàn khác nhau thì âm phát ra khác nhau. Vì sao? </vt:lpstr>
      <vt:lpstr>PowerPoint Presentation</vt:lpstr>
      <vt:lpstr>Hình dưới đây cho thấy đồ thị dao động âm trên màn dao động kí khi nguồn âm là một âm thoa được gõ nhẹ (a) và gõ mạnh (b). Sóng âm nào có biên độ dao động lớn hơn ? </vt:lpstr>
      <vt:lpstr>PowerPoint Presentation</vt:lpstr>
      <vt:lpstr>Biên độ dao động hiển thị trên màn hình tỉ lệ với biên độ dao động của song âm mà micro nhận được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Vận Dụng</vt:lpstr>
      <vt:lpstr>Hình 13.6: hai đồ thị dao động âm (a) và (b) có cùng biên độ nhưng khác tần số </vt:lpstr>
      <vt:lpstr>Tai người nghe được toàn bộ âm không?</vt:lpstr>
      <vt:lpstr>PowerPoint Presentation</vt:lpstr>
      <vt:lpstr>PowerPoint Presentation</vt:lpstr>
      <vt:lpstr>PowerPoint Presentation</vt:lpstr>
      <vt:lpstr>PowerPoint Presentation</vt:lpstr>
      <vt:lpstr>PowerPoint Presentation</vt:lpstr>
      <vt:lpstr> CHỦ ĐỀ 4- ÂM THANH   BÀI 13- ĐỘ TO VÀ ĐỘ CAO CỦA ÂM </vt:lpstr>
      <vt:lpstr>Bài 13:  ĐỘ TO VÀ ĐỘ CAO CỦA ÂM  ( Tiết 3 )</vt:lpstr>
      <vt:lpstr>Bài 13:  ĐỘ TO VÀ ĐỘ CAO CỦA ÂM  ( Tiết 3 )</vt:lpstr>
      <vt:lpstr>PowerPoint Presentation</vt:lpstr>
      <vt:lpstr>PowerPoint Presentation</vt:lpstr>
      <vt:lpstr>PowerPoint Presentation</vt:lpstr>
      <vt:lpstr>Bài 13:  ĐỘ TO VÀ ĐỘ CAO CỦA ÂM  ( Tiết 3 )</vt:lpstr>
      <vt:lpstr>Bài 13:  ĐỘ TO VÀ ĐỘ CAO CỦA ÂM  ( Tiết 3 )</vt:lpstr>
      <vt:lpstr>Bài 13:  ĐỘ TO VÀ ĐỘ CAO CỦA ÂM  ( Tiết 3 )</vt:lpstr>
      <vt:lpstr>Bài 13:  ĐỘ TO VÀ ĐỘ CAO CỦA ÂM  ( Tiết 3 )</vt:lpstr>
      <vt:lpstr>PowerPoint Presentation</vt:lpstr>
      <vt:lpstr>PowerPoint Presentation</vt:lpstr>
    </vt:vector>
  </TitlesOfParts>
  <Company>0978.257.885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WinXP_SP2_Full</dc:creator>
  <cp:lastModifiedBy>Administrator</cp:lastModifiedBy>
  <cp:revision>106</cp:revision>
  <dcterms:created xsi:type="dcterms:W3CDTF">2009-07-22T05:35:12Z</dcterms:created>
  <dcterms:modified xsi:type="dcterms:W3CDTF">2025-12-13T01:56:17Z</dcterms:modified>
</cp:coreProperties>
</file>