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7"/>
  </p:notesMasterIdLst>
  <p:sldIdLst>
    <p:sldId id="270" r:id="rId3"/>
    <p:sldId id="259" r:id="rId4"/>
    <p:sldId id="261" r:id="rId5"/>
    <p:sldId id="262" r:id="rId6"/>
    <p:sldId id="263" r:id="rId7"/>
    <p:sldId id="266" r:id="rId8"/>
    <p:sldId id="265" r:id="rId9"/>
    <p:sldId id="267" r:id="rId10"/>
    <p:sldId id="264" r:id="rId11"/>
    <p:sldId id="328" r:id="rId12"/>
    <p:sldId id="272" r:id="rId13"/>
    <p:sldId id="273" r:id="rId14"/>
    <p:sldId id="275" r:id="rId15"/>
    <p:sldId id="277" r:id="rId16"/>
    <p:sldId id="276" r:id="rId17"/>
    <p:sldId id="279" r:id="rId18"/>
    <p:sldId id="278" r:id="rId19"/>
    <p:sldId id="280" r:id="rId20"/>
    <p:sldId id="281" r:id="rId21"/>
    <p:sldId id="282" r:id="rId22"/>
    <p:sldId id="284" r:id="rId23"/>
    <p:sldId id="285" r:id="rId24"/>
    <p:sldId id="288" r:id="rId25"/>
    <p:sldId id="286" r:id="rId26"/>
    <p:sldId id="287" r:id="rId27"/>
    <p:sldId id="289" r:id="rId28"/>
    <p:sldId id="290" r:id="rId29"/>
    <p:sldId id="291" r:id="rId30"/>
    <p:sldId id="292" r:id="rId31"/>
    <p:sldId id="293" r:id="rId32"/>
    <p:sldId id="294" r:id="rId33"/>
    <p:sldId id="297" r:id="rId34"/>
    <p:sldId id="295" r:id="rId35"/>
    <p:sldId id="298" r:id="rId36"/>
    <p:sldId id="296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4" r:id="rId61"/>
    <p:sldId id="322" r:id="rId62"/>
    <p:sldId id="323" r:id="rId63"/>
    <p:sldId id="325" r:id="rId64"/>
    <p:sldId id="326" r:id="rId65"/>
    <p:sldId id="327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63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3496" y="2357735"/>
            <a:ext cx="1020503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u="sng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7200" b="1" u="sng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37</a:t>
            </a:r>
            <a:r>
              <a:rPr lang="en-US" sz="7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: </a:t>
            </a:r>
          </a:p>
          <a:p>
            <a:pPr algn="ctr"/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sản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ở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vật</a:t>
            </a:r>
            <a:endParaRPr lang="en-US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7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574" y="943424"/>
            <a:ext cx="5546191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ắp xếp các từ để tạo thành câu hoàn chỉnh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6" y="1683651"/>
            <a:ext cx="4747403" cy="49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22328" y="108023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5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nh sản vô tính ở thực vật là gì? - Thư Viện Hỏi Đá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754743"/>
            <a:ext cx="5885542" cy="267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72117" y="43546"/>
            <a:ext cx="4818742" cy="59508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ãy liệt kê tất cả những đặc điểm về hình thái và chức năng của các loại lá  biến dạng - trang 85 | Dạy Học Tố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7" y="849996"/>
            <a:ext cx="5842001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ý thuyết sinh sản vô tính ở động vật sinh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2"/>
          <a:stretch/>
        </p:blipFill>
        <p:spPr bwMode="auto">
          <a:xfrm>
            <a:off x="213631" y="3429000"/>
            <a:ext cx="5860596" cy="318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ài 44: Sinh Sản Vô Tính Ở Động Vật (Chương IV: Sinh Sản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1747"/>
            <a:ext cx="5799943" cy="319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631" y="2696036"/>
            <a:ext cx="2046514" cy="711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bỏng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2728701"/>
            <a:ext cx="1436914" cy="711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gừng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631" y="3476215"/>
            <a:ext cx="1513569" cy="711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3468926"/>
            <a:ext cx="2046514" cy="711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74193"/>
            <a:ext cx="121920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27875"/>
            <a:ext cx="12192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(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4" grpId="0" animBg="1"/>
      <p:bldP spid="4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Giải bài 37 Sinh sản ở sinh vật | Giải khoa học tự nhiên 7 chân trời sáng  tạo - Tech12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7" y="1404715"/>
            <a:ext cx="5823650" cy="528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920139"/>
              </p:ext>
            </p:extLst>
          </p:nvPr>
        </p:nvGraphicFramePr>
        <p:xfrm>
          <a:off x="6197606" y="3309257"/>
          <a:ext cx="5660568" cy="3381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5880"/>
                <a:gridCol w="1204688"/>
              </a:tblGrid>
              <a:tr h="13136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08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111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 cá thể con.</a:t>
                      </a:r>
                      <a:endParaRPr lang="en-US" sz="32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97606" y="1404715"/>
            <a:ext cx="560250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xét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sản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</a:t>
            </a:r>
            <a:r>
              <a:rPr kumimoji="0" lang="en-US" sz="36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trùng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hoàn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4357"/>
              </p:ext>
            </p:extLst>
          </p:nvPr>
        </p:nvGraphicFramePr>
        <p:xfrm>
          <a:off x="6197606" y="1524021"/>
          <a:ext cx="5718623" cy="3703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4560"/>
                <a:gridCol w="3614063"/>
              </a:tblGrid>
              <a:tr h="968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7336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cá thể con sau sinh sản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8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 cá thể con.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331199" y="1582071"/>
            <a:ext cx="3570516" cy="1219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86059" y="2801281"/>
            <a:ext cx="3672113" cy="1489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16685" y="4232370"/>
            <a:ext cx="3570516" cy="986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9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5" grpId="1"/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iải bài 37 Sinh sản ở sinh vật | Giải khoa học tự nhiên 7 chân trời sáng  tạo - Tech12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7" y="1404715"/>
            <a:ext cx="5823650" cy="528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97600" y="1393381"/>
            <a:ext cx="57186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5659" y="3471671"/>
            <a:ext cx="56025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173050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Quan sát Hình 37.4, hãy cho biết sinh sản ở cây dây nhện có điểm gì khác  với sinh sản ở trùng biến hình | Giải khoa học tự nhiên 7 ch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" y="1433742"/>
            <a:ext cx="5747657" cy="42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26" y="5752832"/>
            <a:ext cx="12177474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37.4,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Giải bài 37 Sinh sản ở sinh vật | Giải khoa học tự nhiên 7 chân trời sáng  tạo - Tech12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63" y="1433743"/>
            <a:ext cx="5823650" cy="42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780782"/>
            <a:ext cx="1217747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28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26" y="5711761"/>
            <a:ext cx="1217747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6" descr="Quan sát Hình 37.4, hãy cho biết sinh sản ở cây dây nhện có điểm gì khác  với sinh sản ở trùng biến hình | Giải khoa học tự nhiên 7 ch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" y="1433742"/>
            <a:ext cx="5747657" cy="42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iải bài 37 Sinh sản ở sinh vật | Giải khoa học tự nhiên 7 chân trời sáng  tạo - Tech12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63" y="1433743"/>
            <a:ext cx="5823650" cy="42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526" y="5095580"/>
            <a:ext cx="1217747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0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983" y="1457847"/>
            <a:ext cx="117928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Bài 37. Sinh sản ở sinh vật trang 166, 167, 168, 169, 170, 171, 172, 173,  174 Khoa học tự nhiên 7 - Chân trời sáng tạo | SGK Khoa học tự nhiên 7 - 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8" y="1494979"/>
            <a:ext cx="11513911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ây lá bỏng và những công dụng kỳ diệu với sức khỏ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3" y="3605790"/>
            <a:ext cx="4426856" cy="197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Khoai lang mọc mầm có ăn được không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028" y="1494979"/>
            <a:ext cx="3628571" cy="19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25" y="6205248"/>
            <a:ext cx="12177475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28" name="Picture 12" descr="Cách ươm hạt dâu tây ở Mỹ.How to grow strawberries from seed.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t="8215" r="9576" b="7977"/>
          <a:stretch/>
        </p:blipFill>
        <p:spPr bwMode="auto">
          <a:xfrm>
            <a:off x="271688" y="1494977"/>
            <a:ext cx="2892434" cy="193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1688" y="2902857"/>
            <a:ext cx="1988457" cy="5116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58743" y="5100637"/>
            <a:ext cx="2612570" cy="5116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bỏng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75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5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75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89319"/>
              </p:ext>
            </p:extLst>
          </p:nvPr>
        </p:nvGraphicFramePr>
        <p:xfrm>
          <a:off x="570779" y="1494979"/>
          <a:ext cx="11084191" cy="3846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0364"/>
                <a:gridCol w="7953827"/>
              </a:tblGrid>
              <a:tr h="28321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1323"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bỏng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1828"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7943"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45037" y="1349839"/>
            <a:ext cx="2119085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30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7954" y="2224324"/>
            <a:ext cx="7561942" cy="736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88244" y="5196121"/>
            <a:ext cx="7496613" cy="994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lnSpc>
                <a:spcPct val="130000"/>
              </a:lnSpc>
              <a:spcAft>
                <a:spcPts val="0"/>
              </a:spcAft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7964" y="2888346"/>
            <a:ext cx="6995870" cy="584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lnSpc>
                <a:spcPct val="13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0187" y="3483369"/>
            <a:ext cx="7823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80972" y="4365124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8650" y="4383270"/>
            <a:ext cx="2119085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300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Bài 37. Sinh sản ở sinh vật trang 166, 167, 168, 169, 170, 171, 172, 173,  174 Khoa học tự nhiên 7 - Chân trời sáng tạo | SGK Khoa học tự nhiên 7 - 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8" y="1494979"/>
            <a:ext cx="11513911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72394"/>
            <a:ext cx="12191999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37.5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76" y="5657671"/>
            <a:ext cx="1217747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-2049" y="5804388"/>
            <a:ext cx="1219199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7706" y="58059"/>
            <a:ext cx="6662052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inh sản sinh dưỡng tự nhiên là gì ? Cho ví d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7" y="825230"/>
            <a:ext cx="10058400" cy="58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577" y="3147715"/>
            <a:ext cx="11792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77" y="1407895"/>
            <a:ext cx="117928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6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ài 37. Sinh sản ở sinh vật trang 166, 167, 168, 169, 170, 171, 172, 173,  174 Khoa học tự nhiên 7 - Chân trời sáng tạo | SGK Khoa học tự nhiên 7 - 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0" y="1422410"/>
            <a:ext cx="11702597" cy="226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114216"/>
              </p:ext>
            </p:extLst>
          </p:nvPr>
        </p:nvGraphicFramePr>
        <p:xfrm>
          <a:off x="-2038" y="3396342"/>
          <a:ext cx="12135977" cy="3461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726"/>
                <a:gridCol w="8302810"/>
                <a:gridCol w="2285441"/>
              </a:tblGrid>
              <a:tr h="833552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gọi hình thức</a:t>
                      </a:r>
                    </a:p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 sản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771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endParaRPr lang="en-US" sz="2000" u="none" strike="noStrike" spc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335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/>
                        <a:buNone/>
                        <a:tabLst>
                          <a:tab pos="105410" algn="l"/>
                        </a:tabLst>
                      </a:pPr>
                      <a:r>
                        <a:rPr lang="en-US" sz="200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en-US" sz="2000" u="none" strike="noStrike" spc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393406" y="4884083"/>
            <a:ext cx="6137484" cy="384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>
              <a:lnSpc>
                <a:spcPct val="130000"/>
              </a:lnSpc>
              <a:spcAft>
                <a:spcPts val="20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2430" y="4093030"/>
            <a:ext cx="4615543" cy="508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>
              <a:lnSpc>
                <a:spcPct val="130000"/>
              </a:lnSpc>
              <a:spcAft>
                <a:spcPts val="20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2420" y="4441378"/>
            <a:ext cx="5268686" cy="522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>
              <a:lnSpc>
                <a:spcPct val="130000"/>
              </a:lnSpc>
              <a:spcAft>
                <a:spcPts val="20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01944" y="4408731"/>
            <a:ext cx="1872343" cy="508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90269" y="4292619"/>
            <a:ext cx="1828787" cy="740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83009" y="5486443"/>
            <a:ext cx="1828787" cy="740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02" y="5595305"/>
            <a:ext cx="1857818" cy="870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12701" y="5283247"/>
            <a:ext cx="6502392" cy="370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7000"/>
              </a:lnSpc>
              <a:buClr>
                <a:srgbClr val="000000"/>
              </a:buClr>
              <a:buSzPts val="1100"/>
              <a:tabLst>
                <a:tab pos="105410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6405" y="5696903"/>
            <a:ext cx="8048166" cy="573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698200" y="6386288"/>
            <a:ext cx="6270150" cy="370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7000"/>
              </a:lnSpc>
              <a:buClr>
                <a:srgbClr val="000000"/>
              </a:buClr>
              <a:buSzPts val="1100"/>
              <a:tabLst>
                <a:tab pos="107315" algn="l"/>
              </a:tabLs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2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ài 37. Sinh sản ở sinh vật trang 166, 167, 168, 169, 170, 171, 172, 173,  174 Khoa học tự nhiên 7 - Chân trời sáng tạo | SGK Khoa học tự nhiên 7 - 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1" y="1422410"/>
            <a:ext cx="11600996" cy="361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25" y="5783107"/>
            <a:ext cx="1217747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" y="4622063"/>
            <a:ext cx="12177475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0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577" y="3147715"/>
            <a:ext cx="11792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77" y="1407895"/>
            <a:ext cx="117928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1263" y="4208899"/>
            <a:ext cx="117311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San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646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QUAN\Pictures\Screenshots\Screenshot (10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t="36459" r="8949" b="19891"/>
          <a:stretch/>
        </p:blipFill>
        <p:spPr bwMode="auto">
          <a:xfrm>
            <a:off x="319315" y="1604716"/>
            <a:ext cx="11437256" cy="479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QUAN\Pictures\Screenshots\Screenshot (106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3" t="41417" r="8949" b="15130"/>
          <a:stretch/>
        </p:blipFill>
        <p:spPr bwMode="auto">
          <a:xfrm>
            <a:off x="290287" y="1436913"/>
            <a:ext cx="11699570" cy="49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QUAN\Pictures\Screenshots\Screenshot (104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37847" r="8949" b="14732"/>
          <a:stretch/>
        </p:blipFill>
        <p:spPr bwMode="auto">
          <a:xfrm>
            <a:off x="275772" y="1349828"/>
            <a:ext cx="11632320" cy="503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3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QUAN\Pictures\Screenshots\Screenshot (107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t="53720" r="9060" b="9574"/>
          <a:stretch/>
        </p:blipFill>
        <p:spPr bwMode="auto">
          <a:xfrm>
            <a:off x="304799" y="1494978"/>
            <a:ext cx="11713029" cy="460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4800" y="5979885"/>
            <a:ext cx="7126514" cy="827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37.10.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8" y="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514" y="1514686"/>
            <a:ext cx="11654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37.7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37.10,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C:\Users\QUAN\Pictures\Screenshots\Screenshot (104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37847" r="8949" b="20198"/>
          <a:stretch/>
        </p:blipFill>
        <p:spPr bwMode="auto">
          <a:xfrm>
            <a:off x="268514" y="2715016"/>
            <a:ext cx="11639577" cy="34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34971" y="6139543"/>
            <a:ext cx="3962400" cy="68942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QUAN\Pictures\Screenshots\Screenshot (10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t="36459" r="8949" b="24911"/>
          <a:stretch/>
        </p:blipFill>
        <p:spPr bwMode="auto">
          <a:xfrm>
            <a:off x="319315" y="1604716"/>
            <a:ext cx="11437256" cy="42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4971" y="6008917"/>
            <a:ext cx="3962400" cy="68942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12562" y="61236"/>
            <a:ext cx="6937829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Quần thể hươu cao cổ phục hồi ngoạn mục khắp châu Phi - ThienNhien.Net |  Con người và Thiên nh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9" y="859519"/>
            <a:ext cx="4735739" cy="246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hững bí mật về hươu cao cổ - KhoaHoc.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4" y="859520"/>
            <a:ext cx="4920343" cy="246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ia đình nhà mèo - Đọc báo, tin tức mới nhất 24h qua - Afami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8" y="3563257"/>
            <a:ext cx="4735739" cy="27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ìm nhà mới cho gia đình mèo con - chodocu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4" y="3563257"/>
            <a:ext cx="4920343" cy="27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QUAN\Pictures\Screenshots\Screenshot (107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t="53720" r="9060" b="9574"/>
          <a:stretch/>
        </p:blipFill>
        <p:spPr bwMode="auto">
          <a:xfrm>
            <a:off x="304799" y="1494978"/>
            <a:ext cx="11713029" cy="460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4971" y="6008917"/>
            <a:ext cx="3962400" cy="68942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QUAN\Pictures\Screenshots\Screenshot (106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3" t="41417" r="8949" b="20309"/>
          <a:stretch/>
        </p:blipFill>
        <p:spPr bwMode="auto">
          <a:xfrm>
            <a:off x="290287" y="1436913"/>
            <a:ext cx="11699570" cy="439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4971" y="5936347"/>
            <a:ext cx="3962400" cy="68942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25" y="5835579"/>
            <a:ext cx="1217747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25" y="5296216"/>
            <a:ext cx="1217747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trổng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57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animBg="1"/>
      <p:bldP spid="2" grpId="1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25" y="798293"/>
            <a:ext cx="6299195" cy="69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7721" y="2024855"/>
            <a:ext cx="117747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Stencil" pitchFamily="82" charset="0"/>
              <a:buChar char="­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Stencil" pitchFamily="82" charset="0"/>
              <a:buChar char="­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5953" y="1443985"/>
            <a:ext cx="11731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4056" y="1137456"/>
            <a:ext cx="58492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194" name="Picture 2" descr="C:\Users\QUAN\Pictures\Screenshots\Screenshot (108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t="40427" r="34382" b="31994"/>
          <a:stretch/>
        </p:blipFill>
        <p:spPr bwMode="auto">
          <a:xfrm>
            <a:off x="624115" y="856344"/>
            <a:ext cx="5341257" cy="25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0514" y="85634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4056" y="3605964"/>
            <a:ext cx="5849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6" name="Picture 4" descr="Bí quyết giâm cành hoa hồng dễ dang (How to Grow Roses from Cuttings Easy)  – Cẩm nang nuôi trồng sinh vật cản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14571" b="15589"/>
          <a:stretch/>
        </p:blipFill>
        <p:spPr bwMode="auto">
          <a:xfrm>
            <a:off x="624114" y="3485770"/>
            <a:ext cx="5341257" cy="33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115" y="5783943"/>
            <a:ext cx="2627086" cy="105954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4056" y="4726724"/>
            <a:ext cx="58492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57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2" grpId="1"/>
      <p:bldP spid="5" grpId="0"/>
      <p:bldP spid="6" grpId="0"/>
      <p:bldP spid="6" grpId="1"/>
      <p:bldP spid="7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284" y="1161143"/>
            <a:ext cx="116114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310" y="2267167"/>
            <a:ext cx="116114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,...;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cam,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,...;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4919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486" y="1542150"/>
            <a:ext cx="11190515" cy="1886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học tập - Tìm đáp án, giải bài tập, để học tố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5242" y="906307"/>
            <a:ext cx="1046151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u="sng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7200" b="1" u="sng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37</a:t>
            </a:r>
            <a:r>
              <a:rPr lang="en-US" sz="72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: </a:t>
            </a:r>
          </a:p>
          <a:p>
            <a:pPr algn="ctr"/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sản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ở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vật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( </a:t>
            </a:r>
            <a:r>
              <a:rPr lang="en-US" sz="72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tt</a:t>
            </a:r>
            <a:r>
              <a:rPr lang="en-US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en-US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1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Lớp Lưỡng cư - Bài 35. Ếch đồng - Hoc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696688"/>
            <a:ext cx="6037942" cy="473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hi trùng roi xanh sinh sản thì bộ phận phân đôi trước là | VietJack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 bwMode="auto">
          <a:xfrm>
            <a:off x="6110514" y="696688"/>
            <a:ext cx="6072126" cy="473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599" y="4437744"/>
            <a:ext cx="2801258" cy="9434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0514" y="4390573"/>
            <a:ext cx="2919948" cy="10377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14" y="5601194"/>
            <a:ext cx="121681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" y="17009"/>
            <a:ext cx="12181565" cy="686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83195" y="1358673"/>
            <a:ext cx="5769346" cy="5259837"/>
            <a:chOff x="326654" y="1358677"/>
            <a:chExt cx="5769346" cy="5259837"/>
          </a:xfrm>
        </p:grpSpPr>
        <p:pic>
          <p:nvPicPr>
            <p:cNvPr id="3076" name="Picture 4" descr="Quan sát Hình 37.17 và 37.18, vẽ sơ đồ chung về sinh sản hữu tính ở động vật...  | baivan.ne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99"/>
            <a:stretch/>
          </p:blipFill>
          <p:spPr bwMode="auto">
            <a:xfrm>
              <a:off x="326654" y="1358677"/>
              <a:ext cx="5769346" cy="5259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878114" y="3048797"/>
              <a:ext cx="1146629" cy="3338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953" y="747879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140" y="2549641"/>
            <a:ext cx="1683657" cy="4991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3111" y="2506099"/>
            <a:ext cx="1683657" cy="4991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1407968" y="3048793"/>
            <a:ext cx="1" cy="401026"/>
          </a:xfrm>
          <a:prstGeom prst="straightConnector1">
            <a:avLst/>
          </a:prstGeom>
          <a:ln w="57150" cmpd="sng">
            <a:solidFill>
              <a:srgbClr val="FF0000">
                <a:alpha val="61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93111" y="3005251"/>
            <a:ext cx="1030514" cy="491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47970" y="3456555"/>
            <a:ext cx="1683657" cy="4991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627" y="3489439"/>
            <a:ext cx="1683657" cy="4991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934939" y="3020558"/>
            <a:ext cx="1" cy="401026"/>
          </a:xfrm>
          <a:prstGeom prst="straightConnector1">
            <a:avLst/>
          </a:prstGeom>
          <a:ln w="57150" cmpd="sng">
            <a:solidFill>
              <a:srgbClr val="FF0000">
                <a:alpha val="61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322368" y="4162306"/>
            <a:ext cx="1128812" cy="2495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60875" y="4634021"/>
            <a:ext cx="1762750" cy="5766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516" y="5290459"/>
            <a:ext cx="2067959" cy="2883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75840" y="5747658"/>
            <a:ext cx="1146528" cy="3351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rứng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74706" y="5578764"/>
            <a:ext cx="867544" cy="3582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08368" y="6241800"/>
            <a:ext cx="1320714" cy="3582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Mô tả khái quát quá trình sinh sản hữu tính ở động vật. Lấy ví dụ ở động  vật đẻ con và động vật đẻ trứng... | baivan.n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2"/>
          <a:stretch/>
        </p:blipFill>
        <p:spPr bwMode="auto">
          <a:xfrm>
            <a:off x="6138319" y="1379695"/>
            <a:ext cx="5937567" cy="52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039504" y="2896673"/>
            <a:ext cx="903473" cy="3582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78984" y="5759372"/>
            <a:ext cx="1269930" cy="4824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72137" y="4728202"/>
            <a:ext cx="1269930" cy="4824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41060" y="4310284"/>
            <a:ext cx="973683" cy="370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018105" y="4284244"/>
            <a:ext cx="1144869" cy="370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39183" y="799294"/>
            <a:ext cx="5665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78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8184" y="1387344"/>
            <a:ext cx="7455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Mô tả khái quát quá trình sinh sản hữu tính ở động vật. Lấy ví dụ ở động  vật đẻ con và động vật đẻ trứng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2"/>
          <a:stretch/>
        </p:blipFill>
        <p:spPr bwMode="auto">
          <a:xfrm>
            <a:off x="418184" y="2033675"/>
            <a:ext cx="5677816" cy="473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89951" y="3393787"/>
            <a:ext cx="1076345" cy="8738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2823" y="5983271"/>
            <a:ext cx="1523920" cy="6527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2753" y="4969416"/>
            <a:ext cx="1269930" cy="4824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01243" y="4680550"/>
            <a:ext cx="973683" cy="370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7881" y="4680550"/>
            <a:ext cx="1144869" cy="370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Mô tả khái quát quá trình sinh sản hữu tính ở động vật. Lấy ví dụ ở động  vật đẻ con và động vật đẻ trứng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69" r="88480" b="6862"/>
          <a:stretch/>
        </p:blipFill>
        <p:spPr bwMode="auto">
          <a:xfrm>
            <a:off x="418184" y="4267657"/>
            <a:ext cx="654106" cy="23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ô tả khái quát quá trình sinh sản hữu tính ở động vật. Lấy ví dụ ở động  vật đẻ con và động vật đẻ trứng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58" b="60004"/>
          <a:stretch/>
        </p:blipFill>
        <p:spPr bwMode="auto">
          <a:xfrm>
            <a:off x="400522" y="2033675"/>
            <a:ext cx="689429" cy="203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8534401" y="2946399"/>
            <a:ext cx="391885" cy="278674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247174" y="4339770"/>
            <a:ext cx="493401" cy="0"/>
          </a:xfrm>
          <a:prstGeom prst="straightConnector1">
            <a:avLst/>
          </a:prstGeom>
          <a:ln w="57150" cmpd="sng">
            <a:solidFill>
              <a:srgbClr val="FF0000">
                <a:alpha val="61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1350254" y="4737034"/>
            <a:ext cx="1" cy="401026"/>
          </a:xfrm>
          <a:prstGeom prst="straightConnector1">
            <a:avLst/>
          </a:prstGeom>
          <a:ln w="57150" cmpd="sng">
            <a:solidFill>
              <a:srgbClr val="FF0000">
                <a:alpha val="61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1350255" y="5821540"/>
            <a:ext cx="1" cy="401026"/>
          </a:xfrm>
          <a:prstGeom prst="straightConnector1">
            <a:avLst/>
          </a:prstGeom>
          <a:ln w="57150" cmpd="sng">
            <a:solidFill>
              <a:srgbClr val="FF0000">
                <a:alpha val="61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493874" y="6245567"/>
            <a:ext cx="1596570" cy="5834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56069E-6 L 0.48567 -0.32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4" y="-16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93064E-6 L 0.47382 -0.447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85" y="-22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4971E-6 L 0.48919 0.383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53" y="19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9.24855E-7 L 0.48815 0.256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12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93064E-6 L 0.52734 -0.129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-6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5.20231E-7 L 0.55352 -0.075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3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5.20231E-7 L 0.4582 0.0975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4" y="4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575" y="943424"/>
            <a:ext cx="4767944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195325"/>
              </p:ext>
            </p:extLst>
          </p:nvPr>
        </p:nvGraphicFramePr>
        <p:xfrm>
          <a:off x="5326748" y="4428294"/>
          <a:ext cx="6358769" cy="1455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2839"/>
                <a:gridCol w="2965930"/>
              </a:tblGrid>
              <a:tr h="488584">
                <a:tc>
                  <a:txBody>
                    <a:bodyPr/>
                    <a:lstStyle/>
                    <a:p>
                      <a:pPr indent="2667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Ông,...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24">
                <a:tc>
                  <a:txBody>
                    <a:bodyPr/>
                    <a:lstStyle/>
                    <a:p>
                      <a:pPr indent="2667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44">
                <a:tc>
                  <a:txBody>
                    <a:bodyPr/>
                    <a:lstStyle/>
                    <a:p>
                      <a:pPr indent="2667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38061" y="1654631"/>
            <a:ext cx="5849253" cy="1175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7090" y="3182252"/>
            <a:ext cx="6705598" cy="957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ắp xếp các từ để tạo thành câu hoàn chỉnh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6" y="1683651"/>
            <a:ext cx="4747403" cy="49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22328" y="108023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5600" y="4426858"/>
            <a:ext cx="2278741" cy="4862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55314" y="5000171"/>
            <a:ext cx="256902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55313" y="5457371"/>
            <a:ext cx="256902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3378" y="3251198"/>
            <a:ext cx="6640282" cy="92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0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8" grpId="0"/>
      <p:bldP spid="8" grpId="1"/>
      <p:bldP spid="10" grpId="0" animBg="1"/>
      <p:bldP spid="6" grpId="0" animBg="1"/>
      <p:bldP spid="12" grpId="0"/>
      <p:bldP spid="14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1335932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85124" y="2460578"/>
            <a:ext cx="1680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25258" y="3106909"/>
            <a:ext cx="0" cy="7538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17357" y="3860800"/>
            <a:ext cx="60411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17357" y="3860800"/>
            <a:ext cx="0" cy="7538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58519" y="3860800"/>
            <a:ext cx="0" cy="7538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62634" y="3222171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64290" y="3193143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64289" y="4614691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26342" y="4614691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62634" y="3222170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64290" y="3193143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64290" y="4621096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23127" y="4614691"/>
            <a:ext cx="1988457" cy="6386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  <p:bldP spid="5" grpId="0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"/>
          <a:stretch/>
        </p:blipFill>
        <p:spPr bwMode="auto">
          <a:xfrm>
            <a:off x="274494" y="1318624"/>
            <a:ext cx="5821505" cy="52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26628" y="1379696"/>
            <a:ext cx="58057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2767" y="1593683"/>
            <a:ext cx="5689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26628" y="3397183"/>
            <a:ext cx="5805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8570" y="3441680"/>
            <a:ext cx="58057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81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2" grpId="1"/>
      <p:bldP spid="6" grpId="0"/>
      <p:bldP spid="9" grpId="0"/>
      <p:bldP spid="9" grpId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924" y="1387344"/>
            <a:ext cx="7646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783771" y="2050426"/>
            <a:ext cx="11045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Quan sát Hình 37.12, nêu các bộ phận của hoa. Quan sát Hình 37.13 và  37.14... | baivan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7" y="1365182"/>
            <a:ext cx="5766252" cy="547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473" y="6126910"/>
            <a:ext cx="4368800" cy="687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747" y="2191654"/>
            <a:ext cx="570135" cy="6241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7501" y="2162623"/>
            <a:ext cx="1001485" cy="3120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8473" y="2561774"/>
            <a:ext cx="812802" cy="370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21620" y="1514857"/>
            <a:ext cx="1059541" cy="3429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0214" y="2588917"/>
            <a:ext cx="989003" cy="3429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96835" y="3130045"/>
            <a:ext cx="710116" cy="605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62702" y="4775197"/>
            <a:ext cx="1112384" cy="41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3647" y="4301262"/>
            <a:ext cx="1112384" cy="41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814" y="4934981"/>
            <a:ext cx="1112384" cy="41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Giải khoa học tự nhiên 7 CTST bài 37 Sinh sản ở sinh vật | Học cùng  hocthoi.n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8"/>
          <a:stretch/>
        </p:blipFill>
        <p:spPr bwMode="auto">
          <a:xfrm>
            <a:off x="6270167" y="1405098"/>
            <a:ext cx="5864049" cy="47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075847" y="6126910"/>
            <a:ext cx="4368800" cy="687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Quan sát Hình 37.12, nêu các bộ phận của hoa. Quan sát Hình 37.13 và  37.14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1"/>
          <a:stretch/>
        </p:blipFill>
        <p:spPr bwMode="auto">
          <a:xfrm>
            <a:off x="347065" y="1344708"/>
            <a:ext cx="5748934" cy="54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Quan sát Hình 37.12, nêu các bộ phận của hoa. Quan sát Hình 37.13 và  37.14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206951" y="1384231"/>
            <a:ext cx="5810877" cy="535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68873" y="6139540"/>
            <a:ext cx="4871584" cy="687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101" y="6141418"/>
            <a:ext cx="5285242" cy="687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0848" y="4759872"/>
            <a:ext cx="1626875" cy="687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9468" y="4763501"/>
            <a:ext cx="1626875" cy="687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Quan sát Hình 37.12, nêu các bộ phận của hoa. Quan sát Hình 37.13 và  37.14... | baivan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7" y="1365182"/>
            <a:ext cx="5766252" cy="547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8473" y="6126910"/>
            <a:ext cx="4368800" cy="687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26629" y="1379696"/>
            <a:ext cx="568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775" y="1995824"/>
            <a:ext cx="1237796" cy="950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3134" y="1379697"/>
            <a:ext cx="824139" cy="492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3133" y="2580025"/>
            <a:ext cx="824139" cy="3039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31075" y="3146194"/>
            <a:ext cx="824139" cy="409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29590" y="4713848"/>
            <a:ext cx="824139" cy="409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2432" y="4857510"/>
            <a:ext cx="824139" cy="409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2432" y="4304042"/>
            <a:ext cx="824139" cy="409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9747" y="2191654"/>
            <a:ext cx="570135" cy="6241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57501" y="2162623"/>
            <a:ext cx="1001485" cy="3120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28473" y="2561774"/>
            <a:ext cx="812802" cy="370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21620" y="1514857"/>
            <a:ext cx="1059541" cy="3429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64728" y="2588917"/>
            <a:ext cx="989003" cy="3429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96835" y="3130045"/>
            <a:ext cx="710116" cy="605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62702" y="4775197"/>
            <a:ext cx="1112384" cy="41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3647" y="4301262"/>
            <a:ext cx="1112384" cy="41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4814" y="4934981"/>
            <a:ext cx="1112384" cy="41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Quan sát Hình 37.12, nêu các bộ phận của hoa. Quan sát Hình 37.13 và  37.14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1" b="12442"/>
          <a:stretch/>
        </p:blipFill>
        <p:spPr bwMode="auto">
          <a:xfrm>
            <a:off x="347065" y="1344709"/>
            <a:ext cx="5748934" cy="18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Quan sát Hình 37.12, nêu các bộ phận của hoa. Quan sát Hình 37.13 và  37.14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6518"/>
          <a:stretch/>
        </p:blipFill>
        <p:spPr bwMode="auto">
          <a:xfrm>
            <a:off x="347065" y="3708397"/>
            <a:ext cx="5748934" cy="267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2777" y="6255657"/>
            <a:ext cx="4366190" cy="54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717" y="3149602"/>
            <a:ext cx="4325257" cy="558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3368" y="2685143"/>
            <a:ext cx="1117599" cy="3466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8174" y="2656115"/>
            <a:ext cx="1262743" cy="371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255655" y="1555354"/>
            <a:ext cx="573314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biệt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lưỡng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đơn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hoàn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36476"/>
              </p:ext>
            </p:extLst>
          </p:nvPr>
        </p:nvGraphicFramePr>
        <p:xfrm>
          <a:off x="6386283" y="3367782"/>
          <a:ext cx="5602516" cy="3128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0629"/>
                <a:gridCol w="1400629"/>
                <a:gridCol w="1400629"/>
                <a:gridCol w="1400629"/>
              </a:tblGrid>
              <a:tr h="580104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2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88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70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4350" algn="l"/>
                        </a:tabLs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676" marR="506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482725" y="3599543"/>
            <a:ext cx="1151790" cy="899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43372" y="3469528"/>
            <a:ext cx="1335313" cy="1218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81886" y="3355124"/>
            <a:ext cx="2336800" cy="433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9140" y="4049485"/>
            <a:ext cx="1030516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5083" y="4049484"/>
            <a:ext cx="1030516" cy="84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82724" y="5047205"/>
            <a:ext cx="1260648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81126" y="5824285"/>
            <a:ext cx="1398533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14961" y="5047205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42515" y="5050696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458152" y="5791490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28971" y="5784523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74274" y="5050696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49426" y="5820519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28971" y="5835596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458152" y="5029678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849426" y="5835596"/>
            <a:ext cx="992134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42515" y="5835596"/>
            <a:ext cx="1161146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755083" y="5029677"/>
            <a:ext cx="1086477" cy="55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30" grpId="0"/>
      <p:bldP spid="31" grpId="0"/>
      <p:bldP spid="32" grpId="0"/>
      <p:bldP spid="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iải khoa học tự nhiên 7 CTST bài 37 Sinh sản ở sinh vật | Học cùng  hocthoi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8"/>
          <a:stretch/>
        </p:blipFill>
        <p:spPr bwMode="auto">
          <a:xfrm>
            <a:off x="187411" y="1379696"/>
            <a:ext cx="5864049" cy="47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3091" y="6101508"/>
            <a:ext cx="4368800" cy="687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68570" y="1379474"/>
            <a:ext cx="58637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85206"/>
              </p:ext>
            </p:extLst>
          </p:nvPr>
        </p:nvGraphicFramePr>
        <p:xfrm>
          <a:off x="6231162" y="3255550"/>
          <a:ext cx="5801179" cy="3479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4609"/>
                <a:gridCol w="1596570"/>
              </a:tblGrid>
              <a:tr h="76490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09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40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8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0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270172" y="3244337"/>
            <a:ext cx="412205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72058" y="3244340"/>
            <a:ext cx="150222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0172" y="3962401"/>
            <a:ext cx="3341913" cy="487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99200" y="4478503"/>
            <a:ext cx="4020457" cy="63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26630" y="5088330"/>
            <a:ext cx="4423229" cy="63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70172" y="5683643"/>
            <a:ext cx="4049485" cy="63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6457" y="6264443"/>
            <a:ext cx="4049485" cy="466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870" y="6336139"/>
            <a:ext cx="497116" cy="3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9258" y="5246174"/>
            <a:ext cx="497116" cy="3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74613" y="5841487"/>
            <a:ext cx="497116" cy="3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62128" y="4044354"/>
            <a:ext cx="497116" cy="3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82085" y="4636347"/>
            <a:ext cx="497116" cy="32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9" grpId="0"/>
      <p:bldP spid="17" grpId="0"/>
      <p:bldP spid="18" grpId="0"/>
      <p:bldP spid="19" grpId="0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Những điều chưa biết về sinh sản hữu tính ở thực vật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4" r="34869" b="34777"/>
          <a:stretch/>
        </p:blipFill>
        <p:spPr bwMode="auto">
          <a:xfrm>
            <a:off x="377371" y="1329414"/>
            <a:ext cx="2743200" cy="504235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4775" y="6233887"/>
            <a:ext cx="1785257" cy="5515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Thụ tinh, kết quả và tạo hạ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68" y="1358441"/>
            <a:ext cx="6324600" cy="50133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03371" y="6241141"/>
            <a:ext cx="1785257" cy="5515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31744" y="1423238"/>
            <a:ext cx="18957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1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Những điều chưa biết về sinh sản hữu tính ở thực vật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4" r="34869" b="34777"/>
          <a:stretch/>
        </p:blipFill>
        <p:spPr bwMode="auto">
          <a:xfrm>
            <a:off x="377371" y="1329414"/>
            <a:ext cx="2743200" cy="504235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4775" y="6233887"/>
            <a:ext cx="1785257" cy="5515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5067" y="1400631"/>
            <a:ext cx="8377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91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575" y="862950"/>
            <a:ext cx="4767944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5" y="1603178"/>
            <a:ext cx="11531596" cy="29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0687" y="4680934"/>
            <a:ext cx="9786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51313" y="5598498"/>
            <a:ext cx="8443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2328" y="49967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0687" y="4645455"/>
            <a:ext cx="9637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" grpId="1"/>
      <p:bldP spid="11" grpId="0"/>
      <p:bldP spid="12" grpId="0" animBg="1"/>
      <p:bldP spid="6" grpId="0"/>
      <p:bldP spid="6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hụ tinh, kết quả và tạo h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4" y="1358441"/>
            <a:ext cx="5794545" cy="50133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9810" y="6277429"/>
            <a:ext cx="1785257" cy="5515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55658" y="1415145"/>
            <a:ext cx="5660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-►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-►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9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Quan sát Hình 37.16 và đọc thông tin, hãy cho biết quả được hình thành và  lớn lên như thế nào | Giải khoa học tự nhiên 7 chân trời sáng tạo | Tech12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7"/>
          <a:stretch/>
        </p:blipFill>
        <p:spPr bwMode="auto">
          <a:xfrm>
            <a:off x="358775" y="1379694"/>
            <a:ext cx="5548539" cy="452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6685" y="5936342"/>
            <a:ext cx="4659086" cy="59508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55656" y="1379696"/>
            <a:ext cx="5791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5656" y="2726594"/>
            <a:ext cx="56460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-&gt;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9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68570" y="1393988"/>
            <a:ext cx="589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386" name="Picture 2" descr="Cây Xoài tượng - Cách trồng chăm sóc giống cây Xoài t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5" y="1379696"/>
            <a:ext cx="5766253" cy="532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VAI TRÒ CỦA HI AMINO VÀ PEPTIDE ĐỐI VỚI ĐẤT VÀ CÂY TRỒNG – AGRICUL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70" y="3429000"/>
            <a:ext cx="5892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8570" y="1393988"/>
            <a:ext cx="589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2" name="Picture 2" descr="Chuyện của 4 hạt gi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79696"/>
            <a:ext cx="5762171" cy="534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UNO - BVTV sinh họ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67293"/>
            <a:ext cx="5965370" cy="335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0970" y="14514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8833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924" y="1387344"/>
            <a:ext cx="7646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318924" y="2033675"/>
            <a:ext cx="7691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979" y="2680845"/>
            <a:ext cx="11640847" cy="39703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nhuỵ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"/>
          <a:stretch/>
        </p:blipFill>
        <p:spPr bwMode="auto">
          <a:xfrm>
            <a:off x="274494" y="1362166"/>
            <a:ext cx="5821505" cy="52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55" y="1379696"/>
            <a:ext cx="5805715" cy="52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3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"/>
          <a:stretch/>
        </p:blipFill>
        <p:spPr bwMode="auto">
          <a:xfrm>
            <a:off x="419638" y="1356197"/>
            <a:ext cx="3296020" cy="29913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58" y="1356197"/>
            <a:ext cx="3236688" cy="29913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97486" y="1355975"/>
            <a:ext cx="48187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6" y="3443292"/>
            <a:ext cx="4818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28133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28114" y="1364129"/>
            <a:ext cx="4760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"/>
          <a:stretch/>
        </p:blipFill>
        <p:spPr bwMode="auto">
          <a:xfrm>
            <a:off x="419638" y="1356197"/>
            <a:ext cx="3296020" cy="29913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Quan sát Hình 37.17 và 37.18, vẽ sơ đồ chung về sinh sản hữu tính ở động  vật... | baivan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58" y="1356197"/>
            <a:ext cx="3236688" cy="29913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26514" y="2085396"/>
            <a:ext cx="48622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33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924" y="1387344"/>
            <a:ext cx="7646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18924" y="2033675"/>
            <a:ext cx="7691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318924" y="2658626"/>
            <a:ext cx="7774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724" y="3273804"/>
            <a:ext cx="11587562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just">
              <a:buFont typeface="Stencil" pitchFamily="82" charset="0"/>
              <a:buChar char="­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just">
              <a:buFont typeface="Stencil" pitchFamily="82" charset="0"/>
              <a:buChar char="­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 algn="just">
              <a:buFont typeface="Stencil" pitchFamily="82" charset="0"/>
              <a:buChar char="­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8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Trồng Dưa Lưới Taka &quot;Khủng&quot; Tại Nhà Theo Cách Này Để Có Trái Ăn Suốt Hè -  Shop hạt giống hoa đẹp dễ tr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8" y="1374323"/>
            <a:ext cx="5715000" cy="531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82273" y="5515428"/>
            <a:ext cx="3425370" cy="1175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4686" y="1374323"/>
            <a:ext cx="56315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Theo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5028" y="1838812"/>
            <a:ext cx="59508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tót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mòi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44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984479"/>
            <a:ext cx="10536763" cy="33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6512" y="4542751"/>
            <a:ext cx="975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2" y="4652361"/>
            <a:ext cx="9637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SINH SẢN Ở SINH VẬT ( TT)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11" y="733365"/>
            <a:ext cx="6295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924" y="1329288"/>
            <a:ext cx="7646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18924" y="1932077"/>
            <a:ext cx="7691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318924" y="2528000"/>
            <a:ext cx="7774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583" y="3138720"/>
            <a:ext cx="11645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18925" y="3767913"/>
            <a:ext cx="11568278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buFont typeface="Stencil" pitchFamily="82" charset="0"/>
              <a:buChar char="­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11" y="-7253"/>
            <a:ext cx="972458" cy="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970" y="754744"/>
            <a:ext cx="11742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971" y="764925"/>
            <a:ext cx="11742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224" y="754744"/>
            <a:ext cx="11742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4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 1 ý tưởng | hình nền, power point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"/>
            <a:ext cx="12192000" cy="6966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6684" y="1059321"/>
            <a:ext cx="11190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74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3143" y="1037773"/>
            <a:ext cx="5050971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143" y="2539561"/>
            <a:ext cx="105518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Sinh sản ở sinh vật là quá trình tạo ra những cá thể mới, đảm bảo sự phát triển liên tục của loài.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2328" y="49967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098" name="Picture 2" descr="Hình ảnh Phim Hoạt Hình Vẽ Tay Cầm Bút Minh Họa Dễ Thương PNG , Cầm Bút,  Tinh Tế, Thiết Kế PNG miễn phí tải tập tin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 bwMode="auto">
          <a:xfrm>
            <a:off x="653143" y="1850573"/>
            <a:ext cx="972458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20686" y="5471664"/>
            <a:ext cx="97535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2" descr="Hình ảnh Gia đình đẹp - Tổng hợp hình ảnh gia đình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0" y="994422"/>
            <a:ext cx="5279119" cy="24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ắp xếp các từ để tạo thành câu hoàn chỉnh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89" y="979907"/>
            <a:ext cx="5326740" cy="24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1" y="3440080"/>
            <a:ext cx="10607668" cy="18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20686" y="5232381"/>
            <a:ext cx="97535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đảm bảo sự phát triển liên tục của loài.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1" y="0"/>
            <a:ext cx="12192000" cy="68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743" y="877464"/>
            <a:ext cx="4767944" cy="71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Bài 37. Sinh sản ở sinh vật trang 166, 167, 168, 169, 170, 171, 172, 173,  174 Khoa học tự nhiên 7 - Chân trời sáng tạo | SGK Khoa học tự nhiên 7 - Chân 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1632206"/>
            <a:ext cx="11212286" cy="351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8752" y="5491383"/>
            <a:ext cx="8592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2328" y="49967"/>
            <a:ext cx="8318303" cy="76944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4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37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SINH SẢN Ở SINH VẬT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5200" y="5222615"/>
            <a:ext cx="9710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64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3" grpId="1"/>
      <p:bldP spid="10" grpId="0" animBg="1"/>
      <p:bldP spid="6" grpId="0"/>
    </p:bldLst>
  </p:timing>
</p:sld>
</file>

<file path=ppt/theme/theme1.xml><?xml version="1.0" encoding="utf-8"?>
<a:theme xmlns:a="http://schemas.openxmlformats.org/drawingml/2006/main" name="Blank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581</TotalTime>
  <Words>4214</Words>
  <Application>Microsoft Office PowerPoint</Application>
  <PresentationFormat>Widescreen</PresentationFormat>
  <Paragraphs>381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6" baseType="lpstr">
      <vt:lpstr>A3.OpenSansBold-San</vt:lpstr>
      <vt:lpstr>A3.OpenSans-San</vt:lpstr>
      <vt:lpstr>Arial</vt:lpstr>
      <vt:lpstr>Calibri</vt:lpstr>
      <vt:lpstr>Calibri Light</vt:lpstr>
      <vt:lpstr>Segoe UI</vt:lpstr>
      <vt:lpstr>Stencil</vt:lpstr>
      <vt:lpstr>Symbol</vt:lpstr>
      <vt:lpstr>Times New Roman</vt:lpstr>
      <vt:lpstr>Wingdings</vt:lpstr>
      <vt:lpstr>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Administrator</cp:lastModifiedBy>
  <cp:revision>130</cp:revision>
  <dcterms:created xsi:type="dcterms:W3CDTF">2022-07-14T09:11:25Z</dcterms:created>
  <dcterms:modified xsi:type="dcterms:W3CDTF">2025-03-24T07:51:54Z</dcterms:modified>
</cp:coreProperties>
</file>