
<file path=[Content_Types].xml><?xml version="1.0" encoding="utf-8"?>
<Types xmlns="http://schemas.openxmlformats.org/package/2006/content-types">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2"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02B5C8EC-A30C-4287-B389-98DF95EED0E5}" type="datetimeFigureOut">
              <a:rPr lang="vi-VN" smtClean="0"/>
              <a:t>22/09/2022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33CD5EF-F5A9-45D0-9776-F900E2EE203B}" type="slidenum">
              <a:rPr lang="vi-VN" smtClean="0"/>
              <a:t>‹#›</a:t>
            </a:fld>
            <a:endParaRPr lang="vi-VN"/>
          </a:p>
        </p:txBody>
      </p:sp>
    </p:spTree>
    <p:extLst>
      <p:ext uri="{BB962C8B-B14F-4D97-AF65-F5344CB8AC3E}">
        <p14:creationId xmlns:p14="http://schemas.microsoft.com/office/powerpoint/2010/main" val="1119188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2B5C8EC-A30C-4287-B389-98DF95EED0E5}" type="datetimeFigureOut">
              <a:rPr lang="vi-VN" smtClean="0"/>
              <a:t>22/09/2022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33CD5EF-F5A9-45D0-9776-F900E2EE203B}" type="slidenum">
              <a:rPr lang="vi-VN" smtClean="0"/>
              <a:t>‹#›</a:t>
            </a:fld>
            <a:endParaRPr lang="vi-VN"/>
          </a:p>
        </p:txBody>
      </p:sp>
    </p:spTree>
    <p:extLst>
      <p:ext uri="{BB962C8B-B14F-4D97-AF65-F5344CB8AC3E}">
        <p14:creationId xmlns:p14="http://schemas.microsoft.com/office/powerpoint/2010/main" val="19268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2B5C8EC-A30C-4287-B389-98DF95EED0E5}" type="datetimeFigureOut">
              <a:rPr lang="vi-VN" smtClean="0"/>
              <a:t>22/09/2022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33CD5EF-F5A9-45D0-9776-F900E2EE203B}" type="slidenum">
              <a:rPr lang="vi-VN" smtClean="0"/>
              <a:t>‹#›</a:t>
            </a:fld>
            <a:endParaRPr lang="vi-VN"/>
          </a:p>
        </p:txBody>
      </p:sp>
    </p:spTree>
    <p:extLst>
      <p:ext uri="{BB962C8B-B14F-4D97-AF65-F5344CB8AC3E}">
        <p14:creationId xmlns:p14="http://schemas.microsoft.com/office/powerpoint/2010/main" val="297247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2B5C8EC-A30C-4287-B389-98DF95EED0E5}" type="datetimeFigureOut">
              <a:rPr lang="vi-VN" smtClean="0"/>
              <a:t>22/09/2022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33CD5EF-F5A9-45D0-9776-F900E2EE203B}" type="slidenum">
              <a:rPr lang="vi-VN" smtClean="0"/>
              <a:t>‹#›</a:t>
            </a:fld>
            <a:endParaRPr lang="vi-VN"/>
          </a:p>
        </p:txBody>
      </p:sp>
    </p:spTree>
    <p:extLst>
      <p:ext uri="{BB962C8B-B14F-4D97-AF65-F5344CB8AC3E}">
        <p14:creationId xmlns:p14="http://schemas.microsoft.com/office/powerpoint/2010/main" val="419199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B5C8EC-A30C-4287-B389-98DF95EED0E5}" type="datetimeFigureOut">
              <a:rPr lang="vi-VN" smtClean="0"/>
              <a:t>22/09/2022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33CD5EF-F5A9-45D0-9776-F900E2EE203B}" type="slidenum">
              <a:rPr lang="vi-VN" smtClean="0"/>
              <a:t>‹#›</a:t>
            </a:fld>
            <a:endParaRPr lang="vi-VN"/>
          </a:p>
        </p:txBody>
      </p:sp>
    </p:spTree>
    <p:extLst>
      <p:ext uri="{BB962C8B-B14F-4D97-AF65-F5344CB8AC3E}">
        <p14:creationId xmlns:p14="http://schemas.microsoft.com/office/powerpoint/2010/main" val="91338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02B5C8EC-A30C-4287-B389-98DF95EED0E5}" type="datetimeFigureOut">
              <a:rPr lang="vi-VN" smtClean="0"/>
              <a:t>22/09/2022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33CD5EF-F5A9-45D0-9776-F900E2EE203B}" type="slidenum">
              <a:rPr lang="vi-VN" smtClean="0"/>
              <a:t>‹#›</a:t>
            </a:fld>
            <a:endParaRPr lang="vi-VN"/>
          </a:p>
        </p:txBody>
      </p:sp>
    </p:spTree>
    <p:extLst>
      <p:ext uri="{BB962C8B-B14F-4D97-AF65-F5344CB8AC3E}">
        <p14:creationId xmlns:p14="http://schemas.microsoft.com/office/powerpoint/2010/main" val="31852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02B5C8EC-A30C-4287-B389-98DF95EED0E5}" type="datetimeFigureOut">
              <a:rPr lang="vi-VN" smtClean="0"/>
              <a:t>22/09/2022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33CD5EF-F5A9-45D0-9776-F900E2EE203B}" type="slidenum">
              <a:rPr lang="vi-VN" smtClean="0"/>
              <a:t>‹#›</a:t>
            </a:fld>
            <a:endParaRPr lang="vi-VN"/>
          </a:p>
        </p:txBody>
      </p:sp>
    </p:spTree>
    <p:extLst>
      <p:ext uri="{BB962C8B-B14F-4D97-AF65-F5344CB8AC3E}">
        <p14:creationId xmlns:p14="http://schemas.microsoft.com/office/powerpoint/2010/main" val="4061884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02B5C8EC-A30C-4287-B389-98DF95EED0E5}" type="datetimeFigureOut">
              <a:rPr lang="vi-VN" smtClean="0"/>
              <a:t>22/09/2022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33CD5EF-F5A9-45D0-9776-F900E2EE203B}" type="slidenum">
              <a:rPr lang="vi-VN" smtClean="0"/>
              <a:t>‹#›</a:t>
            </a:fld>
            <a:endParaRPr lang="vi-VN"/>
          </a:p>
        </p:txBody>
      </p:sp>
    </p:spTree>
    <p:extLst>
      <p:ext uri="{BB962C8B-B14F-4D97-AF65-F5344CB8AC3E}">
        <p14:creationId xmlns:p14="http://schemas.microsoft.com/office/powerpoint/2010/main" val="2266195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5C8EC-A30C-4287-B389-98DF95EED0E5}" type="datetimeFigureOut">
              <a:rPr lang="vi-VN" smtClean="0"/>
              <a:t>22/09/2022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33CD5EF-F5A9-45D0-9776-F900E2EE203B}" type="slidenum">
              <a:rPr lang="vi-VN" smtClean="0"/>
              <a:t>‹#›</a:t>
            </a:fld>
            <a:endParaRPr lang="vi-VN"/>
          </a:p>
        </p:txBody>
      </p:sp>
    </p:spTree>
    <p:extLst>
      <p:ext uri="{BB962C8B-B14F-4D97-AF65-F5344CB8AC3E}">
        <p14:creationId xmlns:p14="http://schemas.microsoft.com/office/powerpoint/2010/main" val="353756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B5C8EC-A30C-4287-B389-98DF95EED0E5}" type="datetimeFigureOut">
              <a:rPr lang="vi-VN" smtClean="0"/>
              <a:t>22/09/2022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33CD5EF-F5A9-45D0-9776-F900E2EE203B}" type="slidenum">
              <a:rPr lang="vi-VN" smtClean="0"/>
              <a:t>‹#›</a:t>
            </a:fld>
            <a:endParaRPr lang="vi-VN"/>
          </a:p>
        </p:txBody>
      </p:sp>
    </p:spTree>
    <p:extLst>
      <p:ext uri="{BB962C8B-B14F-4D97-AF65-F5344CB8AC3E}">
        <p14:creationId xmlns:p14="http://schemas.microsoft.com/office/powerpoint/2010/main" val="86471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B5C8EC-A30C-4287-B389-98DF95EED0E5}" type="datetimeFigureOut">
              <a:rPr lang="vi-VN" smtClean="0"/>
              <a:t>22/09/2022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33CD5EF-F5A9-45D0-9776-F900E2EE203B}" type="slidenum">
              <a:rPr lang="vi-VN" smtClean="0"/>
              <a:t>‹#›</a:t>
            </a:fld>
            <a:endParaRPr lang="vi-VN"/>
          </a:p>
        </p:txBody>
      </p:sp>
    </p:spTree>
    <p:extLst>
      <p:ext uri="{BB962C8B-B14F-4D97-AF65-F5344CB8AC3E}">
        <p14:creationId xmlns:p14="http://schemas.microsoft.com/office/powerpoint/2010/main" val="3343302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5C8EC-A30C-4287-B389-98DF95EED0E5}" type="datetimeFigureOut">
              <a:rPr lang="vi-VN" smtClean="0"/>
              <a:t>22/09/2022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CD5EF-F5A9-45D0-9776-F900E2EE203B}" type="slidenum">
              <a:rPr lang="vi-VN" smtClean="0"/>
              <a:t>‹#›</a:t>
            </a:fld>
            <a:endParaRPr lang="vi-VN"/>
          </a:p>
        </p:txBody>
      </p:sp>
    </p:spTree>
    <p:extLst>
      <p:ext uri="{BB962C8B-B14F-4D97-AF65-F5344CB8AC3E}">
        <p14:creationId xmlns:p14="http://schemas.microsoft.com/office/powerpoint/2010/main" val="1181055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1414021" y="301658"/>
            <a:ext cx="9398523" cy="1527142"/>
          </a:xfrm>
          <a:prstGeom prst="donut">
            <a:avLst>
              <a:gd name="adj" fmla="val 1512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 name="Horizontal Scroll 4"/>
          <p:cNvSpPr/>
          <p:nvPr/>
        </p:nvSpPr>
        <p:spPr>
          <a:xfrm>
            <a:off x="754143" y="1545997"/>
            <a:ext cx="10718277" cy="4345757"/>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VĂN BẢN:</a:t>
            </a:r>
          </a:p>
          <a:p>
            <a:pPr algn="ctr"/>
            <a:r>
              <a:rPr lang="vi-VN"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NHẬT TRÌNH SOL 6</a:t>
            </a:r>
            <a:endParaRPr lang="vi-VN" sz="5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vi-VN" sz="5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 ĐI UYA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28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3861664" y="755593"/>
            <a:ext cx="4902304" cy="593304"/>
          </a:xfrm>
          <a:prstGeom prst="rect">
            <a:avLst/>
          </a:prstGeom>
        </p:spPr>
        <p:txBody>
          <a:bodyPr wrap="none">
            <a:spAutoFit/>
          </a:bodyPr>
          <a:lstStyle/>
          <a:p>
            <a:pPr algn="ctr">
              <a:lnSpc>
                <a:spcPct val="107000"/>
              </a:lnSpc>
              <a:spcAft>
                <a:spcPts val="0"/>
              </a:spcAft>
            </a:pPr>
            <a:r>
              <a:rPr lang="vi-VN" sz="3200" b="1" dirty="0">
                <a:solidFill>
                  <a:schemeClr val="accent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THỰC HÀNH ĐỌC HIỂU</a:t>
            </a:r>
            <a:endParaRPr lang="vi-VN" sz="3200" dirty="0">
              <a:solidFill>
                <a:schemeClr val="accent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074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311086" y="188536"/>
            <a:ext cx="11594968" cy="6485641"/>
          </a:xfrm>
          <a:prstGeom prst="plaqu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vi-VN" sz="3200" b="1" dirty="0">
              <a:solidFill>
                <a:schemeClr val="accent6">
                  <a:lumMod val="50000"/>
                </a:schemeClr>
              </a:solidFill>
              <a:latin typeface="Times New Roman" panose="02020603050405020304" pitchFamily="18" charset="0"/>
              <a:cs typeface="Times New Roman" panose="02020603050405020304" pitchFamily="18" charset="0"/>
            </a:endParaRPr>
          </a:p>
          <a:p>
            <a:pPr algn="ctr" fontAlgn="base"/>
            <a:r>
              <a:rPr lang="en-US" sz="3200" dirty="0">
                <a:solidFill>
                  <a:srgbClr val="0070C0"/>
                </a:solidFill>
                <a:latin typeface="Times New Roman" panose="02020603050405020304" pitchFamily="18" charset="0"/>
                <a:cs typeface="Times New Roman" panose="02020603050405020304" pitchFamily="18" charset="0"/>
              </a:rPr>
              <a:t>“</a:t>
            </a:r>
            <a:r>
              <a:rPr lang="en-US" sz="3200" dirty="0" err="1">
                <a:solidFill>
                  <a:srgbClr val="0070C0"/>
                </a:solidFill>
                <a:latin typeface="Times New Roman" panose="02020603050405020304" pitchFamily="18" charset="0"/>
                <a:cs typeface="Times New Roman" panose="02020603050405020304" pitchFamily="18" charset="0"/>
              </a:rPr>
              <a:t>Người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trở</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về</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từ</a:t>
            </a:r>
            <a:r>
              <a:rPr lang="en-US" sz="3200" dirty="0">
                <a:solidFill>
                  <a:srgbClr val="0070C0"/>
                </a:solidFill>
                <a:latin typeface="Times New Roman" panose="02020603050405020304" pitchFamily="18" charset="0"/>
                <a:cs typeface="Times New Roman" panose="02020603050405020304" pitchFamily="18" charset="0"/>
              </a:rPr>
              <a:t> Sao </a:t>
            </a:r>
            <a:r>
              <a:rPr lang="en-US" sz="3200" dirty="0" err="1">
                <a:solidFill>
                  <a:srgbClr val="0070C0"/>
                </a:solidFill>
                <a:latin typeface="Times New Roman" panose="02020603050405020304" pitchFamily="18" charset="0"/>
                <a:cs typeface="Times New Roman" panose="02020603050405020304" pitchFamily="18" charset="0"/>
              </a:rPr>
              <a:t>Hoả</a:t>
            </a:r>
            <a:r>
              <a:rPr lang="en-US" sz="3200" dirty="0">
                <a:solidFill>
                  <a:srgbClr val="0070C0"/>
                </a:solidFill>
                <a:latin typeface="Times New Roman" panose="02020603050405020304" pitchFamily="18" charset="0"/>
                <a:cs typeface="Times New Roman" panose="02020603050405020304" pitchFamily="18" charset="0"/>
              </a:rPr>
              <a:t>” </a:t>
            </a:r>
            <a:endParaRPr lang="vi-VN" sz="3200" dirty="0">
              <a:solidFill>
                <a:srgbClr val="0070C0"/>
              </a:solidFill>
              <a:latin typeface="Times New Roman" panose="02020603050405020304" pitchFamily="18" charset="0"/>
              <a:cs typeface="Times New Roman" panose="02020603050405020304" pitchFamily="18" charset="0"/>
            </a:endParaRPr>
          </a:p>
          <a:p>
            <a:pPr fontAlgn="base"/>
            <a:r>
              <a:rPr lang="vi-VN" sz="3200" b="1" dirty="0">
                <a:solidFill>
                  <a:schemeClr val="accent6">
                    <a:lumMod val="50000"/>
                  </a:schemeClr>
                </a:solidFill>
                <a:latin typeface="Times New Roman" panose="02020603050405020304" pitchFamily="18" charset="0"/>
                <a:cs typeface="Times New Roman" panose="02020603050405020304" pitchFamily="18" charset="0"/>
              </a:rPr>
              <a:t>- Tóm tắt</a:t>
            </a:r>
            <a:r>
              <a:rPr lang="vi-VN" sz="3200" dirty="0">
                <a:solidFill>
                  <a:schemeClr val="accent6">
                    <a:lumMod val="50000"/>
                  </a:schemeClr>
                </a:solidFill>
                <a:latin typeface="Times New Roman" panose="02020603050405020304" pitchFamily="18" charset="0"/>
                <a:cs typeface="Times New Roman" panose="02020603050405020304" pitchFamily="18" charset="0"/>
              </a:rPr>
              <a:t>: Tiểu thuyết “ Người về từ Sao Hoả”kể về Mác Oát-ni một phi hành gia trên Sao Hỏa. Trong một trận bão, đồng đội để lạc mất anh. Vì tưởng anh đã chết, họ rời đi mà không có anh. Bất ngờ thay, Oát-ni vẫn xoay xở sống sót được sau trận bão đó. Vấn đề là bây giờ anh không còn tàu để mà về nữa. Phải rất lâu sau mới có chuyến tàu khác lên đây, trong khi anh thì không có cách nào liên hệ với Trái Đất hay con tàu vừa rời đi, không có nhu yếu phẩm, và nguồn ôxi thì đang cạn dần. Truyện xoay quanh hành trình sinh tồn của  Mác Oát-ni và những nỗ lực của NASA trong việc đưa 	anh về lại Trái Đất.</a:t>
            </a:r>
          </a:p>
          <a:p>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4657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311085" y="131975"/>
            <a:ext cx="9030878" cy="735291"/>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Times New Roman" panose="02020603050405020304" pitchFamily="18" charset="0"/>
                <a:cs typeface="Times New Roman" panose="02020603050405020304" pitchFamily="18" charset="0"/>
              </a:rPr>
              <a:t>3, Tìm hiểu về văn bản “Nhật trình Sol 6”</a:t>
            </a:r>
            <a:endParaRPr lang="vi-VN" sz="3200" dirty="0">
              <a:latin typeface="Times New Roman" panose="02020603050405020304" pitchFamily="18" charset="0"/>
              <a:cs typeface="Times New Roman" panose="02020603050405020304" pitchFamily="18" charset="0"/>
            </a:endParaRPr>
          </a:p>
        </p:txBody>
      </p:sp>
      <p:sp>
        <p:nvSpPr>
          <p:cNvPr id="5" name="Right Arrow Callout 4"/>
          <p:cNvSpPr/>
          <p:nvPr/>
        </p:nvSpPr>
        <p:spPr>
          <a:xfrm>
            <a:off x="4025245" y="1084082"/>
            <a:ext cx="4100659" cy="1734532"/>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HĐ</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 cá nhân </a:t>
            </a:r>
            <a:endParaRPr lang="vi-VN"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136" y="867266"/>
            <a:ext cx="3079648" cy="2395215"/>
          </a:xfrm>
          <a:prstGeom prst="rect">
            <a:avLst/>
          </a:prstGeom>
        </p:spPr>
      </p:pic>
      <p:sp>
        <p:nvSpPr>
          <p:cNvPr id="7" name="Rounded Rectangle 6"/>
          <p:cNvSpPr/>
          <p:nvPr/>
        </p:nvSpPr>
        <p:spPr>
          <a:xfrm>
            <a:off x="197963" y="3262481"/>
            <a:ext cx="3026004" cy="333708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accent6">
                    <a:lumMod val="50000"/>
                  </a:schemeClr>
                </a:solidFill>
                <a:latin typeface="Times New Roman" panose="02020603050405020304" pitchFamily="18" charset="0"/>
                <a:cs typeface="Times New Roman" panose="02020603050405020304" pitchFamily="18" charset="0"/>
              </a:rPr>
              <a:t>(1) HS chia sẻ cách đọc, đọc văn bản và tóm tắt văn bản.</a:t>
            </a:r>
          </a:p>
        </p:txBody>
      </p:sp>
      <p:sp>
        <p:nvSpPr>
          <p:cNvPr id="8" name="Rounded Rectangle 7"/>
          <p:cNvSpPr/>
          <p:nvPr/>
        </p:nvSpPr>
        <p:spPr>
          <a:xfrm>
            <a:off x="4308049" y="3262480"/>
            <a:ext cx="2894029" cy="333708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a:latin typeface="Times New Roman" panose="02020603050405020304" pitchFamily="18" charset="0"/>
                <a:cs typeface="Times New Roman" panose="02020603050405020304" pitchFamily="18" charset="0"/>
              </a:rPr>
              <a:t>(2) Nêu những từ khó trong văn bản.</a:t>
            </a:r>
          </a:p>
        </p:txBody>
      </p:sp>
      <p:sp>
        <p:nvSpPr>
          <p:cNvPr id="9" name="Rounded Rectangle 8"/>
          <p:cNvSpPr/>
          <p:nvPr/>
        </p:nvSpPr>
        <p:spPr>
          <a:xfrm>
            <a:off x="8418135" y="3262480"/>
            <a:ext cx="2752628" cy="333708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7030A0"/>
                </a:solidFill>
                <a:latin typeface="Times New Roman" panose="02020603050405020304" pitchFamily="18" charset="0"/>
                <a:cs typeface="Times New Roman" panose="02020603050405020304" pitchFamily="18" charset="0"/>
              </a:rPr>
              <a:t>(3) Tìm hiểu từ khó bằng cách </a:t>
            </a:r>
            <a:r>
              <a:rPr lang="en-US" sz="3200" dirty="0" err="1">
                <a:solidFill>
                  <a:srgbClr val="7030A0"/>
                </a:solidFill>
                <a:latin typeface="Times New Roman" panose="02020603050405020304" pitchFamily="18" charset="0"/>
                <a:cs typeface="Times New Roman" panose="02020603050405020304" pitchFamily="18" charset="0"/>
              </a:rPr>
              <a:t>Nối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cột</a:t>
            </a:r>
            <a:r>
              <a:rPr lang="en-US" sz="3200" dirty="0">
                <a:solidFill>
                  <a:srgbClr val="7030A0"/>
                </a:solidFill>
                <a:latin typeface="Times New Roman" panose="02020603050405020304" pitchFamily="18" charset="0"/>
                <a:cs typeface="Times New Roman" panose="02020603050405020304" pitchFamily="18" charset="0"/>
              </a:rPr>
              <a:t> A </a:t>
            </a:r>
            <a:r>
              <a:rPr lang="en-US" sz="3200" dirty="0" err="1">
                <a:solidFill>
                  <a:srgbClr val="7030A0"/>
                </a:solidFill>
                <a:latin typeface="Times New Roman" panose="02020603050405020304" pitchFamily="18" charset="0"/>
                <a:cs typeface="Times New Roman" panose="02020603050405020304" pitchFamily="18" charset="0"/>
              </a:rPr>
              <a:t>với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cột</a:t>
            </a:r>
            <a:r>
              <a:rPr lang="en-US" sz="3200" dirty="0">
                <a:solidFill>
                  <a:srgbClr val="7030A0"/>
                </a:solidFill>
                <a:latin typeface="Times New Roman" panose="02020603050405020304" pitchFamily="18" charset="0"/>
                <a:cs typeface="Times New Roman" panose="02020603050405020304" pitchFamily="18" charset="0"/>
              </a:rPr>
              <a:t> B</a:t>
            </a:r>
            <a:endParaRPr lang="vi-VN"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8172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7"/>
                                        </p:tgtEl>
                                        <p:attrNameLst>
                                          <p:attrName>ppt_x</p:attrName>
                                        </p:attrNameLst>
                                      </p:cBhvr>
                                      <p:tavLst>
                                        <p:tav tm="0">
                                          <p:val>
                                            <p:strVal val="ppt_x"/>
                                          </p:val>
                                        </p:tav>
                                        <p:tav tm="100000">
                                          <p:val>
                                            <p:strVal val="ppt_x"/>
                                          </p:val>
                                        </p:tav>
                                      </p:tavLst>
                                    </p:anim>
                                    <p:anim calcmode="lin" valueType="num">
                                      <p:cBhvr additive="base">
                                        <p:cTn id="28" dur="500"/>
                                        <p:tgtEl>
                                          <p:spTgt spid="7"/>
                                        </p:tgtEl>
                                        <p:attrNameLst>
                                          <p:attrName>ppt_y</p:attrName>
                                        </p:attrNameLst>
                                      </p:cBhvr>
                                      <p:tavLst>
                                        <p:tav tm="0">
                                          <p:val>
                                            <p:strVal val="ppt_y"/>
                                          </p:val>
                                        </p:tav>
                                        <p:tav tm="100000">
                                          <p:val>
                                            <p:strVal val="1+ppt_h/2"/>
                                          </p:val>
                                        </p:tav>
                                      </p:tavLst>
                                    </p:anim>
                                    <p:set>
                                      <p:cBhvr>
                                        <p:cTn id="29" dur="1" fill="hold">
                                          <p:stCondLst>
                                            <p:cond delay="4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4" fill="hold" grpId="1" nodeType="clickEffect">
                                  <p:stCondLst>
                                    <p:cond delay="0"/>
                                  </p:stCondLst>
                                  <p:childTnLst>
                                    <p:animEffect transition="out" filter="wipe(down)">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circle(in)">
                                      <p:cBhvr>
                                        <p:cTn id="44" dur="2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1" nodeType="clickEffect">
                                  <p:stCondLst>
                                    <p:cond delay="0"/>
                                  </p:stCondLst>
                                  <p:childTnLst>
                                    <p:anim calcmode="lin" valueType="num">
                                      <p:cBhvr>
                                        <p:cTn id="48" dur="500"/>
                                        <p:tgtEl>
                                          <p:spTgt spid="9"/>
                                        </p:tgtEl>
                                        <p:attrNameLst>
                                          <p:attrName>ppt_w</p:attrName>
                                        </p:attrNameLst>
                                      </p:cBhvr>
                                      <p:tavLst>
                                        <p:tav tm="0">
                                          <p:val>
                                            <p:strVal val="ppt_w"/>
                                          </p:val>
                                        </p:tav>
                                        <p:tav tm="100000">
                                          <p:val>
                                            <p:fltVal val="0"/>
                                          </p:val>
                                        </p:tav>
                                      </p:tavLst>
                                    </p:anim>
                                    <p:anim calcmode="lin" valueType="num">
                                      <p:cBhvr>
                                        <p:cTn id="49" dur="500"/>
                                        <p:tgtEl>
                                          <p:spTgt spid="9"/>
                                        </p:tgtEl>
                                        <p:attrNameLst>
                                          <p:attrName>ppt_h</p:attrName>
                                        </p:attrNameLst>
                                      </p:cBhvr>
                                      <p:tavLst>
                                        <p:tav tm="0">
                                          <p:val>
                                            <p:strVal val="ppt_h"/>
                                          </p:val>
                                        </p:tav>
                                        <p:tav tm="100000">
                                          <p:val>
                                            <p:fltVal val="0"/>
                                          </p:val>
                                        </p:tav>
                                      </p:tavLst>
                                    </p:anim>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7" grpId="1" animBg="1"/>
      <p:bldP spid="8" grpId="0" animBg="1"/>
      <p:bldP spid="8" grpId="1" animBg="1"/>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77784524"/>
              </p:ext>
            </p:extLst>
          </p:nvPr>
        </p:nvGraphicFramePr>
        <p:xfrm>
          <a:off x="282805" y="235671"/>
          <a:ext cx="11660956" cy="6315958"/>
        </p:xfrm>
        <a:graphic>
          <a:graphicData uri="http://schemas.openxmlformats.org/drawingml/2006/table">
            <a:tbl>
              <a:tblPr firstRow="1" firstCol="1" bandRow="1">
                <a:tableStyleId>{5C22544A-7EE6-4342-B048-85BDC9FD1C3A}</a:tableStyleId>
              </a:tblPr>
              <a:tblGrid>
                <a:gridCol w="2403834">
                  <a:extLst>
                    <a:ext uri="{9D8B030D-6E8A-4147-A177-3AD203B41FA5}">
                      <a16:colId xmlns:a16="http://schemas.microsoft.com/office/drawing/2014/main" val="2817852628"/>
                    </a:ext>
                  </a:extLst>
                </a:gridCol>
                <a:gridCol w="3093000">
                  <a:extLst>
                    <a:ext uri="{9D8B030D-6E8A-4147-A177-3AD203B41FA5}">
                      <a16:colId xmlns:a16="http://schemas.microsoft.com/office/drawing/2014/main" val="4103139901"/>
                    </a:ext>
                  </a:extLst>
                </a:gridCol>
                <a:gridCol w="6164122">
                  <a:extLst>
                    <a:ext uri="{9D8B030D-6E8A-4147-A177-3AD203B41FA5}">
                      <a16:colId xmlns:a16="http://schemas.microsoft.com/office/drawing/2014/main" val="2429899094"/>
                    </a:ext>
                  </a:extLst>
                </a:gridCol>
              </a:tblGrid>
              <a:tr h="485842">
                <a:tc>
                  <a:txBody>
                    <a:bodyPr/>
                    <a:lstStyle/>
                    <a:p>
                      <a:pPr algn="just">
                        <a:lnSpc>
                          <a:spcPct val="107000"/>
                        </a:lnSpc>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C</a:t>
                      </a:r>
                      <a:r>
                        <a:rPr lang="vi-VN" sz="2800" dirty="0">
                          <a:solidFill>
                            <a:srgbClr val="FF0000"/>
                          </a:solidFill>
                          <a:effectLst/>
                          <a:latin typeface="Times New Roman" panose="02020603050405020304" pitchFamily="18" charset="0"/>
                          <a:cs typeface="Times New Roman" panose="02020603050405020304" pitchFamily="18" charset="0"/>
                        </a:rPr>
                        <a:t>ột A</a:t>
                      </a: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278" marR="50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L</a:t>
                      </a:r>
                      <a:r>
                        <a:rPr lang="vi-VN" sz="2800" dirty="0">
                          <a:solidFill>
                            <a:srgbClr val="FF0000"/>
                          </a:solidFill>
                          <a:effectLst/>
                          <a:latin typeface="Times New Roman" panose="02020603050405020304" pitchFamily="18" charset="0"/>
                          <a:cs typeface="Times New Roman" panose="02020603050405020304" pitchFamily="18" charset="0"/>
                        </a:rPr>
                        <a:t>ựa chọn</a:t>
                      </a: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278" marR="50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ct val="107000"/>
                        </a:lnSpc>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C</a:t>
                      </a:r>
                      <a:r>
                        <a:rPr lang="vi-VN" sz="2800" dirty="0">
                          <a:solidFill>
                            <a:srgbClr val="FF0000"/>
                          </a:solidFill>
                          <a:effectLst/>
                          <a:latin typeface="Times New Roman" panose="02020603050405020304" pitchFamily="18" charset="0"/>
                          <a:cs typeface="Times New Roman" panose="02020603050405020304" pitchFamily="18" charset="0"/>
                        </a:rPr>
                        <a:t>ột B</a:t>
                      </a: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278" marR="50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69879259"/>
                  </a:ext>
                </a:extLst>
              </a:tr>
              <a:tr h="5830116">
                <a:tc>
                  <a:txBody>
                    <a:bodyPr/>
                    <a:lstStyle/>
                    <a:p>
                      <a:pPr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1</a:t>
                      </a:r>
                      <a:r>
                        <a:rPr lang="vi-VN" sz="2800" dirty="0">
                          <a:solidFill>
                            <a:srgbClr val="7030A0"/>
                          </a:solidFill>
                          <a:effectLst/>
                          <a:latin typeface="Times New Roman" panose="02020603050405020304" pitchFamily="18" charset="0"/>
                          <a:cs typeface="Times New Roman" panose="02020603050405020304" pitchFamily="18" charset="0"/>
                        </a:rPr>
                        <a:t>. </a:t>
                      </a:r>
                      <a:r>
                        <a:rPr lang="en-US" sz="2800" dirty="0">
                          <a:solidFill>
                            <a:srgbClr val="7030A0"/>
                          </a:solidFill>
                          <a:effectLst/>
                          <a:latin typeface="Times New Roman" panose="02020603050405020304" pitchFamily="18" charset="0"/>
                          <a:cs typeface="Times New Roman" panose="02020603050405020304" pitchFamily="18" charset="0"/>
                        </a:rPr>
                        <a:t>Sol</a:t>
                      </a:r>
                      <a:endParaRPr lang="vi-VN" sz="2800" dirty="0">
                        <a:solidFill>
                          <a:srgbClr val="7030A0"/>
                        </a:solidFill>
                        <a:effectLst/>
                        <a:latin typeface="Times New Roman" panose="02020603050405020304" pitchFamily="18" charset="0"/>
                        <a:cs typeface="Times New Roman" panose="02020603050405020304" pitchFamily="18" charset="0"/>
                      </a:endParaRPr>
                    </a:p>
                    <a:p>
                      <a:pPr marL="457200"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 </a:t>
                      </a:r>
                      <a:endParaRPr lang="vi-VN" sz="2800" dirty="0">
                        <a:solidFill>
                          <a:srgbClr val="7030A0"/>
                        </a:solidFill>
                        <a:effectLst/>
                        <a:latin typeface="Times New Roman" panose="02020603050405020304" pitchFamily="18" charset="0"/>
                        <a:cs typeface="Times New Roman" panose="02020603050405020304" pitchFamily="18" charset="0"/>
                      </a:endParaRPr>
                    </a:p>
                    <a:p>
                      <a:pPr marL="457200"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 </a:t>
                      </a:r>
                      <a:endParaRPr lang="vi-VN" sz="2800" dirty="0">
                        <a:solidFill>
                          <a:srgbClr val="7030A0"/>
                        </a:solidFill>
                        <a:effectLst/>
                        <a:latin typeface="Times New Roman" panose="02020603050405020304" pitchFamily="18" charset="0"/>
                        <a:cs typeface="Times New Roman" panose="02020603050405020304" pitchFamily="18" charset="0"/>
                      </a:endParaRPr>
                    </a:p>
                    <a:p>
                      <a:pPr marL="457200"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 </a:t>
                      </a:r>
                      <a:endParaRPr lang="vi-VN" sz="2800" dirty="0">
                        <a:solidFill>
                          <a:srgbClr val="7030A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2</a:t>
                      </a:r>
                      <a:r>
                        <a:rPr lang="vi-VN" sz="2800" dirty="0">
                          <a:solidFill>
                            <a:srgbClr val="7030A0"/>
                          </a:solidFill>
                          <a:effectLst/>
                          <a:latin typeface="Times New Roman" panose="02020603050405020304" pitchFamily="18" charset="0"/>
                          <a:cs typeface="Times New Roman" panose="02020603050405020304" pitchFamily="18" charset="0"/>
                        </a:rPr>
                        <a:t>.</a:t>
                      </a:r>
                      <a:r>
                        <a:rPr lang="en-US" sz="2800" dirty="0">
                          <a:solidFill>
                            <a:srgbClr val="7030A0"/>
                          </a:solidFill>
                          <a:effectLst/>
                          <a:latin typeface="Times New Roman" panose="02020603050405020304" pitchFamily="18" charset="0"/>
                          <a:cs typeface="Times New Roman" panose="02020603050405020304" pitchFamily="18" charset="0"/>
                        </a:rPr>
                        <a:t> MAV</a:t>
                      </a:r>
                      <a:endParaRPr lang="vi-VN" sz="2800" dirty="0">
                        <a:solidFill>
                          <a:srgbClr val="7030A0"/>
                        </a:solidFill>
                        <a:effectLst/>
                        <a:latin typeface="Times New Roman" panose="02020603050405020304" pitchFamily="18" charset="0"/>
                        <a:cs typeface="Times New Roman" panose="02020603050405020304" pitchFamily="18" charset="0"/>
                      </a:endParaRPr>
                    </a:p>
                    <a:p>
                      <a:pPr marL="457200"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 </a:t>
                      </a:r>
                      <a:endParaRPr lang="vi-VN" sz="2800" dirty="0">
                        <a:solidFill>
                          <a:srgbClr val="7030A0"/>
                        </a:solidFill>
                        <a:effectLst/>
                        <a:latin typeface="Times New Roman" panose="02020603050405020304" pitchFamily="18" charset="0"/>
                        <a:cs typeface="Times New Roman" panose="02020603050405020304" pitchFamily="18" charset="0"/>
                      </a:endParaRPr>
                    </a:p>
                    <a:p>
                      <a:pPr marL="457200"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 </a:t>
                      </a:r>
                      <a:endParaRPr lang="vi-VN" sz="2800" dirty="0">
                        <a:solidFill>
                          <a:srgbClr val="7030A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 </a:t>
                      </a:r>
                      <a:endParaRPr lang="vi-VN" sz="2800" dirty="0">
                        <a:solidFill>
                          <a:srgbClr val="7030A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3</a:t>
                      </a:r>
                      <a:r>
                        <a:rPr lang="vi-VN" sz="2800" dirty="0">
                          <a:solidFill>
                            <a:srgbClr val="7030A0"/>
                          </a:solidFill>
                          <a:effectLst/>
                          <a:latin typeface="Times New Roman" panose="02020603050405020304" pitchFamily="18" charset="0"/>
                          <a:cs typeface="Times New Roman" panose="02020603050405020304" pitchFamily="18" charset="0"/>
                        </a:rPr>
                        <a:t>.</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Hiu-xtơn</a:t>
                      </a:r>
                      <a:endParaRPr lang="vi-VN" sz="2800" dirty="0">
                        <a:solidFill>
                          <a:srgbClr val="7030A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4</a:t>
                      </a:r>
                      <a:r>
                        <a:rPr lang="vi-VN" sz="2800" dirty="0">
                          <a:solidFill>
                            <a:srgbClr val="7030A0"/>
                          </a:solidFill>
                          <a:effectLst/>
                          <a:latin typeface="Times New Roman" panose="02020603050405020304" pitchFamily="18" charset="0"/>
                          <a:cs typeface="Times New Roman" panose="02020603050405020304" pitchFamily="18" charset="0"/>
                        </a:rPr>
                        <a:t>.</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Háp</a:t>
                      </a:r>
                      <a:endParaRPr lang="vi-VN" sz="2800" dirty="0">
                        <a:solidFill>
                          <a:srgbClr val="7030A0"/>
                        </a:solidFill>
                        <a:effectLst/>
                        <a:latin typeface="Times New Roman" panose="02020603050405020304" pitchFamily="18" charset="0"/>
                        <a:cs typeface="Times New Roman" panose="02020603050405020304" pitchFamily="18" charset="0"/>
                      </a:endParaRPr>
                    </a:p>
                    <a:p>
                      <a:pPr marL="457200"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 </a:t>
                      </a:r>
                      <a:endParaRPr lang="vi-VN" sz="2800" dirty="0">
                        <a:solidFill>
                          <a:srgbClr val="7030A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5</a:t>
                      </a:r>
                      <a:r>
                        <a:rPr lang="vi-VN" sz="2800" dirty="0">
                          <a:solidFill>
                            <a:srgbClr val="7030A0"/>
                          </a:solidFill>
                          <a:effectLst/>
                          <a:latin typeface="Times New Roman" panose="02020603050405020304" pitchFamily="18" charset="0"/>
                          <a:cs typeface="Times New Roman" panose="02020603050405020304" pitchFamily="18" charset="0"/>
                        </a:rPr>
                        <a:t>.</a:t>
                      </a:r>
                      <a:r>
                        <a:rPr lang="en-US" sz="2800" dirty="0">
                          <a:solidFill>
                            <a:srgbClr val="7030A0"/>
                          </a:solidFill>
                          <a:effectLst/>
                          <a:latin typeface="Times New Roman" panose="02020603050405020304" pitchFamily="18" charset="0"/>
                          <a:cs typeface="Times New Roman" panose="02020603050405020304" pitchFamily="18" charset="0"/>
                        </a:rPr>
                        <a:t> EVA</a:t>
                      </a:r>
                      <a:endParaRPr lang="vi-VN"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278" marR="50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a:solidFill>
                            <a:srgbClr val="7030A0"/>
                          </a:solidFill>
                          <a:effectLst/>
                          <a:latin typeface="Times New Roman" panose="02020603050405020304" pitchFamily="18" charset="0"/>
                          <a:cs typeface="Times New Roman" panose="02020603050405020304" pitchFamily="18" charset="0"/>
                        </a:rPr>
                        <a:t> </a:t>
                      </a:r>
                      <a:endParaRPr lang="vi-VN" sz="28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278" marR="50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a. </a:t>
                      </a:r>
                      <a:r>
                        <a:rPr lang="en-US" sz="2800" dirty="0" err="1">
                          <a:solidFill>
                            <a:srgbClr val="7030A0"/>
                          </a:solidFill>
                          <a:effectLst/>
                          <a:latin typeface="Times New Roman" panose="02020603050405020304" pitchFamily="18" charset="0"/>
                          <a:cs typeface="Times New Roman" panose="02020603050405020304" pitchFamily="18" charset="0"/>
                        </a:rPr>
                        <a:t>Phương</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tiện</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để</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các</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nhà</a:t>
                      </a:r>
                      <a:r>
                        <a:rPr lang="en-US" sz="2800" dirty="0">
                          <a:solidFill>
                            <a:srgbClr val="7030A0"/>
                          </a:solidFill>
                          <a:effectLst/>
                          <a:latin typeface="Times New Roman" panose="02020603050405020304" pitchFamily="18" charset="0"/>
                          <a:cs typeface="Times New Roman" panose="02020603050405020304" pitchFamily="18" charset="0"/>
                        </a:rPr>
                        <a:t> du </a:t>
                      </a:r>
                      <a:r>
                        <a:rPr lang="en-US" sz="2800" dirty="0" err="1">
                          <a:solidFill>
                            <a:srgbClr val="7030A0"/>
                          </a:solidFill>
                          <a:effectLst/>
                          <a:latin typeface="Times New Roman" panose="02020603050405020304" pitchFamily="18" charset="0"/>
                          <a:cs typeface="Times New Roman" panose="02020603050405020304" pitchFamily="18" charset="0"/>
                        </a:rPr>
                        <a:t>hành</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rời</a:t>
                      </a:r>
                      <a:r>
                        <a:rPr lang="en-US" sz="2800" dirty="0">
                          <a:solidFill>
                            <a:srgbClr val="7030A0"/>
                          </a:solidFill>
                          <a:effectLst/>
                          <a:latin typeface="Times New Roman" panose="02020603050405020304" pitchFamily="18" charset="0"/>
                          <a:cs typeface="Times New Roman" panose="02020603050405020304" pitchFamily="18" charset="0"/>
                        </a:rPr>
                        <a:t> Sao </a:t>
                      </a:r>
                      <a:r>
                        <a:rPr lang="en-US" sz="2800" dirty="0" err="1">
                          <a:solidFill>
                            <a:srgbClr val="7030A0"/>
                          </a:solidFill>
                          <a:effectLst/>
                          <a:latin typeface="Times New Roman" panose="02020603050405020304" pitchFamily="18" charset="0"/>
                          <a:cs typeface="Times New Roman" panose="02020603050405020304" pitchFamily="18" charset="0"/>
                        </a:rPr>
                        <a:t>Hoả</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về</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trạm</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vũ</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trụ</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trên</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quỹ</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đạo</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có</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tên</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Hơ-mét</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sau</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khi</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hoàn</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thành</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công</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việc</a:t>
                      </a:r>
                      <a:r>
                        <a:rPr lang="en-US" sz="2800" dirty="0">
                          <a:solidFill>
                            <a:srgbClr val="7030A0"/>
                          </a:solidFill>
                          <a:effectLst/>
                          <a:latin typeface="Times New Roman" panose="02020603050405020304" pitchFamily="18" charset="0"/>
                          <a:cs typeface="Times New Roman" panose="02020603050405020304" pitchFamily="18" charset="0"/>
                        </a:rPr>
                        <a:t>.</a:t>
                      </a:r>
                      <a:endParaRPr lang="vi-VN" sz="2800" dirty="0">
                        <a:solidFill>
                          <a:srgbClr val="7030A0"/>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b. </a:t>
                      </a:r>
                      <a:r>
                        <a:rPr lang="en-US" sz="2800" dirty="0" err="1">
                          <a:solidFill>
                            <a:srgbClr val="7030A0"/>
                          </a:solidFill>
                          <a:effectLst/>
                          <a:latin typeface="Times New Roman" panose="02020603050405020304" pitchFamily="18" charset="0"/>
                          <a:cs typeface="Times New Roman" panose="02020603050405020304" pitchFamily="18" charset="0"/>
                        </a:rPr>
                        <a:t>Thành</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phố</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thuộc</a:t>
                      </a:r>
                      <a:r>
                        <a:rPr lang="en-US" sz="2800" dirty="0">
                          <a:solidFill>
                            <a:srgbClr val="7030A0"/>
                          </a:solidFill>
                          <a:effectLst/>
                          <a:latin typeface="Times New Roman" panose="02020603050405020304" pitchFamily="18" charset="0"/>
                          <a:cs typeface="Times New Roman" panose="02020603050405020304" pitchFamily="18" charset="0"/>
                        </a:rPr>
                        <a:t> bang </a:t>
                      </a:r>
                      <a:r>
                        <a:rPr lang="en-US" sz="2800" dirty="0" err="1">
                          <a:solidFill>
                            <a:srgbClr val="7030A0"/>
                          </a:solidFill>
                          <a:effectLst/>
                          <a:latin typeface="Times New Roman" panose="02020603050405020304" pitchFamily="18" charset="0"/>
                          <a:cs typeface="Times New Roman" panose="02020603050405020304" pitchFamily="18" charset="0"/>
                        </a:rPr>
                        <a:t>Tếch-dớt</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nơi</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đặt</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trụ</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sở</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của</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trung</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tâm</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không</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gian</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Giôn-xơncủa</a:t>
                      </a:r>
                      <a:r>
                        <a:rPr lang="en-US" sz="2800" dirty="0">
                          <a:solidFill>
                            <a:srgbClr val="7030A0"/>
                          </a:solidFill>
                          <a:effectLst/>
                          <a:latin typeface="Times New Roman" panose="02020603050405020304" pitchFamily="18" charset="0"/>
                          <a:cs typeface="Times New Roman" panose="02020603050405020304" pitchFamily="18" charset="0"/>
                        </a:rPr>
                        <a:t> NASA (</a:t>
                      </a:r>
                      <a:r>
                        <a:rPr lang="en-US" sz="2800" dirty="0" err="1">
                          <a:solidFill>
                            <a:srgbClr val="7030A0"/>
                          </a:solidFill>
                          <a:effectLst/>
                          <a:latin typeface="Times New Roman" panose="02020603050405020304" pitchFamily="18" charset="0"/>
                          <a:cs typeface="Times New Roman" panose="02020603050405020304" pitchFamily="18" charset="0"/>
                        </a:rPr>
                        <a:t>Cơ</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quan</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Hàng</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không</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và</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Vũ</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trụ</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của</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Hoa</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Kỳ</a:t>
                      </a:r>
                      <a:r>
                        <a:rPr lang="en-US" sz="2800" dirty="0">
                          <a:solidFill>
                            <a:srgbClr val="7030A0"/>
                          </a:solidFill>
                          <a:effectLst/>
                          <a:latin typeface="Times New Roman" panose="02020603050405020304" pitchFamily="18" charset="0"/>
                          <a:cs typeface="Times New Roman" panose="02020603050405020304" pitchFamily="18" charset="0"/>
                        </a:rPr>
                        <a:t>).</a:t>
                      </a:r>
                      <a:endParaRPr lang="vi-VN" sz="2800" dirty="0">
                        <a:solidFill>
                          <a:srgbClr val="7030A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c. </a:t>
                      </a:r>
                      <a:r>
                        <a:rPr lang="en-US" sz="2800" dirty="0" err="1">
                          <a:solidFill>
                            <a:srgbClr val="7030A0"/>
                          </a:solidFill>
                          <a:effectLst/>
                          <a:latin typeface="Times New Roman" panose="02020603050405020304" pitchFamily="18" charset="0"/>
                          <a:cs typeface="Times New Roman" panose="02020603050405020304" pitchFamily="18" charset="0"/>
                        </a:rPr>
                        <a:t>Đơn</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vị</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một</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ngày</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trên</a:t>
                      </a:r>
                      <a:r>
                        <a:rPr lang="en-US" sz="2800" dirty="0">
                          <a:solidFill>
                            <a:srgbClr val="7030A0"/>
                          </a:solidFill>
                          <a:effectLst/>
                          <a:latin typeface="Times New Roman" panose="02020603050405020304" pitchFamily="18" charset="0"/>
                          <a:cs typeface="Times New Roman" panose="02020603050405020304" pitchFamily="18" charset="0"/>
                        </a:rPr>
                        <a:t> Sao </a:t>
                      </a:r>
                      <a:r>
                        <a:rPr lang="en-US" sz="2800" dirty="0" err="1">
                          <a:solidFill>
                            <a:srgbClr val="7030A0"/>
                          </a:solidFill>
                          <a:effectLst/>
                          <a:latin typeface="Times New Roman" panose="02020603050405020304" pitchFamily="18" charset="0"/>
                          <a:cs typeface="Times New Roman" panose="02020603050405020304" pitchFamily="18" charset="0"/>
                        </a:rPr>
                        <a:t>Hoả</a:t>
                      </a:r>
                      <a:r>
                        <a:rPr lang="en-US" sz="2800" dirty="0">
                          <a:solidFill>
                            <a:srgbClr val="7030A0"/>
                          </a:solidFill>
                          <a:effectLst/>
                          <a:latin typeface="Times New Roman" panose="02020603050405020304" pitchFamily="18" charset="0"/>
                          <a:cs typeface="Times New Roman" panose="02020603050405020304" pitchFamily="18" charset="0"/>
                        </a:rPr>
                        <a:t>.</a:t>
                      </a:r>
                      <a:endParaRPr lang="vi-VN" sz="2800" dirty="0">
                        <a:solidFill>
                          <a:srgbClr val="7030A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d. </a:t>
                      </a:r>
                      <a:r>
                        <a:rPr lang="en-US" sz="2800" dirty="0" err="1">
                          <a:solidFill>
                            <a:srgbClr val="7030A0"/>
                          </a:solidFill>
                          <a:effectLst/>
                          <a:latin typeface="Times New Roman" panose="02020603050405020304" pitchFamily="18" charset="0"/>
                          <a:cs typeface="Times New Roman" panose="02020603050405020304" pitchFamily="18" charset="0"/>
                        </a:rPr>
                        <a:t>Xe</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hoạt</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động</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thám</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hiểm</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bên</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ngoài</a:t>
                      </a:r>
                      <a:r>
                        <a:rPr lang="en-US" sz="2800" dirty="0">
                          <a:solidFill>
                            <a:srgbClr val="7030A0"/>
                          </a:solidFill>
                          <a:effectLst/>
                          <a:latin typeface="Times New Roman" panose="02020603050405020304" pitchFamily="18" charset="0"/>
                          <a:cs typeface="Times New Roman" panose="02020603050405020304" pitchFamily="18" charset="0"/>
                        </a:rPr>
                        <a:t>.</a:t>
                      </a:r>
                      <a:endParaRPr lang="vi-VN" sz="2800" dirty="0">
                        <a:solidFill>
                          <a:srgbClr val="7030A0"/>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e.  </a:t>
                      </a:r>
                      <a:r>
                        <a:rPr lang="en-US" sz="2800" dirty="0" err="1">
                          <a:solidFill>
                            <a:srgbClr val="7030A0"/>
                          </a:solidFill>
                          <a:effectLst/>
                          <a:latin typeface="Times New Roman" panose="02020603050405020304" pitchFamily="18" charset="0"/>
                          <a:cs typeface="Times New Roman" panose="02020603050405020304" pitchFamily="18" charset="0"/>
                        </a:rPr>
                        <a:t>Căn</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nhà</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trên</a:t>
                      </a:r>
                      <a:r>
                        <a:rPr lang="en-US" sz="2800" dirty="0">
                          <a:solidFill>
                            <a:srgbClr val="7030A0"/>
                          </a:solidFill>
                          <a:effectLst/>
                          <a:latin typeface="Times New Roman" panose="02020603050405020304" pitchFamily="18" charset="0"/>
                          <a:cs typeface="Times New Roman" panose="02020603050405020304" pitchFamily="18" charset="0"/>
                        </a:rPr>
                        <a:t> Sao </a:t>
                      </a:r>
                      <a:r>
                        <a:rPr lang="en-US" sz="2800" dirty="0" err="1">
                          <a:solidFill>
                            <a:srgbClr val="7030A0"/>
                          </a:solidFill>
                          <a:effectLst/>
                          <a:latin typeface="Times New Roman" panose="02020603050405020304" pitchFamily="18" charset="0"/>
                          <a:cs typeface="Times New Roman" panose="02020603050405020304" pitchFamily="18" charset="0"/>
                        </a:rPr>
                        <a:t>Hoả</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để</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các</a:t>
                      </a:r>
                      <a:r>
                        <a:rPr lang="en-US" sz="2800" dirty="0">
                          <a:solidFill>
                            <a:srgbClr val="7030A0"/>
                          </a:solidFill>
                          <a:effectLst/>
                          <a:latin typeface="Times New Roman" panose="02020603050405020304" pitchFamily="18" charset="0"/>
                          <a:cs typeface="Times New Roman" panose="02020603050405020304" pitchFamily="18" charset="0"/>
                        </a:rPr>
                        <a:t> phi </a:t>
                      </a:r>
                      <a:r>
                        <a:rPr lang="en-US" sz="2800" dirty="0" err="1">
                          <a:solidFill>
                            <a:srgbClr val="7030A0"/>
                          </a:solidFill>
                          <a:effectLst/>
                          <a:latin typeface="Times New Roman" panose="02020603050405020304" pitchFamily="18" charset="0"/>
                          <a:cs typeface="Times New Roman" panose="02020603050405020304" pitchFamily="18" charset="0"/>
                        </a:rPr>
                        <a:t>công</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vũ</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trụ</a:t>
                      </a:r>
                      <a:r>
                        <a:rPr lang="en-US" sz="2800" dirty="0">
                          <a:solidFill>
                            <a:srgbClr val="7030A0"/>
                          </a:solidFill>
                          <a:effectLst/>
                          <a:latin typeface="Times New Roman" panose="02020603050405020304" pitchFamily="18" charset="0"/>
                          <a:cs typeface="Times New Roman" panose="02020603050405020304" pitchFamily="18" charset="0"/>
                        </a:rPr>
                        <a:t> ở </a:t>
                      </a:r>
                      <a:r>
                        <a:rPr lang="en-US" sz="2800" dirty="0" err="1">
                          <a:solidFill>
                            <a:srgbClr val="7030A0"/>
                          </a:solidFill>
                          <a:effectLst/>
                          <a:latin typeface="Times New Roman" panose="02020603050405020304" pitchFamily="18" charset="0"/>
                          <a:cs typeface="Times New Roman" panose="02020603050405020304" pitchFamily="18" charset="0"/>
                        </a:rPr>
                        <a:t>và</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liên</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lạc</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với</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phương</a:t>
                      </a:r>
                      <a:endParaRPr lang="vi-VN"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278" marR="502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4509457"/>
                  </a:ext>
                </a:extLst>
              </a:tr>
            </a:tbl>
          </a:graphicData>
        </a:graphic>
      </p:graphicFrame>
    </p:spTree>
    <p:extLst>
      <p:ext uri="{BB962C8B-B14F-4D97-AF65-F5344CB8AC3E}">
        <p14:creationId xmlns:p14="http://schemas.microsoft.com/office/powerpoint/2010/main" val="4257142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3828" y="131974"/>
            <a:ext cx="9407950" cy="191364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Times New Roman" panose="02020603050405020304" pitchFamily="18" charset="0"/>
                <a:cs typeface="Times New Roman" panose="02020603050405020304" pitchFamily="18" charset="0"/>
              </a:rPr>
              <a:t>(4)</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văn bản “Nhật trình Sol 6”trên cơ sở hoàn thiện nội dung </a:t>
            </a:r>
          </a:p>
          <a:p>
            <a:r>
              <a:rPr lang="vi-VN" sz="3200" dirty="0">
                <a:latin typeface="Times New Roman" panose="02020603050405020304" pitchFamily="18" charset="0"/>
                <a:cs typeface="Times New Roman" panose="02020603050405020304" pitchFamily="18" charset="0"/>
              </a:rPr>
              <a:t>Phiếu học tập 1.</a:t>
            </a:r>
          </a:p>
        </p:txBody>
      </p:sp>
      <p:sp>
        <p:nvSpPr>
          <p:cNvPr id="7" name="Oval 6"/>
          <p:cNvSpPr/>
          <p:nvPr/>
        </p:nvSpPr>
        <p:spPr>
          <a:xfrm>
            <a:off x="259238" y="2469821"/>
            <a:ext cx="5038626" cy="253581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Times New Roman" panose="02020603050405020304" pitchFamily="18" charset="0"/>
                <a:cs typeface="Times New Roman" panose="02020603050405020304" pitchFamily="18" charset="0"/>
              </a:rPr>
              <a:t>Nêu</a:t>
            </a:r>
            <a:r>
              <a:rPr lang="vi-VN" sz="3200" dirty="0">
                <a:solidFill>
                  <a:srgbClr val="002060"/>
                </a:solidFill>
                <a:latin typeface="Times New Roman" panose="02020603050405020304" pitchFamily="18" charset="0"/>
                <a:cs typeface="Times New Roman" panose="02020603050405020304" pitchFamily="18" charset="0"/>
              </a:rPr>
              <a:t> kết quả tìm hiểu chung của em về văn bản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6911" y="2262433"/>
            <a:ext cx="5693790" cy="3987538"/>
          </a:xfrm>
          <a:prstGeom prst="rect">
            <a:avLst/>
          </a:prstGeom>
        </p:spPr>
      </p:pic>
    </p:spTree>
    <p:extLst>
      <p:ext uri="{BB962C8B-B14F-4D97-AF65-F5344CB8AC3E}">
        <p14:creationId xmlns:p14="http://schemas.microsoft.com/office/powerpoint/2010/main" val="131586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601797" y="0"/>
            <a:ext cx="6674178" cy="2224726"/>
          </a:xfrm>
          <a:prstGeom prst="horizontalScrol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PHI</a:t>
            </a:r>
            <a:r>
              <a:rPr lang="vi-VN" sz="3200" b="1" dirty="0">
                <a:latin typeface="Times New Roman" panose="02020603050405020304" pitchFamily="18" charset="0"/>
                <a:cs typeface="Times New Roman" panose="02020603050405020304" pitchFamily="18" charset="0"/>
              </a:rPr>
              <a:t>ẾU HỌC TẬP 1</a:t>
            </a:r>
            <a:endParaRPr lang="vi-VN" sz="3200" dirty="0">
              <a:latin typeface="Times New Roman" panose="02020603050405020304" pitchFamily="18" charset="0"/>
              <a:cs typeface="Times New Roman" panose="02020603050405020304" pitchFamily="18" charset="0"/>
            </a:endParaRPr>
          </a:p>
          <a:p>
            <a:pPr algn="ct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p>
            <a:pPr algn="ct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t>
            </a:r>
            <a:r>
              <a:rPr lang="vi-VN" sz="3200" dirty="0">
                <a:latin typeface="Times New Roman" panose="02020603050405020304" pitchFamily="18" charset="0"/>
                <a:cs typeface="Times New Roman" panose="02020603050405020304" pitchFamily="18" charset="0"/>
              </a:rPr>
              <a:t>ả:...................................	</a:t>
            </a:r>
          </a:p>
        </p:txBody>
      </p:sp>
      <p:graphicFrame>
        <p:nvGraphicFramePr>
          <p:cNvPr id="5" name="Table 4"/>
          <p:cNvGraphicFramePr>
            <a:graphicFrameLocks noGrp="1"/>
          </p:cNvGraphicFramePr>
          <p:nvPr>
            <p:extLst>
              <p:ext uri="{D42A27DB-BD31-4B8C-83A1-F6EECF244321}">
                <p14:modId xmlns:p14="http://schemas.microsoft.com/office/powerpoint/2010/main" val="2134107821"/>
              </p:ext>
            </p:extLst>
          </p:nvPr>
        </p:nvGraphicFramePr>
        <p:xfrm>
          <a:off x="386501" y="2356701"/>
          <a:ext cx="11387578" cy="4314508"/>
        </p:xfrm>
        <a:graphic>
          <a:graphicData uri="http://schemas.openxmlformats.org/drawingml/2006/table">
            <a:tbl>
              <a:tblPr firstRow="1" firstCol="1" bandRow="1">
                <a:tableStyleId>{5C22544A-7EE6-4342-B048-85BDC9FD1C3A}</a:tableStyleId>
              </a:tblPr>
              <a:tblGrid>
                <a:gridCol w="4873656">
                  <a:extLst>
                    <a:ext uri="{9D8B030D-6E8A-4147-A177-3AD203B41FA5}">
                      <a16:colId xmlns:a16="http://schemas.microsoft.com/office/drawing/2014/main" val="1955288747"/>
                    </a:ext>
                  </a:extLst>
                </a:gridCol>
                <a:gridCol w="3223967">
                  <a:extLst>
                    <a:ext uri="{9D8B030D-6E8A-4147-A177-3AD203B41FA5}">
                      <a16:colId xmlns:a16="http://schemas.microsoft.com/office/drawing/2014/main" val="3183242271"/>
                    </a:ext>
                  </a:extLst>
                </a:gridCol>
                <a:gridCol w="3289955">
                  <a:extLst>
                    <a:ext uri="{9D8B030D-6E8A-4147-A177-3AD203B41FA5}">
                      <a16:colId xmlns:a16="http://schemas.microsoft.com/office/drawing/2014/main" val="2867586861"/>
                    </a:ext>
                  </a:extLst>
                </a:gridCol>
              </a:tblGrid>
              <a:tr h="778626">
                <a:tc gridSpan="2">
                  <a:txBody>
                    <a:bodyPr/>
                    <a:lstStyle/>
                    <a:p>
                      <a:pPr algn="ctr">
                        <a:lnSpc>
                          <a:spcPct val="107000"/>
                        </a:lnSpc>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N</a:t>
                      </a:r>
                      <a:r>
                        <a:rPr lang="vi-VN" sz="2800" dirty="0">
                          <a:solidFill>
                            <a:srgbClr val="FF0000"/>
                          </a:solidFill>
                          <a:effectLst/>
                          <a:latin typeface="Times New Roman" panose="02020603050405020304" pitchFamily="18" charset="0"/>
                          <a:cs typeface="Times New Roman" panose="02020603050405020304" pitchFamily="18" charset="0"/>
                        </a:rPr>
                        <a:t>ội dung tìm hiểu</a:t>
                      </a:r>
                      <a:endPar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a:p>
                  </a:txBody>
                  <a:tcPr/>
                </a:tc>
                <a:tc>
                  <a:txBody>
                    <a:bodyPr/>
                    <a:lstStyle/>
                    <a:p>
                      <a:pPr algn="ctr">
                        <a:lnSpc>
                          <a:spcPct val="107000"/>
                        </a:lnSpc>
                        <a:spcAft>
                          <a:spcPts val="0"/>
                        </a:spcAft>
                      </a:pPr>
                      <a:r>
                        <a:rPr lang="en-US" sz="2800" dirty="0" err="1">
                          <a:solidFill>
                            <a:srgbClr val="FF0000"/>
                          </a:solidFill>
                          <a:effectLst/>
                          <a:latin typeface="Times New Roman" panose="02020603050405020304" pitchFamily="18" charset="0"/>
                          <a:cs typeface="Times New Roman" panose="02020603050405020304" pitchFamily="18" charset="0"/>
                        </a:rPr>
                        <a:t>Trả</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lời</a:t>
                      </a:r>
                      <a:endParaRPr lang="vi-VN" sz="28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337699227"/>
                  </a:ext>
                </a:extLst>
              </a:tr>
              <a:tr h="505126">
                <a:tc>
                  <a:txBody>
                    <a:bodyPr/>
                    <a:lstStyle/>
                    <a:p>
                      <a:pPr algn="just">
                        <a:lnSpc>
                          <a:spcPct val="107000"/>
                        </a:lnSpc>
                        <a:spcAft>
                          <a:spcPts val="0"/>
                        </a:spcAft>
                      </a:pPr>
                      <a:r>
                        <a:rPr lang="vi-VN" sz="2800" dirty="0">
                          <a:solidFill>
                            <a:srgbClr val="002060"/>
                          </a:solidFill>
                          <a:effectLst/>
                          <a:latin typeface="Times New Roman" panose="02020603050405020304" pitchFamily="18" charset="0"/>
                          <a:cs typeface="Times New Roman" panose="02020603050405020304" pitchFamily="18" charset="0"/>
                        </a:rPr>
                        <a:t>Xuất xứ</a:t>
                      </a:r>
                      <a:endParaRPr lang="vi-VN"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5492616"/>
                  </a:ext>
                </a:extLst>
              </a:tr>
              <a:tr h="505126">
                <a:tc>
                  <a:txBody>
                    <a:bodyPr/>
                    <a:lstStyle/>
                    <a:p>
                      <a:pPr algn="just">
                        <a:lnSpc>
                          <a:spcPct val="107000"/>
                        </a:lnSpc>
                        <a:spcAft>
                          <a:spcPts val="0"/>
                        </a:spcAft>
                      </a:pPr>
                      <a:r>
                        <a:rPr lang="vi-VN" sz="2800" dirty="0">
                          <a:solidFill>
                            <a:srgbClr val="002060"/>
                          </a:solidFill>
                          <a:effectLst/>
                          <a:latin typeface="Times New Roman" panose="02020603050405020304" pitchFamily="18" charset="0"/>
                          <a:cs typeface="Times New Roman" panose="02020603050405020304" pitchFamily="18" charset="0"/>
                        </a:rPr>
                        <a:t>Ngôi kể</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0940761"/>
                  </a:ext>
                </a:extLst>
              </a:tr>
              <a:tr h="505126">
                <a:tc>
                  <a:txBody>
                    <a:bodyPr/>
                    <a:lstStyle/>
                    <a:p>
                      <a:pPr algn="just">
                        <a:lnSpc>
                          <a:spcPct val="107000"/>
                        </a:lnSpc>
                        <a:spcAft>
                          <a:spcPts val="0"/>
                        </a:spcAft>
                      </a:pPr>
                      <a:r>
                        <a:rPr lang="vi-VN" sz="2800" dirty="0">
                          <a:solidFill>
                            <a:srgbClr val="002060"/>
                          </a:solidFill>
                          <a:effectLst/>
                          <a:latin typeface="Times New Roman" panose="02020603050405020304" pitchFamily="18" charset="0"/>
                          <a:cs typeface="Times New Roman" panose="02020603050405020304" pitchFamily="18" charset="0"/>
                        </a:rPr>
                        <a:t>Phương thức biểu đạt</a:t>
                      </a:r>
                      <a:endParaRPr lang="vi-VN"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9741722"/>
                  </a:ext>
                </a:extLst>
              </a:tr>
              <a:tr h="505126">
                <a:tc>
                  <a:txBody>
                    <a:bodyPr/>
                    <a:lstStyle/>
                    <a:p>
                      <a:pPr algn="just">
                        <a:lnSpc>
                          <a:spcPct val="107000"/>
                        </a:lnSpc>
                        <a:spcAft>
                          <a:spcPts val="0"/>
                        </a:spcAft>
                      </a:pPr>
                      <a:r>
                        <a:rPr lang="en-US" sz="2800" dirty="0">
                          <a:solidFill>
                            <a:srgbClr val="002060"/>
                          </a:solidFill>
                          <a:effectLst/>
                          <a:latin typeface="Times New Roman" panose="02020603050405020304" pitchFamily="18" charset="0"/>
                          <a:cs typeface="Times New Roman" panose="02020603050405020304" pitchFamily="18" charset="0"/>
                        </a:rPr>
                        <a:t>B</a:t>
                      </a:r>
                      <a:r>
                        <a:rPr lang="vi-VN" sz="2800" dirty="0">
                          <a:solidFill>
                            <a:srgbClr val="002060"/>
                          </a:solidFill>
                          <a:effectLst/>
                          <a:latin typeface="Times New Roman" panose="02020603050405020304" pitchFamily="18" charset="0"/>
                          <a:cs typeface="Times New Roman" panose="02020603050405020304" pitchFamily="18" charset="0"/>
                        </a:rPr>
                        <a:t>ố cục</a:t>
                      </a:r>
                      <a:endParaRPr lang="vi-VN"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3211699"/>
                  </a:ext>
                </a:extLst>
              </a:tr>
              <a:tr h="505126">
                <a:tc>
                  <a:txBody>
                    <a:bodyPr/>
                    <a:lstStyle/>
                    <a:p>
                      <a:pPr algn="just">
                        <a:lnSpc>
                          <a:spcPct val="107000"/>
                        </a:lnSpc>
                        <a:spcAft>
                          <a:spcPts val="0"/>
                        </a:spcAft>
                      </a:pPr>
                      <a:r>
                        <a:rPr lang="vi-VN" sz="2800" dirty="0">
                          <a:solidFill>
                            <a:srgbClr val="002060"/>
                          </a:solidFill>
                          <a:effectLst/>
                          <a:latin typeface="Times New Roman" panose="02020603050405020304" pitchFamily="18" charset="0"/>
                          <a:cs typeface="Times New Roman" panose="02020603050405020304" pitchFamily="18" charset="0"/>
                        </a:rPr>
                        <a:t>Đề tài</a:t>
                      </a:r>
                      <a:endParaRPr lang="vi-VN"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4319464"/>
                  </a:ext>
                </a:extLst>
              </a:tr>
              <a:tr h="505126">
                <a:tc>
                  <a:txBody>
                    <a:bodyPr/>
                    <a:lstStyle/>
                    <a:p>
                      <a:pPr algn="just">
                        <a:lnSpc>
                          <a:spcPct val="107000"/>
                        </a:lnSpc>
                        <a:spcAft>
                          <a:spcPts val="0"/>
                        </a:spcAft>
                      </a:pPr>
                      <a:r>
                        <a:rPr lang="en-US" sz="2800" dirty="0" err="1">
                          <a:solidFill>
                            <a:srgbClr val="002060"/>
                          </a:solidFill>
                          <a:effectLst/>
                          <a:latin typeface="Times New Roman" panose="02020603050405020304" pitchFamily="18" charset="0"/>
                          <a:cs typeface="Times New Roman" panose="02020603050405020304" pitchFamily="18" charset="0"/>
                        </a:rPr>
                        <a:t>Ch</a:t>
                      </a:r>
                      <a:r>
                        <a:rPr lang="vi-VN" sz="2800" dirty="0">
                          <a:solidFill>
                            <a:srgbClr val="002060"/>
                          </a:solidFill>
                          <a:effectLst/>
                          <a:latin typeface="Times New Roman" panose="02020603050405020304" pitchFamily="18" charset="0"/>
                          <a:cs typeface="Times New Roman" panose="02020603050405020304" pitchFamily="18" charset="0"/>
                        </a:rPr>
                        <a:t>ủ đề</a:t>
                      </a:r>
                      <a:endParaRPr lang="vi-VN"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0"/>
                        </a:spcAft>
                      </a:pPr>
                      <a:r>
                        <a:rPr lang="vi-VN"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6600837"/>
                  </a:ext>
                </a:extLst>
              </a:tr>
              <a:tr h="505126">
                <a:tc>
                  <a:txBody>
                    <a:bodyPr/>
                    <a:lstStyle/>
                    <a:p>
                      <a:pPr algn="just">
                        <a:lnSpc>
                          <a:spcPct val="107000"/>
                        </a:lnSpc>
                        <a:spcAft>
                          <a:spcPts val="0"/>
                        </a:spcAft>
                      </a:pPr>
                      <a:r>
                        <a:rPr lang="vi-VN" sz="2800" dirty="0">
                          <a:solidFill>
                            <a:srgbClr val="002060"/>
                          </a:solidFill>
                          <a:effectLst/>
                          <a:latin typeface="Times New Roman" panose="02020603050405020304" pitchFamily="18" charset="0"/>
                          <a:cs typeface="Times New Roman" panose="02020603050405020304" pitchFamily="18" charset="0"/>
                        </a:rPr>
                        <a:t>Ý nghĩa </a:t>
                      </a:r>
                      <a:endParaRPr lang="vi-VN"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3549510"/>
                  </a:ext>
                </a:extLst>
              </a:tr>
            </a:tbl>
          </a:graphicData>
        </a:graphic>
      </p:graphicFrame>
    </p:spTree>
    <p:extLst>
      <p:ext uri="{BB962C8B-B14F-4D97-AF65-F5344CB8AC3E}">
        <p14:creationId xmlns:p14="http://schemas.microsoft.com/office/powerpoint/2010/main" val="17942187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Point Star 3"/>
          <p:cNvSpPr/>
          <p:nvPr/>
        </p:nvSpPr>
        <p:spPr>
          <a:xfrm>
            <a:off x="3921550" y="0"/>
            <a:ext cx="3365369" cy="132918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3.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Plaque 4"/>
          <p:cNvSpPr/>
          <p:nvPr/>
        </p:nvSpPr>
        <p:spPr>
          <a:xfrm>
            <a:off x="226242" y="1423448"/>
            <a:ext cx="11774079" cy="5434552"/>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AutoNum type="alphaLcPeriod"/>
            </a:pPr>
            <a:r>
              <a:rPr lang="vi-VN" sz="3200" b="1" dirty="0">
                <a:latin typeface="Times New Roman" panose="02020603050405020304" pitchFamily="18" charset="0"/>
                <a:cs typeface="Times New Roman" panose="02020603050405020304" pitchFamily="18" charset="0"/>
              </a:rPr>
              <a:t>Đọc- t</a:t>
            </a:r>
            <a:r>
              <a:rPr lang="en-US" sz="3200" b="1" dirty="0" err="1">
                <a:latin typeface="Times New Roman" panose="02020603050405020304" pitchFamily="18" charset="0"/>
                <a:cs typeface="Times New Roman" panose="02020603050405020304" pitchFamily="18" charset="0"/>
              </a:rPr>
              <a:t>óm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tắt</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Người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vê</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tư</a:t>
            </a:r>
            <a:r>
              <a:rPr lang="en-US" sz="3200" i="1" dirty="0">
                <a:latin typeface="Times New Roman" panose="02020603050405020304" pitchFamily="18" charset="0"/>
                <a:cs typeface="Times New Roman" panose="02020603050405020304" pitchFamily="18" charset="0"/>
              </a:rPr>
              <a:t>̀ Sao </a:t>
            </a:r>
            <a:r>
              <a:rPr lang="en-US" sz="3200" i="1" dirty="0" err="1">
                <a:latin typeface="Times New Roman" panose="02020603050405020304" pitchFamily="18" charset="0"/>
                <a:cs typeface="Times New Roman" panose="02020603050405020304" pitchFamily="18" charset="0"/>
              </a:rPr>
              <a:t>Hỏa</a:t>
            </a:r>
            <a:r>
              <a:rPr lang="vi-VN" sz="3200" i="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Oát-ni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một</a:t>
            </a:r>
            <a:r>
              <a:rPr lang="en-US" sz="3200" dirty="0">
                <a:latin typeface="Times New Roman" panose="02020603050405020304" pitchFamily="18" charset="0"/>
                <a:cs typeface="Times New Roman" panose="02020603050405020304" pitchFamily="18" charset="0"/>
              </a:rPr>
              <a:t> phi </a:t>
            </a:r>
            <a:r>
              <a:rPr lang="en-US" sz="3200" dirty="0" err="1">
                <a:latin typeface="Times New Roman" panose="02020603050405020304" pitchFamily="18" charset="0"/>
                <a:cs typeface="Times New Roman" panose="02020603050405020304" pitchFamily="18" charset="0"/>
              </a:rPr>
              <a: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Sao </a:t>
            </a:r>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mất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tưởng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chết</a:t>
            </a:r>
            <a:r>
              <a:rPr lang="en-US" sz="3200" dirty="0">
                <a:latin typeface="Times New Roman" panose="02020603050405020304" pitchFamily="18" charset="0"/>
                <a:cs typeface="Times New Roman" panose="02020603050405020304" pitchFamily="18" charset="0"/>
              </a:rPr>
              <a:t>, họ </a:t>
            </a:r>
            <a:r>
              <a:rPr lang="en-US" sz="3200" dirty="0" err="1">
                <a:latin typeface="Times New Roman" panose="02020603050405020304" pitchFamily="18" charset="0"/>
                <a:cs typeface="Times New Roman" panose="02020603050405020304" pitchFamily="18" charset="0"/>
              </a:rPr>
              <a:t>rời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mà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có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Bất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Oát-ni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xoay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xơ</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sót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đê</a:t>
            </a:r>
            <a:r>
              <a:rPr lang="en-US" sz="3200" dirty="0">
                <a:latin typeface="Times New Roman" panose="02020603050405020304" pitchFamily="18" charset="0"/>
                <a:cs typeface="Times New Roman" panose="02020603050405020304" pitchFamily="18" charset="0"/>
              </a:rPr>
              <a:t>̀ là </a:t>
            </a:r>
            <a:r>
              <a:rPr lang="en-US" sz="3200" dirty="0" err="1">
                <a:latin typeface="Times New Roman" panose="02020603050405020304" pitchFamily="18" charset="0"/>
                <a:cs typeface="Times New Roman" panose="02020603050405020304" pitchFamily="18" charset="0"/>
              </a:rPr>
              <a:t>bây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còn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tàu</a:t>
            </a:r>
            <a:r>
              <a:rPr lang="en-US" sz="3200" dirty="0">
                <a:latin typeface="Times New Roman" panose="02020603050405020304" pitchFamily="18" charset="0"/>
                <a:cs typeface="Times New Roman" panose="02020603050405020304" pitchFamily="18" charset="0"/>
              </a:rPr>
              <a:t> mà </a:t>
            </a:r>
            <a:r>
              <a:rPr lang="en-US" sz="3200" dirty="0" err="1">
                <a:latin typeface="Times New Roman" panose="02020603050405020304" pitchFamily="18" charset="0"/>
                <a:cs typeface="Times New Roman" panose="02020603050405020304" pitchFamily="18" charset="0"/>
              </a:rPr>
              <a:t>vê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rất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mới</a:t>
            </a:r>
            <a:r>
              <a:rPr lang="en-US" sz="3200" dirty="0">
                <a:latin typeface="Times New Roman" panose="02020603050405020304" pitchFamily="18" charset="0"/>
                <a:cs typeface="Times New Roman" panose="02020603050405020304" pitchFamily="18" charset="0"/>
              </a:rPr>
              <a:t> có </a:t>
            </a:r>
            <a:r>
              <a:rPr lang="en-US" sz="3200" dirty="0" err="1">
                <a:latin typeface="Times New Roman" panose="02020603050405020304" pitchFamily="18" charset="0"/>
                <a:cs typeface="Times New Roman" panose="02020603050405020304" pitchFamily="18" charset="0"/>
              </a:rPr>
              <a:t>chuyến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khác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có </a:t>
            </a:r>
            <a:r>
              <a:rPr lang="en-US" sz="3200" dirty="0" err="1">
                <a:latin typeface="Times New Roman" panose="02020603050405020304" pitchFamily="18" charset="0"/>
                <a:cs typeface="Times New Roman" panose="02020603050405020304" pitchFamily="18" charset="0"/>
              </a:rPr>
              <a:t>cách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Đất</a:t>
            </a:r>
            <a:r>
              <a:rPr lang="en-US" sz="3200" dirty="0">
                <a:latin typeface="Times New Roman" panose="02020603050405020304" pitchFamily="18" charset="0"/>
                <a:cs typeface="Times New Roman" panose="02020603050405020304" pitchFamily="18" charset="0"/>
              </a:rPr>
              <a:t> hay con </a:t>
            </a:r>
            <a:r>
              <a:rPr lang="en-US" sz="3200" dirty="0" err="1">
                <a:latin typeface="Times New Roman" panose="02020603050405020304" pitchFamily="18" charset="0"/>
                <a:cs typeface="Times New Roman" panose="02020603050405020304" pitchFamily="18" charset="0"/>
              </a:rPr>
              <a:t>tàu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có </a:t>
            </a:r>
            <a:r>
              <a:rPr lang="en-US" sz="3200" dirty="0" err="1">
                <a:latin typeface="Times New Roman" panose="02020603050405020304" pitchFamily="18" charset="0"/>
                <a:cs typeface="Times New Roman" panose="02020603050405020304" pitchFamily="18" charset="0"/>
              </a:rPr>
              <a:t>nhu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ôxi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xoay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Oát-ni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của</a:t>
            </a:r>
            <a:r>
              <a:rPr lang="en-US" sz="3200" dirty="0">
                <a:latin typeface="Times New Roman" panose="02020603050405020304" pitchFamily="18" charset="0"/>
                <a:cs typeface="Times New Roman" panose="02020603050405020304" pitchFamily="18" charset="0"/>
              </a:rPr>
              <a:t> NASA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vê</a:t>
            </a:r>
            <a:r>
              <a:rPr lang="en-US" sz="3200" dirty="0">
                <a:latin typeface="Times New Roman" panose="02020603050405020304" pitchFamily="18" charset="0"/>
                <a:cs typeface="Times New Roman" panose="02020603050405020304" pitchFamily="18" charset="0"/>
              </a:rPr>
              <a:t>̀ l</a:t>
            </a:r>
            <a:r>
              <a:rPr lang="vi-VN" sz="3200" dirty="0">
                <a:latin typeface="Times New Roman" panose="02020603050405020304" pitchFamily="18" charset="0"/>
                <a:cs typeface="Times New Roman" panose="02020603050405020304" pitchFamily="18" charset="0"/>
              </a:rPr>
              <a:t>ại trái đất.</a:t>
            </a:r>
          </a:p>
        </p:txBody>
      </p:sp>
    </p:spTree>
    <p:extLst>
      <p:ext uri="{BB962C8B-B14F-4D97-AF65-F5344CB8AC3E}">
        <p14:creationId xmlns:p14="http://schemas.microsoft.com/office/powerpoint/2010/main" val="1586885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113122" y="245097"/>
            <a:ext cx="11774077" cy="6297105"/>
          </a:xfrm>
          <a:prstGeom prst="hex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chemeClr val="accent6">
                    <a:lumMod val="50000"/>
                  </a:schemeClr>
                </a:solidFill>
                <a:latin typeface="Times New Roman" panose="02020603050405020304" pitchFamily="18" charset="0"/>
                <a:cs typeface="Times New Roman" panose="02020603050405020304" pitchFamily="18" charset="0"/>
              </a:rPr>
              <a:t>b. Tìm hiểu từ ngữ</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a:solidFill>
                  <a:schemeClr val="accent6">
                    <a:lumMod val="50000"/>
                  </a:schemeClr>
                </a:solidFill>
                <a:latin typeface="Times New Roman" panose="02020603050405020304" pitchFamily="18" charset="0"/>
                <a:cs typeface="Times New Roman" panose="02020603050405020304" pitchFamily="18" charset="0"/>
              </a:rPr>
              <a:t>Sol</a:t>
            </a:r>
            <a:r>
              <a:rPr lang="vi-VN" sz="3200" dirty="0">
                <a:solidFill>
                  <a:schemeClr val="accent6">
                    <a:lumMod val="50000"/>
                  </a:schemeClr>
                </a:solidFill>
                <a:latin typeface="Times New Roman" panose="02020603050405020304" pitchFamily="18" charset="0"/>
                <a:cs typeface="Times New Roman" panose="02020603050405020304" pitchFamily="18" charset="0"/>
              </a:rPr>
              <a:t>: Ở đây chỉ đơn vị một ngày trên Sao Hỏa.</a:t>
            </a:r>
          </a:p>
          <a:p>
            <a:r>
              <a:rPr lang="en-US" sz="3200" dirty="0">
                <a:solidFill>
                  <a:schemeClr val="accent6">
                    <a:lumMod val="50000"/>
                  </a:schemeClr>
                </a:solidFill>
                <a:latin typeface="Times New Roman" panose="02020603050405020304" pitchFamily="18" charset="0"/>
                <a:cs typeface="Times New Roman" panose="02020603050405020304" pitchFamily="18" charset="0"/>
              </a:rPr>
              <a:t>MAV</a:t>
            </a:r>
            <a:r>
              <a:rPr lang="vi-VN"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Phương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tiện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để</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nhà</a:t>
            </a:r>
            <a:r>
              <a:rPr lang="en-US" sz="3200" dirty="0">
                <a:solidFill>
                  <a:schemeClr val="accent6">
                    <a:lumMod val="50000"/>
                  </a:schemeClr>
                </a:solidFill>
                <a:latin typeface="Times New Roman" panose="02020603050405020304" pitchFamily="18" charset="0"/>
                <a:cs typeface="Times New Roman" panose="02020603050405020304" pitchFamily="18" charset="0"/>
              </a:rPr>
              <a:t> du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hành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rời</a:t>
            </a:r>
            <a:r>
              <a:rPr lang="en-US" sz="3200" dirty="0">
                <a:solidFill>
                  <a:schemeClr val="accent6">
                    <a:lumMod val="50000"/>
                  </a:schemeClr>
                </a:solidFill>
                <a:latin typeface="Times New Roman" panose="02020603050405020304" pitchFamily="18" charset="0"/>
                <a:cs typeface="Times New Roman" panose="02020603050405020304" pitchFamily="18" charset="0"/>
              </a:rPr>
              <a:t> Sao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Hoả</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trạm</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vũ</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trụ</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trên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quỹ</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đạo</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có</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tên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Hơ-mét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sau</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khi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hoàn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thành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công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việc</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err="1">
                <a:solidFill>
                  <a:schemeClr val="accent6">
                    <a:lumMod val="50000"/>
                  </a:schemeClr>
                </a:solidFill>
                <a:latin typeface="Times New Roman" panose="02020603050405020304" pitchFamily="18" charset="0"/>
                <a:cs typeface="Times New Roman" panose="02020603050405020304" pitchFamily="18" charset="0"/>
              </a:rPr>
              <a:t>Hiu-xtơn</a:t>
            </a:r>
            <a:r>
              <a:rPr lang="vi-VN"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Thành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phố</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thuộc</a:t>
            </a:r>
            <a:r>
              <a:rPr lang="en-US" sz="3200" dirty="0">
                <a:solidFill>
                  <a:schemeClr val="accent6">
                    <a:lumMod val="50000"/>
                  </a:schemeClr>
                </a:solidFill>
                <a:latin typeface="Times New Roman" panose="02020603050405020304" pitchFamily="18" charset="0"/>
                <a:cs typeface="Times New Roman" panose="02020603050405020304" pitchFamily="18" charset="0"/>
              </a:rPr>
              <a:t> bang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Tếch-dớt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nơi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đặt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trụ</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sở</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trung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tâm</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không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gian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Giôn-xơn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3200" dirty="0">
                <a:solidFill>
                  <a:schemeClr val="accent6">
                    <a:lumMod val="50000"/>
                  </a:schemeClr>
                </a:solidFill>
                <a:latin typeface="Times New Roman" panose="02020603050405020304" pitchFamily="18" charset="0"/>
                <a:cs typeface="Times New Roman" panose="02020603050405020304" pitchFamily="18" charset="0"/>
              </a:rPr>
              <a:t> NASA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Cơ</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quan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Hàng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không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Vũ</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trụ</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Hoa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Kỳ</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err="1">
                <a:solidFill>
                  <a:schemeClr val="accent6">
                    <a:lumMod val="50000"/>
                  </a:schemeClr>
                </a:solidFill>
                <a:latin typeface="Times New Roman" panose="02020603050405020304" pitchFamily="18" charset="0"/>
                <a:cs typeface="Times New Roman" panose="02020603050405020304" pitchFamily="18" charset="0"/>
              </a:rPr>
              <a:t>Háp</a:t>
            </a:r>
            <a:r>
              <a:rPr lang="vi-VN"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Căn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nhà</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trên</a:t>
            </a:r>
            <a:r>
              <a:rPr lang="en-US" sz="3200" dirty="0">
                <a:solidFill>
                  <a:schemeClr val="accent6">
                    <a:lumMod val="50000"/>
                  </a:schemeClr>
                </a:solidFill>
                <a:latin typeface="Times New Roman" panose="02020603050405020304" pitchFamily="18" charset="0"/>
                <a:cs typeface="Times New Roman" panose="02020603050405020304" pitchFamily="18" charset="0"/>
              </a:rPr>
              <a:t> Sao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Hoả</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để</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3200" dirty="0">
                <a:solidFill>
                  <a:schemeClr val="accent6">
                    <a:lumMod val="50000"/>
                  </a:schemeClr>
                </a:solidFill>
                <a:latin typeface="Times New Roman" panose="02020603050405020304" pitchFamily="18" charset="0"/>
                <a:cs typeface="Times New Roman" panose="02020603050405020304" pitchFamily="18" charset="0"/>
              </a:rPr>
              <a:t> phi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công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vũ</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trụ</a:t>
            </a:r>
            <a:r>
              <a:rPr lang="en-US" sz="3200" dirty="0">
                <a:solidFill>
                  <a:schemeClr val="accent6">
                    <a:lumMod val="50000"/>
                  </a:schemeClr>
                </a:solidFill>
                <a:latin typeface="Times New Roman" panose="02020603050405020304" pitchFamily="18" charset="0"/>
                <a:cs typeface="Times New Roman" panose="02020603050405020304" pitchFamily="18" charset="0"/>
              </a:rPr>
              <a:t> ở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liên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lạc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phương</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a:solidFill>
                  <a:schemeClr val="accent6">
                    <a:lumMod val="50000"/>
                  </a:schemeClr>
                </a:solidFill>
                <a:latin typeface="Times New Roman" panose="02020603050405020304" pitchFamily="18" charset="0"/>
                <a:cs typeface="Times New Roman" panose="02020603050405020304" pitchFamily="18" charset="0"/>
              </a:rPr>
              <a:t>EVA</a:t>
            </a:r>
            <a:r>
              <a:rPr lang="vi-VN"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Xe</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động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thám</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hiểm</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bên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ngoài</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5519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612742" y="179109"/>
            <a:ext cx="10510887" cy="5769204"/>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7030A0"/>
                </a:solidFill>
                <a:latin typeface="Times New Roman" panose="02020603050405020304" pitchFamily="18" charset="0"/>
                <a:cs typeface="Times New Roman" panose="02020603050405020304" pitchFamily="18" charset="0"/>
              </a:rPr>
              <a:t>c. Yếu tố hình thức văn bản</a:t>
            </a:r>
            <a:endParaRPr lang="vi-VN" sz="3200" dirty="0">
              <a:solidFill>
                <a:srgbClr val="7030A0"/>
              </a:solidFill>
              <a:latin typeface="Times New Roman" panose="02020603050405020304" pitchFamily="18" charset="0"/>
              <a:cs typeface="Times New Roman" panose="02020603050405020304" pitchFamily="18" charset="0"/>
            </a:endParaRPr>
          </a:p>
          <a:p>
            <a:r>
              <a:rPr lang="en-US" sz="3200" b="1" dirty="0">
                <a:solidFill>
                  <a:srgbClr val="7030A0"/>
                </a:solidFill>
                <a:latin typeface="Times New Roman" panose="02020603050405020304" pitchFamily="18" charset="0"/>
                <a:cs typeface="Times New Roman" panose="02020603050405020304" pitchFamily="18" charset="0"/>
              </a:rPr>
              <a:t>- Xu</a:t>
            </a:r>
            <a:r>
              <a:rPr lang="vi-VN" sz="3200" b="1" dirty="0">
                <a:solidFill>
                  <a:srgbClr val="7030A0"/>
                </a:solidFill>
                <a:latin typeface="Times New Roman" panose="02020603050405020304" pitchFamily="18" charset="0"/>
                <a:cs typeface="Times New Roman" panose="02020603050405020304" pitchFamily="18" charset="0"/>
              </a:rPr>
              <a:t>ất xứ</a:t>
            </a:r>
            <a:r>
              <a:rPr lang="vi-VN" sz="3200" dirty="0">
                <a:solidFill>
                  <a:srgbClr val="7030A0"/>
                </a:solidFill>
                <a:latin typeface="Times New Roman" panose="02020603050405020304" pitchFamily="18" charset="0"/>
                <a:cs typeface="Times New Roman" panose="02020603050405020304" pitchFamily="18" charset="0"/>
              </a:rPr>
              <a: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Là</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chương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đầu</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của</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tác</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phẩm</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Người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trở</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về</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từ</a:t>
            </a:r>
            <a:r>
              <a:rPr lang="en-US" sz="3200" dirty="0">
                <a:solidFill>
                  <a:srgbClr val="7030A0"/>
                </a:solidFill>
                <a:latin typeface="Times New Roman" panose="02020603050405020304" pitchFamily="18" charset="0"/>
                <a:cs typeface="Times New Roman" panose="02020603050405020304" pitchFamily="18" charset="0"/>
              </a:rPr>
              <a:t> Sao </a:t>
            </a:r>
            <a:r>
              <a:rPr lang="en-US" sz="3200" dirty="0" err="1">
                <a:solidFill>
                  <a:srgbClr val="7030A0"/>
                </a:solidFill>
                <a:latin typeface="Times New Roman" panose="02020603050405020304" pitchFamily="18" charset="0"/>
                <a:cs typeface="Times New Roman" panose="02020603050405020304" pitchFamily="18" charset="0"/>
              </a:rPr>
              <a:t>Hoả</a:t>
            </a:r>
            <a:r>
              <a:rPr lang="en-US" sz="3200" dirty="0">
                <a:solidFill>
                  <a:srgbClr val="7030A0"/>
                </a:solidFill>
                <a:latin typeface="Times New Roman" panose="02020603050405020304" pitchFamily="18" charset="0"/>
                <a:cs typeface="Times New Roman" panose="02020603050405020304" pitchFamily="18" charset="0"/>
              </a:rPr>
              <a:t>”</a:t>
            </a:r>
            <a:endParaRPr lang="vi-VN" sz="3200" dirty="0">
              <a:solidFill>
                <a:srgbClr val="7030A0"/>
              </a:solidFill>
              <a:latin typeface="Times New Roman" panose="02020603050405020304" pitchFamily="18" charset="0"/>
              <a:cs typeface="Times New Roman" panose="02020603050405020304" pitchFamily="18" charset="0"/>
            </a:endParaRPr>
          </a:p>
          <a:p>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Thể</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loại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tiểu</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thuyết</a:t>
            </a:r>
            <a:endParaRPr lang="vi-VN" sz="3200" dirty="0">
              <a:solidFill>
                <a:srgbClr val="7030A0"/>
              </a:solidFill>
              <a:latin typeface="Times New Roman" panose="02020603050405020304" pitchFamily="18" charset="0"/>
              <a:cs typeface="Times New Roman" panose="02020603050405020304" pitchFamily="18" charset="0"/>
            </a:endParaRPr>
          </a:p>
          <a:p>
            <a:r>
              <a:rPr lang="en-US" sz="3200"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Phương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thức</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biểu</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đạt</a:t>
            </a:r>
            <a:r>
              <a:rPr lang="en-US" sz="3200" b="1" dirty="0">
                <a:solidFill>
                  <a:srgbClr val="7030A0"/>
                </a:solidFill>
                <a:latin typeface="Times New Roman" panose="02020603050405020304" pitchFamily="18" charset="0"/>
                <a:cs typeface="Times New Roman" panose="02020603050405020304" pitchFamily="18" charset="0"/>
              </a:rPr>
              <a: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tư</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sư</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kết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hợp</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miêu</a:t>
            </a:r>
            <a:r>
              <a:rPr lang="en-US" sz="3200" dirty="0">
                <a:solidFill>
                  <a:srgbClr val="7030A0"/>
                </a:solidFill>
                <a:latin typeface="Times New Roman" panose="02020603050405020304" pitchFamily="18" charset="0"/>
                <a:cs typeface="Times New Roman" panose="02020603050405020304" pitchFamily="18" charset="0"/>
              </a:rPr>
              <a:t> tả, </a:t>
            </a:r>
            <a:r>
              <a:rPr lang="en-US" sz="3200" dirty="0" err="1">
                <a:solidFill>
                  <a:srgbClr val="7030A0"/>
                </a:solidFill>
                <a:latin typeface="Times New Roman" panose="02020603050405020304" pitchFamily="18" charset="0"/>
                <a:cs typeface="Times New Roman" panose="02020603050405020304" pitchFamily="18" charset="0"/>
              </a:rPr>
              <a:t>biểu</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cảm</a:t>
            </a:r>
            <a:r>
              <a:rPr lang="en-US" sz="3200" dirty="0">
                <a:solidFill>
                  <a:srgbClr val="7030A0"/>
                </a:solidFill>
                <a:latin typeface="Times New Roman" panose="02020603050405020304" pitchFamily="18" charset="0"/>
                <a:cs typeface="Times New Roman" panose="02020603050405020304" pitchFamily="18" charset="0"/>
              </a:rPr>
              <a:t>.</a:t>
            </a:r>
            <a:endParaRPr lang="vi-VN" sz="3200" dirty="0">
              <a:solidFill>
                <a:srgbClr val="7030A0"/>
              </a:solidFill>
              <a:latin typeface="Times New Roman" panose="02020603050405020304" pitchFamily="18" charset="0"/>
              <a:cs typeface="Times New Roman" panose="02020603050405020304" pitchFamily="18" charset="0"/>
            </a:endParaRPr>
          </a:p>
          <a:p>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Ngôi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kể</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ngôi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thứ</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nhất</a:t>
            </a:r>
            <a:r>
              <a:rPr lang="en-US" sz="3200" dirty="0">
                <a:solidFill>
                  <a:srgbClr val="7030A0"/>
                </a:solidFill>
                <a:latin typeface="Times New Roman" panose="02020603050405020304" pitchFamily="18" charset="0"/>
                <a:cs typeface="Times New Roman" panose="02020603050405020304" pitchFamily="18" charset="0"/>
              </a:rPr>
              <a:t> (do </a:t>
            </a:r>
            <a:r>
              <a:rPr lang="en-US" sz="3200" dirty="0" err="1">
                <a:solidFill>
                  <a:srgbClr val="7030A0"/>
                </a:solidFill>
                <a:latin typeface="Times New Roman" panose="02020603050405020304" pitchFamily="18" charset="0"/>
                <a:cs typeface="Times New Roman" panose="02020603050405020304" pitchFamily="18" charset="0"/>
              </a:rPr>
              <a:t>nhân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vật</a:t>
            </a:r>
            <a:r>
              <a:rPr lang="en-US" sz="3200" dirty="0">
                <a:solidFill>
                  <a:srgbClr val="7030A0"/>
                </a:solidFill>
                <a:latin typeface="Times New Roman" panose="02020603050405020304" pitchFamily="18" charset="0"/>
                <a:cs typeface="Times New Roman" panose="02020603050405020304" pitchFamily="18" charset="0"/>
              </a:rPr>
              <a:t> “ </a:t>
            </a:r>
            <a:r>
              <a:rPr lang="en-US" sz="3200" dirty="0" err="1">
                <a:solidFill>
                  <a:srgbClr val="7030A0"/>
                </a:solidFill>
                <a:latin typeface="Times New Roman" panose="02020603050405020304" pitchFamily="18" charset="0"/>
                <a:cs typeface="Times New Roman" panose="02020603050405020304" pitchFamily="18" charset="0"/>
              </a:rPr>
              <a:t>tôi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Mác</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Oát-ni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kể</a:t>
            </a:r>
            <a:endParaRPr lang="vi-VN" sz="3200" dirty="0">
              <a:solidFill>
                <a:srgbClr val="7030A0"/>
              </a:solidFill>
              <a:latin typeface="Times New Roman" panose="02020603050405020304" pitchFamily="18" charset="0"/>
              <a:cs typeface="Times New Roman" panose="02020603050405020304" pitchFamily="18" charset="0"/>
            </a:endParaRPr>
          </a:p>
          <a:p>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Bô</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cục</a:t>
            </a:r>
            <a:r>
              <a:rPr lang="en-US" sz="3200" b="1" dirty="0">
                <a:solidFill>
                  <a:srgbClr val="7030A0"/>
                </a:solidFill>
                <a:latin typeface="Times New Roman" panose="02020603050405020304" pitchFamily="18" charset="0"/>
                <a:cs typeface="Times New Roman" panose="02020603050405020304" pitchFamily="18" charset="0"/>
              </a:rPr>
              <a:t> (2 </a:t>
            </a:r>
            <a:r>
              <a:rPr lang="en-US" sz="3200" b="1" dirty="0" err="1">
                <a:solidFill>
                  <a:srgbClr val="7030A0"/>
                </a:solidFill>
                <a:latin typeface="Times New Roman" panose="02020603050405020304" pitchFamily="18" charset="0"/>
                <a:cs typeface="Times New Roman" panose="02020603050405020304" pitchFamily="18" charset="0"/>
              </a:rPr>
              <a:t>phần</a:t>
            </a:r>
            <a:r>
              <a:rPr lang="en-US" sz="3200" dirty="0">
                <a:solidFill>
                  <a:srgbClr val="7030A0"/>
                </a:solidFill>
                <a:latin typeface="Times New Roman" panose="02020603050405020304" pitchFamily="18" charset="0"/>
                <a:cs typeface="Times New Roman" panose="02020603050405020304" pitchFamily="18" charset="0"/>
              </a:rPr>
              <a:t>)</a:t>
            </a:r>
            <a:endParaRPr lang="vi-VN" sz="3200" dirty="0">
              <a:solidFill>
                <a:srgbClr val="7030A0"/>
              </a:solidFill>
              <a:latin typeface="Times New Roman" panose="02020603050405020304" pitchFamily="18" charset="0"/>
              <a:cs typeface="Times New Roman" panose="02020603050405020304" pitchFamily="18" charset="0"/>
            </a:endParaRPr>
          </a:p>
          <a:p>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Phần</a:t>
            </a:r>
            <a:r>
              <a:rPr lang="en-US" sz="3200" dirty="0">
                <a:solidFill>
                  <a:srgbClr val="7030A0"/>
                </a:solidFill>
                <a:latin typeface="Times New Roman" panose="02020603050405020304" pitchFamily="18" charset="0"/>
                <a:cs typeface="Times New Roman" panose="02020603050405020304" pitchFamily="18" charset="0"/>
              </a:rPr>
              <a:t> 1 (</a:t>
            </a:r>
            <a:r>
              <a:rPr lang="en-US" sz="3200" dirty="0" err="1">
                <a:solidFill>
                  <a:srgbClr val="7030A0"/>
                </a:solidFill>
                <a:latin typeface="Times New Roman" panose="02020603050405020304" pitchFamily="18" charset="0"/>
                <a:cs typeface="Times New Roman" panose="02020603050405020304" pitchFamily="18" charset="0"/>
              </a:rPr>
              <a:t>tư</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đầu</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đến</a:t>
            </a:r>
            <a:r>
              <a:rPr lang="en-US" sz="3200" dirty="0">
                <a:solidFill>
                  <a:srgbClr val="7030A0"/>
                </a:solidFill>
                <a:latin typeface="Times New Roman" panose="02020603050405020304" pitchFamily="18" charset="0"/>
                <a:cs typeface="Times New Roman" panose="02020603050405020304" pitchFamily="18" charset="0"/>
              </a:rPr>
              <a:t> “ở </a:t>
            </a:r>
            <a:r>
              <a:rPr lang="en-US" sz="3200" dirty="0" err="1">
                <a:solidFill>
                  <a:srgbClr val="7030A0"/>
                </a:solidFill>
                <a:latin typeface="Times New Roman" panose="02020603050405020304" pitchFamily="18" charset="0"/>
                <a:cs typeface="Times New Roman" panose="02020603050405020304" pitchFamily="18" charset="0"/>
              </a:rPr>
              <a:t>trong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tình</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trạng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này</a:t>
            </a:r>
            <a:r>
              <a:rPr lang="en-US" sz="3200" dirty="0">
                <a:solidFill>
                  <a:srgbClr val="7030A0"/>
                </a:solidFill>
                <a:latin typeface="Times New Roman" panose="02020603050405020304" pitchFamily="18" charset="0"/>
                <a:cs typeface="Times New Roman" panose="02020603050405020304" pitchFamily="18" charset="0"/>
              </a:rPr>
              <a:t> quá </a:t>
            </a:r>
            <a:r>
              <a:rPr lang="en-US" sz="3200" dirty="0" err="1">
                <a:solidFill>
                  <a:srgbClr val="7030A0"/>
                </a:solidFill>
                <a:latin typeface="Times New Roman" panose="02020603050405020304" pitchFamily="18" charset="0"/>
                <a:cs typeface="Times New Roman" panose="02020603050405020304" pitchFamily="18" charset="0"/>
              </a:rPr>
              <a:t>lâu</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Sự</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cố</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bão</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cát</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trên</a:t>
            </a:r>
            <a:r>
              <a:rPr lang="en-US" sz="3200" dirty="0">
                <a:solidFill>
                  <a:srgbClr val="7030A0"/>
                </a:solidFill>
                <a:latin typeface="Times New Roman" panose="02020603050405020304" pitchFamily="18" charset="0"/>
                <a:cs typeface="Times New Roman" panose="02020603050405020304" pitchFamily="18" charset="0"/>
              </a:rPr>
              <a:t> Sao </a:t>
            </a:r>
            <a:r>
              <a:rPr lang="en-US" sz="3200" dirty="0" err="1">
                <a:solidFill>
                  <a:srgbClr val="7030A0"/>
                </a:solidFill>
                <a:latin typeface="Times New Roman" panose="02020603050405020304" pitchFamily="18" charset="0"/>
                <a:cs typeface="Times New Roman" panose="02020603050405020304" pitchFamily="18" charset="0"/>
              </a:rPr>
              <a:t>Hỏa</a:t>
            </a:r>
            <a:endParaRPr lang="vi-VN" sz="3200" dirty="0">
              <a:solidFill>
                <a:srgbClr val="7030A0"/>
              </a:solidFill>
              <a:latin typeface="Times New Roman" panose="02020603050405020304" pitchFamily="18" charset="0"/>
              <a:cs typeface="Times New Roman" panose="02020603050405020304" pitchFamily="18" charset="0"/>
            </a:endParaRPr>
          </a:p>
          <a:p>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Phần</a:t>
            </a:r>
            <a:r>
              <a:rPr lang="en-US" sz="3200" dirty="0">
                <a:solidFill>
                  <a:srgbClr val="7030A0"/>
                </a:solidFill>
                <a:latin typeface="Times New Roman" panose="02020603050405020304" pitchFamily="18" charset="0"/>
                <a:cs typeface="Times New Roman" panose="02020603050405020304" pitchFamily="18" charset="0"/>
              </a:rPr>
              <a:t> 2 (</a:t>
            </a:r>
            <a:r>
              <a:rPr lang="en-US" sz="3200" dirty="0" err="1">
                <a:solidFill>
                  <a:srgbClr val="7030A0"/>
                </a:solidFill>
                <a:latin typeface="Times New Roman" panose="02020603050405020304" pitchFamily="18" charset="0"/>
                <a:cs typeface="Times New Roman" panose="02020603050405020304" pitchFamily="18" charset="0"/>
              </a:rPr>
              <a:t>còn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lại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Sư</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cô</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gắng</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tìm</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cách</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đê</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trơ</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vê</a:t>
            </a:r>
            <a:r>
              <a:rPr lang="en-US" sz="3200" dirty="0">
                <a:solidFill>
                  <a:srgbClr val="7030A0"/>
                </a:solidFill>
                <a:latin typeface="Times New Roman" panose="02020603050405020304" pitchFamily="18" charset="0"/>
                <a:cs typeface="Times New Roman" panose="02020603050405020304" pitchFamily="18" charset="0"/>
              </a:rPr>
              <a:t>̀.</a:t>
            </a:r>
            <a:endParaRPr lang="vi-VN"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8216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612742" y="103696"/>
            <a:ext cx="11104776" cy="6249971"/>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US" sz="3200" b="1" dirty="0" err="1">
                <a:solidFill>
                  <a:schemeClr val="accent6">
                    <a:lumMod val="50000"/>
                  </a:schemeClr>
                </a:solidFill>
                <a:latin typeface="Times New Roman" panose="02020603050405020304" pitchFamily="18" charset="0"/>
                <a:cs typeface="Times New Roman" panose="02020603050405020304" pitchFamily="18" charset="0"/>
              </a:rPr>
              <a:t>Bối</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cảnh</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tính</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chất</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viễn</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tưởng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câu</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chuyện</a:t>
            </a:r>
            <a:r>
              <a:rPr lang="en-US" sz="3200" b="1"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err="1">
                <a:solidFill>
                  <a:schemeClr val="accent6">
                    <a:lumMod val="50000"/>
                  </a:schemeClr>
                </a:solidFill>
                <a:latin typeface="Times New Roman" panose="02020603050405020304" pitchFamily="18" charset="0"/>
                <a:cs typeface="Times New Roman" panose="02020603050405020304" pitchFamily="18" charset="0"/>
              </a:rPr>
              <a:t>Truyện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viết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sự</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kiện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Mác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Oát-ni</a:t>
            </a:r>
            <a:r>
              <a:rPr lang="en-US" sz="3200" dirty="0">
                <a:solidFill>
                  <a:schemeClr val="accent6">
                    <a:lumMod val="50000"/>
                  </a:schemeClr>
                </a:solidFill>
                <a:latin typeface="Times New Roman" panose="02020603050405020304" pitchFamily="18" charset="0"/>
                <a:cs typeface="Times New Roman" panose="02020603050405020304" pitchFamily="18" charset="0"/>
              </a:rPr>
              <a:t> (Mark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Watney</a:t>
            </a:r>
            <a:r>
              <a:rPr lang="en-US" sz="3200" dirty="0">
                <a:solidFill>
                  <a:schemeClr val="accent6">
                    <a:lumMod val="50000"/>
                  </a:schemeClr>
                </a:solidFill>
                <a:latin typeface="Times New Roman" panose="02020603050405020304" pitchFamily="18" charset="0"/>
                <a:cs typeface="Times New Roman" panose="02020603050405020304" pitchFamily="18" charset="0"/>
              </a:rPr>
              <a:t>) -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3200" dirty="0">
                <a:solidFill>
                  <a:schemeClr val="accent6">
                    <a:lumMod val="50000"/>
                  </a:schemeClr>
                </a:solidFill>
                <a:latin typeface="Times New Roman" panose="02020603050405020304" pitchFamily="18" charset="0"/>
                <a:cs typeface="Times New Roman" panose="02020603050405020304" pitchFamily="18" charset="0"/>
              </a:rPr>
              <a:t> phi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hành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gia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bị</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3200" dirty="0">
                <a:solidFill>
                  <a:schemeClr val="accent6">
                    <a:lumMod val="50000"/>
                  </a:schemeClr>
                </a:solidFill>
                <a:latin typeface="Times New Roman" panose="02020603050405020304" pitchFamily="18" charset="0"/>
                <a:cs typeface="Times New Roman" panose="02020603050405020304" pitchFamily="18" charset="0"/>
              </a:rPr>
              <a:t> phi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hành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gia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khác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tưởng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là</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đã</a:t>
            </a:r>
            <a:r>
              <a:rPr lang="en-US" sz="3200" dirty="0">
                <a:solidFill>
                  <a:schemeClr val="accent6">
                    <a:lumMod val="50000"/>
                  </a:schemeClr>
                </a:solidFill>
                <a:latin typeface="Times New Roman" panose="02020603050405020304" pitchFamily="18" charset="0"/>
                <a:cs typeface="Times New Roman" panose="02020603050405020304" pitchFamily="18" charset="0"/>
              </a:rPr>
              <a:t> hi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sinh</a:t>
            </a:r>
            <a:r>
              <a:rPr lang="en-US" sz="3200" dirty="0">
                <a:solidFill>
                  <a:schemeClr val="accent6">
                    <a:lumMod val="50000"/>
                  </a:schemeClr>
                </a:solidFill>
                <a:latin typeface="Times New Roman" panose="02020603050405020304" pitchFamily="18" charset="0"/>
                <a:cs typeface="Times New Roman" panose="02020603050405020304" pitchFamily="18" charset="0"/>
              </a:rPr>
              <a:t> -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phải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sống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trơ</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trọi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trên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sao</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Hỏa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chạy</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đua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thời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gian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môi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trường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để</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tìm</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cách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sống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sót</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Truyện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có</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tính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chất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viễn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tưởng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vì</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truyện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được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hư</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cấu</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dựa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trên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thành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tựu</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khoa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học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công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nghệ</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tàu</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vũ</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trụ</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bộ</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đồ</a:t>
            </a:r>
            <a:r>
              <a:rPr lang="en-US" sz="3200" dirty="0">
                <a:solidFill>
                  <a:schemeClr val="accent6">
                    <a:lumMod val="50000"/>
                  </a:schemeClr>
                </a:solidFill>
                <a:latin typeface="Times New Roman" panose="02020603050405020304" pitchFamily="18" charset="0"/>
                <a:cs typeface="Times New Roman" panose="02020603050405020304" pitchFamily="18" charset="0"/>
              </a:rPr>
              <a:t> phi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hành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gia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không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chứa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yếu</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tố</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thần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kì</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siêu</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nhiên</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508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999243" y="103695"/>
            <a:ext cx="5015060" cy="763571"/>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rgbClr val="FF0000"/>
                </a:solidFill>
                <a:latin typeface="Times New Roman" panose="02020603050405020304" pitchFamily="18" charset="0"/>
                <a:cs typeface="Times New Roman" panose="02020603050405020304" pitchFamily="18" charset="0"/>
              </a:rPr>
              <a:t>II. Đọc hiểu văn bản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5" name="Horizontal Scroll 4"/>
          <p:cNvSpPr/>
          <p:nvPr/>
        </p:nvSpPr>
        <p:spPr>
          <a:xfrm>
            <a:off x="575036" y="1036948"/>
            <a:ext cx="5882326" cy="999242"/>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1. </a:t>
            </a:r>
            <a:r>
              <a:rPr lang="vi-VN" sz="3200" b="1">
                <a:latin typeface="Times New Roman" panose="02020603050405020304" pitchFamily="18" charset="0"/>
                <a:cs typeface="Times New Roman" panose="02020603050405020304" pitchFamily="18" charset="0"/>
              </a:rPr>
              <a:t>Sự cố bão cát trên Sao Hỏa</a:t>
            </a:r>
            <a:endParaRPr lang="vi-VN" sz="320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326" y="2036190"/>
            <a:ext cx="9803876" cy="4619133"/>
          </a:xfrm>
          <a:prstGeom prst="rect">
            <a:avLst/>
          </a:prstGeom>
        </p:spPr>
      </p:pic>
    </p:spTree>
    <p:extLst>
      <p:ext uri="{BB962C8B-B14F-4D97-AF65-F5344CB8AC3E}">
        <p14:creationId xmlns:p14="http://schemas.microsoft.com/office/powerpoint/2010/main" val="27198921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rs-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608" y="329938"/>
            <a:ext cx="11246177" cy="6259398"/>
          </a:xfrm>
          <a:prstGeom prst="rect">
            <a:avLst/>
          </a:prstGeom>
          <a:noFill/>
          <a:ln>
            <a:noFill/>
          </a:ln>
        </p:spPr>
      </p:pic>
    </p:spTree>
    <p:extLst>
      <p:ext uri="{BB962C8B-B14F-4D97-AF65-F5344CB8AC3E}">
        <p14:creationId xmlns:p14="http://schemas.microsoft.com/office/powerpoint/2010/main" val="128337344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499621" y="179109"/>
            <a:ext cx="8748074" cy="810705"/>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rgbClr val="7030A0"/>
                </a:solidFill>
                <a:latin typeface="Times New Roman" panose="02020603050405020304" pitchFamily="18" charset="0"/>
                <a:cs typeface="Times New Roman" panose="02020603050405020304" pitchFamily="18" charset="0"/>
              </a:rPr>
              <a:t>Đọc</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đoạn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văn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bản</a:t>
            </a:r>
            <a:r>
              <a:rPr lang="en-US" sz="3200" dirty="0">
                <a:solidFill>
                  <a:srgbClr val="7030A0"/>
                </a:solidFill>
                <a:latin typeface="Times New Roman" panose="02020603050405020304" pitchFamily="18" charset="0"/>
                <a:cs typeface="Times New Roman" panose="02020603050405020304" pitchFamily="18" charset="0"/>
              </a:rPr>
              <a:t> 1 </a:t>
            </a:r>
            <a:r>
              <a:rPr lang="en-US" sz="3200" dirty="0" err="1">
                <a:solidFill>
                  <a:srgbClr val="7030A0"/>
                </a:solidFill>
                <a:latin typeface="Times New Roman" panose="02020603050405020304" pitchFamily="18" charset="0"/>
                <a:cs typeface="Times New Roman" panose="02020603050405020304" pitchFamily="18" charset="0"/>
              </a:rPr>
              <a:t>và</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nêu</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nội</a:t>
            </a:r>
            <a:r>
              <a:rPr lang="en-US" sz="3200" dirty="0">
                <a:solidFill>
                  <a:srgbClr val="7030A0"/>
                </a:solidFill>
                <a:latin typeface="Times New Roman" panose="02020603050405020304" pitchFamily="18" charset="0"/>
                <a:cs typeface="Times New Roman" panose="02020603050405020304" pitchFamily="18" charset="0"/>
              </a:rPr>
              <a:t> dung </a:t>
            </a:r>
            <a:r>
              <a:rPr lang="en-US" sz="3200" dirty="0" err="1">
                <a:solidFill>
                  <a:srgbClr val="7030A0"/>
                </a:solidFill>
                <a:latin typeface="Times New Roman" panose="02020603050405020304" pitchFamily="18" charset="0"/>
                <a:cs typeface="Times New Roman" panose="02020603050405020304" pitchFamily="18" charset="0"/>
              </a:rPr>
              <a:t>chính</a:t>
            </a:r>
            <a:r>
              <a:rPr lang="en-US" sz="3200" dirty="0">
                <a:solidFill>
                  <a:srgbClr val="7030A0"/>
                </a:solidFill>
                <a:latin typeface="Times New Roman" panose="02020603050405020304" pitchFamily="18" charset="0"/>
                <a:cs typeface="Times New Roman" panose="02020603050405020304" pitchFamily="18" charset="0"/>
              </a:rPr>
              <a:t>:</a:t>
            </a:r>
            <a:endParaRPr lang="vi-VN" sz="3200" dirty="0">
              <a:solidFill>
                <a:srgbClr val="7030A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216817" y="1508289"/>
            <a:ext cx="2705492" cy="517531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a:latin typeface="Times New Roman" panose="02020603050405020304" pitchFamily="18" charset="0"/>
                <a:cs typeface="Times New Roman" panose="02020603050405020304" pitchFamily="18" charset="0"/>
              </a:rPr>
              <a:t>(1) Tình huống nhân vật tôi gặp phải là gì? Em có nhận xét gì về tình huống đó?</a:t>
            </a:r>
            <a:endParaRPr lang="vi-VN" sz="3200">
              <a:latin typeface="Times New Roman" panose="02020603050405020304" pitchFamily="18" charset="0"/>
              <a:cs typeface="Times New Roman" panose="02020603050405020304" pitchFamily="18" charset="0"/>
            </a:endParaRPr>
          </a:p>
        </p:txBody>
      </p:sp>
      <p:sp>
        <p:nvSpPr>
          <p:cNvPr id="6" name="Rounded Rectangle 5"/>
          <p:cNvSpPr/>
          <p:nvPr/>
        </p:nvSpPr>
        <p:spPr>
          <a:xfrm>
            <a:off x="3220825" y="1585274"/>
            <a:ext cx="2705492" cy="517531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i="1">
                <a:latin typeface="Times New Roman" panose="02020603050405020304" pitchFamily="18" charset="0"/>
                <a:cs typeface="Times New Roman" panose="02020603050405020304" pitchFamily="18" charset="0"/>
              </a:rPr>
              <a:t>(2) Hãy mô tả lại sự cố mà nhân vật tôi đã gặp phải. </a:t>
            </a:r>
            <a:endParaRPr lang="vi-VN" sz="3200">
              <a:latin typeface="Times New Roman" panose="02020603050405020304" pitchFamily="18" charset="0"/>
              <a:cs typeface="Times New Roman" panose="02020603050405020304" pitchFamily="18" charset="0"/>
            </a:endParaRPr>
          </a:p>
        </p:txBody>
      </p:sp>
      <p:sp>
        <p:nvSpPr>
          <p:cNvPr id="7" name="Rounded Rectangle 6"/>
          <p:cNvSpPr/>
          <p:nvPr/>
        </p:nvSpPr>
        <p:spPr>
          <a:xfrm>
            <a:off x="6234260" y="1585274"/>
            <a:ext cx="2705492" cy="51753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i="1">
                <a:latin typeface="Times New Roman" panose="02020603050405020304" pitchFamily="18" charset="0"/>
                <a:cs typeface="Times New Roman" panose="02020603050405020304" pitchFamily="18" charset="0"/>
              </a:rPr>
              <a:t>(3) Theo em, tại sao chiếc MAV lại được coi trọng nhất.</a:t>
            </a:r>
            <a:endParaRPr lang="vi-VN" sz="3200">
              <a:latin typeface="Times New Roman" panose="02020603050405020304" pitchFamily="18" charset="0"/>
              <a:cs typeface="Times New Roman" panose="02020603050405020304" pitchFamily="18" charset="0"/>
            </a:endParaRPr>
          </a:p>
        </p:txBody>
      </p:sp>
      <p:sp>
        <p:nvSpPr>
          <p:cNvPr id="8" name="Rounded Rectangle 7"/>
          <p:cNvSpPr/>
          <p:nvPr/>
        </p:nvSpPr>
        <p:spPr>
          <a:xfrm>
            <a:off x="9247695" y="1585274"/>
            <a:ext cx="2705492" cy="517531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a:solidFill>
                  <a:schemeClr val="accent6">
                    <a:lumMod val="50000"/>
                  </a:schemeClr>
                </a:solidFill>
                <a:latin typeface="Times New Roman" panose="02020603050405020304" pitchFamily="18" charset="0"/>
                <a:cs typeface="Times New Roman" panose="02020603050405020304" pitchFamily="18" charset="0"/>
              </a:rPr>
              <a:t>(4) Liệt kê các số từ có trong phần 1, việc tác giả sử dụng nhiều số từ như vậy có tác dụng gì?</a:t>
            </a:r>
            <a:endParaRPr lang="vi-VN" sz="320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6807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ardrop 3"/>
          <p:cNvSpPr/>
          <p:nvPr/>
        </p:nvSpPr>
        <p:spPr>
          <a:xfrm>
            <a:off x="0" y="75414"/>
            <a:ext cx="7447175" cy="6504495"/>
          </a:xfrm>
          <a:prstGeom prst="teardrop">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1. </a:t>
            </a:r>
            <a:r>
              <a:rPr lang="vi-VN" sz="3200" b="1">
                <a:latin typeface="Times New Roman" panose="02020603050405020304" pitchFamily="18" charset="0"/>
                <a:cs typeface="Times New Roman" panose="02020603050405020304" pitchFamily="18" charset="0"/>
              </a:rPr>
              <a:t>Sự cố bão cát trên Sao Hỏa</a:t>
            </a:r>
            <a:endParaRPr lang="vi-VN"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Nhân vật tôi đã gặp phải tình huống: Cả đoàn phi hành gia gặp sự cố bão cát trên sa mạc. Tất cả mọi người đều thoát nạn trở về, duy chỉ có nhân vật “tôi” bị mắc kẹt tại sao Hỏa.  </a:t>
            </a:r>
            <a:endParaRPr lang="vi-VN" sz="3200">
              <a:latin typeface="Times New Roman" panose="02020603050405020304" pitchFamily="18" charset="0"/>
              <a:cs typeface="Times New Roman" panose="02020603050405020304" pitchFamily="18" charset="0"/>
            </a:endParaRPr>
          </a:p>
          <a:p>
            <a:r>
              <a:rPr lang="en-US" sz="3200" i="1">
                <a:latin typeface="Times New Roman" panose="02020603050405020304" pitchFamily="18" charset="0"/>
                <a:cs typeface="Times New Roman" panose="02020603050405020304" pitchFamily="18" charset="0"/>
              </a:rPr>
              <a:t>=&gt; Tình huống vô cùng bất ngờ và éo le. </a:t>
            </a:r>
            <a:endParaRPr lang="vi-VN" sz="320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9406" y="197963"/>
            <a:ext cx="4213782" cy="5835191"/>
          </a:xfrm>
          <a:prstGeom prst="rect">
            <a:avLst/>
          </a:prstGeom>
        </p:spPr>
      </p:pic>
    </p:spTree>
    <p:extLst>
      <p:ext uri="{BB962C8B-B14F-4D97-AF65-F5344CB8AC3E}">
        <p14:creationId xmlns:p14="http://schemas.microsoft.com/office/powerpoint/2010/main" val="10171921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41402" y="94268"/>
            <a:ext cx="11962613" cy="6608190"/>
          </a:xfrm>
          <a:prstGeom prst="vertic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i="1">
                <a:solidFill>
                  <a:schemeClr val="accent6">
                    <a:lumMod val="50000"/>
                  </a:schemeClr>
                </a:solidFill>
                <a:latin typeface="Times New Roman" panose="02020603050405020304" pitchFamily="18" charset="0"/>
                <a:cs typeface="Times New Roman" panose="02020603050405020304" pitchFamily="18" charset="0"/>
              </a:rPr>
              <a:t>- Mô tả lại sự cố:</a:t>
            </a:r>
            <a:r>
              <a:rPr lang="vi-VN" sz="3200" b="1">
                <a:solidFill>
                  <a:schemeClr val="accent6">
                    <a:lumMod val="50000"/>
                  </a:schemeClr>
                </a:solidFill>
                <a:latin typeface="Times New Roman" panose="02020603050405020304" pitchFamily="18" charset="0"/>
                <a:cs typeface="Times New Roman" panose="02020603050405020304" pitchFamily="18" charset="0"/>
              </a:rPr>
              <a:t> </a:t>
            </a:r>
            <a:endParaRPr lang="vi-VN" sz="3200">
              <a:solidFill>
                <a:schemeClr val="accent6">
                  <a:lumMod val="50000"/>
                </a:schemeClr>
              </a:solidFill>
              <a:latin typeface="Times New Roman" panose="02020603050405020304" pitchFamily="18" charset="0"/>
              <a:cs typeface="Times New Roman" panose="02020603050405020304" pitchFamily="18" charset="0"/>
            </a:endParaRPr>
          </a:p>
          <a:p>
            <a:r>
              <a:rPr lang="vi-VN" sz="3200">
                <a:solidFill>
                  <a:schemeClr val="accent6">
                    <a:lumMod val="50000"/>
                  </a:schemeClr>
                </a:solidFill>
                <a:latin typeface="Times New Roman" panose="02020603050405020304" pitchFamily="18" charset="0"/>
                <a:cs typeface="Times New Roman" panose="02020603050405020304" pitchFamily="18" charset="0"/>
              </a:rPr>
              <a:t>+ Đĩa liên lạc đâm sầm vào mạng ăng-ten thu tầm, chiếc ăng-ten xuyên thủng bộ đồ bảo hộ khiến áp suất giảm dần.</a:t>
            </a:r>
          </a:p>
          <a:p>
            <a:r>
              <a:rPr lang="vi-VN" sz="3200">
                <a:solidFill>
                  <a:schemeClr val="accent6">
                    <a:lumMod val="50000"/>
                  </a:schemeClr>
                </a:solidFill>
                <a:latin typeface="Times New Roman" panose="02020603050405020304" pitchFamily="18" charset="0"/>
                <a:cs typeface="Times New Roman" panose="02020603050405020304" pitchFamily="18" charset="0"/>
              </a:rPr>
              <a:t>+ Máu chảy ra ngoài nhanh chóng bị bốc hơi do dòng khí lưu thông và áp suất thấp để lại một đống cặn.</a:t>
            </a:r>
          </a:p>
          <a:p>
            <a:r>
              <a:rPr lang="vi-VN" sz="3200">
                <a:solidFill>
                  <a:schemeClr val="accent6">
                    <a:lumMod val="50000"/>
                  </a:schemeClr>
                </a:solidFill>
                <a:latin typeface="Times New Roman" panose="02020603050405020304" pitchFamily="18" charset="0"/>
                <a:cs typeface="Times New Roman" panose="02020603050405020304" pitchFamily="18" charset="0"/>
              </a:rPr>
              <a:t>+ Khi áp suất giảm, bộ đồ du hành liên tục tự làm đầy bằng khí lấy từ bình nitơ.</a:t>
            </a:r>
          </a:p>
          <a:p>
            <a:r>
              <a:rPr lang="en-US" sz="3200">
                <a:solidFill>
                  <a:schemeClr val="accent6">
                    <a:lumMod val="50000"/>
                  </a:schemeClr>
                </a:solidFill>
                <a:latin typeface="Times New Roman" panose="02020603050405020304" pitchFamily="18" charset="0"/>
                <a:cs typeface="Times New Roman" panose="02020603050405020304" pitchFamily="18" charset="0"/>
              </a:rPr>
              <a:t>- Chiếc MAV được coi là quan trọng nhất vì nó là một con tàu không gian có nhiều bộ phận tinh xảo. Đó là một con tàu không gian để các nhà du hành rời sao Hỏa về trạm vũ trụ trên quỹ đạo có tên Hơ-mét, sau khi hoàn thành công việc.</a:t>
            </a:r>
            <a:endParaRPr lang="vi-VN" sz="320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767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75413" y="-103695"/>
            <a:ext cx="11943761" cy="6961695"/>
          </a:xfrm>
          <a:prstGeom prst="horizontalScroll">
            <a:avLst>
              <a:gd name="adj" fmla="val 7084"/>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7030A0"/>
                </a:solidFill>
                <a:latin typeface="Times New Roman" panose="02020603050405020304" pitchFamily="18" charset="0"/>
                <a:cs typeface="Times New Roman" panose="02020603050405020304" pitchFamily="18" charset="0"/>
              </a:rPr>
              <a:t>- Số từ trong phần (1):</a:t>
            </a:r>
            <a:r>
              <a:rPr lang="vi-VN" sz="2800" b="1" i="1" dirty="0">
                <a:solidFill>
                  <a:srgbClr val="7030A0"/>
                </a:solidFill>
                <a:latin typeface="Times New Roman" panose="02020603050405020304" pitchFamily="18" charset="0"/>
                <a:cs typeface="Times New Roman" panose="02020603050405020304" pitchFamily="18" charset="0"/>
              </a:rPr>
              <a:t> một, rưỡi, sáu, đôi.</a:t>
            </a:r>
            <a:endParaRPr lang="vi-VN" sz="2800" dirty="0">
              <a:solidFill>
                <a:srgbClr val="7030A0"/>
              </a:solidFill>
              <a:latin typeface="Times New Roman" panose="02020603050405020304" pitchFamily="18" charset="0"/>
              <a:cs typeface="Times New Roman" panose="02020603050405020304" pitchFamily="18" charset="0"/>
            </a:endParaRPr>
          </a:p>
          <a:p>
            <a:r>
              <a:rPr lang="en-US" sz="2800"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chuỗi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sự</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kiện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cơn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bão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phát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giờ</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rưỡi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con </a:t>
            </a:r>
            <a:r>
              <a:rPr lang="en-US" sz="2800" dirty="0" err="1">
                <a:solidFill>
                  <a:srgbClr val="7030A0"/>
                </a:solidFill>
                <a:latin typeface="Times New Roman" panose="02020603050405020304" pitchFamily="18" charset="0"/>
                <a:cs typeface="Times New Roman" panose="02020603050405020304" pitchFamily="18" charset="0"/>
              </a:rPr>
              <a:t>tàu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không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gian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phi </a:t>
            </a:r>
            <a:r>
              <a:rPr lang="en-US" sz="2800" dirty="0" err="1">
                <a:solidFill>
                  <a:srgbClr val="7030A0"/>
                </a:solidFill>
                <a:latin typeface="Times New Roman" panose="02020603050405020304" pitchFamily="18" charset="0"/>
                <a:cs typeface="Times New Roman" panose="02020603050405020304" pitchFamily="18" charset="0"/>
              </a:rPr>
              <a:t>vụ</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tháng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dù</a:t>
            </a:r>
            <a:r>
              <a:rPr lang="en-US" sz="2800" dirty="0">
                <a:solidFill>
                  <a:srgbClr val="7030A0"/>
                </a:solidFill>
                <a:latin typeface="Times New Roman" panose="02020603050405020304" pitchFamily="18" charset="0"/>
                <a:cs typeface="Times New Roman" panose="02020603050405020304" pitchFamily="18" charset="0"/>
              </a:rPr>
              <a:t> bay,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những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chiếc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ăng</a:t>
            </a:r>
            <a:r>
              <a:rPr lang="en-US" sz="2800" dirty="0">
                <a:solidFill>
                  <a:srgbClr val="7030A0"/>
                </a:solidFill>
                <a:latin typeface="Times New Roman" panose="02020603050405020304" pitchFamily="18" charset="0"/>
                <a:cs typeface="Times New Roman" panose="02020603050405020304" pitchFamily="18" charset="0"/>
              </a:rPr>
              <a:t>-ten </a:t>
            </a:r>
            <a:r>
              <a:rPr lang="en-US" sz="2800" dirty="0" err="1">
                <a:solidFill>
                  <a:srgbClr val="7030A0"/>
                </a:solidFill>
                <a:latin typeface="Times New Roman" panose="02020603050405020304" pitchFamily="18" charset="0"/>
                <a:cs typeface="Times New Roman" panose="02020603050405020304" pitchFamily="18" charset="0"/>
              </a:rPr>
              <a:t>dài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mỏng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lỗ</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ngọn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đồi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dốc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góc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chếch</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lực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xoáy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dòng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máu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khi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ống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phễu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loại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nhựa</a:t>
            </a:r>
            <a:r>
              <a:rPr lang="en-US" sz="2800" dirty="0">
                <a:solidFill>
                  <a:srgbClr val="7030A0"/>
                </a:solidFill>
                <a:latin typeface="Times New Roman" panose="02020603050405020304" pitchFamily="18" charset="0"/>
                <a:cs typeface="Times New Roman" panose="02020603050405020304" pitchFamily="18" charset="0"/>
              </a:rPr>
              <a:t>)</a:t>
            </a:r>
            <a:endParaRPr lang="vi-VN" sz="2800" dirty="0">
              <a:solidFill>
                <a:srgbClr val="7030A0"/>
              </a:solidFill>
              <a:latin typeface="Times New Roman" panose="02020603050405020304" pitchFamily="18" charset="0"/>
              <a:cs typeface="Times New Roman" panose="02020603050405020304" pitchFamily="18" charset="0"/>
            </a:endParaRPr>
          </a:p>
          <a:p>
            <a:r>
              <a:rPr lang="en-US" sz="2800"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sáu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sáu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ngày</a:t>
            </a:r>
            <a:r>
              <a:rPr lang="en-US" sz="2800" dirty="0">
                <a:solidFill>
                  <a:srgbClr val="7030A0"/>
                </a:solidFill>
                <a:latin typeface="Times New Roman" panose="02020603050405020304" pitchFamily="18" charset="0"/>
                <a:cs typeface="Times New Roman" panose="02020603050405020304" pitchFamily="18" charset="0"/>
              </a:rPr>
              <a:t>)</a:t>
            </a:r>
          </a:p>
          <a:p>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Việc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giả</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sử</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dụng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nhiều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số</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từ</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như</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vậy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có</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dụng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người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đọc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biết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được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số</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lượng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sự</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vật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được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giả</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nói</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tới</a:t>
            </a:r>
            <a:r>
              <a:rPr lang="en-US" sz="2800" dirty="0">
                <a:solidFill>
                  <a:srgbClr val="7030A0"/>
                </a:solidFill>
                <a:latin typeface="Times New Roman" panose="02020603050405020304" pitchFamily="18" charset="0"/>
                <a:cs typeface="Times New Roman" panose="02020603050405020304" pitchFamily="18" charset="0"/>
              </a:rPr>
              <a:t>.</a:t>
            </a:r>
            <a:endParaRPr lang="vi-VN" sz="2800" dirty="0">
              <a:solidFill>
                <a:srgbClr val="7030A0"/>
              </a:solidFill>
              <a:latin typeface="Times New Roman" panose="02020603050405020304" pitchFamily="18" charset="0"/>
              <a:cs typeface="Times New Roman" panose="02020603050405020304" pitchFamily="18" charset="0"/>
            </a:endParaRPr>
          </a:p>
          <a:p>
            <a:r>
              <a:rPr lang="vi-VN" sz="2800" dirty="0">
                <a:solidFill>
                  <a:srgbClr val="7030A0"/>
                </a:solidFill>
                <a:latin typeface="Times New Roman" panose="02020603050405020304" pitchFamily="18" charset="0"/>
                <a:cs typeface="Times New Roman" panose="02020603050405020304" pitchFamily="18" charset="0"/>
              </a:rPr>
              <a:t> Việc tác giả sử dụng nhiều số từ như vậy có ý nghĩa xác định số lượng của các sự vật được nhắc đến trong văn bản </a:t>
            </a:r>
          </a:p>
          <a:p>
            <a:r>
              <a:rPr lang="vi-VN" sz="2800" dirty="0">
                <a:solidFill>
                  <a:srgbClr val="7030A0"/>
                </a:solidFill>
                <a:latin typeface="Times New Roman" panose="02020603050405020304" pitchFamily="18" charset="0"/>
                <a:cs typeface="Times New Roman" panose="02020603050405020304" pitchFamily="18" charset="0"/>
              </a:rPr>
              <a:t>Bằng lối kể chuyện hấp dẫn, lôi cuốn, tác giả đã tái hiện thành công sự cố mà nhân vật “tôi” gặp phải. Đây là một tình huống éo le, hấp dẫn người đọc tiếp tục khám phá tác phẩm. </a:t>
            </a:r>
          </a:p>
          <a:p>
            <a:endParaRPr lang="vi-VN"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78911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52487" y="0"/>
            <a:ext cx="6363091" cy="1197204"/>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Sư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đê</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vê</a:t>
            </a:r>
            <a:r>
              <a:rPr lang="en-US" sz="3200" b="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Right Arrow Callout 4"/>
          <p:cNvSpPr/>
          <p:nvPr/>
        </p:nvSpPr>
        <p:spPr>
          <a:xfrm>
            <a:off x="1409306" y="1743958"/>
            <a:ext cx="5147035" cy="2941163"/>
          </a:xfrm>
          <a:prstGeom prst="right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Times New Roman" panose="02020603050405020304" pitchFamily="18" charset="0"/>
                <a:cs typeface="Times New Roman" panose="02020603050405020304" pitchFamily="18" charset="0"/>
              </a:rPr>
              <a:t>Đọc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phần</a:t>
            </a:r>
            <a:r>
              <a:rPr lang="en-US" sz="3200" dirty="0">
                <a:solidFill>
                  <a:srgbClr val="002060"/>
                </a:solidFill>
                <a:latin typeface="Times New Roman" panose="02020603050405020304" pitchFamily="18" charset="0"/>
                <a:cs typeface="Times New Roman" panose="02020603050405020304" pitchFamily="18" charset="0"/>
              </a:rPr>
              <a:t> 2, </a:t>
            </a:r>
            <a:r>
              <a:rPr lang="en-US" sz="3200" dirty="0" err="1">
                <a:solidFill>
                  <a:srgbClr val="002060"/>
                </a:solidFill>
                <a:latin typeface="Times New Roman" panose="02020603050405020304" pitchFamily="18" charset="0"/>
                <a:cs typeface="Times New Roman" panose="02020603050405020304" pitchFamily="18" charset="0"/>
              </a:rPr>
              <a:t>thảo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luận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cặp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đôi</a:t>
            </a:r>
            <a:r>
              <a:rPr lang="en-US" sz="3200" dirty="0">
                <a:solidFill>
                  <a:srgbClr val="002060"/>
                </a:solidFill>
                <a:latin typeface="Times New Roman" panose="02020603050405020304" pitchFamily="18" charset="0"/>
                <a:cs typeface="Times New Roman" panose="02020603050405020304" pitchFamily="18" charset="0"/>
              </a:rPr>
              <a:t> </a:t>
            </a:r>
            <a:endParaRPr lang="vi-VN" sz="3200" dirty="0">
              <a:solidFill>
                <a:srgbClr val="00206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0103" y="1197204"/>
            <a:ext cx="4232635" cy="4326903"/>
          </a:xfrm>
          <a:prstGeom prst="rect">
            <a:avLst/>
          </a:prstGeom>
        </p:spPr>
      </p:pic>
    </p:spTree>
    <p:extLst>
      <p:ext uri="{BB962C8B-B14F-4D97-AF65-F5344CB8AC3E}">
        <p14:creationId xmlns:p14="http://schemas.microsoft.com/office/powerpoint/2010/main" val="1785468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28833" y="178324"/>
            <a:ext cx="3846136" cy="6438507"/>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Times New Roman" panose="02020603050405020304" pitchFamily="18" charset="0"/>
                <a:cs typeface="Times New Roman" panose="02020603050405020304" pitchFamily="18" charset="0"/>
              </a:rPr>
              <a:t>(1).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tôi"lâm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cảnh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Nếu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thì</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ta </a:t>
            </a:r>
            <a:r>
              <a:rPr lang="en-US" sz="3200" i="1" dirty="0" err="1">
                <a:latin typeface="Times New Roman" panose="02020603050405020304" pitchFamily="18" charset="0"/>
                <a:cs typeface="Times New Roman" panose="02020603050405020304" pitchFamily="18" charset="0"/>
              </a:rPr>
              <a:t>sẽ</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ứng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xử</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lựa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chọn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Plaque 4"/>
          <p:cNvSpPr/>
          <p:nvPr/>
        </p:nvSpPr>
        <p:spPr>
          <a:xfrm>
            <a:off x="4194928" y="254524"/>
            <a:ext cx="3846136" cy="6438507"/>
          </a:xfrm>
          <a:prstGeom prst="plaqu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i="1" dirty="0">
                <a:solidFill>
                  <a:srgbClr val="002060"/>
                </a:solidFill>
                <a:latin typeface="Times New Roman" panose="02020603050405020304" pitchFamily="18" charset="0"/>
                <a:cs typeface="Times New Roman" panose="02020603050405020304" pitchFamily="18" charset="0"/>
              </a:rPr>
              <a:t>(2). </a:t>
            </a:r>
            <a:r>
              <a:rPr lang="en-US" sz="3600" i="1" dirty="0" err="1">
                <a:solidFill>
                  <a:srgbClr val="002060"/>
                </a:solidFill>
                <a:latin typeface="Times New Roman" panose="02020603050405020304" pitchFamily="18" charset="0"/>
                <a:cs typeface="Times New Roman" panose="02020603050405020304" pitchFamily="18" charset="0"/>
              </a:rPr>
              <a:t>Điều</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gì</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đã</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khiến</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nhân</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vật</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tôi</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vui</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mừng</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khôn</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tả</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và</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điều</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gì</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đã</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khiến</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tôi</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buồn</a:t>
            </a:r>
            <a:r>
              <a:rPr lang="en-US" sz="3600" i="1" dirty="0">
                <a:solidFill>
                  <a:srgbClr val="002060"/>
                </a:solidFill>
                <a:latin typeface="Times New Roman" panose="02020603050405020304" pitchFamily="18" charset="0"/>
                <a:cs typeface="Times New Roman" panose="02020603050405020304" pitchFamily="18" charset="0"/>
              </a:rPr>
              <a:t> da </a:t>
            </a:r>
            <a:r>
              <a:rPr lang="en-US" sz="3600" i="1" dirty="0" err="1">
                <a:solidFill>
                  <a:srgbClr val="002060"/>
                </a:solidFill>
                <a:latin typeface="Times New Roman" panose="02020603050405020304" pitchFamily="18" charset="0"/>
                <a:cs typeface="Times New Roman" panose="02020603050405020304" pitchFamily="18" charset="0"/>
              </a:rPr>
              <a:t>diết</a:t>
            </a:r>
            <a:r>
              <a:rPr lang="en-US" sz="3600" i="1" dirty="0">
                <a:solidFill>
                  <a:srgbClr val="002060"/>
                </a:solidFill>
                <a:latin typeface="Times New Roman" panose="02020603050405020304" pitchFamily="18" charset="0"/>
                <a:cs typeface="Times New Roman" panose="02020603050405020304" pitchFamily="18" charset="0"/>
              </a:rPr>
              <a:t>”?</a:t>
            </a:r>
            <a:endParaRPr lang="vi-VN" sz="3600" dirty="0">
              <a:solidFill>
                <a:srgbClr val="002060"/>
              </a:solidFill>
              <a:latin typeface="Times New Roman" panose="02020603050405020304" pitchFamily="18" charset="0"/>
              <a:cs typeface="Times New Roman" panose="02020603050405020304" pitchFamily="18" charset="0"/>
            </a:endParaRPr>
          </a:p>
        </p:txBody>
      </p:sp>
      <p:sp>
        <p:nvSpPr>
          <p:cNvPr id="6" name="Plaque 5"/>
          <p:cNvSpPr/>
          <p:nvPr/>
        </p:nvSpPr>
        <p:spPr>
          <a:xfrm>
            <a:off x="8261023" y="178324"/>
            <a:ext cx="3846136" cy="6438507"/>
          </a:xfrm>
          <a:prstGeom prst="plaqu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i="1" dirty="0">
                <a:solidFill>
                  <a:srgbClr val="FFFF00"/>
                </a:solidFill>
                <a:latin typeface="Times New Roman" panose="02020603050405020304" pitchFamily="18" charset="0"/>
                <a:cs typeface="Times New Roman" panose="02020603050405020304" pitchFamily="18" charset="0"/>
              </a:rPr>
              <a:t>(3). </a:t>
            </a:r>
            <a:r>
              <a:rPr lang="en-US" sz="3600" i="1" dirty="0" err="1">
                <a:solidFill>
                  <a:srgbClr val="FFFF00"/>
                </a:solidFill>
                <a:latin typeface="Times New Roman" panose="02020603050405020304" pitchFamily="18" charset="0"/>
                <a:cs typeface="Times New Roman" panose="02020603050405020304" pitchFamily="18" charset="0"/>
              </a:rPr>
              <a:t>Trong</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quá</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trình</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tìm</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đường</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trở</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về</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nhân</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vật</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tôi</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đã</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lâm</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vào</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tình</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cảnh</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như</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thế</a:t>
            </a:r>
            <a:r>
              <a:rPr lang="en-US" sz="3600" i="1" dirty="0">
                <a:solidFill>
                  <a:srgbClr val="FFFF00"/>
                </a:solidFill>
                <a:latin typeface="Times New Roman" panose="02020603050405020304" pitchFamily="18" charset="0"/>
                <a:cs typeface="Times New Roman" panose="02020603050405020304" pitchFamily="18" charset="0"/>
              </a:rPr>
              <a:t> </a:t>
            </a:r>
            <a:r>
              <a:rPr lang="en-US" sz="3600" i="1" dirty="0" err="1">
                <a:solidFill>
                  <a:srgbClr val="FFFF00"/>
                </a:solidFill>
                <a:latin typeface="Times New Roman" panose="02020603050405020304" pitchFamily="18" charset="0"/>
                <a:cs typeface="Times New Roman" panose="02020603050405020304" pitchFamily="18" charset="0"/>
              </a:rPr>
              <a:t>nào</a:t>
            </a:r>
            <a:r>
              <a:rPr lang="en-US" sz="3600" i="1" dirty="0">
                <a:solidFill>
                  <a:srgbClr val="FFFF00"/>
                </a:solidFill>
                <a:latin typeface="Times New Roman" panose="02020603050405020304" pitchFamily="18" charset="0"/>
                <a:cs typeface="Times New Roman" panose="02020603050405020304" pitchFamily="18" charset="0"/>
              </a:rPr>
              <a:t>. </a:t>
            </a:r>
            <a:endParaRPr lang="vi-VN" sz="36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1827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grpId="1" nodeType="clickEffect">
                                  <p:stCondLst>
                                    <p:cond delay="0"/>
                                  </p:stCondLst>
                                  <p:childTnLst>
                                    <p:anim calcmode="lin" valueType="num">
                                      <p:cBhvr>
                                        <p:cTn id="22" dur="500"/>
                                        <p:tgtEl>
                                          <p:spTgt spid="5"/>
                                        </p:tgtEl>
                                        <p:attrNameLst>
                                          <p:attrName>ppt_w</p:attrName>
                                        </p:attrNameLst>
                                      </p:cBhvr>
                                      <p:tavLst>
                                        <p:tav tm="0">
                                          <p:val>
                                            <p:strVal val="ppt_w"/>
                                          </p:val>
                                        </p:tav>
                                        <p:tav tm="100000">
                                          <p:val>
                                            <p:fltVal val="0"/>
                                          </p:val>
                                        </p:tav>
                                      </p:tavLst>
                                    </p:anim>
                                    <p:anim calcmode="lin" valueType="num">
                                      <p:cBhvr>
                                        <p:cTn id="23" dur="500"/>
                                        <p:tgtEl>
                                          <p:spTgt spid="5"/>
                                        </p:tgtEl>
                                        <p:attrNameLst>
                                          <p:attrName>ppt_h</p:attrName>
                                        </p:attrNameLst>
                                      </p:cBhvr>
                                      <p:tavLst>
                                        <p:tav tm="0">
                                          <p:val>
                                            <p:strVal val="ppt_h"/>
                                          </p:val>
                                        </p:tav>
                                        <p:tav tm="100000">
                                          <p:val>
                                            <p:fltVal val="0"/>
                                          </p:val>
                                        </p:tav>
                                      </p:tavLst>
                                    </p:anim>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grpId="1" nodeType="clickEffect">
                                  <p:stCondLst>
                                    <p:cond delay="0"/>
                                  </p:stCondLst>
                                  <p:childTnLst>
                                    <p:animEffect transition="out" filter="randombar(horizontal)">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122549" y="74629"/>
            <a:ext cx="3817855" cy="5561814"/>
          </a:xfrm>
          <a:prstGeom prst="bevel">
            <a:avLst>
              <a:gd name="adj" fmla="val 854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a:solidFill>
                  <a:schemeClr val="accent6">
                    <a:lumMod val="50000"/>
                  </a:schemeClr>
                </a:solidFill>
                <a:latin typeface="Times New Roman" panose="02020603050405020304" pitchFamily="18" charset="0"/>
                <a:cs typeface="Times New Roman" panose="02020603050405020304" pitchFamily="18" charset="0"/>
              </a:rPr>
              <a:t>(4). Câu văn kết thúc văn bản thể hiện tâm trạng gì của nhân vật “tôi”? Em có nhận xét gì về nhân vật "tôi" trong đoạn trích?</a:t>
            </a:r>
            <a:endParaRPr lang="vi-VN" sz="320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Bevel 4"/>
          <p:cNvSpPr/>
          <p:nvPr/>
        </p:nvSpPr>
        <p:spPr>
          <a:xfrm>
            <a:off x="4158792" y="772998"/>
            <a:ext cx="3817855" cy="5250730"/>
          </a:xfrm>
          <a:prstGeom prst="bevel">
            <a:avLst>
              <a:gd name="adj" fmla="val 85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a:t>
            </a:r>
            <a:r>
              <a:rPr lang="en-US" sz="3200" i="1">
                <a:latin typeface="Times New Roman" panose="02020603050405020304" pitchFamily="18" charset="0"/>
                <a:cs typeface="Times New Roman" panose="02020603050405020304" pitchFamily="18" charset="0"/>
              </a:rPr>
              <a:t>5) Những chi tiết nào trong văn bản “Nhật trình Sol 6” thể hiện tác giả có rất nhiều hiểu biết về ngành khoa học vũ trụ?</a:t>
            </a:r>
            <a:endParaRPr lang="vi-VN" sz="3200">
              <a:latin typeface="Times New Roman" panose="02020603050405020304" pitchFamily="18" charset="0"/>
              <a:cs typeface="Times New Roman" panose="02020603050405020304" pitchFamily="18" charset="0"/>
            </a:endParaRPr>
          </a:p>
        </p:txBody>
      </p:sp>
      <p:sp>
        <p:nvSpPr>
          <p:cNvPr id="6" name="Bevel 5"/>
          <p:cNvSpPr/>
          <p:nvPr/>
        </p:nvSpPr>
        <p:spPr>
          <a:xfrm>
            <a:off x="8195035" y="1508289"/>
            <a:ext cx="3817855" cy="4873657"/>
          </a:xfrm>
          <a:prstGeom prst="bevel">
            <a:avLst>
              <a:gd name="adj" fmla="val 8796"/>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a:solidFill>
                  <a:srgbClr val="002060"/>
                </a:solidFill>
                <a:latin typeface="Times New Roman" panose="02020603050405020304" pitchFamily="18" charset="0"/>
                <a:cs typeface="Times New Roman" panose="02020603050405020304" pitchFamily="18" charset="0"/>
              </a:rPr>
              <a:t>(</a:t>
            </a:r>
            <a:r>
              <a:rPr lang="en-US" sz="3200" i="1">
                <a:solidFill>
                  <a:srgbClr val="002060"/>
                </a:solidFill>
                <a:latin typeface="Times New Roman" panose="02020603050405020304" pitchFamily="18" charset="0"/>
                <a:cs typeface="Times New Roman" panose="02020603050405020304" pitchFamily="18" charset="0"/>
              </a:rPr>
              <a:t>6) Giả sử ở trong hoàn cảnh của nhân vật "tôi", em sẽ có suy nghĩ và hành động như thế nào?</a:t>
            </a:r>
            <a:endParaRPr lang="vi-VN" sz="32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51421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xit" presetSubtype="1" fill="hold" grpId="1" nodeType="clickEffect">
                                  <p:stCondLst>
                                    <p:cond delay="0"/>
                                  </p:stCondLst>
                                  <p:childTnLst>
                                    <p:animEffect transition="out" filter="wheel(1)">
                                      <p:cBhvr>
                                        <p:cTn id="24" dur="2000"/>
                                        <p:tgtEl>
                                          <p:spTgt spid="5"/>
                                        </p:tgtEl>
                                      </p:cBhvr>
                                    </p:animEffect>
                                    <p:set>
                                      <p:cBhvr>
                                        <p:cTn id="25" dur="1" fill="hold">
                                          <p:stCondLst>
                                            <p:cond delay="19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grpId="1" nodeType="click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52487" y="0"/>
            <a:ext cx="6363091" cy="848412"/>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Sư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đê</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vê</a:t>
            </a:r>
            <a:r>
              <a:rPr lang="en-US" sz="3200" b="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150828" y="848412"/>
            <a:ext cx="11858919" cy="5797485"/>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Tất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cả</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mọi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người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đều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nghĩ</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anh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đã</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chết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Anh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đã</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cố</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gắng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tìm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để</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trở</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về</a:t>
            </a:r>
            <a:r>
              <a:rPr lang="en-US" sz="3200"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vật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tôi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lâm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vào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tình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cảnh</a:t>
            </a:r>
            <a:r>
              <a:rPr lang="en-US" sz="3200" dirty="0">
                <a:solidFill>
                  <a:srgbClr val="002060"/>
                </a:solidFill>
                <a:latin typeface="Times New Roman" panose="02020603050405020304" pitchFamily="18" charset="0"/>
                <a:cs typeface="Times New Roman" panose="02020603050405020304" pitchFamily="18" charset="0"/>
              </a:rPr>
              <a:t> bị </a:t>
            </a:r>
            <a:r>
              <a:rPr lang="en-US" sz="3200" dirty="0" err="1">
                <a:solidFill>
                  <a:srgbClr val="002060"/>
                </a:solidFill>
                <a:latin typeface="Times New Roman" panose="02020603050405020304" pitchFamily="18" charset="0"/>
                <a:cs typeface="Times New Roman" panose="02020603050405020304" pitchFamily="18" charset="0"/>
              </a:rPr>
              <a:t>nga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lăn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xuống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đồi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một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ngọn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giáo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xuyên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thủng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vào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người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giữa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cơn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bão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Bộ</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đồ</a:t>
            </a:r>
            <a:r>
              <a:rPr lang="en-US" sz="3200" dirty="0">
                <a:solidFill>
                  <a:srgbClr val="002060"/>
                </a:solidFill>
                <a:latin typeface="Times New Roman" panose="02020603050405020304" pitchFamily="18" charset="0"/>
                <a:cs typeface="Times New Roman" panose="02020603050405020304" pitchFamily="18" charset="0"/>
              </a:rPr>
              <a:t> du </a:t>
            </a:r>
            <a:r>
              <a:rPr lang="en-US" sz="3200" dirty="0" err="1">
                <a:solidFill>
                  <a:srgbClr val="002060"/>
                </a:solidFill>
                <a:latin typeface="Times New Roman" panose="02020603050405020304" pitchFamily="18" charset="0"/>
                <a:cs typeface="Times New Roman" panose="02020603050405020304" pitchFamily="18" charset="0"/>
              </a:rPr>
              <a:t>hành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đã</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giúp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vật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tôi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vượt</a:t>
            </a:r>
            <a:r>
              <a:rPr lang="en-US" sz="3200" dirty="0">
                <a:solidFill>
                  <a:srgbClr val="002060"/>
                </a:solidFill>
                <a:latin typeface="Times New Roman" panose="02020603050405020304" pitchFamily="18" charset="0"/>
                <a:cs typeface="Times New Roman" panose="02020603050405020304" pitchFamily="18" charset="0"/>
              </a:rPr>
              <a:t> qua </a:t>
            </a:r>
            <a:r>
              <a:rPr lang="en-US" sz="3200" dirty="0" err="1">
                <a:solidFill>
                  <a:srgbClr val="002060"/>
                </a:solidFill>
                <a:latin typeface="Times New Roman" panose="02020603050405020304" pitchFamily="18" charset="0"/>
                <a:cs typeface="Times New Roman" panose="02020603050405020304" pitchFamily="18" charset="0"/>
              </a:rPr>
              <a:t>được</a:t>
            </a:r>
            <a:r>
              <a:rPr lang="en-US" sz="3200" dirty="0">
                <a:solidFill>
                  <a:srgbClr val="002060"/>
                </a:solidFill>
                <a:latin typeface="Times New Roman" panose="02020603050405020304" pitchFamily="18" charset="0"/>
                <a:cs typeface="Times New Roman" panose="02020603050405020304" pitchFamily="18" charset="0"/>
              </a:rPr>
              <a:t> tai </a:t>
            </a:r>
            <a:r>
              <a:rPr lang="en-US" sz="3200" dirty="0" err="1">
                <a:solidFill>
                  <a:srgbClr val="002060"/>
                </a:solidFill>
                <a:latin typeface="Times New Roman" panose="02020603050405020304" pitchFamily="18" charset="0"/>
                <a:cs typeface="Times New Roman" panose="02020603050405020304" pitchFamily="18" charset="0"/>
              </a:rPr>
              <a:t>nạn</a:t>
            </a:r>
            <a:r>
              <a:rPr lang="en-US" sz="3200"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Điều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khiến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tôi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vui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mừng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khôn</a:t>
            </a:r>
            <a:r>
              <a:rPr lang="en-US" sz="3200" dirty="0">
                <a:solidFill>
                  <a:srgbClr val="002060"/>
                </a:solidFill>
                <a:latin typeface="Times New Roman" panose="02020603050405020304" pitchFamily="18" charset="0"/>
                <a:cs typeface="Times New Roman" panose="02020603050405020304" pitchFamily="18" charset="0"/>
              </a:rPr>
              <a:t> tả” </a:t>
            </a:r>
            <a:r>
              <a:rPr lang="en-US" sz="3200" dirty="0" err="1">
                <a:solidFill>
                  <a:srgbClr val="002060"/>
                </a:solidFill>
                <a:latin typeface="Times New Roman" panose="02020603050405020304" pitchFamily="18" charset="0"/>
                <a:cs typeface="Times New Roman" panose="02020603050405020304" pitchFamily="18" charset="0"/>
              </a:rPr>
              <a:t>va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tôi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buồn</a:t>
            </a:r>
            <a:r>
              <a:rPr lang="en-US" sz="3200" dirty="0">
                <a:solidFill>
                  <a:srgbClr val="002060"/>
                </a:solidFill>
                <a:latin typeface="Times New Roman" panose="02020603050405020304" pitchFamily="18" charset="0"/>
                <a:cs typeface="Times New Roman" panose="02020603050405020304" pitchFamily="18" charset="0"/>
              </a:rPr>
              <a:t> da </a:t>
            </a:r>
            <a:r>
              <a:rPr lang="en-US" sz="3200" dirty="0" err="1">
                <a:solidFill>
                  <a:srgbClr val="002060"/>
                </a:solidFill>
                <a:latin typeface="Times New Roman" panose="02020603050405020304" pitchFamily="18" charset="0"/>
                <a:cs typeface="Times New Roman" panose="02020603050405020304" pitchFamily="18" charset="0"/>
              </a:rPr>
              <a:t>diết</a:t>
            </a:r>
            <a:r>
              <a:rPr lang="en-US" sz="3200" dirty="0">
                <a:solidFill>
                  <a:srgbClr val="002060"/>
                </a:solidFill>
                <a:latin typeface="Times New Roman" panose="02020603050405020304" pitchFamily="18" charset="0"/>
                <a:cs typeface="Times New Roman" panose="02020603050405020304" pitchFamily="18" charset="0"/>
              </a:rPr>
              <a:t>” là: </a:t>
            </a:r>
            <a:r>
              <a:rPr lang="en-US" sz="3200" dirty="0" err="1">
                <a:solidFill>
                  <a:srgbClr val="002060"/>
                </a:solidFill>
                <a:latin typeface="Times New Roman" panose="02020603050405020304" pitchFamily="18" charset="0"/>
                <a:cs typeface="Times New Roman" panose="02020603050405020304" pitchFamily="18" charset="0"/>
              </a:rPr>
              <a:t>Căn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Háp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nguyên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vẹn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chiếc</a:t>
            </a:r>
            <a:r>
              <a:rPr lang="en-US" sz="3200" dirty="0">
                <a:solidFill>
                  <a:srgbClr val="002060"/>
                </a:solidFill>
                <a:latin typeface="Times New Roman" panose="02020603050405020304" pitchFamily="18" charset="0"/>
                <a:cs typeface="Times New Roman" panose="02020603050405020304" pitchFamily="18" charset="0"/>
              </a:rPr>
              <a:t> MAV </a:t>
            </a:r>
            <a:r>
              <a:rPr lang="en-US" sz="3200" dirty="0" err="1">
                <a:solidFill>
                  <a:srgbClr val="002060"/>
                </a:solidFill>
                <a:latin typeface="Times New Roman" panose="02020603050405020304" pitchFamily="18" charset="0"/>
                <a:cs typeface="Times New Roman" panose="02020603050405020304" pitchFamily="18" charset="0"/>
              </a:rPr>
              <a:t>đa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rồi</a:t>
            </a:r>
            <a:r>
              <a:rPr lang="en-US" sz="3200" dirty="0">
                <a:solidFill>
                  <a:srgbClr val="002060"/>
                </a:solidFill>
                <a:latin typeface="Times New Roman" panose="02020603050405020304" pitchFamily="18" charset="0"/>
                <a:cs typeface="Times New Roman" panose="02020603050405020304" pitchFamily="18" charset="0"/>
              </a:rPr>
              <a:t>. Vì </a:t>
            </a:r>
            <a:r>
              <a:rPr lang="en-US" sz="3200" dirty="0" err="1">
                <a:solidFill>
                  <a:srgbClr val="002060"/>
                </a:solidFill>
                <a:latin typeface="Times New Roman" panose="02020603050405020304" pitchFamily="18" charset="0"/>
                <a:cs typeface="Times New Roman" panose="02020603050405020304" pitchFamily="18" charset="0"/>
              </a:rPr>
              <a:t>căn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Háp</a:t>
            </a:r>
            <a:r>
              <a:rPr lang="en-US" sz="3200" dirty="0">
                <a:solidFill>
                  <a:srgbClr val="002060"/>
                </a:solidFill>
                <a:latin typeface="Times New Roman" panose="02020603050405020304" pitchFamily="18" charset="0"/>
                <a:cs typeface="Times New Roman" panose="02020603050405020304" pitchFamily="18" charset="0"/>
              </a:rPr>
              <a:t> ở </a:t>
            </a:r>
            <a:r>
              <a:rPr lang="en-US" sz="3200" dirty="0" err="1">
                <a:solidFill>
                  <a:srgbClr val="002060"/>
                </a:solidFill>
                <a:latin typeface="Times New Roman" panose="02020603050405020304" pitchFamily="18" charset="0"/>
                <a:cs typeface="Times New Roman" panose="02020603050405020304" pitchFamily="18" charset="0"/>
              </a:rPr>
              <a:t>lại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giúp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vật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tôi</a:t>
            </a:r>
            <a:r>
              <a:rPr lang="en-US" sz="3200" dirty="0">
                <a:solidFill>
                  <a:srgbClr val="002060"/>
                </a:solidFill>
                <a:latin typeface="Times New Roman" panose="02020603050405020304" pitchFamily="18" charset="0"/>
                <a:cs typeface="Times New Roman" panose="02020603050405020304" pitchFamily="18" charset="0"/>
              </a:rPr>
              <a:t>” có </a:t>
            </a:r>
            <a:r>
              <a:rPr lang="en-US" sz="3200" dirty="0" err="1">
                <a:solidFill>
                  <a:srgbClr val="002060"/>
                </a:solidFill>
                <a:latin typeface="Times New Roman" panose="02020603050405020304" pitchFamily="18" charset="0"/>
                <a:cs typeface="Times New Roman" panose="02020603050405020304" pitchFamily="18" charset="0"/>
              </a:rPr>
              <a:t>thêm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gian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sống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còn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chiếc</a:t>
            </a:r>
            <a:r>
              <a:rPr lang="en-US" sz="3200" dirty="0">
                <a:solidFill>
                  <a:srgbClr val="002060"/>
                </a:solidFill>
                <a:latin typeface="Times New Roman" panose="02020603050405020304" pitchFamily="18" charset="0"/>
                <a:cs typeface="Times New Roman" panose="02020603050405020304" pitchFamily="18" charset="0"/>
              </a:rPr>
              <a:t> MAV </a:t>
            </a:r>
            <a:r>
              <a:rPr lang="en-US" sz="3200" dirty="0" err="1">
                <a:solidFill>
                  <a:srgbClr val="002060"/>
                </a:solidFill>
                <a:latin typeface="Times New Roman" panose="02020603050405020304" pitchFamily="18" charset="0"/>
                <a:cs typeface="Times New Roman" panose="02020603050405020304" pitchFamily="18" charset="0"/>
              </a:rPr>
              <a:t>đa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vật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tôi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không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thê</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trơ</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vê</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Trái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Đất</a:t>
            </a:r>
            <a:r>
              <a:rPr lang="en-US" sz="3200"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Câu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kết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thê</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hiện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tâm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trạng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tuyệt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vọng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của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vật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tôi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Tâm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trạng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người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đã</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sẵn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sàng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đón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nhận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chết</a:t>
            </a:r>
            <a:r>
              <a:rPr lang="en-US" sz="3200" dirty="0">
                <a:solidFill>
                  <a:srgbClr val="002060"/>
                </a:solidFill>
                <a:latin typeface="Times New Roman" panose="02020603050405020304" pitchFamily="18" charset="0"/>
                <a:cs typeface="Times New Roman" panose="02020603050405020304" pitchFamily="18" charset="0"/>
              </a:rPr>
              <a:t>. </a:t>
            </a:r>
            <a:endParaRPr lang="vi-VN"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34397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122548" y="188536"/>
            <a:ext cx="11811786" cy="6561056"/>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Mặc</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dù</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đã</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rất</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cô</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gắng</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nhưng</a:t>
            </a:r>
            <a:r>
              <a:rPr lang="en-US" sz="3200" i="1" dirty="0">
                <a:solidFill>
                  <a:schemeClr val="accent6">
                    <a:lumMod val="50000"/>
                  </a:schemeClr>
                </a:solidFill>
                <a:latin typeface="Times New Roman" panose="02020603050405020304" pitchFamily="18" charset="0"/>
                <a:cs typeface="Times New Roman" panose="02020603050405020304" pitchFamily="18" charset="0"/>
              </a:rPr>
              <a:t> con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đường</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trở</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nhân</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Tôi</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rất</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nhiều</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chông</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gai</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và</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thực</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sự</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rất</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ít</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cơ</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hội</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thành</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công</a:t>
            </a:r>
            <a:r>
              <a:rPr lang="en-US" sz="3200" i="1"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err="1">
                <a:solidFill>
                  <a:schemeClr val="accent6">
                    <a:lumMod val="50000"/>
                  </a:schemeClr>
                </a:solidFill>
                <a:latin typeface="Times New Roman" panose="02020603050405020304" pitchFamily="18" charset="0"/>
                <a:cs typeface="Times New Roman" panose="02020603050405020304" pitchFamily="18" charset="0"/>
              </a:rPr>
              <a:t>Nhân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tôi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trong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đoạn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trích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là</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3200" dirty="0">
                <a:solidFill>
                  <a:schemeClr val="accent6">
                    <a:lumMod val="50000"/>
                  </a:schemeClr>
                </a:solidFill>
                <a:latin typeface="Times New Roman" panose="02020603050405020304" pitchFamily="18" charset="0"/>
                <a:cs typeface="Times New Roman" panose="02020603050405020304" pitchFamily="18" charset="0"/>
              </a:rPr>
              <a:t> phi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hành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gia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được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đào</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tạo</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chuyên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nghiệp</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là</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người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có</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khát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vọng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sống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mãnh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liệt</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b="1" dirty="0">
                <a:solidFill>
                  <a:schemeClr val="accent6">
                    <a:lumMod val="50000"/>
                  </a:schemeClr>
                </a:solidFill>
                <a:latin typeface="Times New Roman" panose="02020603050405020304" pitchFamily="18" charset="0"/>
                <a:cs typeface="Times New Roman" panose="02020603050405020304" pitchFamily="18" charset="0"/>
              </a:rPr>
              <a:t>Chi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tiết</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chứng</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tỏ</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tác</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giả</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rất</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nhiều</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hiểu</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biết</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ngành</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khoa</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học</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vũ</a:t>
            </a:r>
            <a:r>
              <a:rPr lang="en-US" sz="3200" b="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cs typeface="Times New Roman" panose="02020603050405020304" pitchFamily="18" charset="0"/>
              </a:rPr>
              <a:t>trụ</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Biết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3200" dirty="0">
                <a:solidFill>
                  <a:schemeClr val="accent6">
                    <a:lumMod val="50000"/>
                  </a:schemeClr>
                </a:solidFill>
                <a:latin typeface="Times New Roman" panose="02020603050405020304" pitchFamily="18" charset="0"/>
                <a:cs typeface="Times New Roman" panose="02020603050405020304" pitchFamily="18" charset="0"/>
              </a:rPr>
              <a:t> NASA -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Cơ</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quan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Hàng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không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Vũ</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trụ</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Hoa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Kỳ</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Hiểu</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biết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việc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luyện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tập</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tình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huống</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khẩn</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cấp</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khi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ra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ngoài</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vũ</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trụ</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Hiểu</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biết</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đồ</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bảo</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hộ</a:t>
            </a:r>
            <a:r>
              <a:rPr lang="en-US" sz="3200" dirty="0">
                <a:solidFill>
                  <a:schemeClr val="accent6">
                    <a:lumMod val="50000"/>
                  </a:schemeClr>
                </a:solidFill>
                <a:latin typeface="Times New Roman" panose="02020603050405020304" pitchFamily="18" charset="0"/>
                <a:cs typeface="Times New Roman" panose="02020603050405020304" pitchFamily="18" charset="0"/>
              </a:rPr>
              <a:t> phi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hành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gia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cách</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sửa</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chữa</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a:solidFill>
                  <a:schemeClr val="accent6">
                    <a:lumMod val="50000"/>
                  </a:schemeClr>
                </a:solidFill>
                <a:latin typeface="Times New Roman" panose="02020603050405020304" pitchFamily="18" charset="0"/>
                <a:cs typeface="Times New Roman" panose="02020603050405020304" pitchFamily="18" charset="0"/>
              </a:rPr>
              <a:t> </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942681" y="499621"/>
            <a:ext cx="697584" cy="546754"/>
          </a:xfrm>
          <a:prstGeom prst="rightArrow">
            <a:avLst>
              <a:gd name="adj1" fmla="val 2222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495129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999243" y="103695"/>
            <a:ext cx="3054283" cy="763571"/>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FF0000"/>
                </a:solidFill>
                <a:latin typeface="Times New Roman" panose="02020603050405020304" pitchFamily="18" charset="0"/>
                <a:cs typeface="Times New Roman" panose="02020603050405020304" pitchFamily="18" charset="0"/>
              </a:rPr>
              <a:t>III. Tổng kết</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Sun 4"/>
          <p:cNvSpPr/>
          <p:nvPr/>
        </p:nvSpPr>
        <p:spPr>
          <a:xfrm>
            <a:off x="263950" y="1819373"/>
            <a:ext cx="4675695" cy="4901937"/>
          </a:xfrm>
          <a:prstGeom prst="sun">
            <a:avLst>
              <a:gd name="adj" fmla="val 1633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Nêu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nét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đặc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sắc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thuật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bản</a:t>
            </a:r>
            <a:r>
              <a:rPr lang="en-US" sz="2800" dirty="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6" name="Sun 5"/>
          <p:cNvSpPr/>
          <p:nvPr/>
        </p:nvSpPr>
        <p:spPr>
          <a:xfrm>
            <a:off x="7279064" y="2066041"/>
            <a:ext cx="4675695" cy="4477732"/>
          </a:xfrm>
          <a:prstGeom prst="sun">
            <a:avLst>
              <a:gd name="adj" fmla="val 1834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accent6">
                    <a:lumMod val="50000"/>
                  </a:schemeClr>
                </a:solidFill>
                <a:latin typeface="Times New Roman" panose="02020603050405020304" pitchFamily="18" charset="0"/>
                <a:cs typeface="Times New Roman" panose="02020603050405020304" pitchFamily="18" charset="0"/>
              </a:rPr>
              <a:t>? Nội dung chính của văn bản?</a:t>
            </a:r>
            <a:endParaRPr lang="vi-VN" sz="320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7732" y="216817"/>
            <a:ext cx="3516197" cy="3093350"/>
          </a:xfrm>
          <a:prstGeom prst="rect">
            <a:avLst/>
          </a:prstGeom>
        </p:spPr>
      </p:pic>
    </p:spTree>
    <p:extLst>
      <p:ext uri="{BB962C8B-B14F-4D97-AF65-F5344CB8AC3E}">
        <p14:creationId xmlns:p14="http://schemas.microsoft.com/office/powerpoint/2010/main" val="840975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593889" y="216816"/>
            <a:ext cx="6664750" cy="65045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a:solidFill>
                  <a:srgbClr val="FF0000"/>
                </a:solidFill>
                <a:latin typeface="Times New Roman" panose="02020603050405020304" pitchFamily="18" charset="0"/>
                <a:cs typeface="Times New Roman" panose="02020603050405020304" pitchFamily="18" charset="0"/>
              </a:rPr>
              <a:t>HO</a:t>
            </a:r>
            <a:r>
              <a:rPr lang="vi-VN" sz="3200" b="1">
                <a:solidFill>
                  <a:srgbClr val="FF0000"/>
                </a:solidFill>
                <a:latin typeface="Times New Roman" panose="02020603050405020304" pitchFamily="18" charset="0"/>
                <a:cs typeface="Times New Roman" panose="02020603050405020304" pitchFamily="18" charset="0"/>
              </a:rPr>
              <a:t>ẠT ĐỘNG 1: KHỞI ĐỘNG</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6" name="Flowchart: Decision 5"/>
          <p:cNvSpPr/>
          <p:nvPr/>
        </p:nvSpPr>
        <p:spPr>
          <a:xfrm>
            <a:off x="2086466" y="1008669"/>
            <a:ext cx="10105534" cy="2667785"/>
          </a:xfrm>
          <a:prstGeom prst="flowChartDecis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video </a:t>
            </a:r>
            <a:r>
              <a:rPr lang="en-US" sz="3200" dirty="0" err="1">
                <a:latin typeface="Times New Roman" panose="02020603050405020304" pitchFamily="18" charset="0"/>
                <a:cs typeface="Times New Roman" panose="02020603050405020304" pitchFamily="18" charset="0"/>
              </a:rPr>
              <a:t>đọc</a:t>
            </a:r>
            <a:r>
              <a:rPr lang="vi-VN" sz="3200" dirty="0">
                <a:latin typeface="Times New Roman" panose="02020603050405020304" pitchFamily="18" charset="0"/>
                <a:cs typeface="Times New Roman" panose="02020603050405020304" pitchFamily="18" charset="0"/>
              </a:rPr>
              <a:t> bài thơ “</a:t>
            </a:r>
            <a:r>
              <a:rPr lang="en-US" sz="3200" dirty="0" err="1">
                <a:latin typeface="Times New Roman" panose="02020603050405020304" pitchFamily="18" charset="0"/>
                <a:cs typeface="Times New Roman" panose="02020603050405020304" pitchFamily="18" charset="0"/>
              </a:rPr>
              <a:t>Gửi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Karl Marx </a:t>
            </a:r>
            <a:endParaRPr lang="vi-VN" sz="3200" dirty="0">
              <a:latin typeface="Times New Roman" panose="02020603050405020304" pitchFamily="18" charset="0"/>
              <a:cs typeface="Times New Roman" panose="02020603050405020304" pitchFamily="18" charset="0"/>
            </a:endParaRPr>
          </a:p>
        </p:txBody>
      </p:sp>
      <p:sp>
        <p:nvSpPr>
          <p:cNvPr id="7" name="7-Point Star 6"/>
          <p:cNvSpPr/>
          <p:nvPr/>
        </p:nvSpPr>
        <p:spPr>
          <a:xfrm>
            <a:off x="0" y="3676454"/>
            <a:ext cx="8286161" cy="2554664"/>
          </a:xfrm>
          <a:prstGeom prst="star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accent6">
                    <a:lumMod val="50000"/>
                  </a:schemeClr>
                </a:solidFill>
                <a:latin typeface="Times New Roman" panose="02020603050405020304" pitchFamily="18" charset="0"/>
                <a:cs typeface="Times New Roman" panose="02020603050405020304" pitchFamily="18" charset="0"/>
              </a:rPr>
              <a:t>Con người chúng ta đã gửi gắm khát khao, ước mơ gì qua bài thơ?</a:t>
            </a:r>
            <a:endParaRPr lang="vi-VN" sz="320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8" name="Hình ảnh 6">
            <a:extLst>
              <a:ext uri="{FF2B5EF4-FFF2-40B4-BE49-F238E27FC236}">
                <a16:creationId xmlns:a16="http://schemas.microsoft.com/office/drawing/2014/main" id="{EE2CD13B-09F5-6A67-6253-90FB402FD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8576" y="3035431"/>
            <a:ext cx="4298623" cy="3685880"/>
          </a:xfrm>
          <a:prstGeom prst="rect">
            <a:avLst/>
          </a:prstGeom>
        </p:spPr>
      </p:pic>
    </p:spTree>
    <p:extLst>
      <p:ext uri="{BB962C8B-B14F-4D97-AF65-F5344CB8AC3E}">
        <p14:creationId xmlns:p14="http://schemas.microsoft.com/office/powerpoint/2010/main" val="32521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65990" y="103695"/>
            <a:ext cx="5382703" cy="5872899"/>
          </a:xfrm>
          <a:prstGeom prst="donut">
            <a:avLst>
              <a:gd name="adj" fmla="val 57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 name="Donut 4"/>
          <p:cNvSpPr/>
          <p:nvPr/>
        </p:nvSpPr>
        <p:spPr>
          <a:xfrm>
            <a:off x="5674936" y="103694"/>
            <a:ext cx="6400799" cy="6645898"/>
          </a:xfrm>
          <a:prstGeom prst="donut">
            <a:avLst>
              <a:gd name="adj" fmla="val 552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6" name="Rectangle 5"/>
          <p:cNvSpPr/>
          <p:nvPr/>
        </p:nvSpPr>
        <p:spPr>
          <a:xfrm>
            <a:off x="1208202" y="955998"/>
            <a:ext cx="3465922" cy="3963393"/>
          </a:xfrm>
          <a:prstGeom prst="rect">
            <a:avLst/>
          </a:prstGeom>
        </p:spPr>
        <p:txBody>
          <a:bodyPr wrap="square">
            <a:spAutoFit/>
          </a:bodyPr>
          <a:lstStyle/>
          <a:p>
            <a:pPr>
              <a:lnSpc>
                <a:spcPct val="107000"/>
              </a:lnSpc>
              <a:spcAft>
                <a:spcPts val="800"/>
              </a:spcAft>
            </a:pPr>
            <a:r>
              <a:rPr lang="vi-VN"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1. Nghệ thuật</a:t>
            </a:r>
            <a:endParaRPr lang="vi-VN"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900"/>
              </a:spcAft>
            </a:pP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Lối</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kê</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hấp</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lôi</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cuốn</a:t>
            </a:r>
            <a:endParaRPr lang="vi-VN"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900"/>
              </a:spcAft>
            </a:pP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thê</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hiện</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sư</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am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hiểu</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học</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của</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tác</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6796725" y="786315"/>
            <a:ext cx="4534293" cy="4937377"/>
          </a:xfrm>
          <a:prstGeom prst="rect">
            <a:avLst/>
          </a:prstGeom>
        </p:spPr>
        <p:txBody>
          <a:bodyPr wrap="square">
            <a:spAutoFit/>
          </a:bodyPr>
          <a:lstStyle/>
          <a:p>
            <a:pPr>
              <a:lnSpc>
                <a:spcPct val="107000"/>
              </a:lnSpc>
              <a:spcAft>
                <a:spcPts val="800"/>
              </a:spcAft>
            </a:pP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2. Nội dung</a:t>
            </a:r>
            <a:endParaRPr lang="vi-VN"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Truyện</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viết</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vê</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sư</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kiện</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đoàn</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phi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hành</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tàu</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Hơ-mét</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gặp</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một</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va</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Mác</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Oát-ni</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suýt</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mất</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phải</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chống</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chọi</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với</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vết</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va</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các</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trường</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đê</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tìm</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cách</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sót</a:t>
            </a:r>
            <a:endParaRPr lang="vi-VN"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910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3497346" y="1"/>
            <a:ext cx="6231117" cy="801278"/>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latin typeface="Times New Roman" panose="02020603050405020304" pitchFamily="18" charset="0"/>
                <a:cs typeface="Times New Roman" panose="02020603050405020304" pitchFamily="18" charset="0"/>
              </a:rPr>
              <a:t>HOẠT ĐỘNG </a:t>
            </a:r>
            <a:r>
              <a:rPr lang="nl-NL" sz="3200" b="1">
                <a:latin typeface="Times New Roman" panose="02020603050405020304" pitchFamily="18" charset="0"/>
                <a:cs typeface="Times New Roman" panose="02020603050405020304" pitchFamily="18" charset="0"/>
              </a:rPr>
              <a:t>3. LUYỆN TẬP</a:t>
            </a:r>
            <a:endParaRPr lang="vi-VN" sz="32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40845649"/>
              </p:ext>
            </p:extLst>
          </p:nvPr>
        </p:nvGraphicFramePr>
        <p:xfrm>
          <a:off x="207388" y="923827"/>
          <a:ext cx="11840068" cy="5707848"/>
        </p:xfrm>
        <a:graphic>
          <a:graphicData uri="http://schemas.openxmlformats.org/drawingml/2006/table">
            <a:tbl>
              <a:tblPr firstRow="1" firstCol="1" bandRow="1">
                <a:tableStyleId>{5C22544A-7EE6-4342-B048-85BDC9FD1C3A}</a:tableStyleId>
              </a:tblPr>
              <a:tblGrid>
                <a:gridCol w="4741684">
                  <a:extLst>
                    <a:ext uri="{9D8B030D-6E8A-4147-A177-3AD203B41FA5}">
                      <a16:colId xmlns:a16="http://schemas.microsoft.com/office/drawing/2014/main" val="462026170"/>
                    </a:ext>
                  </a:extLst>
                </a:gridCol>
                <a:gridCol w="7098384">
                  <a:extLst>
                    <a:ext uri="{9D8B030D-6E8A-4147-A177-3AD203B41FA5}">
                      <a16:colId xmlns:a16="http://schemas.microsoft.com/office/drawing/2014/main" val="3132068017"/>
                    </a:ext>
                  </a:extLst>
                </a:gridCol>
              </a:tblGrid>
              <a:tr h="636626">
                <a:tc gridSpan="2">
                  <a:txBody>
                    <a:bodyPr/>
                    <a:lstStyle/>
                    <a:p>
                      <a:pPr algn="ctr">
                        <a:lnSpc>
                          <a:spcPct val="107000"/>
                        </a:lnSpc>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PHIẾU HỌC TẬP </a:t>
                      </a:r>
                      <a:endParaRPr lang="vi-VN" sz="28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a:p>
                  </a:txBody>
                  <a:tcPr/>
                </a:tc>
                <a:extLst>
                  <a:ext uri="{0D108BD9-81ED-4DB2-BD59-A6C34878D82A}">
                    <a16:rowId xmlns:a16="http://schemas.microsoft.com/office/drawing/2014/main" val="2770756215"/>
                  </a:ext>
                </a:extLst>
              </a:tr>
              <a:tr h="962137">
                <a:tc>
                  <a:txBody>
                    <a:bodyPr/>
                    <a:lstStyle/>
                    <a:p>
                      <a:pPr algn="just">
                        <a:lnSpc>
                          <a:spcPct val="107000"/>
                        </a:lnSpc>
                        <a:spcAft>
                          <a:spcPts val="0"/>
                        </a:spcAft>
                      </a:pPr>
                      <a:r>
                        <a:rPr lang="vi-VN" sz="2800" dirty="0">
                          <a:solidFill>
                            <a:srgbClr val="002060"/>
                          </a:solidFill>
                          <a:effectLst/>
                          <a:latin typeface="Times New Roman" panose="02020603050405020304" pitchFamily="18" charset="0"/>
                          <a:cs typeface="Times New Roman" panose="02020603050405020304" pitchFamily="18" charset="0"/>
                        </a:rPr>
                        <a:t>1.</a:t>
                      </a:r>
                      <a:r>
                        <a:rPr lang="en-US" sz="2800" dirty="0" err="1">
                          <a:solidFill>
                            <a:srgbClr val="002060"/>
                          </a:solidFill>
                          <a:effectLst/>
                          <a:latin typeface="Times New Roman" panose="02020603050405020304" pitchFamily="18" charset="0"/>
                          <a:cs typeface="Times New Roman" panose="02020603050405020304" pitchFamily="18" charset="0"/>
                        </a:rPr>
                        <a:t>Thế</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nào</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là</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truyện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khoa</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học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viễn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tưởng</a:t>
                      </a:r>
                      <a:r>
                        <a:rPr lang="en-US" sz="2800" dirty="0">
                          <a:solidFill>
                            <a:srgbClr val="002060"/>
                          </a:solidFill>
                          <a:effectLst/>
                          <a:latin typeface="Times New Roman" panose="02020603050405020304" pitchFamily="18" charset="0"/>
                          <a:cs typeface="Times New Roman" panose="02020603050405020304" pitchFamily="18" charset="0"/>
                        </a:rPr>
                        <a:t>? .</a:t>
                      </a:r>
                      <a:endParaRPr lang="vi-VN"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a:t>
                      </a:r>
                      <a:endParaRPr lang="vi-VN" sz="28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0482330"/>
                  </a:ext>
                </a:extLst>
              </a:tr>
              <a:tr h="962137">
                <a:tc>
                  <a:txBody>
                    <a:bodyPr/>
                    <a:lstStyle/>
                    <a:p>
                      <a:pPr algn="just">
                        <a:lnSpc>
                          <a:spcPct val="107000"/>
                        </a:lnSpc>
                        <a:spcAft>
                          <a:spcPts val="0"/>
                        </a:spcAft>
                      </a:pPr>
                      <a:r>
                        <a:rPr lang="en-US" sz="2800" dirty="0">
                          <a:solidFill>
                            <a:srgbClr val="002060"/>
                          </a:solidFill>
                          <a:effectLst/>
                          <a:latin typeface="Times New Roman" panose="02020603050405020304" pitchFamily="18" charset="0"/>
                          <a:cs typeface="Times New Roman" panose="02020603050405020304" pitchFamily="18" charset="0"/>
                        </a:rPr>
                        <a:t>2. </a:t>
                      </a:r>
                      <a:r>
                        <a:rPr lang="en-US" sz="2800" dirty="0" err="1">
                          <a:solidFill>
                            <a:srgbClr val="002060"/>
                          </a:solidFill>
                          <a:effectLst/>
                          <a:latin typeface="Times New Roman" panose="02020603050405020304" pitchFamily="18" charset="0"/>
                          <a:cs typeface="Times New Roman" panose="02020603050405020304" pitchFamily="18" charset="0"/>
                        </a:rPr>
                        <a:t>Phân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biệt</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truyện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khoa</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học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viễn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tưởng</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với</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truyện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kì</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ảo</a:t>
                      </a:r>
                      <a:r>
                        <a:rPr lang="en-US" sz="2800" dirty="0">
                          <a:solidFill>
                            <a:srgbClr val="002060"/>
                          </a:solidFill>
                          <a:effectLst/>
                          <a:latin typeface="Times New Roman" panose="02020603050405020304" pitchFamily="18" charset="0"/>
                          <a:cs typeface="Times New Roman" panose="02020603050405020304" pitchFamily="18" charset="0"/>
                        </a:rPr>
                        <a:t>?</a:t>
                      </a:r>
                      <a:endParaRPr lang="vi-VN"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a:t>
                      </a:r>
                      <a:endParaRPr lang="vi-VN" sz="28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a:t>
                      </a:r>
                      <a:endParaRPr lang="vi-VN" sz="28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5749"/>
                  </a:ext>
                </a:extLst>
              </a:tr>
              <a:tr h="962137">
                <a:tc>
                  <a:txBody>
                    <a:bodyPr/>
                    <a:lstStyle/>
                    <a:p>
                      <a:pPr algn="just">
                        <a:lnSpc>
                          <a:spcPct val="107000"/>
                        </a:lnSpc>
                        <a:spcAft>
                          <a:spcPts val="0"/>
                        </a:spcAft>
                      </a:pPr>
                      <a:r>
                        <a:rPr lang="en-US" sz="2800" dirty="0">
                          <a:solidFill>
                            <a:srgbClr val="002060"/>
                          </a:solidFill>
                          <a:effectLst/>
                          <a:latin typeface="Times New Roman" panose="02020603050405020304" pitchFamily="18" charset="0"/>
                          <a:cs typeface="Times New Roman" panose="02020603050405020304" pitchFamily="18" charset="0"/>
                        </a:rPr>
                        <a:t>3.Tìm </a:t>
                      </a:r>
                      <a:r>
                        <a:rPr lang="en-US" sz="2800" dirty="0" err="1">
                          <a:solidFill>
                            <a:srgbClr val="002060"/>
                          </a:solidFill>
                          <a:effectLst/>
                          <a:latin typeface="Times New Roman" panose="02020603050405020304" pitchFamily="18" charset="0"/>
                          <a:cs typeface="Times New Roman" panose="02020603050405020304" pitchFamily="18" charset="0"/>
                        </a:rPr>
                        <a:t>các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yếu</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tố</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của</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truyện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khoa</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học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viễn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tưởng</a:t>
                      </a:r>
                      <a:r>
                        <a:rPr lang="vi-VN" sz="2800" dirty="0">
                          <a:solidFill>
                            <a:srgbClr val="002060"/>
                          </a:solidFill>
                          <a:effectLst/>
                          <a:latin typeface="Times New Roman" panose="02020603050405020304" pitchFamily="18" charset="0"/>
                          <a:cs typeface="Times New Roman" panose="02020603050405020304" pitchFamily="18" charset="0"/>
                        </a:rPr>
                        <a:t> trong văn bản</a:t>
                      </a:r>
                      <a:endParaRPr lang="vi-VN"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07000"/>
                        </a:lnSpc>
                        <a:spcAft>
                          <a:spcPts val="0"/>
                        </a:spcAft>
                      </a:pPr>
                      <a:r>
                        <a:rPr lang="en-US" sz="2800">
                          <a:effectLst/>
                          <a:latin typeface="Times New Roman" panose="02020603050405020304" pitchFamily="18" charset="0"/>
                          <a:cs typeface="Times New Roman" panose="02020603050405020304" pitchFamily="18" charset="0"/>
                        </a:rPr>
                        <a:t>………………………………………………….</a:t>
                      </a:r>
                      <a:endParaRPr lang="vi-VN" sz="28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a:t>
                      </a:r>
                      <a:endParaRPr lang="vi-VN" sz="280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800">
                          <a:effectLst/>
                          <a:latin typeface="Times New Roman" panose="02020603050405020304" pitchFamily="18" charset="0"/>
                          <a:cs typeface="Times New Roman" panose="02020603050405020304" pitchFamily="18" charset="0"/>
                        </a:rPr>
                        <a:t>………………………………………………….</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6560852"/>
                  </a:ext>
                </a:extLst>
              </a:tr>
              <a:tr h="960145">
                <a:tc>
                  <a:txBody>
                    <a:bodyPr/>
                    <a:lstStyle/>
                    <a:p>
                      <a:pPr algn="just">
                        <a:lnSpc>
                          <a:spcPct val="107000"/>
                        </a:lnSpc>
                        <a:spcAft>
                          <a:spcPts val="0"/>
                        </a:spcAft>
                      </a:pPr>
                      <a:r>
                        <a:rPr lang="en-US" sz="2800" dirty="0">
                          <a:solidFill>
                            <a:srgbClr val="002060"/>
                          </a:solidFill>
                          <a:effectLst/>
                          <a:latin typeface="Times New Roman" panose="02020603050405020304" pitchFamily="18" charset="0"/>
                          <a:cs typeface="Times New Roman" panose="02020603050405020304" pitchFamily="18" charset="0"/>
                        </a:rPr>
                        <a:t>4. </a:t>
                      </a:r>
                      <a:r>
                        <a:rPr lang="en-US" sz="2800" dirty="0" err="1">
                          <a:solidFill>
                            <a:srgbClr val="002060"/>
                          </a:solidFill>
                          <a:effectLst/>
                          <a:latin typeface="Times New Roman" panose="02020603050405020304" pitchFamily="18" charset="0"/>
                          <a:cs typeface="Times New Roman" panose="02020603050405020304" pitchFamily="18" charset="0"/>
                        </a:rPr>
                        <a:t>Nêu</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đề</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tài</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và</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nguồn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gốc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của</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truyện</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khoa</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học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viễn</a:t>
                      </a:r>
                      <a:r>
                        <a:rPr lang="en-US" sz="2800" dirty="0">
                          <a:solidFill>
                            <a:srgbClr val="002060"/>
                          </a:solidFill>
                          <a:effectLst/>
                          <a:latin typeface="Times New Roman" panose="02020603050405020304" pitchFamily="18" charset="0"/>
                          <a:cs typeface="Times New Roman" panose="02020603050405020304" pitchFamily="18" charset="0"/>
                        </a:rPr>
                        <a:t> </a:t>
                      </a:r>
                      <a:r>
                        <a:rPr lang="vi-VN" sz="2800" dirty="0">
                          <a:solidFill>
                            <a:srgbClr val="002060"/>
                          </a:solidFill>
                          <a:effectLst/>
                          <a:latin typeface="Times New Roman" panose="02020603050405020304" pitchFamily="18" charset="0"/>
                          <a:cs typeface="Times New Roman" panose="02020603050405020304" pitchFamily="18" charset="0"/>
                        </a:rPr>
                        <a:t>tưởng.</a:t>
                      </a:r>
                      <a:endParaRPr lang="vi-VN"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07000"/>
                        </a:lnSpc>
                        <a:spcAft>
                          <a:spcPts val="0"/>
                        </a:spcAft>
                      </a:pP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2091836"/>
                  </a:ext>
                </a:extLst>
              </a:tr>
            </a:tbl>
          </a:graphicData>
        </a:graphic>
      </p:graphicFrame>
    </p:spTree>
    <p:extLst>
      <p:ext uri="{BB962C8B-B14F-4D97-AF65-F5344CB8AC3E}">
        <p14:creationId xmlns:p14="http://schemas.microsoft.com/office/powerpoint/2010/main" val="4187628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073139" y="0"/>
            <a:ext cx="4760536" cy="867266"/>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latin typeface="Times New Roman" panose="02020603050405020304" pitchFamily="18" charset="0"/>
                <a:cs typeface="Times New Roman" panose="02020603050405020304" pitchFamily="18" charset="0"/>
              </a:rPr>
              <a:t>DỰ KIẾN SẢN PHẨM</a:t>
            </a:r>
            <a:endParaRPr lang="vi-VN" sz="32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30218531"/>
              </p:ext>
            </p:extLst>
          </p:nvPr>
        </p:nvGraphicFramePr>
        <p:xfrm>
          <a:off x="235669" y="953022"/>
          <a:ext cx="11736372" cy="5332730"/>
        </p:xfrm>
        <a:graphic>
          <a:graphicData uri="http://schemas.openxmlformats.org/drawingml/2006/table">
            <a:tbl>
              <a:tblPr firstRow="1" firstCol="1" bandRow="1">
                <a:tableStyleId>{5C22544A-7EE6-4342-B048-85BDC9FD1C3A}</a:tableStyleId>
              </a:tblPr>
              <a:tblGrid>
                <a:gridCol w="3519449">
                  <a:extLst>
                    <a:ext uri="{9D8B030D-6E8A-4147-A177-3AD203B41FA5}">
                      <a16:colId xmlns:a16="http://schemas.microsoft.com/office/drawing/2014/main" val="3884746446"/>
                    </a:ext>
                  </a:extLst>
                </a:gridCol>
                <a:gridCol w="8216923">
                  <a:extLst>
                    <a:ext uri="{9D8B030D-6E8A-4147-A177-3AD203B41FA5}">
                      <a16:colId xmlns:a16="http://schemas.microsoft.com/office/drawing/2014/main" val="3504961934"/>
                    </a:ext>
                  </a:extLst>
                </a:gridCol>
              </a:tblGrid>
              <a:tr h="378308">
                <a:tc gridSpan="2">
                  <a:txBody>
                    <a:bodyPr/>
                    <a:lstStyle/>
                    <a:p>
                      <a:pPr algn="ctr">
                        <a:lnSpc>
                          <a:spcPct val="107000"/>
                        </a:lnSpc>
                        <a:spcAft>
                          <a:spcPts val="0"/>
                        </a:spcAft>
                      </a:pPr>
                      <a:r>
                        <a:rPr lang="en-US" sz="3200" dirty="0">
                          <a:solidFill>
                            <a:srgbClr val="FF0000"/>
                          </a:solidFill>
                          <a:effectLst/>
                          <a:latin typeface="Times New Roman" panose="02020603050405020304" pitchFamily="18" charset="0"/>
                          <a:cs typeface="Times New Roman" panose="02020603050405020304" pitchFamily="18" charset="0"/>
                        </a:rPr>
                        <a:t>PHIẾU HỌC TẬP </a:t>
                      </a:r>
                      <a:endParaRPr lang="vi-VN" sz="3200" dirty="0">
                        <a:solidFill>
                          <a:srgbClr val="FF0000"/>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3200" dirty="0">
                          <a:effectLst/>
                          <a:latin typeface="Times New Roman" panose="02020603050405020304" pitchFamily="18" charset="0"/>
                          <a:cs typeface="Times New Roman" panose="02020603050405020304" pitchFamily="18" charset="0"/>
                        </a:rPr>
                        <a:t> </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825" marR="568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a:p>
                  </a:txBody>
                  <a:tcPr/>
                </a:tc>
                <a:extLst>
                  <a:ext uri="{0D108BD9-81ED-4DB2-BD59-A6C34878D82A}">
                    <a16:rowId xmlns:a16="http://schemas.microsoft.com/office/drawing/2014/main" val="759954991"/>
                  </a:ext>
                </a:extLst>
              </a:tr>
              <a:tr h="378308">
                <a:tc>
                  <a:txBody>
                    <a:bodyPr/>
                    <a:lstStyle/>
                    <a:p>
                      <a:pPr algn="just">
                        <a:lnSpc>
                          <a:spcPct val="107000"/>
                        </a:lnSpc>
                        <a:spcAft>
                          <a:spcPts val="0"/>
                        </a:spcAft>
                      </a:pPr>
                      <a:r>
                        <a:rPr lang="vi-VN" sz="3200" dirty="0">
                          <a:solidFill>
                            <a:schemeClr val="accent6">
                              <a:lumMod val="50000"/>
                            </a:schemeClr>
                          </a:solidFill>
                          <a:effectLst/>
                          <a:latin typeface="Times New Roman" panose="02020603050405020304" pitchFamily="18" charset="0"/>
                          <a:cs typeface="Times New Roman" panose="02020603050405020304" pitchFamily="18" charset="0"/>
                        </a:rPr>
                        <a:t>1.</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Thế</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nào</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là</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truyện</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khoa</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học</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viễn</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tưởng</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vi-VN"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25" marR="568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07000"/>
                        </a:lnSpc>
                        <a:spcAft>
                          <a:spcPts val="0"/>
                        </a:spcAft>
                      </a:pPr>
                      <a:r>
                        <a:rPr lang="vi-VN" sz="3200" dirty="0">
                          <a:solidFill>
                            <a:srgbClr val="0070C0"/>
                          </a:solidFill>
                          <a:effectLst/>
                          <a:latin typeface="Times New Roman" panose="02020603050405020304" pitchFamily="18" charset="0"/>
                          <a:cs typeface="Times New Roman" panose="02020603050405020304" pitchFamily="18" charset="0"/>
                        </a:rPr>
                        <a:t>Truyện khoa học viễn tưởng là những tác phẩm: “... miêu tả một thực tại tưởng tượng.</a:t>
                      </a:r>
                      <a:endParaRPr lang="vi-VN"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25" marR="568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369278"/>
                  </a:ext>
                </a:extLst>
              </a:tr>
              <a:tr h="1040480">
                <a:tc>
                  <a:txBody>
                    <a:bodyPr/>
                    <a:lstStyle/>
                    <a:p>
                      <a:pPr algn="just">
                        <a:lnSpc>
                          <a:spcPct val="107000"/>
                        </a:lnSpc>
                        <a:spcAft>
                          <a:spcPts val="0"/>
                        </a:spcAft>
                      </a:pP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2.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Phân</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biệt</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truyện</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khoa</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học</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viễn</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tưởng</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với</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truyện</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kì</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cs typeface="Times New Roman" panose="02020603050405020304" pitchFamily="18" charset="0"/>
                        </a:rPr>
                        <a:t>ảo</a:t>
                      </a:r>
                      <a:r>
                        <a:rPr lang="en-US" sz="3200" dirty="0">
                          <a:solidFill>
                            <a:schemeClr val="accent6">
                              <a:lumMod val="50000"/>
                            </a:schemeClr>
                          </a:solidFill>
                          <a:effectLst/>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25" marR="568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07000"/>
                        </a:lnSpc>
                        <a:spcAft>
                          <a:spcPts val="900"/>
                        </a:spcAft>
                      </a:pPr>
                      <a:r>
                        <a:rPr lang="en-US" sz="3200" dirty="0" err="1">
                          <a:solidFill>
                            <a:srgbClr val="0070C0"/>
                          </a:solidFill>
                          <a:effectLst/>
                          <a:latin typeface="Times New Roman" panose="02020603050405020304" pitchFamily="18" charset="0"/>
                          <a:cs typeface="Times New Roman" panose="02020603050405020304" pitchFamily="18" charset="0"/>
                        </a:rPr>
                        <a:t>Phân</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biệt</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truyện</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khoa</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học</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viễn</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tưởng</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và</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truyện</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kì</a:t>
                      </a:r>
                      <a:r>
                        <a:rPr lang="en-US" sz="3200" dirty="0">
                          <a:solidFill>
                            <a:srgbClr val="0070C0"/>
                          </a:solidFill>
                          <a:effectLst/>
                          <a:latin typeface="Times New Roman" panose="02020603050405020304" pitchFamily="18" charset="0"/>
                          <a:cs typeface="Times New Roman" panose="02020603050405020304" pitchFamily="18" charset="0"/>
                        </a:rPr>
                        <a:t> </a:t>
                      </a:r>
                      <a:r>
                        <a:rPr lang="en-US" sz="3200" dirty="0" err="1">
                          <a:solidFill>
                            <a:srgbClr val="0070C0"/>
                          </a:solidFill>
                          <a:effectLst/>
                          <a:latin typeface="Times New Roman" panose="02020603050405020304" pitchFamily="18" charset="0"/>
                          <a:cs typeface="Times New Roman" panose="02020603050405020304" pitchFamily="18" charset="0"/>
                        </a:rPr>
                        <a:t>ảo</a:t>
                      </a:r>
                      <a:r>
                        <a:rPr lang="en-US" sz="3200" dirty="0">
                          <a:solidFill>
                            <a:srgbClr val="0070C0"/>
                          </a:solidFill>
                          <a:effectLst/>
                          <a:latin typeface="Times New Roman" panose="02020603050405020304" pitchFamily="18" charset="0"/>
                          <a:cs typeface="Times New Roman" panose="02020603050405020304" pitchFamily="18" charset="0"/>
                        </a:rPr>
                        <a:t>: </a:t>
                      </a:r>
                      <a:r>
                        <a:rPr lang="vi-VN" sz="3200" dirty="0">
                          <a:solidFill>
                            <a:srgbClr val="0070C0"/>
                          </a:solidFill>
                          <a:effectLst/>
                          <a:latin typeface="Times New Roman" panose="02020603050405020304" pitchFamily="18" charset="0"/>
                          <a:cs typeface="Times New Roman" panose="02020603050405020304" pitchFamily="18" charset="0"/>
                        </a:rPr>
                        <a:t>Truyện kì ảo là “một thể loại hư cấu bậc cao. Các sự kiện trong truyện kì ảo không thể thực sự xảy ra, mà dường như là do phép thuật</a:t>
                      </a:r>
                    </a:p>
                    <a:p>
                      <a:pPr algn="just">
                        <a:lnSpc>
                          <a:spcPct val="107000"/>
                        </a:lnSpc>
                        <a:spcAft>
                          <a:spcPts val="0"/>
                        </a:spcAft>
                      </a:pPr>
                      <a:r>
                        <a:rPr lang="en-US" sz="3200" dirty="0">
                          <a:solidFill>
                            <a:srgbClr val="0070C0"/>
                          </a:solidFill>
                          <a:effectLst/>
                          <a:latin typeface="Times New Roman" panose="02020603050405020304" pitchFamily="18" charset="0"/>
                          <a:cs typeface="Times New Roman" panose="02020603050405020304" pitchFamily="18" charset="0"/>
                        </a:rPr>
                        <a:t> </a:t>
                      </a:r>
                      <a:endParaRPr lang="vi-VN"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25" marR="568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9157951"/>
                  </a:ext>
                </a:extLst>
              </a:tr>
            </a:tbl>
          </a:graphicData>
        </a:graphic>
      </p:graphicFrame>
    </p:spTree>
    <p:extLst>
      <p:ext uri="{BB962C8B-B14F-4D97-AF65-F5344CB8AC3E}">
        <p14:creationId xmlns:p14="http://schemas.microsoft.com/office/powerpoint/2010/main" val="28078945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073139" y="0"/>
            <a:ext cx="4760536" cy="867266"/>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latin typeface="Times New Roman" panose="02020603050405020304" pitchFamily="18" charset="0"/>
                <a:cs typeface="Times New Roman" panose="02020603050405020304" pitchFamily="18" charset="0"/>
              </a:rPr>
              <a:t>DỰ KIẾN SẢN PHẨM</a:t>
            </a:r>
            <a:endParaRPr lang="vi-VN" sz="32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84409009"/>
              </p:ext>
            </p:extLst>
          </p:nvPr>
        </p:nvGraphicFramePr>
        <p:xfrm>
          <a:off x="150828" y="867266"/>
          <a:ext cx="11896628" cy="5935980"/>
        </p:xfrm>
        <a:graphic>
          <a:graphicData uri="http://schemas.openxmlformats.org/drawingml/2006/table">
            <a:tbl>
              <a:tblPr firstRow="1" firstCol="1" bandRow="1">
                <a:tableStyleId>{5C22544A-7EE6-4342-B048-85BDC9FD1C3A}</a:tableStyleId>
              </a:tblPr>
              <a:tblGrid>
                <a:gridCol w="3567506">
                  <a:extLst>
                    <a:ext uri="{9D8B030D-6E8A-4147-A177-3AD203B41FA5}">
                      <a16:colId xmlns:a16="http://schemas.microsoft.com/office/drawing/2014/main" val="3884746446"/>
                    </a:ext>
                  </a:extLst>
                </a:gridCol>
                <a:gridCol w="8329122">
                  <a:extLst>
                    <a:ext uri="{9D8B030D-6E8A-4147-A177-3AD203B41FA5}">
                      <a16:colId xmlns:a16="http://schemas.microsoft.com/office/drawing/2014/main" val="3504961934"/>
                    </a:ext>
                  </a:extLst>
                </a:gridCol>
              </a:tblGrid>
              <a:tr h="378308">
                <a:tc gridSpan="2">
                  <a:txBody>
                    <a:bodyPr/>
                    <a:lstStyle/>
                    <a:p>
                      <a:pPr algn="ctr">
                        <a:lnSpc>
                          <a:spcPct val="107000"/>
                        </a:lnSpc>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PHIẾU HỌC TẬP </a:t>
                      </a: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825" marR="568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vi-VN"/>
                    </a:p>
                  </a:txBody>
                  <a:tcPr/>
                </a:tc>
                <a:extLst>
                  <a:ext uri="{0D108BD9-81ED-4DB2-BD59-A6C34878D82A}">
                    <a16:rowId xmlns:a16="http://schemas.microsoft.com/office/drawing/2014/main" val="759954991"/>
                  </a:ext>
                </a:extLst>
              </a:tr>
              <a:tr h="1608469">
                <a:tc>
                  <a:txBody>
                    <a:bodyPr/>
                    <a:lstStyle/>
                    <a:p>
                      <a:pPr algn="just">
                        <a:lnSpc>
                          <a:spcPct val="107000"/>
                        </a:lnSpc>
                        <a:spcAft>
                          <a:spcPts val="0"/>
                        </a:spcAft>
                      </a:pP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3.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Tìm</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các</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yếu</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tố</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của</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truyện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khoa</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học</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viễn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tưởng</a:t>
                      </a:r>
                      <a:r>
                        <a:rPr lang="vi-VN" sz="2800" dirty="0">
                          <a:solidFill>
                            <a:schemeClr val="accent6">
                              <a:lumMod val="50000"/>
                            </a:schemeClr>
                          </a:solidFill>
                          <a:effectLst/>
                          <a:latin typeface="Times New Roman" panose="02020603050405020304" pitchFamily="18" charset="0"/>
                          <a:cs typeface="Times New Roman" panose="02020603050405020304" pitchFamily="18" charset="0"/>
                        </a:rPr>
                        <a:t> trong văn bản</a:t>
                      </a:r>
                      <a:endParaRPr lang="vi-VN"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25" marR="568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457200" indent="-457200">
                        <a:lnSpc>
                          <a:spcPct val="107000"/>
                        </a:lnSpc>
                        <a:spcAft>
                          <a:spcPts val="900"/>
                        </a:spcAft>
                        <a:buFont typeface="Wingdings" panose="05000000000000000000" pitchFamily="2" charset="2"/>
                        <a:buChar char="v"/>
                      </a:pP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Các</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yếu</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tố</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của</a:t>
                      </a:r>
                      <a:r>
                        <a:rPr lang="en-US" sz="2800" dirty="0">
                          <a:solidFill>
                            <a:srgbClr val="0070C0"/>
                          </a:solidFill>
                          <a:effectLst/>
                          <a:latin typeface="Times New Roman" panose="02020603050405020304" pitchFamily="18" charset="0"/>
                          <a:cs typeface="Times New Roman" panose="02020603050405020304" pitchFamily="18" charset="0"/>
                        </a:rPr>
                        <a:t> </a:t>
                      </a:r>
                      <a:r>
                        <a:rPr lang="vi-VN" sz="2800" dirty="0">
                          <a:solidFill>
                            <a:srgbClr val="0070C0"/>
                          </a:solidFill>
                          <a:effectLst/>
                          <a:latin typeface="Times New Roman" panose="02020603050405020304" pitchFamily="18" charset="0"/>
                          <a:cs typeface="Times New Roman" panose="02020603050405020304" pitchFamily="18" charset="0"/>
                        </a:rPr>
                        <a:t>truyện khoa học viễn tưởng</a:t>
                      </a:r>
                      <a:r>
                        <a:rPr lang="en-US" sz="2800" dirty="0">
                          <a:solidFill>
                            <a:srgbClr val="0070C0"/>
                          </a:solidFill>
                          <a:effectLst/>
                          <a:latin typeface="Times New Roman" panose="02020603050405020304" pitchFamily="18" charset="0"/>
                          <a:cs typeface="Times New Roman" panose="02020603050405020304" pitchFamily="18" charset="0"/>
                        </a:rPr>
                        <a:t>.</a:t>
                      </a:r>
                      <a:endParaRPr lang="vi-VN" sz="2800" dirty="0">
                        <a:solidFill>
                          <a:srgbClr val="0070C0"/>
                        </a:solidFill>
                        <a:effectLst/>
                        <a:latin typeface="Times New Roman" panose="02020603050405020304" pitchFamily="18" charset="0"/>
                        <a:cs typeface="Times New Roman" panose="02020603050405020304" pitchFamily="18" charset="0"/>
                      </a:endParaRPr>
                    </a:p>
                    <a:p>
                      <a:pPr>
                        <a:lnSpc>
                          <a:spcPct val="107000"/>
                        </a:lnSpc>
                        <a:spcAft>
                          <a:spcPts val="900"/>
                        </a:spcAft>
                      </a:pP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Đề</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Tài</a:t>
                      </a:r>
                      <a:endParaRPr lang="vi-VN" sz="2800" dirty="0">
                        <a:solidFill>
                          <a:srgbClr val="0070C0"/>
                        </a:solidFill>
                        <a:effectLst/>
                        <a:latin typeface="Times New Roman" panose="02020603050405020304" pitchFamily="18" charset="0"/>
                        <a:cs typeface="Times New Roman" panose="02020603050405020304" pitchFamily="18" charset="0"/>
                      </a:endParaRPr>
                    </a:p>
                    <a:p>
                      <a:pPr>
                        <a:lnSpc>
                          <a:spcPct val="107000"/>
                        </a:lnSpc>
                        <a:spcAft>
                          <a:spcPts val="900"/>
                        </a:spcAft>
                      </a:pP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Không</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gian</a:t>
                      </a:r>
                      <a:r>
                        <a:rPr lang="en-US" sz="2800" dirty="0">
                          <a:solidFill>
                            <a:srgbClr val="0070C0"/>
                          </a:solidFill>
                          <a:effectLst/>
                          <a:latin typeface="Times New Roman" panose="02020603050405020304" pitchFamily="18" charset="0"/>
                          <a:cs typeface="Times New Roman" panose="02020603050405020304" pitchFamily="18" charset="0"/>
                        </a:rPr>
                        <a:t>.</a:t>
                      </a:r>
                      <a:endParaRPr lang="vi-VN" sz="2800" dirty="0">
                        <a:solidFill>
                          <a:srgbClr val="0070C0"/>
                        </a:solidFill>
                        <a:effectLst/>
                        <a:latin typeface="Times New Roman" panose="02020603050405020304" pitchFamily="18" charset="0"/>
                        <a:cs typeface="Times New Roman" panose="02020603050405020304" pitchFamily="18" charset="0"/>
                      </a:endParaRPr>
                    </a:p>
                    <a:p>
                      <a:pPr>
                        <a:lnSpc>
                          <a:spcPct val="107000"/>
                        </a:lnSpc>
                        <a:spcAft>
                          <a:spcPts val="900"/>
                        </a:spcAft>
                      </a:pP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Cốt</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truyện</a:t>
                      </a:r>
                      <a:r>
                        <a:rPr lang="en-US" sz="2800" dirty="0">
                          <a:solidFill>
                            <a:srgbClr val="0070C0"/>
                          </a:solidFill>
                          <a:effectLst/>
                          <a:latin typeface="Times New Roman" panose="02020603050405020304" pitchFamily="18" charset="0"/>
                          <a:cs typeface="Times New Roman" panose="02020603050405020304" pitchFamily="18" charset="0"/>
                        </a:rPr>
                        <a:t>.</a:t>
                      </a:r>
                      <a:endParaRPr lang="vi-VN" sz="2800" dirty="0">
                        <a:solidFill>
                          <a:srgbClr val="0070C0"/>
                        </a:solidFill>
                        <a:effectLst/>
                        <a:latin typeface="Times New Roman" panose="02020603050405020304" pitchFamily="18" charset="0"/>
                        <a:cs typeface="Times New Roman" panose="02020603050405020304" pitchFamily="18" charset="0"/>
                      </a:endParaRPr>
                    </a:p>
                    <a:p>
                      <a:pPr>
                        <a:lnSpc>
                          <a:spcPct val="107000"/>
                        </a:lnSpc>
                        <a:spcAft>
                          <a:spcPts val="900"/>
                        </a:spcAft>
                      </a:pP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Nhân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vật</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chính</a:t>
                      </a:r>
                      <a:r>
                        <a:rPr lang="en-US" sz="2800" dirty="0">
                          <a:solidFill>
                            <a:srgbClr val="0070C0"/>
                          </a:solidFill>
                          <a:effectLst/>
                          <a:latin typeface="Times New Roman" panose="02020603050405020304" pitchFamily="18" charset="0"/>
                          <a:cs typeface="Times New Roman" panose="02020603050405020304" pitchFamily="18" charset="0"/>
                        </a:rPr>
                        <a:t>.</a:t>
                      </a:r>
                      <a:endParaRPr lang="vi-VN" sz="2800" dirty="0">
                        <a:solidFill>
                          <a:srgbClr val="0070C0"/>
                        </a:solidFill>
                        <a:effectLst/>
                        <a:latin typeface="Times New Roman" panose="02020603050405020304" pitchFamily="18" charset="0"/>
                        <a:cs typeface="Times New Roman" panose="02020603050405020304" pitchFamily="18" charset="0"/>
                      </a:endParaRPr>
                    </a:p>
                  </a:txBody>
                  <a:tcPr marL="56825" marR="568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5439991"/>
                  </a:ext>
                </a:extLst>
              </a:tr>
              <a:tr h="945772">
                <a:tc>
                  <a:txBody>
                    <a:bodyPr/>
                    <a:lstStyle/>
                    <a:p>
                      <a:pPr algn="just">
                        <a:lnSpc>
                          <a:spcPct val="107000"/>
                        </a:lnSpc>
                        <a:spcAft>
                          <a:spcPts val="0"/>
                        </a:spcAft>
                      </a:pP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4.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Nêu</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đề</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tài</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nguồn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gốc</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của</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truyện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khoa</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học</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viễn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vi-VN" sz="2800" dirty="0">
                          <a:solidFill>
                            <a:schemeClr val="accent6">
                              <a:lumMod val="50000"/>
                            </a:schemeClr>
                          </a:solidFill>
                          <a:effectLst/>
                          <a:latin typeface="Times New Roman" panose="02020603050405020304" pitchFamily="18" charset="0"/>
                          <a:cs typeface="Times New Roman" panose="02020603050405020304" pitchFamily="18" charset="0"/>
                        </a:rPr>
                        <a:t>tưởng.</a:t>
                      </a:r>
                      <a:endParaRPr lang="vi-VN"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25" marR="568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457200" indent="-457200">
                        <a:lnSpc>
                          <a:spcPct val="107000"/>
                        </a:lnSpc>
                        <a:spcAft>
                          <a:spcPts val="0"/>
                        </a:spcAft>
                        <a:buFont typeface="Wingdings" panose="05000000000000000000" pitchFamily="2" charset="2"/>
                        <a:buChar char="v"/>
                      </a:pPr>
                      <a:r>
                        <a:rPr lang="vi-VN" sz="2800" dirty="0">
                          <a:solidFill>
                            <a:srgbClr val="0070C0"/>
                          </a:solidFill>
                          <a:effectLst/>
                          <a:latin typeface="Times New Roman" panose="02020603050405020304" pitchFamily="18" charset="0"/>
                          <a:cs typeface="Times New Roman" panose="02020603050405020304" pitchFamily="18" charset="0"/>
                        </a:rPr>
                        <a:t> Đề tài: khoa học vũ trụ</a:t>
                      </a:r>
                    </a:p>
                    <a:p>
                      <a:pPr marL="457200" indent="-457200">
                        <a:lnSpc>
                          <a:spcPct val="107000"/>
                        </a:lnSpc>
                        <a:spcAft>
                          <a:spcPts val="0"/>
                        </a:spcAft>
                        <a:buFont typeface="Wingdings" panose="05000000000000000000" pitchFamily="2" charset="2"/>
                        <a:buChar char="v"/>
                      </a:pPr>
                      <a:r>
                        <a:rPr lang="en-US" sz="2800" dirty="0" err="1">
                          <a:solidFill>
                            <a:srgbClr val="0070C0"/>
                          </a:solidFill>
                          <a:effectLst/>
                          <a:latin typeface="Times New Roman" panose="02020603050405020304" pitchFamily="18" charset="0"/>
                          <a:cs typeface="Times New Roman" panose="02020603050405020304" pitchFamily="18" charset="0"/>
                        </a:rPr>
                        <a:t>Nguồn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gốc</a:t>
                      </a:r>
                      <a:r>
                        <a:rPr lang="en-US" sz="2800" dirty="0">
                          <a:solidFill>
                            <a:srgbClr val="0070C0"/>
                          </a:solidFill>
                          <a:effectLst/>
                          <a:latin typeface="Times New Roman" panose="02020603050405020304" pitchFamily="18" charset="0"/>
                          <a:cs typeface="Times New Roman" panose="02020603050405020304" pitchFamily="18" charset="0"/>
                        </a:rPr>
                        <a:t>: </a:t>
                      </a:r>
                      <a:r>
                        <a:rPr lang="vi-VN" sz="2800" dirty="0">
                          <a:solidFill>
                            <a:srgbClr val="0070C0"/>
                          </a:solidFill>
                          <a:effectLst/>
                          <a:latin typeface="Times New Roman" panose="02020603050405020304" pitchFamily="18" charset="0"/>
                          <a:cs typeface="Times New Roman" panose="02020603050405020304" pitchFamily="18" charset="0"/>
                        </a:rPr>
                        <a:t>Truyện khoa học viễn tưởng bắt nguồn từ phương Tầy ở thế kỉ XIX và phát triển mạnh mẽ trong thế kỉ XX. Ở Việt Nam, phải đến thế kỉ XXI, khi khoa học công nghệ phát triển, thể loại này mới thực sự khởi sắc.</a:t>
                      </a:r>
                      <a:endParaRPr lang="vi-VN"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25" marR="568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9188755"/>
                  </a:ext>
                </a:extLst>
              </a:tr>
            </a:tbl>
          </a:graphicData>
        </a:graphic>
      </p:graphicFrame>
    </p:spTree>
    <p:extLst>
      <p:ext uri="{BB962C8B-B14F-4D97-AF65-F5344CB8AC3E}">
        <p14:creationId xmlns:p14="http://schemas.microsoft.com/office/powerpoint/2010/main" val="41193289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3478492" y="1"/>
            <a:ext cx="6249972" cy="801278"/>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Times New Roman" panose="02020603050405020304" pitchFamily="18" charset="0"/>
                <a:cs typeface="Times New Roman" panose="02020603050405020304" pitchFamily="18" charset="0"/>
              </a:rPr>
              <a:t>HOẠT ĐỘNG 4: VẬN DỤNG</a:t>
            </a:r>
            <a:endParaRPr lang="vi-VN" sz="3200" dirty="0">
              <a:latin typeface="Times New Roman" panose="02020603050405020304" pitchFamily="18" charset="0"/>
              <a:cs typeface="Times New Roman" panose="02020603050405020304" pitchFamily="18" charset="0"/>
            </a:endParaRPr>
          </a:p>
        </p:txBody>
      </p:sp>
      <p:sp>
        <p:nvSpPr>
          <p:cNvPr id="5" name="Regular Pentagon 4"/>
          <p:cNvSpPr/>
          <p:nvPr/>
        </p:nvSpPr>
        <p:spPr>
          <a:xfrm>
            <a:off x="0" y="1225485"/>
            <a:ext cx="5769204" cy="5147034"/>
          </a:xfrm>
          <a:prstGeom prst="pentag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002060"/>
                </a:solidFill>
                <a:latin typeface="Times New Roman" panose="02020603050405020304" pitchFamily="18" charset="0"/>
                <a:cs typeface="Times New Roman" panose="02020603050405020304" pitchFamily="18" charset="0"/>
              </a:rPr>
              <a:t>Bài 1:</a:t>
            </a:r>
            <a:endParaRPr lang="vi-VN" sz="3200" dirty="0">
              <a:solidFill>
                <a:srgbClr val="002060"/>
              </a:solidFill>
              <a:latin typeface="Times New Roman" panose="02020603050405020304" pitchFamily="18" charset="0"/>
              <a:cs typeface="Times New Roman" panose="02020603050405020304" pitchFamily="18" charset="0"/>
            </a:endParaRPr>
          </a:p>
          <a:p>
            <a:r>
              <a:rPr lang="nl-NL" sz="3200" i="1" dirty="0">
                <a:solidFill>
                  <a:srgbClr val="002060"/>
                </a:solidFill>
                <a:latin typeface="Times New Roman" panose="02020603050405020304" pitchFamily="18" charset="0"/>
                <a:cs typeface="Times New Roman" panose="02020603050405020304" pitchFamily="18" charset="0"/>
              </a:rPr>
              <a:t>- Suy nghĩ và trả lời tình huống:  </a:t>
            </a:r>
            <a:r>
              <a:rPr lang="en-US" sz="3200" dirty="0" err="1">
                <a:solidFill>
                  <a:srgbClr val="002060"/>
                </a:solidFill>
                <a:latin typeface="Times New Roman" panose="02020603050405020304" pitchFamily="18" charset="0"/>
                <a:cs typeface="Times New Roman" panose="02020603050405020304" pitchFamily="18" charset="0"/>
              </a:rPr>
              <a:t>Gia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sư</a:t>
            </a:r>
            <a:r>
              <a:rPr lang="en-US" sz="3200" dirty="0">
                <a:solidFill>
                  <a:srgbClr val="002060"/>
                </a:solidFill>
                <a:latin typeface="Times New Roman" panose="02020603050405020304" pitchFamily="18" charset="0"/>
                <a:cs typeface="Times New Roman" panose="02020603050405020304" pitchFamily="18" charset="0"/>
              </a:rPr>
              <a:t>̉ ở </a:t>
            </a:r>
            <a:r>
              <a:rPr lang="en-US" sz="3200" dirty="0" err="1">
                <a:solidFill>
                  <a:srgbClr val="002060"/>
                </a:solidFill>
                <a:latin typeface="Times New Roman" panose="02020603050405020304" pitchFamily="18" charset="0"/>
                <a:cs typeface="Times New Roman" panose="02020603050405020304" pitchFamily="18" charset="0"/>
              </a:rPr>
              <a:t>trong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hoàn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cảnh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của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vật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tôi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em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sẽ</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suy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nghĩ</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hành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động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gì</a:t>
            </a:r>
            <a:r>
              <a:rPr lang="en-US" sz="3200" dirty="0">
                <a:solidFill>
                  <a:srgbClr val="002060"/>
                </a:solidFill>
                <a:latin typeface="Times New Roman" panose="02020603050405020304" pitchFamily="18" charset="0"/>
                <a:cs typeface="Times New Roman" panose="02020603050405020304" pitchFamily="18" charset="0"/>
              </a:rPr>
              <a:t>?</a:t>
            </a:r>
            <a:endParaRPr lang="vi-VN" sz="3200" dirty="0">
              <a:solidFill>
                <a:srgbClr val="002060"/>
              </a:solidFill>
              <a:latin typeface="Times New Roman" panose="02020603050405020304" pitchFamily="18" charset="0"/>
              <a:cs typeface="Times New Roman" panose="02020603050405020304" pitchFamily="18" charset="0"/>
            </a:endParaRPr>
          </a:p>
        </p:txBody>
      </p:sp>
      <p:sp>
        <p:nvSpPr>
          <p:cNvPr id="6" name="Regular Pentagon 5"/>
          <p:cNvSpPr/>
          <p:nvPr/>
        </p:nvSpPr>
        <p:spPr>
          <a:xfrm>
            <a:off x="6108569" y="914400"/>
            <a:ext cx="5989162" cy="5769204"/>
          </a:xfrm>
          <a:prstGeom prst="pent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002060"/>
                </a:solidFill>
                <a:latin typeface="Times New Roman" panose="02020603050405020304" pitchFamily="18" charset="0"/>
                <a:cs typeface="Times New Roman" panose="02020603050405020304" pitchFamily="18" charset="0"/>
              </a:rPr>
              <a:t>Bài 2: </a:t>
            </a:r>
            <a:r>
              <a:rPr lang="vi-VN" sz="3200" dirty="0">
                <a:solidFill>
                  <a:srgbClr val="002060"/>
                </a:solidFill>
                <a:latin typeface="Times New Roman" panose="02020603050405020304" pitchFamily="18" charset="0"/>
                <a:cs typeface="Times New Roman" panose="02020603050405020304" pitchFamily="18" charset="0"/>
              </a:rPr>
              <a:t>Tìm hiểu và chia sẻ thông tin em thu t</a:t>
            </a:r>
            <a:r>
              <a:rPr lang="en-US" sz="3200" dirty="0">
                <a:solidFill>
                  <a:srgbClr val="002060"/>
                </a:solidFill>
                <a:latin typeface="Times New Roman" panose="02020603050405020304" pitchFamily="18" charset="0"/>
                <a:cs typeface="Times New Roman" panose="02020603050405020304" pitchFamily="18" charset="0"/>
              </a:rPr>
              <a:t>h</a:t>
            </a:r>
            <a:r>
              <a:rPr lang="vi-VN" sz="3200" dirty="0">
                <a:solidFill>
                  <a:srgbClr val="002060"/>
                </a:solidFill>
                <a:latin typeface="Times New Roman" panose="02020603050405020304" pitchFamily="18" charset="0"/>
                <a:cs typeface="Times New Roman" panose="02020603050405020304" pitchFamily="18" charset="0"/>
              </a:rPr>
              <a:t>ập được cho các bạn trong lớp cùng nghe về:</a:t>
            </a:r>
          </a:p>
          <a:p>
            <a:r>
              <a:rPr lang="vi-VN" sz="3200" dirty="0">
                <a:solidFill>
                  <a:srgbClr val="002060"/>
                </a:solidFill>
                <a:latin typeface="Times New Roman" panose="02020603050405020304" pitchFamily="18" charset="0"/>
                <a:cs typeface="Times New Roman" panose="02020603050405020304" pitchFamily="18" charset="0"/>
              </a:rPr>
              <a:t>+ Hiểu biết của em về hệ mặt trời</a:t>
            </a:r>
          </a:p>
          <a:p>
            <a:r>
              <a:rPr lang="vi-VN" sz="3200" dirty="0">
                <a:solidFill>
                  <a:srgbClr val="002060"/>
                </a:solidFill>
                <a:latin typeface="Times New Roman" panose="02020603050405020304" pitchFamily="18" charset="0"/>
                <a:cs typeface="Times New Roman" panose="02020603050405020304" pitchFamily="18" charset="0"/>
              </a:rPr>
              <a:t>+ Người đầu tiên bay vòng quanh trái đất.</a:t>
            </a:r>
            <a:r>
              <a:rPr lang="vi-VN" sz="3200" b="1" dirty="0">
                <a:solidFill>
                  <a:srgbClr val="002060"/>
                </a:solidFill>
                <a:latin typeface="Times New Roman" panose="02020603050405020304" pitchFamily="18" charset="0"/>
                <a:cs typeface="Times New Roman" panose="02020603050405020304" pitchFamily="18" charset="0"/>
              </a:rPr>
              <a:t> </a:t>
            </a:r>
            <a:endParaRPr lang="vi-VN"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663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1989056" y="0"/>
            <a:ext cx="4637987" cy="86726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rgbClr val="FF0000"/>
                </a:solidFill>
                <a:latin typeface="Times New Roman" panose="02020603050405020304" pitchFamily="18" charset="0"/>
                <a:cs typeface="Times New Roman" panose="02020603050405020304" pitchFamily="18" charset="0"/>
              </a:rPr>
              <a:t>DỰ KIẾN SẢN PHẨM:</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5" name="Plaque 4"/>
          <p:cNvSpPr/>
          <p:nvPr/>
        </p:nvSpPr>
        <p:spPr>
          <a:xfrm>
            <a:off x="103695" y="999241"/>
            <a:ext cx="5382705" cy="5695361"/>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latin typeface="Times New Roman" panose="02020603050405020304" pitchFamily="18" charset="0"/>
                <a:cs typeface="Times New Roman" panose="02020603050405020304" pitchFamily="18" charset="0"/>
              </a:rPr>
              <a:t>	Bài 1.</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Giả sử ở trong hoàn cảnh của nhân vật “tôi”, em sẽ rất sợ hãi và lo lắng. Có thể em sẽ mất một khoảng thời gian khủng hoảng vì cho rằng mình tàn đời rồi. Sau đó em sẽ cố gắng tìm mọi cách để có thể duy trì sự sống, sửa chữa máy móc để có thể bắt tín hiệu và liên lạc với trái đất mong 	sớm được trở về.</a:t>
            </a:r>
          </a:p>
        </p:txBody>
      </p:sp>
      <p:sp>
        <p:nvSpPr>
          <p:cNvPr id="6" name="Plaque 5"/>
          <p:cNvSpPr/>
          <p:nvPr/>
        </p:nvSpPr>
        <p:spPr>
          <a:xfrm>
            <a:off x="5646656" y="867266"/>
            <a:ext cx="6429080" cy="5827336"/>
          </a:xfrm>
          <a:prstGeom prst="plaqu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latin typeface="Times New Roman" panose="02020603050405020304" pitchFamily="18" charset="0"/>
                <a:cs typeface="Times New Roman" panose="02020603050405020304" pitchFamily="18" charset="0"/>
              </a:rPr>
              <a:t>	Bài 2:</a:t>
            </a:r>
            <a:r>
              <a:rPr lang="vi-VN" sz="2800" dirty="0">
                <a:latin typeface="Times New Roman" panose="02020603050405020304" pitchFamily="18" charset="0"/>
                <a:cs typeface="Times New Roman" panose="02020603050405020304" pitchFamily="18" charset="0"/>
              </a:rPr>
              <a:t> </a:t>
            </a:r>
          </a:p>
          <a:p>
            <a:r>
              <a:rPr lang="vi-VN" sz="2800" dirty="0">
                <a:latin typeface="Times New Roman" panose="02020603050405020304" pitchFamily="18" charset="0"/>
                <a:cs typeface="Times New Roman" panose="02020603050405020304" pitchFamily="18" charset="0"/>
              </a:rPr>
              <a:t>Người đầu tiên trên thế giới thực hiện chuyến bay vào vũ trụ là I-u-ri A-lếch-x</a:t>
            </a:r>
            <a:r>
              <a:rPr lang="en-US" sz="2800" dirty="0">
                <a:latin typeface="Times New Roman" panose="02020603050405020304" pitchFamily="18" charset="0"/>
                <a:cs typeface="Times New Roman" panose="02020603050405020304" pitchFamily="18" charset="0"/>
              </a:rPr>
              <a:t>â</a:t>
            </a:r>
            <a:r>
              <a:rPr lang="vi-VN" sz="2800" dirty="0">
                <a:latin typeface="Times New Roman" panose="02020603050405020304" pitchFamily="18" charset="0"/>
                <a:cs typeface="Times New Roman" panose="02020603050405020304" pitchFamily="18" charset="0"/>
              </a:rPr>
              <a:t>y-ê-vích Ga-ga-rin </a:t>
            </a:r>
            <a:r>
              <a:rPr lang="en-US" sz="2800" dirty="0">
                <a:latin typeface="Times New Roman" panose="02020603050405020304" pitchFamily="18" charset="0"/>
                <a:cs typeface="Times New Roman" panose="02020603050405020304" pitchFamily="18" charset="0"/>
              </a:rPr>
              <a:t>(Yuri </a:t>
            </a:r>
            <a:r>
              <a:rPr lang="en-US" sz="2800" dirty="0" err="1">
                <a:latin typeface="Times New Roman" panose="02020603050405020304" pitchFamily="18" charset="0"/>
                <a:cs typeface="Times New Roman" panose="02020603050405020304" pitchFamily="18" charset="0"/>
              </a:rPr>
              <a:t>Alekseyevich</a:t>
            </a:r>
            <a:r>
              <a:rPr lang="en-US" sz="2800" dirty="0">
                <a:latin typeface="Times New Roman" panose="02020603050405020304" pitchFamily="18" charset="0"/>
                <a:cs typeface="Times New Roman" panose="02020603050405020304" pitchFamily="18" charset="0"/>
              </a:rPr>
              <a:t> Gagarin, </a:t>
            </a:r>
            <a:r>
              <a:rPr lang="vi-VN" sz="2800" dirty="0">
                <a:latin typeface="Times New Roman" panose="02020603050405020304" pitchFamily="18" charset="0"/>
                <a:cs typeface="Times New Roman" panose="02020603050405020304" pitchFamily="18" charset="0"/>
              </a:rPr>
              <a:t>1934 - 1968), phi công, phi hành gia người Liên Xô. Ông thực hiện chuyến bay vào vũ trụ ngày 12 tháng 4 năm 1961 trên tàu vũ trụ Vốt-xtốc 1 (Vostok 1). Chuyến bay kéo dài 1 giờ 48 phút, hoàn thành một vòng bay xung quanh 	Trái Đất.</a:t>
            </a:r>
          </a:p>
        </p:txBody>
      </p:sp>
    </p:spTree>
    <p:extLst>
      <p:ext uri="{BB962C8B-B14F-4D97-AF65-F5344CB8AC3E}">
        <p14:creationId xmlns:p14="http://schemas.microsoft.com/office/powerpoint/2010/main" val="3506981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318994" y="0"/>
            <a:ext cx="6683604" cy="725864"/>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latin typeface="Times New Roman" panose="02020603050405020304" pitchFamily="18" charset="0"/>
                <a:cs typeface="Times New Roman" panose="02020603050405020304" pitchFamily="18" charset="0"/>
              </a:rPr>
              <a:t>HƯỚNG DẪN </a:t>
            </a:r>
            <a:r>
              <a:rPr lang="en-US" sz="3200" b="1">
                <a:latin typeface="Times New Roman" panose="02020603050405020304" pitchFamily="18" charset="0"/>
                <a:cs typeface="Times New Roman" panose="02020603050405020304" pitchFamily="18" charset="0"/>
              </a:rPr>
              <a:t>TỰ HỌC</a:t>
            </a:r>
            <a:endParaRPr lang="vi-VN" sz="3200">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339365" y="895546"/>
            <a:ext cx="11406433" cy="2705493"/>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vi-VN" sz="3200" dirty="0">
                <a:solidFill>
                  <a:schemeClr val="accent6">
                    <a:lumMod val="50000"/>
                  </a:schemeClr>
                </a:solidFill>
                <a:latin typeface="Times New Roman" panose="02020603050405020304" pitchFamily="18" charset="0"/>
                <a:cs typeface="Times New Roman" panose="02020603050405020304" pitchFamily="18" charset="0"/>
              </a:rPr>
              <a:t>Học bài nắm vững cách đọc truyện viễn tưởng về đề tài vũ trụ</a:t>
            </a:r>
          </a:p>
          <a:p>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vi-VN" sz="3200" dirty="0">
                <a:solidFill>
                  <a:schemeClr val="accent6">
                    <a:lumMod val="50000"/>
                  </a:schemeClr>
                </a:solidFill>
                <a:latin typeface="Times New Roman" panose="02020603050405020304" pitchFamily="18" charset="0"/>
                <a:cs typeface="Times New Roman" panose="02020603050405020304" pitchFamily="18" charset="0"/>
              </a:rPr>
              <a:t>Hoàn thành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vi-VN" sz="3200" dirty="0">
                <a:solidFill>
                  <a:schemeClr val="accent6">
                    <a:lumMod val="50000"/>
                  </a:schemeClr>
                </a:solidFill>
                <a:latin typeface="Times New Roman" panose="02020603050405020304" pitchFamily="18" charset="0"/>
                <a:cs typeface="Times New Roman" panose="02020603050405020304" pitchFamily="18" charset="0"/>
              </a:rPr>
              <a:t>bài tập</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đã</a:t>
            </a:r>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6">
                    <a:lumMod val="50000"/>
                  </a:schemeClr>
                </a:solidFill>
                <a:latin typeface="Times New Roman" panose="02020603050405020304" pitchFamily="18" charset="0"/>
                <a:cs typeface="Times New Roman" panose="02020603050405020304" pitchFamily="18" charset="0"/>
              </a:rPr>
              <a:t>giao</a:t>
            </a:r>
            <a:r>
              <a:rPr lang="en-US" sz="3200" dirty="0">
                <a:solidFill>
                  <a:schemeClr val="accent6">
                    <a:lumMod val="50000"/>
                  </a:schemeClr>
                </a:solidFill>
                <a:latin typeface="Times New Roman" panose="02020603050405020304" pitchFamily="18" charset="0"/>
                <a:cs typeface="Times New Roman" panose="02020603050405020304" pitchFamily="18" charset="0"/>
              </a:rPr>
              <a:t>.</a:t>
            </a:r>
            <a:endParaRPr lang="vi-VN" sz="3200" dirty="0">
              <a:solidFill>
                <a:schemeClr val="accent6">
                  <a:lumMod val="50000"/>
                </a:schemeClr>
              </a:solidFill>
              <a:latin typeface="Times New Roman" panose="02020603050405020304" pitchFamily="18" charset="0"/>
              <a:cs typeface="Times New Roman" panose="02020603050405020304" pitchFamily="18" charset="0"/>
            </a:endParaRPr>
          </a:p>
          <a:p>
            <a:r>
              <a:rPr lang="en-US" sz="3200" dirty="0">
                <a:solidFill>
                  <a:schemeClr val="accent6">
                    <a:lumMod val="50000"/>
                  </a:schemeClr>
                </a:solidFill>
                <a:latin typeface="Times New Roman" panose="02020603050405020304" pitchFamily="18" charset="0"/>
                <a:cs typeface="Times New Roman" panose="02020603050405020304" pitchFamily="18" charset="0"/>
              </a:rPr>
              <a:t>- </a:t>
            </a:r>
            <a:r>
              <a:rPr lang="vi-VN" sz="3200" dirty="0">
                <a:solidFill>
                  <a:schemeClr val="accent6">
                    <a:lumMod val="50000"/>
                  </a:schemeClr>
                </a:solidFill>
                <a:latin typeface="Times New Roman" panose="02020603050405020304" pitchFamily="18" charset="0"/>
                <a:cs typeface="Times New Roman" panose="02020603050405020304" pitchFamily="18" charset="0"/>
              </a:rPr>
              <a:t>Tìm đọc truyện viễn tưởng du hành vũ trụ và hoàn thiện phiếu học tập sau:</a:t>
            </a:r>
          </a:p>
        </p:txBody>
      </p:sp>
    </p:spTree>
    <p:extLst>
      <p:ext uri="{BB962C8B-B14F-4D97-AF65-F5344CB8AC3E}">
        <p14:creationId xmlns:p14="http://schemas.microsoft.com/office/powerpoint/2010/main" val="10972401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16816" y="0"/>
            <a:ext cx="11604396" cy="1300899"/>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PHIẾU HỌC TẬP</a:t>
            </a:r>
            <a:endParaRPr lang="vi-VN" sz="3200"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Tên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a:t>
            </a:r>
            <a:r>
              <a:rPr lang="en-US" sz="3200" b="1" dirty="0">
                <a:solidFill>
                  <a:srgbClr val="FF0000"/>
                </a:solidFill>
                <a:latin typeface="Times New Roman" panose="02020603050405020304" pitchFamily="18" charset="0"/>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26177699"/>
              </p:ext>
            </p:extLst>
          </p:nvPr>
        </p:nvGraphicFramePr>
        <p:xfrm>
          <a:off x="518474" y="1300899"/>
          <a:ext cx="11208469" cy="5478780"/>
        </p:xfrm>
        <a:graphic>
          <a:graphicData uri="http://schemas.openxmlformats.org/drawingml/2006/table">
            <a:tbl>
              <a:tblPr firstRow="1" firstCol="1" bandRow="1">
                <a:tableStyleId>{5C22544A-7EE6-4342-B048-85BDC9FD1C3A}</a:tableStyleId>
              </a:tblPr>
              <a:tblGrid>
                <a:gridCol w="4310385">
                  <a:extLst>
                    <a:ext uri="{9D8B030D-6E8A-4147-A177-3AD203B41FA5}">
                      <a16:colId xmlns:a16="http://schemas.microsoft.com/office/drawing/2014/main" val="381233778"/>
                    </a:ext>
                  </a:extLst>
                </a:gridCol>
                <a:gridCol w="4310385">
                  <a:extLst>
                    <a:ext uri="{9D8B030D-6E8A-4147-A177-3AD203B41FA5}">
                      <a16:colId xmlns:a16="http://schemas.microsoft.com/office/drawing/2014/main" val="1565234628"/>
                    </a:ext>
                  </a:extLst>
                </a:gridCol>
                <a:gridCol w="2587699">
                  <a:extLst>
                    <a:ext uri="{9D8B030D-6E8A-4147-A177-3AD203B41FA5}">
                      <a16:colId xmlns:a16="http://schemas.microsoft.com/office/drawing/2014/main" val="265662673"/>
                    </a:ext>
                  </a:extLst>
                </a:gridCol>
              </a:tblGrid>
              <a:tr h="0">
                <a:tc gridSpan="2">
                  <a:txBody>
                    <a:bodyPr/>
                    <a:lstStyle/>
                    <a:p>
                      <a:pPr algn="just">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vi-VN"/>
                    </a:p>
                  </a:txBody>
                  <a:tcPr/>
                </a:tc>
                <a:tc>
                  <a:txBody>
                    <a:bodyPr/>
                    <a:lstStyle/>
                    <a:p>
                      <a:pPr algn="just">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lời</a:t>
                      </a:r>
                      <a:endParaRPr lang="vi-VN" sz="28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57501574"/>
                  </a:ext>
                </a:extLst>
              </a:tr>
              <a:tr h="0">
                <a:tc>
                  <a:txBody>
                    <a:bodyPr/>
                    <a:lstStyle/>
                    <a:p>
                      <a:pPr>
                        <a:lnSpc>
                          <a:spcPct val="107000"/>
                        </a:lnSpc>
                        <a:spcAft>
                          <a:spcPts val="0"/>
                        </a:spcAft>
                      </a:pP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Đề</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tài</a:t>
                      </a:r>
                      <a:endParaRPr lang="vi-VN"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2172416"/>
                  </a:ext>
                </a:extLst>
              </a:tr>
              <a:tr h="0">
                <a:tc rowSpan="2">
                  <a:txBody>
                    <a:bodyPr/>
                    <a:lstStyle/>
                    <a:p>
                      <a:pPr>
                        <a:lnSpc>
                          <a:spcPct val="107000"/>
                        </a:lnSpc>
                        <a:spcAft>
                          <a:spcPts val="0"/>
                        </a:spcAft>
                      </a:pP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Nhân</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vật</a:t>
                      </a:r>
                      <a:endParaRPr lang="vi-VN" sz="2800" dirty="0">
                        <a:solidFill>
                          <a:schemeClr val="accent6">
                            <a:lumMod val="50000"/>
                          </a:schemeClr>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vi-VN"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just">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chính</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850578"/>
                  </a:ext>
                </a:extLst>
              </a:tr>
              <a:tr h="0">
                <a:tc vMerge="1">
                  <a:txBody>
                    <a:bodyPr/>
                    <a:lstStyle/>
                    <a:p>
                      <a:endParaRPr lang="vi-VN"/>
                    </a:p>
                  </a:txBody>
                  <a:tcPr/>
                </a:tc>
                <a:tc>
                  <a:txBody>
                    <a:bodyPr/>
                    <a:lstStyle/>
                    <a:p>
                      <a:pPr algn="just">
                        <a:lnSpc>
                          <a:spcPct val="107000"/>
                        </a:lnSpc>
                        <a:spcAft>
                          <a:spcPts val="0"/>
                        </a:spcAft>
                      </a:pP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phụ</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2832024"/>
                  </a:ext>
                </a:extLst>
              </a:tr>
              <a:tr h="0">
                <a:tc>
                  <a:txBody>
                    <a:bodyPr/>
                    <a:lstStyle/>
                    <a:p>
                      <a:pPr>
                        <a:lnSpc>
                          <a:spcPct val="107000"/>
                        </a:lnSpc>
                        <a:spcAft>
                          <a:spcPts val="0"/>
                        </a:spcAft>
                      </a:pP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Người</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kể</a:t>
                      </a:r>
                      <a:endParaRPr lang="vi-VN"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2423712"/>
                  </a:ext>
                </a:extLst>
              </a:tr>
              <a:tr h="0">
                <a:tc>
                  <a:txBody>
                    <a:bodyPr/>
                    <a:lstStyle/>
                    <a:p>
                      <a:pPr>
                        <a:lnSpc>
                          <a:spcPct val="107000"/>
                        </a:lnSpc>
                        <a:spcAft>
                          <a:spcPts val="0"/>
                        </a:spcAft>
                      </a:pP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Ngôi</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kể</a:t>
                      </a:r>
                      <a:endParaRPr lang="vi-VN"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0321028"/>
                  </a:ext>
                </a:extLst>
              </a:tr>
              <a:tr h="0">
                <a:tc>
                  <a:txBody>
                    <a:bodyPr/>
                    <a:lstStyle/>
                    <a:p>
                      <a:pPr>
                        <a:lnSpc>
                          <a:spcPct val="107000"/>
                        </a:lnSpc>
                        <a:spcAft>
                          <a:spcPts val="0"/>
                        </a:spcAft>
                      </a:pP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Bối</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cảnh</a:t>
                      </a:r>
                      <a:endParaRPr lang="vi-VN"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8530809"/>
                  </a:ext>
                </a:extLst>
              </a:tr>
              <a:tr h="0">
                <a:tc>
                  <a:txBody>
                    <a:bodyPr/>
                    <a:lstStyle/>
                    <a:p>
                      <a:pPr>
                        <a:lnSpc>
                          <a:spcPct val="107000"/>
                        </a:lnSpc>
                        <a:spcAft>
                          <a:spcPts val="0"/>
                        </a:spcAft>
                      </a:pP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Sự</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kiện</a:t>
                      </a:r>
                      <a:endParaRPr lang="vi-VN"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6277385"/>
                  </a:ext>
                </a:extLst>
              </a:tr>
              <a:tr h="165100">
                <a:tc>
                  <a:txBody>
                    <a:bodyPr/>
                    <a:lstStyle/>
                    <a:p>
                      <a:pPr>
                        <a:lnSpc>
                          <a:spcPct val="107000"/>
                        </a:lnSpc>
                        <a:spcAft>
                          <a:spcPts val="0"/>
                        </a:spcAft>
                      </a:pP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Tình</a:t>
                      </a: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cs typeface="Times New Roman" panose="02020603050405020304" pitchFamily="18" charset="0"/>
                        </a:rPr>
                        <a:t>huống</a:t>
                      </a:r>
                      <a:endParaRPr lang="vi-VN"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732909"/>
                  </a:ext>
                </a:extLst>
              </a:tr>
              <a:tr h="0">
                <a:tc>
                  <a:txBody>
                    <a:bodyPr/>
                    <a:lstStyle/>
                    <a:p>
                      <a:pPr>
                        <a:lnSpc>
                          <a:spcPct val="107000"/>
                        </a:lnSpc>
                        <a:spcAft>
                          <a:spcPts val="0"/>
                        </a:spcAft>
                      </a:pPr>
                      <a:r>
                        <a:rPr lang="vi-VN" sz="2800" dirty="0">
                          <a:solidFill>
                            <a:schemeClr val="accent6">
                              <a:lumMod val="50000"/>
                            </a:schemeClr>
                          </a:solidFill>
                          <a:effectLst/>
                          <a:latin typeface="Times New Roman" panose="02020603050405020304" pitchFamily="18" charset="0"/>
                          <a:cs typeface="Times New Roman" panose="02020603050405020304" pitchFamily="18" charset="0"/>
                        </a:rPr>
                        <a:t>Ấn tượng chung khi đọc văn bản</a:t>
                      </a:r>
                      <a:endParaRPr lang="vi-VN"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just">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9876632"/>
                  </a:ext>
                </a:extLst>
              </a:tr>
            </a:tbl>
          </a:graphicData>
        </a:graphic>
      </p:graphicFrame>
    </p:spTree>
    <p:extLst>
      <p:ext uri="{BB962C8B-B14F-4D97-AF65-F5344CB8AC3E}">
        <p14:creationId xmlns:p14="http://schemas.microsoft.com/office/powerpoint/2010/main" val="26555984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ài thơ Gửi các vì sao www.trovetuoitho.co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04973" y="329938"/>
            <a:ext cx="10699423" cy="5385062"/>
          </a:xfrm>
          <a:prstGeom prst="rect">
            <a:avLst/>
          </a:prstGeom>
        </p:spPr>
      </p:pic>
    </p:spTree>
    <p:extLst>
      <p:ext uri="{BB962C8B-B14F-4D97-AF65-F5344CB8AC3E}">
        <p14:creationId xmlns:p14="http://schemas.microsoft.com/office/powerpoint/2010/main" val="4765239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593888" y="216816"/>
            <a:ext cx="11038787" cy="65045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HOẠT ĐỘNG 2: HÌNH THÀNH KIẾN THỨC MỚI</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5" name="Lưu đồ: Đường kết nối 20">
            <a:extLst>
              <a:ext uri="{FF2B5EF4-FFF2-40B4-BE49-F238E27FC236}">
                <a16:creationId xmlns:a16="http://schemas.microsoft.com/office/drawing/2014/main" id="{B6319A80-6C5D-B811-27A7-702C7E098684}"/>
              </a:ext>
            </a:extLst>
          </p:cNvPr>
          <p:cNvSpPr/>
          <p:nvPr/>
        </p:nvSpPr>
        <p:spPr>
          <a:xfrm>
            <a:off x="3115698" y="985072"/>
            <a:ext cx="5367766" cy="1531885"/>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latin typeface="Times New Roman" panose="02020603050405020304" pitchFamily="18" charset="0"/>
                <a:cs typeface="Times New Roman" panose="02020603050405020304" pitchFamily="18" charset="0"/>
              </a:rPr>
              <a:t>I.Tìm hiểu chung</a:t>
            </a:r>
            <a:endParaRPr lang="vi-VN" sz="3200">
              <a:latin typeface="Times New Roman" panose="02020603050405020304" pitchFamily="18" charset="0"/>
              <a:cs typeface="Times New Roman" panose="02020603050405020304" pitchFamily="18" charset="0"/>
            </a:endParaRPr>
          </a:p>
        </p:txBody>
      </p:sp>
      <p:sp>
        <p:nvSpPr>
          <p:cNvPr id="6" name="Lưu đồ: Đường kết nối 11">
            <a:extLst>
              <a:ext uri="{FF2B5EF4-FFF2-40B4-BE49-F238E27FC236}">
                <a16:creationId xmlns:a16="http://schemas.microsoft.com/office/drawing/2014/main" id="{A2EFA93D-EBA4-9E59-C320-BCFB7EF8C189}"/>
              </a:ext>
            </a:extLst>
          </p:cNvPr>
          <p:cNvSpPr/>
          <p:nvPr/>
        </p:nvSpPr>
        <p:spPr>
          <a:xfrm>
            <a:off x="1100534" y="2778607"/>
            <a:ext cx="3094393" cy="1691847"/>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1"/>
                </a:solidFill>
                <a:effectLst/>
                <a:latin typeface="Times New Roman" panose="02020603050405020304" pitchFamily="18" charset="0"/>
                <a:ea typeface="Times New Roman" panose="02020603050405020304" pitchFamily="18" charset="0"/>
              </a:rPr>
              <a:t>TÁC GIẢ</a:t>
            </a:r>
            <a:endParaRPr lang="en-US" sz="3200" b="1" dirty="0">
              <a:solidFill>
                <a:schemeClr val="bg1"/>
              </a:solidFill>
              <a:effectLst/>
              <a:latin typeface="Times New Roman" panose="02020603050405020304" pitchFamily="18" charset="0"/>
              <a:ea typeface="Times New Roman" panose="02020603050405020304" pitchFamily="18" charset="0"/>
            </a:endParaRPr>
          </a:p>
        </p:txBody>
      </p:sp>
      <p:sp>
        <p:nvSpPr>
          <p:cNvPr id="7" name="Lưu đồ: Đường kết nối 19">
            <a:extLst>
              <a:ext uri="{FF2B5EF4-FFF2-40B4-BE49-F238E27FC236}">
                <a16:creationId xmlns:a16="http://schemas.microsoft.com/office/drawing/2014/main" id="{771C38ED-42F9-1D2B-9253-6A94104E98A3}"/>
              </a:ext>
            </a:extLst>
          </p:cNvPr>
          <p:cNvSpPr/>
          <p:nvPr/>
        </p:nvSpPr>
        <p:spPr>
          <a:xfrm>
            <a:off x="7663992" y="2778607"/>
            <a:ext cx="3556711" cy="1691847"/>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3200" b="1" dirty="0">
                <a:solidFill>
                  <a:schemeClr val="bg1"/>
                </a:solidFill>
                <a:effectLst/>
                <a:latin typeface="Times New Roman" panose="02020603050405020304" pitchFamily="18" charset="0"/>
                <a:ea typeface="Times New Roman" panose="02020603050405020304" pitchFamily="18" charset="0"/>
              </a:rPr>
              <a:t>TÁC PHẨM</a:t>
            </a:r>
          </a:p>
        </p:txBody>
      </p:sp>
      <p:pic>
        <p:nvPicPr>
          <p:cNvPr id="8" name="Hình ảnh 9">
            <a:extLst>
              <a:ext uri="{FF2B5EF4-FFF2-40B4-BE49-F238E27FC236}">
                <a16:creationId xmlns:a16="http://schemas.microsoft.com/office/drawing/2014/main" id="{26579AAA-3DD1-A3A4-BFFC-0A02BE0BAA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8624" y="2977251"/>
            <a:ext cx="3365368" cy="2659977"/>
          </a:xfrm>
          <a:prstGeom prst="rect">
            <a:avLst/>
          </a:prstGeom>
        </p:spPr>
      </p:pic>
    </p:spTree>
    <p:extLst>
      <p:ext uri="{BB962C8B-B14F-4D97-AF65-F5344CB8AC3E}">
        <p14:creationId xmlns:p14="http://schemas.microsoft.com/office/powerpoint/2010/main" val="1826599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60256" y="273377"/>
            <a:ext cx="4788816" cy="4421171"/>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70C0"/>
                </a:solidFill>
                <a:latin typeface="Times New Roman" panose="02020603050405020304" pitchFamily="18" charset="0"/>
                <a:cs typeface="Times New Roman" panose="02020603050405020304" pitchFamily="18" charset="0"/>
              </a:rPr>
              <a:t>Giới thiệu</a:t>
            </a:r>
            <a:r>
              <a:rPr lang="vi-VN" sz="3200">
                <a:solidFill>
                  <a:srgbClr val="0070C0"/>
                </a:solidFill>
                <a:latin typeface="Times New Roman" panose="02020603050405020304" pitchFamily="18" charset="0"/>
                <a:cs typeface="Times New Roman" panose="02020603050405020304" pitchFamily="18" charset="0"/>
              </a:rPr>
              <a:t> hiểu biết của em về nhà văn </a:t>
            </a:r>
            <a:r>
              <a:rPr lang="en-US" sz="3200">
                <a:solidFill>
                  <a:srgbClr val="0070C0"/>
                </a:solidFill>
                <a:latin typeface="Times New Roman" panose="02020603050405020304" pitchFamily="18" charset="0"/>
                <a:cs typeface="Times New Roman" panose="02020603050405020304" pitchFamily="18" charset="0"/>
              </a:rPr>
              <a:t>En- đi Uya và tác phẩm “Người trở về từ Sao Hoả”</a:t>
            </a:r>
            <a:r>
              <a:rPr lang="vi-VN" sz="3200">
                <a:solidFill>
                  <a:srgbClr val="0070C0"/>
                </a:solidFill>
                <a:latin typeface="Times New Roman" panose="02020603050405020304" pitchFamily="18" charset="0"/>
                <a:cs typeface="Times New Roman" panose="02020603050405020304" pitchFamily="18" charset="0"/>
              </a:rPr>
              <a:t>?</a:t>
            </a:r>
          </a:p>
        </p:txBody>
      </p:sp>
      <p:sp>
        <p:nvSpPr>
          <p:cNvPr id="6" name="Down Arrow Callout 5"/>
          <p:cNvSpPr/>
          <p:nvPr/>
        </p:nvSpPr>
        <p:spPr>
          <a:xfrm>
            <a:off x="5891753" y="386499"/>
            <a:ext cx="5147035" cy="1357460"/>
          </a:xfrm>
          <a:prstGeom prst="down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7030A0"/>
                </a:solidFill>
                <a:latin typeface="Times New Roman" panose="02020603050405020304" pitchFamily="18" charset="0"/>
                <a:cs typeface="Times New Roman" panose="02020603050405020304" pitchFamily="18" charset="0"/>
              </a:rPr>
              <a:t>Yêu cầu </a:t>
            </a:r>
          </a:p>
        </p:txBody>
      </p:sp>
      <p:sp>
        <p:nvSpPr>
          <p:cNvPr id="7" name="Plaque 6"/>
          <p:cNvSpPr/>
          <p:nvPr/>
        </p:nvSpPr>
        <p:spPr>
          <a:xfrm>
            <a:off x="5618375" y="1828801"/>
            <a:ext cx="6259398" cy="2997724"/>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đôi</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sẻ</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Thuyết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deo</a:t>
            </a:r>
            <a:r>
              <a:rPr lang="en-US" sz="3200" dirty="0">
                <a:latin typeface="Times New Roman" panose="02020603050405020304" pitchFamily="18" charset="0"/>
                <a:cs typeface="Times New Roman" panose="02020603050405020304" pitchFamily="18" charset="0"/>
              </a:rPr>
              <a:t> minh </a:t>
            </a:r>
            <a:r>
              <a:rPr lang="en-US" sz="3200" dirty="0" err="1">
                <a:latin typeface="Times New Roman" panose="02020603050405020304" pitchFamily="18" charset="0"/>
                <a:cs typeface="Times New Roman" panose="02020603050405020304" pitchFamily="18" charset="0"/>
              </a:rPr>
              <a:t>họa</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3008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Point Star 4"/>
          <p:cNvSpPr/>
          <p:nvPr/>
        </p:nvSpPr>
        <p:spPr>
          <a:xfrm>
            <a:off x="669303" y="282804"/>
            <a:ext cx="2894029" cy="17345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1.Tác </a:t>
            </a:r>
            <a:r>
              <a:rPr lang="en-US" sz="3200" b="1" dirty="0" err="1">
                <a:solidFill>
                  <a:srgbClr val="FF0000"/>
                </a:solidFill>
                <a:latin typeface="Times New Roman" panose="02020603050405020304" pitchFamily="18" charset="0"/>
                <a:cs typeface="Times New Roman" panose="02020603050405020304" pitchFamily="18" charset="0"/>
              </a:rPr>
              <a:t>giả</a:t>
            </a:r>
            <a:endParaRPr lang="vi-VN" sz="3200" dirty="0">
              <a:solidFill>
                <a:srgbClr val="FF0000"/>
              </a:solidFill>
              <a:latin typeface="Times New Roman" panose="02020603050405020304" pitchFamily="18" charset="0"/>
              <a:cs typeface="Times New Roman" panose="02020603050405020304" pitchFamily="18" charset="0"/>
            </a:endParaRPr>
          </a:p>
        </p:txBody>
      </p:sp>
      <p:pic>
        <p:nvPicPr>
          <p:cNvPr id="6" name="Picture 5" descr="Sach moi cua Andy Weir anh 1"/>
          <p:cNvPicPr/>
          <p:nvPr/>
        </p:nvPicPr>
        <p:blipFill>
          <a:blip r:embed="rId2">
            <a:extLst>
              <a:ext uri="{28A0092B-C50C-407E-A947-70E740481C1C}">
                <a14:useLocalDpi xmlns:a14="http://schemas.microsoft.com/office/drawing/2010/main" val="0"/>
              </a:ext>
            </a:extLst>
          </a:blip>
          <a:srcRect/>
          <a:stretch>
            <a:fillRect/>
          </a:stretch>
        </p:blipFill>
        <p:spPr bwMode="auto">
          <a:xfrm>
            <a:off x="3827282" y="801278"/>
            <a:ext cx="4854805" cy="4619134"/>
          </a:xfrm>
          <a:prstGeom prst="rect">
            <a:avLst/>
          </a:prstGeom>
          <a:noFill/>
          <a:ln>
            <a:noFill/>
          </a:ln>
        </p:spPr>
      </p:pic>
      <p:sp>
        <p:nvSpPr>
          <p:cNvPr id="7" name="Rounded Rectangle 6"/>
          <p:cNvSpPr/>
          <p:nvPr/>
        </p:nvSpPr>
        <p:spPr>
          <a:xfrm>
            <a:off x="1027523" y="2413262"/>
            <a:ext cx="2328420" cy="362931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 En- đi Uya sinh năm 1972.</a:t>
            </a:r>
            <a:endParaRPr lang="vi-VN" sz="3200">
              <a:latin typeface="Times New Roman" panose="02020603050405020304" pitchFamily="18" charset="0"/>
              <a:cs typeface="Times New Roman" panose="02020603050405020304" pitchFamily="18" charset="0"/>
            </a:endParaRPr>
          </a:p>
        </p:txBody>
      </p:sp>
      <p:sp>
        <p:nvSpPr>
          <p:cNvPr id="8" name="Rounded Rectangle 7"/>
          <p:cNvSpPr/>
          <p:nvPr/>
        </p:nvSpPr>
        <p:spPr>
          <a:xfrm>
            <a:off x="9343534" y="2413262"/>
            <a:ext cx="2204301" cy="362931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rgbClr val="0070C0"/>
                </a:solidFill>
                <a:latin typeface="Times New Roman" panose="02020603050405020304" pitchFamily="18" charset="0"/>
                <a:cs typeface="Times New Roman" panose="02020603050405020304" pitchFamily="18" charset="0"/>
              </a:rPr>
              <a:t>- Quê ở bang Ca-li-phooc- ni- a, Mỹ.</a:t>
            </a:r>
            <a:endParaRPr lang="vi-VN" sz="32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2617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Point Star 3"/>
          <p:cNvSpPr/>
          <p:nvPr/>
        </p:nvSpPr>
        <p:spPr>
          <a:xfrm>
            <a:off x="612742" y="84841"/>
            <a:ext cx="3365369" cy="17345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2.Tác </a:t>
            </a:r>
            <a:r>
              <a:rPr lang="en-US" sz="3200" b="1" dirty="0" err="1">
                <a:solidFill>
                  <a:srgbClr val="FF0000"/>
                </a:solidFill>
                <a:latin typeface="Times New Roman" panose="02020603050405020304" pitchFamily="18" charset="0"/>
                <a:cs typeface="Times New Roman" panose="02020603050405020304" pitchFamily="18" charset="0"/>
              </a:rPr>
              <a:t>phẩm</a:t>
            </a:r>
            <a:endParaRPr lang="vi-VN" sz="3200" dirty="0">
              <a:solidFill>
                <a:srgbClr val="FF0000"/>
              </a:solidFill>
              <a:latin typeface="Times New Roman" panose="02020603050405020304" pitchFamily="18" charset="0"/>
              <a:cs typeface="Times New Roman" panose="02020603050405020304" pitchFamily="18" charset="0"/>
            </a:endParaRPr>
          </a:p>
        </p:txBody>
      </p:sp>
      <p:pic>
        <p:nvPicPr>
          <p:cNvPr id="6" name="Picture 5" descr="https://upload.wikimedia.org/wikipedia/vi/c/cd/The_Martian_film_poster.jpg"/>
          <p:cNvPicPr/>
          <p:nvPr/>
        </p:nvPicPr>
        <p:blipFill>
          <a:blip r:embed="rId2">
            <a:extLst>
              <a:ext uri="{28A0092B-C50C-407E-A947-70E740481C1C}">
                <a14:useLocalDpi xmlns:a14="http://schemas.microsoft.com/office/drawing/2010/main" val="0"/>
              </a:ext>
            </a:extLst>
          </a:blip>
          <a:srcRect/>
          <a:stretch>
            <a:fillRect/>
          </a:stretch>
        </p:blipFill>
        <p:spPr bwMode="auto">
          <a:xfrm>
            <a:off x="263952" y="2007909"/>
            <a:ext cx="5929458" cy="4343615"/>
          </a:xfrm>
          <a:prstGeom prst="rect">
            <a:avLst/>
          </a:prstGeom>
          <a:noFill/>
          <a:ln>
            <a:noFill/>
          </a:ln>
        </p:spPr>
      </p:pic>
      <p:sp>
        <p:nvSpPr>
          <p:cNvPr id="7" name="Down Arrow Callout 6"/>
          <p:cNvSpPr/>
          <p:nvPr/>
        </p:nvSpPr>
        <p:spPr>
          <a:xfrm>
            <a:off x="4949072" y="612742"/>
            <a:ext cx="6174557" cy="1084083"/>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Sao </a:t>
            </a:r>
            <a:r>
              <a:rPr lang="en-US" sz="3200" dirty="0" err="1">
                <a:latin typeface="Times New Roman" panose="02020603050405020304" pitchFamily="18" charset="0"/>
                <a:cs typeface="Times New Roman" panose="02020603050405020304" pitchFamily="18" charset="0"/>
              </a:rPr>
              <a:t>Hoả</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900" y="2007908"/>
            <a:ext cx="5581649" cy="4343615"/>
          </a:xfrm>
          <a:prstGeom prst="rect">
            <a:avLst/>
          </a:prstGeom>
        </p:spPr>
      </p:pic>
    </p:spTree>
    <p:extLst>
      <p:ext uri="{BB962C8B-B14F-4D97-AF65-F5344CB8AC3E}">
        <p14:creationId xmlns:p14="http://schemas.microsoft.com/office/powerpoint/2010/main" val="3951952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ardrop 3"/>
          <p:cNvSpPr/>
          <p:nvPr/>
        </p:nvSpPr>
        <p:spPr>
          <a:xfrm>
            <a:off x="838986" y="707010"/>
            <a:ext cx="8050490" cy="5769204"/>
          </a:xfrm>
          <a:prstGeom prst="teardrop">
            <a:avLst>
              <a:gd name="adj" fmla="val 115222"/>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70C0"/>
                </a:solidFill>
                <a:latin typeface="Times New Roman" panose="02020603050405020304" pitchFamily="18" charset="0"/>
                <a:cs typeface="Times New Roman" panose="02020603050405020304" pitchFamily="18" charset="0"/>
              </a:rPr>
              <a:t>“</a:t>
            </a:r>
            <a:r>
              <a:rPr lang="en-US" sz="3200" dirty="0" err="1">
                <a:solidFill>
                  <a:srgbClr val="0070C0"/>
                </a:solidFill>
                <a:latin typeface="Times New Roman" panose="02020603050405020304" pitchFamily="18" charset="0"/>
                <a:cs typeface="Times New Roman" panose="02020603050405020304" pitchFamily="18" charset="0"/>
              </a:rPr>
              <a:t>Người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trở</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về</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từ</a:t>
            </a:r>
            <a:r>
              <a:rPr lang="en-US" sz="3200" dirty="0">
                <a:solidFill>
                  <a:srgbClr val="0070C0"/>
                </a:solidFill>
                <a:latin typeface="Times New Roman" panose="02020603050405020304" pitchFamily="18" charset="0"/>
                <a:cs typeface="Times New Roman" panose="02020603050405020304" pitchFamily="18" charset="0"/>
              </a:rPr>
              <a:t> Sao </a:t>
            </a:r>
            <a:r>
              <a:rPr lang="en-US" sz="3200" dirty="0" err="1">
                <a:solidFill>
                  <a:srgbClr val="0070C0"/>
                </a:solidFill>
                <a:latin typeface="Times New Roman" panose="02020603050405020304" pitchFamily="18" charset="0"/>
                <a:cs typeface="Times New Roman" panose="02020603050405020304" pitchFamily="18" charset="0"/>
              </a:rPr>
              <a:t>Hoả</a:t>
            </a:r>
            <a:r>
              <a:rPr lang="en-US" sz="3200" dirty="0">
                <a:solidFill>
                  <a:srgbClr val="0070C0"/>
                </a:solidFill>
                <a:latin typeface="Times New Roman" panose="02020603050405020304" pitchFamily="18" charset="0"/>
                <a:cs typeface="Times New Roman" panose="02020603050405020304" pitchFamily="18" charset="0"/>
              </a:rPr>
              <a:t>” </a:t>
            </a:r>
            <a:endParaRPr lang="vi-VN" sz="3200" dirty="0">
              <a:solidFill>
                <a:srgbClr val="0070C0"/>
              </a:solidFill>
              <a:latin typeface="Times New Roman" panose="02020603050405020304" pitchFamily="18" charset="0"/>
              <a:cs typeface="Times New Roman" panose="02020603050405020304" pitchFamily="18" charset="0"/>
            </a:endParaRPr>
          </a:p>
          <a:p>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Xuất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xư</a:t>
            </a:r>
            <a:r>
              <a:rPr lang="en-US" sz="3200" b="1" dirty="0">
                <a:solidFill>
                  <a:srgbClr val="0070C0"/>
                </a:solidFill>
                <a:latin typeface="Times New Roman" panose="02020603050405020304" pitchFamily="18" charset="0"/>
                <a:cs typeface="Times New Roman" panose="02020603050405020304" pitchFamily="18" charset="0"/>
              </a:rPr>
              <a:t>́:</a:t>
            </a:r>
            <a:r>
              <a:rPr lang="en-US" sz="3200" dirty="0">
                <a:solidFill>
                  <a:srgbClr val="0070C0"/>
                </a:solidFill>
                <a:latin typeface="Times New Roman" panose="02020603050405020304" pitchFamily="18" charset="0"/>
                <a:cs typeface="Times New Roman" panose="02020603050405020304" pitchFamily="18" charset="0"/>
              </a:rPr>
              <a:t> </a:t>
            </a:r>
            <a:endParaRPr lang="vi-VN" sz="3200" dirty="0">
              <a:solidFill>
                <a:srgbClr val="0070C0"/>
              </a:solidFill>
              <a:latin typeface="Times New Roman" panose="02020603050405020304" pitchFamily="18" charset="0"/>
              <a:cs typeface="Times New Roman" panose="02020603050405020304" pitchFamily="18" charset="0"/>
            </a:endParaRPr>
          </a:p>
          <a:p>
            <a:r>
              <a:rPr lang="en-US" sz="3200" dirty="0">
                <a:solidFill>
                  <a:srgbClr val="0070C0"/>
                </a:solidFill>
                <a:latin typeface="Times New Roman" panose="02020603050405020304" pitchFamily="18" charset="0"/>
                <a:cs typeface="Times New Roman" panose="02020603050405020304" pitchFamily="18" charset="0"/>
              </a:rPr>
              <a:t>+ Ra </a:t>
            </a:r>
            <a:r>
              <a:rPr lang="en-US" sz="3200" dirty="0" err="1">
                <a:solidFill>
                  <a:srgbClr val="0070C0"/>
                </a:solidFill>
                <a:latin typeface="Times New Roman" panose="02020603050405020304" pitchFamily="18" charset="0"/>
                <a:cs typeface="Times New Roman" panose="02020603050405020304" pitchFamily="18" charset="0"/>
              </a:rPr>
              <a:t>đời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năm</a:t>
            </a:r>
            <a:r>
              <a:rPr lang="en-US" sz="3200" dirty="0">
                <a:solidFill>
                  <a:srgbClr val="0070C0"/>
                </a:solidFill>
                <a:latin typeface="Times New Roman" panose="02020603050405020304" pitchFamily="18" charset="0"/>
                <a:cs typeface="Times New Roman" panose="02020603050405020304" pitchFamily="18" charset="0"/>
              </a:rPr>
              <a:t> 2015</a:t>
            </a:r>
            <a:endParaRPr lang="vi-VN" sz="3200" dirty="0">
              <a:solidFill>
                <a:srgbClr val="0070C0"/>
              </a:solidFill>
              <a:latin typeface="Times New Roman" panose="02020603050405020304" pitchFamily="18" charset="0"/>
              <a:cs typeface="Times New Roman" panose="02020603050405020304" pitchFamily="18" charset="0"/>
            </a:endParaRPr>
          </a:p>
          <a:p>
            <a:pPr fontAlgn="base"/>
            <a:r>
              <a:rPr lang="en-US" sz="3200" dirty="0">
                <a:solidFill>
                  <a:srgbClr val="0070C0"/>
                </a:solidFill>
                <a:latin typeface="Times New Roman" panose="02020603050405020304" pitchFamily="18" charset="0"/>
                <a:cs typeface="Times New Roman" panose="02020603050405020304" pitchFamily="18" charset="0"/>
              </a:rPr>
              <a:t>+ Đ</a:t>
            </a:r>
            <a:r>
              <a:rPr lang="vi-VN" sz="3200" dirty="0">
                <a:solidFill>
                  <a:srgbClr val="0070C0"/>
                </a:solidFill>
                <a:latin typeface="Times New Roman" panose="02020603050405020304" pitchFamily="18" charset="0"/>
                <a:cs typeface="Times New Roman" panose="02020603050405020304" pitchFamily="18" charset="0"/>
              </a:rPr>
              <a:t>ược xuất bản thành sách và mua bản quyền chuyển thể thành phim, bộ phim cùng tên đã nhận được 7 đề cử Oscar cho các hạng mục quan trọng nhất.</a:t>
            </a:r>
          </a:p>
        </p:txBody>
      </p:sp>
    </p:spTree>
    <p:extLst>
      <p:ext uri="{BB962C8B-B14F-4D97-AF65-F5344CB8AC3E}">
        <p14:creationId xmlns:p14="http://schemas.microsoft.com/office/powerpoint/2010/main" val="1735731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2947</Words>
  <Application>Microsoft Office PowerPoint</Application>
  <PresentationFormat>Widescreen</PresentationFormat>
  <Paragraphs>234</Paragraphs>
  <Slides>37</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TBC</cp:lastModifiedBy>
  <cp:revision>27</cp:revision>
  <dcterms:created xsi:type="dcterms:W3CDTF">2022-07-25T02:18:58Z</dcterms:created>
  <dcterms:modified xsi:type="dcterms:W3CDTF">2022-09-22T04:31:46Z</dcterms:modified>
</cp:coreProperties>
</file>